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32918400" cy="43891200"/>
  <p:notesSz cx="6858000" cy="9144000"/>
  <p:embeddedFontLst>
    <p:embeddedFont>
      <p:font typeface="Lora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642">
          <p15:clr>
            <a:schemeClr val="dk1"/>
          </p15:clr>
        </p15:guide>
        <p15:guide id="2" pos="16070">
          <p15:clr>
            <a:srgbClr val="747775"/>
          </p15:clr>
        </p15:guide>
        <p15:guide id="3" orient="horz" pos="24576">
          <p15:clr>
            <a:schemeClr val="dk1"/>
          </p15:clr>
        </p15:guide>
        <p15:guide id="4" pos="544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65"/>
    <a:srgbClr val="71C2FF"/>
    <a:srgbClr val="DDFCFF"/>
    <a:srgbClr val="DBCEFE"/>
    <a:srgbClr val="DD2FDD"/>
    <a:srgbClr val="29A3FF"/>
    <a:srgbClr val="69BFFF"/>
    <a:srgbClr val="FF7C80"/>
    <a:srgbClr val="A080FC"/>
    <a:srgbClr val="941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58E3D-C3EB-49D8-A6B2-AB95B476CFE3}">
  <a:tblStyle styleId="{9C158E3D-C3EB-49D8-A6B2-AB95B476C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4" autoAdjust="0"/>
  </p:normalViewPr>
  <p:slideViewPr>
    <p:cSldViewPr snapToGrid="0">
      <p:cViewPr>
        <p:scale>
          <a:sx n="33" d="100"/>
          <a:sy n="33" d="100"/>
        </p:scale>
        <p:origin x="384" y="-5563"/>
      </p:cViewPr>
      <p:guideLst>
        <p:guide orient="horz" pos="23642"/>
        <p:guide pos="16070"/>
        <p:guide orient="horz" pos="2457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31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bd31a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bd31a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spcFirstLastPara="1" wrap="square" lIns="563900" tIns="563900" rIns="563900" bIns="563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0"/>
              <a:buNone/>
              <a:defRPr sz="17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spcFirstLastPara="1" wrap="square" lIns="563900" tIns="563900" rIns="563900" bIns="563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3900"/>
              <a:buNone/>
              <a:defRPr sz="7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927100" algn="ctr" rtl="0">
              <a:spcBef>
                <a:spcPts val="0"/>
              </a:spcBef>
              <a:spcAft>
                <a:spcPts val="0"/>
              </a:spcAft>
              <a:buSzPts val="11000"/>
              <a:buChar char="●"/>
              <a:defRPr/>
            </a:lvl1pPr>
            <a:lvl2pPr marL="914400" lvl="1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2pPr>
            <a:lvl3pPr marL="1371600" lvl="2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3pPr>
            <a:lvl4pPr marL="1828800" lvl="3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4pPr>
            <a:lvl5pPr marL="2286000" lvl="4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5pPr>
            <a:lvl6pPr marL="2743200" lvl="5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6pPr>
            <a:lvl7pPr marL="3200400" lvl="6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7pPr>
            <a:lvl8pPr marL="3657600" lvl="7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8pPr>
            <a:lvl9pPr marL="4114800" lvl="8" indent="-762000" algn="ctr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927100" rtl="0">
              <a:spcBef>
                <a:spcPts val="0"/>
              </a:spcBef>
              <a:spcAft>
                <a:spcPts val="0"/>
              </a:spcAft>
              <a:buSzPts val="11000"/>
              <a:buChar char="●"/>
              <a:defRPr/>
            </a:lvl1pPr>
            <a:lvl2pPr marL="914400" lvl="1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2pPr>
            <a:lvl3pPr marL="1371600" lvl="2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3pPr>
            <a:lvl4pPr marL="1828800" lvl="3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4pPr>
            <a:lvl5pPr marL="2286000" lvl="4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5pPr>
            <a:lvl6pPr marL="2743200" lvl="5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6pPr>
            <a:lvl7pPr marL="3200400" lvl="6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7pPr>
            <a:lvl8pPr marL="3657600" lvl="7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8pPr>
            <a:lvl9pPr marL="4114800" lvl="8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 sz="8400"/>
            </a:lvl1pPr>
            <a:lvl2pPr marL="914400" lvl="1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2pPr>
            <a:lvl3pPr marL="1371600" lvl="2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3pPr>
            <a:lvl4pPr marL="1828800" lvl="3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4pPr>
            <a:lvl5pPr marL="2286000" lvl="4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5pPr>
            <a:lvl6pPr marL="2743200" lvl="5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6pPr>
            <a:lvl7pPr marL="3200400" lvl="6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7pPr>
            <a:lvl8pPr marL="3657600" lvl="7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8pPr>
            <a:lvl9pPr marL="4114800" lvl="8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 sz="8400"/>
            </a:lvl1pPr>
            <a:lvl2pPr marL="914400" lvl="1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2pPr>
            <a:lvl3pPr marL="1371600" lvl="2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3pPr>
            <a:lvl4pPr marL="1828800" lvl="3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4pPr>
            <a:lvl5pPr marL="2286000" lvl="4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5pPr>
            <a:lvl6pPr marL="2743200" lvl="5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6pPr>
            <a:lvl7pPr marL="3200400" lvl="6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7pPr>
            <a:lvl8pPr marL="3657600" lvl="7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8pPr>
            <a:lvl9pPr marL="4114800" lvl="8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spcFirstLastPara="1" wrap="square" lIns="563900" tIns="563900" rIns="563900" bIns="563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rtl="0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2pPr>
            <a:lvl3pPr marL="1371600" lvl="2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3pPr>
            <a:lvl4pPr marL="1828800" lvl="3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4pPr>
            <a:lvl5pPr marL="2286000" lvl="4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5pPr>
            <a:lvl6pPr marL="2743200" lvl="5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6pPr>
            <a:lvl7pPr marL="3200400" lvl="6" indent="-692150" rtl="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7pPr>
            <a:lvl8pPr marL="3657600" lvl="7" indent="-692150" rtl="0">
              <a:spcBef>
                <a:spcPts val="0"/>
              </a:spcBef>
              <a:spcAft>
                <a:spcPts val="0"/>
              </a:spcAft>
              <a:buSzPts val="7300"/>
              <a:buChar char="○"/>
              <a:defRPr sz="7300"/>
            </a:lvl8pPr>
            <a:lvl9pPr marL="4114800" lvl="8" indent="-692150" rtl="0">
              <a:spcBef>
                <a:spcPts val="0"/>
              </a:spcBef>
              <a:spcAft>
                <a:spcPts val="0"/>
              </a:spcAft>
              <a:buSzPts val="7300"/>
              <a:buChar char="■"/>
              <a:defRPr sz="7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63900" tIns="563900" rIns="563900" bIns="563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spcFirstLastPara="1" wrap="square" lIns="563900" tIns="563900" rIns="563900" bIns="563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marL="457200" lvl="0" indent="-927100" rtl="0">
              <a:spcBef>
                <a:spcPts val="0"/>
              </a:spcBef>
              <a:spcAft>
                <a:spcPts val="0"/>
              </a:spcAft>
              <a:buSzPts val="11000"/>
              <a:buChar char="●"/>
              <a:defRPr/>
            </a:lvl1pPr>
            <a:lvl2pPr marL="914400" lvl="1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2pPr>
            <a:lvl3pPr marL="1371600" lvl="2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3pPr>
            <a:lvl4pPr marL="1828800" lvl="3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4pPr>
            <a:lvl5pPr marL="2286000" lvl="4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5pPr>
            <a:lvl6pPr marL="2743200" lvl="5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6pPr>
            <a:lvl7pPr marL="3200400" lvl="6" indent="-762000" rtl="0">
              <a:spcBef>
                <a:spcPts val="0"/>
              </a:spcBef>
              <a:spcAft>
                <a:spcPts val="0"/>
              </a:spcAft>
              <a:buSzPts val="8400"/>
              <a:buChar char="●"/>
              <a:defRPr/>
            </a:lvl7pPr>
            <a:lvl8pPr marL="3657600" lvl="7" indent="-762000" rtl="0">
              <a:spcBef>
                <a:spcPts val="0"/>
              </a:spcBef>
              <a:spcAft>
                <a:spcPts val="0"/>
              </a:spcAft>
              <a:buSzPts val="8400"/>
              <a:buChar char="○"/>
              <a:defRPr/>
            </a:lvl8pPr>
            <a:lvl9pPr marL="4114800" lvl="8" indent="-762000" rtl="0">
              <a:spcBef>
                <a:spcPts val="0"/>
              </a:spcBef>
              <a:spcAft>
                <a:spcPts val="0"/>
              </a:spcAft>
              <a:buSzPts val="8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63900" tIns="563900" rIns="563900" bIns="563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0"/>
              <a:buNone/>
              <a:defRPr sz="17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63900" tIns="563900" rIns="563900" bIns="563900" anchor="t" anchorCtr="0">
            <a:normAutofit/>
          </a:bodyPr>
          <a:lstStyle>
            <a:lvl1pPr marL="457200" lvl="0" indent="-927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Char char="●"/>
              <a:defRPr sz="11000">
                <a:solidFill>
                  <a:schemeClr val="dk2"/>
                </a:solidFill>
              </a:defRPr>
            </a:lvl1pPr>
            <a:lvl2pPr marL="914400" lvl="1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○"/>
              <a:defRPr sz="8400">
                <a:solidFill>
                  <a:schemeClr val="dk2"/>
                </a:solidFill>
              </a:defRPr>
            </a:lvl2pPr>
            <a:lvl3pPr marL="1371600" lvl="2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■"/>
              <a:defRPr sz="8400">
                <a:solidFill>
                  <a:schemeClr val="dk2"/>
                </a:solidFill>
              </a:defRPr>
            </a:lvl3pPr>
            <a:lvl4pPr marL="1828800" lvl="3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●"/>
              <a:defRPr sz="8400">
                <a:solidFill>
                  <a:schemeClr val="dk2"/>
                </a:solidFill>
              </a:defRPr>
            </a:lvl4pPr>
            <a:lvl5pPr marL="2286000" lvl="4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○"/>
              <a:defRPr sz="8400">
                <a:solidFill>
                  <a:schemeClr val="dk2"/>
                </a:solidFill>
              </a:defRPr>
            </a:lvl5pPr>
            <a:lvl6pPr marL="2743200" lvl="5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■"/>
              <a:defRPr sz="8400">
                <a:solidFill>
                  <a:schemeClr val="dk2"/>
                </a:solidFill>
              </a:defRPr>
            </a:lvl6pPr>
            <a:lvl7pPr marL="3200400" lvl="6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●"/>
              <a:defRPr sz="8400">
                <a:solidFill>
                  <a:schemeClr val="dk2"/>
                </a:solidFill>
              </a:defRPr>
            </a:lvl7pPr>
            <a:lvl8pPr marL="3657600" lvl="7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○"/>
              <a:defRPr sz="8400">
                <a:solidFill>
                  <a:schemeClr val="dk2"/>
                </a:solidFill>
              </a:defRPr>
            </a:lvl8pPr>
            <a:lvl9pPr marL="4114800" lvl="8" indent="-76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0"/>
              <a:buChar char="■"/>
              <a:defRPr sz="8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63900" tIns="563900" rIns="563900" bIns="563900" anchor="ctr" anchorCtr="0">
            <a:normAutofit/>
          </a:bodyPr>
          <a:lstStyle>
            <a:lvl1pPr lvl="0" algn="r" rtl="0">
              <a:buNone/>
              <a:defRPr sz="6300">
                <a:solidFill>
                  <a:schemeClr val="dk2"/>
                </a:solidFill>
              </a:defRPr>
            </a:lvl1pPr>
            <a:lvl2pPr lvl="1" algn="r" rtl="0">
              <a:buNone/>
              <a:defRPr sz="6300">
                <a:solidFill>
                  <a:schemeClr val="dk2"/>
                </a:solidFill>
              </a:defRPr>
            </a:lvl2pPr>
            <a:lvl3pPr lvl="2" algn="r" rtl="0">
              <a:buNone/>
              <a:defRPr sz="6300">
                <a:solidFill>
                  <a:schemeClr val="dk2"/>
                </a:solidFill>
              </a:defRPr>
            </a:lvl3pPr>
            <a:lvl4pPr lvl="3" algn="r" rtl="0">
              <a:buNone/>
              <a:defRPr sz="6300">
                <a:solidFill>
                  <a:schemeClr val="dk2"/>
                </a:solidFill>
              </a:defRPr>
            </a:lvl4pPr>
            <a:lvl5pPr lvl="4" algn="r" rtl="0">
              <a:buNone/>
              <a:defRPr sz="6300">
                <a:solidFill>
                  <a:schemeClr val="dk2"/>
                </a:solidFill>
              </a:defRPr>
            </a:lvl5pPr>
            <a:lvl6pPr lvl="5" algn="r" rtl="0">
              <a:buNone/>
              <a:defRPr sz="6300">
                <a:solidFill>
                  <a:schemeClr val="dk2"/>
                </a:solidFill>
              </a:defRPr>
            </a:lvl6pPr>
            <a:lvl7pPr lvl="6" algn="r" rtl="0">
              <a:buNone/>
              <a:defRPr sz="6300">
                <a:solidFill>
                  <a:schemeClr val="dk2"/>
                </a:solidFill>
              </a:defRPr>
            </a:lvl7pPr>
            <a:lvl8pPr lvl="7" algn="r" rtl="0">
              <a:buNone/>
              <a:defRPr sz="6300">
                <a:solidFill>
                  <a:schemeClr val="dk2"/>
                </a:solidFill>
              </a:defRPr>
            </a:lvl8pPr>
            <a:lvl9pPr lvl="8" algn="r" rtl="0">
              <a:buNone/>
              <a:defRPr sz="6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jpeg"/><Relationship Id="rId38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jpeg"/><Relationship Id="rId37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svg"/><Relationship Id="rId10" Type="http://schemas.openxmlformats.org/officeDocument/2006/relationships/hyperlink" Target="https://doi.org/10.21769/BIOPROTOC.2124" TargetMode="External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hyperlink" Target="https://doi.org/10.3389/FIMMU.2022.1029167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>
            <a:extLst>
              <a:ext uri="{FF2B5EF4-FFF2-40B4-BE49-F238E27FC236}">
                <a16:creationId xmlns:a16="http://schemas.microsoft.com/office/drawing/2014/main" id="{FB12A206-0FB8-94AD-E69D-83C032269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5" r="5658" b="4316"/>
          <a:stretch/>
        </p:blipFill>
        <p:spPr bwMode="auto">
          <a:xfrm>
            <a:off x="10282279" y="36093918"/>
            <a:ext cx="3835545" cy="321511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23074" y="8251204"/>
            <a:ext cx="6083415" cy="795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D4E013-5B78-5F97-B33F-E5D60A7BC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119"/>
          <a:stretch/>
        </p:blipFill>
        <p:spPr>
          <a:xfrm>
            <a:off x="19824237" y="17032499"/>
            <a:ext cx="11443734" cy="63730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716547-F5A4-7456-2CC9-C022EDCEF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49" y="18812590"/>
            <a:ext cx="5431398" cy="2072912"/>
          </a:xfrm>
          <a:prstGeom prst="rect">
            <a:avLst/>
          </a:prstGeom>
        </p:spPr>
      </p:pic>
      <p:sp>
        <p:nvSpPr>
          <p:cNvPr id="56" name="Google Shape;56;p13"/>
          <p:cNvSpPr/>
          <p:nvPr/>
        </p:nvSpPr>
        <p:spPr>
          <a:xfrm>
            <a:off x="0" y="1"/>
            <a:ext cx="32918399" cy="5007216"/>
          </a:xfrm>
          <a:prstGeom prst="rect">
            <a:avLst/>
          </a:prstGeom>
          <a:solidFill>
            <a:srgbClr val="7030A0"/>
          </a:solidFill>
          <a:ln w="7620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algn="bl" rotWithShape="0">
              <a:srgbClr val="4A86E8">
                <a:alpha val="0"/>
              </a:srgbClr>
            </a:outerShdw>
            <a:reflection stA="0" endPos="30000" fadeDir="5400012" sy="-100000" algn="bl" rotWithShape="0"/>
          </a:effectLst>
        </p:spPr>
        <p:txBody>
          <a:bodyPr spcFirstLastPara="1" wrap="square" lIns="107500" tIns="107500" rIns="107500" bIns="1075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Modelling Somatic Hypermutations with Reinforcement Learning for PD1 and Pembrolizumab</a:t>
            </a:r>
            <a:r>
              <a:rPr lang="en-US" sz="80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84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 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Anmol Singh,</a:t>
            </a:r>
            <a:r>
              <a:rPr lang="en-US" sz="36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Subhashini Srinivasan, Dr. Nithya Ramakrishnan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Bioinformatics and Applied Biotechnology - Biotech Park, Electronics City Phase 1, Electronic City, Bengaluru, Karnataka 560100</a:t>
            </a: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7">
            <a:alphaModFix/>
          </a:blip>
          <a:srcRect l="8166" r="13161"/>
          <a:stretch/>
        </p:blipFill>
        <p:spPr>
          <a:xfrm>
            <a:off x="250818" y="1819878"/>
            <a:ext cx="5950776" cy="25271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3"/>
          <p:cNvSpPr/>
          <p:nvPr/>
        </p:nvSpPr>
        <p:spPr>
          <a:xfrm>
            <a:off x="213087" y="5275625"/>
            <a:ext cx="12210546" cy="77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ABSTRACT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80725" y="38640372"/>
            <a:ext cx="10147777" cy="7619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ACKNOWLEDGEMENT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2557300" y="5275625"/>
            <a:ext cx="9136167" cy="78574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INTRODUCTION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2636500" y="6189725"/>
            <a:ext cx="9056967" cy="90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9275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dk1"/>
                </a:solidFill>
                <a:latin typeface="+mn-lt"/>
              </a:rPr>
              <a:t>Somatic Hypermutations (SHM) are an important part of the affinity maturation (AM) in B-cells. </a:t>
            </a:r>
          </a:p>
          <a:p>
            <a:pPr marL="549275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dk1"/>
                </a:solidFill>
                <a:latin typeface="+mn-lt"/>
              </a:rPr>
              <a:t>We express the biological process of AM as a Markov decision process (MDP), creating a RL model of SHM. </a:t>
            </a:r>
          </a:p>
          <a:p>
            <a:pPr marL="92075" lvl="0" algn="just" rtl="0">
              <a:spcBef>
                <a:spcPts val="0"/>
              </a:spcBef>
              <a:spcAft>
                <a:spcPts val="0"/>
              </a:spcAft>
            </a:pPr>
            <a:r>
              <a:rPr lang="en-IN" sz="2600" b="1" dirty="0">
                <a:solidFill>
                  <a:schemeClr val="dk1"/>
                </a:solidFill>
                <a:latin typeface="+mn-lt"/>
              </a:rPr>
              <a:t>Model Assumptions</a:t>
            </a:r>
            <a:r>
              <a:rPr lang="en-IN" sz="2600" dirty="0">
                <a:solidFill>
                  <a:schemeClr val="dk1"/>
                </a:solidFill>
                <a:latin typeface="+mn-lt"/>
              </a:rPr>
              <a:t>: </a:t>
            </a:r>
          </a:p>
          <a:p>
            <a:pPr marL="549275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+mn-lt"/>
              </a:rPr>
              <a:t>The </a:t>
            </a:r>
            <a:r>
              <a:rPr lang="en-US" sz="2600" u="sng" dirty="0">
                <a:solidFill>
                  <a:schemeClr val="dk1"/>
                </a:solidFill>
                <a:latin typeface="+mn-lt"/>
              </a:rPr>
              <a:t>relative configuration of PD1-Pembro complex remains the same irrespective of the type of amino acids mutations </a:t>
            </a:r>
            <a:r>
              <a:rPr lang="en-US" sz="2600" dirty="0">
                <a:solidFill>
                  <a:schemeClr val="dk1"/>
                </a:solidFill>
                <a:latin typeface="+mn-lt"/>
              </a:rPr>
              <a:t>at the 17 positions</a:t>
            </a:r>
          </a:p>
          <a:p>
            <a:pPr marL="549275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+mn-lt"/>
              </a:rPr>
              <a:t>The </a:t>
            </a:r>
            <a:r>
              <a:rPr lang="en-US" sz="2600" u="sng" dirty="0">
                <a:solidFill>
                  <a:schemeClr val="dk1"/>
                </a:solidFill>
                <a:latin typeface="+mn-lt"/>
              </a:rPr>
              <a:t>3D folds of light and heavy chains are not disrupted by the mutations in loops</a:t>
            </a:r>
            <a:r>
              <a:rPr lang="en-US" sz="2600" dirty="0">
                <a:solidFill>
                  <a:schemeClr val="dk1"/>
                </a:solidFill>
                <a:latin typeface="+mn-lt"/>
              </a:rPr>
              <a:t> on Pembro</a:t>
            </a:r>
            <a:endParaRPr lang="en-IN" sz="26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50818" y="6244175"/>
            <a:ext cx="12156782" cy="591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rgbClr val="1A1A1A"/>
                </a:solidFill>
              </a:rPr>
              <a:t>We present a reinforcement learning (RL) model for Somatic Hypermutations (SHM), which mimics the natural selection process in a very short time scale. In this model, the agent can learn to preferentially mutate amino acids in the antibody, leading to affinity maturation. The model thus predicts a higher binding affinity antibody than the initial antibody-antigen complex. We have used the Pembrolizumab-PD1 (5b8c) complex to create the model, as Pembrolizumab (Pembro) is widely used in immunotherapy.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rgbClr val="1A1A1A"/>
                </a:solidFill>
              </a:rPr>
              <a:t>We use Q-Learning in RL to model SHM on a reduced state space to provide better binding affinity antibodies. We validated the structure of the antibodies predicted by the RL model using AlphaFold2 and inter-residue distance plots to check for proper folding of chains and protein-protein interactions. This study provides a proof of concept that RL can be used for modeling the biological process of SHM and can further be employed for creating novel antibodies. </a:t>
            </a:r>
            <a:endParaRPr lang="en-US" sz="2400" dirty="0"/>
          </a:p>
        </p:txBody>
      </p:sp>
      <p:sp>
        <p:nvSpPr>
          <p:cNvPr id="63" name="Google Shape;63;p13"/>
          <p:cNvSpPr/>
          <p:nvPr/>
        </p:nvSpPr>
        <p:spPr>
          <a:xfrm>
            <a:off x="22580726" y="39447080"/>
            <a:ext cx="10199274" cy="112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+mn-lt"/>
              </a:rPr>
              <a:t>This study is supported by Dept. of electronics, IT, BT and S&amp;T, Government of Karnataka. We would also like to extend our gratitude to the faculty of IBAB and Mr. </a:t>
            </a:r>
            <a:r>
              <a:rPr lang="pt-BR" sz="1800" dirty="0">
                <a:solidFill>
                  <a:schemeClr val="dk1"/>
                </a:solidFill>
                <a:latin typeface="+mn-lt"/>
              </a:rPr>
              <a:t>Balakrishna Prabhu B N,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Mr. Yash Chindarkar</a:t>
            </a:r>
            <a:r>
              <a:rPr lang="en-IN" sz="1800" dirty="0">
                <a:latin typeface="+mn-lt"/>
              </a:rPr>
              <a:t>,</a:t>
            </a:r>
            <a:r>
              <a:rPr lang="pt-BR" sz="18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Ms. Apoorva Ganesh and</a:t>
            </a:r>
            <a:r>
              <a:rPr lang="pt-BR" sz="1800" dirty="0">
                <a:solidFill>
                  <a:schemeClr val="dk1"/>
                </a:solidFill>
                <a:latin typeface="+mn-lt"/>
              </a:rPr>
              <a:t> Ms. Namita Menon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 for their contribution and guidance.</a:t>
            </a:r>
            <a:endParaRPr sz="1800" dirty="0">
              <a:latin typeface="+mn-l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l="34123" r="34538"/>
          <a:stretch/>
        </p:blipFill>
        <p:spPr>
          <a:xfrm>
            <a:off x="21294692" y="8084804"/>
            <a:ext cx="5162588" cy="602881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0792827" y="13689995"/>
            <a:ext cx="614577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78D8"/>
                </a:solidFill>
              </a:rPr>
              <a:t>Chain A </a:t>
            </a:r>
            <a:r>
              <a:rPr lang="en" sz="1800" dirty="0">
                <a:solidFill>
                  <a:srgbClr val="3C78D8"/>
                </a:solidFill>
              </a:rPr>
              <a:t>: </a:t>
            </a:r>
            <a:r>
              <a:rPr lang="en" sz="1800" dirty="0">
                <a:solidFill>
                  <a:schemeClr val="dk1"/>
                </a:solidFill>
              </a:rPr>
              <a:t>Pembro light chain variable region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78D8"/>
                </a:solidFill>
              </a:rPr>
              <a:t>Chain B</a:t>
            </a:r>
            <a:r>
              <a:rPr lang="en" sz="1800" dirty="0">
                <a:solidFill>
                  <a:srgbClr val="3C78D8"/>
                </a:solidFill>
              </a:rPr>
              <a:t> :</a:t>
            </a:r>
            <a:r>
              <a:rPr lang="en" sz="1800" dirty="0">
                <a:solidFill>
                  <a:schemeClr val="dk1"/>
                </a:solidFill>
              </a:rPr>
              <a:t> Pembro heavy chain variable region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FFFF"/>
                </a:solidFill>
              </a:rPr>
              <a:t>Chain C</a:t>
            </a:r>
            <a:r>
              <a:rPr lang="en" sz="1800" dirty="0">
                <a:solidFill>
                  <a:srgbClr val="00FFFF"/>
                </a:solidFill>
              </a:rPr>
              <a:t> :</a:t>
            </a:r>
            <a:r>
              <a:rPr lang="en" sz="1800" dirty="0">
                <a:solidFill>
                  <a:schemeClr val="dk1"/>
                </a:solidFill>
              </a:rPr>
              <a:t> Programmed cell death protein 1 (PD1-Antigen)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13088" y="15287392"/>
            <a:ext cx="12210546" cy="83680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DESIGN AND WORKFLOW</a:t>
            </a:r>
            <a:endParaRPr sz="3900" b="1" dirty="0">
              <a:solidFill>
                <a:srgbClr val="EEEEEE"/>
              </a:solidFill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12636489" y="7638330"/>
            <a:ext cx="19681664" cy="14022524"/>
            <a:chOff x="11342150" y="10855092"/>
            <a:chExt cx="19293857" cy="12088383"/>
          </a:xfrm>
        </p:grpSpPr>
        <p:sp>
          <p:nvSpPr>
            <p:cNvPr id="71" name="Google Shape;71;p13"/>
            <p:cNvSpPr/>
            <p:nvPr/>
          </p:nvSpPr>
          <p:spPr>
            <a:xfrm>
              <a:off x="11342150" y="16721775"/>
              <a:ext cx="9321300" cy="62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20146743" y="10855092"/>
              <a:ext cx="10489264" cy="1353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1" dirty="0">
                  <a:latin typeface="+mn-lt"/>
                </a:rPr>
                <a:t>Figure 2.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 The interaction of agent and environment in a MDP </a:t>
              </a:r>
              <a:r>
                <a:rPr lang="en-IN" sz="1800" b="1" i="1" u="none" strike="noStrike" dirty="0">
                  <a:solidFill>
                    <a:srgbClr val="1155CC"/>
                  </a:solidFill>
                  <a:effectLst/>
                  <a:latin typeface="+mn-lt"/>
                </a:rPr>
                <a:t>Agent</a:t>
              </a: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: B-cells </a:t>
              </a:r>
              <a:r>
                <a:rPr lang="en-IN" sz="1800" b="1" i="1" u="none" strike="noStrike" dirty="0">
                  <a:solidFill>
                    <a:srgbClr val="FF9900"/>
                  </a:solidFill>
                  <a:effectLst/>
                  <a:latin typeface="+mn-lt"/>
                </a:rPr>
                <a:t>Action</a:t>
              </a:r>
              <a:r>
                <a:rPr lang="en-IN" sz="1800" b="0" i="0" u="none" strike="noStrike" dirty="0">
                  <a:solidFill>
                    <a:srgbClr val="FF9900"/>
                  </a:solidFill>
                  <a:effectLst/>
                  <a:latin typeface="+mn-lt"/>
                </a:rPr>
                <a:t>:</a:t>
              </a: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 Point mutations on Pembrolizumab (using PyMOL) </a:t>
              </a:r>
              <a:r>
                <a:rPr lang="en-IN" sz="1800" b="1" i="1" u="none" strike="noStrike" dirty="0">
                  <a:solidFill>
                    <a:srgbClr val="38761D"/>
                  </a:solidFill>
                  <a:effectLst/>
                  <a:latin typeface="+mn-lt"/>
                </a:rPr>
                <a:t>Environment</a:t>
              </a: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: Affinity Maturation of Pembrolizumab-PD1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i="1" u="none" strike="noStrike" dirty="0">
                  <a:solidFill>
                    <a:srgbClr val="FF0000"/>
                  </a:solidFill>
                  <a:effectLst/>
                  <a:latin typeface="+mn-lt"/>
                </a:rPr>
                <a:t>State</a:t>
              </a:r>
              <a:r>
                <a:rPr lang="en-IN" sz="1800" b="0" i="0" u="none" strike="noStrike" dirty="0">
                  <a:solidFill>
                    <a:srgbClr val="FF0000"/>
                  </a:solidFill>
                  <a:effectLst/>
                  <a:latin typeface="+mn-lt"/>
                </a:rPr>
                <a:t>: </a:t>
              </a: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Pembro with mutated amino acids</a:t>
              </a:r>
              <a:endParaRPr lang="en-US" sz="1800" dirty="0">
                <a:latin typeface="+mn-l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latin typeface="+mj-l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+mj-lt"/>
                </a:rPr>
                <a:t>                </a:t>
              </a:r>
              <a:endParaRPr sz="1800" dirty="0">
                <a:latin typeface="+mj-lt"/>
              </a:endParaRPr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13684600" y="39433961"/>
            <a:ext cx="8712656" cy="77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DISCUSSION AND FUTURE WORK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3684600" y="40100742"/>
            <a:ext cx="8578244" cy="379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n-lt"/>
              </a:rPr>
              <a:t>Q-Learning simulated SHM and provided a better binding Pembro-PD1 complex using a reduced state space.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n-lt"/>
              </a:rPr>
              <a:t>Deep Q-Learning can be employed to predict alternate complexes to Pembro-PD1 – Currently underway.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+mn-lt"/>
              </a:rPr>
              <a:t>Protein Language Models (PLM) can be employed in conjunction with our SHM-RL model for drug discovery.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+mn-lt"/>
              </a:rPr>
              <a:t>Further validation of predicted antibodies using molecular dynamics and different binding affinity tools is required.</a:t>
            </a:r>
          </a:p>
        </p:txBody>
      </p:sp>
      <p:sp>
        <p:nvSpPr>
          <p:cNvPr id="112" name="Google Shape;112;p13"/>
          <p:cNvSpPr/>
          <p:nvPr/>
        </p:nvSpPr>
        <p:spPr>
          <a:xfrm>
            <a:off x="22580725" y="40494077"/>
            <a:ext cx="10071551" cy="83972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REFERENCES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2145147" y="41416425"/>
            <a:ext cx="10405886" cy="124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23850" algn="just"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Faris, J. G., Orbidan, D., Wells, C., Petersen, B. K., &amp; Sprenger, K. G. (2022). Moving the needle: Employing deep reinforcement learning to push the boundaries of coarse-grained vaccine models.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+mn-lt"/>
              </a:rPr>
              <a:t>Frontiers in Immunology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+mn-lt"/>
              </a:rPr>
              <a:t>13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  <a:hlinkClick r:id="rId9"/>
              </a:rPr>
              <a:t>https://doi.org/10.3389/FIMMU.2022.1029167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endParaRPr lang="en" sz="1600" dirty="0">
              <a:solidFill>
                <a:schemeClr val="dk1"/>
              </a:solidFill>
              <a:latin typeface="+mn-lt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600" dirty="0">
                <a:solidFill>
                  <a:schemeClr val="dk1"/>
                </a:solidFill>
                <a:latin typeface="+mn-lt"/>
              </a:rPr>
              <a:t>Horita, Shoichiro, et al. "High-resolution crystal structure of the therapeutic antibody pembrolizumab bound to the human PD-1." </a:t>
            </a:r>
            <a:r>
              <a:rPr lang="en" sz="1600" i="1" dirty="0">
                <a:solidFill>
                  <a:schemeClr val="dk1"/>
                </a:solidFill>
                <a:latin typeface="+mn-lt"/>
              </a:rPr>
              <a:t>Scientific reports</a:t>
            </a:r>
            <a:r>
              <a:rPr lang="en" sz="1600" dirty="0">
                <a:solidFill>
                  <a:schemeClr val="dk1"/>
                </a:solidFill>
                <a:latin typeface="+mn-lt"/>
              </a:rPr>
              <a:t> 6.1 (2016): 35297</a:t>
            </a:r>
          </a:p>
          <a:p>
            <a:pPr marL="457200" indent="-323850" algn="just"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600" dirty="0">
                <a:latin typeface="+mn-lt"/>
              </a:rPr>
              <a:t>Sutton, R. S., &amp; Barto, A. G. (2018). Reinforcement learning: An introduction, 2nd ed. In </a:t>
            </a:r>
            <a:r>
              <a:rPr lang="en-US" sz="1600" i="1" dirty="0">
                <a:latin typeface="+mn-lt"/>
              </a:rPr>
              <a:t>Reinforcement learning: An introduction, 2nd ed.</a:t>
            </a:r>
            <a:r>
              <a:rPr lang="en-US" sz="1600" dirty="0">
                <a:latin typeface="+mn-lt"/>
              </a:rPr>
              <a:t> The MIT Press.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Vangone, A., &amp; Bonvin, A. M. J. J. (2017). PRODIGY: A Contact-based Predictor of Binding Affinity in Protein-protein Complexes.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+mn-lt"/>
              </a:rPr>
              <a:t>Bio-Protocol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+mn-lt"/>
              </a:rPr>
              <a:t>7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(3).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  <a:hlinkClick r:id="rId10"/>
              </a:rPr>
              <a:t>https://doi.org/10.21769/BIOPROTOC.2124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" sz="1600" dirty="0">
              <a:solidFill>
                <a:schemeClr val="dk1"/>
              </a:solidFill>
              <a:latin typeface="+mn-lt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sz="16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20879905" y="14151144"/>
            <a:ext cx="5781955" cy="287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 dirty="0">
                <a:solidFill>
                  <a:schemeClr val="dk1"/>
                </a:solidFill>
                <a:latin typeface="+mn-lt"/>
              </a:rPr>
              <a:t>Figure 3. A</a:t>
            </a:r>
            <a:r>
              <a:rPr lang="en" sz="18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Reference crystal structure of Pembrolizumab (PDB ID: </a:t>
            </a:r>
            <a:r>
              <a:rPr lang="en" sz="1800" b="1" dirty="0">
                <a:solidFill>
                  <a:schemeClr val="dk1"/>
                </a:solidFill>
                <a:latin typeface="+mn-lt"/>
              </a:rPr>
              <a:t>5B8C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), </a:t>
            </a:r>
            <a:r>
              <a:rPr lang="en" sz="1800" b="1" i="1" dirty="0">
                <a:solidFill>
                  <a:schemeClr val="dk1"/>
                </a:solidFill>
                <a:latin typeface="+mn-lt"/>
              </a:rPr>
              <a:t>B</a:t>
            </a:r>
            <a:r>
              <a:rPr lang="en" sz="1800" b="1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A schematic diagram of interactions between PD1 and antiPD1. Direct protein/protein hydrogen bonds are in </a:t>
            </a:r>
            <a:r>
              <a:rPr lang="e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blue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, water-mediated hydrogen bonds are in </a:t>
            </a:r>
            <a:r>
              <a:rPr lang="en" sz="1800" dirty="0">
                <a:solidFill>
                  <a:srgbClr val="00B050"/>
                </a:solidFill>
                <a:latin typeface="+mn-lt"/>
              </a:rPr>
              <a:t>green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 and salt bridges are in </a:t>
            </a:r>
            <a:r>
              <a:rPr lang="en" sz="1800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+mn-lt"/>
              </a:rPr>
              <a:t>(Horita S et al., 2016</a:t>
            </a:r>
            <a:r>
              <a:rPr lang="en" sz="1800" dirty="0">
                <a:solidFill>
                  <a:schemeClr val="dk1"/>
                </a:solidFill>
                <a:latin typeface="+mn-lt"/>
              </a:rPr>
              <a:t>)</a:t>
            </a:r>
            <a:endParaRPr sz="18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2D0F7-B7C8-4E11-CD49-397FBBBB1822}"/>
              </a:ext>
            </a:extLst>
          </p:cNvPr>
          <p:cNvSpPr txBox="1"/>
          <p:nvPr/>
        </p:nvSpPr>
        <p:spPr>
          <a:xfrm>
            <a:off x="21547771" y="11016457"/>
            <a:ext cx="4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</a:t>
            </a:r>
            <a:endParaRPr lang="en-IN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602829-636D-9076-EEC8-2FA0B677A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80231" y="5104134"/>
            <a:ext cx="7376324" cy="2534124"/>
          </a:xfrm>
          <a:prstGeom prst="rect">
            <a:avLst/>
          </a:prstGeom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41C3792C-C9C5-872C-99B6-88CA36283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/>
          <a:stretch/>
        </p:blipFill>
        <p:spPr bwMode="auto">
          <a:xfrm>
            <a:off x="13317704" y="10390482"/>
            <a:ext cx="7267836" cy="45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8F1AB6A-6652-C30A-3AD0-C1723ED11C8F}"/>
              </a:ext>
            </a:extLst>
          </p:cNvPr>
          <p:cNvSpPr txBox="1"/>
          <p:nvPr/>
        </p:nvSpPr>
        <p:spPr>
          <a:xfrm>
            <a:off x="12807241" y="15135893"/>
            <a:ext cx="8715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n-lt"/>
              </a:rPr>
              <a:t>Figure 1.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Broad overview of the affinity maturation (AM) process by which antibodies (Abs) evolve against vaccine-candidate antigens (Ags) in a germinal center (GC) reaction (Faris J et al., 2022)</a:t>
            </a:r>
            <a:endParaRPr lang="en-IN" sz="1800" dirty="0">
              <a:latin typeface="+mn-lt"/>
            </a:endParaRPr>
          </a:p>
        </p:txBody>
      </p:sp>
      <p:sp>
        <p:nvSpPr>
          <p:cNvPr id="44" name="Google Shape;60;p13">
            <a:extLst>
              <a:ext uri="{FF2B5EF4-FFF2-40B4-BE49-F238E27FC236}">
                <a16:creationId xmlns:a16="http://schemas.microsoft.com/office/drawing/2014/main" id="{23A338EB-6DD3-021B-5BA1-B46B062EBE22}"/>
              </a:ext>
            </a:extLst>
          </p:cNvPr>
          <p:cNvSpPr/>
          <p:nvPr/>
        </p:nvSpPr>
        <p:spPr>
          <a:xfrm>
            <a:off x="213087" y="11588005"/>
            <a:ext cx="12194513" cy="77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OBJECTIVES</a:t>
            </a: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671E8B-AF37-B46E-9BF0-9E5F0BB2AF52}"/>
              </a:ext>
            </a:extLst>
          </p:cNvPr>
          <p:cNvSpPr txBox="1"/>
          <p:nvPr/>
        </p:nvSpPr>
        <p:spPr>
          <a:xfrm>
            <a:off x="252577" y="12526427"/>
            <a:ext cx="115770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600" b="1" dirty="0">
                <a:solidFill>
                  <a:srgbClr val="1A1A1A"/>
                </a:solidFill>
              </a:rPr>
              <a:t>Major</a:t>
            </a:r>
            <a:r>
              <a:rPr lang="en-IN" sz="1800" b="1" dirty="0"/>
              <a:t> </a:t>
            </a:r>
            <a:r>
              <a:rPr lang="en-IN" sz="2600" b="1" dirty="0">
                <a:solidFill>
                  <a:srgbClr val="1A1A1A"/>
                </a:solidFill>
              </a:rPr>
              <a:t>Objective: </a:t>
            </a:r>
            <a:r>
              <a:rPr lang="en-US" sz="2600" dirty="0">
                <a:solidFill>
                  <a:srgbClr val="1A1A1A"/>
                </a:solidFill>
              </a:rPr>
              <a:t>To create a reinforcement learning model for somatic hypermutations using Pembro and PD1. </a:t>
            </a:r>
          </a:p>
          <a:p>
            <a:endParaRPr lang="en-US" sz="2600" dirty="0">
              <a:solidFill>
                <a:srgbClr val="1A1A1A"/>
              </a:solidFill>
            </a:endParaRPr>
          </a:p>
          <a:p>
            <a:pPr algn="just"/>
            <a:r>
              <a:rPr lang="en-US" sz="2600" b="1" dirty="0">
                <a:solidFill>
                  <a:srgbClr val="1A1A1A"/>
                </a:solidFill>
              </a:rPr>
              <a:t>Minor Objective: T</a:t>
            </a:r>
            <a:r>
              <a:rPr lang="en-US" sz="2600" dirty="0">
                <a:solidFill>
                  <a:srgbClr val="1A1A1A"/>
                </a:solidFill>
              </a:rPr>
              <a:t>o find states/antibodies which have better binding affinity than Pembro, and validating the good states using AlphaFold2 and C-alpha distance plots of the predicted structures.</a:t>
            </a:r>
            <a:endParaRPr lang="en-IN" sz="2600" dirty="0">
              <a:solidFill>
                <a:srgbClr val="1A1A1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CB5E90-9AE2-F314-5E34-3611D615DD74}"/>
              </a:ext>
            </a:extLst>
          </p:cNvPr>
          <p:cNvSpPr txBox="1"/>
          <p:nvPr/>
        </p:nvSpPr>
        <p:spPr>
          <a:xfrm>
            <a:off x="26272586" y="10980494"/>
            <a:ext cx="4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B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690C63-A20D-25EE-B901-69D6DA28B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/>
          <a:stretch/>
        </p:blipFill>
        <p:spPr bwMode="auto">
          <a:xfrm>
            <a:off x="23566845" y="25086126"/>
            <a:ext cx="4579440" cy="414737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CA5A93-564B-FAFC-41AC-60734800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471" y="25086126"/>
            <a:ext cx="4147370" cy="414737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6961B6-CD3D-EEFF-652F-9FE15BB0C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8"/>
          <a:stretch/>
        </p:blipFill>
        <p:spPr bwMode="auto">
          <a:xfrm>
            <a:off x="14472704" y="29415460"/>
            <a:ext cx="4635377" cy="414737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8E8FD1D-8FB6-2B76-3000-3221AC3C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496" y="29415460"/>
            <a:ext cx="4135483" cy="413548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794810-F2A8-ECCF-EDAD-C6276F516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/>
          <a:stretch/>
        </p:blipFill>
        <p:spPr bwMode="auto">
          <a:xfrm>
            <a:off x="14542037" y="25086126"/>
            <a:ext cx="4613089" cy="41473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B40487A-789B-0A7B-4EE4-0247A2E2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007" y="25096986"/>
            <a:ext cx="4147371" cy="414737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9B389-FD7D-7265-72A3-CB75A83A10C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11838" y="29324181"/>
            <a:ext cx="8798003" cy="212108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1AD7A-B0C7-4B58-F5A2-32C424692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469332" y="33681420"/>
            <a:ext cx="8899046" cy="1952165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D0291C2-DBEF-B17F-A1D2-6AD40C1F1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t="5752" r="23206" b="5983"/>
          <a:stretch/>
        </p:blipFill>
        <p:spPr bwMode="auto">
          <a:xfrm>
            <a:off x="260425" y="29219502"/>
            <a:ext cx="5607864" cy="6690407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AB15B2B-5945-84AE-0FFA-C8BF2D776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3903" b="6114"/>
          <a:stretch/>
        </p:blipFill>
        <p:spPr bwMode="auto">
          <a:xfrm>
            <a:off x="6038390" y="29244357"/>
            <a:ext cx="3825807" cy="3213743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2E60A2F0-F596-B6CA-A87A-EB691481C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r="9801" b="8173"/>
          <a:stretch/>
        </p:blipFill>
        <p:spPr bwMode="auto">
          <a:xfrm>
            <a:off x="10142343" y="32612370"/>
            <a:ext cx="3835545" cy="327028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C8BBD4DE-B77B-8C16-575D-7EA0E6AAD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3" t="10258" r="25859" b="8793"/>
          <a:stretch/>
        </p:blipFill>
        <p:spPr bwMode="auto">
          <a:xfrm>
            <a:off x="248280" y="36165536"/>
            <a:ext cx="5521723" cy="6690408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B7C8D5F-78F5-2B10-DD4E-DAA657BBA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" r="7137" b="7967"/>
          <a:stretch/>
        </p:blipFill>
        <p:spPr bwMode="auto">
          <a:xfrm>
            <a:off x="6371277" y="36157831"/>
            <a:ext cx="3711948" cy="328829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6889F1A-6D8D-1F7F-49AD-F52C771A5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4" r="6297" b="6416"/>
          <a:stretch/>
        </p:blipFill>
        <p:spPr bwMode="auto">
          <a:xfrm>
            <a:off x="10130318" y="29219169"/>
            <a:ext cx="3825807" cy="329758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050C10A9-FD77-500E-34F5-D767D190D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3" r="6283" b="6533"/>
          <a:stretch/>
        </p:blipFill>
        <p:spPr bwMode="auto">
          <a:xfrm>
            <a:off x="10148098" y="39676275"/>
            <a:ext cx="3487624" cy="333406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FC533A91-E332-70D2-2EBA-DA3B2F2CE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6" b="7197"/>
          <a:stretch/>
        </p:blipFill>
        <p:spPr bwMode="auto">
          <a:xfrm>
            <a:off x="6357676" y="39694049"/>
            <a:ext cx="3711948" cy="333406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518D5F-28E6-01EE-5272-0E1C8C04D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6" b="6061"/>
          <a:stretch/>
        </p:blipFill>
        <p:spPr bwMode="auto">
          <a:xfrm>
            <a:off x="13998486" y="35864938"/>
            <a:ext cx="3904810" cy="3466141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DE3345E8-33C2-36D2-E796-01E240725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 r="6320" b="8236"/>
          <a:stretch/>
        </p:blipFill>
        <p:spPr bwMode="auto">
          <a:xfrm>
            <a:off x="5980711" y="32623269"/>
            <a:ext cx="3835545" cy="3286640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E2EFF9-2DB4-6BF5-0778-A6201090C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 b="6461"/>
          <a:stretch/>
        </p:blipFill>
        <p:spPr bwMode="auto">
          <a:xfrm>
            <a:off x="18102350" y="35806396"/>
            <a:ext cx="3816045" cy="358073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9CC180-09F1-148D-00B7-DA3CA048E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/>
          <a:stretch/>
        </p:blipFill>
        <p:spPr bwMode="auto">
          <a:xfrm>
            <a:off x="23611838" y="31742364"/>
            <a:ext cx="4498420" cy="4102396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0D718C6-BFF3-7331-73F1-01266456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493" y="31734111"/>
            <a:ext cx="4222505" cy="4126296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CB1477-8D94-7F95-69A6-BB95B172CEA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777669" y="36193664"/>
            <a:ext cx="9610286" cy="18956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EAB7F7-DA7A-4ED7-EDCF-11917C16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39504"/>
              </p:ext>
            </p:extLst>
          </p:nvPr>
        </p:nvGraphicFramePr>
        <p:xfrm>
          <a:off x="250818" y="25033257"/>
          <a:ext cx="14192983" cy="3662871"/>
        </p:xfrm>
        <a:graphic>
          <a:graphicData uri="http://schemas.openxmlformats.org/drawingml/2006/table">
            <a:tbl>
              <a:tblPr firstRow="1" firstCol="1" bandRow="1">
                <a:tableStyleId>{9C158E3D-C3EB-49D8-A6B2-AB95B476CFE3}</a:tableStyleId>
              </a:tblPr>
              <a:tblGrid>
                <a:gridCol w="815982">
                  <a:extLst>
                    <a:ext uri="{9D8B030D-6E8A-4147-A177-3AD203B41FA5}">
                      <a16:colId xmlns:a16="http://schemas.microsoft.com/office/drawing/2014/main" val="3845093374"/>
                    </a:ext>
                  </a:extLst>
                </a:gridCol>
                <a:gridCol w="2519594">
                  <a:extLst>
                    <a:ext uri="{9D8B030D-6E8A-4147-A177-3AD203B41FA5}">
                      <a16:colId xmlns:a16="http://schemas.microsoft.com/office/drawing/2014/main" val="3611405319"/>
                    </a:ext>
                  </a:extLst>
                </a:gridCol>
                <a:gridCol w="979113">
                  <a:extLst>
                    <a:ext uri="{9D8B030D-6E8A-4147-A177-3AD203B41FA5}">
                      <a16:colId xmlns:a16="http://schemas.microsoft.com/office/drawing/2014/main" val="219366183"/>
                    </a:ext>
                  </a:extLst>
                </a:gridCol>
                <a:gridCol w="2273787">
                  <a:extLst>
                    <a:ext uri="{9D8B030D-6E8A-4147-A177-3AD203B41FA5}">
                      <a16:colId xmlns:a16="http://schemas.microsoft.com/office/drawing/2014/main" val="4149350853"/>
                    </a:ext>
                  </a:extLst>
                </a:gridCol>
                <a:gridCol w="1157466">
                  <a:extLst>
                    <a:ext uri="{9D8B030D-6E8A-4147-A177-3AD203B41FA5}">
                      <a16:colId xmlns:a16="http://schemas.microsoft.com/office/drawing/2014/main" val="2465107775"/>
                    </a:ext>
                  </a:extLst>
                </a:gridCol>
                <a:gridCol w="1038546">
                  <a:extLst>
                    <a:ext uri="{9D8B030D-6E8A-4147-A177-3AD203B41FA5}">
                      <a16:colId xmlns:a16="http://schemas.microsoft.com/office/drawing/2014/main" val="2452300779"/>
                    </a:ext>
                  </a:extLst>
                </a:gridCol>
                <a:gridCol w="1101970">
                  <a:extLst>
                    <a:ext uri="{9D8B030D-6E8A-4147-A177-3AD203B41FA5}">
                      <a16:colId xmlns:a16="http://schemas.microsoft.com/office/drawing/2014/main" val="1269088811"/>
                    </a:ext>
                  </a:extLst>
                </a:gridCol>
                <a:gridCol w="1240638">
                  <a:extLst>
                    <a:ext uri="{9D8B030D-6E8A-4147-A177-3AD203B41FA5}">
                      <a16:colId xmlns:a16="http://schemas.microsoft.com/office/drawing/2014/main" val="2239134704"/>
                    </a:ext>
                  </a:extLst>
                </a:gridCol>
                <a:gridCol w="972273">
                  <a:extLst>
                    <a:ext uri="{9D8B030D-6E8A-4147-A177-3AD203B41FA5}">
                      <a16:colId xmlns:a16="http://schemas.microsoft.com/office/drawing/2014/main" val="3498552214"/>
                    </a:ext>
                  </a:extLst>
                </a:gridCol>
                <a:gridCol w="1176321">
                  <a:extLst>
                    <a:ext uri="{9D8B030D-6E8A-4147-A177-3AD203B41FA5}">
                      <a16:colId xmlns:a16="http://schemas.microsoft.com/office/drawing/2014/main" val="4254877817"/>
                    </a:ext>
                  </a:extLst>
                </a:gridCol>
                <a:gridCol w="917293">
                  <a:extLst>
                    <a:ext uri="{9D8B030D-6E8A-4147-A177-3AD203B41FA5}">
                      <a16:colId xmlns:a16="http://schemas.microsoft.com/office/drawing/2014/main" val="430042335"/>
                    </a:ext>
                  </a:extLst>
                </a:gridCol>
              </a:tblGrid>
              <a:tr h="209027">
                <a:tc grid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Q-Learning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18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588468"/>
                  </a:ext>
                </a:extLst>
              </a:tr>
              <a:tr h="209027">
                <a:tc grid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Soft-max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C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218594"/>
                  </a:ext>
                </a:extLst>
              </a:tr>
              <a:tr h="427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Chain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Residues position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No. of Mutation a.a.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Mutations Residues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Temperature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Temperature decay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Temperature decay interval</a:t>
                      </a:r>
                      <a:endParaRPr lang="en-IN" sz="1400" dirty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Minimum Temperature</a:t>
                      </a:r>
                      <a:endParaRPr lang="en-IN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Learning rate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Discount factor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Random Seed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0632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Heavy</a:t>
                      </a:r>
                      <a:endParaRPr lang="en-IN" sz="14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Tyr33, Ser54, Arg99</a:t>
                      </a:r>
                      <a:endParaRPr lang="en-IN" sz="14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17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A,D,E,F,G,H,I,K,L,N,Q,R,S,T,V,W,Y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100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0.5 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1000 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0.01 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0.9 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717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39262"/>
                  </a:ext>
                </a:extLst>
              </a:tr>
              <a:tr h="209027">
                <a:tc grid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Epsilon Decay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48237"/>
                  </a:ext>
                </a:extLst>
              </a:tr>
              <a:tr h="427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Chain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Residues position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No. of Mutation a.a.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Mutations Residues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Exploration rate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Exploration decay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Exploration decay interval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Minimum Exploration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Learning rate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Discount factor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Random Seed</a:t>
                      </a:r>
                      <a:endParaRPr lang="en-IN" sz="1400" dirty="0"/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84356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Light</a:t>
                      </a:r>
                      <a:endParaRPr lang="en-IN" sz="14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Ser32, Tyr34, Tyr53, Tyr57, Ser95, Asp97</a:t>
                      </a:r>
                      <a:endParaRPr lang="en-IN" sz="14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6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S,Y,N,R,T,D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1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0.005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1000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0.01 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0.9 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643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22795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Heavy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Ser54, Arg99,Tyr101, Arg102</a:t>
                      </a:r>
                      <a:endParaRPr lang="en-IN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kern="100" dirty="0">
                          <a:solidFill>
                            <a:schemeClr val="tx1"/>
                          </a:solidFill>
                          <a:effectLst/>
                        </a:rPr>
                        <a:t>A,D,E,F,G,H,I,K,L,N,Q,R,S,T,V,W,Y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3932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 Heavy*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 Ser54, Arg99,Tyr101, Arg102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 16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00" dirty="0">
                          <a:effectLst/>
                        </a:rPr>
                        <a:t> </a:t>
                      </a:r>
                      <a:r>
                        <a:rPr lang="pt-BR" sz="1400" kern="100" dirty="0">
                          <a:effectLst/>
                        </a:rPr>
                        <a:t>A,D,E,F,G,H,I,K,L,N,Q,R,S,T,V,W,Y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 1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0.005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1000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0.05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0.01 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0.9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kern="100" dirty="0">
                          <a:effectLst/>
                        </a:rPr>
                        <a:t>17</a:t>
                      </a:r>
                      <a:endParaRPr lang="en-IN" sz="1400" dirty="0"/>
                    </a:p>
                  </a:txBody>
                  <a:tcPr marL="68580" marR="6858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938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A522B4-1B34-825C-AEA3-B2B152DD1794}"/>
              </a:ext>
            </a:extLst>
          </p:cNvPr>
          <p:cNvSpPr txBox="1"/>
          <p:nvPr/>
        </p:nvSpPr>
        <p:spPr>
          <a:xfrm>
            <a:off x="25343556" y="35888536"/>
            <a:ext cx="599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92D050"/>
                </a:solidFill>
              </a:rPr>
              <a:t>*Looping from starting state upon reaching -10 reward, simulating apoptosis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BC348B8-7915-088A-61D7-421AAFD617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26765" y="15918665"/>
            <a:ext cx="20026624" cy="40530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795732-9021-88D8-0867-0351DEC96794}"/>
              </a:ext>
            </a:extLst>
          </p:cNvPr>
          <p:cNvSpPr txBox="1"/>
          <p:nvPr/>
        </p:nvSpPr>
        <p:spPr>
          <a:xfrm>
            <a:off x="446958" y="16305657"/>
            <a:ext cx="28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AE443-3D68-6B52-9CEB-56F52C8F8721}"/>
              </a:ext>
            </a:extLst>
          </p:cNvPr>
          <p:cNvSpPr txBox="1"/>
          <p:nvPr/>
        </p:nvSpPr>
        <p:spPr>
          <a:xfrm>
            <a:off x="306600" y="18957645"/>
            <a:ext cx="28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BFD45-C082-921F-91D1-5F18EA275876}"/>
              </a:ext>
            </a:extLst>
          </p:cNvPr>
          <p:cNvSpPr txBox="1"/>
          <p:nvPr/>
        </p:nvSpPr>
        <p:spPr>
          <a:xfrm>
            <a:off x="20789277" y="17530035"/>
            <a:ext cx="51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 a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D0C63D-52B2-3F7D-2576-F932CD4309F2}"/>
              </a:ext>
            </a:extLst>
          </p:cNvPr>
          <p:cNvGraphicFramePr>
            <a:graphicFrameLocks noGrp="1"/>
          </p:cNvGraphicFramePr>
          <p:nvPr/>
        </p:nvGraphicFramePr>
        <p:xfrm>
          <a:off x="26731315" y="17778252"/>
          <a:ext cx="5586836" cy="2305916"/>
        </p:xfrm>
        <a:graphic>
          <a:graphicData uri="http://schemas.openxmlformats.org/drawingml/2006/table">
            <a:tbl>
              <a:tblPr firstRow="1" bandRow="1">
                <a:tableStyleId>{9C158E3D-C3EB-49D8-A6B2-AB95B476CFE3}</a:tableStyleId>
              </a:tblPr>
              <a:tblGrid>
                <a:gridCol w="1538078">
                  <a:extLst>
                    <a:ext uri="{9D8B030D-6E8A-4147-A177-3AD203B41FA5}">
                      <a16:colId xmlns:a16="http://schemas.microsoft.com/office/drawing/2014/main" val="195309327"/>
                    </a:ext>
                  </a:extLst>
                </a:gridCol>
                <a:gridCol w="2374628">
                  <a:extLst>
                    <a:ext uri="{9D8B030D-6E8A-4147-A177-3AD203B41FA5}">
                      <a16:colId xmlns:a16="http://schemas.microsoft.com/office/drawing/2014/main" val="4246128159"/>
                    </a:ext>
                  </a:extLst>
                </a:gridCol>
                <a:gridCol w="1674130">
                  <a:extLst>
                    <a:ext uri="{9D8B030D-6E8A-4147-A177-3AD203B41FA5}">
                      <a16:colId xmlns:a16="http://schemas.microsoft.com/office/drawing/2014/main" val="1631189165"/>
                    </a:ext>
                  </a:extLst>
                </a:gridCol>
              </a:tblGrid>
              <a:tr h="37205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Binding Affinity (kcal/mole)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Reward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02901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&gt;=3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&lt; -12.6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58687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&gt;=3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&gt;= -12.6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69807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3&gt;score&gt;-1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&lt; -12.6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75853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 &gt; score &gt;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&gt; -12.6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15447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-1&gt;= score &gt; -10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69906"/>
                  </a:ext>
                </a:extLst>
              </a:tr>
              <a:tr h="32231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&lt; -10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-10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8698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5B11961-6615-B7CC-9095-40141F8BD51B}"/>
              </a:ext>
            </a:extLst>
          </p:cNvPr>
          <p:cNvSpPr txBox="1"/>
          <p:nvPr/>
        </p:nvSpPr>
        <p:spPr>
          <a:xfrm>
            <a:off x="26731315" y="17499703"/>
            <a:ext cx="51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975C6-5482-E788-2AAF-191C855262D8}"/>
              </a:ext>
            </a:extLst>
          </p:cNvPr>
          <p:cNvSpPr txBox="1"/>
          <p:nvPr/>
        </p:nvSpPr>
        <p:spPr>
          <a:xfrm>
            <a:off x="6039676" y="20100028"/>
            <a:ext cx="13681260" cy="38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Figure 4.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 Flowchart of Basic Q-learning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1800" b="1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B 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Representation of Q-Table </a:t>
            </a:r>
            <a:r>
              <a:rPr lang="en-US" sz="1800" b="1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C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800" b="1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a 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Scoring vector </a:t>
            </a:r>
            <a:r>
              <a:rPr lang="en-US" sz="1800" b="1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b 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Score to reward function</a:t>
            </a:r>
            <a:endParaRPr lang="en-IN" sz="1800" dirty="0">
              <a:effectLst/>
              <a:latin typeface="+mn-lt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90767B5-9480-C15E-1D00-C3EBA8A41F8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927911" y="22262972"/>
            <a:ext cx="2634267" cy="16595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FA7847-600A-E642-007F-03642F672C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915921" y="20567216"/>
            <a:ext cx="2634267" cy="1659589"/>
          </a:xfrm>
          <a:prstGeom prst="rect">
            <a:avLst/>
          </a:prstGeom>
        </p:spPr>
      </p:pic>
      <p:sp>
        <p:nvSpPr>
          <p:cNvPr id="48" name="Google Shape;67;p13">
            <a:extLst>
              <a:ext uri="{FF2B5EF4-FFF2-40B4-BE49-F238E27FC236}">
                <a16:creationId xmlns:a16="http://schemas.microsoft.com/office/drawing/2014/main" id="{18185373-A074-0F91-B8C3-69BF400F6933}"/>
              </a:ext>
            </a:extLst>
          </p:cNvPr>
          <p:cNvSpPr/>
          <p:nvPr/>
        </p:nvSpPr>
        <p:spPr>
          <a:xfrm>
            <a:off x="250817" y="23988930"/>
            <a:ext cx="32667582" cy="538513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rgbClr val="EEEEEE"/>
                </a:solidFill>
              </a:rPr>
              <a:t>RESULTS</a:t>
            </a:r>
            <a:endParaRPr sz="3900" b="1" dirty="0">
              <a:solidFill>
                <a:srgbClr val="EEEEEE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6E5BA95-107E-BBD9-877E-EED1957A61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573237" y="21254634"/>
            <a:ext cx="1474211" cy="14973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0A851F-AF02-8193-0FFF-858FDB88374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297492" y="21540600"/>
            <a:ext cx="941047" cy="95580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F3DE09-41FC-6DAC-65AB-9E990853A39A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7047448" y="22003302"/>
            <a:ext cx="1250044" cy="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3D5DAB-5208-7375-7063-B0749F0DC8AD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9238539" y="21397011"/>
            <a:ext cx="1677382" cy="62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1B4F41-8026-8AE5-B008-20FFEC6EBC9C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9238539" y="22018504"/>
            <a:ext cx="1689372" cy="107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D6790D-8BA3-E90B-87FA-AE053D67FF7F}"/>
              </a:ext>
            </a:extLst>
          </p:cNvPr>
          <p:cNvSpPr txBox="1"/>
          <p:nvPr/>
        </p:nvSpPr>
        <p:spPr>
          <a:xfrm>
            <a:off x="13297907" y="21186477"/>
            <a:ext cx="114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Policy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9D18BA-5372-69D2-966E-54FEC7D15044}"/>
              </a:ext>
            </a:extLst>
          </p:cNvPr>
          <p:cNvSpPr txBox="1"/>
          <p:nvPr/>
        </p:nvSpPr>
        <p:spPr>
          <a:xfrm>
            <a:off x="13317704" y="22986461"/>
            <a:ext cx="114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Network</a:t>
            </a:r>
          </a:p>
        </p:txBody>
      </p:sp>
      <p:sp>
        <p:nvSpPr>
          <p:cNvPr id="90" name="Arrow: Up-Down 89">
            <a:extLst>
              <a:ext uri="{FF2B5EF4-FFF2-40B4-BE49-F238E27FC236}">
                <a16:creationId xmlns:a16="http://schemas.microsoft.com/office/drawing/2014/main" id="{226605D0-3845-6EA0-999C-FEA142E08204}"/>
              </a:ext>
            </a:extLst>
          </p:cNvPr>
          <p:cNvSpPr/>
          <p:nvPr/>
        </p:nvSpPr>
        <p:spPr>
          <a:xfrm>
            <a:off x="13496770" y="21765380"/>
            <a:ext cx="519252" cy="1138518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BC51E8-7765-24EB-CB81-590245FFE44D}"/>
              </a:ext>
            </a:extLst>
          </p:cNvPr>
          <p:cNvSpPr txBox="1"/>
          <p:nvPr/>
        </p:nvSpPr>
        <p:spPr>
          <a:xfrm>
            <a:off x="13870854" y="22018504"/>
            <a:ext cx="90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Network Sync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9B6F3A-9D19-7F64-F27F-8615DF46C30C}"/>
              </a:ext>
            </a:extLst>
          </p:cNvPr>
          <p:cNvSpPr txBox="1"/>
          <p:nvPr/>
        </p:nvSpPr>
        <p:spPr>
          <a:xfrm>
            <a:off x="15654070" y="22552270"/>
            <a:ext cx="153938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Loss Function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7AC1BFB-BBB7-FD17-DEDF-6CB4621DB91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5314062" y="21903470"/>
            <a:ext cx="2092788" cy="7252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54CAC0C-F80A-A346-18A5-82779EC40B08}"/>
              </a:ext>
            </a:extLst>
          </p:cNvPr>
          <p:cNvSpPr txBox="1"/>
          <p:nvPr/>
        </p:nvSpPr>
        <p:spPr>
          <a:xfrm>
            <a:off x="18205611" y="22118661"/>
            <a:ext cx="119219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Optimization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098CC8B-7489-FF39-A77A-260AD159A5AE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7406850" y="22266082"/>
            <a:ext cx="798761" cy="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0ECBF04-DBBA-E4C1-4E5E-E3930FDC06F2}"/>
              </a:ext>
            </a:extLst>
          </p:cNvPr>
          <p:cNvSpPr txBox="1"/>
          <p:nvPr/>
        </p:nvSpPr>
        <p:spPr>
          <a:xfrm>
            <a:off x="17797155" y="21263366"/>
            <a:ext cx="19911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Update Policy network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2E00BF-AE01-88AD-8D5A-EE8C4C26FA91}"/>
              </a:ext>
            </a:extLst>
          </p:cNvPr>
          <p:cNvCxnSpPr>
            <a:stCxn id="100" idx="1"/>
            <a:endCxn id="88" idx="3"/>
          </p:cNvCxnSpPr>
          <p:nvPr/>
        </p:nvCxnSpPr>
        <p:spPr>
          <a:xfrm flipH="1">
            <a:off x="14443800" y="21417255"/>
            <a:ext cx="3353355" cy="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7F5AEF-A10B-3677-E5C5-83C15F9411BF}"/>
              </a:ext>
            </a:extLst>
          </p:cNvPr>
          <p:cNvCxnSpPr>
            <a:stCxn id="95" idx="0"/>
            <a:endCxn id="100" idx="2"/>
          </p:cNvCxnSpPr>
          <p:nvPr/>
        </p:nvCxnSpPr>
        <p:spPr>
          <a:xfrm flipH="1" flipV="1">
            <a:off x="18792752" y="21571143"/>
            <a:ext cx="8955" cy="5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9D5A318-F638-57E2-7F9D-2EAE6035DE44}"/>
              </a:ext>
            </a:extLst>
          </p:cNvPr>
          <p:cNvSpPr txBox="1"/>
          <p:nvPr/>
        </p:nvSpPr>
        <p:spPr>
          <a:xfrm>
            <a:off x="-270446" y="21953812"/>
            <a:ext cx="5807736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Figure 5. 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General Representation of </a:t>
            </a:r>
          </a:p>
          <a:p>
            <a:pPr marL="457200" algn="ctr"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Deep Q-Learning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endParaRPr lang="en-IN" sz="1800" dirty="0">
              <a:effectLst/>
              <a:latin typeface="+mn-lt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E46275-CA65-2908-CA3D-B7C27E963D36}"/>
              </a:ext>
            </a:extLst>
          </p:cNvPr>
          <p:cNvSpPr txBox="1"/>
          <p:nvPr/>
        </p:nvSpPr>
        <p:spPr>
          <a:xfrm>
            <a:off x="7857448" y="22501641"/>
            <a:ext cx="178081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Memory Mini Batch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7BCCCE-9F00-5113-DF10-85DA19FB439F}"/>
              </a:ext>
            </a:extLst>
          </p:cNvPr>
          <p:cNvSpPr txBox="1"/>
          <p:nvPr/>
        </p:nvSpPr>
        <p:spPr>
          <a:xfrm>
            <a:off x="5587982" y="22759811"/>
            <a:ext cx="153938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Replay Memory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DB0C68-236F-95C3-59AA-7A9D5B669906}"/>
              </a:ext>
            </a:extLst>
          </p:cNvPr>
          <p:cNvSpPr txBox="1"/>
          <p:nvPr/>
        </p:nvSpPr>
        <p:spPr>
          <a:xfrm>
            <a:off x="286026" y="24600391"/>
            <a:ext cx="14177571" cy="372705"/>
          </a:xfrm>
          <a:prstGeom prst="rect">
            <a:avLst/>
          </a:prstGeom>
          <a:solidFill>
            <a:srgbClr val="8F45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Table. Parameters of Simulations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DFBC8C-EE6C-2AEA-C444-FB1AD96DCBAF}"/>
              </a:ext>
            </a:extLst>
          </p:cNvPr>
          <p:cNvSpPr txBox="1"/>
          <p:nvPr/>
        </p:nvSpPr>
        <p:spPr>
          <a:xfrm>
            <a:off x="27169021" y="17442886"/>
            <a:ext cx="49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Table. Score to Reward function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F961FD-D32D-8C67-950C-F295B0F2E2E3}"/>
              </a:ext>
            </a:extLst>
          </p:cNvPr>
          <p:cNvSpPr txBox="1"/>
          <p:nvPr/>
        </p:nvSpPr>
        <p:spPr>
          <a:xfrm>
            <a:off x="14520151" y="24598922"/>
            <a:ext cx="17867804" cy="400110"/>
          </a:xfrm>
          <a:prstGeom prst="rect">
            <a:avLst/>
          </a:prstGeom>
          <a:solidFill>
            <a:srgbClr val="8F45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Simulations and Predicted Antibodies</a:t>
            </a:r>
          </a:p>
        </p:txBody>
      </p:sp>
      <p:sp>
        <p:nvSpPr>
          <p:cNvPr id="119" name="Google Shape;66;p13">
            <a:extLst>
              <a:ext uri="{FF2B5EF4-FFF2-40B4-BE49-F238E27FC236}">
                <a16:creationId xmlns:a16="http://schemas.microsoft.com/office/drawing/2014/main" id="{763A7E2F-3255-C34C-6D11-9C9C1B9C6F44}"/>
              </a:ext>
            </a:extLst>
          </p:cNvPr>
          <p:cNvSpPr/>
          <p:nvPr/>
        </p:nvSpPr>
        <p:spPr>
          <a:xfrm>
            <a:off x="20862021" y="16411696"/>
            <a:ext cx="12056379" cy="9220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 dirty="0">
              <a:solidFill>
                <a:srgbClr val="EEEEE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371C85-2F7A-23D3-66D5-425218D6F482}"/>
              </a:ext>
            </a:extLst>
          </p:cNvPr>
          <p:cNvSpPr txBox="1"/>
          <p:nvPr/>
        </p:nvSpPr>
        <p:spPr>
          <a:xfrm>
            <a:off x="260425" y="28760722"/>
            <a:ext cx="14165426" cy="369332"/>
          </a:xfrm>
          <a:prstGeom prst="rect">
            <a:avLst/>
          </a:prstGeom>
          <a:solidFill>
            <a:srgbClr val="8F45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Structure Validation using AlphaFold2 and C-alpha distance plots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69625-063F-EF08-59C2-2A4AB793818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14776324" y="22266082"/>
            <a:ext cx="537738" cy="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30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1228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Lora</vt:lpstr>
      <vt:lpstr>Arial</vt:lpstr>
      <vt:lpstr>Times New Roman</vt:lpstr>
      <vt:lpstr>Aptos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</dc:creator>
  <cp:lastModifiedBy>Anmol Singh</cp:lastModifiedBy>
  <cp:revision>24</cp:revision>
  <dcterms:modified xsi:type="dcterms:W3CDTF">2024-05-23T05:09:33Z</dcterms:modified>
</cp:coreProperties>
</file>