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2"/>
  </p:normalViewPr>
  <p:slideViewPr>
    <p:cSldViewPr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1879838"/>
            <a:ext cx="6719020" cy="1383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3793390"/>
            <a:ext cx="6566315" cy="91623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955495" cy="5726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7ACB9F3-2FE6-F94D-B9CB-9D121C13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8787"/>
            <a:ext cx="8820479" cy="138382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Monte Carlo Simulation of Cryptocurrencies to find the best trading pairs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571750"/>
            <a:ext cx="6566315" cy="9162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By-</a:t>
            </a:r>
          </a:p>
          <a:p>
            <a:r>
              <a:rPr lang="en-US" dirty="0"/>
              <a:t>Anmol Gandhi</a:t>
            </a:r>
          </a:p>
          <a:p>
            <a:r>
              <a:rPr lang="en-US" dirty="0"/>
              <a:t>Harsh Mangal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617E-8AFD-4542-BE05-C9743F42E04D}"/>
              </a:ext>
            </a:extLst>
          </p:cNvPr>
          <p:cNvSpPr txBox="1"/>
          <p:nvPr/>
        </p:nvSpPr>
        <p:spPr>
          <a:xfrm>
            <a:off x="6251755" y="4556915"/>
            <a:ext cx="27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IS 590PR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cryptocurrency?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Geometric Brownian Motion</a:t>
            </a:r>
          </a:p>
          <a:p>
            <a:r>
              <a:rPr lang="en-US" dirty="0"/>
              <a:t>We will be rich now?</a:t>
            </a:r>
          </a:p>
          <a:p>
            <a:r>
              <a:rPr lang="en-US" dirty="0"/>
              <a:t>Progress</a:t>
            </a:r>
          </a:p>
          <a:p>
            <a:r>
              <a:rPr lang="en-US" dirty="0" err="1"/>
              <a:t>Refrences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cryptocurrency?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472856"/>
            <a:ext cx="8551479" cy="3664920"/>
          </a:xfrm>
        </p:spPr>
        <p:txBody>
          <a:bodyPr/>
          <a:lstStyle/>
          <a:p>
            <a:r>
              <a:rPr lang="en-US" dirty="0"/>
              <a:t>Cryptocurrency is a digital currency which is regulated through cryptography techniques. </a:t>
            </a:r>
          </a:p>
          <a:p>
            <a:r>
              <a:rPr lang="en-US" dirty="0"/>
              <a:t>Decentralized- operates Independently without any authority.</a:t>
            </a:r>
          </a:p>
          <a:p>
            <a:r>
              <a:rPr lang="en-US" dirty="0"/>
              <a:t>The supply is regulated by software and by the agreement of users.</a:t>
            </a:r>
          </a:p>
          <a:p>
            <a:r>
              <a:rPr lang="en-US" dirty="0"/>
              <a:t>Transactions are irreversible.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38B4B-5C76-6A48-80F0-AE3E51FBB65F}"/>
              </a:ext>
            </a:extLst>
          </p:cNvPr>
          <p:cNvSpPr txBox="1"/>
          <p:nvPr/>
        </p:nvSpPr>
        <p:spPr>
          <a:xfrm>
            <a:off x="143555" y="1350110"/>
            <a:ext cx="88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the best crypto-pair for trading to earn maximum profits.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FDD5E-D0EF-0842-B2B1-8074C0C21659}"/>
              </a:ext>
            </a:extLst>
          </p:cNvPr>
          <p:cNvSpPr txBox="1"/>
          <p:nvPr/>
        </p:nvSpPr>
        <p:spPr>
          <a:xfrm>
            <a:off x="296260" y="1833086"/>
            <a:ext cx="7482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Sources:</a:t>
            </a:r>
          </a:p>
          <a:p>
            <a:pPr marL="342900" indent="-342900">
              <a:buAutoNum type="arabicPeriod"/>
            </a:pPr>
            <a:r>
              <a:rPr lang="en-US" dirty="0" err="1"/>
              <a:t>Kaggle.com</a:t>
            </a:r>
            <a:r>
              <a:rPr lang="en-US" dirty="0"/>
              <a:t>			2. Yahoo Finance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7D081-B2BD-D749-A6C7-143D8C885CC8}"/>
              </a:ext>
            </a:extLst>
          </p:cNvPr>
          <p:cNvSpPr txBox="1"/>
          <p:nvPr/>
        </p:nvSpPr>
        <p:spPr>
          <a:xfrm>
            <a:off x="296260" y="2877160"/>
            <a:ext cx="79406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Methods used:</a:t>
            </a:r>
          </a:p>
          <a:p>
            <a:endParaRPr lang="en-US" sz="2400" b="1" dirty="0"/>
          </a:p>
          <a:p>
            <a:pPr marL="342900" indent="-342900">
              <a:buAutoNum type="arabicPeriod"/>
            </a:pPr>
            <a:r>
              <a:rPr lang="en-US" b="1" dirty="0"/>
              <a:t>Geometric Brownian motion </a:t>
            </a:r>
            <a:r>
              <a:rPr lang="en-US" dirty="0"/>
              <a:t>– using historical data to forecast cryptocurrency prices.</a:t>
            </a:r>
          </a:p>
          <a:p>
            <a:pPr marL="342900" indent="-342900">
              <a:buAutoNum type="arabicPeriod"/>
            </a:pPr>
            <a:r>
              <a:rPr lang="en-US" b="1" dirty="0" err="1"/>
              <a:t>Boxcox</a:t>
            </a:r>
            <a:r>
              <a:rPr lang="en-US" b="1" dirty="0"/>
              <a:t> and inverse </a:t>
            </a:r>
            <a:r>
              <a:rPr lang="en-US" b="1" dirty="0" err="1"/>
              <a:t>Boxcox</a:t>
            </a:r>
            <a:r>
              <a:rPr lang="en-US" b="1" dirty="0"/>
              <a:t> </a:t>
            </a:r>
            <a:r>
              <a:rPr lang="en-US" dirty="0"/>
              <a:t>– to get the normalized values for time series forecasting.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Brownian Motion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11B45-370D-0A4F-B1BA-1682FD806D7D}"/>
              </a:ext>
            </a:extLst>
          </p:cNvPr>
          <p:cNvSpPr txBox="1"/>
          <p:nvPr/>
        </p:nvSpPr>
        <p:spPr>
          <a:xfrm>
            <a:off x="143555" y="1350110"/>
            <a:ext cx="870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model cryptocurrencies as a Geometric Brownian motion?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A62F-0044-4C49-9615-869766942400}"/>
              </a:ext>
            </a:extLst>
          </p:cNvPr>
          <p:cNvSpPr txBox="1"/>
          <p:nvPr/>
        </p:nvSpPr>
        <p:spPr>
          <a:xfrm>
            <a:off x="143554" y="1960930"/>
            <a:ext cx="8856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geometric Brownian motion (GBM) is a statistical method that is used heavily in the forecasting of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 </a:t>
            </a:r>
            <a:r>
              <a:rPr lang="en-US" sz="1600" dirty="0" err="1"/>
              <a:t>markov</a:t>
            </a:r>
            <a:r>
              <a:rPr lang="en-US" sz="1600" dirty="0"/>
              <a:t> process i.e. next price movement is “</a:t>
            </a:r>
            <a:r>
              <a:rPr lang="en-US" sz="1600" b="1" dirty="0"/>
              <a:t>conditionally independent</a:t>
            </a:r>
            <a:r>
              <a:rPr lang="en-US" sz="1600" dirty="0"/>
              <a:t>” of past price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equation for </a:t>
            </a:r>
            <a:r>
              <a:rPr lang="en-US" sz="1600" dirty="0" err="1"/>
              <a:t>GBm</a:t>
            </a:r>
            <a:r>
              <a:rPr lang="en-US" sz="1600" dirty="0"/>
              <a:t>: </a:t>
            </a:r>
          </a:p>
          <a:p>
            <a:r>
              <a:rPr lang="en-US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GBM is used because the change in price is unrelated to the change in price over a disjoint period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change in log(price) e is normally distributed with 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of the distribution are continuous, with probability 100%.</a:t>
            </a:r>
          </a:p>
          <a:p>
            <a:br>
              <a:rPr lang="en-US" sz="1600" dirty="0"/>
            </a:br>
            <a:r>
              <a:rPr lang="en-US" sz="1600" dirty="0"/>
              <a:t>	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B5E65-6312-0345-A6F5-4A64B02B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2743567"/>
            <a:ext cx="3479800" cy="4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5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DE5A0-694D-254C-BDFD-F387268CD099}"/>
              </a:ext>
            </a:extLst>
          </p:cNvPr>
          <p:cNvSpPr txBox="1"/>
          <p:nvPr/>
        </p:nvSpPr>
        <p:spPr>
          <a:xfrm>
            <a:off x="229057" y="1523297"/>
            <a:ext cx="8856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GBM model is an approximation of reality.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Hurst exponent parameter for simulated GBM paths are difficult to estimate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 and prices change everyday.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Historical gains may or may not be representative of future events.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6C266F2-8ECD-1A4D-92D8-F10B17A44BA4}"/>
              </a:ext>
            </a:extLst>
          </p:cNvPr>
          <p:cNvSpPr txBox="1">
            <a:spLocks/>
          </p:cNvSpPr>
          <p:nvPr/>
        </p:nvSpPr>
        <p:spPr>
          <a:xfrm>
            <a:off x="448964" y="281175"/>
            <a:ext cx="8246071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We will be rich now??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333C3-0EED-3D4A-8951-73CBE0EB8609}"/>
              </a:ext>
            </a:extLst>
          </p:cNvPr>
          <p:cNvSpPr txBox="1"/>
          <p:nvPr/>
        </p:nvSpPr>
        <p:spPr>
          <a:xfrm>
            <a:off x="229057" y="3335275"/>
            <a:ext cx="839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can be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short term forecast and update the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your own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DE5A0-694D-254C-BDFD-F387268CD099}"/>
              </a:ext>
            </a:extLst>
          </p:cNvPr>
          <p:cNvSpPr txBox="1"/>
          <p:nvPr/>
        </p:nvSpPr>
        <p:spPr>
          <a:xfrm>
            <a:off x="601669" y="1655520"/>
            <a:ext cx="8093365" cy="286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Progress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Analysis of different cryptocurrencies – completed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Research on topics to forecast – completed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Data collection from sources – completed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We will incorporate more factors which does affect the market - Due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Monte carlo simulation on “</a:t>
            </a:r>
            <a:r>
              <a:rPr lang="en-US" b="1" dirty="0"/>
              <a:t>XRP-BTC”, “XRP-USD”, “LTC-BTC”, “LTC-USD</a:t>
            </a:r>
            <a:r>
              <a:rPr lang="en-US" dirty="0"/>
              <a:t>” - Due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5732C3A-F73E-AA4D-A05D-4DC0DC371B03}"/>
              </a:ext>
            </a:extLst>
          </p:cNvPr>
          <p:cNvSpPr txBox="1">
            <a:spLocks/>
          </p:cNvSpPr>
          <p:nvPr/>
        </p:nvSpPr>
        <p:spPr>
          <a:xfrm>
            <a:off x="448964" y="281175"/>
            <a:ext cx="8246071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Progress and Moving forward </a:t>
            </a:r>
          </a:p>
        </p:txBody>
      </p:sp>
    </p:spTree>
    <p:extLst>
      <p:ext uri="{BB962C8B-B14F-4D97-AF65-F5344CB8AC3E}">
        <p14:creationId xmlns:p14="http://schemas.microsoft.com/office/powerpoint/2010/main" val="357416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EE7EE5-8758-4349-88FA-7FD7EF6F4F9A}"/>
              </a:ext>
            </a:extLst>
          </p:cNvPr>
          <p:cNvSpPr txBox="1">
            <a:spLocks/>
          </p:cNvSpPr>
          <p:nvPr/>
        </p:nvSpPr>
        <p:spPr>
          <a:xfrm>
            <a:off x="448964" y="281175"/>
            <a:ext cx="8246071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59EAE-4D0D-D347-BC0B-D1EB9CCE66CA}"/>
              </a:ext>
            </a:extLst>
          </p:cNvPr>
          <p:cNvSpPr txBox="1"/>
          <p:nvPr/>
        </p:nvSpPr>
        <p:spPr>
          <a:xfrm>
            <a:off x="296260" y="1502815"/>
            <a:ext cx="8551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dirty="0"/>
              <a:t>Tarnopolski, Mariusz. (2017). Modeling the price of Bitcoin with fractional Brownian 	motion: a Monte Carlo approach. </a:t>
            </a:r>
          </a:p>
          <a:p>
            <a:pPr indent="-457200"/>
            <a:endParaRPr lang="en-US" dirty="0"/>
          </a:p>
          <a:p>
            <a:pPr indent="-457200"/>
            <a:r>
              <a:rPr lang="en-US" dirty="0" err="1"/>
              <a:t>Cocco</a:t>
            </a:r>
            <a:r>
              <a:rPr lang="en-US" dirty="0"/>
              <a:t>, L., Pinna, A., &amp; </a:t>
            </a:r>
            <a:r>
              <a:rPr lang="en-US" dirty="0" err="1"/>
              <a:t>Marchesi</a:t>
            </a:r>
            <a:r>
              <a:rPr lang="en-US" dirty="0"/>
              <a:t>, M. (2017). Banking on Blockchain: Costs Savings Thanks 	to the Blockchain Technology. </a:t>
            </a:r>
            <a:r>
              <a:rPr lang="en-US" i="1" dirty="0"/>
              <a:t>Future Internet</a:t>
            </a:r>
            <a:r>
              <a:rPr lang="en-US" dirty="0"/>
              <a:t>, </a:t>
            </a:r>
            <a:r>
              <a:rPr lang="en-US" i="1" dirty="0"/>
              <a:t>9</a:t>
            </a:r>
            <a:r>
              <a:rPr lang="en-US" dirty="0"/>
              <a:t>(3), 25.</a:t>
            </a:r>
          </a:p>
          <a:p>
            <a:pPr indent="-457200"/>
            <a:endParaRPr lang="en-US" dirty="0"/>
          </a:p>
          <a:p>
            <a:pPr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DA1BA-19B0-F941-987B-E5A5131F422B}"/>
              </a:ext>
            </a:extLst>
          </p:cNvPr>
          <p:cNvSpPr/>
          <p:nvPr/>
        </p:nvSpPr>
        <p:spPr>
          <a:xfrm>
            <a:off x="2434130" y="257175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40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289</Words>
  <Application>Microsoft Macintosh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Monte Carlo Simulation of Cryptocurrencies to find the best trading pairs </vt:lpstr>
      <vt:lpstr>Contents</vt:lpstr>
      <vt:lpstr>What is a cryptocurrency?</vt:lpstr>
      <vt:lpstr>Project Scope</vt:lpstr>
      <vt:lpstr>Geometric Brownian Motion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Gandhi, Anmol Shyamal</cp:lastModifiedBy>
  <cp:revision>165</cp:revision>
  <dcterms:created xsi:type="dcterms:W3CDTF">2013-08-21T19:17:07Z</dcterms:created>
  <dcterms:modified xsi:type="dcterms:W3CDTF">2018-04-26T02:19:04Z</dcterms:modified>
</cp:coreProperties>
</file>