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9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pPr>
            <a:endParaRPr lang="en-IN" sz="1400" b="0" i="0" u="none" strike="noStrike" kern="1200" cap="none">
              <a:ln>
                <a:noFill/>
              </a:ln>
              <a:latin typeface="Noto Sans Regular" pitchFamily="34"/>
              <a:ea typeface="DejaVu Sans" panose="020B0606030804020204" pitchFamily="2"/>
              <a:cs typeface="DejaVu Sans" panose="020B0606030804020204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pPr>
            <a:endParaRPr lang="en-IN" sz="1400" b="0" i="0" u="none" strike="noStrike" kern="1200" cap="none">
              <a:ln>
                <a:noFill/>
              </a:ln>
              <a:latin typeface="Noto Sans Regular" pitchFamily="34"/>
              <a:ea typeface="DejaVu Sans" panose="020B0606030804020204" pitchFamily="2"/>
              <a:cs typeface="DejaVu Sans" panose="020B0606030804020204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pPr>
            <a:endParaRPr lang="en-IN" sz="1400" b="0" i="0" u="none" strike="noStrike" kern="1200" cap="none">
              <a:ln>
                <a:noFill/>
              </a:ln>
              <a:latin typeface="Noto Sans Regular" pitchFamily="34"/>
              <a:ea typeface="DejaVu Sans" panose="020B0606030804020204" pitchFamily="2"/>
              <a:cs typeface="DejaVu Sans" panose="020B0606030804020204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pPr>
            <a:fld id="{23F377BA-6AF0-4BAB-9E30-F492844B35AC}" type="slidenum">
              <a:rPr/>
              <a:t>‹#›</a:t>
            </a:fld>
            <a:endParaRPr lang="en-IN" sz="1400" b="0" i="0" u="none" strike="noStrike" kern="1200" cap="none">
              <a:ln>
                <a:noFill/>
              </a:ln>
              <a:latin typeface="Noto Sans Regular" pitchFamily="34"/>
              <a:ea typeface="DejaVu Sans" panose="020B0606030804020204" pitchFamily="2"/>
              <a:cs typeface="DejaVu Sans" panose="020B06060308040202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defRPr lang="en-IN" sz="1400" b="1" kern="1200">
                <a:solidFill>
                  <a:srgbClr val="FFFFFF"/>
                </a:solidFill>
                <a:latin typeface="Noto Sans Black" pitchFamily="34"/>
                <a:ea typeface="DejaVu Sans" panose="020B0606030804020204" pitchFamily="2"/>
                <a:cs typeface="DejaVu Sans" panose="020B0606030804020204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defRPr lang="en-IN" sz="1400" b="1" kern="1200">
                <a:solidFill>
                  <a:srgbClr val="FFFFFF"/>
                </a:solidFill>
                <a:latin typeface="Noto Sans Black" pitchFamily="34"/>
                <a:ea typeface="DejaVu Sans" panose="020B0606030804020204" pitchFamily="2"/>
                <a:cs typeface="DejaVu Sans" panose="020B0606030804020204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defRPr lang="en-IN" sz="1400" b="1" kern="1200">
                <a:solidFill>
                  <a:srgbClr val="FFFFFF"/>
                </a:solidFill>
                <a:latin typeface="Noto Sans Black" pitchFamily="34"/>
                <a:ea typeface="DejaVu Sans" panose="020B0606030804020204" pitchFamily="2"/>
                <a:cs typeface="DejaVu Sans" panose="020B0606030804020204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defRPr lang="en-IN" sz="1400" b="1" kern="1200">
                <a:solidFill>
                  <a:srgbClr val="FFFFFF"/>
                </a:solidFill>
                <a:latin typeface="Noto Sans Black" pitchFamily="34"/>
                <a:ea typeface="DejaVu Sans" panose="020B0606030804020204" pitchFamily="2"/>
                <a:cs typeface="DejaVu Sans" panose="020B0606030804020204" pitchFamily="2"/>
              </a:defRPr>
            </a:lvl1pPr>
          </a:lstStyle>
          <a:p>
            <a:pPr lvl="0"/>
            <a:fld id="{2E3B6665-70F6-4FE0-BE33-465DE3E768F5}" type="slidenum">
              <a:r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5900" marR="0" indent="-215900" hangingPunct="0">
      <a:defRPr lang="en-IN" sz="2000" b="0" i="0" u="none" strike="noStrike" kern="1200" cap="none">
        <a:ln>
          <a:noFill/>
        </a:ln>
        <a:latin typeface="Noto Sans Regular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vert="horz" lIns="0" tIns="0" rIns="0" bIns="0" anchor="b" anchorCtr="0">
            <a:noAutofit/>
          </a:bodyPr>
          <a:lstStyle/>
          <a:p>
            <a:pPr lvl="0"/>
            <a:fld id="{531399D6-0FFA-4BA5-887E-A5C4BF827926}" type="slidenum">
              <a:rPr/>
              <a:t>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 sz="2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vert="horz" lIns="0" tIns="0" rIns="0" bIns="0" anchor="b" anchorCtr="0">
            <a:noAutofit/>
          </a:bodyPr>
          <a:lstStyle/>
          <a:p>
            <a:pPr lvl="0"/>
            <a:fld id="{DD0FFB28-CEFE-479D-9C67-00AF957AD4C2}" type="slidenum">
              <a:rPr/>
              <a:t>10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vert="horz" lIns="0" tIns="0" rIns="0" bIns="0" anchor="b" anchorCtr="0">
            <a:noAutofit/>
          </a:bodyPr>
          <a:lstStyle/>
          <a:p>
            <a:pPr lvl="0"/>
            <a:fld id="{64969303-C151-4ABE-9C35-A02012100724}" type="slidenum">
              <a:rPr/>
              <a:t>11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vert="horz" lIns="0" tIns="0" rIns="0" bIns="0" anchor="b" anchorCtr="0">
            <a:noAutofit/>
          </a:bodyPr>
          <a:lstStyle/>
          <a:p>
            <a:pPr lvl="0"/>
            <a:fld id="{C1211457-0113-4892-AFC9-3E9327B1E522}" type="slidenum">
              <a:rPr/>
              <a:t>12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vert="horz" lIns="0" tIns="0" rIns="0" bIns="0" anchor="b" anchorCtr="0">
            <a:noAutofit/>
          </a:bodyPr>
          <a:lstStyle/>
          <a:p>
            <a:pPr lvl="0"/>
            <a:fld id="{C174BAE3-9501-407E-8A80-235907B36A6C}" type="slidenum">
              <a:rPr/>
              <a:t>13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vert="horz" lIns="0" tIns="0" rIns="0" bIns="0" anchor="b" anchorCtr="0">
            <a:noAutofit/>
          </a:bodyPr>
          <a:lstStyle/>
          <a:p>
            <a:pPr lvl="0"/>
            <a:fld id="{601A37F8-F15B-4EE4-8C23-F4DC84313BB7}" type="slidenum">
              <a:rPr/>
              <a:t>14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vert="horz" lIns="0" tIns="0" rIns="0" bIns="0" anchor="b" anchorCtr="0">
            <a:noAutofit/>
          </a:bodyPr>
          <a:lstStyle/>
          <a:p>
            <a:pPr lvl="0"/>
            <a:fld id="{DB5B7326-0997-4A9B-B456-AF022781CAE2}" type="slidenum">
              <a:rPr/>
              <a:t>15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vert="horz" lIns="0" tIns="0" rIns="0" bIns="0" anchor="b" anchorCtr="0">
            <a:noAutofit/>
          </a:bodyPr>
          <a:lstStyle/>
          <a:p>
            <a:pPr lvl="0"/>
            <a:fld id="{B028B00D-F423-4444-8F54-B5F057881B84}" type="slidenum">
              <a:rPr/>
              <a:t>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vert="horz" lIns="0" tIns="0" rIns="0" bIns="0" anchor="b" anchorCtr="0">
            <a:noAutofit/>
          </a:bodyPr>
          <a:lstStyle/>
          <a:p>
            <a:pPr lvl="0"/>
            <a:fld id="{7CBB0CCF-6521-49AD-B51D-B421DF71177A}" type="slidenum">
              <a:rPr/>
              <a:t>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vert="horz" lIns="0" tIns="0" rIns="0" bIns="0" anchor="b" anchorCtr="0">
            <a:noAutofit/>
          </a:bodyPr>
          <a:lstStyle/>
          <a:p>
            <a:pPr lvl="0"/>
            <a:fld id="{D69A0D6F-2A24-48AB-B91F-58B515C54A17}" type="slidenum">
              <a:rPr/>
              <a:t>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vert="horz" lIns="0" tIns="0" rIns="0" bIns="0" anchor="b" anchorCtr="0">
            <a:noAutofit/>
          </a:bodyPr>
          <a:lstStyle/>
          <a:p>
            <a:pPr lvl="0"/>
            <a:fld id="{99A65063-9E5E-45C1-9644-9FF2692DE4F1}" type="slidenum">
              <a:rPr/>
              <a:t>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vert="horz" lIns="0" tIns="0" rIns="0" bIns="0" anchor="b" anchorCtr="0">
            <a:noAutofit/>
          </a:bodyPr>
          <a:lstStyle/>
          <a:p>
            <a:pPr lvl="0"/>
            <a:fld id="{B890B6D0-54DC-4223-8C32-8B5DC7A934B5}" type="slidenum">
              <a:rPr/>
              <a:t>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vert="horz" lIns="0" tIns="0" rIns="0" bIns="0" anchor="b" anchorCtr="0">
            <a:noAutofit/>
          </a:bodyPr>
          <a:lstStyle/>
          <a:p>
            <a:pPr lvl="0"/>
            <a:fld id="{EB64E57E-2A09-4A4A-BFDD-792984352551}" type="slidenum">
              <a:rPr/>
              <a:t>7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vert="horz" lIns="0" tIns="0" rIns="0" bIns="0" anchor="b" anchorCtr="0">
            <a:noAutofit/>
          </a:bodyPr>
          <a:lstStyle/>
          <a:p>
            <a:pPr lvl="0"/>
            <a:fld id="{6D7F6585-DF06-4504-B342-6F5DFB76AD32}" type="slidenum">
              <a:rPr/>
              <a:t>8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/>
        <p:txBody>
          <a:bodyPr vert="horz" lIns="0" tIns="0" rIns="0" bIns="0" anchor="b" anchorCtr="0">
            <a:noAutofit/>
          </a:bodyPr>
          <a:lstStyle/>
          <a:p>
            <a:pPr lvl="0"/>
            <a:fld id="{3E49EEA6-FAEA-4566-B226-ABB36169E3A2}" type="slidenum">
              <a:rPr/>
              <a:t>9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75F3B6-DAB2-4F9B-9710-A0313D228637}" type="slidenum">
              <a:r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705F07-8ADE-4793-A9C0-422E7970F4D7}" type="slidenum">
              <a:r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0288" y="360363"/>
            <a:ext cx="2339975" cy="629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360363"/>
            <a:ext cx="6867525" cy="6299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5B845D-5550-46F5-8A59-1B5E58AADA78}" type="slidenum">
              <a:r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623C-B015-40EC-82D9-A6325D79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0C5D1-2613-4B2D-91C7-D427B0E32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8F43-2967-4694-98CE-7EAD97FD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6D715-06C1-49D0-85F7-03350D8C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12559-50B3-424B-9CA0-AA4268E5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5B7208-A44D-4402-81AB-53D2D89C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84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C09D-994A-4E51-9CC7-944A64B2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BD61C-48A3-4F6F-AAC3-989BA1130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FFB69-6566-4206-A110-C662D211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8337-B482-49BA-AA2E-333E1445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095F7-E442-4A61-B60C-B7544181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66FA99-A5A0-4DB8-BD83-22E30661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07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EAC4-D980-411B-9AA7-9D589DC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881F1-EA8F-4571-979C-2CC44E83F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B5DA6-BF49-4C59-B50B-87024176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475F7-B93F-4EDC-8A25-7B545559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0C5D8-FD3B-4B9F-BF00-7DAD94B9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AC6D78-0526-4025-8228-D4E7518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41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7DF0-F212-423C-A814-C07521E7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696C-4B0A-4C40-9199-28C6A0EBE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F293F-ABC0-45DA-B0C8-6221407B8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B7AAC-1DE6-44D3-9733-1E8C5540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A6560-1AED-460F-AF75-A00F93C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AD2D6-ECAA-478D-9D4C-4B21D789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4B83EE-40EE-4484-A610-68B5482D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28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CDB4-BE50-47CC-B77B-6D5434CE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F4193-E883-4F9B-AA90-126D349B7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E3442-97DB-4EE1-8336-4ED31DE64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5B447-927A-40BD-8F7C-5161F1B34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7264F-A2DE-4BD2-812C-CF1E30ADD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38D52-8D26-4809-8947-FD7E3FCF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391DB-9F68-4327-A675-6A1BA30D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A0FBA-2269-4B51-A5A9-B11A26C8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4A5501-7D45-4F23-96E5-5D3B434A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12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17F9-09F4-4BC8-A933-2231EDD8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42677-05A6-43A7-837D-A8E08BDE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93DA6-BD50-471F-A387-1653FCC4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4B028-E4BF-400D-8457-3FBF92B7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B5CB73-AFED-427C-B740-036E65CF1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19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AD78D-44BD-4A3C-BA36-DF21B854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43976-F2AE-4169-B1DC-EA10D92D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7ABB-8F68-45DF-97F4-5ED7F656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BE669A-B927-44F3-9B0A-B896E0C8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9680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4BFE-C953-4EB4-81A0-E73BB18C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E73A-98ED-44EB-BA66-45BE6C4A8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12FCD-0FB0-4151-854D-67E41C77D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C2276-7099-42BB-97E6-41A9D0D0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ABF5B-2291-4E09-87E8-AB404F9B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E38E1-207F-46D7-AB70-43D8FF66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6530D9-251B-4D3C-847D-D891617A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7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94DECB-9032-4242-82B7-AE24CF87629A}" type="slidenum">
              <a:r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AD43-899C-421B-8CAC-A88D4367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490B9-44AB-44CB-8AD2-81616BB26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89F24-9EBD-4ACB-84AB-E882CAB6E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1589F-515D-4AD0-8D72-E9C78BF3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85AD5-7C93-41BB-AE96-059BC373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F7034-0F60-41F6-8A7B-653617C1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44AC6B-1F27-4120-A102-1FA2A3549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00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C6BE-1E0A-41F6-A984-3E483DA1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A5877-25A6-4F43-963F-BFD064E15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FDDE8-7687-4BB5-A1BF-5664D747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814D-291C-4B4B-BD0A-1C0D680D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CC041-7038-4D1E-9EA9-C5268A36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43FFBE-08C0-4BD3-92F0-ABF4DBAB0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92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EF751-5978-4894-8A7C-DE342E112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FE842-9220-47A5-A8C7-A2BA498BF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444A-C354-41FD-BAB9-36F9C119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0662-49FA-4795-8951-1FA4BC91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0AF68-878A-4E7B-9BD3-0F09BDBB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04529E-89B0-4D4B-88B7-3589310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0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BE27B6-FB3C-4F10-9D56-142BE6F063DD}" type="slidenum">
              <a:r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513262" cy="4679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979613"/>
            <a:ext cx="4513263" cy="4679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0FDDD3-BB9B-4D79-91B3-46BF400AB624}" type="slidenum">
              <a:r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6C6A73-2963-4CBC-93DB-36751DF28B6B}" type="slidenum">
              <a:r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DC424E-B628-4AFD-A4C8-82D078EC9EFE}" type="slidenum">
              <a:r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8D47F6-45A7-448D-9E43-65296F3E6444}" type="slidenum">
              <a:rPr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CA2EC3-E86F-4D5A-A679-C3FB3563EC82}" type="slidenum">
              <a:r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BE5512-A195-4F82-9947-AD1F36015E78}" type="slidenum">
              <a:r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180000"/>
            <a:ext cx="972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</a:pPr>
            <a:endParaRPr lang="en-IN" sz="1800" b="1" kern="1200">
              <a:solidFill>
                <a:srgbClr val="FFFFFF"/>
              </a:solidFill>
              <a:latin typeface="Noto Sans Black" pitchFamily="34"/>
              <a:ea typeface="DejaVu Sans" panose="020B0606030804020204" pitchFamily="2"/>
              <a:cs typeface="DejaVu Sans" panose="020B0606030804020204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7560000" y="6840000"/>
            <a:ext cx="25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</a:pPr>
            <a:endParaRPr lang="en-IN" sz="1800" b="1" kern="1200">
              <a:solidFill>
                <a:srgbClr val="FFFFFF"/>
              </a:solidFill>
              <a:latin typeface="Noto Sans Black" pitchFamily="34"/>
              <a:ea typeface="DejaVu Sans" panose="020B0606030804020204" pitchFamily="2"/>
              <a:cs typeface="DejaVu Sans" panose="020B0606030804020204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900000" y="6840000"/>
            <a:ext cx="64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DC3C7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</a:pPr>
            <a:endParaRPr lang="en-IN" sz="1800" b="1" kern="1200">
              <a:solidFill>
                <a:srgbClr val="FFFFFF"/>
              </a:solidFill>
              <a:latin typeface="Noto Sans Black" pitchFamily="34"/>
              <a:ea typeface="DejaVu Sans" panose="020B0606030804020204" pitchFamily="2"/>
              <a:cs typeface="DejaVu Sans" panose="020B0606030804020204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0000" y="68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</a:pPr>
            <a:endParaRPr lang="en-IN" sz="1800" b="1" kern="1200">
              <a:solidFill>
                <a:srgbClr val="FFFFFF"/>
              </a:solidFill>
              <a:latin typeface="Noto Sans Black" pitchFamily="34"/>
              <a:ea typeface="DejaVu Sans" panose="020B0606030804020204" pitchFamily="2"/>
              <a:cs typeface="DejaVu Sans" panose="020B0606030804020204" pitchFamily="2"/>
            </a:endParaRPr>
          </a:p>
        </p:txBody>
      </p:sp>
      <p:sp>
        <p:nvSpPr>
          <p:cNvPr id="6" name="Title Placeholder 5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endParaRPr lang="en-IN"/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Date Placeholder 7"/>
          <p:cNvSpPr txBox="1">
            <a:spLocks noGrp="1"/>
          </p:cNvSpPr>
          <p:nvPr>
            <p:ph type="dt" sz="half" idx="2"/>
          </p:nvPr>
        </p:nvSpPr>
        <p:spPr>
          <a:xfrm>
            <a:off x="7560000" y="6840000"/>
            <a:ext cx="2340000" cy="5216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r" rtl="0" hangingPunct="0">
              <a:buNone/>
              <a:defRPr lang="en-IN" sz="1800" b="1" kern="1200">
                <a:solidFill>
                  <a:srgbClr val="FFFFFF"/>
                </a:solidFill>
                <a:latin typeface="Noto Sans Black" pitchFamily="34"/>
                <a:ea typeface="DejaVu Sans" panose="020B0606030804020204" pitchFamily="2"/>
                <a:cs typeface="DejaVu Sans" panose="020B0606030804020204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9" name="Footer Placeholder 8"/>
          <p:cNvSpPr txBox="1">
            <a:spLocks noGrp="1"/>
          </p:cNvSpPr>
          <p:nvPr>
            <p:ph type="ftr" sz="quarter" idx="3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defRPr lang="en-IN" sz="1800" b="1" kern="1200">
                <a:solidFill>
                  <a:srgbClr val="FFFFFF"/>
                </a:solidFill>
                <a:latin typeface="Noto Sans Black" pitchFamily="34"/>
                <a:ea typeface="DejaVu Sans" panose="020B0606030804020204" pitchFamily="2"/>
                <a:cs typeface="DejaVu Sans" panose="020B0606030804020204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10" name="Slide Number Placeholder 9"/>
          <p:cNvSpPr txBox="1">
            <a:spLocks noGrp="1"/>
          </p:cNvSpPr>
          <p:nvPr>
            <p:ph type="sldNum" sz="quarter" idx="4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defRPr lang="en-IN" sz="1800" b="1" kern="1200">
                <a:solidFill>
                  <a:srgbClr val="FFFFFF"/>
                </a:solidFill>
                <a:latin typeface="Noto Sans Black" pitchFamily="34"/>
                <a:ea typeface="DejaVu Sans" panose="020B0606030804020204" pitchFamily="2"/>
                <a:cs typeface="DejaVu Sans" panose="020B0606030804020204" pitchFamily="2"/>
              </a:defRPr>
            </a:lvl1pPr>
          </a:lstStyle>
          <a:p>
            <a:pPr lvl="0"/>
            <a:fld id="{BA84813A-0D36-49E7-AEA5-1D78C0703367}" type="slidenum">
              <a:r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1">
        <a:defRPr lang="en-IN" sz="3200" b="1" i="0" u="none" strike="noStrike" kern="1200" cap="none">
          <a:ln>
            <a:noFill/>
          </a:ln>
          <a:solidFill>
            <a:srgbClr val="FFFFFF"/>
          </a:solidFill>
          <a:latin typeface="Noto Sans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140"/>
        </a:spcAft>
        <a:defRPr lang="en-IN" sz="2600" b="1" i="0" u="none" strike="noStrike" kern="1200" cap="none">
          <a:ln>
            <a:noFill/>
          </a:ln>
          <a:solidFill>
            <a:srgbClr val="1C1C1C"/>
          </a:solidFill>
          <a:latin typeface="Noto Sans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6782E-CA0E-4DFF-8D4F-51FDD25B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C6C4C-24BD-4A17-B757-63D835D3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90037-FA4D-4326-B297-95E6067B0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FF936-6643-4ABA-B742-581F10C3D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9B50-6D29-4922-BCD2-6560723E5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BA84813A-0D36-49E7-AEA5-1D78C0703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773363"/>
            <a:ext cx="9359900" cy="1223962"/>
          </a:xfrm>
        </p:spPr>
        <p:txBody>
          <a:bodyPr vert="horz"/>
          <a:lstStyle/>
          <a:p>
            <a:pPr lvl="0" algn="ctr" rtl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CSP-251 Problem Based Learning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Detection And Analyzer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32563" y="4555602"/>
            <a:ext cx="5453063" cy="2520950"/>
          </a:xfrm>
        </p:spPr>
        <p:txBody>
          <a:bodyPr vert="horz" anchor="t" anchorCtr="0">
            <a:noAutofit/>
          </a:bodyPr>
          <a:lstStyle/>
          <a:p>
            <a:pPr marL="0" lvl="0" indent="0" algn="l" rtl="0">
              <a:buNone/>
            </a:pPr>
            <a:r>
              <a:rPr lang="en-IN" sz="2200" b="1" dirty="0">
                <a:latin typeface="Noto Sans Light" pitchFamily="34"/>
              </a:rPr>
              <a:t>Submitted By :</a:t>
            </a:r>
          </a:p>
          <a:p>
            <a:pPr marL="0" lvl="0" indent="0" algn="l" rtl="0">
              <a:buNone/>
            </a:pPr>
            <a:endParaRPr lang="en-IN" sz="2200" b="1" dirty="0">
              <a:latin typeface="Noto Sans Light" pitchFamily="34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/>
                <a:ea typeface="Times New Roman" panose="02020603050405020304" pitchFamily="18"/>
                <a:cs typeface="Times New Roman" panose="02020603050405020304" pitchFamily="18"/>
              </a:rPr>
              <a:t>Prakash Chand Thakuri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/>
                <a:cs typeface="Times New Roman" panose="02020603050405020304" pitchFamily="18"/>
              </a:rPr>
              <a:t>Anmol Garg</a:t>
            </a:r>
            <a:br>
              <a:rPr lang="en-US" sz="1400" b="1" dirty="0">
                <a:solidFill>
                  <a:srgbClr val="000000"/>
                </a:solidFill>
                <a:latin typeface="Times New Roman" panose="02020603050405020304" pitchFamily="18"/>
                <a:cs typeface="Times New Roman" panose="02020603050405020304" pitchFamily="18"/>
              </a:rPr>
            </a:b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/>
                <a:cs typeface="Times New Roman" panose="02020603050405020304" pitchFamily="18"/>
              </a:rPr>
              <a:t>Shivam Singh Panwar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/>
                <a:cs typeface="Times New Roman" panose="02020603050405020304" pitchFamily="18"/>
              </a:rPr>
              <a:t>Rohit Kumar </a:t>
            </a:r>
            <a:endParaRPr lang="ar-SA" sz="1400" b="1" dirty="0">
              <a:solidFill>
                <a:srgbClr val="000000"/>
              </a:solidFill>
              <a:latin typeface="Times New Roman" panose="02020603050405020304" pitchFamily="18"/>
              <a:cs typeface="Times New Roman" panose="02020603050405020304" pitchFamily="18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2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/>
                <a:ea typeface="Times New Roman" panose="02020603050405020304" pitchFamily="18"/>
                <a:cs typeface="Times New Roman" panose="02020603050405020304" pitchFamily="18"/>
              </a:rPr>
              <a:t>Department of Computer Science and Engineering</a:t>
            </a:r>
            <a:endParaRPr lang="en-US" sz="12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Times New Roman" panose="02020603050405020304" pitchFamily="18"/>
              <a:ea typeface="Times New Roman" panose="02020603050405020304" pitchFamily="18"/>
              <a:cs typeface="Times New Roman" panose="02020603050405020304" pitchFamily="18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2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/>
                <a:ea typeface="Times New Roman" panose="02020603050405020304" pitchFamily="18"/>
                <a:cs typeface="Times New Roman" panose="02020603050405020304" pitchFamily="18"/>
              </a:rPr>
              <a:t>SET, Sharda University</a:t>
            </a:r>
            <a:endParaRPr lang="en-US" sz="12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Times New Roman" panose="02020603050405020304" pitchFamily="18"/>
              <a:ea typeface="Times New Roman" panose="02020603050405020304" pitchFamily="18"/>
              <a:cs typeface="Times New Roman" panose="02020603050405020304" pitchFamily="18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/>
                <a:cs typeface="Times New Roman" panose="02020603050405020304" pitchFamily="18"/>
              </a:rPr>
              <a:t>Section G (G2)</a:t>
            </a:r>
            <a:endParaRPr lang="ar-SA" sz="1200" b="0" dirty="0">
              <a:solidFill>
                <a:srgbClr val="000000"/>
              </a:solidFill>
              <a:latin typeface="Times New Roman" panose="02020603050405020304" pitchFamily="18"/>
              <a:cs typeface="Times New Roman" panose="02020603050405020304" pitchFamily="1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7755" y="4555602"/>
            <a:ext cx="4160016" cy="158949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kern="1200" cap="none" dirty="0">
                <a:ln>
                  <a:noFill/>
                </a:ln>
                <a:latin typeface="Noto Sans Regular" pitchFamily="34"/>
                <a:ea typeface="DejaVu Sans" panose="020B0606030804020204" pitchFamily="2"/>
                <a:cs typeface="DejaVu Sans" panose="020B0606030804020204" pitchFamily="2"/>
              </a:rPr>
              <a:t>Submitted To :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1" i="0" u="none" strike="noStrike" kern="1200" cap="none" dirty="0">
              <a:ln>
                <a:noFill/>
              </a:ln>
              <a:latin typeface="Noto Sans Regular" pitchFamily="34"/>
              <a:ea typeface="DejaVu Sans" panose="020B0606030804020204" pitchFamily="2"/>
              <a:cs typeface="DejaVu Sans" panose="020B0606030804020204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/>
                <a:ea typeface="Times New Roman" panose="02020603050405020304" pitchFamily="18"/>
                <a:cs typeface="Times New Roman" panose="02020603050405020304" pitchFamily="18"/>
              </a:rPr>
              <a:t>Preeti Kaushik</a:t>
            </a:r>
            <a:endParaRPr lang="en-US" sz="1600" b="1" i="0" u="none" strike="noStrike" kern="1200" cap="none" dirty="0">
              <a:ln>
                <a:noFill/>
              </a:ln>
              <a:solidFill>
                <a:srgbClr val="000000"/>
              </a:solidFill>
              <a:latin typeface="Times New Roman" panose="02020603050405020304" pitchFamily="18"/>
              <a:ea typeface="Times New Roman" panose="02020603050405020304" pitchFamily="18"/>
              <a:cs typeface="Times New Roman" panose="02020603050405020304" pitchFamily="18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3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/>
                <a:ea typeface="Times New Roman" panose="02020603050405020304" pitchFamily="18"/>
                <a:cs typeface="Times New Roman" panose="02020603050405020304" pitchFamily="18"/>
              </a:rPr>
              <a:t>Assistant Professor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3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/>
                <a:ea typeface="Times New Roman" panose="02020603050405020304" pitchFamily="18"/>
                <a:cs typeface="Times New Roman" panose="02020603050405020304" pitchFamily="18"/>
              </a:rPr>
              <a:t>Department of Computer Science and Engineering</a:t>
            </a:r>
            <a:endParaRPr lang="en-US" sz="13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Times New Roman" panose="02020603050405020304" pitchFamily="18"/>
              <a:ea typeface="Times New Roman" panose="02020603050405020304" pitchFamily="18"/>
              <a:cs typeface="Times New Roman" panose="02020603050405020304" pitchFamily="18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3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/>
                <a:ea typeface="Times New Roman" panose="02020603050405020304" pitchFamily="18"/>
                <a:cs typeface="Times New Roman" panose="02020603050405020304" pitchFamily="18"/>
              </a:rPr>
              <a:t>SET, Sharda University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>
            <a:off x="1584000" y="483123"/>
            <a:ext cx="6912000" cy="191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CC8C47-22CF-4ACD-A07D-9C87CCF0B17C}" type="slidenum">
              <a:rPr/>
              <a:t>10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IN"/>
              <a:t>Algorithm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" y="1440000"/>
            <a:ext cx="9864000" cy="5112000"/>
          </a:xfrm>
        </p:spPr>
        <p:txBody>
          <a:bodyPr vert="horz">
            <a:normAutofit lnSpcReduction="10000"/>
          </a:bodyPr>
          <a:lstStyle/>
          <a:p>
            <a:pPr lvl="0" rtl="0"/>
            <a:endParaRPr lang="en-IN"/>
          </a:p>
          <a:p>
            <a:pPr lvl="0" rtl="0"/>
            <a:r>
              <a:rPr lang="en-IN"/>
              <a:t>Step:1 The tool takes the path of an exe file.</a:t>
            </a:r>
          </a:p>
          <a:p>
            <a:pPr lvl="0" rtl="0"/>
            <a:endParaRPr lang="en-IN"/>
          </a:p>
          <a:p>
            <a:pPr lvl="0" rtl="0"/>
            <a:r>
              <a:rPr lang="en-IN"/>
              <a:t>Step:2 Verification of the file if it is an exe or not.</a:t>
            </a:r>
          </a:p>
          <a:p>
            <a:pPr lvl="0" rtl="0"/>
            <a:endParaRPr lang="en-IN"/>
          </a:p>
          <a:p>
            <a:pPr lvl="0" rtl="0"/>
            <a:r>
              <a:rPr lang="en-IN"/>
              <a:t>Step:3 Analyze the file</a:t>
            </a:r>
          </a:p>
          <a:p>
            <a:pPr lvl="0" rtl="0"/>
            <a:endParaRPr lang="en-IN"/>
          </a:p>
          <a:p>
            <a:pPr lvl="0" rtl="0"/>
            <a:r>
              <a:rPr lang="en-IN"/>
              <a:t>Step:4 Prepare the P.E report of the file</a:t>
            </a:r>
          </a:p>
          <a:p>
            <a:pPr lvl="0" rtl="0"/>
            <a:endParaRPr lang="en-IN"/>
          </a:p>
          <a:p>
            <a:pPr lvl="0" rtl="0"/>
            <a:r>
              <a:rPr lang="en-IN"/>
              <a:t>Step:5 On the basis of P.E file it analyze the file.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12E56B-CE49-4F0F-9348-D0D22954E791}" type="slidenum">
              <a:rPr/>
              <a:t>11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IN"/>
              <a:t>Scan Result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>
            <a:off x="360000" y="2015999"/>
            <a:ext cx="9324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3113D3-C265-469F-9342-5DBBA92DB882}" type="slidenum">
              <a:rPr/>
              <a:t>12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IN"/>
              <a:t>Notepad exe scan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>
            <a:off x="144000" y="2448000"/>
            <a:ext cx="9432000" cy="26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129C98-299F-441B-8F75-95245B7D0F8F}" type="slidenum">
              <a:rPr/>
              <a:t>13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IN"/>
              <a:t>Summary of Scan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>
            <a:off x="25200" y="2332440"/>
            <a:ext cx="10079640" cy="29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AD3B43-23D6-4B84-AC8E-77705AB0F43E}" type="slidenum">
              <a:rPr/>
              <a:t>14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IN"/>
              <a:t>DrawBacks of the tool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algn="l" rtl="0">
              <a:spcBef>
                <a:spcPts val="285"/>
              </a:spcBef>
              <a:spcAft>
                <a:spcPts val="1425"/>
              </a:spcAft>
              <a:buSzPct val="45000"/>
              <a:buFont typeface="StarSymbol"/>
              <a:buChar char="●"/>
            </a:pPr>
            <a:r>
              <a:rPr lang="en-IN"/>
              <a:t>It can only scan the .exe file extension</a:t>
            </a:r>
          </a:p>
          <a:p>
            <a:pPr lvl="0" algn="l" rtl="0">
              <a:spcBef>
                <a:spcPts val="285"/>
              </a:spcBef>
              <a:spcAft>
                <a:spcPts val="1425"/>
              </a:spcAft>
              <a:buSzPct val="45000"/>
              <a:buFont typeface="StarSymbol"/>
              <a:buChar char="●"/>
            </a:pPr>
            <a:r>
              <a:rPr lang="en-IN"/>
              <a:t>It is only limited to signature based</a:t>
            </a:r>
          </a:p>
          <a:p>
            <a:pPr lvl="0" algn="l" rtl="0">
              <a:spcBef>
                <a:spcPts val="285"/>
              </a:spcBef>
              <a:spcAft>
                <a:spcPts val="1425"/>
              </a:spcAft>
              <a:buSzPct val="45000"/>
              <a:buFont typeface="StarSymbol"/>
              <a:buChar char="●"/>
            </a:pPr>
            <a:r>
              <a:rPr lang="en-IN"/>
              <a:t>Output of the program is not well managed</a:t>
            </a:r>
          </a:p>
          <a:p>
            <a:pPr lvl="0" algn="l" rtl="0">
              <a:spcBef>
                <a:spcPts val="285"/>
              </a:spcBef>
              <a:spcAft>
                <a:spcPts val="1425"/>
              </a:spcAft>
              <a:buSzPct val="45000"/>
              <a:buFont typeface="StarSymbol"/>
              <a:buChar char="●"/>
            </a:pPr>
            <a:r>
              <a:rPr lang="en-IN"/>
              <a:t>Written on python2</a:t>
            </a:r>
          </a:p>
          <a:p>
            <a:pPr lvl="0" algn="l" rtl="0">
              <a:spcBef>
                <a:spcPts val="285"/>
              </a:spcBef>
              <a:spcAft>
                <a:spcPts val="1425"/>
              </a:spcAft>
            </a:pPr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DED944-A4BF-40D5-B80C-DE1311A4F7EA}" type="slidenum">
              <a:rPr/>
              <a:t>15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/>
            <a:r>
              <a:rPr lang="en-IN"/>
              <a:t>                         </a:t>
            </a:r>
          </a:p>
          <a:p>
            <a:pPr lvl="0" rtl="0"/>
            <a:endParaRPr lang="en-IN"/>
          </a:p>
          <a:p>
            <a:pPr lvl="0" rtl="0"/>
            <a:endParaRPr lang="en-IN"/>
          </a:p>
          <a:p>
            <a:pPr lvl="0" rtl="0"/>
            <a:r>
              <a:rPr lang="en-IN"/>
              <a:t>              </a:t>
            </a:r>
            <a:r>
              <a:rPr lang="en-IN" sz="6000"/>
              <a:t>  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3F5EC6-BD6F-4AFF-B5A6-2EF273BC6E0D}" type="slidenum">
              <a:rPr/>
              <a:t>2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8000" y="252000"/>
            <a:ext cx="9360000" cy="900000"/>
          </a:xfrm>
        </p:spPr>
        <p:txBody>
          <a:bodyPr vert="horz"/>
          <a:lstStyle/>
          <a:p>
            <a:pPr lvl="0" rtl="0"/>
            <a:r>
              <a:rPr lang="en-IN"/>
              <a:t>Contents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9350" y="1570425"/>
            <a:ext cx="9180000" cy="4680000"/>
          </a:xfrm>
        </p:spPr>
        <p:txBody>
          <a:bodyPr vert="horz">
            <a:normAutofit lnSpcReduction="10000"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IN"/>
              <a:t>Introduction to Malware</a:t>
            </a:r>
          </a:p>
          <a:p>
            <a:pPr marL="0" lvl="2" indent="0">
              <a:spcBef>
                <a:spcPts val="0"/>
              </a:spcBef>
              <a:spcAft>
                <a:spcPts val="1140"/>
              </a:spcAft>
              <a:buSzPct val="100000"/>
              <a:buAutoNum type="arabicParenR"/>
            </a:pPr>
            <a:r>
              <a:rPr lang="en-IN" sz="2600" b="1">
                <a:solidFill>
                  <a:srgbClr val="1C1C1C"/>
                </a:solidFill>
                <a:latin typeface="Noto Sans SemiBold" pitchFamily="34"/>
              </a:rPr>
              <a:t>Types of Malware</a:t>
            </a:r>
          </a:p>
          <a:p>
            <a:pPr marL="0" lvl="2" indent="0">
              <a:spcBef>
                <a:spcPts val="0"/>
              </a:spcBef>
              <a:spcAft>
                <a:spcPts val="1140"/>
              </a:spcAft>
              <a:buSzPct val="100000"/>
              <a:buAutoNum type="arabicParenR"/>
            </a:pPr>
            <a:r>
              <a:rPr lang="en-IN" sz="2600" b="1">
                <a:solidFill>
                  <a:srgbClr val="1C1C1C"/>
                </a:solidFill>
                <a:latin typeface="Noto Sans SemiBold" pitchFamily="34"/>
              </a:rPr>
              <a:t>Behaviour of Malware</a:t>
            </a:r>
          </a:p>
          <a:p>
            <a:pPr marL="0" lvl="2" indent="0">
              <a:spcBef>
                <a:spcPts val="0"/>
              </a:spcBef>
              <a:spcAft>
                <a:spcPts val="1140"/>
              </a:spcAft>
              <a:buSzPct val="100000"/>
              <a:buAutoNum type="arabicParenR"/>
            </a:pPr>
            <a:r>
              <a:rPr lang="en-IN" sz="2600" b="1">
                <a:solidFill>
                  <a:srgbClr val="1C1C1C"/>
                </a:solidFill>
                <a:latin typeface="Noto Sans SemiBold" pitchFamily="34"/>
              </a:rPr>
              <a:t>Malware Detection</a:t>
            </a:r>
          </a:p>
          <a:p>
            <a:pPr marL="0" lvl="2" indent="0">
              <a:spcBef>
                <a:spcPts val="0"/>
              </a:spcBef>
              <a:spcAft>
                <a:spcPts val="1140"/>
              </a:spcAft>
              <a:buSzPct val="100000"/>
              <a:buAutoNum type="arabicParenR"/>
            </a:pPr>
            <a:r>
              <a:rPr lang="en-IN" sz="2600" b="1">
                <a:solidFill>
                  <a:srgbClr val="1C1C1C"/>
                </a:solidFill>
                <a:latin typeface="Noto Sans SemiBold" pitchFamily="34"/>
              </a:rPr>
              <a:t>Malware Detection Techniques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IN"/>
              <a:t> Introduction of Tool (Malware Analyzer)</a:t>
            </a:r>
          </a:p>
          <a:p>
            <a:pPr marL="0" lvl="2" indent="0">
              <a:spcBef>
                <a:spcPts val="0"/>
              </a:spcBef>
              <a:spcAft>
                <a:spcPts val="1140"/>
              </a:spcAft>
              <a:buSzPct val="100000"/>
              <a:buAutoNum type="arabicParenR"/>
            </a:pPr>
            <a:r>
              <a:rPr lang="en-IN" sz="2600" b="1">
                <a:solidFill>
                  <a:srgbClr val="1C1C1C"/>
                </a:solidFill>
                <a:latin typeface="Noto Sans SemiBold" pitchFamily="34"/>
              </a:rPr>
              <a:t>Tool Algorithm</a:t>
            </a:r>
          </a:p>
          <a:p>
            <a:pPr marL="0" lvl="2" indent="0">
              <a:spcBef>
                <a:spcPts val="0"/>
              </a:spcBef>
              <a:spcAft>
                <a:spcPts val="1140"/>
              </a:spcAft>
              <a:buSzPct val="100000"/>
              <a:buAutoNum type="arabicParenR"/>
            </a:pPr>
            <a:r>
              <a:rPr lang="en-IN" sz="2600" b="1">
                <a:solidFill>
                  <a:srgbClr val="1C1C1C"/>
                </a:solidFill>
                <a:latin typeface="Noto Sans SemiBold" pitchFamily="34"/>
              </a:rPr>
              <a:t>Detection technique on Which tool works</a:t>
            </a:r>
          </a:p>
          <a:p>
            <a:pPr marL="0" lvl="2" indent="0">
              <a:spcBef>
                <a:spcPts val="0"/>
              </a:spcBef>
              <a:spcAft>
                <a:spcPts val="1140"/>
              </a:spcAft>
              <a:buSzPct val="100000"/>
              <a:buAutoNum type="arabicParenR"/>
            </a:pPr>
            <a:r>
              <a:rPr lang="en-IN" sz="2600" b="1">
                <a:solidFill>
                  <a:srgbClr val="1C1C1C"/>
                </a:solidFill>
                <a:latin typeface="Noto Sans SemiBold" pitchFamily="34"/>
              </a:rPr>
              <a:t>Samples of Tool functionality</a:t>
            </a:r>
          </a:p>
          <a:p>
            <a:pPr marL="0" lvl="2" indent="0">
              <a:spcBef>
                <a:spcPts val="0"/>
              </a:spcBef>
              <a:spcAft>
                <a:spcPts val="1140"/>
              </a:spcAft>
              <a:buSzPct val="100000"/>
              <a:buAutoNum type="arabicParenR"/>
            </a:pPr>
            <a:r>
              <a:rPr lang="en-IN" sz="2600" b="1">
                <a:solidFill>
                  <a:srgbClr val="1C1C1C"/>
                </a:solidFill>
                <a:latin typeface="Noto Sans SemiBold" pitchFamily="34"/>
              </a:rPr>
              <a:t>Drawbacks of the tool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5D246F-69F1-4229-AB0C-4E4CBE82ED97}" type="slidenum">
              <a:rPr/>
              <a:t>3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IN"/>
              <a:t>Malware And It’s type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/>
            <a:r>
              <a:rPr lang="en-IN"/>
              <a:t>Malware is any software intentionally designed to cause damage to a computer, server, client, or computer network.</a:t>
            </a:r>
          </a:p>
          <a:p>
            <a:pPr lvl="0" rtl="0"/>
            <a:r>
              <a:rPr lang="en-IN"/>
              <a:t>Types:</a:t>
            </a:r>
          </a:p>
          <a:p>
            <a:pPr marL="0" lvl="1" indent="0">
              <a:spcBef>
                <a:spcPts val="0"/>
              </a:spcBef>
              <a:spcAft>
                <a:spcPts val="1140"/>
              </a:spcAft>
              <a:buSzPct val="45000"/>
              <a:buFont typeface="StarSymbol"/>
              <a:buChar char="●"/>
            </a:pPr>
            <a:r>
              <a:rPr lang="en-IN" sz="1800" b="1">
                <a:solidFill>
                  <a:srgbClr val="1C1C1C"/>
                </a:solidFill>
                <a:latin typeface="Noto Sans SemiBold" pitchFamily="34"/>
              </a:rPr>
              <a:t>Ransomware</a:t>
            </a:r>
          </a:p>
          <a:p>
            <a:pPr marL="0" lvl="1" indent="0">
              <a:spcBef>
                <a:spcPts val="0"/>
              </a:spcBef>
              <a:spcAft>
                <a:spcPts val="1140"/>
              </a:spcAft>
              <a:buSzPct val="45000"/>
              <a:buFont typeface="StarSymbol"/>
              <a:buChar char="●"/>
            </a:pPr>
            <a:r>
              <a:rPr lang="en-IN" sz="1800" b="1">
                <a:solidFill>
                  <a:srgbClr val="1C1C1C"/>
                </a:solidFill>
                <a:latin typeface="Noto Sans SemiBold" pitchFamily="34"/>
              </a:rPr>
              <a:t>Spyware</a:t>
            </a:r>
          </a:p>
          <a:p>
            <a:pPr marL="0" lvl="1" indent="0">
              <a:spcBef>
                <a:spcPts val="0"/>
              </a:spcBef>
              <a:spcAft>
                <a:spcPts val="1140"/>
              </a:spcAft>
              <a:buSzPct val="45000"/>
              <a:buFont typeface="StarSymbol"/>
              <a:buChar char="●"/>
            </a:pPr>
            <a:r>
              <a:rPr lang="en-IN" sz="1800" b="1">
                <a:solidFill>
                  <a:srgbClr val="1C1C1C"/>
                </a:solidFill>
                <a:latin typeface="Noto Sans SemiBold" pitchFamily="34"/>
              </a:rPr>
              <a:t>Worms</a:t>
            </a:r>
          </a:p>
          <a:p>
            <a:pPr marL="0" lvl="1" indent="0">
              <a:spcBef>
                <a:spcPts val="0"/>
              </a:spcBef>
              <a:spcAft>
                <a:spcPts val="1140"/>
              </a:spcAft>
              <a:buSzPct val="45000"/>
              <a:buFont typeface="StarSymbol"/>
              <a:buChar char="●"/>
            </a:pPr>
            <a:r>
              <a:rPr lang="en-IN" sz="1800" b="1">
                <a:solidFill>
                  <a:srgbClr val="1C1C1C"/>
                </a:solidFill>
                <a:latin typeface="Noto Sans SemiBold" pitchFamily="34"/>
              </a:rPr>
              <a:t>Trojans</a:t>
            </a:r>
          </a:p>
          <a:p>
            <a:pPr marL="0" lvl="1" indent="0">
              <a:spcBef>
                <a:spcPts val="0"/>
              </a:spcBef>
              <a:spcAft>
                <a:spcPts val="1140"/>
              </a:spcAft>
              <a:buSzPct val="45000"/>
              <a:buFont typeface="StarSymbol"/>
              <a:buChar char="●"/>
            </a:pPr>
            <a:r>
              <a:rPr lang="en-IN" sz="1800" b="1">
                <a:solidFill>
                  <a:srgbClr val="1C1C1C"/>
                </a:solidFill>
                <a:latin typeface="Noto Sans SemiBold" pitchFamily="34"/>
              </a:rPr>
              <a:t>Botnets</a:t>
            </a:r>
          </a:p>
          <a:p>
            <a:pPr marL="0" lvl="1" indent="0">
              <a:spcBef>
                <a:spcPts val="0"/>
              </a:spcBef>
              <a:spcAft>
                <a:spcPts val="1140"/>
              </a:spcAft>
              <a:buSzPct val="45000"/>
              <a:buFont typeface="StarSymbol"/>
              <a:buChar char="●"/>
            </a:pPr>
            <a:r>
              <a:rPr lang="en-IN" sz="1800" b="1">
                <a:solidFill>
                  <a:srgbClr val="1C1C1C"/>
                </a:solidFill>
                <a:latin typeface="Noto Sans SemiBold" pitchFamily="34"/>
              </a:rPr>
              <a:t>Worm</a:t>
            </a:r>
          </a:p>
          <a:p>
            <a:pPr marL="0" lvl="1" indent="0">
              <a:spcBef>
                <a:spcPts val="0"/>
              </a:spcBef>
              <a:spcAft>
                <a:spcPts val="1140"/>
              </a:spcAft>
              <a:buSzPct val="45000"/>
              <a:buFont typeface="StarSymbol"/>
              <a:buChar char="●"/>
            </a:pPr>
            <a:r>
              <a:rPr lang="en-IN" sz="1800" b="1">
                <a:solidFill>
                  <a:srgbClr val="1C1C1C"/>
                </a:solidFill>
                <a:latin typeface="Noto Sans SemiBold" pitchFamily="34"/>
              </a:rPr>
              <a:t>Rootkit</a:t>
            </a:r>
          </a:p>
          <a:p>
            <a:pPr lvl="0" rtl="0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>
            <a:off x="4104000" y="3020400"/>
            <a:ext cx="5976000" cy="331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BA8311-14CA-411B-812D-AC7E34EDEABE}" type="slidenum">
              <a:rPr/>
              <a:t>4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IN"/>
              <a:t>General Rules of Malware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95" y="1494155"/>
            <a:ext cx="5010785" cy="5440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</a:pPr>
            <a:endParaRPr lang="en-IN" sz="1800" b="0" i="0" u="none" strike="noStrike" kern="1200" cap="none">
              <a:ln>
                <a:noFill/>
              </a:ln>
              <a:latin typeface="Noto Sans Regular" pitchFamily="34"/>
              <a:ea typeface="DejaVu Sans" panose="020B0606030804020204" pitchFamily="2"/>
              <a:cs typeface="DejaVu Sans" panose="020B0606030804020204" pitchFamily="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79705" y="1485900"/>
            <a:ext cx="967359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>
                <a:ln>
                  <a:noFill/>
                </a:ln>
                <a:latin typeface="Noto Sans Regular" pitchFamily="34"/>
                <a:ea typeface="DejaVu Sans" panose="020B0606030804020204" pitchFamily="2"/>
                <a:cs typeface="DejaVu Sans" panose="020B0606030804020204" pitchFamily="2"/>
                <a:sym typeface="+mn-ea"/>
              </a:rPr>
              <a:t>Don’t get too caught up in the details. Most malware programs are large and complex, and you can’t possibly understand every detail.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</a:pPr>
            <a:endParaRPr lang="en-IN">
              <a:ln>
                <a:noFill/>
              </a:ln>
              <a:latin typeface="Noto Sans Regular" pitchFamily="34"/>
              <a:ea typeface="DejaVu Sans" panose="020B0606030804020204" pitchFamily="2"/>
              <a:cs typeface="DejaVu Sans" panose="020B0606030804020204" pitchFamily="2"/>
              <a:sym typeface="+mn-ea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>
                <a:ln>
                  <a:noFill/>
                </a:ln>
                <a:latin typeface="Noto Sans Regular" pitchFamily="34"/>
                <a:ea typeface="DejaVu Sans" panose="020B0606030804020204" pitchFamily="2"/>
                <a:cs typeface="DejaVu Sans" panose="020B0606030804020204" pitchFamily="2"/>
                <a:sym typeface="+mn-ea"/>
              </a:rPr>
              <a:t>Focus instead on the key features. When you run into difficult and complex sections, try to get a general overview before you get stuck in the weeds.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</a:pPr>
            <a:endParaRPr lang="en-IN">
              <a:ln>
                <a:noFill/>
              </a:ln>
              <a:latin typeface="Noto Sans Regular" pitchFamily="34"/>
              <a:ea typeface="DejaVu Sans" panose="020B0606030804020204" pitchFamily="2"/>
              <a:cs typeface="DejaVu Sans" panose="020B0606030804020204" pitchFamily="2"/>
              <a:sym typeface="+mn-ea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>
                <a:ln>
                  <a:noFill/>
                </a:ln>
                <a:latin typeface="Noto Sans Regular" pitchFamily="34"/>
                <a:ea typeface="DejaVu Sans" panose="020B0606030804020204" pitchFamily="2"/>
                <a:cs typeface="DejaVu Sans" panose="020B0606030804020204" pitchFamily="2"/>
                <a:sym typeface="+mn-ea"/>
              </a:rPr>
              <a:t>Every situation is different, and the various tools and techniques that you’ll learn will have similar and sometimes overlapping functionality.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</a:pPr>
            <a:endParaRPr lang="en-IN">
              <a:ln>
                <a:noFill/>
              </a:ln>
              <a:latin typeface="Noto Sans Regular" pitchFamily="34"/>
              <a:ea typeface="DejaVu Sans" panose="020B0606030804020204" pitchFamily="2"/>
              <a:cs typeface="DejaVu Sans" panose="020B0606030804020204" pitchFamily="2"/>
              <a:sym typeface="+mn-ea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>
                <a:ln>
                  <a:noFill/>
                </a:ln>
                <a:latin typeface="Noto Sans Regular" pitchFamily="34"/>
                <a:ea typeface="DejaVu Sans" panose="020B0606030804020204" pitchFamily="2"/>
                <a:cs typeface="DejaVu Sans" panose="020B0606030804020204" pitchFamily="2"/>
                <a:sym typeface="+mn-ea"/>
              </a:rPr>
              <a:t>If you’re not having luck with one tool, try another. If you get stuck, don’t spend too long on any one issue; move on to something else.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</a:pPr>
            <a:endParaRPr lang="en-IN">
              <a:ln>
                <a:noFill/>
              </a:ln>
              <a:latin typeface="Noto Sans Regular" pitchFamily="34"/>
              <a:ea typeface="DejaVu Sans" panose="020B0606030804020204" pitchFamily="2"/>
              <a:cs typeface="DejaVu Sans" panose="020B0606030804020204" pitchFamily="2"/>
              <a:sym typeface="+mn-ea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>
                <a:ln>
                  <a:noFill/>
                </a:ln>
                <a:latin typeface="Noto Sans Regular" pitchFamily="34"/>
                <a:ea typeface="DejaVu Sans" panose="020B0606030804020204" pitchFamily="2"/>
                <a:cs typeface="DejaVu Sans" panose="020B0606030804020204" pitchFamily="2"/>
                <a:sym typeface="+mn-ea"/>
              </a:rPr>
              <a:t>Try analyzing the malware from a different angle, or just try a different approach.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</a:pPr>
            <a:endParaRPr lang="en-IN">
              <a:ln>
                <a:noFill/>
              </a:ln>
              <a:latin typeface="Noto Sans Regular" pitchFamily="34"/>
              <a:ea typeface="DejaVu Sans" panose="020B0606030804020204" pitchFamily="2"/>
              <a:cs typeface="DejaVu Sans" panose="020B0606030804020204" pitchFamily="2"/>
              <a:sym typeface="+mn-ea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>
                <a:ln>
                  <a:noFill/>
                </a:ln>
                <a:latin typeface="Noto Sans Regular" pitchFamily="34"/>
                <a:ea typeface="DejaVu Sans" panose="020B0606030804020204" pitchFamily="2"/>
                <a:cs typeface="DejaVu Sans" panose="020B0606030804020204" pitchFamily="2"/>
                <a:sym typeface="+mn-ea"/>
              </a:rPr>
              <a:t>As new malware analysis techniques are developed, malware authors respond with new techniques to thwart analysis.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</a:pPr>
            <a:endParaRPr lang="en-IN">
              <a:ln>
                <a:noFill/>
              </a:ln>
              <a:latin typeface="Noto Sans Regular" pitchFamily="34"/>
              <a:ea typeface="DejaVu Sans" panose="020B0606030804020204" pitchFamily="2"/>
              <a:cs typeface="DejaVu Sans" panose="020B0606030804020204" pitchFamily="2"/>
              <a:sym typeface="+mn-ea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>
                <a:ln>
                  <a:noFill/>
                </a:ln>
                <a:latin typeface="Noto Sans Regular" pitchFamily="34"/>
                <a:ea typeface="DejaVu Sans" panose="020B0606030804020204" pitchFamily="2"/>
                <a:cs typeface="DejaVu Sans" panose="020B0606030804020204" pitchFamily="2"/>
                <a:sym typeface="+mn-ea"/>
              </a:rPr>
              <a:t>To succeed as a malware analyst, you must be able to recognize, understand, &amp; defeat these techniques, and respond to changes in the art of malware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F88108-3B71-41E9-B3FF-78AD4F897FB6}" type="slidenum">
              <a:rPr/>
              <a:t>5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IN"/>
              <a:t>Who are the creators of Malware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6000" y="1908000"/>
            <a:ext cx="9180000" cy="4680000"/>
          </a:xfrm>
        </p:spPr>
        <p:txBody>
          <a:bodyPr vert="horz"/>
          <a:lstStyle/>
          <a:p>
            <a:pPr lvl="0" rtl="0"/>
            <a:endParaRPr lang="en-IN"/>
          </a:p>
          <a:p>
            <a:pPr lvl="0" rtl="0"/>
            <a:r>
              <a:rPr lang="en-IN"/>
              <a:t>1.Black Hat</a:t>
            </a:r>
          </a:p>
          <a:p>
            <a:pPr lvl="0" rtl="0"/>
            <a:r>
              <a:rPr lang="en-IN"/>
              <a:t>2.Terrorist</a:t>
            </a:r>
          </a:p>
          <a:p>
            <a:pPr lvl="0" rtl="0"/>
            <a:r>
              <a:rPr lang="en-IN"/>
              <a:t>3.Black Mailer</a:t>
            </a:r>
          </a:p>
          <a:p>
            <a:pPr lvl="0" rtl="0"/>
            <a:r>
              <a:rPr lang="en-IN"/>
              <a:t>4.Evil Corp</a:t>
            </a:r>
          </a:p>
          <a:p>
            <a:pPr lvl="0" rtl="0"/>
            <a:r>
              <a:rPr lang="en-IN"/>
              <a:t>5.Fun Boss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>
            <a:off x="3816000" y="1944000"/>
            <a:ext cx="5760000" cy="45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>
            <a:off x="2520000" y="4824000"/>
            <a:ext cx="2904120" cy="1672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2BB57A-E8B3-4A15-B795-60F45452FA1F}" type="slidenum">
              <a:rPr/>
              <a:t>6</a:t>
            </a:fld>
            <a:endParaRPr lang="en-IN"/>
          </a:p>
        </p:txBody>
      </p:sp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1459230" y="732155"/>
            <a:ext cx="9552305" cy="5469890"/>
          </a:xfrm>
        </p:spPr>
        <p:txBody>
          <a:bodyPr vert="horz">
            <a:normAutofit/>
          </a:bodyPr>
          <a:lstStyle/>
          <a:p>
            <a:pPr lvl="0" rtl="0"/>
            <a:r>
              <a:rPr lang="en-US" altLang="en-I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Malware Analysis Technique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63830" y="1570355"/>
            <a:ext cx="1022477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Basic Analysis:</a:t>
            </a:r>
          </a:p>
          <a:p>
            <a:r>
              <a:rPr lang="en-US"/>
              <a:t>•	Static Analysis:</a:t>
            </a:r>
          </a:p>
          <a:p>
            <a:r>
              <a:rPr lang="en-US"/>
              <a:t>o	Examines malware without running it</a:t>
            </a:r>
          </a:p>
          <a:p>
            <a:r>
              <a:rPr lang="en-US"/>
              <a:t>o	Tools: Virus-Total, strings, a disassembler like IDA Pro</a:t>
            </a:r>
          </a:p>
          <a:p>
            <a:endParaRPr lang="en-US"/>
          </a:p>
          <a:p>
            <a:r>
              <a:rPr lang="en-US"/>
              <a:t>•	Dynamic Analysis:</a:t>
            </a:r>
          </a:p>
          <a:p>
            <a:r>
              <a:rPr lang="en-US"/>
              <a:t>o	Run the malware and monitor its effect</a:t>
            </a:r>
          </a:p>
          <a:p>
            <a:r>
              <a:rPr lang="en-US"/>
              <a:t>o	Use a virtual machine and take snapshots</a:t>
            </a:r>
          </a:p>
          <a:p>
            <a:r>
              <a:rPr lang="en-US"/>
              <a:t>o	Tools: Reg-Shot, Process Monitor, Process Hacker, Capture-BAT</a:t>
            </a:r>
          </a:p>
          <a:p>
            <a:r>
              <a:rPr lang="en-US"/>
              <a:t>Advanced Analysis:</a:t>
            </a:r>
          </a:p>
          <a:p>
            <a:r>
              <a:rPr lang="en-US"/>
              <a:t>•	Static Analysis:</a:t>
            </a:r>
          </a:p>
          <a:p>
            <a:r>
              <a:rPr lang="en-US"/>
              <a:t>o	Reverse Engineering with disassembler</a:t>
            </a:r>
          </a:p>
          <a:p>
            <a:r>
              <a:rPr lang="en-US"/>
              <a:t>o	Highly complex</a:t>
            </a:r>
          </a:p>
          <a:p>
            <a:endParaRPr lang="en-US"/>
          </a:p>
          <a:p>
            <a:r>
              <a:rPr lang="en-US"/>
              <a:t>•	Dynamic Analysis:</a:t>
            </a:r>
          </a:p>
          <a:p>
            <a:r>
              <a:rPr lang="en-US"/>
              <a:t>o	Run code in Debugger</a:t>
            </a:r>
          </a:p>
          <a:p>
            <a:r>
              <a:rPr lang="en-US"/>
              <a:t>o	Examines internal state of running malicious executable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77534C-C14C-469D-A580-18F0BB2FDD3D}" type="slidenum">
              <a:rPr/>
              <a:t>7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IN"/>
              <a:t>Malware Detection Technique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>
            <a:off x="360" y="1427760"/>
            <a:ext cx="10079640" cy="555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30466A-C39D-4FA8-B989-62FD58AB7EFF}" type="slidenum">
              <a:rPr/>
              <a:t>8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IN"/>
              <a:t>Signature Based Technique</a:t>
            </a:r>
          </a:p>
        </p:txBody>
      </p:sp>
      <p:sp>
        <p:nvSpPr>
          <p:cNvPr id="3" name="Freeform 2"/>
          <p:cNvSpPr/>
          <p:nvPr/>
        </p:nvSpPr>
        <p:spPr>
          <a:xfrm>
            <a:off x="3024000" y="1512000"/>
            <a:ext cx="3528000" cy="72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kern="1200" cap="none">
              <a:ln>
                <a:noFill/>
              </a:ln>
              <a:latin typeface="Noto Sans Regular" pitchFamily="34"/>
              <a:ea typeface="DejaVu Sans" panose="020B0606030804020204" pitchFamily="2"/>
              <a:cs typeface="DejaVu Sans" panose="020B0606030804020204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92000" y="4104000"/>
            <a:ext cx="3384000" cy="266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kern="1200" cap="none">
              <a:ln>
                <a:noFill/>
              </a:ln>
              <a:latin typeface="Noto Sans Regular" pitchFamily="34"/>
              <a:ea typeface="DejaVu Sans" panose="020B0606030804020204" pitchFamily="2"/>
              <a:cs typeface="DejaVu Sans" panose="020B0606030804020204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400000" y="2808000"/>
            <a:ext cx="3600000" cy="72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kern="1200" cap="none">
              <a:ln>
                <a:noFill/>
              </a:ln>
              <a:latin typeface="Noto Sans Regular" pitchFamily="34"/>
              <a:ea typeface="DejaVu Sans" panose="020B0606030804020204" pitchFamily="2"/>
              <a:cs typeface="DejaVu Sans" panose="020B0606030804020204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936000" y="2808000"/>
            <a:ext cx="3240000" cy="72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kern="1200" cap="none">
              <a:ln>
                <a:noFill/>
              </a:ln>
              <a:latin typeface="Noto Sans Regular" pitchFamily="34"/>
              <a:ea typeface="DejaVu Sans" panose="020B0606030804020204" pitchFamily="2"/>
              <a:cs typeface="DejaVu Sans" panose="020B0606030804020204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544000" y="4104000"/>
            <a:ext cx="3384000" cy="266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kern="1200" cap="none">
              <a:ln>
                <a:noFill/>
              </a:ln>
              <a:latin typeface="Noto Sans Regular" pitchFamily="34"/>
              <a:ea typeface="DejaVu Sans" panose="020B0606030804020204" pitchFamily="2"/>
              <a:cs typeface="DejaVu Sans" panose="020B0606030804020204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160000" y="3528000"/>
            <a:ext cx="503999" cy="576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kern="1200" cap="none">
              <a:ln>
                <a:noFill/>
              </a:ln>
              <a:latin typeface="Noto Sans Regular" pitchFamily="34"/>
              <a:ea typeface="DejaVu Sans" panose="020B0606030804020204" pitchFamily="2"/>
              <a:cs typeface="DejaVu Sans" panose="020B0606030804020204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456000" y="2232000"/>
            <a:ext cx="503999" cy="576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kern="1200" cap="none">
              <a:ln>
                <a:noFill/>
              </a:ln>
              <a:latin typeface="Noto Sans Regular" pitchFamily="34"/>
              <a:ea typeface="DejaVu Sans" panose="020B0606030804020204" pitchFamily="2"/>
              <a:cs typeface="DejaVu Sans" panose="020B0606030804020204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983999" y="3528000"/>
            <a:ext cx="503999" cy="576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kern="1200" cap="none">
              <a:ln>
                <a:noFill/>
              </a:ln>
              <a:latin typeface="Noto Sans Regular" pitchFamily="34"/>
              <a:ea typeface="DejaVu Sans" panose="020B0606030804020204" pitchFamily="2"/>
              <a:cs typeface="DejaVu Sans" panose="020B0606030804020204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544000" y="2232000"/>
            <a:ext cx="503999" cy="576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kern="1200" cap="none">
              <a:ln>
                <a:noFill/>
              </a:ln>
              <a:latin typeface="Noto Sans Regular" pitchFamily="34"/>
              <a:ea typeface="DejaVu Sans" panose="020B0606030804020204" pitchFamily="2"/>
              <a:cs typeface="DejaVu Sans" panose="020B0606030804020204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1999" y="1642680"/>
            <a:ext cx="3096000" cy="445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pPr>
            <a:r>
              <a:rPr lang="en-IN" sz="2400" b="0" i="0" u="none" strike="noStrike" kern="1200" cap="none">
                <a:ln>
                  <a:noFill/>
                </a:ln>
                <a:latin typeface="Noto Sans Regular" pitchFamily="34"/>
                <a:ea typeface="DejaVu Sans" panose="020B0606030804020204" pitchFamily="2"/>
                <a:cs typeface="DejaVu Sans" panose="020B0606030804020204" pitchFamily="2"/>
              </a:rPr>
              <a:t>Type of Signatures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6000" y="2932200"/>
            <a:ext cx="4320000" cy="739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pPr>
            <a:r>
              <a:rPr lang="en-IN" sz="2200" b="0" i="0" u="none" strike="noStrike" kern="1200" cap="none">
                <a:ln>
                  <a:noFill/>
                </a:ln>
                <a:latin typeface="Noto Sans Regular" pitchFamily="34"/>
                <a:ea typeface="DejaVu Sans" panose="020B0606030804020204" pitchFamily="2"/>
                <a:cs typeface="DejaVu Sans" panose="020B0606030804020204" pitchFamily="2"/>
              </a:rPr>
              <a:t>Host Based Signature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88000" y="2938680"/>
            <a:ext cx="3384000" cy="445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pPr>
            <a:r>
              <a:rPr lang="en-IN" sz="2400" b="0" i="0" u="none" strike="noStrike" kern="1200" cap="none">
                <a:ln>
                  <a:noFill/>
                </a:ln>
                <a:latin typeface="Noto Sans Regular" pitchFamily="34"/>
                <a:ea typeface="DejaVu Sans" panose="020B0606030804020204" pitchFamily="2"/>
                <a:cs typeface="DejaVu Sans" panose="020B0606030804020204" pitchFamily="2"/>
              </a:rPr>
              <a:t>Network Signature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2000" y="4248000"/>
            <a:ext cx="3384000" cy="380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 sz="1800" b="0" i="0" u="none" strike="noStrike" kern="1200" cap="none">
                <a:ln>
                  <a:noFill/>
                </a:ln>
                <a:latin typeface="Noto Sans Regular" pitchFamily="34"/>
                <a:ea typeface="DejaVu Sans" panose="020B0606030804020204" pitchFamily="2"/>
                <a:cs typeface="DejaVu Sans" panose="020B0606030804020204" pitchFamily="2"/>
              </a:rPr>
              <a:t>Identify files or registry keys on a victim computer that indicate an infection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</a:pPr>
            <a:endParaRPr lang="en-IN" sz="1800" b="0" i="0" u="none" strike="noStrike" kern="1200" cap="none">
              <a:ln>
                <a:noFill/>
              </a:ln>
              <a:latin typeface="Noto Sans Regular" pitchFamily="34"/>
              <a:ea typeface="DejaVu Sans" panose="020B0606030804020204" pitchFamily="2"/>
              <a:cs typeface="DejaVu Sans" panose="020B0606030804020204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 sz="1800" b="0" i="0" u="none" strike="noStrike" kern="1200" cap="none">
                <a:ln>
                  <a:noFill/>
                </a:ln>
                <a:latin typeface="Noto Sans Regular" pitchFamily="34"/>
                <a:ea typeface="DejaVu Sans" panose="020B0606030804020204" pitchFamily="2"/>
                <a:cs typeface="DejaVu Sans" panose="020B0606030804020204" pitchFamily="2"/>
              </a:rPr>
              <a:t>Focus on what the malware did to the system, not the malware itself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kern="1200" cap="none">
              <a:ln>
                <a:noFill/>
              </a:ln>
              <a:latin typeface="Noto Sans Regular" pitchFamily="34"/>
              <a:ea typeface="DejaVu Sans" panose="020B0606030804020204" pitchFamily="2"/>
              <a:cs typeface="DejaVu Sans" panose="020B0606030804020204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6000" y="4752000"/>
            <a:ext cx="3456000" cy="886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 sz="1800" b="0" i="0" u="none" strike="noStrike" kern="1200" cap="none">
                <a:ln>
                  <a:noFill/>
                </a:ln>
                <a:latin typeface="Noto Sans Regular" pitchFamily="34"/>
                <a:ea typeface="DejaVu Sans" panose="020B0606030804020204" pitchFamily="2"/>
                <a:cs typeface="DejaVu Sans" panose="020B0606030804020204" pitchFamily="2"/>
              </a:rPr>
              <a:t>Detect malware by analyzing network traffic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182DA3-28DE-4F97-B9F3-7B9E515FC554}" type="slidenum">
              <a:rPr/>
              <a:t>9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IN"/>
              <a:t>General Functions of Tool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>
            <a:off x="679320" y="1514160"/>
            <a:ext cx="8824680" cy="525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iza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627</Words>
  <Application>Microsoft Office PowerPoint</Application>
  <PresentationFormat>Custom</PresentationFormat>
  <Paragraphs>137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Noto Sans Black</vt:lpstr>
      <vt:lpstr>Noto Sans Light</vt:lpstr>
      <vt:lpstr>Noto Sans Regular</vt:lpstr>
      <vt:lpstr>Noto Sans SemiBold</vt:lpstr>
      <vt:lpstr>StarSymbol</vt:lpstr>
      <vt:lpstr>Times New Roman</vt:lpstr>
      <vt:lpstr>Alizarin</vt:lpstr>
      <vt:lpstr>Office Theme</vt:lpstr>
      <vt:lpstr>CSP-251 Problem Based Learning   Malware Detection And Analyzer</vt:lpstr>
      <vt:lpstr>Contents</vt:lpstr>
      <vt:lpstr>Malware And It’s type</vt:lpstr>
      <vt:lpstr>General Rules of Malware Analysis</vt:lpstr>
      <vt:lpstr>Who are the creators of Malware</vt:lpstr>
      <vt:lpstr>PowerPoint Presentation</vt:lpstr>
      <vt:lpstr>Malware Detection Technique</vt:lpstr>
      <vt:lpstr>Signature Based Technique</vt:lpstr>
      <vt:lpstr>General Functions of Tool</vt:lpstr>
      <vt:lpstr>Algorithm</vt:lpstr>
      <vt:lpstr>Scan Result</vt:lpstr>
      <vt:lpstr>Notepad exe scan Result</vt:lpstr>
      <vt:lpstr>Summary of Scan Result</vt:lpstr>
      <vt:lpstr>DrawBacks of the tool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creator/>
  <cp:lastModifiedBy>Anmol Garg</cp:lastModifiedBy>
  <cp:revision>17</cp:revision>
  <dcterms:created xsi:type="dcterms:W3CDTF">2021-12-02T08:11:07Z</dcterms:created>
  <dcterms:modified xsi:type="dcterms:W3CDTF">2021-12-03T06:59:23Z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