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67" r:id="rId3"/>
    <p:sldId id="281" r:id="rId4"/>
    <p:sldId id="282" r:id="rId5"/>
    <p:sldId id="297" r:id="rId6"/>
    <p:sldId id="296" r:id="rId7"/>
    <p:sldId id="284" r:id="rId8"/>
    <p:sldId id="288" r:id="rId9"/>
    <p:sldId id="295" r:id="rId10"/>
    <p:sldId id="293" r:id="rId11"/>
    <p:sldId id="280" r:id="rId12"/>
  </p:sldIdLst>
  <p:sldSz cx="12192000" cy="6858000"/>
  <p:notesSz cx="7010400" cy="9296400"/>
  <p:embeddedFontLst>
    <p:embeddedFont>
      <p:font typeface="Blackadder ITC" panose="04020505051007020D02" pitchFamily="82" charset="0"/>
      <p:regular r:id="rId14"/>
    </p:embeddedFont>
    <p:embeddedFont>
      <p:font typeface="Calibri" panose="020F0502020204030204" pitchFamily="34" charset="0"/>
      <p:regular r:id="rId15"/>
      <p:bold r:id="rId16"/>
      <p:italic r:id="rId17"/>
      <p:boldItalic r:id="rId18"/>
    </p:embeddedFont>
    <p:embeddedFont>
      <p:font typeface="Georgia" panose="02040502050405020303" pitchFamily="18" charset="0"/>
      <p:regular r:id="rId19"/>
      <p:bold r:id="rId20"/>
      <p:italic r:id="rId21"/>
      <p:boldItalic r:id="rId22"/>
    </p:embeddedFont>
    <p:embeddedFont>
      <p:font typeface="Tinos"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iRiydlm2s8XF7c099sqODH7aFL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62" d="100"/>
          <a:sy n="62" d="100"/>
        </p:scale>
        <p:origin x="8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08-01-2021</a:t>
            </a:r>
            <a:endParaRPr sz="1200" b="0" i="0" u="none" strike="noStrike" cap="none">
              <a:solidFill>
                <a:schemeClr val="dk1"/>
              </a:solidFill>
              <a:latin typeface="Times New Roman"/>
              <a:ea typeface="Times New Roman"/>
              <a:cs typeface="Times New Roman"/>
              <a:sym typeface="Times New Roman"/>
            </a:endParaRPr>
          </a:p>
        </p:txBody>
      </p:sp>
      <p:sp>
        <p:nvSpPr>
          <p:cNvPr id="88" name="Google Shape;88;p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spcBef>
                  <a:spcPts val="0"/>
                </a:spcBef>
                <a:spcAft>
                  <a:spcPts val="0"/>
                </a:spcAft>
                <a:buNone/>
              </a:p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8311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342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1918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723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3472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3697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773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3800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773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2007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mt="6000"/>
          </a:blip>
          <a:stretch>
            <a:fillRect/>
          </a:stretch>
        </a:blip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p:nvPr/>
        </p:nvSpPr>
        <p:spPr>
          <a:xfrm>
            <a:off x="1952625" y="1017588"/>
            <a:ext cx="8072438" cy="5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2700" b="1" i="0" u="none" strike="noStrike" cap="none">
              <a:solidFill>
                <a:schemeClr val="dk1"/>
              </a:solidFill>
              <a:latin typeface="Times New Roman"/>
              <a:ea typeface="Times New Roman"/>
              <a:cs typeface="Times New Roman"/>
              <a:sym typeface="Times New Roman"/>
            </a:endParaRPr>
          </a:p>
        </p:txBody>
      </p:sp>
      <p:sp>
        <p:nvSpPr>
          <p:cNvPr id="91" name="Google Shape;91;p1"/>
          <p:cNvSpPr txBox="1"/>
          <p:nvPr/>
        </p:nvSpPr>
        <p:spPr>
          <a:xfrm>
            <a:off x="0" y="33703"/>
            <a:ext cx="12192000" cy="123348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500" b="0" i="0" u="none" strike="noStrike" cap="none" dirty="0">
                <a:solidFill>
                  <a:schemeClr val="lt1"/>
                </a:solidFill>
                <a:latin typeface="Georgia" panose="02040502050405020303" pitchFamily="18" charset="0"/>
                <a:ea typeface="Tinos"/>
                <a:cs typeface="Times New Roman" panose="02020603050405020304" pitchFamily="18" charset="0"/>
                <a:sym typeface="Tinos"/>
              </a:rPr>
              <a:t>     </a:t>
            </a:r>
            <a:r>
              <a:rPr lang="en-US" sz="2600" b="1" i="0" u="none" strike="noStrike" cap="none" dirty="0">
                <a:solidFill>
                  <a:schemeClr val="lt1"/>
                </a:solidFill>
                <a:latin typeface="Times New Roman" panose="02020603050405020304" pitchFamily="18" charset="0"/>
                <a:ea typeface="Tinos"/>
                <a:cs typeface="Times New Roman" panose="02020603050405020304" pitchFamily="18" charset="0"/>
                <a:sym typeface="Tinos"/>
              </a:rPr>
              <a:t>School of Computing Science and Engineering</a:t>
            </a:r>
            <a:endParaRPr sz="2600" b="1" dirty="0">
              <a:latin typeface="Times New Roman" panose="02020603050405020304" pitchFamily="18" charset="0"/>
              <a:cs typeface="Times New Roman" panose="02020603050405020304" pitchFamily="18" charset="0"/>
            </a:endParaRPr>
          </a:p>
          <a:p>
            <a:pPr algn="ctr">
              <a:lnSpc>
                <a:spcPct val="90000"/>
              </a:lnSpc>
            </a:pPr>
            <a:endParaRPr lang="en-US" sz="2600" b="1" dirty="0">
              <a:solidFill>
                <a:schemeClr val="lt1"/>
              </a:solidFill>
              <a:latin typeface="Times New Roman" panose="02020603050405020304" pitchFamily="18" charset="0"/>
              <a:ea typeface="Tinos"/>
              <a:cs typeface="Times New Roman" panose="02020603050405020304" pitchFamily="18" charset="0"/>
              <a:sym typeface="Tinos"/>
            </a:endParaRPr>
          </a:p>
          <a:p>
            <a:pPr algn="ctr">
              <a:lnSpc>
                <a:spcPct val="90000"/>
              </a:lnSpc>
            </a:pPr>
            <a:r>
              <a:rPr lang="en-US" sz="2600" b="1" i="0" u="none" strike="noStrike" cap="none" dirty="0">
                <a:solidFill>
                  <a:schemeClr val="lt1"/>
                </a:solidFill>
                <a:latin typeface="Times New Roman" panose="02020603050405020304" pitchFamily="18" charset="0"/>
                <a:ea typeface="Tinos"/>
                <a:cs typeface="Times New Roman" panose="02020603050405020304" pitchFamily="18" charset="0"/>
                <a:sym typeface="Tinos"/>
              </a:rPr>
              <a:t>PYTHON PROJECT</a:t>
            </a:r>
            <a:endParaRPr sz="2600" b="1" i="0" u="none" strike="noStrike" cap="none" dirty="0">
              <a:solidFill>
                <a:schemeClr val="lt1"/>
              </a:solidFill>
              <a:latin typeface="Times New Roman" panose="02020603050405020304" pitchFamily="18" charset="0"/>
              <a:ea typeface="Tinos"/>
              <a:cs typeface="Times New Roman" panose="02020603050405020304" pitchFamily="18" charset="0"/>
              <a:sym typeface="Tinos"/>
            </a:endParaRPr>
          </a:p>
        </p:txBody>
      </p:sp>
      <p:sp>
        <p:nvSpPr>
          <p:cNvPr id="92" name="Google Shape;92;p1"/>
          <p:cNvSpPr txBox="1"/>
          <p:nvPr/>
        </p:nvSpPr>
        <p:spPr>
          <a:xfrm>
            <a:off x="0" y="6288882"/>
            <a:ext cx="12192000" cy="528636"/>
          </a:xfrm>
          <a:prstGeom prst="rect">
            <a:avLst/>
          </a:prstGeom>
          <a:solidFill>
            <a:srgbClr val="C00000"/>
          </a:solid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dirty="0">
              <a:solidFill>
                <a:schemeClr val="lt1"/>
              </a:solidFill>
              <a:latin typeface="Tinos"/>
              <a:ea typeface="Tinos"/>
              <a:cs typeface="Tinos"/>
              <a:sym typeface="Tinos"/>
            </a:endParaRPr>
          </a:p>
        </p:txBody>
      </p:sp>
      <p:sp>
        <p:nvSpPr>
          <p:cNvPr id="93" name="Google Shape;93;p1"/>
          <p:cNvSpPr txBox="1"/>
          <p:nvPr/>
        </p:nvSpPr>
        <p:spPr>
          <a:xfrm>
            <a:off x="868101" y="1862531"/>
            <a:ext cx="10897061" cy="923289"/>
          </a:xfrm>
          <a:prstGeom prst="rect">
            <a:avLst/>
          </a:prstGeom>
          <a:noFill/>
          <a:ln>
            <a:noFill/>
          </a:ln>
        </p:spPr>
        <p:txBody>
          <a:bodyPr spcFirstLastPara="1" wrap="square" lIns="91425" tIns="45700" rIns="91425" bIns="45700" anchor="t" anchorCtr="0">
            <a:spAutoFit/>
          </a:bodyPr>
          <a:lstStyle/>
          <a:p>
            <a:pPr lvl="0" algn="ctr"/>
            <a:r>
              <a:rPr lang="en-IN" sz="5400" i="1" dirty="0">
                <a:solidFill>
                  <a:schemeClr val="tx1"/>
                </a:solidFill>
                <a:latin typeface="Times New Roman" panose="02020603050405020304" pitchFamily="18" charset="0"/>
                <a:ea typeface="Calibri"/>
                <a:cs typeface="Times New Roman" panose="02020603050405020304" pitchFamily="18" charset="0"/>
                <a:sym typeface="Calibri"/>
              </a:rPr>
              <a:t>“VIRTUAL </a:t>
            </a:r>
            <a:r>
              <a:rPr lang="en-IN" sz="5000" i="1" dirty="0">
                <a:solidFill>
                  <a:schemeClr val="tx1"/>
                </a:solidFill>
                <a:latin typeface="Times New Roman" panose="02020603050405020304" pitchFamily="18" charset="0"/>
                <a:ea typeface="Calibri"/>
                <a:cs typeface="Times New Roman" panose="02020603050405020304" pitchFamily="18" charset="0"/>
                <a:sym typeface="Calibri"/>
              </a:rPr>
              <a:t>VOICE ASSISSTANT</a:t>
            </a:r>
            <a:r>
              <a:rPr lang="en-IN" sz="5400" i="1" dirty="0">
                <a:solidFill>
                  <a:schemeClr val="tx1"/>
                </a:solidFill>
                <a:latin typeface="Times New Roman" panose="02020603050405020304" pitchFamily="18" charset="0"/>
                <a:ea typeface="Calibri"/>
                <a:cs typeface="Times New Roman" panose="02020603050405020304" pitchFamily="18" charset="0"/>
                <a:sym typeface="Calibri"/>
              </a:rPr>
              <a:t>”</a:t>
            </a:r>
            <a:endParaRPr lang="en-US" sz="5400" i="1" dirty="0">
              <a:solidFill>
                <a:schemeClr val="tx1"/>
              </a:solidFill>
              <a:latin typeface="Times New Roman" panose="02020603050405020304" pitchFamily="18" charset="0"/>
              <a:ea typeface="Calibri"/>
              <a:cs typeface="Times New Roman" panose="02020603050405020304" pitchFamily="18" charset="0"/>
              <a:sym typeface="Calibri"/>
            </a:endParaRPr>
          </a:p>
        </p:txBody>
      </p:sp>
      <p:pic>
        <p:nvPicPr>
          <p:cNvPr id="94" name="Google Shape;94;p1"/>
          <p:cNvPicPr preferRelativeResize="0"/>
          <p:nvPr/>
        </p:nvPicPr>
        <p:blipFill rotWithShape="1">
          <a:blip r:embed="rId3">
            <a:alphaModFix/>
          </a:blip>
          <a:srcRect/>
          <a:stretch/>
        </p:blipFill>
        <p:spPr>
          <a:xfrm>
            <a:off x="0" y="13614"/>
            <a:ext cx="1504949" cy="1271589"/>
          </a:xfrm>
          <a:prstGeom prst="rect">
            <a:avLst/>
          </a:prstGeom>
          <a:noFill/>
          <a:ln>
            <a:noFill/>
          </a:ln>
        </p:spPr>
      </p:pic>
      <p:sp>
        <p:nvSpPr>
          <p:cNvPr id="2" name="TextBox 1">
            <a:extLst>
              <a:ext uri="{FF2B5EF4-FFF2-40B4-BE49-F238E27FC236}">
                <a16:creationId xmlns:a16="http://schemas.microsoft.com/office/drawing/2014/main" id="{B35C3760-52B3-4E7C-AAF1-E468095ADCE3}"/>
              </a:ext>
            </a:extLst>
          </p:cNvPr>
          <p:cNvSpPr txBox="1"/>
          <p:nvPr/>
        </p:nvSpPr>
        <p:spPr>
          <a:xfrm>
            <a:off x="272725" y="4006857"/>
            <a:ext cx="6538720" cy="1938992"/>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Presented By:</a:t>
            </a:r>
          </a:p>
          <a:p>
            <a:pPr eaLnBrk="1" hangingPunct="1">
              <a:lnSpc>
                <a:spcPct val="150000"/>
              </a:lnSpc>
            </a:pPr>
            <a:r>
              <a:rPr lang="en-US" altLang="en-US" sz="2400" dirty="0">
                <a:solidFill>
                  <a:srgbClr val="C00000"/>
                </a:solidFill>
                <a:latin typeface="Times New Roman" panose="02020603050405020304" pitchFamily="18" charset="0"/>
                <a:cs typeface="Times New Roman" panose="02020603050405020304" pitchFamily="18" charset="0"/>
              </a:rPr>
              <a:t>Anmol Gupta (21SCSE1180264)</a:t>
            </a:r>
          </a:p>
          <a:p>
            <a:pPr>
              <a:lnSpc>
                <a:spcPct val="150000"/>
              </a:lnSpc>
            </a:pPr>
            <a:endParaRPr lang="en-US" sz="2400" dirty="0">
              <a:solidFill>
                <a:srgbClr val="C00000"/>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738CD4D-9A6B-45AF-83A8-2218A4E3FE3A}"/>
              </a:ext>
            </a:extLst>
          </p:cNvPr>
          <p:cNvSpPr txBox="1"/>
          <p:nvPr/>
        </p:nvSpPr>
        <p:spPr>
          <a:xfrm>
            <a:off x="7397394" y="3670542"/>
            <a:ext cx="4521881" cy="1631216"/>
          </a:xfrm>
          <a:prstGeom prst="rect">
            <a:avLst/>
          </a:prstGeom>
          <a:noFill/>
        </p:spPr>
        <p:txBody>
          <a:bodyPr wrap="square" rtlCol="0">
            <a:spAutoFit/>
          </a:bodyPr>
          <a:lstStyle/>
          <a:p>
            <a:endParaRPr lang="en-US" sz="2400" b="1" u="sng" dirty="0">
              <a:latin typeface="Georgia" panose="02040502050405020303" pitchFamily="18" charset="0"/>
            </a:endParaRPr>
          </a:p>
          <a:p>
            <a:r>
              <a:rPr lang="en-US" sz="2400" b="1" u="sng" dirty="0" err="1">
                <a:latin typeface="Georgia" panose="02040502050405020303" pitchFamily="18" charset="0"/>
              </a:rPr>
              <a:t>Reveiwer</a:t>
            </a:r>
            <a:r>
              <a:rPr lang="en-US" sz="2400" b="1" u="sng" dirty="0">
                <a:latin typeface="Georgia" panose="02040502050405020303" pitchFamily="18" charset="0"/>
              </a:rPr>
              <a:t> Name:</a:t>
            </a:r>
          </a:p>
          <a:p>
            <a:r>
              <a:rPr lang="en-US" sz="2400" b="1" u="sng" dirty="0">
                <a:latin typeface="Georgia" panose="02040502050405020303" pitchFamily="18" charset="0"/>
              </a:rPr>
              <a:t>Dr. Vaishali Gupta</a:t>
            </a:r>
          </a:p>
          <a:p>
            <a:endParaRPr lang="en-IN" sz="2400" dirty="0">
              <a:solidFill>
                <a:srgbClr val="C00000"/>
              </a:solidFill>
              <a:latin typeface="Georgia" panose="020405020504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0"/>
            <a:ext cx="12192000" cy="123348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US" sz="30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30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rPr>
              <a:t>CONCLUSION</a:t>
            </a:r>
            <a:endParaRPr sz="30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1" name="Google Shape;101;p2"/>
          <p:cNvSpPr txBox="1"/>
          <p:nvPr/>
        </p:nvSpPr>
        <p:spPr>
          <a:xfrm>
            <a:off x="0" y="6307759"/>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a:ea typeface="Tinos"/>
                <a:cs typeface="Tinos"/>
                <a:sym typeface="Tinos"/>
              </a:rPr>
              <a:t> 	Program Name: B.Tech (CSE)</a:t>
            </a:r>
            <a:endParaRPr sz="1800" b="0" i="0" u="none" strike="noStrike" cap="none">
              <a:solidFill>
                <a:schemeClr val="lt1"/>
              </a:solidFill>
              <a:latin typeface="Tinos"/>
              <a:ea typeface="Tinos"/>
              <a:cs typeface="Tinos"/>
              <a:sym typeface="Tinos"/>
            </a:endParaRPr>
          </a:p>
        </p:txBody>
      </p:sp>
      <p:pic>
        <p:nvPicPr>
          <p:cNvPr id="102" name="Google Shape;102;p2"/>
          <p:cNvPicPr preferRelativeResize="0"/>
          <p:nvPr/>
        </p:nvPicPr>
        <p:blipFill rotWithShape="1">
          <a:blip r:embed="rId3">
            <a:alphaModFix/>
          </a:blip>
          <a:srcRect/>
          <a:stretch/>
        </p:blipFill>
        <p:spPr>
          <a:xfrm>
            <a:off x="0" y="-19051"/>
            <a:ext cx="1504949" cy="1271589"/>
          </a:xfrm>
          <a:prstGeom prst="rect">
            <a:avLst/>
          </a:prstGeom>
          <a:noFill/>
          <a:ln>
            <a:noFill/>
          </a:ln>
        </p:spPr>
      </p:pic>
      <p:sp>
        <p:nvSpPr>
          <p:cNvPr id="3" name="TextBox 2">
            <a:extLst>
              <a:ext uri="{FF2B5EF4-FFF2-40B4-BE49-F238E27FC236}">
                <a16:creationId xmlns:a16="http://schemas.microsoft.com/office/drawing/2014/main" id="{C9DA3803-0FAE-7C6F-2D7C-72199ABF5D8B}"/>
              </a:ext>
            </a:extLst>
          </p:cNvPr>
          <p:cNvSpPr txBox="1"/>
          <p:nvPr/>
        </p:nvSpPr>
        <p:spPr>
          <a:xfrm>
            <a:off x="388705" y="1516344"/>
            <a:ext cx="11549866" cy="3139321"/>
          </a:xfrm>
          <a:prstGeom prst="rect">
            <a:avLst/>
          </a:prstGeom>
          <a:noFill/>
        </p:spPr>
        <p:txBody>
          <a:bodyPr wrap="square">
            <a:spAutoFit/>
          </a:bodyPr>
          <a:lstStyle/>
          <a:p>
            <a:r>
              <a:rPr lang="en-US" sz="2200" dirty="0">
                <a:solidFill>
                  <a:srgbClr val="374151"/>
                </a:solidFill>
                <a:latin typeface="Times New Roman" panose="02020603050405020304" pitchFamily="18" charset="0"/>
                <a:cs typeface="Times New Roman" panose="02020603050405020304" pitchFamily="18" charset="0"/>
              </a:rPr>
              <a:t>T</a:t>
            </a:r>
            <a:r>
              <a:rPr lang="en-US" sz="2200" b="0" i="0" dirty="0">
                <a:solidFill>
                  <a:srgbClr val="374151"/>
                </a:solidFill>
                <a:effectLst/>
                <a:latin typeface="Times New Roman" panose="02020603050405020304" pitchFamily="18" charset="0"/>
                <a:cs typeface="Times New Roman" panose="02020603050405020304" pitchFamily="18" charset="0"/>
              </a:rPr>
              <a:t>he integration of </a:t>
            </a:r>
            <a:r>
              <a:rPr lang="en-US" sz="2200" b="0" i="0" dirty="0" err="1">
                <a:solidFill>
                  <a:srgbClr val="374151"/>
                </a:solidFill>
                <a:effectLst/>
                <a:latin typeface="Times New Roman" panose="02020603050405020304" pitchFamily="18" charset="0"/>
                <a:cs typeface="Times New Roman" panose="02020603050405020304" pitchFamily="18" charset="0"/>
              </a:rPr>
              <a:t>OpenAI's</a:t>
            </a:r>
            <a:r>
              <a:rPr lang="en-US" sz="2200" b="0" i="0" dirty="0">
                <a:solidFill>
                  <a:srgbClr val="374151"/>
                </a:solidFill>
                <a:effectLst/>
                <a:latin typeface="Times New Roman" panose="02020603050405020304" pitchFamily="18" charset="0"/>
                <a:cs typeface="Times New Roman" panose="02020603050405020304" pitchFamily="18" charset="0"/>
              </a:rPr>
              <a:t> language model, speech recognition, and pyttsx3 text-to-speech library has enabled the development of a powerful voice assistant project. </a:t>
            </a:r>
            <a:r>
              <a:rPr lang="en-US" sz="2200" b="0" i="0" dirty="0" err="1">
                <a:solidFill>
                  <a:srgbClr val="374151"/>
                </a:solidFill>
                <a:effectLst/>
                <a:latin typeface="Times New Roman" panose="02020603050405020304" pitchFamily="18" charset="0"/>
                <a:cs typeface="Times New Roman" panose="02020603050405020304" pitchFamily="18" charset="0"/>
              </a:rPr>
              <a:t>OpenAI's</a:t>
            </a:r>
            <a:r>
              <a:rPr lang="en-US" sz="2200" b="0" i="0" dirty="0">
                <a:solidFill>
                  <a:srgbClr val="374151"/>
                </a:solidFill>
                <a:effectLst/>
                <a:latin typeface="Times New Roman" panose="02020603050405020304" pitchFamily="18" charset="0"/>
                <a:cs typeface="Times New Roman" panose="02020603050405020304" pitchFamily="18" charset="0"/>
              </a:rPr>
              <a:t> language model provides advanced natural language processing capabilities, allowing the voice assistant to understand and respond to user commands effectively. The speech recognition feature enhances the user experience by accurately converting spoken words into text, enabling seamless interaction. Finally, pyttsx3's text-to-speech functionality enables the voice assistant to provide clear and natural-sounding responses to the user's queries. Together, these technologies create an intuitive and efficient voice assistant that can understand, process, and respond to user input, making it a valuable tool for various applications and scenarios.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134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0"/>
            <a:ext cx="12192000" cy="123348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4400" b="0" i="0" u="none" strike="noStrike" cap="none" dirty="0">
              <a:solidFill>
                <a:schemeClr val="dk1"/>
              </a:solidFill>
              <a:latin typeface="Calibri"/>
              <a:ea typeface="Calibri"/>
              <a:cs typeface="Calibri"/>
              <a:sym typeface="Calibri"/>
            </a:endParaRPr>
          </a:p>
        </p:txBody>
      </p:sp>
      <p:sp>
        <p:nvSpPr>
          <p:cNvPr id="101" name="Google Shape;101;p2"/>
          <p:cNvSpPr txBox="1"/>
          <p:nvPr/>
        </p:nvSpPr>
        <p:spPr>
          <a:xfrm>
            <a:off x="0" y="6307759"/>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a:ea typeface="Tinos"/>
                <a:cs typeface="Tinos"/>
                <a:sym typeface="Tinos"/>
              </a:rPr>
              <a:t> 	Program Name: B.Tech (CSE)</a:t>
            </a:r>
            <a:endParaRPr sz="1800" b="0" i="0" u="none" strike="noStrike" cap="none">
              <a:solidFill>
                <a:schemeClr val="lt1"/>
              </a:solidFill>
              <a:latin typeface="Tinos"/>
              <a:ea typeface="Tinos"/>
              <a:cs typeface="Tinos"/>
              <a:sym typeface="Tinos"/>
            </a:endParaRPr>
          </a:p>
        </p:txBody>
      </p:sp>
      <p:pic>
        <p:nvPicPr>
          <p:cNvPr id="102" name="Google Shape;102;p2"/>
          <p:cNvPicPr preferRelativeResize="0"/>
          <p:nvPr/>
        </p:nvPicPr>
        <p:blipFill rotWithShape="1">
          <a:blip r:embed="rId3">
            <a:alphaModFix/>
          </a:blip>
          <a:srcRect/>
          <a:stretch/>
        </p:blipFill>
        <p:spPr>
          <a:xfrm>
            <a:off x="0" y="-19051"/>
            <a:ext cx="1504949" cy="1271589"/>
          </a:xfrm>
          <a:prstGeom prst="rect">
            <a:avLst/>
          </a:prstGeom>
          <a:noFill/>
          <a:ln>
            <a:noFill/>
          </a:ln>
        </p:spPr>
      </p:pic>
      <p:sp>
        <p:nvSpPr>
          <p:cNvPr id="3" name="Text Placeholder 2">
            <a:extLst>
              <a:ext uri="{FF2B5EF4-FFF2-40B4-BE49-F238E27FC236}">
                <a16:creationId xmlns:a16="http://schemas.microsoft.com/office/drawing/2014/main" id="{7E4E7B07-FB87-4F60-93E1-85AFF22335FA}"/>
              </a:ext>
            </a:extLst>
          </p:cNvPr>
          <p:cNvSpPr>
            <a:spLocks noGrp="1"/>
          </p:cNvSpPr>
          <p:nvPr>
            <p:ph type="body" idx="1"/>
          </p:nvPr>
        </p:nvSpPr>
        <p:spPr>
          <a:xfrm>
            <a:off x="2414966" y="2330778"/>
            <a:ext cx="7098383" cy="2196444"/>
          </a:xfrm>
        </p:spPr>
        <p:txBody>
          <a:bodyPr>
            <a:normAutofit fontScale="85000" lnSpcReduction="10000"/>
          </a:bodyPr>
          <a:lstStyle/>
          <a:p>
            <a:r>
              <a:rPr lang="en-IN" sz="16600" b="1" u="sng" dirty="0">
                <a:solidFill>
                  <a:schemeClr val="accent2"/>
                </a:solidFill>
                <a:latin typeface="Blackadder ITC" panose="04020505051007020D02" pitchFamily="82" charset="0"/>
              </a:rPr>
              <a:t>Thank you</a:t>
            </a:r>
          </a:p>
        </p:txBody>
      </p:sp>
    </p:spTree>
    <p:extLst>
      <p:ext uri="{BB962C8B-B14F-4D97-AF65-F5344CB8AC3E}">
        <p14:creationId xmlns:p14="http://schemas.microsoft.com/office/powerpoint/2010/main" val="371392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0"/>
            <a:ext cx="12192000" cy="123348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GB" sz="2600" b="1" i="1" u="sng" dirty="0">
              <a:solidFill>
                <a:schemeClr val="dk1"/>
              </a:solidFill>
              <a:latin typeface="Georgia" panose="02040502050405020303" pitchFamily="18" charset="0"/>
              <a:ea typeface="Calibri"/>
              <a:cs typeface="Calibri"/>
              <a:sym typeface="Calibri"/>
            </a:endParaRPr>
          </a:p>
          <a:p>
            <a:pPr marL="0" marR="0" lvl="0" indent="0" algn="ctr" rtl="0">
              <a:spcBef>
                <a:spcPts val="0"/>
              </a:spcBef>
              <a:spcAft>
                <a:spcPts val="0"/>
              </a:spcAft>
              <a:buNone/>
            </a:pPr>
            <a:r>
              <a:rPr lang="en-GB" sz="2600" b="1" i="1" u="sng" dirty="0">
                <a:solidFill>
                  <a:schemeClr val="dk1"/>
                </a:solidFill>
                <a:latin typeface="Georgia" panose="02040502050405020303" pitchFamily="18" charset="0"/>
                <a:ea typeface="Calibri"/>
                <a:cs typeface="Calibri"/>
                <a:sym typeface="Calibri"/>
              </a:rPr>
              <a:t>CONTENT</a:t>
            </a:r>
            <a:endParaRPr lang="en-GB" sz="2600" b="1" i="1" u="sng" strike="noStrike" cap="none" dirty="0">
              <a:solidFill>
                <a:schemeClr val="dk1"/>
              </a:solidFill>
              <a:latin typeface="Georgia" panose="02040502050405020303" pitchFamily="18" charset="0"/>
              <a:ea typeface="Calibri"/>
              <a:cs typeface="Calibri"/>
              <a:sym typeface="Calibri"/>
            </a:endParaRPr>
          </a:p>
        </p:txBody>
      </p:sp>
      <p:sp>
        <p:nvSpPr>
          <p:cNvPr id="101" name="Google Shape;101;p2"/>
          <p:cNvSpPr txBox="1"/>
          <p:nvPr/>
        </p:nvSpPr>
        <p:spPr>
          <a:xfrm>
            <a:off x="0" y="6307759"/>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a:ea typeface="Tinos"/>
                <a:cs typeface="Tinos"/>
                <a:sym typeface="Tinos"/>
              </a:rPr>
              <a:t> 	Program Name: B.Tech (CSE)</a:t>
            </a:r>
            <a:endParaRPr sz="1800" b="0" i="0" u="none" strike="noStrike" cap="none">
              <a:solidFill>
                <a:schemeClr val="lt1"/>
              </a:solidFill>
              <a:latin typeface="Tinos"/>
              <a:ea typeface="Tinos"/>
              <a:cs typeface="Tinos"/>
              <a:sym typeface="Tinos"/>
            </a:endParaRPr>
          </a:p>
        </p:txBody>
      </p:sp>
      <p:pic>
        <p:nvPicPr>
          <p:cNvPr id="102" name="Google Shape;102;p2"/>
          <p:cNvPicPr preferRelativeResize="0"/>
          <p:nvPr/>
        </p:nvPicPr>
        <p:blipFill rotWithShape="1">
          <a:blip r:embed="rId3">
            <a:alphaModFix/>
          </a:blip>
          <a:srcRect/>
          <a:stretch/>
        </p:blipFill>
        <p:spPr>
          <a:xfrm>
            <a:off x="0" y="-19051"/>
            <a:ext cx="1504949" cy="1271589"/>
          </a:xfrm>
          <a:prstGeom prst="rect">
            <a:avLst/>
          </a:prstGeom>
          <a:noFill/>
          <a:ln>
            <a:noFill/>
          </a:ln>
        </p:spPr>
      </p:pic>
      <p:sp>
        <p:nvSpPr>
          <p:cNvPr id="14" name="TextBox 13">
            <a:extLst>
              <a:ext uri="{FF2B5EF4-FFF2-40B4-BE49-F238E27FC236}">
                <a16:creationId xmlns:a16="http://schemas.microsoft.com/office/drawing/2014/main" id="{40434521-2429-F020-0955-054811878BB2}"/>
              </a:ext>
            </a:extLst>
          </p:cNvPr>
          <p:cNvSpPr txBox="1"/>
          <p:nvPr/>
        </p:nvSpPr>
        <p:spPr>
          <a:xfrm>
            <a:off x="303927" y="3146003"/>
            <a:ext cx="8204200" cy="861774"/>
          </a:xfrm>
          <a:prstGeom prst="rect">
            <a:avLst/>
          </a:prstGeom>
          <a:noFill/>
        </p:spPr>
        <p:txBody>
          <a:bodyPr wrap="square">
            <a:spAutoFit/>
          </a:bodyPr>
          <a:lstStyle/>
          <a:p>
            <a:endParaRPr lang="en-US" sz="2500" dirty="0">
              <a:latin typeface="Georgia" panose="02040502050405020303" pitchFamily="18" charset="0"/>
            </a:endParaRPr>
          </a:p>
          <a:p>
            <a:endParaRPr lang="en-IN" sz="2500" dirty="0">
              <a:latin typeface="Georgia" panose="02040502050405020303" pitchFamily="18" charset="0"/>
            </a:endParaRPr>
          </a:p>
        </p:txBody>
      </p:sp>
      <p:sp>
        <p:nvSpPr>
          <p:cNvPr id="9" name="Text Placeholder 8"/>
          <p:cNvSpPr>
            <a:spLocks noGrp="1"/>
          </p:cNvSpPr>
          <p:nvPr>
            <p:ph type="body" idx="1"/>
          </p:nvPr>
        </p:nvSpPr>
        <p:spPr/>
        <p:txBody>
          <a:bodyPr>
            <a:normAutofit/>
          </a:bodyPr>
          <a:lstStyle/>
          <a:p>
            <a:pPr marL="628650" indent="-514350">
              <a:buFont typeface="+mj-lt"/>
              <a:buAutoNum type="arabicPeriod"/>
            </a:pPr>
            <a:r>
              <a:rPr lang="en-IN" sz="2400" dirty="0">
                <a:latin typeface="Times New Roman" panose="02020603050405020304" pitchFamily="18" charset="0"/>
                <a:cs typeface="Times New Roman" panose="02020603050405020304" pitchFamily="18" charset="0"/>
              </a:rPr>
              <a:t>INTRODUCTION</a:t>
            </a:r>
          </a:p>
          <a:p>
            <a:pPr marL="628650" indent="-514350">
              <a:buFont typeface="+mj-lt"/>
              <a:buAutoNum type="arabicPeriod"/>
            </a:pPr>
            <a:r>
              <a:rPr lang="en-IN" sz="2400" dirty="0">
                <a:latin typeface="Times New Roman" panose="02020603050405020304" pitchFamily="18" charset="0"/>
                <a:cs typeface="Times New Roman" panose="02020603050405020304" pitchFamily="18" charset="0"/>
              </a:rPr>
              <a:t>TECHNOLOGY USED</a:t>
            </a:r>
          </a:p>
          <a:p>
            <a:pPr marL="628650" indent="-514350">
              <a:buFont typeface="+mj-lt"/>
              <a:buAutoNum type="arabicPeriod"/>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ARCHITECTURE</a:t>
            </a:r>
          </a:p>
          <a:p>
            <a:pPr marL="628650" indent="-514350">
              <a:buFont typeface="+mj-lt"/>
              <a:buAutoNum type="arabicPeriod"/>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FEATURE</a:t>
            </a:r>
            <a:endPar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628650" indent="-514350">
              <a:buFont typeface="+mj-lt"/>
              <a:buAutoNum type="arabicPeriod"/>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IMPLEMENTATION</a:t>
            </a:r>
          </a:p>
          <a:p>
            <a:pPr marL="628650" indent="-514350">
              <a:buFont typeface="+mj-lt"/>
              <a:buAutoNum type="arabicPeriod"/>
            </a:pPr>
            <a:r>
              <a:rPr lang="en-IN" sz="2400" dirty="0">
                <a:latin typeface="Times New Roman" panose="02020603050405020304" pitchFamily="18" charset="0"/>
                <a:cs typeface="Times New Roman" panose="02020603050405020304" pitchFamily="18" charset="0"/>
              </a:rPr>
              <a:t>CONCLUSION</a:t>
            </a:r>
            <a:endPar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628650" indent="-514350">
              <a:buFont typeface="+mj-lt"/>
              <a:buAutoNum type="arabicPeriod"/>
            </a:pPr>
            <a:endPar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628650" indent="-514350">
              <a:buFont typeface="+mj-lt"/>
              <a:buAutoNum type="arabicPeriod"/>
            </a:pPr>
            <a:endParaRPr lang="en-IN" sz="2400" dirty="0">
              <a:latin typeface="Times New Roman" panose="02020603050405020304" pitchFamily="18" charset="0"/>
              <a:cs typeface="Times New Roman" panose="02020603050405020304" pitchFamily="18" charset="0"/>
            </a:endParaRPr>
          </a:p>
          <a:p>
            <a:pPr marL="628650" indent="-51435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550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1497"/>
            <a:ext cx="12192000" cy="123348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IN" sz="2600" b="1" u="sng"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IN" sz="2600" b="1" u="sng" dirty="0">
                <a:solidFill>
                  <a:schemeClr val="dk1"/>
                </a:solidFill>
                <a:latin typeface="Times New Roman" panose="02020603050405020304" pitchFamily="18" charset="0"/>
                <a:ea typeface="Calibri"/>
                <a:cs typeface="Times New Roman" panose="02020603050405020304" pitchFamily="18" charset="0"/>
                <a:sym typeface="Calibri"/>
              </a:rPr>
              <a:t>INTRODUCTION</a:t>
            </a:r>
            <a:endParaRPr sz="2600" b="1" u="sng"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1" name="Google Shape;101;p2"/>
          <p:cNvSpPr txBox="1"/>
          <p:nvPr/>
        </p:nvSpPr>
        <p:spPr>
          <a:xfrm>
            <a:off x="0" y="6307759"/>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a:ea typeface="Tinos"/>
                <a:cs typeface="Tinos"/>
                <a:sym typeface="Tinos"/>
              </a:rPr>
              <a:t> 	Program Name: B.Tech (CSE)</a:t>
            </a:r>
            <a:endParaRPr sz="1800" b="0" i="0" u="none" strike="noStrike" cap="none">
              <a:solidFill>
                <a:schemeClr val="lt1"/>
              </a:solidFill>
              <a:latin typeface="Tinos"/>
              <a:ea typeface="Tinos"/>
              <a:cs typeface="Tinos"/>
              <a:sym typeface="Tinos"/>
            </a:endParaRPr>
          </a:p>
        </p:txBody>
      </p:sp>
      <p:pic>
        <p:nvPicPr>
          <p:cNvPr id="102" name="Google Shape;102;p2"/>
          <p:cNvPicPr preferRelativeResize="0"/>
          <p:nvPr/>
        </p:nvPicPr>
        <p:blipFill rotWithShape="1">
          <a:blip r:embed="rId3">
            <a:alphaModFix/>
          </a:blip>
          <a:srcRect/>
          <a:stretch/>
        </p:blipFill>
        <p:spPr>
          <a:xfrm>
            <a:off x="0" y="-19051"/>
            <a:ext cx="1504949" cy="1271589"/>
          </a:xfrm>
          <a:prstGeom prst="rect">
            <a:avLst/>
          </a:prstGeom>
          <a:noFill/>
          <a:ln>
            <a:noFill/>
          </a:ln>
        </p:spPr>
      </p:pic>
      <p:sp>
        <p:nvSpPr>
          <p:cNvPr id="3" name="TextBox 2">
            <a:extLst>
              <a:ext uri="{FF2B5EF4-FFF2-40B4-BE49-F238E27FC236}">
                <a16:creationId xmlns:a16="http://schemas.microsoft.com/office/drawing/2014/main" id="{F3B21677-8F27-7D6A-F485-03244603EEAA}"/>
              </a:ext>
            </a:extLst>
          </p:cNvPr>
          <p:cNvSpPr txBox="1"/>
          <p:nvPr/>
        </p:nvSpPr>
        <p:spPr>
          <a:xfrm>
            <a:off x="657545" y="2018307"/>
            <a:ext cx="6020657" cy="3139321"/>
          </a:xfrm>
          <a:prstGeom prst="rect">
            <a:avLst/>
          </a:prstGeom>
          <a:noFill/>
        </p:spPr>
        <p:txBody>
          <a:bodyPr wrap="square">
            <a:spAutoFit/>
          </a:bodyPr>
          <a:lstStyle/>
          <a:p>
            <a:r>
              <a:rPr lang="en-US" sz="2200" b="0" i="0" dirty="0">
                <a:solidFill>
                  <a:srgbClr val="374151"/>
                </a:solidFill>
                <a:effectLst/>
                <a:latin typeface="Times New Roman" panose="02020603050405020304" pitchFamily="18" charset="0"/>
                <a:cs typeface="Times New Roman" panose="02020603050405020304" pitchFamily="18" charset="0"/>
              </a:rPr>
              <a:t>The virtual assistant project aims to create an artificial intelligence-based software system that can perform tasks or services for an individual or an organization, similar to how a human assistant would. It solves problems such as an overwhelming workload, limited availability, and lack of expertise, and it is important because it can improve productivity, enhance customer service, and increase accessibility.</a:t>
            </a:r>
            <a:endParaRPr lang="en-IN" sz="2200" dirty="0">
              <a:latin typeface="Times New Roman" panose="02020603050405020304" pitchFamily="18" charset="0"/>
              <a:cs typeface="Times New Roman" panose="02020603050405020304" pitchFamily="18" charset="0"/>
            </a:endParaRPr>
          </a:p>
        </p:txBody>
      </p:sp>
      <p:pic>
        <p:nvPicPr>
          <p:cNvPr id="1026" name="Picture 2" descr="Virtual Assistant Hourly Rates | Cost to Hire Virtual Assistant | Upwork">
            <a:extLst>
              <a:ext uri="{FF2B5EF4-FFF2-40B4-BE49-F238E27FC236}">
                <a16:creationId xmlns:a16="http://schemas.microsoft.com/office/drawing/2014/main" id="{85CE56A3-FDB2-A704-0E7C-83BDC36699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5954" y="1866686"/>
            <a:ext cx="4387923" cy="3290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105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20548"/>
            <a:ext cx="12192000" cy="123348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IN" sz="2600" b="1" u="sng"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IN" sz="2600" b="1" u="sng" dirty="0">
                <a:latin typeface="Times New Roman" panose="02020603050405020304" pitchFamily="18" charset="0"/>
                <a:cs typeface="Times New Roman" panose="02020603050405020304" pitchFamily="18" charset="0"/>
              </a:rPr>
              <a:t>TECHNOLOGY USED</a:t>
            </a:r>
            <a:endParaRPr sz="26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1" name="Google Shape;101;p2"/>
          <p:cNvSpPr txBox="1"/>
          <p:nvPr/>
        </p:nvSpPr>
        <p:spPr>
          <a:xfrm>
            <a:off x="0" y="6307759"/>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a:ea typeface="Tinos"/>
                <a:cs typeface="Tinos"/>
                <a:sym typeface="Tinos"/>
              </a:rPr>
              <a:t> 	Program Name: B.Tech (CSE)</a:t>
            </a:r>
            <a:endParaRPr sz="1800" b="0" i="0" u="none" strike="noStrike" cap="none">
              <a:solidFill>
                <a:schemeClr val="lt1"/>
              </a:solidFill>
              <a:latin typeface="Tinos"/>
              <a:ea typeface="Tinos"/>
              <a:cs typeface="Tinos"/>
              <a:sym typeface="Tinos"/>
            </a:endParaRPr>
          </a:p>
        </p:txBody>
      </p:sp>
      <p:pic>
        <p:nvPicPr>
          <p:cNvPr id="102" name="Google Shape;102;p2"/>
          <p:cNvPicPr preferRelativeResize="0"/>
          <p:nvPr/>
        </p:nvPicPr>
        <p:blipFill rotWithShape="1">
          <a:blip r:embed="rId3">
            <a:alphaModFix/>
          </a:blip>
          <a:srcRect/>
          <a:stretch/>
        </p:blipFill>
        <p:spPr>
          <a:xfrm>
            <a:off x="0" y="-19051"/>
            <a:ext cx="1504949" cy="1271589"/>
          </a:xfrm>
          <a:prstGeom prst="rect">
            <a:avLst/>
          </a:prstGeom>
          <a:noFill/>
          <a:ln>
            <a:noFill/>
          </a:ln>
        </p:spPr>
      </p:pic>
      <p:sp>
        <p:nvSpPr>
          <p:cNvPr id="3" name="TextBox 2">
            <a:extLst>
              <a:ext uri="{FF2B5EF4-FFF2-40B4-BE49-F238E27FC236}">
                <a16:creationId xmlns:a16="http://schemas.microsoft.com/office/drawing/2014/main" id="{4BE9CBCC-8C12-4615-24AB-A452D81799C2}"/>
              </a:ext>
            </a:extLst>
          </p:cNvPr>
          <p:cNvSpPr txBox="1"/>
          <p:nvPr/>
        </p:nvSpPr>
        <p:spPr>
          <a:xfrm>
            <a:off x="75772" y="2025908"/>
            <a:ext cx="12116228" cy="4493538"/>
          </a:xfrm>
          <a:prstGeom prst="rect">
            <a:avLst/>
          </a:prstGeom>
          <a:noFill/>
        </p:spPr>
        <p:txBody>
          <a:bodyPr wrap="square">
            <a:spAutoFit/>
          </a:bodyPr>
          <a:lstStyle/>
          <a:p>
            <a:pPr algn="just">
              <a:buFont typeface="+mj-lt"/>
              <a:buAutoNum type="arabicPeriod"/>
            </a:pPr>
            <a:r>
              <a:rPr lang="en-US" sz="2200" b="1" i="0" dirty="0" err="1">
                <a:solidFill>
                  <a:srgbClr val="FF0000"/>
                </a:solidFill>
                <a:effectLst/>
                <a:latin typeface="Times New Roman" panose="02020603050405020304" pitchFamily="18" charset="0"/>
                <a:cs typeface="Times New Roman" panose="02020603050405020304" pitchFamily="18" charset="0"/>
              </a:rPr>
              <a:t>OpenAI</a:t>
            </a:r>
            <a:r>
              <a:rPr lang="en-US" sz="2200" b="1" i="0" dirty="0">
                <a:solidFill>
                  <a:srgbClr val="FF0000"/>
                </a:solidFill>
                <a:effectLst/>
                <a:latin typeface="Times New Roman" panose="02020603050405020304" pitchFamily="18" charset="0"/>
                <a:cs typeface="Times New Roman" panose="02020603050405020304" pitchFamily="18" charset="0"/>
              </a:rPr>
              <a:t>: </a:t>
            </a:r>
            <a:r>
              <a:rPr lang="en-US" sz="2200" b="0" i="0" dirty="0" err="1">
                <a:solidFill>
                  <a:srgbClr val="374151"/>
                </a:solidFill>
                <a:effectLst/>
                <a:latin typeface="Times New Roman" panose="02020603050405020304" pitchFamily="18" charset="0"/>
                <a:cs typeface="Times New Roman" panose="02020603050405020304" pitchFamily="18" charset="0"/>
              </a:rPr>
              <a:t>OpenAI</a:t>
            </a:r>
            <a:r>
              <a:rPr lang="en-US" sz="2200" b="0" i="0" dirty="0">
                <a:solidFill>
                  <a:srgbClr val="374151"/>
                </a:solidFill>
                <a:effectLst/>
                <a:latin typeface="Times New Roman" panose="02020603050405020304" pitchFamily="18" charset="0"/>
                <a:cs typeface="Times New Roman" panose="02020603050405020304" pitchFamily="18" charset="0"/>
              </a:rPr>
              <a:t> is an artificial intelligence research laboratory that provides various tools and models for natural language processing (NLP) tasks. In your project, you're likely using </a:t>
            </a:r>
            <a:r>
              <a:rPr lang="en-US" sz="2200" b="0" i="0" dirty="0" err="1">
                <a:solidFill>
                  <a:srgbClr val="374151"/>
                </a:solidFill>
                <a:effectLst/>
                <a:latin typeface="Times New Roman" panose="02020603050405020304" pitchFamily="18" charset="0"/>
                <a:cs typeface="Times New Roman" panose="02020603050405020304" pitchFamily="18" charset="0"/>
              </a:rPr>
              <a:t>OpenAI's</a:t>
            </a:r>
            <a:r>
              <a:rPr lang="en-US" sz="2200" b="0" i="0" dirty="0">
                <a:solidFill>
                  <a:srgbClr val="374151"/>
                </a:solidFill>
                <a:effectLst/>
                <a:latin typeface="Times New Roman" panose="02020603050405020304" pitchFamily="18" charset="0"/>
                <a:cs typeface="Times New Roman" panose="02020603050405020304" pitchFamily="18" charset="0"/>
              </a:rPr>
              <a:t> language model, such as GPT-3 or GPT-3.5, to process and generate text-based responses for your voice assistant.</a:t>
            </a:r>
          </a:p>
          <a:p>
            <a:pPr algn="just">
              <a:buFont typeface="+mj-lt"/>
              <a:buAutoNum type="arabicPeriod"/>
            </a:pPr>
            <a:r>
              <a:rPr lang="en-US" sz="2200" b="1" i="0" dirty="0">
                <a:solidFill>
                  <a:srgbClr val="FF0000"/>
                </a:solidFill>
                <a:effectLst/>
                <a:latin typeface="Times New Roman" panose="02020603050405020304" pitchFamily="18" charset="0"/>
                <a:cs typeface="Times New Roman" panose="02020603050405020304" pitchFamily="18" charset="0"/>
              </a:rPr>
              <a:t>Speech Recognition</a:t>
            </a:r>
            <a:r>
              <a:rPr lang="en-US" sz="2200" b="0" i="0" dirty="0">
                <a:solidFill>
                  <a:srgbClr val="374151"/>
                </a:solidFill>
                <a:effectLst/>
                <a:latin typeface="Times New Roman" panose="02020603050405020304" pitchFamily="18" charset="0"/>
                <a:cs typeface="Times New Roman" panose="02020603050405020304" pitchFamily="18" charset="0"/>
              </a:rPr>
              <a:t>: Speech Recognition is a technology that converts spoken language into written text. It allows your voice assistant to understand and process the spoken commands or queries from users. There are several speech recognition libraries and APIs available, such as the Google Speech-to-Text API or the CMU Sphinx library, that you can use to implement speech recognition functionality in your project.</a:t>
            </a:r>
          </a:p>
          <a:p>
            <a:pPr algn="just">
              <a:buFont typeface="+mj-lt"/>
              <a:buAutoNum type="arabicPeriod"/>
            </a:pPr>
            <a:r>
              <a:rPr lang="en-US" sz="2200" b="1" i="0" dirty="0">
                <a:solidFill>
                  <a:srgbClr val="FF0000"/>
                </a:solidFill>
                <a:effectLst/>
                <a:latin typeface="Times New Roman" panose="02020603050405020304" pitchFamily="18" charset="0"/>
                <a:cs typeface="Times New Roman" panose="02020603050405020304" pitchFamily="18" charset="0"/>
              </a:rPr>
              <a:t>pyttsx3: </a:t>
            </a:r>
            <a:r>
              <a:rPr lang="en-US" sz="2200" b="0" i="0" dirty="0">
                <a:solidFill>
                  <a:srgbClr val="374151"/>
                </a:solidFill>
                <a:effectLst/>
                <a:latin typeface="Times New Roman" panose="02020603050405020304" pitchFamily="18" charset="0"/>
                <a:cs typeface="Times New Roman" panose="02020603050405020304" pitchFamily="18" charset="0"/>
              </a:rPr>
              <a:t>pyttsx3 is a Python library that provides a simple interface for text-to-speech synthesis. It allows your voice assistant to convert text-based responses generated by </a:t>
            </a:r>
            <a:r>
              <a:rPr lang="en-US" sz="2200" b="0" i="0" dirty="0" err="1">
                <a:solidFill>
                  <a:srgbClr val="374151"/>
                </a:solidFill>
                <a:effectLst/>
                <a:latin typeface="Times New Roman" panose="02020603050405020304" pitchFamily="18" charset="0"/>
                <a:cs typeface="Times New Roman" panose="02020603050405020304" pitchFamily="18" charset="0"/>
              </a:rPr>
              <a:t>OpenAI</a:t>
            </a:r>
            <a:r>
              <a:rPr lang="en-US" sz="2200" b="0" i="0" dirty="0">
                <a:solidFill>
                  <a:srgbClr val="374151"/>
                </a:solidFill>
                <a:effectLst/>
                <a:latin typeface="Times New Roman" panose="02020603050405020304" pitchFamily="18" charset="0"/>
                <a:cs typeface="Times New Roman" panose="02020603050405020304" pitchFamily="18" charset="0"/>
              </a:rPr>
              <a:t> or other components of your system into spoken words. pyttsx3 supports multiple speech synthesis engines, including the SAPI5 on Windows, which enables you to choose the desired voice and adjust speech parameters.</a:t>
            </a:r>
          </a:p>
          <a:p>
            <a:pPr algn="l"/>
            <a:endParaRPr lang="en-US" sz="2200" b="0" i="0" dirty="0">
              <a:solidFill>
                <a:srgbClr val="37415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C672556-2A42-9F97-5DA1-4FD294238E0A}"/>
              </a:ext>
            </a:extLst>
          </p:cNvPr>
          <p:cNvSpPr txBox="1"/>
          <p:nvPr/>
        </p:nvSpPr>
        <p:spPr>
          <a:xfrm>
            <a:off x="116869" y="1096022"/>
            <a:ext cx="11783602" cy="1107996"/>
          </a:xfrm>
          <a:prstGeom prst="rect">
            <a:avLst/>
          </a:prstGeom>
          <a:noFill/>
        </p:spPr>
        <p:txBody>
          <a:bodyPr wrap="square">
            <a:spAutoFit/>
          </a:bodyPr>
          <a:lstStyle/>
          <a:p>
            <a:r>
              <a:rPr lang="en-US" sz="2200" b="0" i="0" dirty="0">
                <a:solidFill>
                  <a:srgbClr val="374151"/>
                </a:solidFill>
                <a:effectLst/>
                <a:latin typeface="Times New Roman" panose="02020603050405020304" pitchFamily="18" charset="0"/>
                <a:cs typeface="Times New Roman" panose="02020603050405020304" pitchFamily="18" charset="0"/>
              </a:rPr>
              <a:t>Determining which libraries, APIs </a:t>
            </a:r>
            <a:r>
              <a:rPr lang="en-US" sz="2200" dirty="0">
                <a:solidFill>
                  <a:srgbClr val="374151"/>
                </a:solidFill>
                <a:latin typeface="Times New Roman" panose="02020603050405020304" pitchFamily="18" charset="0"/>
                <a:cs typeface="Times New Roman" panose="02020603050405020304" pitchFamily="18" charset="0"/>
              </a:rPr>
              <a:t>&amp; </a:t>
            </a:r>
            <a:r>
              <a:rPr lang="en-US" sz="2200" b="0" i="0" dirty="0">
                <a:solidFill>
                  <a:srgbClr val="374151"/>
                </a:solidFill>
                <a:effectLst/>
                <a:latin typeface="Times New Roman" panose="02020603050405020304" pitchFamily="18" charset="0"/>
                <a:cs typeface="Times New Roman" panose="02020603050405020304" pitchFamily="18" charset="0"/>
              </a:rPr>
              <a:t>technologies to use in a voice assistant project requires to ensure that the final product is efficient, effective, and scalable. Here are some of the which libraries, APIs, and technologies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228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20548"/>
            <a:ext cx="12192000" cy="123348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IN" sz="24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114300" algn="ctr"/>
            <a:r>
              <a:rPr lang="en-IN" sz="24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rPr>
              <a:t>ARCHITECTURE</a:t>
            </a:r>
          </a:p>
        </p:txBody>
      </p:sp>
      <p:sp>
        <p:nvSpPr>
          <p:cNvPr id="101" name="Google Shape;101;p2"/>
          <p:cNvSpPr txBox="1"/>
          <p:nvPr/>
        </p:nvSpPr>
        <p:spPr>
          <a:xfrm>
            <a:off x="0" y="6307759"/>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a:ea typeface="Tinos"/>
                <a:cs typeface="Tinos"/>
                <a:sym typeface="Tinos"/>
              </a:rPr>
              <a:t> 	Program Name: B.Tech (CSE)</a:t>
            </a:r>
            <a:endParaRPr sz="1800" b="0" i="0" u="none" strike="noStrike" cap="none">
              <a:solidFill>
                <a:schemeClr val="lt1"/>
              </a:solidFill>
              <a:latin typeface="Tinos"/>
              <a:ea typeface="Tinos"/>
              <a:cs typeface="Tinos"/>
              <a:sym typeface="Tinos"/>
            </a:endParaRPr>
          </a:p>
        </p:txBody>
      </p:sp>
      <p:pic>
        <p:nvPicPr>
          <p:cNvPr id="102" name="Google Shape;102;p2"/>
          <p:cNvPicPr preferRelativeResize="0"/>
          <p:nvPr/>
        </p:nvPicPr>
        <p:blipFill rotWithShape="1">
          <a:blip r:embed="rId3">
            <a:alphaModFix/>
          </a:blip>
          <a:srcRect/>
          <a:stretch/>
        </p:blipFill>
        <p:spPr>
          <a:xfrm>
            <a:off x="0" y="-19051"/>
            <a:ext cx="1504949" cy="1271589"/>
          </a:xfrm>
          <a:prstGeom prst="rect">
            <a:avLst/>
          </a:prstGeom>
          <a:noFill/>
          <a:ln>
            <a:noFill/>
          </a:ln>
        </p:spPr>
      </p:pic>
      <p:sp>
        <p:nvSpPr>
          <p:cNvPr id="3" name="TextBox 2">
            <a:extLst>
              <a:ext uri="{FF2B5EF4-FFF2-40B4-BE49-F238E27FC236}">
                <a16:creationId xmlns:a16="http://schemas.microsoft.com/office/drawing/2014/main" id="{B4FE149C-3BCA-7751-DF5D-5B8C5B9980C0}"/>
              </a:ext>
            </a:extLst>
          </p:cNvPr>
          <p:cNvSpPr txBox="1"/>
          <p:nvPr/>
        </p:nvSpPr>
        <p:spPr>
          <a:xfrm>
            <a:off x="164385" y="1212031"/>
            <a:ext cx="12027615" cy="5170646"/>
          </a:xfrm>
          <a:prstGeom prst="rect">
            <a:avLst/>
          </a:prstGeom>
          <a:noFill/>
        </p:spPr>
        <p:txBody>
          <a:bodyPr wrap="square">
            <a:spAutoFit/>
          </a:bodyPr>
          <a:lstStyle/>
          <a:p>
            <a:pPr algn="l">
              <a:buFont typeface="+mj-lt"/>
              <a:buAutoNum type="arabicPeriod"/>
            </a:pPr>
            <a:r>
              <a:rPr lang="en-US" sz="2200" b="1" i="0" dirty="0">
                <a:solidFill>
                  <a:srgbClr val="FF0000"/>
                </a:solidFill>
                <a:effectLst/>
                <a:latin typeface="Times New Roman" panose="02020603050405020304" pitchFamily="18" charset="0"/>
                <a:cs typeface="Times New Roman" panose="02020603050405020304" pitchFamily="18" charset="0"/>
              </a:rPr>
              <a:t>User Interaction:</a:t>
            </a: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The user interacts with the voice assistant by speaking commands or asking questions.</a:t>
            </a: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The audio input from the user is captured using a microphone or audio recording device.</a:t>
            </a:r>
          </a:p>
          <a:p>
            <a:pPr algn="l">
              <a:buFont typeface="+mj-lt"/>
              <a:buAutoNum type="arabicPeriod"/>
            </a:pPr>
            <a:r>
              <a:rPr lang="en-US" sz="2200" b="1" i="0" dirty="0">
                <a:solidFill>
                  <a:srgbClr val="FF0000"/>
                </a:solidFill>
                <a:effectLst/>
                <a:latin typeface="Times New Roman" panose="02020603050405020304" pitchFamily="18" charset="0"/>
                <a:cs typeface="Times New Roman" panose="02020603050405020304" pitchFamily="18" charset="0"/>
              </a:rPr>
              <a:t>Speech Recognition:</a:t>
            </a: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The captured audio is passed through a speech recognition module that utilizes speech recognition technology.</a:t>
            </a: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The module uses algorithms and models to convert the spoken language into text.</a:t>
            </a:r>
          </a:p>
          <a:p>
            <a:pPr marL="742950" lvl="1" indent="-285750" algn="l">
              <a:buFont typeface="+mj-lt"/>
              <a:buAutoNum type="arabicPeriod"/>
            </a:pPr>
            <a:r>
              <a:rPr lang="en-US" sz="2200" b="0" i="0" dirty="0" err="1">
                <a:solidFill>
                  <a:srgbClr val="374151"/>
                </a:solidFill>
                <a:effectLst/>
                <a:latin typeface="Times New Roman" panose="02020603050405020304" pitchFamily="18" charset="0"/>
                <a:cs typeface="Times New Roman" panose="02020603050405020304" pitchFamily="18" charset="0"/>
              </a:rPr>
              <a:t>OpenAI's</a:t>
            </a:r>
            <a:r>
              <a:rPr lang="en-US" sz="2200" b="0" i="0" dirty="0">
                <a:solidFill>
                  <a:srgbClr val="374151"/>
                </a:solidFill>
                <a:effectLst/>
                <a:latin typeface="Times New Roman" panose="02020603050405020304" pitchFamily="18" charset="0"/>
                <a:cs typeface="Times New Roman" panose="02020603050405020304" pitchFamily="18" charset="0"/>
              </a:rPr>
              <a:t> </a:t>
            </a:r>
            <a:r>
              <a:rPr lang="en-US" sz="2200" b="0" i="0" dirty="0" err="1">
                <a:solidFill>
                  <a:srgbClr val="374151"/>
                </a:solidFill>
                <a:effectLst/>
                <a:latin typeface="Times New Roman" panose="02020603050405020304" pitchFamily="18" charset="0"/>
                <a:cs typeface="Times New Roman" panose="02020603050405020304" pitchFamily="18" charset="0"/>
              </a:rPr>
              <a:t>SpeechRecognition</a:t>
            </a:r>
            <a:r>
              <a:rPr lang="en-US" sz="2200" b="0" i="0" dirty="0">
                <a:solidFill>
                  <a:srgbClr val="374151"/>
                </a:solidFill>
                <a:effectLst/>
                <a:latin typeface="Times New Roman" panose="02020603050405020304" pitchFamily="18" charset="0"/>
                <a:cs typeface="Times New Roman" panose="02020603050405020304" pitchFamily="18" charset="0"/>
              </a:rPr>
              <a:t> API can be utilized for this purpose, providing accurate transcription of the user's speech.</a:t>
            </a:r>
          </a:p>
          <a:p>
            <a:pPr algn="l">
              <a:buFont typeface="+mj-lt"/>
              <a:buAutoNum type="arabicPeriod"/>
            </a:pPr>
            <a:r>
              <a:rPr lang="en-US" sz="2200" b="1" i="0" dirty="0">
                <a:solidFill>
                  <a:srgbClr val="FF0000"/>
                </a:solidFill>
                <a:effectLst/>
                <a:latin typeface="Times New Roman" panose="02020603050405020304" pitchFamily="18" charset="0"/>
                <a:cs typeface="Times New Roman" panose="02020603050405020304" pitchFamily="18" charset="0"/>
              </a:rPr>
              <a:t>Natural Language Understanding:</a:t>
            </a: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The transcribed text is then processed using </a:t>
            </a:r>
            <a:r>
              <a:rPr lang="en-US" sz="2200" b="0" i="0" dirty="0" err="1">
                <a:solidFill>
                  <a:srgbClr val="374151"/>
                </a:solidFill>
                <a:effectLst/>
                <a:latin typeface="Times New Roman" panose="02020603050405020304" pitchFamily="18" charset="0"/>
                <a:cs typeface="Times New Roman" panose="02020603050405020304" pitchFamily="18" charset="0"/>
              </a:rPr>
              <a:t>OpenAI's</a:t>
            </a:r>
            <a:r>
              <a:rPr lang="en-US" sz="2200" b="0" i="0" dirty="0">
                <a:solidFill>
                  <a:srgbClr val="374151"/>
                </a:solidFill>
                <a:effectLst/>
                <a:latin typeface="Times New Roman" panose="02020603050405020304" pitchFamily="18" charset="0"/>
                <a:cs typeface="Times New Roman" panose="02020603050405020304" pitchFamily="18" charset="0"/>
              </a:rPr>
              <a:t> natural language processing capabilities.</a:t>
            </a:r>
          </a:p>
          <a:p>
            <a:pPr marL="742950" lvl="1" indent="-285750" algn="l">
              <a:buFont typeface="+mj-lt"/>
              <a:buAutoNum type="arabicPeriod"/>
            </a:pPr>
            <a:r>
              <a:rPr lang="en-US" sz="2200" b="0" i="0" dirty="0" err="1">
                <a:solidFill>
                  <a:srgbClr val="374151"/>
                </a:solidFill>
                <a:effectLst/>
                <a:latin typeface="Times New Roman" panose="02020603050405020304" pitchFamily="18" charset="0"/>
                <a:cs typeface="Times New Roman" panose="02020603050405020304" pitchFamily="18" charset="0"/>
              </a:rPr>
              <a:t>OpenAI's</a:t>
            </a:r>
            <a:r>
              <a:rPr lang="en-US" sz="2200" b="0" i="0" dirty="0">
                <a:solidFill>
                  <a:srgbClr val="374151"/>
                </a:solidFill>
                <a:effectLst/>
                <a:latin typeface="Times New Roman" panose="02020603050405020304" pitchFamily="18" charset="0"/>
                <a:cs typeface="Times New Roman" panose="02020603050405020304" pitchFamily="18" charset="0"/>
              </a:rPr>
              <a:t> language models can analyze and understand the user's intent, extract relevant information, and generate appropriate responses.</a:t>
            </a: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The natural language understanding module interprets the user's input and determines the desired actions or information required.</a:t>
            </a:r>
          </a:p>
        </p:txBody>
      </p:sp>
    </p:spTree>
    <p:extLst>
      <p:ext uri="{BB962C8B-B14F-4D97-AF65-F5344CB8AC3E}">
        <p14:creationId xmlns:p14="http://schemas.microsoft.com/office/powerpoint/2010/main" val="347388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20548"/>
            <a:ext cx="12192000" cy="123348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IN" sz="24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114300" algn="ctr"/>
            <a:r>
              <a:rPr lang="en-IN" sz="24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rPr>
              <a:t>ARCHITECTURE</a:t>
            </a:r>
          </a:p>
        </p:txBody>
      </p:sp>
      <p:sp>
        <p:nvSpPr>
          <p:cNvPr id="101" name="Google Shape;101;p2"/>
          <p:cNvSpPr txBox="1"/>
          <p:nvPr/>
        </p:nvSpPr>
        <p:spPr>
          <a:xfrm>
            <a:off x="0" y="6307759"/>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a:ea typeface="Tinos"/>
                <a:cs typeface="Tinos"/>
                <a:sym typeface="Tinos"/>
              </a:rPr>
              <a:t> 	Program Name: B.Tech (CSE)</a:t>
            </a:r>
            <a:endParaRPr sz="1800" b="0" i="0" u="none" strike="noStrike" cap="none">
              <a:solidFill>
                <a:schemeClr val="lt1"/>
              </a:solidFill>
              <a:latin typeface="Tinos"/>
              <a:ea typeface="Tinos"/>
              <a:cs typeface="Tinos"/>
              <a:sym typeface="Tinos"/>
            </a:endParaRPr>
          </a:p>
        </p:txBody>
      </p:sp>
      <p:pic>
        <p:nvPicPr>
          <p:cNvPr id="102" name="Google Shape;102;p2"/>
          <p:cNvPicPr preferRelativeResize="0"/>
          <p:nvPr/>
        </p:nvPicPr>
        <p:blipFill rotWithShape="1">
          <a:blip r:embed="rId3">
            <a:alphaModFix/>
          </a:blip>
          <a:srcRect/>
          <a:stretch/>
        </p:blipFill>
        <p:spPr>
          <a:xfrm>
            <a:off x="0" y="-19051"/>
            <a:ext cx="1504949" cy="1271589"/>
          </a:xfrm>
          <a:prstGeom prst="rect">
            <a:avLst/>
          </a:prstGeom>
          <a:noFill/>
          <a:ln>
            <a:noFill/>
          </a:ln>
        </p:spPr>
      </p:pic>
      <p:sp>
        <p:nvSpPr>
          <p:cNvPr id="4" name="TextBox 3">
            <a:extLst>
              <a:ext uri="{FF2B5EF4-FFF2-40B4-BE49-F238E27FC236}">
                <a16:creationId xmlns:a16="http://schemas.microsoft.com/office/drawing/2014/main" id="{D8CBF092-F810-9A33-2141-712192ED4ECF}"/>
              </a:ext>
            </a:extLst>
          </p:cNvPr>
          <p:cNvSpPr txBox="1"/>
          <p:nvPr/>
        </p:nvSpPr>
        <p:spPr>
          <a:xfrm>
            <a:off x="0" y="1110199"/>
            <a:ext cx="11979669" cy="5170646"/>
          </a:xfrm>
          <a:prstGeom prst="rect">
            <a:avLst/>
          </a:prstGeom>
          <a:noFill/>
        </p:spPr>
        <p:txBody>
          <a:bodyPr wrap="square">
            <a:spAutoFit/>
          </a:bodyPr>
          <a:lstStyle/>
          <a:p>
            <a:pPr algn="l">
              <a:buFont typeface="+mj-lt"/>
              <a:buAutoNum type="arabicPeriod"/>
            </a:pPr>
            <a:r>
              <a:rPr lang="en-US" sz="2200" b="1" i="0" dirty="0">
                <a:solidFill>
                  <a:srgbClr val="FF0000"/>
                </a:solidFill>
                <a:effectLst/>
                <a:latin typeface="Times New Roman" panose="02020603050405020304" pitchFamily="18" charset="0"/>
                <a:cs typeface="Times New Roman" panose="02020603050405020304" pitchFamily="18" charset="0"/>
              </a:rPr>
              <a:t>Response Generation:</a:t>
            </a: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Based on the user's input and intent, the voice assistant generates appropriate responses.</a:t>
            </a:r>
          </a:p>
          <a:p>
            <a:pPr marL="742950" lvl="1" indent="-285750" algn="l">
              <a:buFont typeface="+mj-lt"/>
              <a:buAutoNum type="arabicPeriod"/>
            </a:pPr>
            <a:r>
              <a:rPr lang="en-US" sz="2200" b="0" i="0" dirty="0" err="1">
                <a:solidFill>
                  <a:srgbClr val="374151"/>
                </a:solidFill>
                <a:effectLst/>
                <a:latin typeface="Times New Roman" panose="02020603050405020304" pitchFamily="18" charset="0"/>
                <a:cs typeface="Times New Roman" panose="02020603050405020304" pitchFamily="18" charset="0"/>
              </a:rPr>
              <a:t>OpenAI's</a:t>
            </a:r>
            <a:r>
              <a:rPr lang="en-US" sz="2200" b="0" i="0" dirty="0">
                <a:solidFill>
                  <a:srgbClr val="374151"/>
                </a:solidFill>
                <a:effectLst/>
                <a:latin typeface="Times New Roman" panose="02020603050405020304" pitchFamily="18" charset="0"/>
                <a:cs typeface="Times New Roman" panose="02020603050405020304" pitchFamily="18" charset="0"/>
              </a:rPr>
              <a:t> language models can generate natural language responses that are contextually relevant and coherent.</a:t>
            </a: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The response generation module utilizes the outputs from the natural language understanding module to create meaningful and informative replies.</a:t>
            </a:r>
          </a:p>
          <a:p>
            <a:pPr algn="l">
              <a:buFont typeface="+mj-lt"/>
              <a:buAutoNum type="arabicPeriod"/>
            </a:pPr>
            <a:r>
              <a:rPr lang="en-US" sz="2200" b="1" i="0" dirty="0">
                <a:solidFill>
                  <a:srgbClr val="FF0000"/>
                </a:solidFill>
                <a:effectLst/>
                <a:latin typeface="Times New Roman" panose="02020603050405020304" pitchFamily="18" charset="0"/>
                <a:cs typeface="Times New Roman" panose="02020603050405020304" pitchFamily="18" charset="0"/>
              </a:rPr>
              <a:t>Text-to-Speech Conversion:</a:t>
            </a: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Once the response text is generated, it is passed to the pyttsx3 library for text-to-speech conversion.</a:t>
            </a: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pyttsx3 provides a simple and efficient way to convert text into synthesized speech.</a:t>
            </a: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The library supports multiple speech synthesis engines and allows customization of the voice characteristics.</a:t>
            </a:r>
          </a:p>
          <a:p>
            <a:pPr algn="l">
              <a:buFont typeface="+mj-lt"/>
              <a:buAutoNum type="arabicPeriod"/>
            </a:pPr>
            <a:r>
              <a:rPr lang="en-US" sz="2200" b="1" i="0" dirty="0">
                <a:solidFill>
                  <a:srgbClr val="FF0000"/>
                </a:solidFill>
                <a:effectLst/>
                <a:latin typeface="Times New Roman" panose="02020603050405020304" pitchFamily="18" charset="0"/>
                <a:cs typeface="Times New Roman" panose="02020603050405020304" pitchFamily="18" charset="0"/>
              </a:rPr>
              <a:t>Audio Output:</a:t>
            </a: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The synthesized speech generated by pyttsx3 is played back through speakers or headphones to provide the user with audible responses.</a:t>
            </a:r>
          </a:p>
        </p:txBody>
      </p:sp>
    </p:spTree>
    <p:extLst>
      <p:ext uri="{BB962C8B-B14F-4D97-AF65-F5344CB8AC3E}">
        <p14:creationId xmlns:p14="http://schemas.microsoft.com/office/powerpoint/2010/main" val="244790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1" y="57151"/>
            <a:ext cx="12192000" cy="123348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IN" sz="26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IN" sz="26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rPr>
              <a:t>FEATURE</a:t>
            </a:r>
            <a:endParaRPr sz="26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1" name="Google Shape;101;p2"/>
          <p:cNvSpPr txBox="1"/>
          <p:nvPr/>
        </p:nvSpPr>
        <p:spPr>
          <a:xfrm>
            <a:off x="0" y="6328308"/>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a:ea typeface="Tinos"/>
                <a:cs typeface="Tinos"/>
                <a:sym typeface="Tinos"/>
              </a:rPr>
              <a:t> 	Program Name: B.Tech (CSE)</a:t>
            </a:r>
            <a:endParaRPr sz="1800" b="0" i="0" u="none" strike="noStrike" cap="none">
              <a:solidFill>
                <a:schemeClr val="lt1"/>
              </a:solidFill>
              <a:latin typeface="Tinos"/>
              <a:ea typeface="Tinos"/>
              <a:cs typeface="Tinos"/>
              <a:sym typeface="Tinos"/>
            </a:endParaRPr>
          </a:p>
        </p:txBody>
      </p:sp>
      <p:pic>
        <p:nvPicPr>
          <p:cNvPr id="102" name="Google Shape;102;p2"/>
          <p:cNvPicPr preferRelativeResize="0"/>
          <p:nvPr/>
        </p:nvPicPr>
        <p:blipFill rotWithShape="1">
          <a:blip r:embed="rId3">
            <a:alphaModFix/>
          </a:blip>
          <a:srcRect/>
          <a:stretch/>
        </p:blipFill>
        <p:spPr>
          <a:xfrm>
            <a:off x="0" y="-19051"/>
            <a:ext cx="1504949" cy="1271589"/>
          </a:xfrm>
          <a:prstGeom prst="rect">
            <a:avLst/>
          </a:prstGeom>
          <a:noFill/>
          <a:ln>
            <a:noFill/>
          </a:ln>
        </p:spPr>
      </p:pic>
      <p:sp>
        <p:nvSpPr>
          <p:cNvPr id="3" name="TextBox 2">
            <a:extLst>
              <a:ext uri="{FF2B5EF4-FFF2-40B4-BE49-F238E27FC236}">
                <a16:creationId xmlns:a16="http://schemas.microsoft.com/office/drawing/2014/main" id="{1E9B04EF-C760-A36D-352D-54ADABAFBB35}"/>
              </a:ext>
            </a:extLst>
          </p:cNvPr>
          <p:cNvSpPr txBox="1"/>
          <p:nvPr/>
        </p:nvSpPr>
        <p:spPr>
          <a:xfrm>
            <a:off x="143837" y="1693880"/>
            <a:ext cx="11527605" cy="4154984"/>
          </a:xfrm>
          <a:prstGeom prst="rect">
            <a:avLst/>
          </a:prstGeom>
          <a:noFill/>
        </p:spPr>
        <p:txBody>
          <a:bodyPr wrap="square">
            <a:spAutoFit/>
          </a:bodyPr>
          <a:lstStyle/>
          <a:p>
            <a:pPr algn="l"/>
            <a:r>
              <a:rPr lang="en-US" sz="2200" b="0" i="0" dirty="0">
                <a:solidFill>
                  <a:srgbClr val="374151"/>
                </a:solidFill>
                <a:effectLst/>
                <a:latin typeface="Times New Roman" panose="02020603050405020304" pitchFamily="18" charset="0"/>
                <a:cs typeface="Times New Roman" panose="02020603050405020304" pitchFamily="18" charset="0"/>
              </a:rPr>
              <a:t>The features and capabilities of a virtual assistant can vary depending on the specific implementation and user needs. Here are some common features and capabilities that a virtual assistant can provide:</a:t>
            </a:r>
          </a:p>
          <a:p>
            <a:pPr algn="l">
              <a:buFont typeface="+mj-lt"/>
              <a:buAutoNum type="arabicPeriod"/>
            </a:pPr>
            <a:r>
              <a:rPr lang="en-US" sz="2200" b="1" i="0" dirty="0">
                <a:solidFill>
                  <a:srgbClr val="FF0000"/>
                </a:solidFill>
                <a:effectLst/>
                <a:latin typeface="Times New Roman" panose="02020603050405020304" pitchFamily="18" charset="0"/>
                <a:cs typeface="Times New Roman" panose="02020603050405020304" pitchFamily="18" charset="0"/>
              </a:rPr>
              <a:t>Opening applications</a:t>
            </a:r>
            <a:r>
              <a:rPr lang="en-US" sz="2200" b="0" i="0" dirty="0">
                <a:solidFill>
                  <a:srgbClr val="374151"/>
                </a:solidFill>
                <a:effectLst/>
                <a:latin typeface="Times New Roman" panose="02020603050405020304" pitchFamily="18" charset="0"/>
                <a:cs typeface="Times New Roman" panose="02020603050405020304" pitchFamily="18" charset="0"/>
              </a:rPr>
              <a:t>: A virtual assistant can launch various applications on the user's device by voice commands, such as opening a web browser, media player, or messaging app.</a:t>
            </a:r>
          </a:p>
          <a:p>
            <a:pPr algn="l">
              <a:buFont typeface="+mj-lt"/>
              <a:buAutoNum type="arabicPeriod"/>
            </a:pPr>
            <a:r>
              <a:rPr lang="en-US" sz="2200" b="1" i="0" dirty="0">
                <a:solidFill>
                  <a:srgbClr val="FF0000"/>
                </a:solidFill>
                <a:effectLst/>
                <a:latin typeface="Times New Roman" panose="02020603050405020304" pitchFamily="18" charset="0"/>
                <a:cs typeface="Times New Roman" panose="02020603050405020304" pitchFamily="18" charset="0"/>
              </a:rPr>
              <a:t>Web search</a:t>
            </a:r>
            <a:r>
              <a:rPr lang="en-US" sz="2200" b="0" i="0" dirty="0">
                <a:solidFill>
                  <a:srgbClr val="374151"/>
                </a:solidFill>
                <a:effectLst/>
                <a:latin typeface="Times New Roman" panose="02020603050405020304" pitchFamily="18" charset="0"/>
                <a:cs typeface="Times New Roman" panose="02020603050405020304" pitchFamily="18" charset="0"/>
              </a:rPr>
              <a:t>: The virtual assistant can use a search engine to look up information on the web and provide answers to the user's queries.</a:t>
            </a:r>
          </a:p>
          <a:p>
            <a:pPr algn="l">
              <a:buFont typeface="+mj-lt"/>
              <a:buAutoNum type="arabicPeriod"/>
            </a:pPr>
            <a:r>
              <a:rPr lang="en-US" sz="2200" b="1" i="0" dirty="0">
                <a:solidFill>
                  <a:srgbClr val="FF0000"/>
                </a:solidFill>
                <a:effectLst/>
                <a:latin typeface="Times New Roman" panose="02020603050405020304" pitchFamily="18" charset="0"/>
                <a:cs typeface="Times New Roman" panose="02020603050405020304" pitchFamily="18" charset="0"/>
              </a:rPr>
              <a:t>Scheduling appointments</a:t>
            </a:r>
            <a:r>
              <a:rPr lang="en-US" sz="2200" b="0" i="0" dirty="0">
                <a:solidFill>
                  <a:srgbClr val="FF0000"/>
                </a:solidFill>
                <a:effectLst/>
                <a:latin typeface="Times New Roman" panose="02020603050405020304" pitchFamily="18" charset="0"/>
                <a:cs typeface="Times New Roman" panose="02020603050405020304" pitchFamily="18" charset="0"/>
              </a:rPr>
              <a:t>: </a:t>
            </a:r>
            <a:r>
              <a:rPr lang="en-US" sz="2200" b="0" i="0" dirty="0">
                <a:solidFill>
                  <a:srgbClr val="374151"/>
                </a:solidFill>
                <a:effectLst/>
                <a:latin typeface="Times New Roman" panose="02020603050405020304" pitchFamily="18" charset="0"/>
                <a:cs typeface="Times New Roman" panose="02020603050405020304" pitchFamily="18" charset="0"/>
              </a:rPr>
              <a:t>The virtual assistant can schedule appointments and set reminders on the user's calendar by voice commands.</a:t>
            </a:r>
          </a:p>
          <a:p>
            <a:pPr algn="l">
              <a:buFont typeface="+mj-lt"/>
              <a:buAutoNum type="arabicPeriod"/>
            </a:pPr>
            <a:r>
              <a:rPr lang="en-US" sz="2200" b="1" i="0" dirty="0">
                <a:solidFill>
                  <a:srgbClr val="FF0000"/>
                </a:solidFill>
                <a:effectLst/>
                <a:latin typeface="Times New Roman" panose="02020603050405020304" pitchFamily="18" charset="0"/>
                <a:cs typeface="Times New Roman" panose="02020603050405020304" pitchFamily="18" charset="0"/>
              </a:rPr>
              <a:t>Providing weather forecasts</a:t>
            </a:r>
            <a:r>
              <a:rPr lang="en-US" sz="2200" b="0" i="0" dirty="0">
                <a:solidFill>
                  <a:srgbClr val="374151"/>
                </a:solidFill>
                <a:effectLst/>
                <a:latin typeface="Times New Roman" panose="02020603050405020304" pitchFamily="18" charset="0"/>
                <a:cs typeface="Times New Roman" panose="02020603050405020304" pitchFamily="18" charset="0"/>
              </a:rPr>
              <a:t>: The virtual assistant can use weather APIs to provide the user with up-to-date weather information and forecasts for their location.</a:t>
            </a:r>
          </a:p>
          <a:p>
            <a:pPr algn="l">
              <a:buFont typeface="+mj-lt"/>
              <a:buAutoNum type="arabicPeriod"/>
            </a:pPr>
            <a:r>
              <a:rPr lang="en-US" sz="2200" b="1" i="0" dirty="0">
                <a:solidFill>
                  <a:srgbClr val="FF0000"/>
                </a:solidFill>
                <a:effectLst/>
                <a:latin typeface="Times New Roman" panose="02020603050405020304" pitchFamily="18" charset="0"/>
                <a:cs typeface="Times New Roman" panose="02020603050405020304" pitchFamily="18" charset="0"/>
              </a:rPr>
              <a:t>Setting alarms and timers</a:t>
            </a:r>
            <a:r>
              <a:rPr lang="en-US" sz="2200" b="0" i="0" dirty="0">
                <a:solidFill>
                  <a:srgbClr val="374151"/>
                </a:solidFill>
                <a:effectLst/>
                <a:latin typeface="Times New Roman" panose="02020603050405020304" pitchFamily="18" charset="0"/>
                <a:cs typeface="Times New Roman" panose="02020603050405020304" pitchFamily="18" charset="0"/>
              </a:rPr>
              <a:t>: The virtual assistant can set alarms and timers for the user to help manage their time.</a:t>
            </a:r>
          </a:p>
        </p:txBody>
      </p:sp>
    </p:spTree>
    <p:extLst>
      <p:ext uri="{BB962C8B-B14F-4D97-AF65-F5344CB8AC3E}">
        <p14:creationId xmlns:p14="http://schemas.microsoft.com/office/powerpoint/2010/main" val="174541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19050"/>
            <a:ext cx="12192000" cy="123348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IN" sz="26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IN" sz="26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rPr>
              <a:t>IMPLEMENTATION</a:t>
            </a:r>
          </a:p>
        </p:txBody>
      </p:sp>
      <p:sp>
        <p:nvSpPr>
          <p:cNvPr id="101" name="Google Shape;101;p2"/>
          <p:cNvSpPr txBox="1"/>
          <p:nvPr/>
        </p:nvSpPr>
        <p:spPr>
          <a:xfrm>
            <a:off x="0" y="6288709"/>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a:ea typeface="Tinos"/>
                <a:cs typeface="Tinos"/>
                <a:sym typeface="Tinos"/>
              </a:rPr>
              <a:t> 	Program Name: B.Tech (CSE)</a:t>
            </a:r>
            <a:endParaRPr sz="1800" b="0" i="0" u="none" strike="noStrike" cap="none">
              <a:solidFill>
                <a:schemeClr val="lt1"/>
              </a:solidFill>
              <a:latin typeface="Tinos"/>
              <a:ea typeface="Tinos"/>
              <a:cs typeface="Tinos"/>
              <a:sym typeface="Tinos"/>
            </a:endParaRPr>
          </a:p>
        </p:txBody>
      </p:sp>
      <p:pic>
        <p:nvPicPr>
          <p:cNvPr id="102" name="Google Shape;102;p2"/>
          <p:cNvPicPr preferRelativeResize="0"/>
          <p:nvPr/>
        </p:nvPicPr>
        <p:blipFill rotWithShape="1">
          <a:blip r:embed="rId3">
            <a:alphaModFix/>
          </a:blip>
          <a:srcRect/>
          <a:stretch/>
        </p:blipFill>
        <p:spPr>
          <a:xfrm>
            <a:off x="0" y="-19051"/>
            <a:ext cx="1504949" cy="1271589"/>
          </a:xfrm>
          <a:prstGeom prst="rect">
            <a:avLst/>
          </a:prstGeom>
          <a:noFill/>
          <a:ln>
            <a:noFill/>
          </a:ln>
        </p:spPr>
      </p:pic>
      <p:sp>
        <p:nvSpPr>
          <p:cNvPr id="3" name="TextBox 2">
            <a:extLst>
              <a:ext uri="{FF2B5EF4-FFF2-40B4-BE49-F238E27FC236}">
                <a16:creationId xmlns:a16="http://schemas.microsoft.com/office/drawing/2014/main" id="{3C2A34E8-7AF8-7384-07B5-4B30254BCA68}"/>
              </a:ext>
            </a:extLst>
          </p:cNvPr>
          <p:cNvSpPr txBox="1"/>
          <p:nvPr/>
        </p:nvSpPr>
        <p:spPr>
          <a:xfrm>
            <a:off x="347609" y="1690062"/>
            <a:ext cx="11313560" cy="3477875"/>
          </a:xfrm>
          <a:prstGeom prst="rect">
            <a:avLst/>
          </a:prstGeom>
          <a:noFill/>
        </p:spPr>
        <p:txBody>
          <a:bodyPr wrap="square">
            <a:spAutoFit/>
          </a:bodyPr>
          <a:lstStyle/>
          <a:p>
            <a:pPr algn="l">
              <a:buFont typeface="+mj-lt"/>
              <a:buAutoNum type="arabicPeriod"/>
            </a:pPr>
            <a:r>
              <a:rPr lang="en-US" sz="2200" b="1" i="0"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Speech Recognition Integration:</a:t>
            </a:r>
          </a:p>
          <a:p>
            <a:pPr marL="742950" lvl="1" indent="-285750" algn="l">
              <a:buFont typeface="+mj-lt"/>
              <a:buAutoNum type="arabicPeriod"/>
            </a:pP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Configure the speech recognition library (e.g., Google Speech-to-Text API) to capture and transcribe user speech.</a:t>
            </a:r>
          </a:p>
          <a:p>
            <a:pPr marL="742950" lvl="1" indent="-285750" algn="l">
              <a:buFont typeface="+mj-lt"/>
              <a:buAutoNum type="arabicPeriod"/>
            </a:pP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Preprocess the transcribed text by removing noise, normalizing it, and extracting relevant keywords or commands.</a:t>
            </a:r>
          </a:p>
          <a:p>
            <a:pPr algn="l">
              <a:buFont typeface="+mj-lt"/>
              <a:buAutoNum type="arabicPeriod"/>
            </a:pPr>
            <a:r>
              <a:rPr lang="en-US" sz="2200" b="1" i="0" dirty="0" err="1">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OpenAI</a:t>
            </a:r>
            <a:r>
              <a:rPr lang="en-US" sz="2200" b="1" i="0"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 Integration:</a:t>
            </a:r>
          </a:p>
          <a:p>
            <a:pPr marL="742950" lvl="1" indent="-285750" algn="l">
              <a:buFont typeface="+mj-lt"/>
              <a:buAutoNum type="arabicPeriod"/>
            </a:pP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Utilize the </a:t>
            </a:r>
            <a:r>
              <a:rPr lang="en-US" sz="2200" b="0" i="0" dirty="0" err="1">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OpenAI</a:t>
            </a: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 API to process the preprocessed text and generate meaningful responses.</a:t>
            </a:r>
          </a:p>
          <a:p>
            <a:pPr marL="742950" lvl="1" indent="-285750" algn="l">
              <a:buFont typeface="+mj-lt"/>
              <a:buAutoNum type="arabicPeriod"/>
            </a:pP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Send user queries to the </a:t>
            </a:r>
            <a:r>
              <a:rPr lang="en-US" sz="2200" b="0" i="0" dirty="0" err="1">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OpenAI</a:t>
            </a: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 API and retrieve the response generated by the language model.</a:t>
            </a:r>
          </a:p>
          <a:p>
            <a:pPr marL="742950" lvl="1" indent="-285750" algn="l">
              <a:buFont typeface="+mj-lt"/>
              <a:buAutoNum type="arabicPeriod"/>
            </a:pP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Apply post-processing techniques to format and refine the generated text response.</a:t>
            </a:r>
          </a:p>
        </p:txBody>
      </p:sp>
    </p:spTree>
    <p:extLst>
      <p:ext uri="{BB962C8B-B14F-4D97-AF65-F5344CB8AC3E}">
        <p14:creationId xmlns:p14="http://schemas.microsoft.com/office/powerpoint/2010/main" val="232897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19050"/>
            <a:ext cx="12192000" cy="123348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IN" sz="26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IN" sz="2600" b="1" i="0" u="sng" strike="noStrike" cap="none" dirty="0">
                <a:solidFill>
                  <a:schemeClr val="dk1"/>
                </a:solidFill>
                <a:latin typeface="Times New Roman" panose="02020603050405020304" pitchFamily="18" charset="0"/>
                <a:ea typeface="Calibri"/>
                <a:cs typeface="Times New Roman" panose="02020603050405020304" pitchFamily="18" charset="0"/>
                <a:sym typeface="Calibri"/>
              </a:rPr>
              <a:t>IMPLEMENTATION</a:t>
            </a:r>
          </a:p>
        </p:txBody>
      </p:sp>
      <p:sp>
        <p:nvSpPr>
          <p:cNvPr id="101" name="Google Shape;101;p2"/>
          <p:cNvSpPr txBox="1"/>
          <p:nvPr/>
        </p:nvSpPr>
        <p:spPr>
          <a:xfrm>
            <a:off x="0" y="6288709"/>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a:ea typeface="Tinos"/>
                <a:cs typeface="Tinos"/>
                <a:sym typeface="Tinos"/>
              </a:rPr>
              <a:t> 	Program Name: B.Tech (CSE)</a:t>
            </a:r>
            <a:endParaRPr sz="1800" b="0" i="0" u="none" strike="noStrike" cap="none">
              <a:solidFill>
                <a:schemeClr val="lt1"/>
              </a:solidFill>
              <a:latin typeface="Tinos"/>
              <a:ea typeface="Tinos"/>
              <a:cs typeface="Tinos"/>
              <a:sym typeface="Tinos"/>
            </a:endParaRPr>
          </a:p>
        </p:txBody>
      </p:sp>
      <p:pic>
        <p:nvPicPr>
          <p:cNvPr id="102" name="Google Shape;102;p2"/>
          <p:cNvPicPr preferRelativeResize="0"/>
          <p:nvPr/>
        </p:nvPicPr>
        <p:blipFill rotWithShape="1">
          <a:blip r:embed="rId3">
            <a:alphaModFix/>
          </a:blip>
          <a:srcRect/>
          <a:stretch/>
        </p:blipFill>
        <p:spPr>
          <a:xfrm>
            <a:off x="0" y="-19051"/>
            <a:ext cx="1504949" cy="1271589"/>
          </a:xfrm>
          <a:prstGeom prst="rect">
            <a:avLst/>
          </a:prstGeom>
          <a:noFill/>
          <a:ln>
            <a:noFill/>
          </a:ln>
        </p:spPr>
      </p:pic>
      <p:sp>
        <p:nvSpPr>
          <p:cNvPr id="4" name="TextBox 3">
            <a:extLst>
              <a:ext uri="{FF2B5EF4-FFF2-40B4-BE49-F238E27FC236}">
                <a16:creationId xmlns:a16="http://schemas.microsoft.com/office/drawing/2014/main" id="{D9D5CCC7-3144-8818-6A25-C6B69B804BD3}"/>
              </a:ext>
            </a:extLst>
          </p:cNvPr>
          <p:cNvSpPr txBox="1"/>
          <p:nvPr/>
        </p:nvSpPr>
        <p:spPr>
          <a:xfrm>
            <a:off x="244010" y="1290639"/>
            <a:ext cx="11263045" cy="3816429"/>
          </a:xfrm>
          <a:prstGeom prst="rect">
            <a:avLst/>
          </a:prstGeom>
          <a:noFill/>
        </p:spPr>
        <p:txBody>
          <a:bodyPr wrap="square">
            <a:spAutoFit/>
          </a:bodyPr>
          <a:lstStyle/>
          <a:p>
            <a:pPr algn="l"/>
            <a:r>
              <a:rPr lang="en-US" sz="2200" dirty="0">
                <a:solidFill>
                  <a:srgbClr val="374151"/>
                </a:solidFill>
                <a:latin typeface="Times New Roman" panose="02020603050405020304" pitchFamily="18" charset="0"/>
                <a:ea typeface="Tahoma" panose="020B0604030504040204" pitchFamily="34" charset="0"/>
                <a:cs typeface="Times New Roman" panose="02020603050405020304" pitchFamily="18" charset="0"/>
              </a:rPr>
              <a:t>3.</a:t>
            </a:r>
            <a:r>
              <a:rPr lang="en-US" sz="22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200" b="1" i="0"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pyttsx3 Integration:</a:t>
            </a:r>
          </a:p>
          <a:p>
            <a:pPr marL="742950" lvl="1" indent="-285750" algn="l">
              <a:buFont typeface="+mj-lt"/>
              <a:buAutoNum type="arabicPeriod"/>
            </a:pP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Pass the generated response from </a:t>
            </a:r>
            <a:r>
              <a:rPr lang="en-US" sz="2200" b="0" i="0" dirty="0" err="1">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OpenAI</a:t>
            </a: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 to the pyttsx3 library to convert it into speech.</a:t>
            </a:r>
          </a:p>
          <a:p>
            <a:pPr marL="742950" lvl="1" indent="-285750" algn="l">
              <a:buFont typeface="+mj-lt"/>
              <a:buAutoNum type="arabicPeriod"/>
            </a:pP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Configure pyttsx3 to select an appropriate voice type and customize other speech parameters.</a:t>
            </a:r>
          </a:p>
          <a:p>
            <a:pPr marL="742950" lvl="1" indent="-285750" algn="l">
              <a:buFont typeface="+mj-lt"/>
              <a:buAutoNum type="arabicPeriod"/>
            </a:pP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Play the generated speech response to the user through the audio output device.</a:t>
            </a:r>
          </a:p>
          <a:p>
            <a:pPr algn="l"/>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4</a:t>
            </a:r>
            <a:r>
              <a:rPr lang="en-US" sz="2200" b="1" i="0"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.User Interaction Loop:</a:t>
            </a:r>
          </a:p>
          <a:p>
            <a:pPr marL="742950" lvl="1" indent="-285750" algn="l">
              <a:buFont typeface="+mj-lt"/>
              <a:buAutoNum type="arabicPeriod"/>
            </a:pP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Continuously listen for user commands through the microphone using the speech recognition component.</a:t>
            </a:r>
          </a:p>
          <a:p>
            <a:pPr marL="742950" lvl="1" indent="-285750" algn="l">
              <a:buFont typeface="+mj-lt"/>
              <a:buAutoNum type="arabicPeriod"/>
            </a:pP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Convert the captured speech to text and process it using the </a:t>
            </a:r>
            <a:r>
              <a:rPr lang="en-US" sz="2200" b="0" i="0" dirty="0" err="1">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OpenAI</a:t>
            </a: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 language model.</a:t>
            </a:r>
          </a:p>
          <a:p>
            <a:pPr marL="742950" lvl="1" indent="-285750" algn="l">
              <a:buFont typeface="+mj-lt"/>
              <a:buAutoNum type="arabicPeriod"/>
            </a:pP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Generate a response using the </a:t>
            </a:r>
            <a:r>
              <a:rPr lang="en-US" sz="2200" b="0" i="0" dirty="0" err="1">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OpenAI</a:t>
            </a: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 model and convert it to speech using pyttsx3.</a:t>
            </a:r>
          </a:p>
          <a:p>
            <a:pPr marL="742950" lvl="1" indent="-285750" algn="l">
              <a:buFont typeface="+mj-lt"/>
              <a:buAutoNum type="arabicPeriod"/>
            </a:pPr>
            <a:r>
              <a:rPr lang="en-US" sz="2200" b="0" i="0" dirty="0">
                <a:solidFill>
                  <a:srgbClr val="374151"/>
                </a:solidFill>
                <a:effectLst/>
                <a:latin typeface="Times New Roman" panose="02020603050405020304" pitchFamily="18" charset="0"/>
                <a:ea typeface="Tahoma" panose="020B0604030504040204" pitchFamily="34" charset="0"/>
                <a:cs typeface="Times New Roman" panose="02020603050405020304" pitchFamily="18" charset="0"/>
              </a:rPr>
              <a:t>Play the generated speech response to the user and repeat the loop.</a:t>
            </a:r>
          </a:p>
        </p:txBody>
      </p:sp>
    </p:spTree>
    <p:extLst>
      <p:ext uri="{BB962C8B-B14F-4D97-AF65-F5344CB8AC3E}">
        <p14:creationId xmlns:p14="http://schemas.microsoft.com/office/powerpoint/2010/main" val="406717671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1097</TotalTime>
  <Words>1203</Words>
  <Application>Microsoft Office PowerPoint</Application>
  <PresentationFormat>Widescreen</PresentationFormat>
  <Paragraphs>97</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Tinos</vt:lpstr>
      <vt:lpstr>Times New Roman</vt:lpstr>
      <vt:lpstr>Arial</vt:lpstr>
      <vt:lpstr>Blackadder ITC</vt:lpstr>
      <vt:lpstr>Georgia</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Anmol Gupta</cp:lastModifiedBy>
  <cp:revision>54</cp:revision>
  <dcterms:created xsi:type="dcterms:W3CDTF">2020-05-05T09:43:45Z</dcterms:created>
  <dcterms:modified xsi:type="dcterms:W3CDTF">2023-05-24T09:06:49Z</dcterms:modified>
</cp:coreProperties>
</file>