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yourwebsite.com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artify…"/>
          <p:cNvSpPr txBox="1"/>
          <p:nvPr>
            <p:ph type="ctrTitle"/>
          </p:nvPr>
        </p:nvSpPr>
        <p:spPr>
          <a:xfrm>
            <a:off x="1270000" y="1781304"/>
            <a:ext cx="21844000" cy="34048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pc="-366" sz="12200"/>
            </a:pPr>
            <a:r>
              <a:t>Cartify</a:t>
            </a:r>
          </a:p>
          <a:p>
            <a:pPr>
              <a:lnSpc>
                <a:spcPct val="80000"/>
              </a:lnSpc>
              <a:defRPr spc="-135" sz="4500"/>
            </a:pPr>
            <a:r>
              <a:t>                                                             Your shopping item is here</a:t>
            </a:r>
          </a:p>
        </p:txBody>
      </p:sp>
      <p:sp>
        <p:nvSpPr>
          <p:cNvPr id="172" name="Submitted to- Lavish Arora Sir"/>
          <p:cNvSpPr txBox="1"/>
          <p:nvPr>
            <p:ph type="body" idx="21"/>
          </p:nvPr>
        </p:nvSpPr>
        <p:spPr>
          <a:xfrm>
            <a:off x="1270000" y="11731971"/>
            <a:ext cx="21844000" cy="11225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4500"/>
            </a:lvl1pPr>
          </a:lstStyle>
          <a:p>
            <a:pPr/>
            <a:r>
              <a:t>Submitted to- Lavish Arora Sir</a:t>
            </a:r>
          </a:p>
        </p:txBody>
      </p:sp>
      <p:sp>
        <p:nvSpPr>
          <p:cNvPr id="173" name="Name- Anmol Gupta…"/>
          <p:cNvSpPr txBox="1"/>
          <p:nvPr>
            <p:ph type="subTitle" sz="half" idx="1"/>
          </p:nvPr>
        </p:nvSpPr>
        <p:spPr>
          <a:xfrm>
            <a:off x="1270000" y="6061683"/>
            <a:ext cx="21844000" cy="3538577"/>
          </a:xfrm>
          <a:prstGeom prst="rect">
            <a:avLst/>
          </a:prstGeom>
        </p:spPr>
        <p:txBody>
          <a:bodyPr/>
          <a:lstStyle/>
          <a:p>
            <a:pPr algn="l" defTabSz="767715">
              <a:defRPr sz="5952"/>
            </a:pPr>
            <a:r>
              <a:t>Name- Anmol Gupta</a:t>
            </a:r>
          </a:p>
          <a:p>
            <a:pPr algn="l" defTabSz="767715">
              <a:defRPr sz="5952"/>
            </a:pPr>
            <a:r>
              <a:t>Roll no.- 2110990211</a:t>
            </a:r>
          </a:p>
          <a:p>
            <a:pPr algn="l" defTabSz="767715">
              <a:defRPr sz="5952"/>
            </a:pPr>
            <a:r>
              <a:t>Task- Building a website using HTML, CSS, JS and BootStrap.</a:t>
            </a:r>
          </a:p>
        </p:txBody>
      </p:sp>
      <p:pic>
        <p:nvPicPr>
          <p:cNvPr id="174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5584" y="459859"/>
            <a:ext cx="5586711" cy="3041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genda"/>
          <p:cNvSpPr txBox="1"/>
          <p:nvPr>
            <p:ph type="ctrTitle"/>
          </p:nvPr>
        </p:nvSpPr>
        <p:spPr>
          <a:xfrm>
            <a:off x="957019" y="663421"/>
            <a:ext cx="21844001" cy="2065148"/>
          </a:xfrm>
          <a:prstGeom prst="rect">
            <a:avLst/>
          </a:prstGeom>
        </p:spPr>
        <p:txBody>
          <a:bodyPr/>
          <a:lstStyle>
            <a:lvl1pPr algn="l">
              <a:defRPr spc="-330" sz="11000"/>
            </a:lvl1pPr>
          </a:lstStyle>
          <a:p>
            <a:pPr/>
            <a:r>
              <a:t>Agenda</a:t>
            </a:r>
          </a:p>
        </p:txBody>
      </p:sp>
      <p:sp>
        <p:nvSpPr>
          <p:cNvPr id="177" name="Introduction to ecommerce…"/>
          <p:cNvSpPr txBox="1"/>
          <p:nvPr>
            <p:ph type="subTitle" idx="1"/>
          </p:nvPr>
        </p:nvSpPr>
        <p:spPr>
          <a:xfrm>
            <a:off x="957019" y="3546230"/>
            <a:ext cx="21844001" cy="8766165"/>
          </a:xfrm>
          <a:prstGeom prst="rect">
            <a:avLst/>
          </a:prstGeom>
        </p:spPr>
        <p:txBody>
          <a:bodyPr/>
          <a:lstStyle/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5000">
                <a:latin typeface="Graphik"/>
                <a:ea typeface="Graphik"/>
                <a:cs typeface="Graphik"/>
                <a:sym typeface="Graphik"/>
              </a:defRPr>
            </a:pPr>
            <a:r>
              <a:t>Introduction to ecommerce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5000">
                <a:latin typeface="Graphik"/>
                <a:ea typeface="Graphik"/>
                <a:cs typeface="Graphik"/>
                <a:sym typeface="Graphik"/>
              </a:defRPr>
            </a:pPr>
            <a:r>
              <a:t>Tools and Technologies 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5000">
                <a:latin typeface="Graphik"/>
                <a:ea typeface="Graphik"/>
                <a:cs typeface="Graphik"/>
                <a:sym typeface="Graphik"/>
              </a:defRPr>
            </a:pPr>
            <a:r>
              <a:t>Design and layout 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5000">
                <a:latin typeface="Graphik"/>
                <a:ea typeface="Graphik"/>
                <a:cs typeface="Graphik"/>
                <a:sym typeface="Graphik"/>
              </a:defRPr>
            </a:pPr>
            <a:r>
              <a:t>Interactivity 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5000">
                <a:latin typeface="Graphik"/>
                <a:ea typeface="Graphik"/>
                <a:cs typeface="Graphik"/>
                <a:sym typeface="Graphik"/>
              </a:defRPr>
            </a:pPr>
            <a:r>
              <a:t>Testing and deployment (future scope)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duction to e-Commerce"/>
          <p:cNvSpPr txBox="1"/>
          <p:nvPr>
            <p:ph type="ctrTitle"/>
          </p:nvPr>
        </p:nvSpPr>
        <p:spPr>
          <a:xfrm>
            <a:off x="1270000" y="555156"/>
            <a:ext cx="21844000" cy="1835225"/>
          </a:xfrm>
          <a:prstGeom prst="rect">
            <a:avLst/>
          </a:prstGeom>
        </p:spPr>
        <p:txBody>
          <a:bodyPr/>
          <a:lstStyle>
            <a:lvl1pPr defTabSz="2170121">
              <a:defRPr spc="-309" sz="10324"/>
            </a:lvl1pPr>
          </a:lstStyle>
          <a:p>
            <a:pPr/>
            <a:r>
              <a:t>Introduction to e-Commerce</a:t>
            </a:r>
          </a:p>
        </p:txBody>
      </p:sp>
      <p:sp>
        <p:nvSpPr>
          <p:cNvPr id="180" name="E-commerce, short for &quot;electronic commerce,&quot; is the buying and selling of goods and services over the internet and hence I chose the title of my website - Cartify your shopping item is here. On this website we sell different categories of products starti"/>
          <p:cNvSpPr txBox="1"/>
          <p:nvPr>
            <p:ph type="subTitle" idx="1"/>
          </p:nvPr>
        </p:nvSpPr>
        <p:spPr>
          <a:xfrm>
            <a:off x="1673951" y="3345666"/>
            <a:ext cx="21036098" cy="7024668"/>
          </a:xfrm>
          <a:prstGeom prst="rect">
            <a:avLst/>
          </a:prstGeom>
        </p:spPr>
        <p:txBody>
          <a:bodyPr/>
          <a:lstStyle/>
          <a:p>
            <a:pPr algn="l" defTabSz="2438400">
              <a:spcBef>
                <a:spcPts val="2400"/>
              </a:spcBef>
              <a:defRPr sz="4900">
                <a:latin typeface="Graphik"/>
                <a:ea typeface="Graphik"/>
                <a:cs typeface="Graphik"/>
                <a:sym typeface="Graphik"/>
              </a:defRPr>
            </a:pPr>
            <a:r>
              <a:t>E-commerce, short for "electronic commerce," is the buying and selling of goods and services over the internet and hence I chose the title of my website - </a:t>
            </a:r>
            <a:r>
              <a:rPr b="1">
                <a:solidFill>
                  <a:srgbClr val="00C7D7"/>
                </a:solidFill>
              </a:rPr>
              <a:t>Cartify </a:t>
            </a:r>
            <a:r>
              <a:rPr b="1" baseline="-5999" sz="3600">
                <a:solidFill>
                  <a:srgbClr val="00C7D7"/>
                </a:solidFill>
              </a:rPr>
              <a:t>your shopping item is here</a:t>
            </a:r>
            <a:r>
              <a:rPr baseline="-5999" sz="3600"/>
              <a:t>. </a:t>
            </a:r>
            <a:r>
              <a:t>On this website we sell different categories of products starting from your daily clothes to your smart phones and accessories. Cartify is a user friendly and easy to operate website with proper guidance along with every step as you move your way into our website.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Editors:…"/>
          <p:cNvSpPr txBox="1"/>
          <p:nvPr>
            <p:ph type="subTitle" idx="1"/>
          </p:nvPr>
        </p:nvSpPr>
        <p:spPr>
          <a:xfrm>
            <a:off x="1270000" y="3256727"/>
            <a:ext cx="21844000" cy="9400118"/>
          </a:xfrm>
          <a:prstGeom prst="rect">
            <a:avLst/>
          </a:prstGeom>
        </p:spPr>
        <p:txBody>
          <a:bodyPr/>
          <a:lstStyle/>
          <a:p>
            <a:pPr algn="l" defTabSz="2438400">
              <a:spcBef>
                <a:spcPts val="2400"/>
              </a:spcBef>
              <a:defRPr b="1" sz="4600">
                <a:latin typeface="Graphik"/>
                <a:ea typeface="Graphik"/>
                <a:cs typeface="Graphik"/>
                <a:sym typeface="Graphik"/>
              </a:defRPr>
            </a:pPr>
            <a:r>
              <a:t>Text Editors: </a:t>
            </a:r>
          </a:p>
          <a:p>
            <a:pPr marL="558800" indent="-558800" algn="l" defTabSz="2438400">
              <a:spcBef>
                <a:spcPts val="400"/>
              </a:spcBef>
              <a:buClr>
                <a:srgbClr val="000000"/>
              </a:buClr>
              <a:buSzPct val="100000"/>
              <a:buChar char="•"/>
              <a:defRPr sz="40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Visual Studio Code</a:t>
            </a:r>
            <a:r>
              <a:t>: </a:t>
            </a:r>
            <a:r>
              <a:rPr sz="3200"/>
              <a:t>A highly popular and free code editor with a wide range of extensions and integrations.</a:t>
            </a:r>
          </a:p>
          <a:p>
            <a:pPr marL="558800" indent="-558800" algn="l" defTabSz="2438400">
              <a:spcBef>
                <a:spcPts val="700"/>
              </a:spcBef>
              <a:buClr>
                <a:srgbClr val="000000"/>
              </a:buClr>
              <a:buSzPct val="100000"/>
              <a:buChar char="•"/>
              <a:defRPr sz="40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Sublime Text</a:t>
            </a:r>
            <a:r>
              <a:t>: </a:t>
            </a:r>
            <a:r>
              <a:rPr sz="3200"/>
              <a:t>Another versatile and lightweight text editor for web development.</a:t>
            </a:r>
          </a:p>
          <a:p>
            <a:pPr algn="l" defTabSz="2438400">
              <a:spcBef>
                <a:spcPts val="700"/>
              </a:spcBef>
              <a:defRPr b="1" sz="5200">
                <a:latin typeface="Graphik"/>
                <a:ea typeface="Graphik"/>
                <a:cs typeface="Graphik"/>
                <a:sym typeface="Graphik"/>
              </a:defRPr>
            </a:pPr>
            <a:r>
              <a:rPr sz="4400"/>
              <a:t>Web Browers:</a:t>
            </a:r>
            <a:endParaRPr sz="4500"/>
          </a:p>
          <a:p>
            <a:pPr marL="372533" indent="-372533" algn="l" defTabSz="2438400">
              <a:spcBef>
                <a:spcPts val="1500"/>
              </a:spcBef>
              <a:buClr>
                <a:srgbClr val="000000"/>
              </a:buClr>
              <a:buSzPct val="100000"/>
              <a:buChar char="•"/>
              <a:defRPr sz="32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Google Chrome, Mozilla Firefox, Microsoft Edge, etc.:</a:t>
            </a:r>
            <a:r>
              <a:t> Essential for testing and debugging your website during development.</a:t>
            </a:r>
          </a:p>
          <a:p>
            <a:pPr algn="l" defTabSz="2438400">
              <a:spcBef>
                <a:spcPts val="1100"/>
              </a:spcBef>
              <a:defRPr b="1" sz="4300">
                <a:latin typeface="Graphik"/>
                <a:ea typeface="Graphik"/>
                <a:cs typeface="Graphik"/>
                <a:sym typeface="Graphik"/>
              </a:defRPr>
            </a:pPr>
            <a:r>
              <a:t>Front-End Development :</a:t>
            </a:r>
          </a:p>
          <a:p>
            <a:pPr marL="500591" indent="-500591" algn="l" defTabSz="2438400">
              <a:spcBef>
                <a:spcPts val="1100"/>
              </a:spcBef>
              <a:buClr>
                <a:srgbClr val="000000"/>
              </a:buClr>
              <a:buSzPct val="100000"/>
              <a:buChar char="•"/>
              <a:defRPr sz="32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HTML</a:t>
            </a:r>
            <a:r>
              <a:t>:For structuring your web pages.</a:t>
            </a:r>
          </a:p>
          <a:p>
            <a:pPr marL="500591" indent="-500591" algn="l" defTabSz="2438400">
              <a:spcBef>
                <a:spcPts val="1100"/>
              </a:spcBef>
              <a:buClr>
                <a:srgbClr val="000000"/>
              </a:buClr>
              <a:buSzPct val="100000"/>
              <a:buChar char="•"/>
              <a:defRPr sz="32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CSS</a:t>
            </a:r>
            <a:r>
              <a:t>: For styling and layout.</a:t>
            </a:r>
          </a:p>
          <a:p>
            <a:pPr marL="500591" indent="-500591" algn="l" defTabSz="2438400">
              <a:spcBef>
                <a:spcPts val="1100"/>
              </a:spcBef>
              <a:buClr>
                <a:srgbClr val="000000"/>
              </a:buClr>
              <a:buSzPct val="100000"/>
              <a:buChar char="•"/>
              <a:defRPr sz="32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JavaScript</a:t>
            </a:r>
            <a:r>
              <a:t>: For interactivity and user experience.</a:t>
            </a:r>
          </a:p>
          <a:p>
            <a:pPr marL="500591" indent="-500591" algn="l" defTabSz="2438400">
              <a:spcBef>
                <a:spcPts val="1100"/>
              </a:spcBef>
              <a:buClr>
                <a:srgbClr val="000000"/>
              </a:buClr>
              <a:buSzPct val="100000"/>
              <a:buChar char="•"/>
              <a:defRPr sz="32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Responsive Design Frameworks:</a:t>
            </a:r>
            <a:r>
              <a:t> Such as Bootstrap or Foundation for faster development.</a:t>
            </a:r>
          </a:p>
        </p:txBody>
      </p:sp>
      <p:sp>
        <p:nvSpPr>
          <p:cNvPr id="183" name="Tools and Technologies"/>
          <p:cNvSpPr txBox="1"/>
          <p:nvPr>
            <p:ph type="ctrTitle"/>
          </p:nvPr>
        </p:nvSpPr>
        <p:spPr>
          <a:xfrm>
            <a:off x="1270000" y="401603"/>
            <a:ext cx="21844000" cy="1767310"/>
          </a:xfrm>
          <a:prstGeom prst="rect">
            <a:avLst/>
          </a:prstGeom>
        </p:spPr>
        <p:txBody>
          <a:bodyPr/>
          <a:lstStyle>
            <a:lvl1pPr defTabSz="2072588">
              <a:defRPr spc="-295" sz="9860"/>
            </a:lvl1pPr>
          </a:lstStyle>
          <a:p>
            <a:pPr/>
            <a:r>
              <a:t>Tools and Technologies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esign and Layout"/>
          <p:cNvSpPr txBox="1"/>
          <p:nvPr>
            <p:ph type="ctrTitle"/>
          </p:nvPr>
        </p:nvSpPr>
        <p:spPr>
          <a:xfrm>
            <a:off x="1270000" y="329778"/>
            <a:ext cx="21844000" cy="1979227"/>
          </a:xfrm>
          <a:prstGeom prst="rect">
            <a:avLst/>
          </a:prstGeom>
        </p:spPr>
        <p:txBody>
          <a:bodyPr/>
          <a:lstStyle>
            <a:lvl1pPr defTabSz="2340805">
              <a:defRPr spc="-334" sz="11136"/>
            </a:lvl1pPr>
          </a:lstStyle>
          <a:p>
            <a:pPr/>
            <a:r>
              <a:t>Design and Layout</a:t>
            </a:r>
          </a:p>
        </p:txBody>
      </p:sp>
      <p:sp>
        <p:nvSpPr>
          <p:cNvPr id="186" name="1. Wire framing and Planning:…"/>
          <p:cNvSpPr txBox="1"/>
          <p:nvPr>
            <p:ph type="subTitle" idx="1"/>
          </p:nvPr>
        </p:nvSpPr>
        <p:spPr>
          <a:xfrm>
            <a:off x="1270000" y="3062046"/>
            <a:ext cx="21844000" cy="10354158"/>
          </a:xfrm>
          <a:prstGeom prst="rect">
            <a:avLst/>
          </a:prstGeom>
        </p:spPr>
        <p:txBody>
          <a:bodyPr/>
          <a:lstStyle/>
          <a:p>
            <a:pPr algn="l" defTabSz="1243583">
              <a:spcBef>
                <a:spcPts val="1200"/>
              </a:spcBef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1. Wire framing and Planning:</a:t>
            </a:r>
          </a:p>
          <a:p>
            <a:pPr marL="557022" indent="-485775" algn="l" defTabSz="1243583">
              <a:spcBef>
                <a:spcPts val="12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Before I started coding, I planned my website, layout, and navigation. Created wireframes or sketches to vizualize the design.</a:t>
            </a:r>
          </a:p>
          <a:p>
            <a:pPr algn="l" defTabSz="1243583">
              <a:spcBef>
                <a:spcPts val="1200"/>
              </a:spcBef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 2. Responsive Design:</a:t>
            </a:r>
          </a:p>
          <a:p>
            <a:pPr marL="557022" indent="-485775" algn="l" defTabSz="1243583">
              <a:spcBef>
                <a:spcPts val="12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My </a:t>
            </a:r>
            <a:r>
              <a:t>design is fully responsive, so it looks and functions well on various devices (desktop, tablet, mobile).</a:t>
            </a:r>
          </a:p>
          <a:p>
            <a:pPr algn="l" defTabSz="1243583">
              <a:spcBef>
                <a:spcPts val="1200"/>
              </a:spcBef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 3. Color Scheme:</a:t>
            </a:r>
          </a:p>
          <a:p>
            <a:pPr marL="557022" indent="-485775" algn="l" defTabSz="1243583">
              <a:spcBef>
                <a:spcPts val="12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I chose a </a:t>
            </a:r>
            <a:r>
              <a:t>harmonious colour palette that reflects my brand and evokes the desired emotions.</a:t>
            </a:r>
          </a:p>
          <a:p>
            <a:pPr algn="l" defTabSz="1243583">
              <a:spcBef>
                <a:spcPts val="1200"/>
              </a:spcBef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4. </a:t>
            </a:r>
            <a:r>
              <a:t>Typography:</a:t>
            </a:r>
          </a:p>
          <a:p>
            <a:pPr marL="557022" indent="-485775" algn="l" defTabSz="1243583">
              <a:spcBef>
                <a:spcPts val="12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I selected </a:t>
            </a:r>
            <a:r>
              <a:t>readable fonts for headings and body text. Consider font size, line spacing, and font hierarchy for a clean and professional look.</a:t>
            </a:r>
          </a:p>
          <a:p>
            <a:pPr algn="l" defTabSz="1243583">
              <a:spcBef>
                <a:spcPts val="1200"/>
              </a:spcBef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5. </a:t>
            </a:r>
            <a:r>
              <a:t>Layout Structure:</a:t>
            </a:r>
          </a:p>
          <a:p>
            <a:pPr marL="557022" indent="-485775" algn="l" defTabSz="1243583">
              <a:spcBef>
                <a:spcPts val="12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I </a:t>
            </a:r>
            <a:r>
              <a:t>Used Grid frameworks like Bootstrap or CSS Grid to simplify this process.</a:t>
            </a:r>
          </a:p>
          <a:p>
            <a:pPr algn="l" defTabSz="1243583">
              <a:spcBef>
                <a:spcPts val="1200"/>
              </a:spcBef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Visual Hierarchy:</a:t>
            </a:r>
          </a:p>
          <a:p>
            <a:pPr marL="557022" indent="-485775" algn="l" defTabSz="1243583">
              <a:spcBef>
                <a:spcPts val="12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I </a:t>
            </a:r>
            <a:r>
              <a:t>Prioritised important elements such as product listings, calls to action (CTAs), and navigation menus. </a:t>
            </a:r>
          </a:p>
          <a:p>
            <a:pPr algn="l" defTabSz="1243583">
              <a:spcBef>
                <a:spcPts val="1200"/>
              </a:spcBef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7. Navigation:</a:t>
            </a:r>
          </a:p>
          <a:p>
            <a:pPr marL="557022" indent="-485775" algn="l" defTabSz="1243583">
              <a:spcBef>
                <a:spcPts val="12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448">
                <a:latin typeface="Graphik"/>
                <a:ea typeface="Graphik"/>
                <a:cs typeface="Graphik"/>
                <a:sym typeface="Graphik"/>
              </a:defRPr>
            </a:pPr>
            <a:r>
              <a:t>I made</a:t>
            </a:r>
            <a:r>
              <a:t> navigation intuitive with clear menus, breadcrumbs, and search functionality to ensure that users can easily find what they're looking for.</a:t>
            </a:r>
          </a:p>
          <a:p>
            <a:pPr algn="l" defTabSz="1243583">
              <a:spcBef>
                <a:spcPts val="1200"/>
              </a:spcBef>
              <a:defRPr sz="2499">
                <a:latin typeface="Graphik"/>
                <a:ea typeface="Graphik"/>
                <a:cs typeface="Graphik"/>
                <a:sym typeface="Graphik"/>
              </a:defRPr>
            </a:pPr>
            <a:r>
              <a:t>8</a:t>
            </a:r>
            <a:r>
              <a:t>. Legal and Trust Elements:</a:t>
            </a:r>
          </a:p>
          <a:p>
            <a:pPr marL="557022" indent="-485775" algn="l" defTabSz="1243583">
              <a:spcBef>
                <a:spcPts val="12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499">
                <a:latin typeface="Graphik"/>
                <a:ea typeface="Graphik"/>
                <a:cs typeface="Graphik"/>
                <a:sym typeface="Graphik"/>
              </a:defRPr>
            </a:pPr>
            <a:r>
              <a:t>Included privacy policies, terms of service, and trust badges (e.g., SSL certificates) to install confidence in customers.</a:t>
            </a:r>
          </a:p>
          <a:p>
            <a:pPr algn="l" defTabSz="1243583">
              <a:spcBef>
                <a:spcPts val="1200"/>
              </a:spcBef>
              <a:defRPr sz="3264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8. Product Listings:…"/>
          <p:cNvSpPr txBox="1"/>
          <p:nvPr>
            <p:ph type="subTitle" idx="1"/>
          </p:nvPr>
        </p:nvSpPr>
        <p:spPr>
          <a:xfrm>
            <a:off x="1270000" y="942617"/>
            <a:ext cx="21844000" cy="11663720"/>
          </a:xfrm>
          <a:prstGeom prst="rect">
            <a:avLst/>
          </a:prstGeom>
        </p:spPr>
        <p:txBody>
          <a:bodyPr/>
          <a:lstStyle/>
          <a:p>
            <a:pPr algn="l" defTabSz="975360">
              <a:spcBef>
                <a:spcPts val="900"/>
              </a:spcBef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8. Product Listings:</a:t>
            </a:r>
          </a:p>
          <a:p>
            <a:pPr marL="436879" indent="-380999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I Displayed products with high-quality images, clear titles, prices, and descriptions.</a:t>
            </a:r>
          </a:p>
          <a:p>
            <a:pPr algn="l" defTabSz="975360">
              <a:spcBef>
                <a:spcPts val="900"/>
              </a:spcBef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9. Product Pages:</a:t>
            </a:r>
          </a:p>
          <a:p>
            <a:pPr marL="436879" indent="-380999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All product pages provide comprehensive information, including images, specifications, reviews, and a clear "Add to Cart" button.</a:t>
            </a:r>
          </a:p>
          <a:p>
            <a:pPr algn="l" defTabSz="975360">
              <a:spcBef>
                <a:spcPts val="900"/>
              </a:spcBef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10. </a:t>
            </a:r>
            <a:r>
              <a:t>Shopping Cart and Checkout:</a:t>
            </a:r>
          </a:p>
          <a:p>
            <a:pPr marL="436879" indent="-380999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A user-friendly and secure shopping cart and checkout process with a summary of the order and a streamlined checkout with multiple payment options.</a:t>
            </a:r>
          </a:p>
          <a:p>
            <a:pPr algn="l" defTabSz="975360">
              <a:spcBef>
                <a:spcPts val="900"/>
              </a:spcBef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11. </a:t>
            </a:r>
            <a:r>
              <a:t>Images and Multimedia:</a:t>
            </a:r>
          </a:p>
          <a:p>
            <a:pPr marL="436879" indent="-380999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High-quality product images, product videos, and interactive elements can enhance the user experience.</a:t>
            </a:r>
          </a:p>
          <a:p>
            <a:pPr algn="l" defTabSz="975360">
              <a:spcBef>
                <a:spcPts val="900"/>
              </a:spcBef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12. User Feedback:</a:t>
            </a:r>
          </a:p>
          <a:p>
            <a:pPr marL="436879" indent="-380999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Allowing customers to leave reviews and ratings. Showcase positive feedback to build trust.</a:t>
            </a:r>
          </a:p>
          <a:p>
            <a:pPr algn="l" defTabSz="975360">
              <a:spcBef>
                <a:spcPts val="900"/>
              </a:spcBef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13. </a:t>
            </a:r>
            <a:r>
              <a:t>Minimize Distractions:</a:t>
            </a:r>
          </a:p>
          <a:p>
            <a:pPr marL="436879" indent="-380999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Minimised the distractions with minimum popups and visuals.</a:t>
            </a:r>
          </a:p>
          <a:p>
            <a:pPr algn="l" defTabSz="975360">
              <a:spcBef>
                <a:spcPts val="900"/>
              </a:spcBef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14. Loading Speed:</a:t>
            </a:r>
          </a:p>
          <a:p>
            <a:pPr marL="436879" indent="-380999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Optimised images and code ensures fast page loading times making it a light weight website.</a:t>
            </a:r>
          </a:p>
          <a:p>
            <a:pPr algn="l" defTabSz="975360">
              <a:spcBef>
                <a:spcPts val="900"/>
              </a:spcBef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15. </a:t>
            </a:r>
            <a:r>
              <a:t>Accessibility:</a:t>
            </a:r>
          </a:p>
          <a:p>
            <a:pPr marL="436879" indent="-380999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My website is very accessible that all users, including those with disabilities, can navigate and interact with the site.</a:t>
            </a:r>
          </a:p>
          <a:p>
            <a:pPr algn="l" defTabSz="975360">
              <a:spcBef>
                <a:spcPts val="900"/>
              </a:spcBef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16. </a:t>
            </a:r>
            <a:r>
              <a:t>Test and Iterate:</a:t>
            </a:r>
          </a:p>
          <a:p>
            <a:pPr marL="436879" indent="-380999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Continuously ran tests with real users and gathered feedback. Made improvements based on user behaviour and preferences.</a:t>
            </a:r>
          </a:p>
          <a:p>
            <a:pPr algn="l" defTabSz="975360">
              <a:spcBef>
                <a:spcPts val="900"/>
              </a:spcBef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17. Legal and Trust Elements:</a:t>
            </a:r>
          </a:p>
          <a:p>
            <a:pPr marL="436879" indent="-380999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560">
                <a:latin typeface="Graphik"/>
                <a:ea typeface="Graphik"/>
                <a:cs typeface="Graphik"/>
                <a:sym typeface="Graphik"/>
              </a:defRPr>
            </a:pPr>
            <a:r>
              <a:t>Included privacy policies, terms of service, and trust badges (e.g., SSL certificates) to install confidence in customers.</a:t>
            </a:r>
          </a:p>
          <a:p>
            <a:pPr marL="436879" indent="-380999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56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Interactivity"/>
          <p:cNvSpPr txBox="1"/>
          <p:nvPr>
            <p:ph type="ctrTitle"/>
          </p:nvPr>
        </p:nvSpPr>
        <p:spPr>
          <a:xfrm>
            <a:off x="1270000" y="14944"/>
            <a:ext cx="21844000" cy="2207896"/>
          </a:xfrm>
          <a:prstGeom prst="rect">
            <a:avLst/>
          </a:prstGeom>
        </p:spPr>
        <p:txBody>
          <a:bodyPr/>
          <a:lstStyle/>
          <a:p>
            <a:pPr/>
            <a:r>
              <a:t>Interactivity </a:t>
            </a:r>
          </a:p>
        </p:txBody>
      </p:sp>
      <p:sp>
        <p:nvSpPr>
          <p:cNvPr id="191" name="1. Product Filtering and Sorting:…"/>
          <p:cNvSpPr txBox="1"/>
          <p:nvPr>
            <p:ph type="subTitle" idx="1"/>
          </p:nvPr>
        </p:nvSpPr>
        <p:spPr>
          <a:xfrm>
            <a:off x="1270000" y="2163865"/>
            <a:ext cx="21844000" cy="10833018"/>
          </a:xfrm>
          <a:prstGeom prst="rect">
            <a:avLst/>
          </a:prstGeom>
        </p:spPr>
        <p:txBody>
          <a:bodyPr/>
          <a:lstStyle/>
          <a:p>
            <a:pPr algn="l" defTabSz="975360">
              <a:spcBef>
                <a:spcPts val="900"/>
              </a:spcBef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1. Product Filtering and Sorting:</a:t>
            </a:r>
          </a:p>
          <a:p>
            <a:pPr marL="436880" indent="-381000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Allow users to filter products by category, price range, brand, or other attributes. </a:t>
            </a:r>
          </a:p>
          <a:p>
            <a:pPr algn="l" defTabSz="975360">
              <a:spcBef>
                <a:spcPts val="900"/>
              </a:spcBef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2. Product Search:</a:t>
            </a:r>
          </a:p>
          <a:p>
            <a:pPr marL="436880" indent="-381000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Included a search bar with autocomplete suggestions to help users search for products efficiently.</a:t>
            </a:r>
          </a:p>
          <a:p>
            <a:pPr algn="l" defTabSz="975360">
              <a:spcBef>
                <a:spcPts val="900"/>
              </a:spcBef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3. Dynamic Product Previews:</a:t>
            </a:r>
          </a:p>
          <a:p>
            <a:pPr marL="436880" indent="-381000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Enable users to view product details, including images and descriptions, when they hover over or click on a product listing.</a:t>
            </a:r>
          </a:p>
          <a:p>
            <a:pPr algn="l" defTabSz="975360">
              <a:spcBef>
                <a:spcPts val="900"/>
              </a:spcBef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4. </a:t>
            </a:r>
            <a:r>
              <a:t>User Reviews and Ratings:</a:t>
            </a:r>
          </a:p>
          <a:p>
            <a:pPr marL="436880" indent="-381000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Enable customers to read and submit reviews and ratings for products. </a:t>
            </a:r>
          </a:p>
          <a:p>
            <a:pPr algn="l" defTabSz="975360">
              <a:spcBef>
                <a:spcPts val="900"/>
              </a:spcBef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5</a:t>
            </a:r>
            <a:r>
              <a:t>. User Accounts and Profiles:</a:t>
            </a:r>
          </a:p>
          <a:p>
            <a:pPr marL="436880" indent="-381000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Let users create accounts, log in, and manage their profiles. This is essential for saving shipping information and order history.</a:t>
            </a:r>
          </a:p>
          <a:p>
            <a:pPr algn="l" defTabSz="975360">
              <a:spcBef>
                <a:spcPts val="900"/>
              </a:spcBef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6</a:t>
            </a:r>
            <a:r>
              <a:t>. Newsletter Subscriptions:</a:t>
            </a:r>
          </a:p>
          <a:p>
            <a:pPr marL="436880" indent="-381000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Allow users to subscribe to newsletters for updates and promotions. </a:t>
            </a:r>
          </a:p>
          <a:p>
            <a:pPr algn="l" defTabSz="975360">
              <a:spcBef>
                <a:spcPts val="900"/>
              </a:spcBef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7. </a:t>
            </a:r>
            <a:r>
              <a:t>Recommendations and Upselling:</a:t>
            </a:r>
          </a:p>
          <a:p>
            <a:pPr marL="436880" indent="-381000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Used algorithms to provide product recommendations based on user behaviour and purchase history.</a:t>
            </a:r>
          </a:p>
          <a:p>
            <a:pPr algn="l" defTabSz="975360">
              <a:spcBef>
                <a:spcPts val="900"/>
              </a:spcBef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8</a:t>
            </a:r>
            <a:r>
              <a:t>. Interactive Image Galleries:</a:t>
            </a:r>
          </a:p>
          <a:p>
            <a:pPr marL="436880" indent="-381000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Enhanced product images with zoom, 360-degree views, or image sliders.</a:t>
            </a:r>
          </a:p>
          <a:p>
            <a:pPr algn="l" defTabSz="975360">
              <a:spcBef>
                <a:spcPts val="900"/>
              </a:spcBef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9</a:t>
            </a:r>
            <a:r>
              <a:t>. Social Sharing:</a:t>
            </a:r>
          </a:p>
          <a:p>
            <a:pPr marL="436880" indent="-381000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Included social sharing buttons for products to encourage users to share their finds on social media.</a:t>
            </a:r>
          </a:p>
          <a:p>
            <a:pPr algn="l" defTabSz="975360">
              <a:spcBef>
                <a:spcPts val="900"/>
              </a:spcBef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10</a:t>
            </a:r>
            <a:r>
              <a:t>. Dynamic Pricing and Discounts:</a:t>
            </a:r>
          </a:p>
          <a:p>
            <a:pPr marL="436880" indent="-381000" algn="l" defTabSz="975360">
              <a:spcBef>
                <a:spcPts val="9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320">
                <a:latin typeface="Graphik"/>
                <a:ea typeface="Graphik"/>
                <a:cs typeface="Graphik"/>
                <a:sym typeface="Graphik"/>
              </a:defRPr>
            </a:pPr>
            <a:r>
              <a:t>Show dynamic pricing based on quantities, discounts, and promotions.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sting and deployment"/>
          <p:cNvSpPr txBox="1"/>
          <p:nvPr>
            <p:ph type="ctrTitle"/>
          </p:nvPr>
        </p:nvSpPr>
        <p:spPr>
          <a:xfrm>
            <a:off x="1270000" y="152040"/>
            <a:ext cx="21844000" cy="1854822"/>
          </a:xfrm>
          <a:prstGeom prst="rect">
            <a:avLst/>
          </a:prstGeom>
        </p:spPr>
        <p:txBody>
          <a:bodyPr/>
          <a:lstStyle>
            <a:lvl1pPr defTabSz="2194505">
              <a:defRPr spc="-313" sz="10439"/>
            </a:lvl1pPr>
          </a:lstStyle>
          <a:p>
            <a:pPr/>
            <a:r>
              <a:t>Testing and deployment </a:t>
            </a:r>
          </a:p>
        </p:txBody>
      </p:sp>
      <p:sp>
        <p:nvSpPr>
          <p:cNvPr id="194" name="Choose a Hosting Service: Select a web hosting service that suits your needs, considering factors like traffic volume, performance, and scalability. Popular options include AWS, Heroku, Netlify, and Vercel.…"/>
          <p:cNvSpPr txBox="1"/>
          <p:nvPr>
            <p:ph type="subTitle" idx="1"/>
          </p:nvPr>
        </p:nvSpPr>
        <p:spPr>
          <a:xfrm>
            <a:off x="1270000" y="3028201"/>
            <a:ext cx="21844000" cy="10088904"/>
          </a:xfrm>
          <a:prstGeom prst="rect">
            <a:avLst/>
          </a:prstGeom>
        </p:spPr>
        <p:txBody>
          <a:bodyPr/>
          <a:lstStyle/>
          <a:p>
            <a:pPr algn="l" defTabSz="2438400">
              <a:spcBef>
                <a:spcPts val="2400"/>
              </a:spcBef>
              <a:defRPr sz="33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Choose a Hosting Service:</a:t>
            </a:r>
            <a:r>
              <a:t> Select a web hosting service that suits your needs, considering factors like traffic volume, performance, and scalability. Popular options include AWS, Heroku, Netlify, and Vercel.</a:t>
            </a:r>
          </a:p>
          <a:p>
            <a:pPr algn="l" defTabSz="2438400">
              <a:spcBef>
                <a:spcPts val="2400"/>
              </a:spcBef>
              <a:defRPr sz="35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Domain and SSL Setup:</a:t>
            </a:r>
            <a:r>
              <a:t> Configure your domain name (e.g., </a:t>
            </a:r>
            <a:r>
              <a:rPr>
                <a:solidFill>
                  <a:srgbClr val="2964AA"/>
                </a:solidFill>
                <a:hlinkClick r:id="rId2" invalidUrl="" action="" tgtFrame="" tooltip="" history="1" highlightClick="0" endSnd="0"/>
              </a:rPr>
              <a:t>www.yourwebsite.com</a:t>
            </a:r>
            <a:r>
              <a:t>) and set up SSL certificates to ensure secure connections (HTTPS).</a:t>
            </a:r>
          </a:p>
          <a:p>
            <a:pPr algn="l" defTabSz="2438400">
              <a:spcBef>
                <a:spcPts val="2400"/>
              </a:spcBef>
              <a:defRPr sz="35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Deployment Tools:</a:t>
            </a:r>
            <a:r>
              <a:t> Use deployment tools like Git or FTP to upload your code and assets to the web server.</a:t>
            </a:r>
          </a:p>
          <a:p>
            <a:pPr algn="l" defTabSz="2438400">
              <a:spcBef>
                <a:spcPts val="2400"/>
              </a:spcBef>
              <a:defRPr sz="37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Monitoring:</a:t>
            </a:r>
            <a:r>
              <a:t> Set up monitoring tools to track website performance, server health, and user traffic.</a:t>
            </a:r>
          </a:p>
          <a:p>
            <a:pPr algn="l" defTabSz="2438400">
              <a:spcBef>
                <a:spcPts val="2400"/>
              </a:spcBef>
              <a:defRPr sz="34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DNS Configuration:</a:t>
            </a:r>
            <a:r>
              <a:t> Update your DNS settings to point to your web server's IP address. This might take some time to propagate.</a:t>
            </a:r>
          </a:p>
          <a:p>
            <a:pPr algn="l" defTabSz="2438400">
              <a:spcBef>
                <a:spcPts val="2400"/>
              </a:spcBef>
              <a:defRPr sz="3300"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Launch:</a:t>
            </a:r>
            <a:r>
              <a:t> Once you are satisfied with your post-deployment testing, announce your website's launch to the public through various marketing channels.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clusion"/>
          <p:cNvSpPr txBox="1"/>
          <p:nvPr>
            <p:ph type="ctrTitle"/>
          </p:nvPr>
        </p:nvSpPr>
        <p:spPr>
          <a:xfrm>
            <a:off x="924433" y="138119"/>
            <a:ext cx="21844001" cy="2840647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97" name="In conclusion, building an eCommerce website using HTML, CSS, and JavaScript was a complex yet rewarding endeavour . Throughout this presentation, we've covered various key aspects and considerations, from design and interactivity to testing and deployme"/>
          <p:cNvSpPr txBox="1"/>
          <p:nvPr>
            <p:ph type="subTitle" sz="half" idx="1"/>
          </p:nvPr>
        </p:nvSpPr>
        <p:spPr>
          <a:xfrm>
            <a:off x="1270000" y="3819477"/>
            <a:ext cx="21844000" cy="4792362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In conclusion, building an eCommerce website using HTML, CSS, and JavaScript was a complex yet rewarding endeavour . Throughout this presentation, we've covered various key aspects and considerations, from design and interactivity to testing and deployment.</a:t>
            </a:r>
          </a:p>
        </p:txBody>
      </p:sp>
      <p:sp>
        <p:nvSpPr>
          <p:cNvPr id="198" name="Thank You"/>
          <p:cNvSpPr txBox="1"/>
          <p:nvPr/>
        </p:nvSpPr>
        <p:spPr>
          <a:xfrm>
            <a:off x="9730365" y="9452550"/>
            <a:ext cx="4923269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6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