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651" y="-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46-65D9-4FB1-A58E-3F0C15BBE480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B25-1512-4A5D-A082-65178C7A8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17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46-65D9-4FB1-A58E-3F0C15BBE480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B25-1512-4A5D-A082-65178C7A8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14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46-65D9-4FB1-A58E-3F0C15BBE480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B25-1512-4A5D-A082-65178C7A8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70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46-65D9-4FB1-A58E-3F0C15BBE480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B25-1512-4A5D-A082-65178C7A8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54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46-65D9-4FB1-A58E-3F0C15BBE480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B25-1512-4A5D-A082-65178C7A8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0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46-65D9-4FB1-A58E-3F0C15BBE480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B25-1512-4A5D-A082-65178C7A8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1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46-65D9-4FB1-A58E-3F0C15BBE480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B25-1512-4A5D-A082-65178C7A8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03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46-65D9-4FB1-A58E-3F0C15BBE480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B25-1512-4A5D-A082-65178C7A8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26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46-65D9-4FB1-A58E-3F0C15BBE480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B25-1512-4A5D-A082-65178C7A8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91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46-65D9-4FB1-A58E-3F0C15BBE480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B25-1512-4A5D-A082-65178C7A8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84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46-65D9-4FB1-A58E-3F0C15BBE480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B25-1512-4A5D-A082-65178C7A8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60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5346-65D9-4FB1-A58E-3F0C15BBE480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ABB25-1512-4A5D-A082-65178C7A8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24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1720" y="106680"/>
            <a:ext cx="1837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>
                <a:latin typeface="Louis George Café" panose="020B0600020202020204" pitchFamily="34" charset="0"/>
              </a:rPr>
              <a:t>REPORT</a:t>
            </a:r>
            <a:endParaRPr lang="en-IN" sz="3600" b="1" dirty="0">
              <a:latin typeface="Louis George Café" panose="020B0600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5327" y="692051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Louis George Café" panose="020B0600020202020204" pitchFamily="34" charset="0"/>
              </a:rPr>
              <a:t>Assignment 1 : Decision Trees</a:t>
            </a:r>
            <a:endParaRPr lang="en-IN" dirty="0">
              <a:latin typeface="Louis George Café" panose="020B0600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" y="1246644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Louis George Café" panose="020B0600020202020204" pitchFamily="34" charset="0"/>
              </a:rPr>
              <a:t>Procedure</a:t>
            </a:r>
            <a:endParaRPr lang="en-IN" sz="2000" dirty="0">
              <a:latin typeface="Louis George Café" panose="020B0600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585" y="1646754"/>
            <a:ext cx="522135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 smtClean="0">
                <a:latin typeface="Helvetica" panose="020B0604020202030204" pitchFamily="34" charset="0"/>
              </a:rPr>
              <a:t>Converted the .data file to .csv and read the data using the Python csv library.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 smtClean="0">
                <a:latin typeface="Helvetica" panose="020B0604020202030204" pitchFamily="34" charset="0"/>
              </a:rPr>
              <a:t>Defined classes for tree nodes, attribute set etc.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 smtClean="0">
                <a:latin typeface="Helvetica" panose="020B0604020202030204" pitchFamily="34" charset="0"/>
              </a:rPr>
              <a:t>Implemented the </a:t>
            </a:r>
            <a:r>
              <a:rPr lang="en-IN" sz="1400" b="1" dirty="0" smtClean="0">
                <a:latin typeface="Helvetica" panose="020B0604020202030204" pitchFamily="34" charset="0"/>
              </a:rPr>
              <a:t>ID3 algorithm </a:t>
            </a:r>
            <a:r>
              <a:rPr lang="en-IN" sz="1400" dirty="0" smtClean="0">
                <a:latin typeface="Helvetica" panose="020B0604020202030204" pitchFamily="34" charset="0"/>
              </a:rPr>
              <a:t>using </a:t>
            </a:r>
            <a:r>
              <a:rPr lang="en-IN" sz="1400" b="1" dirty="0" smtClean="0">
                <a:latin typeface="Helvetica" panose="020B0604020202030204" pitchFamily="34" charset="0"/>
              </a:rPr>
              <a:t>information gain</a:t>
            </a:r>
            <a:r>
              <a:rPr lang="en-IN" sz="1400" dirty="0" smtClean="0">
                <a:latin typeface="Helvetica" panose="020B0604020202030204" pitchFamily="34" charset="0"/>
              </a:rPr>
              <a:t> heuristic.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Tackled exa</a:t>
            </a:r>
            <a:r>
              <a:rPr lang="en-IN" sz="1400" dirty="0" smtClean="0">
                <a:latin typeface="Helvetica" panose="020B0604020202030204" pitchFamily="34" charset="0"/>
              </a:rPr>
              <a:t>mples with missing</a:t>
            </a:r>
            <a:r>
              <a:rPr lang="en-IN" sz="1400" dirty="0" smtClean="0">
                <a:latin typeface="Helvetica" panose="020B0604020202030204" pitchFamily="34" charset="0"/>
              </a:rPr>
              <a:t> attribute values by assigning the value which is most common in the examples having its target classification.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 smtClean="0">
                <a:latin typeface="Helvetica" panose="020B0604020202030204" pitchFamily="34" charset="0"/>
              </a:rPr>
              <a:t>Implemented a best_depth function that takes in a dataset and returns a tree with highest test accuracy.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Iterated over possible depths (in this case, 10)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For each depth, shuffled the data set and then divided it in the ratio </a:t>
            </a:r>
            <a:r>
              <a:rPr lang="en-IN" sz="1400" b="1" dirty="0" smtClean="0">
                <a:latin typeface="Helvetica" panose="020B0604020202030204" pitchFamily="34" charset="0"/>
              </a:rPr>
              <a:t>60:20:20</a:t>
            </a:r>
            <a:r>
              <a:rPr lang="en-IN" sz="1400" dirty="0" smtClean="0">
                <a:latin typeface="Helvetica" panose="020B0604020202030204" pitchFamily="34" charset="0"/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1</a:t>
            </a:r>
            <a:r>
              <a:rPr lang="en-IN" sz="1400" baseline="30000" dirty="0" smtClean="0">
                <a:latin typeface="Helvetica" panose="020B0604020202030204" pitchFamily="34" charset="0"/>
              </a:rPr>
              <a:t>st</a:t>
            </a:r>
            <a:r>
              <a:rPr lang="en-IN" sz="1400" dirty="0" smtClean="0">
                <a:latin typeface="Helvetica" panose="020B0604020202030204" pitchFamily="34" charset="0"/>
              </a:rPr>
              <a:t> part : Training set to train the tree,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2</a:t>
            </a:r>
            <a:r>
              <a:rPr lang="en-IN" sz="1400" baseline="30000" dirty="0" smtClean="0">
                <a:latin typeface="Helvetica" panose="020B0604020202030204" pitchFamily="34" charset="0"/>
              </a:rPr>
              <a:t>nd</a:t>
            </a:r>
            <a:r>
              <a:rPr lang="en-IN" sz="1400" dirty="0" smtClean="0">
                <a:latin typeface="Helvetica" panose="020B0604020202030204" pitchFamily="34" charset="0"/>
              </a:rPr>
              <a:t> part : Validation set which is used in pruning</a:t>
            </a:r>
          </a:p>
          <a:p>
            <a:pPr lvl="2"/>
            <a:r>
              <a:rPr lang="en-IN" sz="1400" dirty="0" smtClean="0">
                <a:latin typeface="Helvetica" panose="020B0604020202030204" pitchFamily="34" charset="0"/>
              </a:rPr>
              <a:t>  	  the tree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3</a:t>
            </a:r>
            <a:r>
              <a:rPr lang="en-IN" sz="1400" baseline="30000" dirty="0" smtClean="0">
                <a:latin typeface="Helvetica" panose="020B0604020202030204" pitchFamily="34" charset="0"/>
              </a:rPr>
              <a:t>rd</a:t>
            </a:r>
            <a:r>
              <a:rPr lang="en-IN" sz="1400" dirty="0" smtClean="0">
                <a:latin typeface="Helvetica" panose="020B0604020202030204" pitchFamily="34" charset="0"/>
              </a:rPr>
              <a:t> part : Test set to test the accuracy of the tree</a:t>
            </a:r>
          </a:p>
          <a:p>
            <a:pPr lvl="4"/>
            <a:r>
              <a:rPr lang="en-IN" sz="1400" dirty="0" smtClean="0">
                <a:latin typeface="Helvetica" panose="020B0604020202030204" pitchFamily="34" charset="0"/>
              </a:rPr>
              <a:t>  constructed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 smtClean="0">
                <a:latin typeface="Helvetica" panose="020B0604020202030204" pitchFamily="34" charset="0"/>
              </a:rPr>
              <a:t>Used </a:t>
            </a:r>
            <a:r>
              <a:rPr lang="en-IN" sz="1400" b="1" dirty="0" smtClean="0">
                <a:latin typeface="Helvetica" panose="020B0604020202030204" pitchFamily="34" charset="0"/>
              </a:rPr>
              <a:t>Reduced Error Pruning</a:t>
            </a:r>
            <a:r>
              <a:rPr lang="en-IN" sz="1400" dirty="0" smtClean="0">
                <a:latin typeface="Helvetica" panose="020B0604020202030204" pitchFamily="34" charset="0"/>
              </a:rPr>
              <a:t> to prune the tree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Tested nodes from bottom to up (leaf to root)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If pruning the node, increases the accuracy on the validation set (obtained from the best_depth function), then the node is replaced with a leaf node having most common classification at tha</a:t>
            </a:r>
            <a:r>
              <a:rPr lang="en-IN" sz="1400" dirty="0" smtClean="0">
                <a:latin typeface="Helvetica" panose="020B0604020202030204" pitchFamily="34" charset="0"/>
              </a:rPr>
              <a:t>t node.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 smtClean="0">
                <a:latin typeface="Helvetica" panose="020B0604020202030204" pitchFamily="34" charset="0"/>
              </a:rPr>
              <a:t>Used the </a:t>
            </a:r>
            <a:r>
              <a:rPr lang="en-IN" sz="1400" b="1" dirty="0" smtClean="0">
                <a:latin typeface="Helvetica" panose="020B0604020202030204" pitchFamily="34" charset="0"/>
              </a:rPr>
              <a:t>matplotlib</a:t>
            </a:r>
            <a:r>
              <a:rPr lang="en-IN" sz="1400" dirty="0" smtClean="0">
                <a:latin typeface="Helvetica" panose="020B0604020202030204" pitchFamily="34" charset="0"/>
              </a:rPr>
              <a:t> library to plot the graph between Depth vs Accuracy on both test-set as well as training set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 smtClean="0">
                <a:latin typeface="Helvetica" panose="020B0604020202030204" pitchFamily="34" charset="0"/>
              </a:rPr>
              <a:t>Implemented a function to write a graphviz file (.</a:t>
            </a:r>
            <a:r>
              <a:rPr lang="en-IN" sz="1400" dirty="0" err="1" smtClean="0">
                <a:latin typeface="Helvetica" panose="020B0604020202030204" pitchFamily="34" charset="0"/>
              </a:rPr>
              <a:t>gv</a:t>
            </a:r>
            <a:r>
              <a:rPr lang="en-IN" sz="1400" dirty="0" smtClean="0">
                <a:latin typeface="Helvetica" panose="020B0604020202030204" pitchFamily="34" charset="0"/>
              </a:rPr>
              <a:t>) for printing the tree.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Non-leaf nodes are colored </a:t>
            </a:r>
            <a:r>
              <a:rPr lang="en-IN" sz="1400" dirty="0" smtClean="0">
                <a:solidFill>
                  <a:srgbClr val="7030A0"/>
                </a:solidFill>
                <a:latin typeface="Helvetica" panose="020B0604020202030204" pitchFamily="34" charset="0"/>
              </a:rPr>
              <a:t>purple</a:t>
            </a:r>
            <a:r>
              <a:rPr lang="en-IN" sz="1400" dirty="0" smtClean="0">
                <a:latin typeface="Helvetica" panose="020B0604020202030204" pitchFamily="34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Leaf Nodes are colored red/green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solidFill>
                  <a:srgbClr val="FF0000"/>
                </a:solidFill>
                <a:latin typeface="Helvetica" panose="020B0604020202030204" pitchFamily="34" charset="0"/>
              </a:rPr>
              <a:t>Red</a:t>
            </a:r>
            <a:r>
              <a:rPr lang="en-IN" sz="1400" dirty="0" smtClean="0">
                <a:latin typeface="Helvetica" panose="020B0604020202030204" pitchFamily="34" charset="0"/>
              </a:rPr>
              <a:t> :- Non-recurrence event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solidFill>
                  <a:srgbClr val="00B050"/>
                </a:solidFill>
                <a:latin typeface="Helvetica" panose="020B0604020202030204" pitchFamily="34" charset="0"/>
              </a:rPr>
              <a:t>Green</a:t>
            </a:r>
            <a:r>
              <a:rPr lang="en-IN" sz="1400" dirty="0" smtClean="0">
                <a:latin typeface="Helvetica" panose="020B0604020202030204" pitchFamily="34" charset="0"/>
              </a:rPr>
              <a:t> :- Recurrence event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1400" dirty="0" smtClean="0">
              <a:latin typeface="Helvetica" panose="020B0604020202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1400" dirty="0" smtClean="0">
              <a:latin typeface="Helvetica" panose="020B0604020202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1400" dirty="0" smtClean="0">
              <a:latin typeface="Helvetica" panose="020B0604020202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1400" dirty="0">
              <a:latin typeface="Helvetica" panose="020B06040202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6724" y="0"/>
            <a:ext cx="2321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Anmol Harsh 18CS10005</a:t>
            </a:r>
          </a:p>
          <a:p>
            <a:r>
              <a:rPr lang="en-IN" sz="1600" dirty="0" smtClean="0"/>
              <a:t>Ayudh Saxena 18CS10007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6718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980" y="8766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Louis George Café" panose="020B0600020202020204" pitchFamily="34" charset="0"/>
              </a:rPr>
              <a:t>Results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82900"/>
              </p:ext>
            </p:extLst>
          </p:nvPr>
        </p:nvGraphicFramePr>
        <p:xfrm>
          <a:off x="868680" y="1189337"/>
          <a:ext cx="5273040" cy="377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38">
                  <a:extLst>
                    <a:ext uri="{9D8B030D-6E8A-4147-A177-3AD203B41FA5}">
                      <a16:colId xmlns:a16="http://schemas.microsoft.com/office/drawing/2014/main" val="826722433"/>
                    </a:ext>
                  </a:extLst>
                </a:gridCol>
                <a:gridCol w="1529422">
                  <a:extLst>
                    <a:ext uri="{9D8B030D-6E8A-4147-A177-3AD203B41FA5}">
                      <a16:colId xmlns:a16="http://schemas.microsoft.com/office/drawing/2014/main" val="3206134231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171176431"/>
                    </a:ext>
                  </a:extLst>
                </a:gridCol>
                <a:gridCol w="1165860">
                  <a:extLst>
                    <a:ext uri="{9D8B030D-6E8A-4147-A177-3AD203B41FA5}">
                      <a16:colId xmlns:a16="http://schemas.microsoft.com/office/drawing/2014/main" val="2056331600"/>
                    </a:ext>
                  </a:extLst>
                </a:gridCol>
              </a:tblGrid>
              <a:tr h="68846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Depth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Average accuracy</a:t>
                      </a:r>
                      <a:r>
                        <a:rPr lang="en-IN" sz="1400" baseline="0" dirty="0" smtClean="0"/>
                        <a:t> on test-set</a:t>
                      </a:r>
                    </a:p>
                    <a:p>
                      <a:pPr algn="ctr"/>
                      <a:r>
                        <a:rPr lang="en-IN" sz="1400" baseline="0" dirty="0" smtClean="0">
                          <a:solidFill>
                            <a:schemeClr val="tx1"/>
                          </a:solidFill>
                        </a:rPr>
                        <a:t>(%)</a:t>
                      </a:r>
                      <a:endParaRPr lang="en-IN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aseline="0" dirty="0" smtClean="0"/>
                        <a:t>Accuracy on test-set of the best tree</a:t>
                      </a:r>
                    </a:p>
                    <a:p>
                      <a:pPr algn="ctr"/>
                      <a:r>
                        <a:rPr lang="en-IN" sz="1400" baseline="0" dirty="0" smtClean="0">
                          <a:solidFill>
                            <a:schemeClr val="tx1"/>
                          </a:solidFill>
                        </a:rPr>
                        <a:t>(%)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Accuracy</a:t>
                      </a:r>
                      <a:r>
                        <a:rPr lang="en-IN" sz="1400" baseline="0" dirty="0" smtClean="0"/>
                        <a:t> on training set</a:t>
                      </a:r>
                    </a:p>
                    <a:p>
                      <a:pPr algn="ctr"/>
                      <a:r>
                        <a:rPr lang="en-IN" sz="1400" baseline="0" dirty="0" smtClean="0">
                          <a:solidFill>
                            <a:schemeClr val="tx1"/>
                          </a:solidFill>
                        </a:rPr>
                        <a:t>(%)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296804"/>
                  </a:ext>
                </a:extLst>
              </a:tr>
              <a:tr h="25348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66.84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78.94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72.02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434147"/>
                  </a:ext>
                </a:extLst>
              </a:tr>
              <a:tr h="25348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70.87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80.70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76.57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39630"/>
                  </a:ext>
                </a:extLst>
              </a:tr>
              <a:tr h="25348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69.12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77.19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83.91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556017"/>
                  </a:ext>
                </a:extLst>
              </a:tr>
              <a:tr h="25348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68.42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77.19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93.70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744682"/>
                  </a:ext>
                </a:extLst>
              </a:tr>
              <a:tr h="25348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66.66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75.43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97.02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321715"/>
                  </a:ext>
                </a:extLst>
              </a:tr>
              <a:tr h="25348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62.28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71.92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97.02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697552"/>
                  </a:ext>
                </a:extLst>
              </a:tr>
              <a:tr h="25348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66.14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73.68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97.02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216549"/>
                  </a:ext>
                </a:extLst>
              </a:tr>
              <a:tr h="25348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65.61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75.43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97.02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100028"/>
                  </a:ext>
                </a:extLst>
              </a:tr>
              <a:tr h="25348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64.73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73.68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97.02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746010"/>
                  </a:ext>
                </a:extLst>
              </a:tr>
              <a:tr h="25348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67.71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70.87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97.02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19776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88720" y="679504"/>
            <a:ext cx="327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>
              <a:buFont typeface="Courier New" panose="02070309020205020404" pitchFamily="49" charset="0"/>
              <a:buChar char="o"/>
            </a:pPr>
            <a:r>
              <a:rPr lang="en-IN" sz="1600" dirty="0" smtClean="0">
                <a:latin typeface="Helvetica" panose="020B0604020202030204" pitchFamily="34" charset="0"/>
              </a:rPr>
              <a:t>Step II : Finding the best depth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5" t="5500" r="5500"/>
          <a:stretch/>
        </p:blipFill>
        <p:spPr>
          <a:xfrm>
            <a:off x="727710" y="5326380"/>
            <a:ext cx="5554980" cy="43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2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080" y="374704"/>
            <a:ext cx="605028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Courier New" panose="02070309020205020404" pitchFamily="49" charset="0"/>
              <a:buChar char="o"/>
            </a:pPr>
            <a:r>
              <a:rPr lang="en-IN" sz="1600" dirty="0" smtClean="0">
                <a:latin typeface="Helvetica" panose="020B0604020202030204" pitchFamily="34" charset="0"/>
              </a:rPr>
              <a:t>Step III : Pruning the tree</a:t>
            </a:r>
          </a:p>
          <a:p>
            <a:pPr marL="0" lvl="1"/>
            <a:endParaRPr lang="en-IN" sz="1600" dirty="0" smtClean="0">
              <a:latin typeface="Helvetica" panose="020B0604020202030204" pitchFamily="34" charset="0"/>
            </a:endParaRP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IN" sz="1400" dirty="0" smtClean="0">
                <a:latin typeface="Helvetica" panose="020B0604020202030204" pitchFamily="34" charset="0"/>
              </a:rPr>
              <a:t>The tree with maximum accuracy of  of depth 2 is chosen for pruning</a:t>
            </a:r>
            <a:endParaRPr lang="en-IN" sz="1400" dirty="0">
              <a:latin typeface="Helvetica" panose="020B0604020202030204" pitchFamily="34" charset="0"/>
            </a:endParaRP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IN" sz="1400" b="1" dirty="0" smtClean="0">
                <a:latin typeface="Helvetica" panose="020B0604020202030204" pitchFamily="34" charset="0"/>
              </a:rPr>
              <a:t>Three</a:t>
            </a:r>
            <a:r>
              <a:rPr lang="en-IN" sz="1400" dirty="0" smtClean="0">
                <a:latin typeface="Helvetica" panose="020B0604020202030204" pitchFamily="34" charset="0"/>
              </a:rPr>
              <a:t> nodes are pruned.</a:t>
            </a:r>
          </a:p>
          <a:p>
            <a:pPr marL="1200150" lvl="3" indent="-285750">
              <a:buFont typeface="Courier New" panose="02070309020205020404" pitchFamily="49" charset="0"/>
              <a:buChar char="o"/>
            </a:pPr>
            <a:endParaRPr lang="en-IN" sz="1400" dirty="0">
              <a:latin typeface="Helvetica" panose="020B0604020202030204" pitchFamily="34" charset="0"/>
            </a:endParaRPr>
          </a:p>
          <a:p>
            <a:pPr marL="1200150" lvl="3" indent="-285750">
              <a:buFont typeface="Courier New" panose="02070309020205020404" pitchFamily="49" charset="0"/>
              <a:buChar char="o"/>
            </a:pPr>
            <a:endParaRPr lang="en-IN" sz="1400" i="1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Courier New" panose="02070309020205020404" pitchFamily="49" charset="0"/>
              <a:buChar char="o"/>
            </a:pPr>
            <a:endParaRPr lang="en-IN" sz="1400" i="1" dirty="0">
              <a:latin typeface="Helvetica" panose="020B0604020202030204" pitchFamily="34" charset="0"/>
            </a:endParaRPr>
          </a:p>
          <a:p>
            <a:pPr marL="1200150" lvl="3" indent="-285750">
              <a:buFont typeface="Courier New" panose="02070309020205020404" pitchFamily="49" charset="0"/>
              <a:buChar char="o"/>
            </a:pPr>
            <a:endParaRPr lang="en-IN" sz="1400" i="1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Courier New" panose="02070309020205020404" pitchFamily="49" charset="0"/>
              <a:buChar char="o"/>
            </a:pPr>
            <a:endParaRPr lang="en-IN" sz="1400" i="1" dirty="0">
              <a:latin typeface="Helvetica" panose="020B0604020202030204" pitchFamily="34" charset="0"/>
            </a:endParaRPr>
          </a:p>
          <a:p>
            <a:pPr marL="1200150" lvl="3" indent="-285750">
              <a:buFont typeface="Courier New" panose="02070309020205020404" pitchFamily="49" charset="0"/>
              <a:buChar char="o"/>
            </a:pPr>
            <a:endParaRPr lang="en-IN" sz="1400" i="1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Courier New" panose="02070309020205020404" pitchFamily="49" charset="0"/>
              <a:buChar char="o"/>
            </a:pPr>
            <a:endParaRPr lang="en-IN" sz="1400" i="1" dirty="0">
              <a:latin typeface="Helvetica" panose="020B0604020202030204" pitchFamily="34" charset="0"/>
            </a:endParaRPr>
          </a:p>
          <a:p>
            <a:pPr marL="1200150" lvl="3" indent="-285750">
              <a:buFont typeface="Courier New" panose="02070309020205020404" pitchFamily="49" charset="0"/>
              <a:buChar char="o"/>
            </a:pPr>
            <a:endParaRPr lang="en-IN" sz="1400" i="1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Courier New" panose="02070309020205020404" pitchFamily="49" charset="0"/>
              <a:buChar char="o"/>
            </a:pPr>
            <a:endParaRPr lang="en-IN" sz="1400" i="1" dirty="0">
              <a:latin typeface="Helvetica" panose="020B0604020202030204" pitchFamily="34" charset="0"/>
            </a:endParaRPr>
          </a:p>
          <a:p>
            <a:pPr marL="1200150" lvl="3" indent="-285750">
              <a:buFont typeface="Courier New" panose="02070309020205020404" pitchFamily="49" charset="0"/>
              <a:buChar char="o"/>
            </a:pPr>
            <a:endParaRPr lang="en-IN" sz="1400" i="1" dirty="0" smtClean="0">
              <a:latin typeface="Helvetica" panose="020B0604020202030204" pitchFamily="34" charset="0"/>
            </a:endParaRPr>
          </a:p>
          <a:p>
            <a:pPr marL="914400" lvl="3"/>
            <a:endParaRPr lang="en-IN" sz="1400" i="1" dirty="0" smtClean="0">
              <a:latin typeface="Helvetica" panose="020B0604020202030204" pitchFamily="34" charset="0"/>
            </a:endParaRP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IN" sz="1400" dirty="0" smtClean="0">
                <a:latin typeface="Helvetica" panose="020B0604020202030204" pitchFamily="34" charset="0"/>
              </a:rPr>
              <a:t>Accuracy increases from 70.87% to 75.43%.</a:t>
            </a:r>
          </a:p>
          <a:p>
            <a:pPr marL="457200" lvl="2"/>
            <a:r>
              <a:rPr lang="en-IN" sz="1400" dirty="0" smtClean="0">
                <a:latin typeface="Helvetica" panose="020B0604020202030204" pitchFamily="34" charset="0"/>
              </a:rPr>
              <a:t> </a:t>
            </a:r>
            <a:endParaRPr lang="en-IN" sz="1400" dirty="0" smtClean="0">
              <a:latin typeface="Helvetica" panose="020B0604020202030204" pitchFamily="34" charset="0"/>
            </a:endParaRPr>
          </a:p>
          <a:p>
            <a:pPr lvl="1"/>
            <a:endParaRPr lang="en-IN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353818"/>
              </p:ext>
            </p:extLst>
          </p:nvPr>
        </p:nvGraphicFramePr>
        <p:xfrm>
          <a:off x="1089660" y="1706880"/>
          <a:ext cx="4998720" cy="202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427911676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044844149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85391679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411291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Depth of the node</a:t>
                      </a:r>
                      <a:r>
                        <a:rPr lang="en-IN" baseline="0" dirty="0" smtClean="0"/>
                        <a:t> pruned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Attribute 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Accuracy on validation set before pruning (%)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Accuracy</a:t>
                      </a:r>
                      <a:r>
                        <a:rPr lang="en-IN" baseline="0" dirty="0" smtClean="0"/>
                        <a:t> after on validation set after pruning</a:t>
                      </a:r>
                    </a:p>
                    <a:p>
                      <a:pPr algn="ctr"/>
                      <a:r>
                        <a:rPr lang="en-IN" baseline="0" dirty="0" smtClean="0"/>
                        <a:t>(%)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95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Tumor-size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70.87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71.92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590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Breast-quad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71.92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73.68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Tumor-size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73.68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75.43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288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13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</TotalTime>
  <Words>273</Words>
  <Application>Microsoft Office PowerPoint</Application>
  <PresentationFormat>A4 Paper (210x297 mm)</PresentationFormat>
  <Paragraphs>111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Helvetica</vt:lpstr>
      <vt:lpstr>Louis George Café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Ayudh Saxena</dc:creator>
  <cp:lastModifiedBy>Ayudh Saxena</cp:lastModifiedBy>
  <cp:revision>17</cp:revision>
  <dcterms:created xsi:type="dcterms:W3CDTF">2020-10-04T13:44:26Z</dcterms:created>
  <dcterms:modified xsi:type="dcterms:W3CDTF">2020-10-04T18:29:21Z</dcterms:modified>
</cp:coreProperties>
</file>