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8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17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14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70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54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0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81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03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26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591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84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60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5346-65D9-4FB1-A58E-3F0C15BBE480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24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1720" y="106680"/>
            <a:ext cx="183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>
                <a:latin typeface="Louis George Café" panose="020B0600020202020204" pitchFamily="34" charset="0"/>
              </a:rPr>
              <a:t>REPORT</a:t>
            </a:r>
            <a:endParaRPr lang="en-IN" sz="3600" b="1" dirty="0">
              <a:latin typeface="Louis George Café" panose="020B0600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7984" y="661869"/>
            <a:ext cx="4544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 smtClean="0">
                <a:latin typeface="Louis George Café" panose="020B0600020202020204" pitchFamily="34" charset="0"/>
              </a:rPr>
              <a:t>Assignment 1 </a:t>
            </a:r>
            <a:endParaRPr lang="en-IN" sz="1600" dirty="0">
              <a:latin typeface="Louis George Café" panose="020B0600020202020204" pitchFamily="34" charset="0"/>
            </a:endParaRPr>
          </a:p>
          <a:p>
            <a:pPr algn="ctr"/>
            <a:r>
              <a:rPr lang="en-IN" sz="1600" dirty="0" smtClean="0">
                <a:latin typeface="Louis George Café" panose="020B0600020202020204" pitchFamily="34" charset="0"/>
              </a:rPr>
              <a:t>Bayesian Learning and Dimensionality Reduction</a:t>
            </a:r>
            <a:endParaRPr lang="en-IN" sz="1600" dirty="0">
              <a:latin typeface="Louis George Café" panose="020B0600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" y="1246644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Louis George Café" panose="020B0600020202020204" pitchFamily="34" charset="0"/>
              </a:rPr>
              <a:t>Procedure</a:t>
            </a:r>
            <a:endParaRPr lang="en-IN" sz="2000" dirty="0">
              <a:latin typeface="Louis George Café" panose="020B0600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646754"/>
            <a:ext cx="5925312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 smtClean="0">
                <a:latin typeface="Helvetica" panose="020B0604020202030204" pitchFamily="34" charset="0"/>
              </a:rPr>
              <a:t>Converted the .data file to .csv and read the data using the </a:t>
            </a:r>
            <a:r>
              <a:rPr lang="en-IN" sz="1400" b="1" dirty="0" smtClean="0">
                <a:latin typeface="Helvetica" panose="020B0604020202030204" pitchFamily="34" charset="0"/>
              </a:rPr>
              <a:t>Pandas</a:t>
            </a:r>
            <a:r>
              <a:rPr lang="en-IN" sz="1400" dirty="0" smtClean="0">
                <a:latin typeface="Helvetica" panose="020B0604020202030204" pitchFamily="34" charset="0"/>
              </a:rPr>
              <a:t> library and thus converting </a:t>
            </a:r>
            <a:r>
              <a:rPr lang="en-IN" sz="1400" dirty="0" smtClean="0">
                <a:latin typeface="Helvetica" panose="020B0604020202030204" pitchFamily="34" charset="0"/>
              </a:rPr>
              <a:t>the data-set into a </a:t>
            </a:r>
            <a:r>
              <a:rPr lang="en-IN" sz="1400" b="1" dirty="0" smtClean="0">
                <a:latin typeface="Helvetica" panose="020B0604020202030204" pitchFamily="34" charset="0"/>
              </a:rPr>
              <a:t>Pandas DataFrame</a:t>
            </a:r>
            <a:r>
              <a:rPr lang="en-IN" sz="1400" dirty="0" smtClean="0">
                <a:latin typeface="Helvetica" panose="020B0604020202030204" pitchFamily="34" charset="0"/>
              </a:rPr>
              <a:t>.</a:t>
            </a:r>
            <a:endParaRPr lang="en-IN" sz="1400" dirty="0" smtClean="0">
              <a:latin typeface="Helvetica" panose="020B0604020202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 smtClean="0">
                <a:latin typeface="Helvetica" panose="020B0604020202030204" pitchFamily="34" charset="0"/>
              </a:rPr>
              <a:t>Defined classes for </a:t>
            </a:r>
            <a:r>
              <a:rPr lang="en-IN" sz="1400" dirty="0" smtClean="0">
                <a:latin typeface="Helvetica" panose="020B0604020202030204" pitchFamily="34" charset="0"/>
              </a:rPr>
              <a:t>attributes, probabilities, Naïve Bayes Classifier etc.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 smtClean="0">
                <a:latin typeface="Helvetica" panose="020B0604020202030204" pitchFamily="34" charset="0"/>
              </a:rPr>
              <a:t>Handled the missing values in the training set and the test set by assigning for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b="1" dirty="0" smtClean="0">
                <a:latin typeface="Helvetica" panose="020B0604020202030204" pitchFamily="34" charset="0"/>
              </a:rPr>
              <a:t>Categorical attributes </a:t>
            </a:r>
            <a:r>
              <a:rPr lang="en-IN" sz="1400" dirty="0" smtClean="0">
                <a:latin typeface="Helvetica" panose="020B0604020202030204" pitchFamily="34" charset="0"/>
              </a:rPr>
              <a:t>: Most frequent value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b="1" dirty="0" smtClean="0">
                <a:latin typeface="Helvetica" panose="020B0604020202030204" pitchFamily="34" charset="0"/>
              </a:rPr>
              <a:t>Continuous attributes </a:t>
            </a:r>
            <a:r>
              <a:rPr lang="en-IN" sz="1400" dirty="0" smtClean="0">
                <a:latin typeface="Helvetica" panose="020B0604020202030204" pitchFamily="34" charset="0"/>
              </a:rPr>
              <a:t>: Mean value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 smtClean="0">
                <a:latin typeface="Helvetica" panose="020B0604020202030204" pitchFamily="34" charset="0"/>
              </a:rPr>
              <a:t>Encoded the categorical attributes using </a:t>
            </a:r>
            <a:r>
              <a:rPr lang="en-IN" sz="1400" b="1" dirty="0" smtClean="0">
                <a:latin typeface="Helvetica" panose="020B0604020202030204" pitchFamily="34" charset="0"/>
              </a:rPr>
              <a:t>integer encoding.</a:t>
            </a:r>
            <a:endParaRPr lang="en-IN" sz="1400" b="1" dirty="0" smtClean="0">
              <a:latin typeface="Helvetica" panose="020B0604020202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 smtClean="0">
                <a:latin typeface="Helvetica" panose="020B0604020202030204" pitchFamily="34" charset="0"/>
              </a:rPr>
              <a:t>Implemented a Naïve </a:t>
            </a:r>
            <a:r>
              <a:rPr lang="en-IN" sz="1400" dirty="0" smtClean="0">
                <a:latin typeface="Helvetica" panose="020B0604020202030204" pitchFamily="34" charset="0"/>
              </a:rPr>
              <a:t>B</a:t>
            </a:r>
            <a:r>
              <a:rPr lang="en-IN" sz="1400" dirty="0" smtClean="0">
                <a:latin typeface="Helvetica" panose="020B0604020202030204" pitchFamily="34" charset="0"/>
              </a:rPr>
              <a:t>ayes classifier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latin typeface="Helvetica" panose="020B0604020202030204" pitchFamily="34" charset="0"/>
              </a:rPr>
              <a:t>Normalized the data set using </a:t>
            </a:r>
            <a:r>
              <a:rPr lang="en-IN" sz="1400" b="1" dirty="0">
                <a:latin typeface="Helvetica" panose="020B0604020202030204" pitchFamily="34" charset="0"/>
              </a:rPr>
              <a:t>MinMaxScaler</a:t>
            </a:r>
            <a:r>
              <a:rPr lang="en-IN" sz="1400" dirty="0">
                <a:latin typeface="Helvetica" panose="020B0604020202030204" pitchFamily="34" charset="0"/>
              </a:rPr>
              <a:t>() of the sklearn </a:t>
            </a:r>
            <a:r>
              <a:rPr lang="en-IN" sz="1400" dirty="0" smtClean="0">
                <a:latin typeface="Helvetica" panose="020B0604020202030204" pitchFamily="34" charset="0"/>
              </a:rPr>
              <a:t>library.</a:t>
            </a:r>
            <a:endParaRPr lang="en-IN" sz="1400" dirty="0" smtClean="0">
              <a:latin typeface="Helvetica" panose="020B0604020202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Calculated the class conditional probabilities and returned a probability_class object to be used by the classifier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Used frequencies for categorical attributes.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Used </a:t>
            </a:r>
            <a:r>
              <a:rPr lang="en-IN" sz="1400" b="1" dirty="0" smtClean="0">
                <a:latin typeface="Helvetica" panose="020B0604020202030204" pitchFamily="34" charset="0"/>
              </a:rPr>
              <a:t>Gaussian probability </a:t>
            </a:r>
            <a:r>
              <a:rPr lang="en-IN" sz="1400" dirty="0" smtClean="0">
                <a:latin typeface="Helvetica" panose="020B0604020202030204" pitchFamily="34" charset="0"/>
              </a:rPr>
              <a:t>for continuous attributes.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Performed 5-fold Cross Validation.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 smtClean="0">
                <a:latin typeface="Helvetica" panose="020B0604020202030204" pitchFamily="34" charset="0"/>
              </a:rPr>
              <a:t>Performed </a:t>
            </a:r>
            <a:r>
              <a:rPr lang="en-IN" sz="1400" b="1" dirty="0" smtClean="0">
                <a:latin typeface="Helvetica" panose="020B0604020202030204" pitchFamily="34" charset="0"/>
              </a:rPr>
              <a:t>Principal Component Analysis </a:t>
            </a:r>
            <a:r>
              <a:rPr lang="en-IN" sz="1400" dirty="0" smtClean="0">
                <a:latin typeface="Helvetica" panose="020B0604020202030204" pitchFamily="34" charset="0"/>
              </a:rPr>
              <a:t>using the </a:t>
            </a:r>
            <a:r>
              <a:rPr lang="en-IN" sz="1400" b="1" dirty="0" smtClean="0">
                <a:latin typeface="Helvetica" panose="020B0604020202030204" pitchFamily="34" charset="0"/>
              </a:rPr>
              <a:t>sklearn</a:t>
            </a:r>
            <a:r>
              <a:rPr lang="en-IN" sz="1400" dirty="0" smtClean="0">
                <a:latin typeface="Helvetica" panose="020B0604020202030204" pitchFamily="34" charset="0"/>
              </a:rPr>
              <a:t> library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Standardized the data set using </a:t>
            </a:r>
            <a:r>
              <a:rPr lang="en-IN" sz="1400" b="1" dirty="0" smtClean="0">
                <a:latin typeface="Helvetica" panose="020B0604020202030204" pitchFamily="34" charset="0"/>
              </a:rPr>
              <a:t>StandardScaler</a:t>
            </a:r>
            <a:r>
              <a:rPr lang="en-IN" sz="1400" dirty="0" smtClean="0">
                <a:latin typeface="Helvetica" panose="020B0604020202030204" pitchFamily="34" charset="0"/>
              </a:rPr>
              <a:t>() function of the sklearn library.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Used the ‘PCA’ function from </a:t>
            </a:r>
            <a:r>
              <a:rPr lang="en-IN" sz="1400" b="1" dirty="0" smtClean="0">
                <a:latin typeface="Helvetica" panose="020B0604020202030204" pitchFamily="34" charset="0"/>
              </a:rPr>
              <a:t>sklearn.decomposition.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Passed the total number of columns of our dataset as the new number of components.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Took the variance ratio of each column in an array and its cumulative_sum in another.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Plotted a bar graph of </a:t>
            </a:r>
            <a:r>
              <a:rPr lang="en-IN" sz="1400" b="1" dirty="0" smtClean="0">
                <a:latin typeface="Helvetica" panose="020B0604020202030204" pitchFamily="34" charset="0"/>
              </a:rPr>
              <a:t>variance ratio of each component vs number of components </a:t>
            </a:r>
            <a:r>
              <a:rPr lang="en-IN" sz="1400" dirty="0" smtClean="0">
                <a:latin typeface="Helvetica" panose="020B0604020202030204" pitchFamily="34" charset="0"/>
              </a:rPr>
              <a:t>using the </a:t>
            </a:r>
            <a:r>
              <a:rPr lang="en-IN" sz="1400" b="1" dirty="0" smtClean="0">
                <a:latin typeface="Helvetica" panose="020B0604020202030204" pitchFamily="34" charset="0"/>
              </a:rPr>
              <a:t>matplotlib</a:t>
            </a:r>
            <a:r>
              <a:rPr lang="en-IN" sz="1400" dirty="0" smtClean="0">
                <a:latin typeface="Helvetica" panose="020B0604020202030204" pitchFamily="34" charset="0"/>
              </a:rPr>
              <a:t> library.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Components are chose up until the cumulative sum becomes greater than 0.95. This gives the new reduced number of components (= new_n).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Applied PCA with this new_n and extracted the new data_set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Applied 5-fold Cross Validation over this new data_set using the Naïve Bayes classifier constructed earlier. </a:t>
            </a:r>
            <a:endParaRPr lang="en-IN" sz="1400" dirty="0" smtClean="0">
              <a:latin typeface="Helvetica" panose="020B0604020202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 smtClean="0">
                <a:latin typeface="Helvetica" panose="020B0604020202030204" pitchFamily="34" charset="0"/>
              </a:rPr>
              <a:t>Removed erroneous samples from the data set having large number of outliers.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 smtClean="0">
                <a:latin typeface="Helvetica" panose="020B0604020202030204" pitchFamily="34" charset="0"/>
              </a:rPr>
              <a:t>Performed </a:t>
            </a:r>
            <a:r>
              <a:rPr lang="en-IN" sz="1400" b="1" dirty="0" smtClean="0">
                <a:latin typeface="Helvetica" panose="020B0604020202030204" pitchFamily="34" charset="0"/>
              </a:rPr>
              <a:t>Sequential Backward Selection </a:t>
            </a:r>
            <a:r>
              <a:rPr lang="en-IN" sz="1400" dirty="0" smtClean="0">
                <a:latin typeface="Helvetica" panose="020B0604020202030204" pitchFamily="34" charset="0"/>
              </a:rPr>
              <a:t>using the Naïve Bayes Classifier constructe</a:t>
            </a:r>
            <a:r>
              <a:rPr lang="en-IN" sz="1400" dirty="0" smtClean="0">
                <a:latin typeface="Helvetica" panose="020B0604020202030204" pitchFamily="34" charset="0"/>
              </a:rPr>
              <a:t>d above and then performed 5-fold Cross Validation on the new set of features obtained</a:t>
            </a:r>
            <a:endParaRPr lang="en-IN" sz="1400" b="1" dirty="0" smtClean="0">
              <a:latin typeface="Helvetica" panose="020B0604020202030204" pitchFamily="34" charset="0"/>
            </a:endParaRPr>
          </a:p>
          <a:p>
            <a:endParaRPr lang="en-IN" sz="1400" dirty="0" smtClean="0">
              <a:latin typeface="Helvetica" panose="020B0604020202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1400" dirty="0" smtClean="0">
              <a:latin typeface="Helvetica" panose="020B0604020202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1400" dirty="0" smtClean="0">
              <a:latin typeface="Helvetica" panose="020B0604020202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1400" dirty="0">
              <a:latin typeface="Helvetica" panose="020B0604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6724" y="0"/>
            <a:ext cx="2321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Anmol Harsh 18CS10005</a:t>
            </a:r>
          </a:p>
          <a:p>
            <a:r>
              <a:rPr lang="en-IN" sz="1600" dirty="0" smtClean="0"/>
              <a:t>Ayudh Saxena 18CS10007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6718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980" y="8766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Louis George Café" panose="020B0600020202020204" pitchFamily="34" charset="0"/>
              </a:rPr>
              <a:t>Results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980" y="610880"/>
            <a:ext cx="6109365" cy="8956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buFont typeface="Courier New" panose="02070309020205020404" pitchFamily="49" charset="0"/>
              <a:buChar char="o"/>
            </a:pPr>
            <a:endParaRPr lang="en-IN" sz="1600" dirty="0" smtClean="0">
              <a:latin typeface="Helvetica" panose="020B0604020202030204" pitchFamily="34" charset="0"/>
            </a:endParaRPr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en-IN" sz="1600" dirty="0">
              <a:latin typeface="Helvetica" panose="020B0604020202030204" pitchFamily="34" charset="0"/>
            </a:endParaRPr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en-IN" sz="1600" dirty="0" smtClean="0">
              <a:latin typeface="Helvetica" panose="020B0604020202030204" pitchFamily="34" charset="0"/>
            </a:endParaRPr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en-IN" sz="1600" dirty="0">
              <a:latin typeface="Helvetica" panose="020B0604020202030204" pitchFamily="34" charset="0"/>
            </a:endParaRPr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en-IN" sz="1600" dirty="0" smtClean="0">
              <a:latin typeface="Helvetica" panose="020B0604020202030204" pitchFamily="34" charset="0"/>
            </a:endParaRPr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en-IN" sz="1600" dirty="0">
              <a:latin typeface="Helvetica" panose="020B0604020202030204" pitchFamily="34" charset="0"/>
            </a:endParaRPr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en-IN" sz="1600" dirty="0" smtClean="0">
              <a:latin typeface="Helvetica" panose="020B0604020202030204" pitchFamily="34" charset="0"/>
            </a:endParaRPr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en-IN" sz="1600" dirty="0" smtClean="0">
              <a:latin typeface="Helvetica" panose="020B0604020202030204" pitchFamily="34" charset="0"/>
            </a:endParaRPr>
          </a:p>
          <a:p>
            <a:pPr marL="0" lvl="1"/>
            <a:r>
              <a:rPr lang="en-IN" sz="1600" dirty="0" smtClean="0">
                <a:latin typeface="Helvetica" panose="020B0604020202030204" pitchFamily="34" charset="0"/>
              </a:rPr>
              <a:t>\</a:t>
            </a:r>
          </a:p>
          <a:p>
            <a:pPr marL="0" lvl="1"/>
            <a:endParaRPr lang="en-IN" sz="1600" dirty="0">
              <a:latin typeface="Helvetica" panose="020B0604020202030204" pitchFamily="34" charset="0"/>
            </a:endParaRPr>
          </a:p>
          <a:p>
            <a:pPr marL="285750" lvl="1" indent="-285750">
              <a:buFont typeface="Courier New" panose="02070309020205020404" pitchFamily="49" charset="0"/>
              <a:buChar char="o"/>
            </a:pPr>
            <a:r>
              <a:rPr lang="en-IN" sz="1600" dirty="0" smtClean="0">
                <a:latin typeface="Helvetica" panose="020B0604020202030204" pitchFamily="34" charset="0"/>
              </a:rPr>
              <a:t>Step </a:t>
            </a:r>
            <a:r>
              <a:rPr lang="en-IN" sz="1600" dirty="0">
                <a:latin typeface="Helvetica" panose="020B0604020202030204" pitchFamily="34" charset="0"/>
              </a:rPr>
              <a:t>I : Performed 5-fold Cross Validation on the </a:t>
            </a:r>
            <a:r>
              <a:rPr lang="en-IN" sz="1600" b="1" dirty="0">
                <a:latin typeface="Helvetica" panose="020B0604020202030204" pitchFamily="34" charset="0"/>
              </a:rPr>
              <a:t>Naïve Bayes</a:t>
            </a:r>
          </a:p>
          <a:p>
            <a:pPr marL="0" lvl="1"/>
            <a:r>
              <a:rPr lang="en-IN" sz="1600" b="1" dirty="0">
                <a:latin typeface="Helvetica" panose="020B0604020202030204" pitchFamily="34" charset="0"/>
              </a:rPr>
              <a:t>	classifier</a:t>
            </a:r>
            <a:r>
              <a:rPr lang="en-IN" sz="1600" dirty="0">
                <a:latin typeface="Helvetica" panose="020B0604020202030204" pitchFamily="34" charset="0"/>
              </a:rPr>
              <a:t> constructed</a:t>
            </a:r>
          </a:p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IN" sz="1600" b="1" dirty="0">
                <a:latin typeface="Helvetica" panose="020B0604020202030204" pitchFamily="34" charset="0"/>
              </a:rPr>
              <a:t>Validation Accuracy </a:t>
            </a:r>
            <a:r>
              <a:rPr lang="en-IN" sz="1600" dirty="0">
                <a:latin typeface="Helvetica" panose="020B0604020202030204" pitchFamily="34" charset="0"/>
              </a:rPr>
              <a:t>= 100%</a:t>
            </a:r>
          </a:p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IN" sz="1600" b="1" dirty="0">
                <a:latin typeface="Helvetica" panose="020B0604020202030204" pitchFamily="34" charset="0"/>
              </a:rPr>
              <a:t>Test Accuracy </a:t>
            </a:r>
            <a:r>
              <a:rPr lang="en-IN" sz="1600" dirty="0">
                <a:latin typeface="Helvetica" panose="020B0604020202030204" pitchFamily="34" charset="0"/>
              </a:rPr>
              <a:t>= 100</a:t>
            </a:r>
            <a:r>
              <a:rPr lang="en-IN" sz="1600" dirty="0" smtClean="0">
                <a:latin typeface="Helvetica" panose="020B0604020202030204" pitchFamily="34" charset="0"/>
              </a:rPr>
              <a:t>%</a:t>
            </a:r>
          </a:p>
          <a:p>
            <a:pPr marL="457200" lvl="2"/>
            <a:endParaRPr lang="en-IN" sz="1600" dirty="0" smtClean="0">
              <a:latin typeface="Helvetica" panose="020B0604020202030204" pitchFamily="34" charset="0"/>
            </a:endParaRPr>
          </a:p>
          <a:p>
            <a:pPr marL="285750" lvl="1" indent="-285750">
              <a:buFont typeface="Courier New" panose="02070309020205020404" pitchFamily="49" charset="0"/>
              <a:buChar char="o"/>
            </a:pPr>
            <a:r>
              <a:rPr lang="en-IN" sz="1600" dirty="0" smtClean="0">
                <a:latin typeface="Helvetica" panose="020B0604020202030204" pitchFamily="34" charset="0"/>
              </a:rPr>
              <a:t>Step II : Performed </a:t>
            </a:r>
            <a:r>
              <a:rPr lang="en-IN" sz="1600" b="1" dirty="0" smtClean="0">
                <a:latin typeface="Helvetica" panose="020B0604020202030204" pitchFamily="34" charset="0"/>
              </a:rPr>
              <a:t>Principal Component Analysis </a:t>
            </a:r>
            <a:r>
              <a:rPr lang="en-IN" sz="1600" dirty="0" smtClean="0">
                <a:latin typeface="Helvetica" panose="020B0604020202030204" pitchFamily="34" charset="0"/>
              </a:rPr>
              <a:t>(PCA)</a:t>
            </a:r>
          </a:p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Helvetica" panose="020B0604020202030204" pitchFamily="34" charset="0"/>
              </a:rPr>
              <a:t>Total number of components chosen : 10</a:t>
            </a: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dirty="0" smtClean="0">
              <a:latin typeface="Helvetica" panose="020B0604020202030204" pitchFamily="34" charset="0"/>
            </a:endParaRPr>
          </a:p>
          <a:p>
            <a:pPr marL="457200" lvl="2"/>
            <a:r>
              <a:rPr lang="en-IN" sz="1600" dirty="0">
                <a:latin typeface="Helvetica" panose="020B0604020202030204" pitchFamily="34" charset="0"/>
              </a:rPr>
              <a:t>	</a:t>
            </a:r>
            <a:r>
              <a:rPr lang="en-IN" sz="1600" dirty="0" smtClean="0">
                <a:latin typeface="Helvetica" panose="020B0604020202030204" pitchFamily="34" charset="0"/>
              </a:rPr>
              <a:t>	</a:t>
            </a:r>
          </a:p>
          <a:p>
            <a:pPr marL="457200" lvl="2"/>
            <a:endParaRPr lang="en-IN" sz="1600" dirty="0">
              <a:latin typeface="Helvetica" panose="020B0604020202030204" pitchFamily="34" charset="0"/>
            </a:endParaRPr>
          </a:p>
          <a:p>
            <a:pPr marL="457200" lvl="2"/>
            <a:endParaRPr lang="en-IN" sz="1600" dirty="0" smtClean="0">
              <a:latin typeface="Helvetica" panose="020B0604020202030204" pitchFamily="34" charset="0"/>
            </a:endParaRPr>
          </a:p>
          <a:p>
            <a:pPr marL="457200" lvl="2"/>
            <a:endParaRPr lang="en-IN" sz="1600" dirty="0">
              <a:latin typeface="Helvetica" panose="020B0604020202030204" pitchFamily="34" charset="0"/>
            </a:endParaRPr>
          </a:p>
          <a:p>
            <a:pPr marL="457200" lvl="2"/>
            <a:endParaRPr lang="en-IN" sz="1600" dirty="0" smtClean="0">
              <a:latin typeface="Helvetica" panose="020B0604020202030204" pitchFamily="34" charset="0"/>
            </a:endParaRPr>
          </a:p>
          <a:p>
            <a:pPr marL="457200" lvl="2"/>
            <a:endParaRPr lang="en-IN" sz="1600" dirty="0">
              <a:latin typeface="Helvetica" panose="020B0604020202030204" pitchFamily="34" charset="0"/>
            </a:endParaRPr>
          </a:p>
          <a:p>
            <a:pPr marL="457200" lvl="2"/>
            <a:endParaRPr lang="en-IN" sz="1600" dirty="0" smtClean="0">
              <a:latin typeface="Helvetica" panose="020B0604020202030204" pitchFamily="34" charset="0"/>
            </a:endParaRPr>
          </a:p>
          <a:p>
            <a:pPr marL="457200" lvl="2"/>
            <a:endParaRPr lang="en-IN" sz="1600" dirty="0">
              <a:latin typeface="Helvetica" panose="020B0604020202030204" pitchFamily="34" charset="0"/>
            </a:endParaRPr>
          </a:p>
          <a:p>
            <a:pPr marL="457200" lvl="2"/>
            <a:endParaRPr lang="en-IN" sz="1600" dirty="0" smtClean="0">
              <a:latin typeface="Helvetica" panose="020B0604020202030204" pitchFamily="34" charset="0"/>
            </a:endParaRPr>
          </a:p>
          <a:p>
            <a:pPr marL="457200" lvl="2"/>
            <a:endParaRPr lang="en-IN" sz="1600" dirty="0">
              <a:latin typeface="Helvetica" panose="020B0604020202030204" pitchFamily="34" charset="0"/>
            </a:endParaRPr>
          </a:p>
          <a:p>
            <a:pPr marL="457200" lvl="2"/>
            <a:endParaRPr lang="en-IN" sz="1600" dirty="0" smtClean="0">
              <a:latin typeface="Helvetica" panose="020B0604020202030204" pitchFamily="34" charset="0"/>
            </a:endParaRPr>
          </a:p>
          <a:p>
            <a:pPr marL="457200" lvl="2"/>
            <a:endParaRPr lang="en-IN" sz="1600" dirty="0">
              <a:latin typeface="Helvetica" panose="020B0604020202030204" pitchFamily="34" charset="0"/>
            </a:endParaRPr>
          </a:p>
          <a:p>
            <a:pPr marL="457200" lvl="2"/>
            <a:endParaRPr lang="en-IN" sz="1600" dirty="0" smtClean="0">
              <a:latin typeface="Helvetica" panose="020B0604020202030204" pitchFamily="34" charset="0"/>
            </a:endParaRPr>
          </a:p>
          <a:p>
            <a:pPr marL="457200" lvl="2"/>
            <a:endParaRPr lang="en-IN" sz="1600" dirty="0">
              <a:latin typeface="Helvetica" panose="020B0604020202030204" pitchFamily="34" charset="0"/>
            </a:endParaRPr>
          </a:p>
          <a:p>
            <a:pPr marL="457200" lvl="2"/>
            <a:endParaRPr lang="en-IN" sz="1600" dirty="0" smtClean="0">
              <a:latin typeface="Helvetica" panose="020B0604020202030204" pitchFamily="34" charset="0"/>
            </a:endParaRPr>
          </a:p>
          <a:p>
            <a:pPr marL="457200" lvl="2"/>
            <a:endParaRPr lang="en-IN" sz="1600" dirty="0">
              <a:latin typeface="Helvetica" panose="020B0604020202030204" pitchFamily="34" charset="0"/>
            </a:endParaRPr>
          </a:p>
          <a:p>
            <a:pPr marL="457200" lvl="2"/>
            <a:endParaRPr lang="en-IN" sz="1600" dirty="0" smtClean="0">
              <a:latin typeface="Helvetica" panose="020B0604020202030204" pitchFamily="34" charset="0"/>
            </a:endParaRPr>
          </a:p>
          <a:p>
            <a:pPr marL="457200" lvl="2"/>
            <a:endParaRPr lang="en-IN" sz="1600" dirty="0">
              <a:latin typeface="Helvetica" panose="020B06040202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8" y="4799794"/>
            <a:ext cx="6483747" cy="48628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34191"/>
          <a:stretch/>
        </p:blipFill>
        <p:spPr>
          <a:xfrm>
            <a:off x="449647" y="706306"/>
            <a:ext cx="6145319" cy="21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2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43840"/>
            <a:ext cx="60883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Helvetica" panose="020B0604020202030204" pitchFamily="34" charset="0"/>
              </a:rPr>
              <a:t>Performed </a:t>
            </a:r>
            <a:r>
              <a:rPr lang="en-IN" sz="1600" dirty="0">
                <a:latin typeface="Helvetica" panose="020B0604020202030204" pitchFamily="34" charset="0"/>
              </a:rPr>
              <a:t>5-fold Cross Validation on the new set of</a:t>
            </a:r>
          </a:p>
          <a:p>
            <a:pPr marL="457200" lvl="2"/>
            <a:r>
              <a:rPr lang="en-IN" sz="1600" dirty="0">
                <a:latin typeface="Helvetica" panose="020B0604020202030204" pitchFamily="34" charset="0"/>
              </a:rPr>
              <a:t>components using the Naïve Bayes Classifier constructed in</a:t>
            </a:r>
          </a:p>
          <a:p>
            <a:pPr marL="457200" lvl="2"/>
            <a:r>
              <a:rPr lang="en-IN" sz="1600" dirty="0">
                <a:latin typeface="Helvetica" panose="020B0604020202030204" pitchFamily="34" charset="0"/>
              </a:rPr>
              <a:t>Step I :</a:t>
            </a:r>
          </a:p>
          <a:p>
            <a:pPr marL="1200150" lvl="3" indent="-285750">
              <a:buFont typeface="Wingdings" panose="05000000000000000000" pitchFamily="2" charset="2"/>
              <a:buChar char="§"/>
            </a:pPr>
            <a:r>
              <a:rPr lang="en-IN" sz="1600" b="1" dirty="0">
                <a:latin typeface="Helvetica" panose="020B0604020202030204" pitchFamily="34" charset="0"/>
              </a:rPr>
              <a:t>Validation Accuracy </a:t>
            </a:r>
            <a:r>
              <a:rPr lang="en-IN" sz="1600" dirty="0">
                <a:latin typeface="Helvetica" panose="020B0604020202030204" pitchFamily="34" charset="0"/>
              </a:rPr>
              <a:t>= 99.06%</a:t>
            </a:r>
          </a:p>
          <a:p>
            <a:pPr marL="1200150" lvl="3" indent="-285750">
              <a:buFont typeface="Wingdings" panose="05000000000000000000" pitchFamily="2" charset="2"/>
              <a:buChar char="§"/>
            </a:pPr>
            <a:r>
              <a:rPr lang="en-IN" sz="1600" b="1" dirty="0">
                <a:latin typeface="Helvetica" panose="020B0604020202030204" pitchFamily="34" charset="0"/>
              </a:rPr>
              <a:t>Test Accuracy = </a:t>
            </a:r>
            <a:r>
              <a:rPr lang="en-IN" sz="1600" dirty="0">
                <a:latin typeface="Helvetica" panose="020B0604020202030204" pitchFamily="34" charset="0"/>
              </a:rPr>
              <a:t>99.55</a:t>
            </a:r>
            <a:r>
              <a:rPr lang="en-IN" sz="1600" dirty="0" smtClean="0">
                <a:latin typeface="Helvetica" panose="020B0604020202030204" pitchFamily="34" charset="0"/>
              </a:rPr>
              <a:t>%</a:t>
            </a:r>
            <a:r>
              <a:rPr lang="en-IN" sz="1600" dirty="0">
                <a:latin typeface="Helvetica" panose="020B0604020202030204" pitchFamily="34" charset="0"/>
              </a:rPr>
              <a:t>	</a:t>
            </a:r>
            <a:endParaRPr lang="en-IN" sz="1600" dirty="0" smtClean="0">
              <a:latin typeface="Helvetica" panose="020B0604020202030204" pitchFamily="34" charset="0"/>
            </a:endParaRPr>
          </a:p>
          <a:p>
            <a:pPr marL="457200" lvl="2"/>
            <a:r>
              <a:rPr lang="en-IN" sz="1600" dirty="0" smtClean="0">
                <a:latin typeface="Helvetica" panose="020B0604020202030204" pitchFamily="34" charset="0"/>
              </a:rPr>
              <a:t>NOTE : The validation/test accuracy might change due to </a:t>
            </a:r>
          </a:p>
          <a:p>
            <a:pPr marL="457200" lvl="2"/>
            <a:r>
              <a:rPr lang="en-IN" sz="1600" dirty="0" smtClean="0">
                <a:latin typeface="Helvetica" panose="020B0604020202030204" pitchFamily="34" charset="0"/>
              </a:rPr>
              <a:t>Random shuffling</a:t>
            </a:r>
          </a:p>
          <a:p>
            <a:pPr marL="457200" lvl="2"/>
            <a:endParaRPr lang="en-IN" sz="1600" dirty="0" smtClean="0">
              <a:latin typeface="Helvetica" panose="020B0604020202030204" pitchFamily="34" charset="0"/>
            </a:endParaRPr>
          </a:p>
          <a:p>
            <a:pPr marL="285750" lvl="1" indent="-285750">
              <a:buFont typeface="Courier New" panose="02070309020205020404" pitchFamily="49" charset="0"/>
              <a:buChar char="o"/>
            </a:pPr>
            <a:r>
              <a:rPr lang="en-IN" sz="1600" dirty="0" smtClean="0">
                <a:latin typeface="Helvetica" panose="020B0604020202030204" pitchFamily="34" charset="0"/>
              </a:rPr>
              <a:t>Step III : Performed </a:t>
            </a:r>
            <a:r>
              <a:rPr lang="en-IN" sz="1600" b="1" dirty="0" smtClean="0">
                <a:latin typeface="Helvetica" panose="020B0604020202030204" pitchFamily="34" charset="0"/>
              </a:rPr>
              <a:t>Sequential Backward Selection </a:t>
            </a:r>
            <a:r>
              <a:rPr lang="en-IN" sz="1600" dirty="0" smtClean="0">
                <a:latin typeface="Helvetica" panose="020B0604020202030204" pitchFamily="34" charset="0"/>
              </a:rPr>
              <a:t>with the help of Naïve Bayes Classifier :</a:t>
            </a:r>
          </a:p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Helvetica" panose="020B0604020202030204" pitchFamily="34" charset="0"/>
              </a:rPr>
              <a:t>Number of features removed = 22</a:t>
            </a:r>
          </a:p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Helvetica" panose="020B0604020202030204" pitchFamily="34" charset="0"/>
              </a:rPr>
              <a:t>Features retained = ‘iso-code’</a:t>
            </a:r>
          </a:p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Helvetica" panose="020B0604020202030204" pitchFamily="34" charset="0"/>
              </a:rPr>
              <a:t>Performed 5-fold Cross Validation on the new set of features :</a:t>
            </a:r>
          </a:p>
          <a:p>
            <a:pPr marL="1200150" lvl="3" indent="-285750">
              <a:buFont typeface="Wingdings" panose="05000000000000000000" pitchFamily="2" charset="2"/>
              <a:buChar char="§"/>
            </a:pPr>
            <a:r>
              <a:rPr lang="en-IN" sz="1600" b="1" dirty="0">
                <a:latin typeface="Helvetica" panose="020B0604020202030204" pitchFamily="34" charset="0"/>
              </a:rPr>
              <a:t>Validation Accuracy </a:t>
            </a:r>
            <a:r>
              <a:rPr lang="en-IN" sz="1600" dirty="0">
                <a:latin typeface="Helvetica" panose="020B0604020202030204" pitchFamily="34" charset="0"/>
              </a:rPr>
              <a:t>= </a:t>
            </a:r>
            <a:r>
              <a:rPr lang="en-IN" sz="1600" dirty="0" smtClean="0">
                <a:latin typeface="Helvetica" panose="020B0604020202030204" pitchFamily="34" charset="0"/>
              </a:rPr>
              <a:t>100%</a:t>
            </a:r>
            <a:endParaRPr lang="en-IN" sz="1600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r>
              <a:rPr lang="en-IN" sz="1600" b="1" dirty="0">
                <a:latin typeface="Helvetica" panose="020B0604020202030204" pitchFamily="34" charset="0"/>
              </a:rPr>
              <a:t>Test Accuracy = </a:t>
            </a:r>
            <a:r>
              <a:rPr lang="en-IN" sz="1600" dirty="0" smtClean="0">
                <a:latin typeface="Helvetica" panose="020B0604020202030204" pitchFamily="34" charset="0"/>
              </a:rPr>
              <a:t>100%</a:t>
            </a: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dirty="0">
              <a:latin typeface="Helvetica" panose="020B0604020202030204" pitchFamily="34" charset="0"/>
            </a:endParaRPr>
          </a:p>
          <a:p>
            <a:pPr marL="914400" lvl="3"/>
            <a:endParaRPr lang="en-IN" sz="1600" dirty="0" smtClean="0">
              <a:latin typeface="Helvetica" panose="020B0604020202030204" pitchFamily="34" charset="0"/>
            </a:endParaRPr>
          </a:p>
          <a:p>
            <a:pPr marL="914400" lvl="3"/>
            <a:endParaRPr lang="en-IN" sz="1600" dirty="0" smtClean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1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</TotalTime>
  <Words>350</Words>
  <Application>Microsoft Office PowerPoint</Application>
  <PresentationFormat>A4 Paper (210x297 mm)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Helvetica</vt:lpstr>
      <vt:lpstr>Louis George Café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Ayudh Saxena</dc:creator>
  <cp:lastModifiedBy>Ayudh Saxena</cp:lastModifiedBy>
  <cp:revision>33</cp:revision>
  <dcterms:created xsi:type="dcterms:W3CDTF">2020-10-04T13:44:26Z</dcterms:created>
  <dcterms:modified xsi:type="dcterms:W3CDTF">2020-11-01T13:32:42Z</dcterms:modified>
</cp:coreProperties>
</file>