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1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7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1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0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5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8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0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2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9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5346-65D9-4FB1-A58E-3F0C15BBE480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720" y="10668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Louis George Café" panose="020B0600020202020204" pitchFamily="34" charset="0"/>
              </a:rPr>
              <a:t>REPORT</a:t>
            </a:r>
            <a:endParaRPr lang="en-IN" sz="3600" b="1" dirty="0">
              <a:latin typeface="Louis George Café" panose="020B0600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3661" y="661869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>
                <a:latin typeface="Louis George Café" panose="020B0600020202020204" pitchFamily="34" charset="0"/>
              </a:rPr>
              <a:t>Assignment </a:t>
            </a:r>
            <a:r>
              <a:rPr lang="en-IN" sz="1600" dirty="0">
                <a:latin typeface="Louis George Café" panose="020B0600020202020204" pitchFamily="34" charset="0"/>
              </a:rPr>
              <a:t>3</a:t>
            </a:r>
            <a:endParaRPr lang="en-IN" sz="1600" dirty="0">
              <a:latin typeface="Louis George Café" panose="020B0600020202020204" pitchFamily="34" charset="0"/>
            </a:endParaRPr>
          </a:p>
          <a:p>
            <a:pPr algn="ctr"/>
            <a:r>
              <a:rPr lang="en-IN" sz="1600" dirty="0" smtClean="0">
                <a:latin typeface="Louis George Café" panose="020B0600020202020204" pitchFamily="34" charset="0"/>
              </a:rPr>
              <a:t>SVM and ANN</a:t>
            </a:r>
            <a:endParaRPr lang="en-IN" sz="1600" dirty="0">
              <a:latin typeface="Louis George Café" panose="020B0600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" y="124664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Louis George Café" panose="020B0600020202020204" pitchFamily="34" charset="0"/>
              </a:rPr>
              <a:t>Procedure</a:t>
            </a:r>
            <a:endParaRPr lang="en-IN" sz="2000" dirty="0">
              <a:latin typeface="Louis George Café" panose="020B0600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" y="1646754"/>
            <a:ext cx="624078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Converted the .data file to .csv and read the data using the </a:t>
            </a:r>
            <a:r>
              <a:rPr lang="en-IN" sz="1400" b="1" dirty="0" smtClean="0">
                <a:latin typeface="Helvetica" panose="020B0604020202030204" pitchFamily="34" charset="0"/>
              </a:rPr>
              <a:t>Pandas</a:t>
            </a:r>
            <a:r>
              <a:rPr lang="en-IN" sz="1400" dirty="0" smtClean="0">
                <a:latin typeface="Helvetica" panose="020B0604020202030204" pitchFamily="34" charset="0"/>
              </a:rPr>
              <a:t> library and thus converting the data-set into a </a:t>
            </a:r>
            <a:r>
              <a:rPr lang="en-IN" sz="1400" b="1" dirty="0" smtClean="0">
                <a:latin typeface="Helvetica" panose="020B0604020202030204" pitchFamily="34" charset="0"/>
              </a:rPr>
              <a:t>Pandas DataFrame</a:t>
            </a:r>
            <a:r>
              <a:rPr lang="en-IN" sz="1400" dirty="0" smtClean="0">
                <a:latin typeface="Helvetica" panose="020B0604020202030204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Handled </a:t>
            </a:r>
            <a:r>
              <a:rPr lang="en-IN" sz="1400" dirty="0" smtClean="0">
                <a:latin typeface="Helvetica" panose="020B0604020202030204" pitchFamily="34" charset="0"/>
              </a:rPr>
              <a:t>the missing values in the training set and the test set by assigning for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b="1" dirty="0" smtClean="0">
                <a:latin typeface="Helvetica" panose="020B0604020202030204" pitchFamily="34" charset="0"/>
              </a:rPr>
              <a:t>Categorical attributes </a:t>
            </a:r>
            <a:r>
              <a:rPr lang="en-IN" sz="1400" dirty="0" smtClean="0">
                <a:latin typeface="Helvetica" panose="020B0604020202030204" pitchFamily="34" charset="0"/>
              </a:rPr>
              <a:t>: Most frequent value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b="1" dirty="0" smtClean="0">
                <a:latin typeface="Helvetica" panose="020B0604020202030204" pitchFamily="34" charset="0"/>
              </a:rPr>
              <a:t>Continuous attributes </a:t>
            </a:r>
            <a:r>
              <a:rPr lang="en-IN" sz="1400" dirty="0" smtClean="0">
                <a:latin typeface="Helvetica" panose="020B0604020202030204" pitchFamily="34" charset="0"/>
              </a:rPr>
              <a:t>: Mean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Multi-Layer Perceptron </a:t>
            </a:r>
            <a:r>
              <a:rPr lang="en-IN" sz="1400" dirty="0" smtClean="0">
                <a:latin typeface="Helvetica" panose="020B0604020202030204" pitchFamily="34" charset="0"/>
              </a:rPr>
              <a:t>(MLP) classification using the </a:t>
            </a:r>
            <a:r>
              <a:rPr lang="en-IN" sz="1400" b="1" dirty="0" smtClean="0">
                <a:latin typeface="Helvetica" panose="020B0604020202030204" pitchFamily="34" charset="0"/>
              </a:rPr>
              <a:t>sklearn </a:t>
            </a:r>
            <a:r>
              <a:rPr lang="en-IN" sz="1400" dirty="0" smtClean="0">
                <a:latin typeface="Helvetica" panose="020B0604020202030204" pitchFamily="34" charset="0"/>
              </a:rPr>
              <a:t>library.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First, standardized the </a:t>
            </a:r>
            <a:r>
              <a:rPr lang="en-IN" sz="1400" dirty="0">
                <a:latin typeface="Helvetica" panose="020B0604020202030204" pitchFamily="34" charset="0"/>
              </a:rPr>
              <a:t>dataset using </a:t>
            </a:r>
            <a:r>
              <a:rPr lang="en-IN" sz="1400" b="1" dirty="0">
                <a:latin typeface="Helvetica" panose="020B0604020202030204" pitchFamily="34" charset="0"/>
              </a:rPr>
              <a:t>StandardScaler</a:t>
            </a:r>
            <a:r>
              <a:rPr lang="en-IN" sz="1400" dirty="0">
                <a:latin typeface="Helvetica" panose="020B0604020202030204" pitchFamily="34" charset="0"/>
              </a:rPr>
              <a:t>() function of the sklearn </a:t>
            </a:r>
            <a:r>
              <a:rPr lang="en-IN" sz="1400" dirty="0" smtClean="0">
                <a:latin typeface="Helvetica" panose="020B0604020202030204" pitchFamily="34" charset="0"/>
              </a:rPr>
              <a:t>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Built an MLP classifier using the MLPClassifier function from </a:t>
            </a:r>
            <a:r>
              <a:rPr lang="en-IN" sz="1400" b="1" dirty="0" smtClean="0">
                <a:latin typeface="Helvetica" panose="020B0604020202030204" pitchFamily="34" charset="0"/>
              </a:rPr>
              <a:t>sklearn.neural_network </a:t>
            </a:r>
            <a:r>
              <a:rPr lang="en-IN" sz="1400" dirty="0" smtClean="0">
                <a:latin typeface="Helvetica" panose="020B0604020202030204" pitchFamily="34" charset="0"/>
              </a:rPr>
              <a:t>package by passing on some hyperparameters like </a:t>
            </a:r>
            <a:r>
              <a:rPr lang="en-IN" sz="1400" b="1" dirty="0" smtClean="0">
                <a:latin typeface="Helvetica" panose="020B0604020202030204" pitchFamily="34" charset="0"/>
              </a:rPr>
              <a:t>hidden layer sizes,</a:t>
            </a:r>
            <a:r>
              <a:rPr lang="en-IN" sz="1400" dirty="0" smtClean="0">
                <a:latin typeface="Helvetica" panose="020B0604020202030204" pitchFamily="34" charset="0"/>
              </a:rPr>
              <a:t> </a:t>
            </a:r>
            <a:r>
              <a:rPr lang="en-IN" sz="1400" b="1" dirty="0" smtClean="0">
                <a:latin typeface="Helvetica" panose="020B0604020202030204" pitchFamily="34" charset="0"/>
              </a:rPr>
              <a:t>learning rate</a:t>
            </a:r>
            <a:r>
              <a:rPr lang="en-IN" sz="1400" dirty="0" smtClean="0">
                <a:latin typeface="Helvetica" panose="020B0604020202030204" pitchFamily="34" charset="0"/>
              </a:rPr>
              <a:t>, </a:t>
            </a:r>
            <a:r>
              <a:rPr lang="en-IN" sz="1400" b="1" dirty="0" smtClean="0">
                <a:latin typeface="Helvetica" panose="020B0604020202030204" pitchFamily="34" charset="0"/>
              </a:rPr>
              <a:t>max iterations</a:t>
            </a:r>
            <a:r>
              <a:rPr lang="en-IN" sz="1400" dirty="0" smtClean="0">
                <a:latin typeface="Helvetica" panose="020B0604020202030204" pitchFamily="34" charset="0"/>
              </a:rPr>
              <a:t>, </a:t>
            </a:r>
            <a:r>
              <a:rPr lang="en-IN" sz="1400" b="1" dirty="0" smtClean="0">
                <a:latin typeface="Helvetica" panose="020B0604020202030204" pitchFamily="34" charset="0"/>
              </a:rPr>
              <a:t>solver</a:t>
            </a:r>
            <a:r>
              <a:rPr lang="en-IN" sz="1400" dirty="0" smtClean="0">
                <a:latin typeface="Helvetica" panose="020B0604020202030204" pitchFamily="34" charset="0"/>
              </a:rPr>
              <a:t> etc.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First, the classifier was built by varying the learning rates for each type of architecture (hidden layer size)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Plotted a semi-log line graph with x axis as log axis of </a:t>
            </a:r>
            <a:r>
              <a:rPr lang="en-IN" sz="1400" b="1" dirty="0" smtClean="0">
                <a:latin typeface="Helvetica" panose="020B0604020202030204" pitchFamily="34" charset="0"/>
              </a:rPr>
              <a:t>accuracy vs learning rate </a:t>
            </a:r>
            <a:r>
              <a:rPr lang="en-IN" sz="1400" dirty="0" smtClean="0">
                <a:latin typeface="Helvetica" panose="020B0604020202030204" pitchFamily="34" charset="0"/>
              </a:rPr>
              <a:t>for each architecture using the </a:t>
            </a:r>
            <a:r>
              <a:rPr lang="en-IN" sz="1400" b="1" dirty="0" err="1" smtClean="0">
                <a:latin typeface="Helvetica" panose="020B0604020202030204" pitchFamily="34" charset="0"/>
              </a:rPr>
              <a:t>matplotlib</a:t>
            </a:r>
            <a:r>
              <a:rPr lang="en-IN" sz="1400" dirty="0" smtClean="0">
                <a:latin typeface="Helvetica" panose="020B0604020202030204" pitchFamily="34" charset="0"/>
              </a:rPr>
              <a:t> library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Then the classifier was built for by varying the architecture for each value of learning rate.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Helvetica" panose="020B0604020202030204" pitchFamily="34" charset="0"/>
              </a:rPr>
              <a:t>Plotted a </a:t>
            </a:r>
            <a:r>
              <a:rPr lang="en-IN" sz="1400" dirty="0" smtClean="0">
                <a:latin typeface="Helvetica" panose="020B0604020202030204" pitchFamily="34" charset="0"/>
              </a:rPr>
              <a:t>bar </a:t>
            </a:r>
            <a:r>
              <a:rPr lang="en-IN" sz="1400" dirty="0">
                <a:latin typeface="Helvetica" panose="020B0604020202030204" pitchFamily="34" charset="0"/>
              </a:rPr>
              <a:t>graph of </a:t>
            </a:r>
            <a:r>
              <a:rPr lang="en-IN" sz="1400" b="1" dirty="0">
                <a:latin typeface="Helvetica" panose="020B0604020202030204" pitchFamily="34" charset="0"/>
              </a:rPr>
              <a:t>accuracy vs </a:t>
            </a:r>
            <a:r>
              <a:rPr lang="en-IN" sz="1400" b="1" dirty="0" smtClean="0">
                <a:latin typeface="Helvetica" panose="020B0604020202030204" pitchFamily="34" charset="0"/>
              </a:rPr>
              <a:t>model </a:t>
            </a:r>
            <a:r>
              <a:rPr lang="en-IN" sz="1400" dirty="0">
                <a:latin typeface="Helvetica" panose="020B0604020202030204" pitchFamily="34" charset="0"/>
              </a:rPr>
              <a:t>for </a:t>
            </a:r>
            <a:r>
              <a:rPr lang="en-IN" sz="1400" dirty="0" smtClean="0">
                <a:latin typeface="Helvetica" panose="020B0604020202030204" pitchFamily="34" charset="0"/>
              </a:rPr>
              <a:t>each value of the learning rate </a:t>
            </a:r>
            <a:r>
              <a:rPr lang="en-IN" sz="1400" dirty="0">
                <a:latin typeface="Helvetica" panose="020B0604020202030204" pitchFamily="34" charset="0"/>
              </a:rPr>
              <a:t>using the </a:t>
            </a:r>
            <a:r>
              <a:rPr lang="en-IN" sz="1400" b="1" dirty="0" err="1">
                <a:latin typeface="Helvetica" panose="020B0604020202030204" pitchFamily="34" charset="0"/>
              </a:rPr>
              <a:t>matplotlib</a:t>
            </a:r>
            <a:r>
              <a:rPr lang="en-IN" sz="1400" dirty="0">
                <a:latin typeface="Helvetica" panose="020B0604020202030204" pitchFamily="34" charset="0"/>
              </a:rPr>
              <a:t> </a:t>
            </a:r>
            <a:r>
              <a:rPr lang="en-IN" sz="1400" dirty="0" smtClean="0">
                <a:latin typeface="Helvetica" panose="020B0604020202030204" pitchFamily="34" charset="0"/>
              </a:rPr>
              <a:t>library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Principal Component Analysis </a:t>
            </a:r>
            <a:r>
              <a:rPr lang="en-IN" sz="1400" dirty="0" smtClean="0">
                <a:latin typeface="Helvetica" panose="020B0604020202030204" pitchFamily="34" charset="0"/>
              </a:rPr>
              <a:t>using the </a:t>
            </a:r>
            <a:r>
              <a:rPr lang="en-IN" sz="1400" b="1" dirty="0" smtClean="0">
                <a:latin typeface="Helvetica" panose="020B0604020202030204" pitchFamily="34" charset="0"/>
              </a:rPr>
              <a:t>sklearn</a:t>
            </a:r>
            <a:r>
              <a:rPr lang="en-IN" sz="1400" dirty="0" smtClean="0">
                <a:latin typeface="Helvetica" panose="020B0604020202030204" pitchFamily="34" charset="0"/>
              </a:rPr>
              <a:t> library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Standardized </a:t>
            </a:r>
            <a:r>
              <a:rPr lang="en-IN" sz="1400" dirty="0" smtClean="0">
                <a:latin typeface="Helvetica" panose="020B0604020202030204" pitchFamily="34" charset="0"/>
              </a:rPr>
              <a:t>the data set using </a:t>
            </a:r>
            <a:r>
              <a:rPr lang="en-IN" sz="1400" b="1" dirty="0" smtClean="0">
                <a:latin typeface="Helvetica" panose="020B0604020202030204" pitchFamily="34" charset="0"/>
              </a:rPr>
              <a:t>StandardScaler</a:t>
            </a:r>
            <a:r>
              <a:rPr lang="en-IN" sz="1400" dirty="0" smtClean="0">
                <a:latin typeface="Helvetica" panose="020B0604020202030204" pitchFamily="34" charset="0"/>
              </a:rPr>
              <a:t>() function of the sklearn 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the ‘PCA’ function from </a:t>
            </a:r>
            <a:r>
              <a:rPr lang="en-IN" sz="1400" b="1" dirty="0" smtClean="0">
                <a:latin typeface="Helvetica" panose="020B0604020202030204" pitchFamily="34" charset="0"/>
              </a:rPr>
              <a:t>sklearn.decomposition.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Passed the total number of columns of our dataset as the new number of components.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Took the variance ratio of each column in an array and its cumulative_sum in another.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Plotted a bar graph of </a:t>
            </a:r>
            <a:r>
              <a:rPr lang="en-IN" sz="1400" b="1" dirty="0" smtClean="0">
                <a:latin typeface="Helvetica" panose="020B0604020202030204" pitchFamily="34" charset="0"/>
              </a:rPr>
              <a:t>variance ratio of each component vs number of components </a:t>
            </a:r>
            <a:r>
              <a:rPr lang="en-IN" sz="1400" dirty="0" smtClean="0">
                <a:latin typeface="Helvetica" panose="020B0604020202030204" pitchFamily="34" charset="0"/>
              </a:rPr>
              <a:t>using the </a:t>
            </a:r>
            <a:r>
              <a:rPr lang="en-IN" sz="1400" b="1" dirty="0" smtClean="0">
                <a:latin typeface="Helvetica" panose="020B0604020202030204" pitchFamily="34" charset="0"/>
              </a:rPr>
              <a:t>matplotlib</a:t>
            </a:r>
            <a:r>
              <a:rPr lang="en-IN" sz="1400" dirty="0" smtClean="0">
                <a:latin typeface="Helvetica" panose="020B0604020202030204" pitchFamily="34" charset="0"/>
              </a:rPr>
              <a:t> 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Components are chose up until the cumulative sum becomes greater than 0.95. This gives the new reduced number of components (= new_n).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Applied PCA with this new_n and extracted the new data_set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Applied 5-fold Cross Validation over this new data_set using the Naïve Bayes classifier constructed earlier.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Removed erroneous samples from the data set having large number of outliers.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Sequential Backward Selection </a:t>
            </a:r>
            <a:r>
              <a:rPr lang="en-IN" sz="1400" dirty="0" smtClean="0">
                <a:latin typeface="Helvetica" panose="020B0604020202030204" pitchFamily="34" charset="0"/>
              </a:rPr>
              <a:t>using the Naïve Bayes Classifier constructed above and then performed 5-fold Cross Validation on the new set of features obtained</a:t>
            </a:r>
            <a:endParaRPr lang="en-IN" sz="1400" b="1" dirty="0" smtClean="0">
              <a:latin typeface="Helvetica" panose="020B0604020202030204" pitchFamily="34" charset="0"/>
            </a:endParaRPr>
          </a:p>
          <a:p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>
              <a:latin typeface="Helvetica" panose="020B0604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724" y="0"/>
            <a:ext cx="232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Anmol Harsh 18CS10005</a:t>
            </a:r>
          </a:p>
          <a:p>
            <a:r>
              <a:rPr lang="en-IN" sz="1600" dirty="0" smtClean="0"/>
              <a:t>Ayudh Saxena 18CS10007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671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480" y="876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Louis George Café" panose="020B0600020202020204" pitchFamily="34" charset="0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694" y="405140"/>
            <a:ext cx="6399509" cy="1461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Part II : Built an MLP classifier using the </a:t>
            </a:r>
            <a:r>
              <a:rPr lang="en-IN" sz="1600" b="1" dirty="0" smtClean="0">
                <a:latin typeface="Helvetica" panose="020B0604020202030204" pitchFamily="34" charset="0"/>
              </a:rPr>
              <a:t>stochastic gradient </a:t>
            </a:r>
          </a:p>
          <a:p>
            <a:pPr marL="0" lvl="1"/>
            <a:r>
              <a:rPr lang="en-IN" sz="1600" b="1" dirty="0" smtClean="0">
                <a:latin typeface="Helvetica" panose="020B0604020202030204" pitchFamily="34" charset="0"/>
              </a:rPr>
              <a:t>	descent</a:t>
            </a:r>
            <a:r>
              <a:rPr lang="en-IN" sz="1600" dirty="0" smtClean="0">
                <a:latin typeface="Helvetica" panose="020B0604020202030204" pitchFamily="34" charset="0"/>
              </a:rPr>
              <a:t> (</a:t>
            </a:r>
            <a:r>
              <a:rPr lang="en-IN" sz="1600" dirty="0" err="1" smtClean="0">
                <a:latin typeface="Helvetica" panose="020B0604020202030204" pitchFamily="34" charset="0"/>
              </a:rPr>
              <a:t>sgd</a:t>
            </a:r>
            <a:r>
              <a:rPr lang="en-IN" sz="1600" dirty="0" smtClean="0">
                <a:latin typeface="Helvetica" panose="020B0604020202030204" pitchFamily="34" charset="0"/>
              </a:rPr>
              <a:t>) optimiser for various combinations of</a:t>
            </a:r>
          </a:p>
          <a:p>
            <a:pPr marL="0" lvl="1"/>
            <a:r>
              <a:rPr lang="en-IN" sz="1600" dirty="0">
                <a:latin typeface="Helvetica" panose="020B0604020202030204" pitchFamily="34" charset="0"/>
              </a:rPr>
              <a:t>	</a:t>
            </a:r>
            <a:r>
              <a:rPr lang="en-IN" sz="1600" dirty="0" smtClean="0">
                <a:latin typeface="Helvetica" panose="020B0604020202030204" pitchFamily="34" charset="0"/>
              </a:rPr>
              <a:t>architecture and learning rates and for the following </a:t>
            </a:r>
          </a:p>
          <a:p>
            <a:pPr marL="0" lvl="1"/>
            <a:r>
              <a:rPr lang="en-IN" sz="1600" dirty="0">
                <a:latin typeface="Helvetica" panose="020B0604020202030204" pitchFamily="34" charset="0"/>
              </a:rPr>
              <a:t>	</a:t>
            </a:r>
            <a:r>
              <a:rPr lang="en-IN" sz="1600" dirty="0" smtClean="0">
                <a:latin typeface="Helvetica" panose="020B0604020202030204" pitchFamily="34" charset="0"/>
              </a:rPr>
              <a:t>hyperparameters :</a:t>
            </a:r>
          </a:p>
          <a:p>
            <a:pPr marL="1257300" lvl="3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solver</a:t>
            </a:r>
            <a:r>
              <a:rPr lang="en-IN" sz="1600" dirty="0" smtClean="0">
                <a:latin typeface="Helvetica" panose="020B0604020202030204" pitchFamily="34" charset="0"/>
              </a:rPr>
              <a:t> = ‘</a:t>
            </a:r>
            <a:r>
              <a:rPr lang="en-IN" sz="1600" dirty="0" err="1" smtClean="0">
                <a:latin typeface="Helvetica" panose="020B0604020202030204" pitchFamily="34" charset="0"/>
              </a:rPr>
              <a:t>sgd</a:t>
            </a:r>
            <a:r>
              <a:rPr lang="en-IN" sz="1600" dirty="0" smtClean="0">
                <a:latin typeface="Helvetica" panose="020B0604020202030204" pitchFamily="34" charset="0"/>
              </a:rPr>
              <a:t>’ (Stochastic Gradient Descent)</a:t>
            </a:r>
          </a:p>
          <a:p>
            <a:pPr marL="1257300" lvl="3" indent="-34290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a</a:t>
            </a:r>
            <a:r>
              <a:rPr lang="en-IN" sz="1600" b="1" dirty="0" smtClean="0">
                <a:latin typeface="Helvetica" panose="020B0604020202030204" pitchFamily="34" charset="0"/>
              </a:rPr>
              <a:t>ctivation function = ‘</a:t>
            </a:r>
            <a:r>
              <a:rPr lang="en-IN" sz="1600" dirty="0" smtClean="0">
                <a:latin typeface="Helvetica" panose="020B0604020202030204" pitchFamily="34" charset="0"/>
              </a:rPr>
              <a:t>logistic’</a:t>
            </a:r>
          </a:p>
          <a:p>
            <a:pPr marL="1257300" lvl="3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max iterations = 2000</a:t>
            </a:r>
          </a:p>
          <a:p>
            <a:pPr marL="1257300" lvl="3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h</a:t>
            </a:r>
            <a:r>
              <a:rPr lang="en-IN" sz="1600" b="1" dirty="0" smtClean="0">
                <a:latin typeface="Helvetica" panose="020B0604020202030204" pitchFamily="34" charset="0"/>
              </a:rPr>
              <a:t>idden_layer_sizes :</a:t>
            </a:r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0 hidden layer</a:t>
            </a:r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1 hidden layer with 2 nodes</a:t>
            </a:r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1 hidden layer with 6 nodes</a:t>
            </a:r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2 hidden layer with 2 and 3 nodes resp.</a:t>
            </a:r>
          </a:p>
          <a:p>
            <a:pPr marL="1714500" lvl="4" indent="-34290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2 hidden layer with 3 and 2 nodes resp.</a:t>
            </a: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l</a:t>
            </a:r>
            <a:r>
              <a:rPr lang="en-IN" sz="1600" b="1" dirty="0" smtClean="0">
                <a:latin typeface="Helvetica" panose="020B0604020202030204" pitchFamily="34" charset="0"/>
              </a:rPr>
              <a:t>earning_rate_init : </a:t>
            </a:r>
            <a:r>
              <a:rPr lang="en-IN" sz="1600" dirty="0" smtClean="0">
                <a:latin typeface="Helvetica" panose="020B0604020202030204" pitchFamily="34" charset="0"/>
              </a:rPr>
              <a:t>0.1, 0.01, 0.001, 0.0001, 0.00001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</a:t>
            </a:r>
            <a:r>
              <a:rPr lang="en-IN" sz="1600" b="1" dirty="0" smtClean="0">
                <a:latin typeface="Helvetica" panose="020B0604020202030204" pitchFamily="34" charset="0"/>
              </a:rPr>
              <a:t>ol = 0.0001 (default)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Number of input nodes = number of features = </a:t>
            </a:r>
            <a:r>
              <a:rPr lang="en-IN" sz="1600" b="1" dirty="0" smtClean="0">
                <a:latin typeface="Helvetica" panose="020B0604020202030204" pitchFamily="34" charset="0"/>
              </a:rPr>
              <a:t>49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Number of output nodes = </a:t>
            </a:r>
            <a:r>
              <a:rPr lang="en-IN" sz="1600" b="1" dirty="0" smtClean="0">
                <a:latin typeface="Helvetica" panose="020B0604020202030204" pitchFamily="34" charset="0"/>
              </a:rPr>
              <a:t>1, </a:t>
            </a:r>
            <a:r>
              <a:rPr lang="en-IN" sz="1600" dirty="0" smtClean="0">
                <a:latin typeface="Helvetica" panose="020B0604020202030204" pitchFamily="34" charset="0"/>
              </a:rPr>
              <a:t>since it’s a binary</a:t>
            </a: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 </a:t>
            </a:r>
            <a:r>
              <a:rPr lang="en-IN" sz="1600" dirty="0" smtClean="0">
                <a:latin typeface="Helvetica" panose="020B0604020202030204" pitchFamily="34" charset="0"/>
              </a:rPr>
              <a:t>    c</a:t>
            </a:r>
            <a:r>
              <a:rPr lang="en-IN" sz="1600" dirty="0" smtClean="0">
                <a:latin typeface="Helvetica" panose="020B0604020202030204" pitchFamily="34" charset="0"/>
              </a:rPr>
              <a:t>lassification problem.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Variation of accuracy with learning rate for each architecture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0 Hidden Layer</a:t>
            </a:r>
            <a:r>
              <a:rPr lang="en-IN" sz="1600" dirty="0">
                <a:latin typeface="Helvetica" panose="020B0604020202030204" pitchFamily="34" charset="0"/>
              </a:rPr>
              <a:t>	</a:t>
            </a:r>
            <a:r>
              <a:rPr lang="en-IN" sz="1600" b="1" dirty="0" smtClean="0">
                <a:latin typeface="Helvetica" panose="020B0604020202030204" pitchFamily="34" charset="0"/>
              </a:rPr>
              <a:t>(Model 1)</a:t>
            </a:r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r>
              <a:rPr lang="en-IN" sz="1600" dirty="0" smtClean="0">
                <a:latin typeface="Helvetica" panose="020B0604020202030204" pitchFamily="34" charset="0"/>
              </a:rPr>
              <a:t>	</a:t>
            </a: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 r="6692"/>
          <a:stretch/>
        </p:blipFill>
        <p:spPr>
          <a:xfrm>
            <a:off x="960222" y="5669280"/>
            <a:ext cx="5189118" cy="3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43840"/>
            <a:ext cx="608838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1 hidden layer with 2 nodes (Model 2)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1 hidden </a:t>
            </a:r>
            <a:r>
              <a:rPr lang="en-IN" sz="1600" b="1" dirty="0">
                <a:latin typeface="Helvetica" panose="020B0604020202030204" pitchFamily="34" charset="0"/>
              </a:rPr>
              <a:t>l</a:t>
            </a:r>
            <a:r>
              <a:rPr lang="en-IN" sz="1600" b="1" dirty="0" smtClean="0">
                <a:latin typeface="Helvetica" panose="020B0604020202030204" pitchFamily="34" charset="0"/>
              </a:rPr>
              <a:t>ayer with 6 nodes (Model 3) </a:t>
            </a: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594362"/>
            <a:ext cx="5689597" cy="4267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" y="5617787"/>
            <a:ext cx="5234940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37160"/>
            <a:ext cx="608838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2</a:t>
            </a:r>
            <a:r>
              <a:rPr lang="en-IN" sz="1600" b="1" dirty="0" smtClean="0">
                <a:latin typeface="Helvetica" panose="020B0604020202030204" pitchFamily="34" charset="0"/>
              </a:rPr>
              <a:t> hidden layer with 2 and 3 nodes respectively (Model 4)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2 hidden layers with 3 and 2 nodes resp. (Model </a:t>
            </a:r>
            <a:r>
              <a:rPr lang="en-IN" sz="1600" b="1" dirty="0">
                <a:latin typeface="Helvetica" panose="020B0604020202030204" pitchFamily="34" charset="0"/>
              </a:rPr>
              <a:t>5</a:t>
            </a:r>
            <a:r>
              <a:rPr lang="en-IN" sz="1600" b="1" dirty="0" smtClean="0">
                <a:latin typeface="Helvetica" panose="020B0604020202030204" pitchFamily="34" charset="0"/>
              </a:rPr>
              <a:t>) </a:t>
            </a:r>
            <a:endParaRPr lang="en-IN" sz="1600" b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5724465"/>
            <a:ext cx="5234940" cy="3926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4" y="6847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37160"/>
            <a:ext cx="608838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Helvetica" panose="020B0604020202030204" pitchFamily="34" charset="0"/>
              </a:rPr>
              <a:t>Variation of accuracy with </a:t>
            </a:r>
            <a:r>
              <a:rPr lang="en-IN" sz="1600" dirty="0" smtClean="0">
                <a:latin typeface="Helvetica" panose="020B0604020202030204" pitchFamily="34" charset="0"/>
              </a:rPr>
              <a:t>Models </a:t>
            </a:r>
            <a:r>
              <a:rPr lang="en-IN" sz="1600" dirty="0">
                <a:latin typeface="Helvetica" panose="020B0604020202030204" pitchFamily="34" charset="0"/>
              </a:rPr>
              <a:t>for each </a:t>
            </a:r>
            <a:r>
              <a:rPr lang="en-IN" sz="1600" dirty="0" smtClean="0">
                <a:latin typeface="Helvetica" panose="020B0604020202030204" pitchFamily="34" charset="0"/>
              </a:rPr>
              <a:t>learning rate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Learning rate = 0.1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Learning Rate = 0.01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457200" lvl="2"/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710561"/>
            <a:ext cx="5318760" cy="3989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273032"/>
            <a:ext cx="5295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37160"/>
            <a:ext cx="608838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Learning rate = 0.001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914400" lvl="3"/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Learning Rate = 0.0001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457200" lvl="2"/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58161"/>
            <a:ext cx="5318760" cy="3989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367754"/>
            <a:ext cx="5295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37160"/>
            <a:ext cx="6240780" cy="1120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Learning rate = 0.00001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914400" lvl="3"/>
            <a:endParaRPr lang="en-IN" dirty="0"/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The best model found had accuracy = </a:t>
            </a:r>
            <a:r>
              <a:rPr lang="en-IN" sz="1600" b="1" dirty="0" smtClean="0">
                <a:latin typeface="Helvetica" panose="020B0604020202030204" pitchFamily="34" charset="0"/>
              </a:rPr>
              <a:t>81.81%</a:t>
            </a:r>
            <a:r>
              <a:rPr lang="en-IN" sz="1600" dirty="0" smtClean="0">
                <a:latin typeface="Helvetica" panose="020B0604020202030204" pitchFamily="34" charset="0"/>
              </a:rPr>
              <a:t> with the following hyperparameters :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learning_rate_init = </a:t>
            </a:r>
            <a:r>
              <a:rPr lang="en-IN" sz="1600" dirty="0" smtClean="0">
                <a:latin typeface="Helvetica" panose="020B0604020202030204" pitchFamily="34" charset="0"/>
              </a:rPr>
              <a:t>0.01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err="1" smtClean="0">
                <a:latin typeface="Helvetica" panose="020B0604020202030204" pitchFamily="34" charset="0"/>
              </a:rPr>
              <a:t>hidden_layer_size</a:t>
            </a:r>
            <a:r>
              <a:rPr lang="en-IN" sz="1600" b="1" dirty="0" smtClean="0">
                <a:latin typeface="Helvetica" panose="020B0604020202030204" pitchFamily="34" charset="0"/>
              </a:rPr>
              <a:t> = </a:t>
            </a:r>
            <a:r>
              <a:rPr lang="en-IN" sz="1600" dirty="0" smtClean="0">
                <a:latin typeface="Helvetica" panose="020B0604020202030204" pitchFamily="34" charset="0"/>
              </a:rPr>
              <a:t>0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solver = </a:t>
            </a:r>
            <a:r>
              <a:rPr lang="en-IN" sz="1600" dirty="0" smtClean="0">
                <a:latin typeface="Helvetica" panose="020B0604020202030204" pitchFamily="34" charset="0"/>
              </a:rPr>
              <a:t>‘</a:t>
            </a:r>
            <a:r>
              <a:rPr lang="en-IN" sz="1600" dirty="0" err="1" smtClean="0">
                <a:latin typeface="Helvetica" panose="020B0604020202030204" pitchFamily="34" charset="0"/>
              </a:rPr>
              <a:t>sgd</a:t>
            </a:r>
            <a:r>
              <a:rPr lang="en-IN" sz="1600" dirty="0" smtClean="0">
                <a:latin typeface="Helvetica" panose="020B0604020202030204" pitchFamily="34" charset="0"/>
              </a:rPr>
              <a:t>’</a:t>
            </a:r>
            <a:r>
              <a:rPr lang="en-IN" sz="1600" b="1" dirty="0" smtClean="0">
                <a:latin typeface="Helvetica" panose="020B0604020202030204" pitchFamily="34" charset="0"/>
              </a:rPr>
              <a:t> (</a:t>
            </a:r>
            <a:r>
              <a:rPr lang="en-IN" sz="1600" dirty="0" smtClean="0">
                <a:latin typeface="Helvetica" panose="020B0604020202030204" pitchFamily="34" charset="0"/>
              </a:rPr>
              <a:t>Stochastic Gradient Descent)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activation function = </a:t>
            </a:r>
            <a:r>
              <a:rPr lang="en-IN" sz="1600" dirty="0" smtClean="0">
                <a:latin typeface="Helvetica" panose="020B0604020202030204" pitchFamily="34" charset="0"/>
              </a:rPr>
              <a:t>logistic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err="1" smtClean="0">
                <a:latin typeface="Helvetica" panose="020B0604020202030204" pitchFamily="34" charset="0"/>
              </a:rPr>
              <a:t>max_iterations</a:t>
            </a:r>
            <a:r>
              <a:rPr lang="en-IN" sz="1600" b="1" dirty="0">
                <a:latin typeface="Helvetica" panose="020B0604020202030204" pitchFamily="34" charset="0"/>
              </a:rPr>
              <a:t> </a:t>
            </a:r>
            <a:r>
              <a:rPr lang="en-IN" sz="1600" b="1" dirty="0" smtClean="0">
                <a:latin typeface="Helvetica" panose="020B0604020202030204" pitchFamily="34" charset="0"/>
              </a:rPr>
              <a:t>= </a:t>
            </a:r>
            <a:r>
              <a:rPr lang="en-IN" sz="1600" dirty="0" smtClean="0">
                <a:latin typeface="Helvetica" panose="020B0604020202030204" pitchFamily="34" charset="0"/>
              </a:rPr>
              <a:t>2000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Helvetica" panose="020B0604020202030204" pitchFamily="34" charset="0"/>
              </a:rPr>
              <a:t>tol = 0.0001 </a:t>
            </a:r>
            <a:r>
              <a:rPr lang="en-IN" sz="1600" dirty="0" smtClean="0">
                <a:latin typeface="Helvetica" panose="020B0604020202030204" pitchFamily="34" charset="0"/>
              </a:rPr>
              <a:t>(default)</a:t>
            </a:r>
          </a:p>
          <a:p>
            <a:pPr marL="914400" lvl="3"/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Helvetica" panose="020B0604020202030204" pitchFamily="34" charset="0"/>
            </a:endParaRPr>
          </a:p>
          <a:p>
            <a:pPr marL="457200" lvl="2"/>
            <a:endParaRPr lang="en-IN" sz="1600" b="1" dirty="0">
              <a:latin typeface="Helvetica" panose="020B060402020203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b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58161"/>
            <a:ext cx="5318760" cy="39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501</Words>
  <Application>Microsoft Office PowerPoint</Application>
  <PresentationFormat>A4 Paper (210x297 mm)</PresentationFormat>
  <Paragraphs>249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Helvetica</vt:lpstr>
      <vt:lpstr>Louis George Café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Ayudh Saxena</dc:creator>
  <cp:lastModifiedBy>Ayudh Saxena</cp:lastModifiedBy>
  <cp:revision>54</cp:revision>
  <dcterms:created xsi:type="dcterms:W3CDTF">2020-10-04T13:44:26Z</dcterms:created>
  <dcterms:modified xsi:type="dcterms:W3CDTF">2020-11-15T13:59:53Z</dcterms:modified>
</cp:coreProperties>
</file>