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6" r:id="rId1"/>
  </p:sldMasterIdLst>
  <p:notesMasterIdLst>
    <p:notesMasterId r:id="rId3"/>
  </p:notesMasterIdLst>
  <p:sldIdLst>
    <p:sldId id="259" r:id="rId2"/>
  </p:sldIdLst>
  <p:sldSz cx="51206400" cy="22677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5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0"/>
    <p:restoredTop sz="90451" autoAdjust="0"/>
  </p:normalViewPr>
  <p:slideViewPr>
    <p:cSldViewPr snapToGrid="0" snapToObjects="1" showGuides="1">
      <p:cViewPr>
        <p:scale>
          <a:sx n="20" d="100"/>
          <a:sy n="20" d="100"/>
        </p:scale>
        <p:origin x="292" y="120"/>
      </p:cViewPr>
      <p:guideLst>
        <p:guide orient="horz" pos="7095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mol\Desktop\PML\results\Summary_numeric_with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mol\Desktop\PML\results\summary_categorical_withgrap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nmol\Desktop\PML\df_date_coun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gsu-my.sharepoint.com/personal/hdave4_student_gsu_edu/Documents/Data%20programming/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gsu-my.sharepoint.com/personal/hdave4_student_gsu_edu/Documents/Data%20programming/mc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gsu-my.sharepoint.com/personal/hdave4_student_gsu_edu/Documents/Data%20programming/important_featu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gsu-my.sharepoint.com/personal/hdave4_student_gsu_edu/Documents/Data%20programming/Final%20MC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solidFill>
                      <a:schemeClr val="tx1"/>
                    </a:solidFill>
                    <a:latin typeface="Roboto" pitchFamily="2" charset="0"/>
                    <a:ea typeface="Roboto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'[Summary_numeric_withgraph.xlsx]Histo - going through'!$D$3:$D$23</c:f>
              <c:strCache>
                <c:ptCount val="21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More</c:v>
                </c:pt>
              </c:strCache>
            </c:strRef>
          </c:cat>
          <c:val>
            <c:numRef>
              <c:f>'[Summary_numeric_withgraph.xlsx]Histo - going through'!$E$3:$E$23</c:f>
              <c:numCache>
                <c:formatCode>General</c:formatCode>
                <c:ptCount val="21"/>
                <c:pt idx="0">
                  <c:v>492</c:v>
                </c:pt>
                <c:pt idx="1">
                  <c:v>142</c:v>
                </c:pt>
                <c:pt idx="2">
                  <c:v>67</c:v>
                </c:pt>
                <c:pt idx="3">
                  <c:v>50</c:v>
                </c:pt>
                <c:pt idx="4">
                  <c:v>17</c:v>
                </c:pt>
                <c:pt idx="5">
                  <c:v>28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16</c:v>
                </c:pt>
                <c:pt idx="10">
                  <c:v>0</c:v>
                </c:pt>
                <c:pt idx="11">
                  <c:v>17</c:v>
                </c:pt>
                <c:pt idx="12">
                  <c:v>0</c:v>
                </c:pt>
                <c:pt idx="13">
                  <c:v>32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107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3-42CB-BD5E-D5A7771EA4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73168"/>
        <c:axId val="214873728"/>
      </c:barChart>
      <c:catAx>
        <c:axId val="21487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 rot="-5400000"/>
          <a:lstStyle/>
          <a:p>
            <a:pPr>
              <a:defRPr sz="160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defRPr>
            </a:pPr>
            <a:endParaRPr lang="en-US"/>
          </a:p>
        </c:txPr>
        <c:crossAx val="214873728"/>
        <c:crosses val="autoZero"/>
        <c:auto val="1"/>
        <c:lblAlgn val="ctr"/>
        <c:lblOffset val="100"/>
        <c:noMultiLvlLbl val="0"/>
      </c:catAx>
      <c:valAx>
        <c:axId val="2148737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60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defRPr>
            </a:pPr>
            <a:endParaRPr lang="en-US"/>
          </a:p>
        </c:txPr>
        <c:crossAx val="214873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Roboto" pitchFamily="2" charset="0"/>
                    <a:ea typeface="Roboto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Graph!$A$2:$A$23</c:f>
              <c:strCache>
                <c:ptCount val="2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More</c:v>
                </c:pt>
              </c:strCache>
            </c:strRef>
          </c:cat>
          <c:val>
            <c:numRef>
              <c:f>Graph!$B$2:$B$23</c:f>
              <c:numCache>
                <c:formatCode>General</c:formatCode>
                <c:ptCount val="22"/>
                <c:pt idx="0">
                  <c:v>163</c:v>
                </c:pt>
                <c:pt idx="1">
                  <c:v>1798</c:v>
                </c:pt>
                <c:pt idx="2">
                  <c:v>49</c:v>
                </c:pt>
                <c:pt idx="3">
                  <c:v>40</c:v>
                </c:pt>
                <c:pt idx="4">
                  <c:v>27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</c:v>
                </c:pt>
                <c:pt idx="14">
                  <c:v>60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51-4DC5-901A-E823DE4F5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6266976"/>
        <c:axId val="336264680"/>
      </c:barChart>
      <c:catAx>
        <c:axId val="336266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60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defRPr>
            </a:pPr>
            <a:endParaRPr lang="en-US"/>
          </a:p>
        </c:txPr>
        <c:crossAx val="336264680"/>
        <c:crosses val="autoZero"/>
        <c:auto val="1"/>
        <c:lblAlgn val="ctr"/>
        <c:lblOffset val="100"/>
        <c:noMultiLvlLbl val="0"/>
      </c:catAx>
      <c:valAx>
        <c:axId val="3362646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60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defRPr>
            </a:pPr>
            <a:endParaRPr lang="en-US"/>
          </a:p>
        </c:txPr>
        <c:crossAx val="336266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Roboto" pitchFamily="2" charset="0"/>
                    <a:ea typeface="Roboto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Sheet6!$A$2:$A$22</c:f>
              <c:strCache>
                <c:ptCount val="21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More</c:v>
                </c:pt>
              </c:strCache>
            </c:strRef>
          </c:cat>
          <c:val>
            <c:numRef>
              <c:f>Sheet6!$B$2:$B$22</c:f>
              <c:numCache>
                <c:formatCode>General</c:formatCode>
                <c:ptCount val="21"/>
                <c:pt idx="0">
                  <c:v>603</c:v>
                </c:pt>
                <c:pt idx="1">
                  <c:v>159</c:v>
                </c:pt>
                <c:pt idx="2">
                  <c:v>93</c:v>
                </c:pt>
                <c:pt idx="3">
                  <c:v>65</c:v>
                </c:pt>
                <c:pt idx="4">
                  <c:v>18</c:v>
                </c:pt>
                <c:pt idx="5">
                  <c:v>32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16</c:v>
                </c:pt>
                <c:pt idx="10">
                  <c:v>0</c:v>
                </c:pt>
                <c:pt idx="11">
                  <c:v>18</c:v>
                </c:pt>
                <c:pt idx="12">
                  <c:v>0</c:v>
                </c:pt>
                <c:pt idx="13">
                  <c:v>32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119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CF-4842-9CE6-07C15E172B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64418360"/>
        <c:axId val="364423608"/>
      </c:barChart>
      <c:catAx>
        <c:axId val="364418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 rot="-5400000"/>
          <a:lstStyle/>
          <a:p>
            <a:pPr>
              <a:defRPr sz="160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defRPr>
            </a:pPr>
            <a:endParaRPr lang="en-US"/>
          </a:p>
        </c:txPr>
        <c:crossAx val="364423608"/>
        <c:crosses val="autoZero"/>
        <c:auto val="1"/>
        <c:lblAlgn val="ctr"/>
        <c:lblOffset val="100"/>
        <c:noMultiLvlLbl val="0"/>
      </c:catAx>
      <c:valAx>
        <c:axId val="3644236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 sz="1600">
                <a:solidFill>
                  <a:schemeClr val="bg1">
                    <a:lumMod val="65000"/>
                  </a:schemeClr>
                </a:solidFill>
                <a:latin typeface="Roboto" pitchFamily="2" charset="0"/>
                <a:ea typeface="Roboto" pitchFamily="2" charset="0"/>
              </a:defRPr>
            </a:pPr>
            <a:endParaRPr lang="en-US"/>
          </a:p>
        </c:txPr>
        <c:crossAx val="364418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Training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Sheet1!$B$1:$B$16</c:f>
              <c:numCache>
                <c:formatCode>General</c:formatCode>
                <c:ptCount val="16"/>
                <c:pt idx="0">
                  <c:v>0.61008300000000004</c:v>
                </c:pt>
                <c:pt idx="1">
                  <c:v>0.65394399999999997</c:v>
                </c:pt>
                <c:pt idx="2">
                  <c:v>0.66752800000000001</c:v>
                </c:pt>
                <c:pt idx="3">
                  <c:v>0.67502700000000004</c:v>
                </c:pt>
                <c:pt idx="4">
                  <c:v>0.68205000000000005</c:v>
                </c:pt>
                <c:pt idx="5">
                  <c:v>0.686836</c:v>
                </c:pt>
                <c:pt idx="6">
                  <c:v>0.689141</c:v>
                </c:pt>
                <c:pt idx="7">
                  <c:v>0.694241</c:v>
                </c:pt>
                <c:pt idx="8">
                  <c:v>0.69770699999999997</c:v>
                </c:pt>
                <c:pt idx="9">
                  <c:v>0.70028800000000002</c:v>
                </c:pt>
                <c:pt idx="10">
                  <c:v>0.70335899999999996</c:v>
                </c:pt>
                <c:pt idx="11">
                  <c:v>0.70586099999999996</c:v>
                </c:pt>
                <c:pt idx="12">
                  <c:v>0.70995900000000001</c:v>
                </c:pt>
                <c:pt idx="13">
                  <c:v>0.71209999999999996</c:v>
                </c:pt>
                <c:pt idx="14">
                  <c:v>0.71319600000000005</c:v>
                </c:pt>
                <c:pt idx="15">
                  <c:v>0.71639200000000003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48-4990-9DF7-ED6F6F10D299}"/>
            </c:ext>
          </c:extLst>
        </c:ser>
        <c:ser>
          <c:idx val="1"/>
          <c:order val="1"/>
          <c:tx>
            <c:v>Testing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Sheet1!$C$1:$C$16</c:f>
              <c:numCache>
                <c:formatCode>General</c:formatCode>
                <c:ptCount val="16"/>
                <c:pt idx="0">
                  <c:v>0.60624800000000001</c:v>
                </c:pt>
                <c:pt idx="1">
                  <c:v>0.648567</c:v>
                </c:pt>
                <c:pt idx="2">
                  <c:v>0.65898699999999999</c:v>
                </c:pt>
                <c:pt idx="3">
                  <c:v>0.66181699999999999</c:v>
                </c:pt>
                <c:pt idx="4">
                  <c:v>0.66277600000000003</c:v>
                </c:pt>
                <c:pt idx="5">
                  <c:v>0.66769800000000001</c:v>
                </c:pt>
                <c:pt idx="6">
                  <c:v>0.66378400000000004</c:v>
                </c:pt>
                <c:pt idx="7">
                  <c:v>0.66322899999999996</c:v>
                </c:pt>
                <c:pt idx="8">
                  <c:v>0.66172500000000001</c:v>
                </c:pt>
                <c:pt idx="9">
                  <c:v>0.66099600000000003</c:v>
                </c:pt>
                <c:pt idx="10">
                  <c:v>0.66024300000000002</c:v>
                </c:pt>
                <c:pt idx="11">
                  <c:v>0.658138</c:v>
                </c:pt>
                <c:pt idx="12">
                  <c:v>0.65828600000000004</c:v>
                </c:pt>
                <c:pt idx="13">
                  <c:v>0.657192</c:v>
                </c:pt>
                <c:pt idx="14">
                  <c:v>0.65830200000000005</c:v>
                </c:pt>
                <c:pt idx="15">
                  <c:v>0.65932999999999997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48-4990-9DF7-ED6F6F10D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4411224"/>
        <c:axId val="404414832"/>
      </c:lineChart>
      <c:catAx>
        <c:axId val="404411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latin typeface="Roboto" pitchFamily="2" charset="0"/>
                    <a:ea typeface="Roboto" pitchFamily="2" charset="0"/>
                  </a:rPr>
                  <a:t>Estimator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404414832"/>
        <c:crosses val="autoZero"/>
        <c:auto val="1"/>
        <c:lblAlgn val="ctr"/>
        <c:lblOffset val="100"/>
        <c:noMultiLvlLbl val="0"/>
      </c:catAx>
      <c:valAx>
        <c:axId val="404414832"/>
        <c:scaling>
          <c:orientation val="minMax"/>
        </c:scaling>
        <c:delete val="0"/>
        <c:axPos val="l"/>
        <c:majorGridlines>
          <c:spPr>
            <a:ln w="6350" cap="flat" cmpd="sng" algn="ctr">
              <a:noFill/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latin typeface="Roboto" pitchFamily="2" charset="0"/>
                    <a:ea typeface="Roboto" pitchFamily="2" charset="0"/>
                  </a:rPr>
                  <a:t>AUC</a:t>
                </a:r>
              </a:p>
            </c:rich>
          </c:tx>
          <c:layout>
            <c:manualLayout>
              <c:xMode val="edge"/>
              <c:yMode val="edge"/>
              <c:x val="6.3790594798015608E-3"/>
              <c:y val="0.38954449975246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404411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103028565198093E-2"/>
          <c:y val="0.13352254588146176"/>
          <c:w val="0.91534684985842407"/>
          <c:h val="0.7035720796833705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Sheet1!$N$10:$N$14</c:f>
              <c:strCache>
                <c:ptCount val="5"/>
                <c:pt idx="0">
                  <c:v>20k</c:v>
                </c:pt>
                <c:pt idx="1">
                  <c:v>25k</c:v>
                </c:pt>
                <c:pt idx="2">
                  <c:v>50k</c:v>
                </c:pt>
                <c:pt idx="3">
                  <c:v>100K</c:v>
                </c:pt>
                <c:pt idx="4">
                  <c:v>400k</c:v>
                </c:pt>
              </c:strCache>
            </c:strRef>
          </c:cat>
          <c:val>
            <c:numRef>
              <c:f>Sheet1!$O$10:$O$14</c:f>
              <c:numCache>
                <c:formatCode>General</c:formatCode>
                <c:ptCount val="5"/>
                <c:pt idx="0">
                  <c:v>5.2376383364319677E-2</c:v>
                </c:pt>
                <c:pt idx="1">
                  <c:v>-4.5892326157373972E-3</c:v>
                </c:pt>
                <c:pt idx="2">
                  <c:v>0.18191342235056224</c:v>
                </c:pt>
                <c:pt idx="3">
                  <c:v>7.2339973844884983E-2</c:v>
                </c:pt>
                <c:pt idx="4">
                  <c:v>-1.1111465951586401E-4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F-4D48-8B4A-4E0851C54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54284608"/>
        <c:axId val="454285920"/>
      </c:barChart>
      <c:catAx>
        <c:axId val="4542846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r>
                  <a:rPr lang="en-US" sz="1600">
                    <a:latin typeface="Roboto" pitchFamily="2" charset="0"/>
                    <a:ea typeface="Roboto" pitchFamily="2" charset="0"/>
                  </a:rPr>
                  <a:t>Training</a:t>
                </a:r>
                <a:r>
                  <a:rPr lang="en-US" sz="1600" baseline="0">
                    <a:latin typeface="Roboto" pitchFamily="2" charset="0"/>
                    <a:ea typeface="Roboto" pitchFamily="2" charset="0"/>
                  </a:rPr>
                  <a:t> data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454285920"/>
        <c:crosses val="autoZero"/>
        <c:auto val="1"/>
        <c:lblAlgn val="ctr"/>
        <c:lblOffset val="100"/>
        <c:noMultiLvlLbl val="0"/>
      </c:catAx>
      <c:valAx>
        <c:axId val="454285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r>
                  <a:rPr lang="en-US" sz="1600">
                    <a:latin typeface="Roboto" pitchFamily="2" charset="0"/>
                    <a:ea typeface="Roboto" pitchFamily="2" charset="0"/>
                  </a:rPr>
                  <a:t>MCC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45428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latin typeface="Roboto" pitchFamily="2" charset="0"/>
                <a:ea typeface="Roboto" pitchFamily="2" charset="0"/>
              </a:rPr>
              <a:t>Important features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[important_features.xlsx]Sheet1!$J$7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[important_features.xlsx]Sheet1!$I$8:$I$29</c:f>
              <c:strCache>
                <c:ptCount val="22"/>
                <c:pt idx="0">
                  <c:v>mindate</c:v>
                </c:pt>
                <c:pt idx="1">
                  <c:v>mindate_id_diff</c:v>
                </c:pt>
                <c:pt idx="2">
                  <c:v>L3_S33_F3865</c:v>
                </c:pt>
                <c:pt idx="3">
                  <c:v>mindate_id_diff_rev</c:v>
                </c:pt>
                <c:pt idx="4">
                  <c:v>L3_S33_F3855</c:v>
                </c:pt>
                <c:pt idx="5">
                  <c:v>L1_S24_F1846</c:v>
                </c:pt>
                <c:pt idx="6">
                  <c:v>L3_S30_D3496</c:v>
                </c:pt>
                <c:pt idx="7">
                  <c:v>L3_S33_D3856</c:v>
                </c:pt>
                <c:pt idx="8">
                  <c:v>L3_S29_F3407</c:v>
                </c:pt>
                <c:pt idx="9">
                  <c:v>L1_S24_F1632</c:v>
                </c:pt>
                <c:pt idx="10">
                  <c:v>L3_S32_F3850</c:v>
                </c:pt>
                <c:pt idx="11">
                  <c:v>L1_S24_F1723</c:v>
                </c:pt>
                <c:pt idx="12">
                  <c:v>L3_S38_F3952</c:v>
                </c:pt>
                <c:pt idx="13">
                  <c:v>L3_S32_F3854</c:v>
                </c:pt>
                <c:pt idx="14">
                  <c:v>L3_S30_D3506</c:v>
                </c:pt>
                <c:pt idx="15">
                  <c:v>L1_S24_F1604</c:v>
                </c:pt>
                <c:pt idx="16">
                  <c:v>L1_S24_F1695</c:v>
                </c:pt>
                <c:pt idx="17">
                  <c:v>L1_S24_F1510</c:v>
                </c:pt>
                <c:pt idx="18">
                  <c:v>L3_S30_D3501</c:v>
                </c:pt>
                <c:pt idx="19">
                  <c:v>L3_S32_D3852</c:v>
                </c:pt>
                <c:pt idx="20">
                  <c:v>L3_S30_D3511</c:v>
                </c:pt>
                <c:pt idx="21">
                  <c:v>L1_S24_F1525</c:v>
                </c:pt>
              </c:strCache>
            </c:strRef>
          </c:cat>
          <c:val>
            <c:numRef>
              <c:f>[important_features.xlsx]Sheet1!$J$8:$J$29</c:f>
              <c:numCache>
                <c:formatCode>General</c:formatCode>
                <c:ptCount val="22"/>
                <c:pt idx="0">
                  <c:v>5170</c:v>
                </c:pt>
                <c:pt idx="1">
                  <c:v>3697</c:v>
                </c:pt>
                <c:pt idx="2">
                  <c:v>2612</c:v>
                </c:pt>
                <c:pt idx="3">
                  <c:v>2528</c:v>
                </c:pt>
                <c:pt idx="4">
                  <c:v>1490</c:v>
                </c:pt>
                <c:pt idx="5">
                  <c:v>389</c:v>
                </c:pt>
                <c:pt idx="6">
                  <c:v>317</c:v>
                </c:pt>
                <c:pt idx="7">
                  <c:v>290</c:v>
                </c:pt>
                <c:pt idx="8">
                  <c:v>288</c:v>
                </c:pt>
                <c:pt idx="9">
                  <c:v>223</c:v>
                </c:pt>
                <c:pt idx="10">
                  <c:v>204</c:v>
                </c:pt>
                <c:pt idx="11">
                  <c:v>191</c:v>
                </c:pt>
                <c:pt idx="12">
                  <c:v>123</c:v>
                </c:pt>
                <c:pt idx="13">
                  <c:v>107</c:v>
                </c:pt>
                <c:pt idx="14">
                  <c:v>50</c:v>
                </c:pt>
                <c:pt idx="15">
                  <c:v>47</c:v>
                </c:pt>
                <c:pt idx="16">
                  <c:v>32</c:v>
                </c:pt>
                <c:pt idx="17">
                  <c:v>13</c:v>
                </c:pt>
                <c:pt idx="18">
                  <c:v>8</c:v>
                </c:pt>
                <c:pt idx="19">
                  <c:v>3</c:v>
                </c:pt>
                <c:pt idx="20">
                  <c:v>2</c:v>
                </c:pt>
                <c:pt idx="2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E0-4FE4-89EA-011ABA734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57632"/>
        <c:axId val="490352384"/>
      </c:barChart>
      <c:catAx>
        <c:axId val="49035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490352384"/>
        <c:crosses val="autoZero"/>
        <c:auto val="1"/>
        <c:lblAlgn val="ctr"/>
        <c:lblOffset val="100"/>
        <c:noMultiLvlLbl val="0"/>
      </c:catAx>
      <c:valAx>
        <c:axId val="490352384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49035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r>
              <a:rPr lang="en-US" sz="1600">
                <a:latin typeface="Roboto" pitchFamily="2" charset="0"/>
                <a:ea typeface="Roboto" pitchFamily="2" charset="0"/>
              </a:rPr>
              <a:t>MCC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Training MCC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'[Final MCC.xlsx]Sheet1'!$E$2:$E$52</c:f>
              <c:numCache>
                <c:formatCode>General</c:formatCode>
                <c:ptCount val="51"/>
                <c:pt idx="0">
                  <c:v>0.332706</c:v>
                </c:pt>
                <c:pt idx="1">
                  <c:v>0.33943200000000001</c:v>
                </c:pt>
                <c:pt idx="2">
                  <c:v>0.35521399999999997</c:v>
                </c:pt>
                <c:pt idx="3">
                  <c:v>0.36798599999999998</c:v>
                </c:pt>
                <c:pt idx="4">
                  <c:v>0.37316899999999997</c:v>
                </c:pt>
                <c:pt idx="5">
                  <c:v>0.38414799999999999</c:v>
                </c:pt>
                <c:pt idx="6">
                  <c:v>0.38903700000000002</c:v>
                </c:pt>
                <c:pt idx="7">
                  <c:v>0.38945299999999999</c:v>
                </c:pt>
                <c:pt idx="8">
                  <c:v>0.39002500000000001</c:v>
                </c:pt>
                <c:pt idx="9">
                  <c:v>0.39374599999999998</c:v>
                </c:pt>
                <c:pt idx="10">
                  <c:v>0.39777899999999999</c:v>
                </c:pt>
                <c:pt idx="11">
                  <c:v>0.40284599999999998</c:v>
                </c:pt>
                <c:pt idx="12">
                  <c:v>0.40536499999999998</c:v>
                </c:pt>
                <c:pt idx="13">
                  <c:v>0.405941</c:v>
                </c:pt>
                <c:pt idx="14">
                  <c:v>0.40768900000000002</c:v>
                </c:pt>
                <c:pt idx="15">
                  <c:v>0.40974500000000003</c:v>
                </c:pt>
                <c:pt idx="16">
                  <c:v>0.41317500000000001</c:v>
                </c:pt>
                <c:pt idx="17">
                  <c:v>0.41420099999999999</c:v>
                </c:pt>
                <c:pt idx="18">
                  <c:v>0.41632000000000002</c:v>
                </c:pt>
                <c:pt idx="19">
                  <c:v>0.419209</c:v>
                </c:pt>
                <c:pt idx="20">
                  <c:v>0.42006199999999999</c:v>
                </c:pt>
                <c:pt idx="21">
                  <c:v>0.421991</c:v>
                </c:pt>
                <c:pt idx="22">
                  <c:v>0.42378500000000002</c:v>
                </c:pt>
                <c:pt idx="23">
                  <c:v>0.42463899999999999</c:v>
                </c:pt>
                <c:pt idx="24">
                  <c:v>0.42741000000000001</c:v>
                </c:pt>
                <c:pt idx="25">
                  <c:v>0.42830699999999999</c:v>
                </c:pt>
                <c:pt idx="26">
                  <c:v>0.428925</c:v>
                </c:pt>
                <c:pt idx="27">
                  <c:v>0.431863</c:v>
                </c:pt>
                <c:pt idx="28">
                  <c:v>0.43291099999999999</c:v>
                </c:pt>
                <c:pt idx="29">
                  <c:v>0.43407499999999999</c:v>
                </c:pt>
                <c:pt idx="30">
                  <c:v>0.43517</c:v>
                </c:pt>
                <c:pt idx="31">
                  <c:v>0.43650699999999998</c:v>
                </c:pt>
                <c:pt idx="32">
                  <c:v>0.43844100000000003</c:v>
                </c:pt>
                <c:pt idx="33">
                  <c:v>0.43903700000000001</c:v>
                </c:pt>
                <c:pt idx="34">
                  <c:v>0.440085</c:v>
                </c:pt>
                <c:pt idx="35">
                  <c:v>0.44178699999999999</c:v>
                </c:pt>
                <c:pt idx="36">
                  <c:v>0.44395699999999999</c:v>
                </c:pt>
                <c:pt idx="37">
                  <c:v>0.44486300000000001</c:v>
                </c:pt>
                <c:pt idx="38">
                  <c:v>0.44517899999999999</c:v>
                </c:pt>
                <c:pt idx="39">
                  <c:v>0.44668400000000003</c:v>
                </c:pt>
                <c:pt idx="40">
                  <c:v>0.44765899999999997</c:v>
                </c:pt>
                <c:pt idx="41">
                  <c:v>0.44914399999999999</c:v>
                </c:pt>
                <c:pt idx="42">
                  <c:v>0.44992599999999999</c:v>
                </c:pt>
                <c:pt idx="43">
                  <c:v>0.45035999999999998</c:v>
                </c:pt>
                <c:pt idx="44">
                  <c:v>0.45246700000000001</c:v>
                </c:pt>
                <c:pt idx="45">
                  <c:v>0.45378499999999999</c:v>
                </c:pt>
                <c:pt idx="46">
                  <c:v>0.45439099999999999</c:v>
                </c:pt>
                <c:pt idx="47">
                  <c:v>0.45566099999999998</c:v>
                </c:pt>
                <c:pt idx="48">
                  <c:v>0.456787</c:v>
                </c:pt>
                <c:pt idx="49">
                  <c:v>0.45759499999999997</c:v>
                </c:pt>
                <c:pt idx="50">
                  <c:v>0.45873399999999998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FA-49CD-B240-828A587376C8}"/>
            </c:ext>
          </c:extLst>
        </c:ser>
        <c:ser>
          <c:idx val="1"/>
          <c:order val="1"/>
          <c:tx>
            <c:v>Validation MCC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'[Final MCC.xlsx]Sheet1'!$F$2:$F$52</c:f>
              <c:numCache>
                <c:formatCode>General</c:formatCode>
                <c:ptCount val="51"/>
                <c:pt idx="0">
                  <c:v>0.332706</c:v>
                </c:pt>
                <c:pt idx="1">
                  <c:v>0.33943200000000001</c:v>
                </c:pt>
                <c:pt idx="2">
                  <c:v>0.35521399999999997</c:v>
                </c:pt>
                <c:pt idx="3">
                  <c:v>0.36798599999999998</c:v>
                </c:pt>
                <c:pt idx="4">
                  <c:v>0.37316899999999997</c:v>
                </c:pt>
                <c:pt idx="5">
                  <c:v>0.38414799999999999</c:v>
                </c:pt>
                <c:pt idx="6">
                  <c:v>0.38903700000000002</c:v>
                </c:pt>
                <c:pt idx="7">
                  <c:v>0.38945299999999999</c:v>
                </c:pt>
                <c:pt idx="8">
                  <c:v>0.39002500000000001</c:v>
                </c:pt>
                <c:pt idx="9">
                  <c:v>0.39374599999999998</c:v>
                </c:pt>
                <c:pt idx="10">
                  <c:v>0.39777899999999999</c:v>
                </c:pt>
                <c:pt idx="11">
                  <c:v>0.40284599999999998</c:v>
                </c:pt>
                <c:pt idx="12">
                  <c:v>0.40536499999999998</c:v>
                </c:pt>
                <c:pt idx="13">
                  <c:v>0.405941</c:v>
                </c:pt>
                <c:pt idx="14">
                  <c:v>0.40768900000000002</c:v>
                </c:pt>
                <c:pt idx="15">
                  <c:v>0.40974500000000003</c:v>
                </c:pt>
                <c:pt idx="16">
                  <c:v>0.41317500000000001</c:v>
                </c:pt>
                <c:pt idx="17">
                  <c:v>0.41420099999999999</c:v>
                </c:pt>
                <c:pt idx="18">
                  <c:v>0.41632000000000002</c:v>
                </c:pt>
                <c:pt idx="19">
                  <c:v>0.419209</c:v>
                </c:pt>
                <c:pt idx="20">
                  <c:v>0.42006199999999999</c:v>
                </c:pt>
                <c:pt idx="21">
                  <c:v>0.421991</c:v>
                </c:pt>
                <c:pt idx="22">
                  <c:v>0.42378500000000002</c:v>
                </c:pt>
                <c:pt idx="23">
                  <c:v>0.42463899999999999</c:v>
                </c:pt>
                <c:pt idx="24">
                  <c:v>0.42741000000000001</c:v>
                </c:pt>
                <c:pt idx="25">
                  <c:v>0.42830699999999999</c:v>
                </c:pt>
                <c:pt idx="26">
                  <c:v>0.428925</c:v>
                </c:pt>
                <c:pt idx="27">
                  <c:v>0.431863</c:v>
                </c:pt>
                <c:pt idx="28">
                  <c:v>0.43291099999999999</c:v>
                </c:pt>
                <c:pt idx="29">
                  <c:v>0.43407499999999999</c:v>
                </c:pt>
                <c:pt idx="30">
                  <c:v>0.43517</c:v>
                </c:pt>
                <c:pt idx="31">
                  <c:v>0.43650699999999998</c:v>
                </c:pt>
                <c:pt idx="32">
                  <c:v>0.43844100000000003</c:v>
                </c:pt>
                <c:pt idx="33">
                  <c:v>0.43903700000000001</c:v>
                </c:pt>
                <c:pt idx="34">
                  <c:v>0.440085</c:v>
                </c:pt>
                <c:pt idx="35">
                  <c:v>0.44178699999999999</c:v>
                </c:pt>
                <c:pt idx="36">
                  <c:v>0.44395699999999999</c:v>
                </c:pt>
                <c:pt idx="37">
                  <c:v>0.44486300000000001</c:v>
                </c:pt>
                <c:pt idx="38">
                  <c:v>0.44517899999999999</c:v>
                </c:pt>
                <c:pt idx="39">
                  <c:v>0.44668400000000003</c:v>
                </c:pt>
                <c:pt idx="40">
                  <c:v>0.44765899999999997</c:v>
                </c:pt>
                <c:pt idx="41">
                  <c:v>0.44914399999999999</c:v>
                </c:pt>
                <c:pt idx="42">
                  <c:v>0.44992599999999999</c:v>
                </c:pt>
                <c:pt idx="43">
                  <c:v>0.45035999999999998</c:v>
                </c:pt>
                <c:pt idx="44">
                  <c:v>0.45246700000000001</c:v>
                </c:pt>
                <c:pt idx="45">
                  <c:v>0.45378499999999999</c:v>
                </c:pt>
                <c:pt idx="46">
                  <c:v>0.45439099999999999</c:v>
                </c:pt>
                <c:pt idx="47">
                  <c:v>0.45566099999999998</c:v>
                </c:pt>
                <c:pt idx="48">
                  <c:v>0.456787</c:v>
                </c:pt>
                <c:pt idx="49">
                  <c:v>0.45759499999999997</c:v>
                </c:pt>
                <c:pt idx="50">
                  <c:v>0.45873399999999998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FA-49CD-B240-828A58737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9957128"/>
        <c:axId val="559957456"/>
      </c:lineChart>
      <c:catAx>
        <c:axId val="5599571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559957456"/>
        <c:crosses val="autoZero"/>
        <c:auto val="1"/>
        <c:lblAlgn val="ctr"/>
        <c:lblOffset val="100"/>
        <c:noMultiLvlLbl val="0"/>
      </c:catAx>
      <c:valAx>
        <c:axId val="559957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559957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E7888-13BD-EB4A-8F0A-1A86789BA82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3975" y="1143000"/>
            <a:ext cx="6965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C33BE-0ACB-CB4F-989D-FF921112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1pPr>
    <a:lvl2pPr marL="1771193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2pPr>
    <a:lvl3pPr marL="3542386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3pPr>
    <a:lvl4pPr marL="5313578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4pPr>
    <a:lvl5pPr marL="7084771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5pPr>
    <a:lvl6pPr marL="8855964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6pPr>
    <a:lvl7pPr marL="10627157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7pPr>
    <a:lvl8pPr marL="12398350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8pPr>
    <a:lvl9pPr marL="14169542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711332"/>
            <a:ext cx="38404800" cy="7895108"/>
          </a:xfrm>
        </p:spPr>
        <p:txBody>
          <a:bodyPr anchor="b"/>
          <a:lstStyle>
            <a:lvl1pPr algn="ctr">
              <a:defRPr sz="19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1910906"/>
            <a:ext cx="38404800" cy="5475130"/>
          </a:xfrm>
        </p:spPr>
        <p:txBody>
          <a:bodyPr/>
          <a:lstStyle>
            <a:lvl1pPr marL="0" indent="0" algn="ctr">
              <a:buNone/>
              <a:defRPr sz="7936"/>
            </a:lvl1pPr>
            <a:lvl2pPr marL="1511823" indent="0" algn="ctr">
              <a:buNone/>
              <a:defRPr sz="6613"/>
            </a:lvl2pPr>
            <a:lvl3pPr marL="3023646" indent="0" algn="ctr">
              <a:buNone/>
              <a:defRPr sz="5952"/>
            </a:lvl3pPr>
            <a:lvl4pPr marL="4535470" indent="0" algn="ctr">
              <a:buNone/>
              <a:defRPr sz="5291"/>
            </a:lvl4pPr>
            <a:lvl5pPr marL="6047293" indent="0" algn="ctr">
              <a:buNone/>
              <a:defRPr sz="5291"/>
            </a:lvl5pPr>
            <a:lvl6pPr marL="7559116" indent="0" algn="ctr">
              <a:buNone/>
              <a:defRPr sz="5291"/>
            </a:lvl6pPr>
            <a:lvl7pPr marL="9070939" indent="0" algn="ctr">
              <a:buNone/>
              <a:defRPr sz="5291"/>
            </a:lvl7pPr>
            <a:lvl8pPr marL="10582763" indent="0" algn="ctr">
              <a:buNone/>
              <a:defRPr sz="5291"/>
            </a:lvl8pPr>
            <a:lvl9pPr marL="12094586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36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207364"/>
            <a:ext cx="11041380" cy="192180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207364"/>
            <a:ext cx="32484060" cy="19218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2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5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653614"/>
            <a:ext cx="44165520" cy="9433183"/>
          </a:xfrm>
        </p:spPr>
        <p:txBody>
          <a:bodyPr anchor="b"/>
          <a:lstStyle>
            <a:lvl1pPr>
              <a:defRPr sz="19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5176039"/>
            <a:ext cx="44165520" cy="4960688"/>
          </a:xfrm>
        </p:spPr>
        <p:txBody>
          <a:bodyPr/>
          <a:lstStyle>
            <a:lvl1pPr marL="0" indent="0">
              <a:buNone/>
              <a:defRPr sz="7936">
                <a:solidFill>
                  <a:schemeClr val="tx1">
                    <a:tint val="75000"/>
                  </a:schemeClr>
                </a:solidFill>
              </a:defRPr>
            </a:lvl1pPr>
            <a:lvl2pPr marL="1511823" indent="0">
              <a:buNone/>
              <a:defRPr sz="6613">
                <a:solidFill>
                  <a:schemeClr val="tx1">
                    <a:tint val="75000"/>
                  </a:schemeClr>
                </a:solidFill>
              </a:defRPr>
            </a:lvl2pPr>
            <a:lvl3pPr marL="3023646" indent="0">
              <a:buNone/>
              <a:defRPr sz="5952">
                <a:solidFill>
                  <a:schemeClr val="tx1">
                    <a:tint val="75000"/>
                  </a:schemeClr>
                </a:solidFill>
              </a:defRPr>
            </a:lvl3pPr>
            <a:lvl4pPr marL="4535470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729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59116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093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276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4586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02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6036818"/>
            <a:ext cx="21762720" cy="14388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6036818"/>
            <a:ext cx="21762720" cy="143886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7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207365"/>
            <a:ext cx="44165520" cy="43832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5559123"/>
            <a:ext cx="21662705" cy="2724441"/>
          </a:xfrm>
        </p:spPr>
        <p:txBody>
          <a:bodyPr anchor="b"/>
          <a:lstStyle>
            <a:lvl1pPr marL="0" indent="0">
              <a:buNone/>
              <a:defRPr sz="7936" b="1"/>
            </a:lvl1pPr>
            <a:lvl2pPr marL="1511823" indent="0">
              <a:buNone/>
              <a:defRPr sz="6613" b="1"/>
            </a:lvl2pPr>
            <a:lvl3pPr marL="3023646" indent="0">
              <a:buNone/>
              <a:defRPr sz="5952" b="1"/>
            </a:lvl3pPr>
            <a:lvl4pPr marL="4535470" indent="0">
              <a:buNone/>
              <a:defRPr sz="5291" b="1"/>
            </a:lvl4pPr>
            <a:lvl5pPr marL="6047293" indent="0">
              <a:buNone/>
              <a:defRPr sz="5291" b="1"/>
            </a:lvl5pPr>
            <a:lvl6pPr marL="7559116" indent="0">
              <a:buNone/>
              <a:defRPr sz="5291" b="1"/>
            </a:lvl6pPr>
            <a:lvl7pPr marL="9070939" indent="0">
              <a:buNone/>
              <a:defRPr sz="5291" b="1"/>
            </a:lvl7pPr>
            <a:lvl8pPr marL="10582763" indent="0">
              <a:buNone/>
              <a:defRPr sz="5291" b="1"/>
            </a:lvl8pPr>
            <a:lvl9pPr marL="12094586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8283564"/>
            <a:ext cx="21662705" cy="12183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5559123"/>
            <a:ext cx="21769390" cy="2724441"/>
          </a:xfrm>
        </p:spPr>
        <p:txBody>
          <a:bodyPr anchor="b"/>
          <a:lstStyle>
            <a:lvl1pPr marL="0" indent="0">
              <a:buNone/>
              <a:defRPr sz="7936" b="1"/>
            </a:lvl1pPr>
            <a:lvl2pPr marL="1511823" indent="0">
              <a:buNone/>
              <a:defRPr sz="6613" b="1"/>
            </a:lvl2pPr>
            <a:lvl3pPr marL="3023646" indent="0">
              <a:buNone/>
              <a:defRPr sz="5952" b="1"/>
            </a:lvl3pPr>
            <a:lvl4pPr marL="4535470" indent="0">
              <a:buNone/>
              <a:defRPr sz="5291" b="1"/>
            </a:lvl4pPr>
            <a:lvl5pPr marL="6047293" indent="0">
              <a:buNone/>
              <a:defRPr sz="5291" b="1"/>
            </a:lvl5pPr>
            <a:lvl6pPr marL="7559116" indent="0">
              <a:buNone/>
              <a:defRPr sz="5291" b="1"/>
            </a:lvl6pPr>
            <a:lvl7pPr marL="9070939" indent="0">
              <a:buNone/>
              <a:defRPr sz="5291" b="1"/>
            </a:lvl7pPr>
            <a:lvl8pPr marL="10582763" indent="0">
              <a:buNone/>
              <a:defRPr sz="5291" b="1"/>
            </a:lvl8pPr>
            <a:lvl9pPr marL="12094586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8283564"/>
            <a:ext cx="21769390" cy="12183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8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60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511829"/>
            <a:ext cx="16515395" cy="5291402"/>
          </a:xfrm>
        </p:spPr>
        <p:txBody>
          <a:bodyPr anchor="b"/>
          <a:lstStyle>
            <a:lvl1pPr>
              <a:defRPr sz="1058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265133"/>
            <a:ext cx="25923240" cy="16115679"/>
          </a:xfrm>
        </p:spPr>
        <p:txBody>
          <a:bodyPr/>
          <a:lstStyle>
            <a:lvl1pPr>
              <a:defRPr sz="10581"/>
            </a:lvl1pPr>
            <a:lvl2pPr>
              <a:defRPr sz="9259"/>
            </a:lvl2pPr>
            <a:lvl3pPr>
              <a:defRPr sz="7936"/>
            </a:lvl3pPr>
            <a:lvl4pPr>
              <a:defRPr sz="6613"/>
            </a:lvl4pPr>
            <a:lvl5pPr>
              <a:defRPr sz="6613"/>
            </a:lvl5pPr>
            <a:lvl6pPr>
              <a:defRPr sz="6613"/>
            </a:lvl6pPr>
            <a:lvl7pPr>
              <a:defRPr sz="6613"/>
            </a:lvl7pPr>
            <a:lvl8pPr>
              <a:defRPr sz="6613"/>
            </a:lvl8pPr>
            <a:lvl9pPr>
              <a:defRPr sz="66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803231"/>
            <a:ext cx="16515395" cy="12603828"/>
          </a:xfrm>
        </p:spPr>
        <p:txBody>
          <a:bodyPr/>
          <a:lstStyle>
            <a:lvl1pPr marL="0" indent="0">
              <a:buNone/>
              <a:defRPr sz="5291"/>
            </a:lvl1pPr>
            <a:lvl2pPr marL="1511823" indent="0">
              <a:buNone/>
              <a:defRPr sz="4629"/>
            </a:lvl2pPr>
            <a:lvl3pPr marL="3023646" indent="0">
              <a:buNone/>
              <a:defRPr sz="3968"/>
            </a:lvl3pPr>
            <a:lvl4pPr marL="4535470" indent="0">
              <a:buNone/>
              <a:defRPr sz="3307"/>
            </a:lvl4pPr>
            <a:lvl5pPr marL="6047293" indent="0">
              <a:buNone/>
              <a:defRPr sz="3307"/>
            </a:lvl5pPr>
            <a:lvl6pPr marL="7559116" indent="0">
              <a:buNone/>
              <a:defRPr sz="3307"/>
            </a:lvl6pPr>
            <a:lvl7pPr marL="9070939" indent="0">
              <a:buNone/>
              <a:defRPr sz="3307"/>
            </a:lvl7pPr>
            <a:lvl8pPr marL="10582763" indent="0">
              <a:buNone/>
              <a:defRPr sz="3307"/>
            </a:lvl8pPr>
            <a:lvl9pPr marL="12094586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1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511829"/>
            <a:ext cx="16515395" cy="5291402"/>
          </a:xfrm>
        </p:spPr>
        <p:txBody>
          <a:bodyPr anchor="b"/>
          <a:lstStyle>
            <a:lvl1pPr>
              <a:defRPr sz="1058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69390" y="3265133"/>
            <a:ext cx="25923240" cy="16115679"/>
          </a:xfrm>
        </p:spPr>
        <p:txBody>
          <a:bodyPr/>
          <a:lstStyle>
            <a:lvl1pPr marL="0" indent="0">
              <a:buNone/>
              <a:defRPr sz="10581"/>
            </a:lvl1pPr>
            <a:lvl2pPr marL="1511823" indent="0">
              <a:buNone/>
              <a:defRPr sz="9259"/>
            </a:lvl2pPr>
            <a:lvl3pPr marL="3023646" indent="0">
              <a:buNone/>
              <a:defRPr sz="7936"/>
            </a:lvl3pPr>
            <a:lvl4pPr marL="4535470" indent="0">
              <a:buNone/>
              <a:defRPr sz="6613"/>
            </a:lvl4pPr>
            <a:lvl5pPr marL="6047293" indent="0">
              <a:buNone/>
              <a:defRPr sz="6613"/>
            </a:lvl5pPr>
            <a:lvl6pPr marL="7559116" indent="0">
              <a:buNone/>
              <a:defRPr sz="6613"/>
            </a:lvl6pPr>
            <a:lvl7pPr marL="9070939" indent="0">
              <a:buNone/>
              <a:defRPr sz="6613"/>
            </a:lvl7pPr>
            <a:lvl8pPr marL="10582763" indent="0">
              <a:buNone/>
              <a:defRPr sz="6613"/>
            </a:lvl8pPr>
            <a:lvl9pPr marL="12094586" indent="0">
              <a:buNone/>
              <a:defRPr sz="661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803231"/>
            <a:ext cx="16515395" cy="12603828"/>
          </a:xfrm>
        </p:spPr>
        <p:txBody>
          <a:bodyPr/>
          <a:lstStyle>
            <a:lvl1pPr marL="0" indent="0">
              <a:buNone/>
              <a:defRPr sz="5291"/>
            </a:lvl1pPr>
            <a:lvl2pPr marL="1511823" indent="0">
              <a:buNone/>
              <a:defRPr sz="4629"/>
            </a:lvl2pPr>
            <a:lvl3pPr marL="3023646" indent="0">
              <a:buNone/>
              <a:defRPr sz="3968"/>
            </a:lvl3pPr>
            <a:lvl4pPr marL="4535470" indent="0">
              <a:buNone/>
              <a:defRPr sz="3307"/>
            </a:lvl4pPr>
            <a:lvl5pPr marL="6047293" indent="0">
              <a:buNone/>
              <a:defRPr sz="3307"/>
            </a:lvl5pPr>
            <a:lvl6pPr marL="7559116" indent="0">
              <a:buNone/>
              <a:defRPr sz="3307"/>
            </a:lvl6pPr>
            <a:lvl7pPr marL="9070939" indent="0">
              <a:buNone/>
              <a:defRPr sz="3307"/>
            </a:lvl7pPr>
            <a:lvl8pPr marL="10582763" indent="0">
              <a:buNone/>
              <a:defRPr sz="3307"/>
            </a:lvl8pPr>
            <a:lvl9pPr marL="12094586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207365"/>
            <a:ext cx="44165520" cy="438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6036818"/>
            <a:ext cx="44165520" cy="1438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1018627"/>
            <a:ext cx="11521440" cy="1207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2D10-FE62-E54E-99C5-F49654486B30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1018627"/>
            <a:ext cx="17282160" cy="1207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1018627"/>
            <a:ext cx="11521440" cy="1207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6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</p:sldLayoutIdLst>
  <p:txStyles>
    <p:titleStyle>
      <a:lvl1pPr algn="l" defTabSz="3023646" rtl="0" eaLnBrk="1" latinLnBrk="0" hangingPunct="1">
        <a:lnSpc>
          <a:spcPct val="90000"/>
        </a:lnSpc>
        <a:spcBef>
          <a:spcPct val="0"/>
        </a:spcBef>
        <a:buNone/>
        <a:defRPr sz="14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12" indent="-755912" algn="l" defTabSz="3023646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59" kern="1200">
          <a:solidFill>
            <a:schemeClr val="tx1"/>
          </a:solidFill>
          <a:latin typeface="+mn-lt"/>
          <a:ea typeface="+mn-ea"/>
          <a:cs typeface="+mn-cs"/>
        </a:defRPr>
      </a:lvl1pPr>
      <a:lvl2pPr marL="2267735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2pPr>
      <a:lvl3pPr marL="3779558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6613" kern="1200">
          <a:solidFill>
            <a:schemeClr val="tx1"/>
          </a:solidFill>
          <a:latin typeface="+mn-lt"/>
          <a:ea typeface="+mn-ea"/>
          <a:cs typeface="+mn-cs"/>
        </a:defRPr>
      </a:lvl3pPr>
      <a:lvl4pPr marL="5291381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803205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8315028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826851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1338674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850498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1pPr>
      <a:lvl2pPr marL="1511823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2pPr>
      <a:lvl3pPr marL="3023646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3pPr>
      <a:lvl4pPr marL="4535470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047293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7559116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070939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0582763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094586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18" Type="http://schemas.openxmlformats.org/officeDocument/2006/relationships/chart" Target="../charts/chart7.xml"/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12" Type="http://schemas.openxmlformats.org/officeDocument/2006/relationships/chart" Target="../charts/chart6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hart" Target="../charts/chart5.xml"/><Relationship Id="rId5" Type="http://schemas.openxmlformats.org/officeDocument/2006/relationships/chart" Target="../charts/chart3.xml"/><Relationship Id="rId15" Type="http://schemas.openxmlformats.org/officeDocument/2006/relationships/image" Target="../media/image7.png"/><Relationship Id="rId10" Type="http://schemas.openxmlformats.org/officeDocument/2006/relationships/chart" Target="../charts/chart4.xml"/><Relationship Id="rId19" Type="http://schemas.openxmlformats.org/officeDocument/2006/relationships/image" Target="../media/image10.png"/><Relationship Id="rId4" Type="http://schemas.openxmlformats.org/officeDocument/2006/relationships/chart" Target="../charts/chart2.xml"/><Relationship Id="rId9" Type="http://schemas.openxmlformats.org/officeDocument/2006/relationships/hyperlink" Target="https://en.wikipedia.org/wiki/Matthews_correlation_coefficient" TargetMode="Externa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25624677" y="1671695"/>
            <a:ext cx="12753854" cy="1085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2780760" y="2144927"/>
            <a:ext cx="64409" cy="205325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610429" y="1916403"/>
            <a:ext cx="47200" cy="207610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2787074" y="13787545"/>
            <a:ext cx="12832469" cy="1085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2790702" y="6613865"/>
            <a:ext cx="12832469" cy="1085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2833976" y="1649923"/>
            <a:ext cx="12753854" cy="1085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7292" y="6828467"/>
            <a:ext cx="3559629" cy="3327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691874" y="6828467"/>
            <a:ext cx="3559629" cy="3327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057103" y="7667721"/>
            <a:ext cx="3363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rPr>
              <a:t>1.18M rows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rPr>
              <a:t>1156 columns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Roboto" pitchFamily="2" charset="0"/>
              <a:ea typeface="Roboto" pitchFamily="2" charset="0"/>
              <a:cs typeface="+mj-cs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rPr>
              <a:t>82% missing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-10885" y="9912236"/>
            <a:ext cx="12832469" cy="1085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645038"/>
            <a:ext cx="12832469" cy="1085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32657" y="0"/>
            <a:ext cx="51206399" cy="173390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217253" y="14019558"/>
            <a:ext cx="7219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sz="4000" dirty="0"/>
              <a:t>AUC comparison in XGBoost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194574" y="1872097"/>
            <a:ext cx="1244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dirty="0"/>
              <a:t>Accuracy measurement </a:t>
            </a:r>
            <a:r>
              <a:rPr lang="en-US" sz="3600" dirty="0"/>
              <a:t>: Matthews correlation coefficient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748" y="2144927"/>
            <a:ext cx="336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  <a:cs typeface="+mj-cs"/>
              </a:rPr>
              <a:t>What is the business?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223250"/>
            <a:ext cx="51206400" cy="140671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Open Sans Light" panose="020B0306030504020204" pitchFamily="34" charset="0"/>
              </a:rPr>
              <a:t>PREDICT  MANUFACTURING  FAILURES  FOR  COMPONENTS  USING  SENSOR  DATA  FROM  AN  ASSEMBLY  LINE </a:t>
            </a:r>
            <a:endParaRPr lang="en-US" sz="7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8372142" y="2260577"/>
            <a:ext cx="36219" cy="204168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281658" y="21211960"/>
            <a:ext cx="9113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j-cs"/>
              </a:rPr>
              <a:t>Artist Influence on Weeks </a:t>
            </a:r>
            <a:r>
              <a:rPr lang="en-US" sz="400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j-cs"/>
              </a:rPr>
              <a:t>and Peak</a:t>
            </a:r>
            <a:endParaRPr lang="en-US" sz="40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74268" y="1916404"/>
            <a:ext cx="85054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Bosch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 has been designing home and kitchen appliances for over 125 years, consistently raising the standards in quietness, efficiency and integrated design.</a:t>
            </a:r>
            <a:endParaRPr lang="en-US" sz="3200" dirty="0">
              <a:solidFill>
                <a:schemeClr val="accent1"/>
              </a:solidFill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0748" y="4021787"/>
            <a:ext cx="3641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  <a:cs typeface="+mj-cs"/>
              </a:rPr>
              <a:t>Why is a solution needed?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69351" y="4110234"/>
            <a:ext cx="8505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itchFamily="2" charset="0"/>
                <a:ea typeface="Roboto" pitchFamily="2" charset="0"/>
              </a:rPr>
              <a:t>This would enable Bosch to bring quality products at lower costs to the end user.</a:t>
            </a:r>
            <a:endParaRPr lang="en-US" sz="3200" dirty="0">
              <a:solidFill>
                <a:schemeClr val="accent1"/>
              </a:solidFill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8167" y="5873637"/>
            <a:ext cx="2483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rPr>
              <a:t>The Data </a:t>
            </a:r>
          </a:p>
        </p:txBody>
      </p:sp>
      <p:pic>
        <p:nvPicPr>
          <p:cNvPr id="1026" name="Picture 2" descr="https://www.kaggle.com/content/v/9da25a3f126b/kaggle/img/sit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145" y="5906294"/>
            <a:ext cx="1717258" cy="6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80867" y="6970631"/>
            <a:ext cx="3363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rPr>
              <a:t>Categorical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97237" y="6900444"/>
            <a:ext cx="3363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accent6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Dates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34124" y="6917077"/>
            <a:ext cx="3363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accent6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Numeric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4867" y="7667721"/>
            <a:ext cx="3363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rPr>
              <a:t>1.18M rows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rPr>
              <a:t>2140 columns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Roboto" pitchFamily="2" charset="0"/>
              <a:ea typeface="Roboto" pitchFamily="2" charset="0"/>
              <a:cs typeface="+mj-cs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rPr>
              <a:t>97% missing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95985" y="7667721"/>
            <a:ext cx="3363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rPr>
              <a:t>1.18M rows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rPr>
              <a:t>969 columns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Roboto" pitchFamily="2" charset="0"/>
              <a:ea typeface="Roboto" pitchFamily="2" charset="0"/>
              <a:cs typeface="+mj-cs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rPr>
              <a:t>81% missing</a:t>
            </a:r>
          </a:p>
        </p:txBody>
      </p:sp>
      <p:graphicFrame>
        <p:nvGraphicFramePr>
          <p:cNvPr id="63" name="Chart 62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108471"/>
              </p:ext>
            </p:extLst>
          </p:nvPr>
        </p:nvGraphicFramePr>
        <p:xfrm>
          <a:off x="975170" y="11260762"/>
          <a:ext cx="8220072" cy="351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4" name="Chart 6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67689"/>
              </p:ext>
            </p:extLst>
          </p:nvPr>
        </p:nvGraphicFramePr>
        <p:xfrm>
          <a:off x="955792" y="14806730"/>
          <a:ext cx="8212757" cy="3308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0" name="Chart 7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924248"/>
              </p:ext>
            </p:extLst>
          </p:nvPr>
        </p:nvGraphicFramePr>
        <p:xfrm>
          <a:off x="955792" y="18390117"/>
          <a:ext cx="8101311" cy="3572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332532" y="10076626"/>
            <a:ext cx="886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sz="4000" dirty="0"/>
              <a:t>Sparse data – Highly imbalanced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479692" y="12565140"/>
            <a:ext cx="28639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Open Sans Light" panose="020B0306030504020204" pitchFamily="34" charset="0"/>
              </a:rPr>
              <a:t>139</a:t>
            </a:r>
            <a:r>
              <a:rPr lang="en-US" sz="3200" dirty="0">
                <a:latin typeface="Roboto" pitchFamily="2" charset="0"/>
                <a:ea typeface="Roboto" pitchFamily="2" charset="0"/>
                <a:cs typeface="Open Sans Light" panose="020B0306030504020204" pitchFamily="34" charset="0"/>
              </a:rPr>
              <a:t> out of 969 columns have more than 70% data filled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521406" y="16044671"/>
            <a:ext cx="28639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latin typeface="Roboto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60 </a:t>
            </a:r>
            <a:r>
              <a:rPr lang="en-US" dirty="0"/>
              <a:t>out of 2140 columns have more than 70% data filled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81749" y="19737694"/>
            <a:ext cx="31930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latin typeface="Roboto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151</a:t>
            </a:r>
            <a:r>
              <a:rPr lang="en-US" dirty="0"/>
              <a:t> out of 1156 columns have more than 70% data filled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-9472" y="12689047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# columns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-27692" y="15828625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# columns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37752" y="19722528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# columns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687476" y="21628316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 filled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687475" y="18040388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 filled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687474" y="1444750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 filled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7174" y="3907812"/>
            <a:ext cx="6101251" cy="4382868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18084" y="3875452"/>
            <a:ext cx="5843416" cy="4543425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6006095" y="2949787"/>
            <a:ext cx="915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  <a:cs typeface="+mj-cs"/>
              </a:rPr>
              <a:t>Checking correlation between stations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171440" y="2846404"/>
            <a:ext cx="116931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itchFamily="2" charset="0"/>
                <a:ea typeface="Roboto" pitchFamily="2" charset="0"/>
              </a:rPr>
              <a:t>The MCC is a correlation coefficient between the observed and predicted binary classifications (Range: -1 to 1).</a:t>
            </a:r>
          </a:p>
          <a:p>
            <a:r>
              <a:rPr lang="en-US" sz="3200" b="1" dirty="0">
                <a:latin typeface="Roboto" pitchFamily="2" charset="0"/>
                <a:ea typeface="Roboto" pitchFamily="2" charset="0"/>
              </a:rPr>
              <a:t>It is regarded as a balanced measure which can be used even if the classes are of very different sizes</a:t>
            </a:r>
            <a:endParaRPr lang="en-US" sz="3200" b="1" dirty="0">
              <a:solidFill>
                <a:schemeClr val="accent1"/>
              </a:solidFill>
              <a:latin typeface="Roboto" pitchFamily="2" charset="0"/>
              <a:ea typeface="Roboto" pitchFamily="2" charset="0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2430" y="5231912"/>
            <a:ext cx="8885963" cy="1099018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38707409" y="20069818"/>
            <a:ext cx="119979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itchFamily="2" charset="0"/>
                <a:ea typeface="Roboto" pitchFamily="2" charset="0"/>
              </a:rPr>
              <a:t>References:</a:t>
            </a:r>
          </a:p>
          <a:p>
            <a:r>
              <a:rPr lang="en-US" sz="32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  <a:cs typeface="+mj-cs"/>
                <a:hlinkClick r:id="rId9"/>
              </a:rPr>
              <a:t>https://en.wikipedia.org/wiki/Matthews_correlation_coefficient</a:t>
            </a:r>
          </a:p>
          <a:p>
            <a:r>
              <a:rPr lang="en-US" sz="32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  <a:cs typeface="+mj-cs"/>
                <a:hlinkClick r:id="rId9"/>
              </a:rPr>
              <a:t>https://www.kaggle.com/c/bosch-production-line-performance</a:t>
            </a:r>
          </a:p>
          <a:p>
            <a:r>
              <a:rPr lang="en-US" sz="32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  <a:cs typeface="+mj-cs"/>
                <a:hlinkClick r:id="rId9"/>
              </a:rPr>
              <a:t>https://github.com/dmlc/xgboost</a:t>
            </a:r>
            <a:endParaRPr lang="en-US" sz="3200" dirty="0">
              <a:solidFill>
                <a:schemeClr val="accent1"/>
              </a:solidFill>
              <a:latin typeface="Roboto" pitchFamily="2" charset="0"/>
              <a:ea typeface="Roboto" pitchFamily="2" charset="0"/>
              <a:cs typeface="+mj-cs"/>
            </a:endParaRPr>
          </a:p>
          <a:p>
            <a:endParaRPr lang="en-US" sz="3200" dirty="0">
              <a:solidFill>
                <a:schemeClr val="accent1"/>
              </a:solidFill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626568" y="7857564"/>
            <a:ext cx="3363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accent6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Categorical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3190917" y="6846538"/>
            <a:ext cx="8592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sz="4000" dirty="0"/>
              <a:t>Analytical dataset and modeling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535101" y="8175889"/>
            <a:ext cx="115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6893576" y="7878628"/>
            <a:ext cx="420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accent6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ONE HOT ENCODING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1200377" y="8209265"/>
            <a:ext cx="115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1994663" y="7926546"/>
            <a:ext cx="3363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accent6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125 features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601067" y="8841884"/>
            <a:ext cx="292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accent6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Numeric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5556873" y="9112061"/>
            <a:ext cx="115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6477029" y="8826697"/>
            <a:ext cx="3363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accent6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63 features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084143" y="8793732"/>
            <a:ext cx="5073540" cy="6345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Roboto" pitchFamily="2" charset="0"/>
                <a:ea typeface="Roboto" pitchFamily="2" charset="0"/>
              </a:rPr>
              <a:t>188 model features</a:t>
            </a:r>
          </a:p>
        </p:txBody>
      </p:sp>
      <p:graphicFrame>
        <p:nvGraphicFramePr>
          <p:cNvPr id="108" name="Chart 107">
            <a:extLst>
              <a:ext uri="{FF2B5EF4-FFF2-40B4-BE49-F238E27FC236}">
                <a16:creationId xmlns:a16="http://schemas.microsoft.com/office/drawing/2014/main" id="{FCDFACA6-6CB8-44CC-97C3-9ECAF171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606935"/>
              </p:ext>
            </p:extLst>
          </p:nvPr>
        </p:nvGraphicFramePr>
        <p:xfrm>
          <a:off x="12923519" y="15065434"/>
          <a:ext cx="9085443" cy="3096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9" name="Rectangle 108"/>
          <p:cNvSpPr/>
          <p:nvPr/>
        </p:nvSpPr>
        <p:spPr>
          <a:xfrm>
            <a:off x="16167923" y="11358733"/>
            <a:ext cx="6525138" cy="892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oboto" pitchFamily="2" charset="0"/>
                <a:ea typeface="Roboto" pitchFamily="2" charset="0"/>
              </a:rPr>
              <a:t>Extreme Gradient Boosting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854801" y="10529366"/>
            <a:ext cx="3180459" cy="5914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Roboto" pitchFamily="2" charset="0"/>
                <a:ea typeface="Roboto" pitchFamily="2" charset="0"/>
              </a:rPr>
              <a:t>Learning rate = 0.1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5783659" y="10353614"/>
            <a:ext cx="3180459" cy="53291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</a:rPr>
              <a:t>Estimators = 80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3205784" y="11397344"/>
            <a:ext cx="2700844" cy="613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Child weight = 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0242312" y="12512636"/>
            <a:ext cx="3180459" cy="59144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Logistic binary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5316967" y="12624323"/>
            <a:ext cx="3180459" cy="59144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Roboto" pitchFamily="2" charset="0"/>
                <a:ea typeface="Roboto" pitchFamily="2" charset="0"/>
              </a:rPr>
              <a:t>Subsample = 0.8</a:t>
            </a:r>
          </a:p>
        </p:txBody>
      </p:sp>
      <p:graphicFrame>
        <p:nvGraphicFramePr>
          <p:cNvPr id="162" name="Chart 161">
            <a:extLst>
              <a:ext uri="{FF2B5EF4-FFF2-40B4-BE49-F238E27FC236}">
                <a16:creationId xmlns:a16="http://schemas.microsoft.com/office/drawing/2014/main" id="{44DAFA34-D82B-4CC0-8522-4E6CB96B50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723113"/>
              </p:ext>
            </p:extLst>
          </p:nvPr>
        </p:nvGraphicFramePr>
        <p:xfrm>
          <a:off x="13091207" y="18810514"/>
          <a:ext cx="7345527" cy="3680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63" name="Rectangle 162"/>
          <p:cNvSpPr/>
          <p:nvPr/>
        </p:nvSpPr>
        <p:spPr>
          <a:xfrm>
            <a:off x="12795096" y="18078810"/>
            <a:ext cx="12832469" cy="1085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13225275" y="18278166"/>
            <a:ext cx="11639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sz="4000" dirty="0"/>
              <a:t>MCC variation by training samples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1000179" y="20129126"/>
            <a:ext cx="397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rate: 5%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1008201" y="20875080"/>
            <a:ext cx="397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Highest MCC: 0.1819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1016223" y="21701244"/>
            <a:ext cx="397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Model: Inconsistent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1945272" y="15114392"/>
            <a:ext cx="36469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stops boosting when the difference in AUC ceases to change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23017312" y="11603972"/>
            <a:ext cx="2061150" cy="50420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4"/>
                </a:solidFill>
                <a:latin typeface="Roboto" pitchFamily="2" charset="0"/>
                <a:ea typeface="Roboto" pitchFamily="2" charset="0"/>
              </a:rPr>
              <a:t>Depth = 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021951" y="19465100"/>
            <a:ext cx="397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Accuracy: 99.42%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985275" y="1861213"/>
            <a:ext cx="12286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sz="4000" dirty="0"/>
              <a:t>Model improvement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985275" y="8811105"/>
            <a:ext cx="915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  <a:cs typeface="+mj-cs"/>
              </a:rPr>
              <a:t>Important features - 22</a:t>
            </a:r>
          </a:p>
        </p:txBody>
      </p:sp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DAD8034C-84B6-48C5-A2B4-C9AB4A58A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325390"/>
              </p:ext>
            </p:extLst>
          </p:nvPr>
        </p:nvGraphicFramePr>
        <p:xfrm>
          <a:off x="26189596" y="9772387"/>
          <a:ext cx="11883498" cy="4247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26182882" y="14168478"/>
            <a:ext cx="11350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  <a:cs typeface="Open Sans Light" panose="020B0306030504020204" pitchFamily="34" charset="0"/>
              </a:rPr>
              <a:t>From 188 features selected earlier, only 22 were considered to improve the model and the depth of classifier trees was increased to 25 from the earlier 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323834" y="1792388"/>
            <a:ext cx="12832469" cy="942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8754013" y="1882887"/>
            <a:ext cx="7219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sz="4000" dirty="0"/>
              <a:t>Tools and technologies used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016926" y="5572041"/>
            <a:ext cx="1797777" cy="53806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11714" y="3560722"/>
            <a:ext cx="1436839" cy="1328738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41644810" y="3620937"/>
            <a:ext cx="8505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itchFamily="2" charset="0"/>
                <a:ea typeface="Roboto" pitchFamily="2" charset="0"/>
              </a:rPr>
              <a:t>Data manipulation and processing categorical dataset</a:t>
            </a:r>
            <a:endParaRPr lang="en-US" sz="3200" dirty="0">
              <a:solidFill>
                <a:schemeClr val="accent1"/>
              </a:solidFill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1623990" y="5633481"/>
            <a:ext cx="8505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itchFamily="2" charset="0"/>
                <a:ea typeface="Roboto" pitchFamily="2" charset="0"/>
              </a:rPr>
              <a:t>Pandas | </a:t>
            </a:r>
            <a:r>
              <a:rPr lang="en-US" sz="3200" dirty="0" err="1">
                <a:latin typeface="Roboto" pitchFamily="2" charset="0"/>
                <a:ea typeface="Roboto" pitchFamily="2" charset="0"/>
              </a:rPr>
              <a:t>Scikit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learn | </a:t>
            </a:r>
            <a:r>
              <a:rPr lang="en-US" sz="3200" dirty="0" err="1">
                <a:latin typeface="Roboto" pitchFamily="2" charset="0"/>
                <a:ea typeface="Roboto" pitchFamily="2" charset="0"/>
              </a:rPr>
              <a:t>XGBoost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| seaborn</a:t>
            </a:r>
            <a:br>
              <a:rPr lang="en-US" sz="3200" dirty="0">
                <a:latin typeface="Roboto" pitchFamily="2" charset="0"/>
                <a:ea typeface="Roboto" pitchFamily="2" charset="0"/>
              </a:rPr>
            </a:br>
            <a:r>
              <a:rPr lang="en-US" sz="3200" dirty="0">
                <a:latin typeface="Roboto" pitchFamily="2" charset="0"/>
                <a:ea typeface="Roboto" pitchFamily="2" charset="0"/>
              </a:rPr>
              <a:t>Modeling, Data cleaning, manipulation</a:t>
            </a:r>
            <a:endParaRPr lang="en-US" sz="3200" dirty="0">
              <a:solidFill>
                <a:schemeClr val="accent1"/>
              </a:solidFill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8432691" y="17228334"/>
            <a:ext cx="12741051" cy="1133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8775784" y="17460345"/>
            <a:ext cx="7219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sz="4000" dirty="0"/>
              <a:t>Team members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8880148" y="19005737"/>
            <a:ext cx="12385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oboto" pitchFamily="2" charset="0"/>
                <a:ea typeface="Roboto" pitchFamily="2" charset="0"/>
              </a:rPr>
              <a:t>Anmol Jain       |        Hardik Dave</a:t>
            </a:r>
            <a:endParaRPr lang="en-US" sz="3200" dirty="0">
              <a:solidFill>
                <a:schemeClr val="accent1"/>
              </a:solidFill>
              <a:latin typeface="Roboto" pitchFamily="2" charset="0"/>
              <a:ea typeface="Roboto" pitchFamily="2" charset="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491958" y="6990992"/>
            <a:ext cx="1276350" cy="1095375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41645761" y="7240668"/>
            <a:ext cx="850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itchFamily="2" charset="0"/>
                <a:ea typeface="Roboto" pitchFamily="2" charset="0"/>
              </a:rPr>
              <a:t>Data manipulation and conversion</a:t>
            </a:r>
            <a:endParaRPr lang="en-US" sz="3200" dirty="0">
              <a:solidFill>
                <a:schemeClr val="accent1"/>
              </a:solidFill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8345298" y="10307156"/>
            <a:ext cx="12832469" cy="10854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8732241" y="10537034"/>
            <a:ext cx="7219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+mj-cs"/>
              </a:defRPr>
            </a:lvl1pPr>
          </a:lstStyle>
          <a:p>
            <a:r>
              <a:rPr lang="en-US" dirty="0" err="1"/>
              <a:t>Kaggle</a:t>
            </a:r>
            <a:r>
              <a:rPr lang="en-US" dirty="0"/>
              <a:t> rank progression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909862" y="12019164"/>
            <a:ext cx="11795489" cy="4852667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395114" y="8665403"/>
            <a:ext cx="1409700" cy="79057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41623990" y="8826419"/>
            <a:ext cx="850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" pitchFamily="2" charset="0"/>
                <a:ea typeface="Roboto" pitchFamily="2" charset="0"/>
              </a:rPr>
              <a:t>Working with large categorical dataset</a:t>
            </a:r>
            <a:endParaRPr lang="en-US" sz="3200" dirty="0">
              <a:solidFill>
                <a:schemeClr val="accent1"/>
              </a:solidFill>
              <a:latin typeface="Roboto" pitchFamily="2" charset="0"/>
              <a:ea typeface="Roboto" pitchFamily="2" charset="0"/>
              <a:cs typeface="+mj-cs"/>
            </a:endParaRPr>
          </a:p>
        </p:txBody>
      </p:sp>
      <p:graphicFrame>
        <p:nvGraphicFramePr>
          <p:cNvPr id="121" name="Chart 120">
            <a:extLst>
              <a:ext uri="{FF2B5EF4-FFF2-40B4-BE49-F238E27FC236}">
                <a16:creationId xmlns:a16="http://schemas.microsoft.com/office/drawing/2014/main" id="{80E285DF-7A3D-4C61-A568-11444D1AE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489415"/>
              </p:ext>
            </p:extLst>
          </p:nvPr>
        </p:nvGraphicFramePr>
        <p:xfrm>
          <a:off x="26117800" y="16946866"/>
          <a:ext cx="11685735" cy="3928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26006095" y="16116191"/>
            <a:ext cx="1137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  <a:cs typeface="+mj-cs"/>
              </a:rPr>
              <a:t>MCC comparison in </a:t>
            </a:r>
            <a:r>
              <a:rPr lang="en-US" sz="3600" dirty="0" err="1">
                <a:solidFill>
                  <a:schemeClr val="accent6"/>
                </a:solidFill>
                <a:latin typeface="Roboto" pitchFamily="2" charset="0"/>
                <a:ea typeface="Roboto" pitchFamily="2" charset="0"/>
                <a:cs typeface="+mj-cs"/>
              </a:rPr>
              <a:t>XGBoost</a:t>
            </a:r>
            <a:r>
              <a:rPr lang="en-US" sz="3600" dirty="0">
                <a:solidFill>
                  <a:schemeClr val="accent6"/>
                </a:solidFill>
                <a:latin typeface="Roboto" pitchFamily="2" charset="0"/>
                <a:ea typeface="Roboto" pitchFamily="2" charset="0"/>
                <a:cs typeface="+mj-cs"/>
              </a:rPr>
              <a:t> (stopping condition:20)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7776481" y="21430249"/>
            <a:ext cx="557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b="0" dirty="0">
                <a:solidFill>
                  <a:srgbClr val="0066FF"/>
                </a:solidFill>
              </a:rPr>
              <a:t>Final MCC score: 0.458734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590783" y="21238598"/>
            <a:ext cx="896525" cy="875615"/>
          </a:xfrm>
          <a:prstGeom prst="rect">
            <a:avLst/>
          </a:prstGeom>
        </p:spPr>
      </p:pic>
      <p:pic>
        <p:nvPicPr>
          <p:cNvPr id="10" name="Picture 2" descr="Image result for white gear logo transparent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948" y="308319"/>
            <a:ext cx="1071877" cy="107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</TotalTime>
  <Words>384</Words>
  <Application>Microsoft Office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Light</vt:lpstr>
      <vt:lpstr>Roboto</vt:lpstr>
      <vt:lpstr>Office Theme</vt:lpstr>
      <vt:lpstr>PREDICT  MANUFACTURING  FAILURES  FOR  COMPONENTS  USING  SENSOR  DATA  FROM  AN  ASSEMBLY  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Molnar</dc:creator>
  <cp:lastModifiedBy>Hardik Tarun Dave</cp:lastModifiedBy>
  <cp:revision>284</cp:revision>
  <dcterms:created xsi:type="dcterms:W3CDTF">2016-04-21T21:55:58Z</dcterms:created>
  <dcterms:modified xsi:type="dcterms:W3CDTF">2016-11-30T23:21:03Z</dcterms:modified>
</cp:coreProperties>
</file>