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5.jpg" ContentType="image/jpeg"/>
  <Override PartName="/ppt/media/image16.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15"/>
  </p:notesMasterIdLst>
  <p:sldIdLst>
    <p:sldId id="312" r:id="rId3"/>
    <p:sldId id="313" r:id="rId4"/>
    <p:sldId id="314" r:id="rId5"/>
    <p:sldId id="316" r:id="rId6"/>
    <p:sldId id="327" r:id="rId7"/>
    <p:sldId id="319" r:id="rId8"/>
    <p:sldId id="317" r:id="rId9"/>
    <p:sldId id="318" r:id="rId10"/>
    <p:sldId id="320" r:id="rId11"/>
    <p:sldId id="321" r:id="rId12"/>
    <p:sldId id="322" r:id="rId13"/>
    <p:sldId id="32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38" autoAdjust="0"/>
    <p:restoredTop sz="94411" autoAdjust="0"/>
  </p:normalViewPr>
  <p:slideViewPr>
    <p:cSldViewPr snapToGrid="0">
      <p:cViewPr varScale="1">
        <p:scale>
          <a:sx n="83" d="100"/>
          <a:sy n="83" d="100"/>
        </p:scale>
        <p:origin x="10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Vimalan.TVSMOTOR\Downloads\smoke_detection_io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Vimalan.TVSMOTOR\Downloads\smoke_detection_io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Sheet1!$H$14</c:f>
              <c:strCache>
                <c:ptCount val="1"/>
                <c:pt idx="0">
                  <c:v>Accuracy</c:v>
                </c:pt>
              </c:strCache>
            </c:strRef>
          </c:tx>
          <c:spPr>
            <a:solidFill>
              <a:schemeClr val="accent1"/>
            </a:solidFill>
            <a:ln>
              <a:noFill/>
            </a:ln>
            <a:effectLst/>
          </c:spPr>
          <c:invertIfNegative val="0"/>
          <c:dLbls>
            <c:delete val="1"/>
          </c:dLbls>
          <c:cat>
            <c:multiLvlStrRef>
              <c:f>Sheet1!$F$15:$G$28</c:f>
              <c:multiLvlStrCache>
                <c:ptCount val="14"/>
                <c:lvl>
                  <c:pt idx="0">
                    <c:v>Train</c:v>
                  </c:pt>
                  <c:pt idx="1">
                    <c:v>Test</c:v>
                  </c:pt>
                  <c:pt idx="2">
                    <c:v>Train</c:v>
                  </c:pt>
                  <c:pt idx="3">
                    <c:v>Test</c:v>
                  </c:pt>
                  <c:pt idx="4">
                    <c:v>Train</c:v>
                  </c:pt>
                  <c:pt idx="5">
                    <c:v>Test</c:v>
                  </c:pt>
                  <c:pt idx="6">
                    <c:v>Train</c:v>
                  </c:pt>
                  <c:pt idx="7">
                    <c:v>Test</c:v>
                  </c:pt>
                  <c:pt idx="8">
                    <c:v>Train</c:v>
                  </c:pt>
                  <c:pt idx="9">
                    <c:v>Test</c:v>
                  </c:pt>
                  <c:pt idx="10">
                    <c:v>Train</c:v>
                  </c:pt>
                  <c:pt idx="11">
                    <c:v>Test</c:v>
                  </c:pt>
                  <c:pt idx="12">
                    <c:v>Train</c:v>
                  </c:pt>
                  <c:pt idx="13">
                    <c:v>Test</c:v>
                  </c:pt>
                </c:lvl>
                <c:lvl>
                  <c:pt idx="0">
                    <c:v>Logistic Regression</c:v>
                  </c:pt>
                  <c:pt idx="2">
                    <c:v>Decision Tree</c:v>
                  </c:pt>
                  <c:pt idx="4">
                    <c:v>Random Forest</c:v>
                  </c:pt>
                  <c:pt idx="6">
                    <c:v>Gradient Boosting</c:v>
                  </c:pt>
                  <c:pt idx="8">
                    <c:v>K-Nearest Neighbors</c:v>
                  </c:pt>
                  <c:pt idx="10">
                    <c:v>Naive Bayes</c:v>
                  </c:pt>
                  <c:pt idx="12">
                    <c:v>AdaBoost</c:v>
                  </c:pt>
                </c:lvl>
              </c:multiLvlStrCache>
            </c:multiLvlStrRef>
          </c:cat>
          <c:val>
            <c:numRef>
              <c:f>Sheet1!$H$15:$H$28</c:f>
              <c:numCache>
                <c:formatCode>General</c:formatCode>
                <c:ptCount val="14"/>
                <c:pt idx="0">
                  <c:v>0.87039999999999995</c:v>
                </c:pt>
                <c:pt idx="1">
                  <c:v>0.85050000000000003</c:v>
                </c:pt>
                <c:pt idx="2">
                  <c:v>0.99960000000000004</c:v>
                </c:pt>
                <c:pt idx="3">
                  <c:v>0.99960000000000004</c:v>
                </c:pt>
                <c:pt idx="4">
                  <c:v>0.99970000000000003</c:v>
                </c:pt>
                <c:pt idx="5">
                  <c:v>0.99970000000000003</c:v>
                </c:pt>
                <c:pt idx="6">
                  <c:v>0.99980000000000002</c:v>
                </c:pt>
                <c:pt idx="7">
                  <c:v>0.99980000000000002</c:v>
                </c:pt>
                <c:pt idx="8">
                  <c:v>0.99960000000000004</c:v>
                </c:pt>
                <c:pt idx="9">
                  <c:v>0.99960000000000004</c:v>
                </c:pt>
                <c:pt idx="10">
                  <c:v>0.90990000000000004</c:v>
                </c:pt>
                <c:pt idx="11">
                  <c:v>0.90990000000000004</c:v>
                </c:pt>
                <c:pt idx="12">
                  <c:v>0.99890000000000001</c:v>
                </c:pt>
                <c:pt idx="13">
                  <c:v>0.99890000000000001</c:v>
                </c:pt>
              </c:numCache>
            </c:numRef>
          </c:val>
          <c:extLst>
            <c:ext xmlns:c16="http://schemas.microsoft.com/office/drawing/2014/chart" uri="{C3380CC4-5D6E-409C-BE32-E72D297353CC}">
              <c16:uniqueId val="{00000000-205A-4BF3-89D2-B662FDEB832E}"/>
            </c:ext>
          </c:extLst>
        </c:ser>
        <c:ser>
          <c:idx val="1"/>
          <c:order val="1"/>
          <c:tx>
            <c:strRef>
              <c:f>Sheet1!$I$14</c:f>
              <c:strCache>
                <c:ptCount val="1"/>
                <c:pt idx="0">
                  <c:v>Precision</c:v>
                </c:pt>
              </c:strCache>
            </c:strRef>
          </c:tx>
          <c:spPr>
            <a:solidFill>
              <a:schemeClr val="accent2"/>
            </a:solidFill>
            <a:ln>
              <a:noFill/>
            </a:ln>
            <a:effectLst/>
          </c:spPr>
          <c:invertIfNegative val="0"/>
          <c:dLbls>
            <c:delete val="1"/>
          </c:dLbls>
          <c:cat>
            <c:multiLvlStrRef>
              <c:f>Sheet1!$F$15:$G$28</c:f>
              <c:multiLvlStrCache>
                <c:ptCount val="14"/>
                <c:lvl>
                  <c:pt idx="0">
                    <c:v>Train</c:v>
                  </c:pt>
                  <c:pt idx="1">
                    <c:v>Test</c:v>
                  </c:pt>
                  <c:pt idx="2">
                    <c:v>Train</c:v>
                  </c:pt>
                  <c:pt idx="3">
                    <c:v>Test</c:v>
                  </c:pt>
                  <c:pt idx="4">
                    <c:v>Train</c:v>
                  </c:pt>
                  <c:pt idx="5">
                    <c:v>Test</c:v>
                  </c:pt>
                  <c:pt idx="6">
                    <c:v>Train</c:v>
                  </c:pt>
                  <c:pt idx="7">
                    <c:v>Test</c:v>
                  </c:pt>
                  <c:pt idx="8">
                    <c:v>Train</c:v>
                  </c:pt>
                  <c:pt idx="9">
                    <c:v>Test</c:v>
                  </c:pt>
                  <c:pt idx="10">
                    <c:v>Train</c:v>
                  </c:pt>
                  <c:pt idx="11">
                    <c:v>Test</c:v>
                  </c:pt>
                  <c:pt idx="12">
                    <c:v>Train</c:v>
                  </c:pt>
                  <c:pt idx="13">
                    <c:v>Test</c:v>
                  </c:pt>
                </c:lvl>
                <c:lvl>
                  <c:pt idx="0">
                    <c:v>Logistic Regression</c:v>
                  </c:pt>
                  <c:pt idx="2">
                    <c:v>Decision Tree</c:v>
                  </c:pt>
                  <c:pt idx="4">
                    <c:v>Random Forest</c:v>
                  </c:pt>
                  <c:pt idx="6">
                    <c:v>Gradient Boosting</c:v>
                  </c:pt>
                  <c:pt idx="8">
                    <c:v>K-Nearest Neighbors</c:v>
                  </c:pt>
                  <c:pt idx="10">
                    <c:v>Naive Bayes</c:v>
                  </c:pt>
                  <c:pt idx="12">
                    <c:v>AdaBoost</c:v>
                  </c:pt>
                </c:lvl>
              </c:multiLvlStrCache>
            </c:multiLvlStrRef>
          </c:cat>
          <c:val>
            <c:numRef>
              <c:f>Sheet1!$I$15:$I$28</c:f>
              <c:numCache>
                <c:formatCode>General</c:formatCode>
                <c:ptCount val="14"/>
                <c:pt idx="0">
                  <c:v>0.8236</c:v>
                </c:pt>
                <c:pt idx="1">
                  <c:v>0.8236</c:v>
                </c:pt>
                <c:pt idx="2">
                  <c:v>0.99960000000000004</c:v>
                </c:pt>
                <c:pt idx="3">
                  <c:v>0.99960000000000004</c:v>
                </c:pt>
                <c:pt idx="4">
                  <c:v>0.99980000000000002</c:v>
                </c:pt>
                <c:pt idx="5">
                  <c:v>0.99980000000000002</c:v>
                </c:pt>
                <c:pt idx="6">
                  <c:v>0.99919999999999998</c:v>
                </c:pt>
                <c:pt idx="7">
                  <c:v>0.99919999999999998</c:v>
                </c:pt>
                <c:pt idx="8">
                  <c:v>0.99960000000000004</c:v>
                </c:pt>
                <c:pt idx="9">
                  <c:v>0.99960000000000004</c:v>
                </c:pt>
                <c:pt idx="10">
                  <c:v>0.99919999999999998</c:v>
                </c:pt>
                <c:pt idx="11">
                  <c:v>0.99919999999999998</c:v>
                </c:pt>
                <c:pt idx="12">
                  <c:v>0.99670000000000003</c:v>
                </c:pt>
                <c:pt idx="13">
                  <c:v>0.99670000000000003</c:v>
                </c:pt>
              </c:numCache>
            </c:numRef>
          </c:val>
          <c:extLst>
            <c:ext xmlns:c16="http://schemas.microsoft.com/office/drawing/2014/chart" uri="{C3380CC4-5D6E-409C-BE32-E72D297353CC}">
              <c16:uniqueId val="{00000001-205A-4BF3-89D2-B662FDEB832E}"/>
            </c:ext>
          </c:extLst>
        </c:ser>
        <c:ser>
          <c:idx val="2"/>
          <c:order val="2"/>
          <c:tx>
            <c:strRef>
              <c:f>Sheet1!$J$14</c:f>
              <c:strCache>
                <c:ptCount val="1"/>
                <c:pt idx="0">
                  <c:v>Recall</c:v>
                </c:pt>
              </c:strCache>
            </c:strRef>
          </c:tx>
          <c:spPr>
            <a:solidFill>
              <a:schemeClr val="accent3"/>
            </a:solidFill>
            <a:ln>
              <a:noFill/>
            </a:ln>
            <a:effectLst/>
          </c:spPr>
          <c:invertIfNegative val="0"/>
          <c:dLbls>
            <c:delete val="1"/>
          </c:dLbls>
          <c:cat>
            <c:multiLvlStrRef>
              <c:f>Sheet1!$F$15:$G$28</c:f>
              <c:multiLvlStrCache>
                <c:ptCount val="14"/>
                <c:lvl>
                  <c:pt idx="0">
                    <c:v>Train</c:v>
                  </c:pt>
                  <c:pt idx="1">
                    <c:v>Test</c:v>
                  </c:pt>
                  <c:pt idx="2">
                    <c:v>Train</c:v>
                  </c:pt>
                  <c:pt idx="3">
                    <c:v>Test</c:v>
                  </c:pt>
                  <c:pt idx="4">
                    <c:v>Train</c:v>
                  </c:pt>
                  <c:pt idx="5">
                    <c:v>Test</c:v>
                  </c:pt>
                  <c:pt idx="6">
                    <c:v>Train</c:v>
                  </c:pt>
                  <c:pt idx="7">
                    <c:v>Test</c:v>
                  </c:pt>
                  <c:pt idx="8">
                    <c:v>Train</c:v>
                  </c:pt>
                  <c:pt idx="9">
                    <c:v>Test</c:v>
                  </c:pt>
                  <c:pt idx="10">
                    <c:v>Train</c:v>
                  </c:pt>
                  <c:pt idx="11">
                    <c:v>Test</c:v>
                  </c:pt>
                  <c:pt idx="12">
                    <c:v>Train</c:v>
                  </c:pt>
                  <c:pt idx="13">
                    <c:v>Test</c:v>
                  </c:pt>
                </c:lvl>
                <c:lvl>
                  <c:pt idx="0">
                    <c:v>Logistic Regression</c:v>
                  </c:pt>
                  <c:pt idx="2">
                    <c:v>Decision Tree</c:v>
                  </c:pt>
                  <c:pt idx="4">
                    <c:v>Random Forest</c:v>
                  </c:pt>
                  <c:pt idx="6">
                    <c:v>Gradient Boosting</c:v>
                  </c:pt>
                  <c:pt idx="8">
                    <c:v>K-Nearest Neighbors</c:v>
                  </c:pt>
                  <c:pt idx="10">
                    <c:v>Naive Bayes</c:v>
                  </c:pt>
                  <c:pt idx="12">
                    <c:v>AdaBoost</c:v>
                  </c:pt>
                </c:lvl>
              </c:multiLvlStrCache>
            </c:multiLvlStrRef>
          </c:cat>
          <c:val>
            <c:numRef>
              <c:f>Sheet1!$J$15:$J$28</c:f>
              <c:numCache>
                <c:formatCode>General</c:formatCode>
                <c:ptCount val="14"/>
                <c:pt idx="0">
                  <c:v>0.89419999999999999</c:v>
                </c:pt>
                <c:pt idx="1">
                  <c:v>0.89419999999999999</c:v>
                </c:pt>
                <c:pt idx="2">
                  <c:v>0.99990000000000001</c:v>
                </c:pt>
                <c:pt idx="3">
                  <c:v>0.99990000000000001</c:v>
                </c:pt>
                <c:pt idx="4">
                  <c:v>1</c:v>
                </c:pt>
                <c:pt idx="5">
                  <c:v>1</c:v>
                </c:pt>
                <c:pt idx="6">
                  <c:v>0.99980000000000002</c:v>
                </c:pt>
                <c:pt idx="7">
                  <c:v>0.99980000000000002</c:v>
                </c:pt>
                <c:pt idx="8">
                  <c:v>0.99880000000000002</c:v>
                </c:pt>
                <c:pt idx="9">
                  <c:v>0.99880000000000002</c:v>
                </c:pt>
                <c:pt idx="10">
                  <c:v>0.82140000000000002</c:v>
                </c:pt>
                <c:pt idx="11">
                  <c:v>0.82140000000000002</c:v>
                </c:pt>
                <c:pt idx="12">
                  <c:v>0.99299999999999999</c:v>
                </c:pt>
                <c:pt idx="13">
                  <c:v>0.99299999999999999</c:v>
                </c:pt>
              </c:numCache>
            </c:numRef>
          </c:val>
          <c:extLst>
            <c:ext xmlns:c16="http://schemas.microsoft.com/office/drawing/2014/chart" uri="{C3380CC4-5D6E-409C-BE32-E72D297353CC}">
              <c16:uniqueId val="{00000002-205A-4BF3-89D2-B662FDEB832E}"/>
            </c:ext>
          </c:extLst>
        </c:ser>
        <c:ser>
          <c:idx val="3"/>
          <c:order val="3"/>
          <c:tx>
            <c:strRef>
              <c:f>Sheet1!$K$14</c:f>
              <c:strCache>
                <c:ptCount val="1"/>
                <c:pt idx="0">
                  <c:v>ROC AUC</c:v>
                </c:pt>
              </c:strCache>
            </c:strRef>
          </c:tx>
          <c:spPr>
            <a:solidFill>
              <a:schemeClr val="accent4"/>
            </a:solidFill>
            <a:ln>
              <a:noFill/>
            </a:ln>
            <a:effectLst/>
          </c:spPr>
          <c:invertIfNegative val="0"/>
          <c:dLbls>
            <c:delete val="1"/>
          </c:dLbls>
          <c:cat>
            <c:multiLvlStrRef>
              <c:f>Sheet1!$F$15:$G$28</c:f>
              <c:multiLvlStrCache>
                <c:ptCount val="14"/>
                <c:lvl>
                  <c:pt idx="0">
                    <c:v>Train</c:v>
                  </c:pt>
                  <c:pt idx="1">
                    <c:v>Test</c:v>
                  </c:pt>
                  <c:pt idx="2">
                    <c:v>Train</c:v>
                  </c:pt>
                  <c:pt idx="3">
                    <c:v>Test</c:v>
                  </c:pt>
                  <c:pt idx="4">
                    <c:v>Train</c:v>
                  </c:pt>
                  <c:pt idx="5">
                    <c:v>Test</c:v>
                  </c:pt>
                  <c:pt idx="6">
                    <c:v>Train</c:v>
                  </c:pt>
                  <c:pt idx="7">
                    <c:v>Test</c:v>
                  </c:pt>
                  <c:pt idx="8">
                    <c:v>Train</c:v>
                  </c:pt>
                  <c:pt idx="9">
                    <c:v>Test</c:v>
                  </c:pt>
                  <c:pt idx="10">
                    <c:v>Train</c:v>
                  </c:pt>
                  <c:pt idx="11">
                    <c:v>Test</c:v>
                  </c:pt>
                  <c:pt idx="12">
                    <c:v>Train</c:v>
                  </c:pt>
                  <c:pt idx="13">
                    <c:v>Test</c:v>
                  </c:pt>
                </c:lvl>
                <c:lvl>
                  <c:pt idx="0">
                    <c:v>Logistic Regression</c:v>
                  </c:pt>
                  <c:pt idx="2">
                    <c:v>Decision Tree</c:v>
                  </c:pt>
                  <c:pt idx="4">
                    <c:v>Random Forest</c:v>
                  </c:pt>
                  <c:pt idx="6">
                    <c:v>Gradient Boosting</c:v>
                  </c:pt>
                  <c:pt idx="8">
                    <c:v>K-Nearest Neighbors</c:v>
                  </c:pt>
                  <c:pt idx="10">
                    <c:v>Naive Bayes</c:v>
                  </c:pt>
                  <c:pt idx="12">
                    <c:v>AdaBoost</c:v>
                  </c:pt>
                </c:lvl>
              </c:multiLvlStrCache>
            </c:multiLvlStrRef>
          </c:cat>
          <c:val>
            <c:numRef>
              <c:f>Sheet1!$K$15:$K$28</c:f>
              <c:numCache>
                <c:formatCode>General</c:formatCode>
                <c:ptCount val="14"/>
                <c:pt idx="0">
                  <c:v>0.85029999999999994</c:v>
                </c:pt>
                <c:pt idx="1">
                  <c:v>0.85029999999999994</c:v>
                </c:pt>
                <c:pt idx="2">
                  <c:v>0.99970000000000003</c:v>
                </c:pt>
                <c:pt idx="3">
                  <c:v>0.99970000000000003</c:v>
                </c:pt>
                <c:pt idx="4">
                  <c:v>0.99990000000000001</c:v>
                </c:pt>
                <c:pt idx="5">
                  <c:v>0.99990000000000001</c:v>
                </c:pt>
                <c:pt idx="6">
                  <c:v>0.99950000000000006</c:v>
                </c:pt>
                <c:pt idx="7">
                  <c:v>0.99950000000000006</c:v>
                </c:pt>
                <c:pt idx="8">
                  <c:v>0.99919999999999998</c:v>
                </c:pt>
                <c:pt idx="9">
                  <c:v>0.99919999999999998</c:v>
                </c:pt>
                <c:pt idx="10">
                  <c:v>0.91039999999999999</c:v>
                </c:pt>
                <c:pt idx="11">
                  <c:v>0.91039999999999999</c:v>
                </c:pt>
                <c:pt idx="12">
                  <c:v>0.99480000000000002</c:v>
                </c:pt>
                <c:pt idx="13">
                  <c:v>0.99480000000000002</c:v>
                </c:pt>
              </c:numCache>
            </c:numRef>
          </c:val>
          <c:extLst>
            <c:ext xmlns:c16="http://schemas.microsoft.com/office/drawing/2014/chart" uri="{C3380CC4-5D6E-409C-BE32-E72D297353CC}">
              <c16:uniqueId val="{00000003-205A-4BF3-89D2-B662FDEB832E}"/>
            </c:ext>
          </c:extLst>
        </c:ser>
        <c:dLbls>
          <c:dLblPos val="outEnd"/>
          <c:showLegendKey val="0"/>
          <c:showVal val="1"/>
          <c:showCatName val="0"/>
          <c:showSerName val="0"/>
          <c:showPercent val="0"/>
          <c:showBubbleSize val="0"/>
        </c:dLbls>
        <c:gapWidth val="219"/>
        <c:overlap val="-27"/>
        <c:axId val="713922952"/>
        <c:axId val="713925832"/>
      </c:barChart>
      <c:catAx>
        <c:axId val="713922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3925832"/>
        <c:crosses val="autoZero"/>
        <c:auto val="1"/>
        <c:lblAlgn val="ctr"/>
        <c:lblOffset val="100"/>
        <c:noMultiLvlLbl val="0"/>
      </c:catAx>
      <c:valAx>
        <c:axId val="713925832"/>
        <c:scaling>
          <c:orientation val="minMax"/>
          <c:max val="1"/>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7139229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1" i="0" u="none" strike="noStrike" kern="1200" baseline="0">
                <a:solidFill>
                  <a:schemeClr val="bg1"/>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Sheet1!$H$57</c:f>
              <c:strCache>
                <c:ptCount val="1"/>
                <c:pt idx="0">
                  <c:v>Accuracy</c:v>
                </c:pt>
              </c:strCache>
            </c:strRef>
          </c:tx>
          <c:spPr>
            <a:solidFill>
              <a:schemeClr val="accent1"/>
            </a:solidFill>
            <a:ln>
              <a:noFill/>
            </a:ln>
            <a:effectLst/>
          </c:spPr>
          <c:invertIfNegative val="0"/>
          <c:cat>
            <c:multiLvlStrRef>
              <c:f>Sheet1!$F$58:$G$71</c:f>
              <c:multiLvlStrCache>
                <c:ptCount val="14"/>
                <c:lvl>
                  <c:pt idx="0">
                    <c:v>Train</c:v>
                  </c:pt>
                  <c:pt idx="1">
                    <c:v>Test</c:v>
                  </c:pt>
                  <c:pt idx="2">
                    <c:v>Train</c:v>
                  </c:pt>
                  <c:pt idx="3">
                    <c:v>Test</c:v>
                  </c:pt>
                  <c:pt idx="4">
                    <c:v>Train</c:v>
                  </c:pt>
                  <c:pt idx="5">
                    <c:v>Test</c:v>
                  </c:pt>
                  <c:pt idx="6">
                    <c:v>Train</c:v>
                  </c:pt>
                  <c:pt idx="7">
                    <c:v>Test</c:v>
                  </c:pt>
                  <c:pt idx="8">
                    <c:v>Train</c:v>
                  </c:pt>
                  <c:pt idx="9">
                    <c:v>Test</c:v>
                  </c:pt>
                  <c:pt idx="10">
                    <c:v>Train</c:v>
                  </c:pt>
                  <c:pt idx="11">
                    <c:v>Test</c:v>
                  </c:pt>
                  <c:pt idx="12">
                    <c:v>Train</c:v>
                  </c:pt>
                  <c:pt idx="13">
                    <c:v>Test</c:v>
                  </c:pt>
                </c:lvl>
                <c:lvl>
                  <c:pt idx="0">
                    <c:v>Random Forest</c:v>
                  </c:pt>
                  <c:pt idx="2">
                    <c:v>Decision Tree</c:v>
                  </c:pt>
                  <c:pt idx="4">
                    <c:v>Gradient Boosting</c:v>
                  </c:pt>
                  <c:pt idx="6">
                    <c:v>KNN</c:v>
                  </c:pt>
                  <c:pt idx="8">
                    <c:v>AdaBoost</c:v>
                  </c:pt>
                  <c:pt idx="10">
                    <c:v>Naive Bayes</c:v>
                  </c:pt>
                  <c:pt idx="12">
                    <c:v>Logistic Regression</c:v>
                  </c:pt>
                </c:lvl>
              </c:multiLvlStrCache>
            </c:multiLvlStrRef>
          </c:cat>
          <c:val>
            <c:numRef>
              <c:f>Sheet1!$H$58:$H$71</c:f>
              <c:numCache>
                <c:formatCode>General</c:formatCode>
                <c:ptCount val="14"/>
                <c:pt idx="0">
                  <c:v>1</c:v>
                </c:pt>
                <c:pt idx="1">
                  <c:v>0.99980000000000002</c:v>
                </c:pt>
                <c:pt idx="2">
                  <c:v>0.99990000000000001</c:v>
                </c:pt>
                <c:pt idx="3">
                  <c:v>0.99970000000000003</c:v>
                </c:pt>
                <c:pt idx="4">
                  <c:v>0.99980000000000002</c:v>
                </c:pt>
                <c:pt idx="5">
                  <c:v>0.99990000000000001</c:v>
                </c:pt>
                <c:pt idx="6">
                  <c:v>1</c:v>
                </c:pt>
                <c:pt idx="7">
                  <c:v>0.99980000000000002</c:v>
                </c:pt>
                <c:pt idx="8">
                  <c:v>0.99729999999999996</c:v>
                </c:pt>
                <c:pt idx="9">
                  <c:v>0.99719999999999998</c:v>
                </c:pt>
                <c:pt idx="10">
                  <c:v>0.91369999999999996</c:v>
                </c:pt>
                <c:pt idx="11">
                  <c:v>0.90849999999999997</c:v>
                </c:pt>
                <c:pt idx="12">
                  <c:v>0.85709999999999997</c:v>
                </c:pt>
                <c:pt idx="13">
                  <c:v>0.85099999999999998</c:v>
                </c:pt>
              </c:numCache>
            </c:numRef>
          </c:val>
          <c:extLst>
            <c:ext xmlns:c16="http://schemas.microsoft.com/office/drawing/2014/chart" uri="{C3380CC4-5D6E-409C-BE32-E72D297353CC}">
              <c16:uniqueId val="{00000000-182C-4B6C-918B-DB736938939A}"/>
            </c:ext>
          </c:extLst>
        </c:ser>
        <c:ser>
          <c:idx val="1"/>
          <c:order val="1"/>
          <c:tx>
            <c:strRef>
              <c:f>Sheet1!$I$57</c:f>
              <c:strCache>
                <c:ptCount val="1"/>
                <c:pt idx="0">
                  <c:v>Precision</c:v>
                </c:pt>
              </c:strCache>
            </c:strRef>
          </c:tx>
          <c:spPr>
            <a:solidFill>
              <a:schemeClr val="accent2"/>
            </a:solidFill>
            <a:ln>
              <a:noFill/>
            </a:ln>
            <a:effectLst/>
          </c:spPr>
          <c:invertIfNegative val="0"/>
          <c:cat>
            <c:multiLvlStrRef>
              <c:f>Sheet1!$F$58:$G$71</c:f>
              <c:multiLvlStrCache>
                <c:ptCount val="14"/>
                <c:lvl>
                  <c:pt idx="0">
                    <c:v>Train</c:v>
                  </c:pt>
                  <c:pt idx="1">
                    <c:v>Test</c:v>
                  </c:pt>
                  <c:pt idx="2">
                    <c:v>Train</c:v>
                  </c:pt>
                  <c:pt idx="3">
                    <c:v>Test</c:v>
                  </c:pt>
                  <c:pt idx="4">
                    <c:v>Train</c:v>
                  </c:pt>
                  <c:pt idx="5">
                    <c:v>Test</c:v>
                  </c:pt>
                  <c:pt idx="6">
                    <c:v>Train</c:v>
                  </c:pt>
                  <c:pt idx="7">
                    <c:v>Test</c:v>
                  </c:pt>
                  <c:pt idx="8">
                    <c:v>Train</c:v>
                  </c:pt>
                  <c:pt idx="9">
                    <c:v>Test</c:v>
                  </c:pt>
                  <c:pt idx="10">
                    <c:v>Train</c:v>
                  </c:pt>
                  <c:pt idx="11">
                    <c:v>Test</c:v>
                  </c:pt>
                  <c:pt idx="12">
                    <c:v>Train</c:v>
                  </c:pt>
                  <c:pt idx="13">
                    <c:v>Test</c:v>
                  </c:pt>
                </c:lvl>
                <c:lvl>
                  <c:pt idx="0">
                    <c:v>Random Forest</c:v>
                  </c:pt>
                  <c:pt idx="2">
                    <c:v>Decision Tree</c:v>
                  </c:pt>
                  <c:pt idx="4">
                    <c:v>Gradient Boosting</c:v>
                  </c:pt>
                  <c:pt idx="6">
                    <c:v>KNN</c:v>
                  </c:pt>
                  <c:pt idx="8">
                    <c:v>AdaBoost</c:v>
                  </c:pt>
                  <c:pt idx="10">
                    <c:v>Naive Bayes</c:v>
                  </c:pt>
                  <c:pt idx="12">
                    <c:v>Logistic Regression</c:v>
                  </c:pt>
                </c:lvl>
              </c:multiLvlStrCache>
            </c:multiLvlStrRef>
          </c:cat>
          <c:val>
            <c:numRef>
              <c:f>Sheet1!$I$58:$I$71</c:f>
              <c:numCache>
                <c:formatCode>General</c:formatCode>
                <c:ptCount val="14"/>
                <c:pt idx="0">
                  <c:v>1</c:v>
                </c:pt>
                <c:pt idx="1">
                  <c:v>0.99970000000000003</c:v>
                </c:pt>
                <c:pt idx="2">
                  <c:v>1</c:v>
                </c:pt>
                <c:pt idx="3">
                  <c:v>0.99939999999999996</c:v>
                </c:pt>
                <c:pt idx="4">
                  <c:v>0.99990000000000001</c:v>
                </c:pt>
                <c:pt idx="5">
                  <c:v>0.99990000000000001</c:v>
                </c:pt>
                <c:pt idx="6">
                  <c:v>1</c:v>
                </c:pt>
                <c:pt idx="7">
                  <c:v>0.99990000000000001</c:v>
                </c:pt>
                <c:pt idx="8">
                  <c:v>0.998</c:v>
                </c:pt>
                <c:pt idx="9">
                  <c:v>0.99739999999999995</c:v>
                </c:pt>
                <c:pt idx="10">
                  <c:v>0.99939999999999996</c:v>
                </c:pt>
                <c:pt idx="11">
                  <c:v>0.99890000000000001</c:v>
                </c:pt>
                <c:pt idx="12">
                  <c:v>0.82609999999999995</c:v>
                </c:pt>
                <c:pt idx="13">
                  <c:v>0.82450000000000001</c:v>
                </c:pt>
              </c:numCache>
            </c:numRef>
          </c:val>
          <c:extLst>
            <c:ext xmlns:c16="http://schemas.microsoft.com/office/drawing/2014/chart" uri="{C3380CC4-5D6E-409C-BE32-E72D297353CC}">
              <c16:uniqueId val="{00000001-182C-4B6C-918B-DB736938939A}"/>
            </c:ext>
          </c:extLst>
        </c:ser>
        <c:ser>
          <c:idx val="2"/>
          <c:order val="2"/>
          <c:tx>
            <c:strRef>
              <c:f>Sheet1!$J$57</c:f>
              <c:strCache>
                <c:ptCount val="1"/>
                <c:pt idx="0">
                  <c:v>Recall</c:v>
                </c:pt>
              </c:strCache>
            </c:strRef>
          </c:tx>
          <c:spPr>
            <a:solidFill>
              <a:schemeClr val="accent3"/>
            </a:solidFill>
            <a:ln>
              <a:noFill/>
            </a:ln>
            <a:effectLst/>
          </c:spPr>
          <c:invertIfNegative val="0"/>
          <c:cat>
            <c:multiLvlStrRef>
              <c:f>Sheet1!$F$58:$G$71</c:f>
              <c:multiLvlStrCache>
                <c:ptCount val="14"/>
                <c:lvl>
                  <c:pt idx="0">
                    <c:v>Train</c:v>
                  </c:pt>
                  <c:pt idx="1">
                    <c:v>Test</c:v>
                  </c:pt>
                  <c:pt idx="2">
                    <c:v>Train</c:v>
                  </c:pt>
                  <c:pt idx="3">
                    <c:v>Test</c:v>
                  </c:pt>
                  <c:pt idx="4">
                    <c:v>Train</c:v>
                  </c:pt>
                  <c:pt idx="5">
                    <c:v>Test</c:v>
                  </c:pt>
                  <c:pt idx="6">
                    <c:v>Train</c:v>
                  </c:pt>
                  <c:pt idx="7">
                    <c:v>Test</c:v>
                  </c:pt>
                  <c:pt idx="8">
                    <c:v>Train</c:v>
                  </c:pt>
                  <c:pt idx="9">
                    <c:v>Test</c:v>
                  </c:pt>
                  <c:pt idx="10">
                    <c:v>Train</c:v>
                  </c:pt>
                  <c:pt idx="11">
                    <c:v>Test</c:v>
                  </c:pt>
                  <c:pt idx="12">
                    <c:v>Train</c:v>
                  </c:pt>
                  <c:pt idx="13">
                    <c:v>Test</c:v>
                  </c:pt>
                </c:lvl>
                <c:lvl>
                  <c:pt idx="0">
                    <c:v>Random Forest</c:v>
                  </c:pt>
                  <c:pt idx="2">
                    <c:v>Decision Tree</c:v>
                  </c:pt>
                  <c:pt idx="4">
                    <c:v>Gradient Boosting</c:v>
                  </c:pt>
                  <c:pt idx="6">
                    <c:v>KNN</c:v>
                  </c:pt>
                  <c:pt idx="8">
                    <c:v>AdaBoost</c:v>
                  </c:pt>
                  <c:pt idx="10">
                    <c:v>Naive Bayes</c:v>
                  </c:pt>
                  <c:pt idx="12">
                    <c:v>Logistic Regression</c:v>
                  </c:pt>
                </c:lvl>
              </c:multiLvlStrCache>
            </c:multiLvlStrRef>
          </c:cat>
          <c:val>
            <c:numRef>
              <c:f>Sheet1!$J$58:$J$71</c:f>
              <c:numCache>
                <c:formatCode>General</c:formatCode>
                <c:ptCount val="14"/>
                <c:pt idx="0">
                  <c:v>1</c:v>
                </c:pt>
                <c:pt idx="1">
                  <c:v>1</c:v>
                </c:pt>
                <c:pt idx="2">
                  <c:v>0.99990000000000001</c:v>
                </c:pt>
                <c:pt idx="3">
                  <c:v>0.99990000000000001</c:v>
                </c:pt>
                <c:pt idx="4">
                  <c:v>0.99980000000000002</c:v>
                </c:pt>
                <c:pt idx="5">
                  <c:v>1</c:v>
                </c:pt>
                <c:pt idx="6">
                  <c:v>1</c:v>
                </c:pt>
                <c:pt idx="7">
                  <c:v>0.99970000000000003</c:v>
                </c:pt>
                <c:pt idx="8">
                  <c:v>0.99670000000000003</c:v>
                </c:pt>
                <c:pt idx="9">
                  <c:v>0.99690000000000001</c:v>
                </c:pt>
                <c:pt idx="10">
                  <c:v>0.82769999999999999</c:v>
                </c:pt>
                <c:pt idx="11">
                  <c:v>0.81889999999999996</c:v>
                </c:pt>
                <c:pt idx="12">
                  <c:v>0.9042</c:v>
                </c:pt>
                <c:pt idx="13">
                  <c:v>0.89390000000000003</c:v>
                </c:pt>
              </c:numCache>
            </c:numRef>
          </c:val>
          <c:extLst>
            <c:ext xmlns:c16="http://schemas.microsoft.com/office/drawing/2014/chart" uri="{C3380CC4-5D6E-409C-BE32-E72D297353CC}">
              <c16:uniqueId val="{00000002-182C-4B6C-918B-DB736938939A}"/>
            </c:ext>
          </c:extLst>
        </c:ser>
        <c:ser>
          <c:idx val="3"/>
          <c:order val="3"/>
          <c:tx>
            <c:strRef>
              <c:f>Sheet1!$K$57</c:f>
              <c:strCache>
                <c:ptCount val="1"/>
                <c:pt idx="0">
                  <c:v>Cohen's Kappa</c:v>
                </c:pt>
              </c:strCache>
            </c:strRef>
          </c:tx>
          <c:spPr>
            <a:solidFill>
              <a:schemeClr val="accent4"/>
            </a:solidFill>
            <a:ln>
              <a:noFill/>
            </a:ln>
            <a:effectLst/>
          </c:spPr>
          <c:invertIfNegative val="0"/>
          <c:cat>
            <c:multiLvlStrRef>
              <c:f>Sheet1!$F$58:$G$71</c:f>
              <c:multiLvlStrCache>
                <c:ptCount val="14"/>
                <c:lvl>
                  <c:pt idx="0">
                    <c:v>Train</c:v>
                  </c:pt>
                  <c:pt idx="1">
                    <c:v>Test</c:v>
                  </c:pt>
                  <c:pt idx="2">
                    <c:v>Train</c:v>
                  </c:pt>
                  <c:pt idx="3">
                    <c:v>Test</c:v>
                  </c:pt>
                  <c:pt idx="4">
                    <c:v>Train</c:v>
                  </c:pt>
                  <c:pt idx="5">
                    <c:v>Test</c:v>
                  </c:pt>
                  <c:pt idx="6">
                    <c:v>Train</c:v>
                  </c:pt>
                  <c:pt idx="7">
                    <c:v>Test</c:v>
                  </c:pt>
                  <c:pt idx="8">
                    <c:v>Train</c:v>
                  </c:pt>
                  <c:pt idx="9">
                    <c:v>Test</c:v>
                  </c:pt>
                  <c:pt idx="10">
                    <c:v>Train</c:v>
                  </c:pt>
                  <c:pt idx="11">
                    <c:v>Test</c:v>
                  </c:pt>
                  <c:pt idx="12">
                    <c:v>Train</c:v>
                  </c:pt>
                  <c:pt idx="13">
                    <c:v>Test</c:v>
                  </c:pt>
                </c:lvl>
                <c:lvl>
                  <c:pt idx="0">
                    <c:v>Random Forest</c:v>
                  </c:pt>
                  <c:pt idx="2">
                    <c:v>Decision Tree</c:v>
                  </c:pt>
                  <c:pt idx="4">
                    <c:v>Gradient Boosting</c:v>
                  </c:pt>
                  <c:pt idx="6">
                    <c:v>KNN</c:v>
                  </c:pt>
                  <c:pt idx="8">
                    <c:v>AdaBoost</c:v>
                  </c:pt>
                  <c:pt idx="10">
                    <c:v>Naive Bayes</c:v>
                  </c:pt>
                  <c:pt idx="12">
                    <c:v>Logistic Regression</c:v>
                  </c:pt>
                </c:lvl>
              </c:multiLvlStrCache>
            </c:multiLvlStrRef>
          </c:cat>
          <c:val>
            <c:numRef>
              <c:f>Sheet1!$K$58:$K$71</c:f>
              <c:numCache>
                <c:formatCode>General</c:formatCode>
                <c:ptCount val="14"/>
                <c:pt idx="0">
                  <c:v>1</c:v>
                </c:pt>
                <c:pt idx="1">
                  <c:v>0.99970000000000003</c:v>
                </c:pt>
                <c:pt idx="2">
                  <c:v>1</c:v>
                </c:pt>
                <c:pt idx="3">
                  <c:v>0.99939999999999996</c:v>
                </c:pt>
                <c:pt idx="4">
                  <c:v>0.99950000000000006</c:v>
                </c:pt>
                <c:pt idx="5">
                  <c:v>0.99890000000000001</c:v>
                </c:pt>
                <c:pt idx="6">
                  <c:v>0.99939999999999996</c:v>
                </c:pt>
                <c:pt idx="7">
                  <c:v>0.99890000000000001</c:v>
                </c:pt>
                <c:pt idx="8">
                  <c:v>0.99050000000000005</c:v>
                </c:pt>
                <c:pt idx="9">
                  <c:v>0.99039999999999995</c:v>
                </c:pt>
                <c:pt idx="10">
                  <c:v>0.82740000000000002</c:v>
                </c:pt>
                <c:pt idx="11">
                  <c:v>0.81720000000000004</c:v>
                </c:pt>
                <c:pt idx="12">
                  <c:v>0.71430000000000005</c:v>
                </c:pt>
                <c:pt idx="13">
                  <c:v>0.70189999999999997</c:v>
                </c:pt>
              </c:numCache>
            </c:numRef>
          </c:val>
          <c:extLst>
            <c:ext xmlns:c16="http://schemas.microsoft.com/office/drawing/2014/chart" uri="{C3380CC4-5D6E-409C-BE32-E72D297353CC}">
              <c16:uniqueId val="{00000003-182C-4B6C-918B-DB736938939A}"/>
            </c:ext>
          </c:extLst>
        </c:ser>
        <c:dLbls>
          <c:showLegendKey val="0"/>
          <c:showVal val="0"/>
          <c:showCatName val="0"/>
          <c:showSerName val="0"/>
          <c:showPercent val="0"/>
          <c:showBubbleSize val="0"/>
        </c:dLbls>
        <c:gapWidth val="219"/>
        <c:overlap val="-27"/>
        <c:axId val="704019512"/>
        <c:axId val="704019872"/>
      </c:barChart>
      <c:catAx>
        <c:axId val="704019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019872"/>
        <c:crosses val="autoZero"/>
        <c:auto val="1"/>
        <c:lblAlgn val="ctr"/>
        <c:lblOffset val="100"/>
        <c:noMultiLvlLbl val="0"/>
      </c:catAx>
      <c:valAx>
        <c:axId val="704019872"/>
        <c:scaling>
          <c:orientation val="minMax"/>
          <c:max val="1"/>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704019512"/>
        <c:crosses val="autoZero"/>
        <c:crossBetween val="between"/>
        <c:majorUnit val="0.2"/>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1" i="0" u="none" strike="noStrike" kern="1200" baseline="0">
                <a:solidFill>
                  <a:schemeClr val="bg1"/>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00A85-B242-4682-9F15-8223B85E4E33}" type="datetimeFigureOut">
              <a:rPr lang="en-US" smtClean="0"/>
              <a:t>17/07/2024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AD5F8-B5AC-4505-BF31-04C08405AE52}" type="slidenum">
              <a:rPr lang="en-US" smtClean="0"/>
              <a:t>‹#›</a:t>
            </a:fld>
            <a:endParaRPr lang="en-US"/>
          </a:p>
        </p:txBody>
      </p:sp>
    </p:spTree>
    <p:extLst>
      <p:ext uri="{BB962C8B-B14F-4D97-AF65-F5344CB8AC3E}">
        <p14:creationId xmlns:p14="http://schemas.microsoft.com/office/powerpoint/2010/main" val="343600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0AD5F8-B5AC-4505-BF31-04C08405AE52}" type="slidenum">
              <a:rPr lang="en-US" smtClean="0"/>
              <a:t>3</a:t>
            </a:fld>
            <a:endParaRPr lang="en-US"/>
          </a:p>
        </p:txBody>
      </p:sp>
    </p:spTree>
    <p:extLst>
      <p:ext uri="{BB962C8B-B14F-4D97-AF65-F5344CB8AC3E}">
        <p14:creationId xmlns:p14="http://schemas.microsoft.com/office/powerpoint/2010/main" val="3982428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BD3F-B11D-87EF-F7AB-644A4A18AB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BC059F-12B4-6B8C-6747-9CE1D5850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7B139A-AA61-F416-6540-FFB7789E4022}"/>
              </a:ext>
            </a:extLst>
          </p:cNvPr>
          <p:cNvSpPr>
            <a:spLocks noGrp="1"/>
          </p:cNvSpPr>
          <p:nvPr>
            <p:ph type="dt" sz="half" idx="10"/>
          </p:nvPr>
        </p:nvSpPr>
        <p:spPr/>
        <p:txBody>
          <a:bodyPr/>
          <a:lstStyle/>
          <a:p>
            <a:fld id="{65A18C42-B2DC-4284-BCB3-EB3E7C6EA637}" type="datetimeFigureOut">
              <a:rPr lang="en-US" smtClean="0"/>
              <a:t>17/07/2024</a:t>
            </a:fld>
            <a:endParaRPr lang="en-US"/>
          </a:p>
        </p:txBody>
      </p:sp>
      <p:sp>
        <p:nvSpPr>
          <p:cNvPr id="5" name="Footer Placeholder 4">
            <a:extLst>
              <a:ext uri="{FF2B5EF4-FFF2-40B4-BE49-F238E27FC236}">
                <a16:creationId xmlns:a16="http://schemas.microsoft.com/office/drawing/2014/main" id="{CF56AC53-6A69-D5DD-E09E-9F04C54CD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3CFD9-2BC5-690A-F22F-42B77EA63872}"/>
              </a:ext>
            </a:extLst>
          </p:cNvPr>
          <p:cNvSpPr>
            <a:spLocks noGrp="1"/>
          </p:cNvSpPr>
          <p:nvPr>
            <p:ph type="sldNum" sz="quarter" idx="12"/>
          </p:nvPr>
        </p:nvSpPr>
        <p:spPr/>
        <p:txBody>
          <a:bodyPr/>
          <a:lstStyle/>
          <a:p>
            <a:fld id="{EE5EC7C3-8CC2-4F7C-B126-9945E149C7DE}" type="slidenum">
              <a:rPr lang="en-US" smtClean="0"/>
              <a:t>‹#›</a:t>
            </a:fld>
            <a:endParaRPr lang="en-US"/>
          </a:p>
        </p:txBody>
      </p:sp>
    </p:spTree>
    <p:extLst>
      <p:ext uri="{BB962C8B-B14F-4D97-AF65-F5344CB8AC3E}">
        <p14:creationId xmlns:p14="http://schemas.microsoft.com/office/powerpoint/2010/main" val="307624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901B-8274-2DC9-17BD-28E23191D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493E37-8A8A-041D-2D69-398ABA3A0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D979B-22D7-0308-EB70-72F26112A29B}"/>
              </a:ext>
            </a:extLst>
          </p:cNvPr>
          <p:cNvSpPr>
            <a:spLocks noGrp="1"/>
          </p:cNvSpPr>
          <p:nvPr>
            <p:ph type="dt" sz="half" idx="10"/>
          </p:nvPr>
        </p:nvSpPr>
        <p:spPr/>
        <p:txBody>
          <a:bodyPr/>
          <a:lstStyle/>
          <a:p>
            <a:fld id="{65A18C42-B2DC-4284-BCB3-EB3E7C6EA637}" type="datetimeFigureOut">
              <a:rPr lang="en-US" smtClean="0"/>
              <a:t>17/07/2024</a:t>
            </a:fld>
            <a:endParaRPr lang="en-US"/>
          </a:p>
        </p:txBody>
      </p:sp>
      <p:sp>
        <p:nvSpPr>
          <p:cNvPr id="5" name="Footer Placeholder 4">
            <a:extLst>
              <a:ext uri="{FF2B5EF4-FFF2-40B4-BE49-F238E27FC236}">
                <a16:creationId xmlns:a16="http://schemas.microsoft.com/office/drawing/2014/main" id="{19982370-B0C0-E3EB-D595-1373B72D8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AAC3A-0095-FFA6-98D3-AEE8DBB0699F}"/>
              </a:ext>
            </a:extLst>
          </p:cNvPr>
          <p:cNvSpPr>
            <a:spLocks noGrp="1"/>
          </p:cNvSpPr>
          <p:nvPr>
            <p:ph type="sldNum" sz="quarter" idx="12"/>
          </p:nvPr>
        </p:nvSpPr>
        <p:spPr/>
        <p:txBody>
          <a:bodyPr/>
          <a:lstStyle/>
          <a:p>
            <a:fld id="{EE5EC7C3-8CC2-4F7C-B126-9945E149C7DE}" type="slidenum">
              <a:rPr lang="en-US" smtClean="0"/>
              <a:t>‹#›</a:t>
            </a:fld>
            <a:endParaRPr lang="en-US"/>
          </a:p>
        </p:txBody>
      </p:sp>
    </p:spTree>
    <p:extLst>
      <p:ext uri="{BB962C8B-B14F-4D97-AF65-F5344CB8AC3E}">
        <p14:creationId xmlns:p14="http://schemas.microsoft.com/office/powerpoint/2010/main" val="2823176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05D4D-64FC-0CD5-6844-457FC6FE55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55D2C-0FDA-FFC9-C0BA-A59AFD682D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C6C9-46E3-0102-C777-11B214C194B5}"/>
              </a:ext>
            </a:extLst>
          </p:cNvPr>
          <p:cNvSpPr>
            <a:spLocks noGrp="1"/>
          </p:cNvSpPr>
          <p:nvPr>
            <p:ph type="dt" sz="half" idx="10"/>
          </p:nvPr>
        </p:nvSpPr>
        <p:spPr/>
        <p:txBody>
          <a:bodyPr/>
          <a:lstStyle/>
          <a:p>
            <a:fld id="{65A18C42-B2DC-4284-BCB3-EB3E7C6EA637}" type="datetimeFigureOut">
              <a:rPr lang="en-US" smtClean="0"/>
              <a:t>17/07/2024</a:t>
            </a:fld>
            <a:endParaRPr lang="en-US"/>
          </a:p>
        </p:txBody>
      </p:sp>
      <p:sp>
        <p:nvSpPr>
          <p:cNvPr id="5" name="Footer Placeholder 4">
            <a:extLst>
              <a:ext uri="{FF2B5EF4-FFF2-40B4-BE49-F238E27FC236}">
                <a16:creationId xmlns:a16="http://schemas.microsoft.com/office/drawing/2014/main" id="{4152C02E-6523-AF28-5FDB-0B6336E22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608C8-E130-F2D4-E835-DFB930EE279C}"/>
              </a:ext>
            </a:extLst>
          </p:cNvPr>
          <p:cNvSpPr>
            <a:spLocks noGrp="1"/>
          </p:cNvSpPr>
          <p:nvPr>
            <p:ph type="sldNum" sz="quarter" idx="12"/>
          </p:nvPr>
        </p:nvSpPr>
        <p:spPr/>
        <p:txBody>
          <a:bodyPr/>
          <a:lstStyle/>
          <a:p>
            <a:fld id="{EE5EC7C3-8CC2-4F7C-B126-9945E149C7DE}" type="slidenum">
              <a:rPr lang="en-US" smtClean="0"/>
              <a:t>‹#›</a:t>
            </a:fld>
            <a:endParaRPr lang="en-US"/>
          </a:p>
        </p:txBody>
      </p:sp>
    </p:spTree>
    <p:extLst>
      <p:ext uri="{BB962C8B-B14F-4D97-AF65-F5344CB8AC3E}">
        <p14:creationId xmlns:p14="http://schemas.microsoft.com/office/powerpoint/2010/main" val="3868624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Section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4454237" y="2819905"/>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Sections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3487" y="1153397"/>
            <a:ext cx="2871788"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6000" y="1153397"/>
            <a:ext cx="5629275"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Sections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282" y="3616037"/>
            <a:ext cx="5503718"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22C7-D4A1-4271-9E6B-E2EA82770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A219ED-7128-84AF-410B-315251BAF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CE36C-7762-64AC-70C8-2F41EDF356DB}"/>
              </a:ext>
            </a:extLst>
          </p:cNvPr>
          <p:cNvSpPr>
            <a:spLocks noGrp="1"/>
          </p:cNvSpPr>
          <p:nvPr>
            <p:ph type="dt" sz="half" idx="10"/>
          </p:nvPr>
        </p:nvSpPr>
        <p:spPr/>
        <p:txBody>
          <a:bodyPr/>
          <a:lstStyle/>
          <a:p>
            <a:fld id="{65A18C42-B2DC-4284-BCB3-EB3E7C6EA637}" type="datetimeFigureOut">
              <a:rPr lang="en-US" smtClean="0"/>
              <a:t>17/07/2024</a:t>
            </a:fld>
            <a:endParaRPr lang="en-US"/>
          </a:p>
        </p:txBody>
      </p:sp>
      <p:sp>
        <p:nvSpPr>
          <p:cNvPr id="5" name="Footer Placeholder 4">
            <a:extLst>
              <a:ext uri="{FF2B5EF4-FFF2-40B4-BE49-F238E27FC236}">
                <a16:creationId xmlns:a16="http://schemas.microsoft.com/office/drawing/2014/main" id="{D4251F50-D291-9998-B489-9F640659B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CDF25-B32E-3C0B-8F50-B8B3B0FD930D}"/>
              </a:ext>
            </a:extLst>
          </p:cNvPr>
          <p:cNvSpPr>
            <a:spLocks noGrp="1"/>
          </p:cNvSpPr>
          <p:nvPr>
            <p:ph type="sldNum" sz="quarter" idx="12"/>
          </p:nvPr>
        </p:nvSpPr>
        <p:spPr/>
        <p:txBody>
          <a:bodyPr/>
          <a:lstStyle/>
          <a:p>
            <a:fld id="{EE5EC7C3-8CC2-4F7C-B126-9945E149C7DE}" type="slidenum">
              <a:rPr lang="en-US" smtClean="0"/>
              <a:t>‹#›</a:t>
            </a:fld>
            <a:endParaRPr lang="en-US"/>
          </a:p>
        </p:txBody>
      </p:sp>
    </p:spTree>
    <p:extLst>
      <p:ext uri="{BB962C8B-B14F-4D97-AF65-F5344CB8AC3E}">
        <p14:creationId xmlns:p14="http://schemas.microsoft.com/office/powerpoint/2010/main" val="3974274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C9DB-2737-06BF-4423-44C902EF04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BA105A-28FA-1F94-E973-06C11AE8F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2C0E7-0301-47D7-D5DC-7E891035F7D3}"/>
              </a:ext>
            </a:extLst>
          </p:cNvPr>
          <p:cNvSpPr>
            <a:spLocks noGrp="1"/>
          </p:cNvSpPr>
          <p:nvPr>
            <p:ph type="dt" sz="half" idx="10"/>
          </p:nvPr>
        </p:nvSpPr>
        <p:spPr/>
        <p:txBody>
          <a:bodyPr/>
          <a:lstStyle/>
          <a:p>
            <a:fld id="{65A18C42-B2DC-4284-BCB3-EB3E7C6EA637}" type="datetimeFigureOut">
              <a:rPr lang="en-US" smtClean="0"/>
              <a:t>17/07/2024</a:t>
            </a:fld>
            <a:endParaRPr lang="en-US"/>
          </a:p>
        </p:txBody>
      </p:sp>
      <p:sp>
        <p:nvSpPr>
          <p:cNvPr id="5" name="Footer Placeholder 4">
            <a:extLst>
              <a:ext uri="{FF2B5EF4-FFF2-40B4-BE49-F238E27FC236}">
                <a16:creationId xmlns:a16="http://schemas.microsoft.com/office/drawing/2014/main" id="{C5A5C78B-23F9-349F-25FA-EE575D3AB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26968-2177-BFA0-ED69-D9183FB96781}"/>
              </a:ext>
            </a:extLst>
          </p:cNvPr>
          <p:cNvSpPr>
            <a:spLocks noGrp="1"/>
          </p:cNvSpPr>
          <p:nvPr>
            <p:ph type="sldNum" sz="quarter" idx="12"/>
          </p:nvPr>
        </p:nvSpPr>
        <p:spPr/>
        <p:txBody>
          <a:bodyPr/>
          <a:lstStyle/>
          <a:p>
            <a:fld id="{EE5EC7C3-8CC2-4F7C-B126-9945E149C7DE}" type="slidenum">
              <a:rPr lang="en-US" smtClean="0"/>
              <a:t>‹#›</a:t>
            </a:fld>
            <a:endParaRPr lang="en-US"/>
          </a:p>
        </p:txBody>
      </p:sp>
    </p:spTree>
    <p:extLst>
      <p:ext uri="{BB962C8B-B14F-4D97-AF65-F5344CB8AC3E}">
        <p14:creationId xmlns:p14="http://schemas.microsoft.com/office/powerpoint/2010/main" val="181982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4FB7-BCED-AF35-41CB-75B6E037B6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EC96BA-92A1-E05E-3BD0-504E558FD0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10A475-2630-FD50-8999-9643EA5F14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B267D-B72C-1060-DA5A-A91709685303}"/>
              </a:ext>
            </a:extLst>
          </p:cNvPr>
          <p:cNvSpPr>
            <a:spLocks noGrp="1"/>
          </p:cNvSpPr>
          <p:nvPr>
            <p:ph type="dt" sz="half" idx="10"/>
          </p:nvPr>
        </p:nvSpPr>
        <p:spPr/>
        <p:txBody>
          <a:bodyPr/>
          <a:lstStyle/>
          <a:p>
            <a:fld id="{65A18C42-B2DC-4284-BCB3-EB3E7C6EA637}" type="datetimeFigureOut">
              <a:rPr lang="en-US" smtClean="0"/>
              <a:t>17/07/2024</a:t>
            </a:fld>
            <a:endParaRPr lang="en-US"/>
          </a:p>
        </p:txBody>
      </p:sp>
      <p:sp>
        <p:nvSpPr>
          <p:cNvPr id="6" name="Footer Placeholder 5">
            <a:extLst>
              <a:ext uri="{FF2B5EF4-FFF2-40B4-BE49-F238E27FC236}">
                <a16:creationId xmlns:a16="http://schemas.microsoft.com/office/drawing/2014/main" id="{CB0EBDEC-5AAA-190B-16A2-C1F0A215B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AF767-AC93-F78C-2218-1CA53D330F7B}"/>
              </a:ext>
            </a:extLst>
          </p:cNvPr>
          <p:cNvSpPr>
            <a:spLocks noGrp="1"/>
          </p:cNvSpPr>
          <p:nvPr>
            <p:ph type="sldNum" sz="quarter" idx="12"/>
          </p:nvPr>
        </p:nvSpPr>
        <p:spPr/>
        <p:txBody>
          <a:bodyPr/>
          <a:lstStyle/>
          <a:p>
            <a:fld id="{EE5EC7C3-8CC2-4F7C-B126-9945E149C7DE}" type="slidenum">
              <a:rPr lang="en-US" smtClean="0"/>
              <a:t>‹#›</a:t>
            </a:fld>
            <a:endParaRPr lang="en-US"/>
          </a:p>
        </p:txBody>
      </p:sp>
    </p:spTree>
    <p:extLst>
      <p:ext uri="{BB962C8B-B14F-4D97-AF65-F5344CB8AC3E}">
        <p14:creationId xmlns:p14="http://schemas.microsoft.com/office/powerpoint/2010/main" val="120792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DA12-F18E-3C0B-3130-533A8D12CD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C6ED9D-F046-E98E-FB82-0E9389193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E83A5-B8B3-1571-504B-344D49F273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F0EC0B-BA2B-9413-CE90-EB8AE276C0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5363B-3C0E-D2EE-A5DE-C58CBB6CC3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7A220E-7BFA-B3A3-CA9D-29F04930A5AA}"/>
              </a:ext>
            </a:extLst>
          </p:cNvPr>
          <p:cNvSpPr>
            <a:spLocks noGrp="1"/>
          </p:cNvSpPr>
          <p:nvPr>
            <p:ph type="dt" sz="half" idx="10"/>
          </p:nvPr>
        </p:nvSpPr>
        <p:spPr/>
        <p:txBody>
          <a:bodyPr/>
          <a:lstStyle/>
          <a:p>
            <a:fld id="{65A18C42-B2DC-4284-BCB3-EB3E7C6EA637}" type="datetimeFigureOut">
              <a:rPr lang="en-US" smtClean="0"/>
              <a:t>17/07/2024</a:t>
            </a:fld>
            <a:endParaRPr lang="en-US"/>
          </a:p>
        </p:txBody>
      </p:sp>
      <p:sp>
        <p:nvSpPr>
          <p:cNvPr id="8" name="Footer Placeholder 7">
            <a:extLst>
              <a:ext uri="{FF2B5EF4-FFF2-40B4-BE49-F238E27FC236}">
                <a16:creationId xmlns:a16="http://schemas.microsoft.com/office/drawing/2014/main" id="{E6B0F1C9-7F23-51B8-E0A3-CC38F1E482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0F97AF-CA6B-B98E-7D24-ADF60E8B8D1E}"/>
              </a:ext>
            </a:extLst>
          </p:cNvPr>
          <p:cNvSpPr>
            <a:spLocks noGrp="1"/>
          </p:cNvSpPr>
          <p:nvPr>
            <p:ph type="sldNum" sz="quarter" idx="12"/>
          </p:nvPr>
        </p:nvSpPr>
        <p:spPr/>
        <p:txBody>
          <a:bodyPr/>
          <a:lstStyle/>
          <a:p>
            <a:fld id="{EE5EC7C3-8CC2-4F7C-B126-9945E149C7DE}" type="slidenum">
              <a:rPr lang="en-US" smtClean="0"/>
              <a:t>‹#›</a:t>
            </a:fld>
            <a:endParaRPr lang="en-US"/>
          </a:p>
        </p:txBody>
      </p:sp>
    </p:spTree>
    <p:extLst>
      <p:ext uri="{BB962C8B-B14F-4D97-AF65-F5344CB8AC3E}">
        <p14:creationId xmlns:p14="http://schemas.microsoft.com/office/powerpoint/2010/main" val="212432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36F3-A533-2B81-00D3-1C7202FF84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0D2EAF-DABA-0D59-33AF-23517DB73223}"/>
              </a:ext>
            </a:extLst>
          </p:cNvPr>
          <p:cNvSpPr>
            <a:spLocks noGrp="1"/>
          </p:cNvSpPr>
          <p:nvPr>
            <p:ph type="dt" sz="half" idx="10"/>
          </p:nvPr>
        </p:nvSpPr>
        <p:spPr/>
        <p:txBody>
          <a:bodyPr/>
          <a:lstStyle/>
          <a:p>
            <a:fld id="{65A18C42-B2DC-4284-BCB3-EB3E7C6EA637}" type="datetimeFigureOut">
              <a:rPr lang="en-US" smtClean="0"/>
              <a:t>17/07/2024</a:t>
            </a:fld>
            <a:endParaRPr lang="en-US"/>
          </a:p>
        </p:txBody>
      </p:sp>
      <p:sp>
        <p:nvSpPr>
          <p:cNvPr id="4" name="Footer Placeholder 3">
            <a:extLst>
              <a:ext uri="{FF2B5EF4-FFF2-40B4-BE49-F238E27FC236}">
                <a16:creationId xmlns:a16="http://schemas.microsoft.com/office/drawing/2014/main" id="{E4315A31-32D4-9199-11CB-3C9248620F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C6290B-C663-0AAF-AD79-D553AA32CAA7}"/>
              </a:ext>
            </a:extLst>
          </p:cNvPr>
          <p:cNvSpPr>
            <a:spLocks noGrp="1"/>
          </p:cNvSpPr>
          <p:nvPr>
            <p:ph type="sldNum" sz="quarter" idx="12"/>
          </p:nvPr>
        </p:nvSpPr>
        <p:spPr/>
        <p:txBody>
          <a:bodyPr/>
          <a:lstStyle/>
          <a:p>
            <a:fld id="{EE5EC7C3-8CC2-4F7C-B126-9945E149C7DE}" type="slidenum">
              <a:rPr lang="en-US" smtClean="0"/>
              <a:t>‹#›</a:t>
            </a:fld>
            <a:endParaRPr lang="en-US"/>
          </a:p>
        </p:txBody>
      </p:sp>
    </p:spTree>
    <p:extLst>
      <p:ext uri="{BB962C8B-B14F-4D97-AF65-F5344CB8AC3E}">
        <p14:creationId xmlns:p14="http://schemas.microsoft.com/office/powerpoint/2010/main" val="284493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A9DA4B-A395-BA44-9D0B-BEC6ECE9A383}"/>
              </a:ext>
            </a:extLst>
          </p:cNvPr>
          <p:cNvSpPr>
            <a:spLocks noGrp="1"/>
          </p:cNvSpPr>
          <p:nvPr>
            <p:ph type="dt" sz="half" idx="10"/>
          </p:nvPr>
        </p:nvSpPr>
        <p:spPr/>
        <p:txBody>
          <a:bodyPr/>
          <a:lstStyle/>
          <a:p>
            <a:fld id="{65A18C42-B2DC-4284-BCB3-EB3E7C6EA637}" type="datetimeFigureOut">
              <a:rPr lang="en-US" smtClean="0"/>
              <a:t>17/07/2024</a:t>
            </a:fld>
            <a:endParaRPr lang="en-US"/>
          </a:p>
        </p:txBody>
      </p:sp>
      <p:sp>
        <p:nvSpPr>
          <p:cNvPr id="3" name="Footer Placeholder 2">
            <a:extLst>
              <a:ext uri="{FF2B5EF4-FFF2-40B4-BE49-F238E27FC236}">
                <a16:creationId xmlns:a16="http://schemas.microsoft.com/office/drawing/2014/main" id="{BE7D721E-5241-479B-3193-052A742DC4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7E3BE2-1A71-012F-9D48-50B84AD384DB}"/>
              </a:ext>
            </a:extLst>
          </p:cNvPr>
          <p:cNvSpPr>
            <a:spLocks noGrp="1"/>
          </p:cNvSpPr>
          <p:nvPr>
            <p:ph type="sldNum" sz="quarter" idx="12"/>
          </p:nvPr>
        </p:nvSpPr>
        <p:spPr/>
        <p:txBody>
          <a:bodyPr/>
          <a:lstStyle/>
          <a:p>
            <a:fld id="{EE5EC7C3-8CC2-4F7C-B126-9945E149C7DE}" type="slidenum">
              <a:rPr lang="en-US" smtClean="0"/>
              <a:t>‹#›</a:t>
            </a:fld>
            <a:endParaRPr lang="en-US"/>
          </a:p>
        </p:txBody>
      </p:sp>
    </p:spTree>
    <p:extLst>
      <p:ext uri="{BB962C8B-B14F-4D97-AF65-F5344CB8AC3E}">
        <p14:creationId xmlns:p14="http://schemas.microsoft.com/office/powerpoint/2010/main" val="33175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343D-01D1-E66F-B5A9-3C4507002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2F127-BD05-E33B-0417-3A29E29D6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17777C-E8DF-9467-008B-4A62AE918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3449A-E100-194A-D870-1FA71A292AAB}"/>
              </a:ext>
            </a:extLst>
          </p:cNvPr>
          <p:cNvSpPr>
            <a:spLocks noGrp="1"/>
          </p:cNvSpPr>
          <p:nvPr>
            <p:ph type="dt" sz="half" idx="10"/>
          </p:nvPr>
        </p:nvSpPr>
        <p:spPr/>
        <p:txBody>
          <a:bodyPr/>
          <a:lstStyle/>
          <a:p>
            <a:fld id="{65A18C42-B2DC-4284-BCB3-EB3E7C6EA637}" type="datetimeFigureOut">
              <a:rPr lang="en-US" smtClean="0"/>
              <a:t>17/07/2024</a:t>
            </a:fld>
            <a:endParaRPr lang="en-US"/>
          </a:p>
        </p:txBody>
      </p:sp>
      <p:sp>
        <p:nvSpPr>
          <p:cNvPr id="6" name="Footer Placeholder 5">
            <a:extLst>
              <a:ext uri="{FF2B5EF4-FFF2-40B4-BE49-F238E27FC236}">
                <a16:creationId xmlns:a16="http://schemas.microsoft.com/office/drawing/2014/main" id="{AE171D7A-CD81-874D-2C11-71C080C46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0E8F1-072D-C41B-CEA6-867213270B9C}"/>
              </a:ext>
            </a:extLst>
          </p:cNvPr>
          <p:cNvSpPr>
            <a:spLocks noGrp="1"/>
          </p:cNvSpPr>
          <p:nvPr>
            <p:ph type="sldNum" sz="quarter" idx="12"/>
          </p:nvPr>
        </p:nvSpPr>
        <p:spPr/>
        <p:txBody>
          <a:bodyPr/>
          <a:lstStyle/>
          <a:p>
            <a:fld id="{EE5EC7C3-8CC2-4F7C-B126-9945E149C7DE}" type="slidenum">
              <a:rPr lang="en-US" smtClean="0"/>
              <a:t>‹#›</a:t>
            </a:fld>
            <a:endParaRPr lang="en-US"/>
          </a:p>
        </p:txBody>
      </p:sp>
    </p:spTree>
    <p:extLst>
      <p:ext uri="{BB962C8B-B14F-4D97-AF65-F5344CB8AC3E}">
        <p14:creationId xmlns:p14="http://schemas.microsoft.com/office/powerpoint/2010/main" val="243081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AE7B-6664-185D-70B5-F72D2DE3B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37728F-BFE4-EE75-A510-FCDFD9CB0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3CD22F-C6C0-1ED8-DD3C-3D3E62C87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4D030-12F3-1503-00B6-CFD9E68B383D}"/>
              </a:ext>
            </a:extLst>
          </p:cNvPr>
          <p:cNvSpPr>
            <a:spLocks noGrp="1"/>
          </p:cNvSpPr>
          <p:nvPr>
            <p:ph type="dt" sz="half" idx="10"/>
          </p:nvPr>
        </p:nvSpPr>
        <p:spPr/>
        <p:txBody>
          <a:bodyPr/>
          <a:lstStyle/>
          <a:p>
            <a:fld id="{65A18C42-B2DC-4284-BCB3-EB3E7C6EA637}" type="datetimeFigureOut">
              <a:rPr lang="en-US" smtClean="0"/>
              <a:t>17/07/2024</a:t>
            </a:fld>
            <a:endParaRPr lang="en-US"/>
          </a:p>
        </p:txBody>
      </p:sp>
      <p:sp>
        <p:nvSpPr>
          <p:cNvPr id="6" name="Footer Placeholder 5">
            <a:extLst>
              <a:ext uri="{FF2B5EF4-FFF2-40B4-BE49-F238E27FC236}">
                <a16:creationId xmlns:a16="http://schemas.microsoft.com/office/drawing/2014/main" id="{5672E1B4-7778-7212-F0B0-A95A7D1E7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B8E5B-6818-78D2-97DE-6915BC0314B3}"/>
              </a:ext>
            </a:extLst>
          </p:cNvPr>
          <p:cNvSpPr>
            <a:spLocks noGrp="1"/>
          </p:cNvSpPr>
          <p:nvPr>
            <p:ph type="sldNum" sz="quarter" idx="12"/>
          </p:nvPr>
        </p:nvSpPr>
        <p:spPr/>
        <p:txBody>
          <a:bodyPr/>
          <a:lstStyle/>
          <a:p>
            <a:fld id="{EE5EC7C3-8CC2-4F7C-B126-9945E149C7DE}" type="slidenum">
              <a:rPr lang="en-US" smtClean="0"/>
              <a:t>‹#›</a:t>
            </a:fld>
            <a:endParaRPr lang="en-US"/>
          </a:p>
        </p:txBody>
      </p:sp>
    </p:spTree>
    <p:extLst>
      <p:ext uri="{BB962C8B-B14F-4D97-AF65-F5344CB8AC3E}">
        <p14:creationId xmlns:p14="http://schemas.microsoft.com/office/powerpoint/2010/main" val="425056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FA440D-4F7C-067F-FF52-7F09FC8FB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FA5661-F679-B03A-6E53-BA5C66E50B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D8022-584E-569E-B241-5C09CC3E6E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8C42-B2DC-4284-BCB3-EB3E7C6EA637}" type="datetimeFigureOut">
              <a:rPr lang="en-US" smtClean="0"/>
              <a:t>17/07/2024</a:t>
            </a:fld>
            <a:endParaRPr lang="en-US"/>
          </a:p>
        </p:txBody>
      </p:sp>
      <p:sp>
        <p:nvSpPr>
          <p:cNvPr id="5" name="Footer Placeholder 4">
            <a:extLst>
              <a:ext uri="{FF2B5EF4-FFF2-40B4-BE49-F238E27FC236}">
                <a16:creationId xmlns:a16="http://schemas.microsoft.com/office/drawing/2014/main" id="{9ACD982A-A902-372C-1410-D44130B22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3246E6-B830-22F3-7813-263BBC92C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EC7C3-8CC2-4F7C-B126-9945E149C7DE}" type="slidenum">
              <a:rPr lang="en-US" smtClean="0"/>
              <a:t>‹#›</a:t>
            </a:fld>
            <a:endParaRPr lang="en-US"/>
          </a:p>
        </p:txBody>
      </p:sp>
    </p:spTree>
    <p:extLst>
      <p:ext uri="{BB962C8B-B14F-4D97-AF65-F5344CB8AC3E}">
        <p14:creationId xmlns:p14="http://schemas.microsoft.com/office/powerpoint/2010/main" val="182454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9" r:id="rId7"/>
    <p:sldLayoutId id="2147483680" r:id="rId8"/>
    <p:sldLayoutId id="2147483681" r:id="rId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92">
          <p15:clr>
            <a:srgbClr val="F26B43"/>
          </p15:clr>
        </p15:guide>
        <p15:guide id="3" orient="horz" pos="5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C660B10-D622-7696-9B8F-A29742AFB9BC}"/>
              </a:ext>
            </a:extLst>
          </p:cNvPr>
          <p:cNvSpPr>
            <a:spLocks noGrp="1"/>
          </p:cNvSpPr>
          <p:nvPr>
            <p:ph type="title"/>
          </p:nvPr>
        </p:nvSpPr>
        <p:spPr>
          <a:xfrm>
            <a:off x="5642954" y="2805249"/>
            <a:ext cx="5329846" cy="1379050"/>
          </a:xfrm>
        </p:spPr>
        <p:txBody>
          <a:bodyPr/>
          <a:lstStyle/>
          <a:p>
            <a:r>
              <a:rPr lang="en-US" sz="4800" u="sng" dirty="0">
                <a:solidFill>
                  <a:schemeClr val="bg1"/>
                </a:solidFill>
              </a:rPr>
              <a:t>ML Based Smoke Detection System</a:t>
            </a:r>
          </a:p>
        </p:txBody>
      </p:sp>
      <p:sp>
        <p:nvSpPr>
          <p:cNvPr id="3" name="Slide Number Placeholder 2">
            <a:extLst>
              <a:ext uri="{FF2B5EF4-FFF2-40B4-BE49-F238E27FC236}">
                <a16:creationId xmlns:a16="http://schemas.microsoft.com/office/drawing/2014/main" id="{A734E2EC-7405-2A62-940B-47EB7719F63E}"/>
              </a:ext>
            </a:extLst>
          </p:cNvPr>
          <p:cNvSpPr>
            <a:spLocks noGrp="1"/>
          </p:cNvSpPr>
          <p:nvPr>
            <p:ph type="sldNum" sz="quarter" idx="12"/>
          </p:nvPr>
        </p:nvSpPr>
        <p:spPr/>
        <p:txBody>
          <a:bodyPr/>
          <a:lstStyle/>
          <a:p>
            <a:fld id="{B4E73946-9152-2148-B286-BEF1B04A8193}" type="slidenum">
              <a:rPr lang="en-US" smtClean="0">
                <a:solidFill>
                  <a:schemeClr val="bg1"/>
                </a:solidFill>
              </a:rPr>
              <a:t>1</a:t>
            </a:fld>
            <a:endParaRPr lang="en-US" dirty="0">
              <a:solidFill>
                <a:schemeClr val="bg1"/>
              </a:solidFill>
            </a:endParaRPr>
          </a:p>
        </p:txBody>
      </p:sp>
      <p:sp>
        <p:nvSpPr>
          <p:cNvPr id="11" name="Text Placeholder 10">
            <a:extLst>
              <a:ext uri="{FF2B5EF4-FFF2-40B4-BE49-F238E27FC236}">
                <a16:creationId xmlns:a16="http://schemas.microsoft.com/office/drawing/2014/main" id="{D0739B64-C005-FA51-D057-C4B59A15B6CE}"/>
              </a:ext>
            </a:extLst>
          </p:cNvPr>
          <p:cNvSpPr>
            <a:spLocks noGrp="1"/>
          </p:cNvSpPr>
          <p:nvPr>
            <p:ph type="body" sz="quarter" idx="16"/>
          </p:nvPr>
        </p:nvSpPr>
        <p:spPr>
          <a:xfrm>
            <a:off x="5642954" y="5257799"/>
            <a:ext cx="5710846" cy="1089451"/>
          </a:xfrm>
        </p:spPr>
        <p:txBody>
          <a:bodyPr>
            <a:normAutofit/>
          </a:bodyPr>
          <a:lstStyle/>
          <a:p>
            <a:r>
              <a:rPr lang="en-US" sz="1800" dirty="0">
                <a:solidFill>
                  <a:schemeClr val="bg1"/>
                </a:solidFill>
                <a:latin typeface="+mj-lt"/>
              </a:rPr>
              <a:t>Submitted By:</a:t>
            </a:r>
          </a:p>
          <a:p>
            <a:r>
              <a:rPr lang="en-US" sz="1800" dirty="0" err="1">
                <a:solidFill>
                  <a:schemeClr val="bg1"/>
                </a:solidFill>
                <a:ea typeface="Times New Roman" panose="02020603050405020304" pitchFamily="18" charset="0"/>
              </a:rPr>
              <a:t>Vimalan</a:t>
            </a:r>
            <a:r>
              <a:rPr lang="en-US" sz="1800" spc="5" dirty="0">
                <a:solidFill>
                  <a:schemeClr val="bg1"/>
                </a:solidFill>
                <a:ea typeface="Times New Roman" panose="02020603050405020304" pitchFamily="18" charset="0"/>
              </a:rPr>
              <a:t> </a:t>
            </a:r>
            <a:r>
              <a:rPr lang="en-US" sz="1800" dirty="0">
                <a:solidFill>
                  <a:schemeClr val="bg1"/>
                </a:solidFill>
                <a:ea typeface="Times New Roman" panose="02020603050405020304" pitchFamily="18" charset="0"/>
              </a:rPr>
              <a:t>R</a:t>
            </a:r>
            <a:r>
              <a:rPr lang="en-US" sz="1800" spc="5">
                <a:solidFill>
                  <a:schemeClr val="bg1"/>
                </a:solidFill>
                <a:latin typeface="+mj-lt"/>
                <a:ea typeface="Times New Roman" panose="02020603050405020304" pitchFamily="18" charset="0"/>
              </a:rPr>
              <a:t>, </a:t>
            </a:r>
            <a:r>
              <a:rPr lang="en-US" sz="1800">
                <a:solidFill>
                  <a:schemeClr val="bg1"/>
                </a:solidFill>
                <a:latin typeface="+mj-lt"/>
                <a:ea typeface="Times New Roman" panose="02020603050405020304" pitchFamily="18" charset="0"/>
              </a:rPr>
              <a:t>Anmol </a:t>
            </a:r>
            <a:r>
              <a:rPr lang="en-US" sz="1800" dirty="0">
                <a:solidFill>
                  <a:schemeClr val="bg1"/>
                </a:solidFill>
                <a:latin typeface="+mj-lt"/>
                <a:ea typeface="Times New Roman" panose="02020603050405020304" pitchFamily="18" charset="0"/>
              </a:rPr>
              <a:t>Sharma</a:t>
            </a:r>
            <a:r>
              <a:rPr lang="en-US" sz="1800" spc="5" dirty="0">
                <a:solidFill>
                  <a:schemeClr val="bg1"/>
                </a:solidFill>
                <a:latin typeface="+mj-lt"/>
                <a:ea typeface="Times New Roman" panose="02020603050405020304" pitchFamily="18" charset="0"/>
              </a:rPr>
              <a:t>, </a:t>
            </a:r>
            <a:r>
              <a:rPr lang="en-US" sz="1800" dirty="0">
                <a:solidFill>
                  <a:schemeClr val="bg1"/>
                </a:solidFill>
                <a:latin typeface="+mj-lt"/>
                <a:ea typeface="Times New Roman" panose="02020603050405020304" pitchFamily="18" charset="0"/>
              </a:rPr>
              <a:t>Deepak </a:t>
            </a:r>
            <a:r>
              <a:rPr lang="en-US" sz="1800" dirty="0" err="1">
                <a:solidFill>
                  <a:schemeClr val="bg1"/>
                </a:solidFill>
                <a:latin typeface="+mj-lt"/>
                <a:ea typeface="Times New Roman" panose="02020603050405020304" pitchFamily="18" charset="0"/>
              </a:rPr>
              <a:t>Jinjheria</a:t>
            </a:r>
            <a:r>
              <a:rPr lang="en-US" sz="1800" spc="-295" dirty="0">
                <a:solidFill>
                  <a:schemeClr val="bg1"/>
                </a:solidFill>
                <a:latin typeface="+mj-lt"/>
                <a:ea typeface="Times New Roman" panose="02020603050405020304" pitchFamily="18" charset="0"/>
              </a:rPr>
              <a:t> ,   </a:t>
            </a:r>
            <a:r>
              <a:rPr lang="en-US" sz="1800" dirty="0">
                <a:solidFill>
                  <a:schemeClr val="bg1"/>
                </a:solidFill>
                <a:latin typeface="+mj-lt"/>
                <a:ea typeface="Times New Roman" panose="02020603050405020304" pitchFamily="18" charset="0"/>
              </a:rPr>
              <a:t>Harshita</a:t>
            </a:r>
            <a:r>
              <a:rPr lang="en-US" sz="1800" spc="-5" dirty="0">
                <a:solidFill>
                  <a:schemeClr val="bg1"/>
                </a:solidFill>
                <a:latin typeface="+mj-lt"/>
                <a:ea typeface="Times New Roman" panose="02020603050405020304" pitchFamily="18" charset="0"/>
              </a:rPr>
              <a:t> </a:t>
            </a:r>
            <a:r>
              <a:rPr lang="en-US" sz="1800" dirty="0">
                <a:solidFill>
                  <a:schemeClr val="bg1"/>
                </a:solidFill>
                <a:latin typeface="+mj-lt"/>
                <a:ea typeface="Times New Roman" panose="02020603050405020304" pitchFamily="18" charset="0"/>
              </a:rPr>
              <a:t>Das &amp; </a:t>
            </a:r>
            <a:r>
              <a:rPr lang="en-US" sz="1800" dirty="0">
                <a:solidFill>
                  <a:schemeClr val="bg1"/>
                </a:solidFill>
                <a:effectLst/>
                <a:latin typeface="+mj-lt"/>
                <a:ea typeface="Times New Roman" panose="02020603050405020304" pitchFamily="18" charset="0"/>
              </a:rPr>
              <a:t>Rajan</a:t>
            </a:r>
            <a:r>
              <a:rPr lang="en-US" sz="1800" spc="5" dirty="0">
                <a:solidFill>
                  <a:schemeClr val="bg1"/>
                </a:solidFill>
                <a:effectLst/>
                <a:latin typeface="+mj-lt"/>
                <a:ea typeface="Times New Roman" panose="02020603050405020304" pitchFamily="18" charset="0"/>
              </a:rPr>
              <a:t> </a:t>
            </a:r>
            <a:r>
              <a:rPr lang="en-US" sz="1800" dirty="0">
                <a:solidFill>
                  <a:schemeClr val="bg1"/>
                </a:solidFill>
                <a:effectLst/>
                <a:latin typeface="+mj-lt"/>
                <a:ea typeface="Times New Roman" panose="02020603050405020304" pitchFamily="18" charset="0"/>
              </a:rPr>
              <a:t>Surya</a:t>
            </a:r>
          </a:p>
        </p:txBody>
      </p:sp>
      <p:sp>
        <p:nvSpPr>
          <p:cNvPr id="13" name="Title 9">
            <a:extLst>
              <a:ext uri="{FF2B5EF4-FFF2-40B4-BE49-F238E27FC236}">
                <a16:creationId xmlns:a16="http://schemas.microsoft.com/office/drawing/2014/main" id="{D1AC56B0-9F21-9302-54AF-4D707A305BFC}"/>
              </a:ext>
            </a:extLst>
          </p:cNvPr>
          <p:cNvSpPr txBox="1">
            <a:spLocks/>
          </p:cNvSpPr>
          <p:nvPr/>
        </p:nvSpPr>
        <p:spPr>
          <a:xfrm>
            <a:off x="5642954" y="502158"/>
            <a:ext cx="6033479" cy="2295206"/>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7200" b="0" kern="1200">
                <a:solidFill>
                  <a:schemeClr val="tx1"/>
                </a:solidFill>
                <a:latin typeface="+mn-lt"/>
                <a:ea typeface="+mj-ea"/>
                <a:cs typeface="+mj-cs"/>
              </a:defRPr>
            </a:lvl1pPr>
          </a:lstStyle>
          <a:p>
            <a:r>
              <a:rPr lang="en-US" sz="4000" dirty="0">
                <a:solidFill>
                  <a:schemeClr val="bg1"/>
                </a:solidFill>
              </a:rPr>
              <a:t>Capstone Project</a:t>
            </a:r>
          </a:p>
          <a:p>
            <a:r>
              <a:rPr lang="en-US" sz="4000" dirty="0">
                <a:solidFill>
                  <a:schemeClr val="bg1"/>
                </a:solidFill>
              </a:rPr>
              <a:t>Final Presentation </a:t>
            </a:r>
          </a:p>
          <a:p>
            <a:r>
              <a:rPr lang="en-US" sz="4000" dirty="0">
                <a:solidFill>
                  <a:schemeClr val="bg1"/>
                </a:solidFill>
              </a:rPr>
              <a:t>Domain: IOT Data Analytics </a:t>
            </a:r>
          </a:p>
        </p:txBody>
      </p:sp>
      <p:pic>
        <p:nvPicPr>
          <p:cNvPr id="1028" name="Picture 4" descr="Smoke Detector Icon">
            <a:extLst>
              <a:ext uri="{FF2B5EF4-FFF2-40B4-BE49-F238E27FC236}">
                <a16:creationId xmlns:a16="http://schemas.microsoft.com/office/drawing/2014/main" id="{0EADB0E0-8C5C-844D-39DB-3941B4772D12}"/>
              </a:ext>
            </a:extLst>
          </p:cNvPr>
          <p:cNvPicPr>
            <a:picLocks noChangeAspect="1" noChangeArrowheads="1"/>
          </p:cNvPicPr>
          <p:nvPr/>
        </p:nvPicPr>
        <p:blipFill>
          <a:blip r:embed="rId2">
            <a:alphaModFix amt="65000"/>
            <a:extLst>
              <a:ext uri="{28A0092B-C50C-407E-A947-70E740481C1C}">
                <a14:useLocalDpi xmlns:a14="http://schemas.microsoft.com/office/drawing/2010/main" val="0"/>
              </a:ext>
            </a:extLst>
          </a:blip>
          <a:srcRect/>
          <a:stretch>
            <a:fillRect/>
          </a:stretch>
        </p:blipFill>
        <p:spPr bwMode="auto">
          <a:xfrm>
            <a:off x="355317" y="502158"/>
            <a:ext cx="5032059" cy="5587746"/>
          </a:xfrm>
          <a:prstGeom prst="rect">
            <a:avLst/>
          </a:prstGeom>
          <a:noFill/>
          <a:effectLst>
            <a:glow rad="38100">
              <a:schemeClr val="accent1">
                <a:alpha val="58000"/>
              </a:schemeClr>
            </a:glo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4EE1070-7E53-702B-080E-76A7A0CAC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spTree>
    <p:extLst>
      <p:ext uri="{BB962C8B-B14F-4D97-AF65-F5344CB8AC3E}">
        <p14:creationId xmlns:p14="http://schemas.microsoft.com/office/powerpoint/2010/main" val="839402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750"/>
                                        <p:tgtEl>
                                          <p:spTgt spid="1028"/>
                                        </p:tgtEl>
                                      </p:cBhvr>
                                    </p:animEffect>
                                    <p:anim calcmode="lin" valueType="num">
                                      <p:cBhvr>
                                        <p:cTn id="8" dur="750" fill="hold"/>
                                        <p:tgtEl>
                                          <p:spTgt spid="1028"/>
                                        </p:tgtEl>
                                        <p:attrNameLst>
                                          <p:attrName>ppt_x</p:attrName>
                                        </p:attrNameLst>
                                      </p:cBhvr>
                                      <p:tavLst>
                                        <p:tav tm="0">
                                          <p:val>
                                            <p:strVal val="#ppt_x"/>
                                          </p:val>
                                        </p:tav>
                                        <p:tav tm="100000">
                                          <p:val>
                                            <p:strVal val="#ppt_x"/>
                                          </p:val>
                                        </p:tav>
                                      </p:tavLst>
                                    </p:anim>
                                    <p:anim calcmode="lin" valueType="num">
                                      <p:cBhvr>
                                        <p:cTn id="9" dur="75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750"/>
                                        <p:tgtEl>
                                          <p:spTgt spid="13"/>
                                        </p:tgtEl>
                                      </p:cBhvr>
                                    </p:animEffect>
                                    <p:anim calcmode="lin" valueType="num">
                                      <p:cBhvr>
                                        <p:cTn id="15" dur="750" fill="hold"/>
                                        <p:tgtEl>
                                          <p:spTgt spid="13"/>
                                        </p:tgtEl>
                                        <p:attrNameLst>
                                          <p:attrName>ppt_x</p:attrName>
                                        </p:attrNameLst>
                                      </p:cBhvr>
                                      <p:tavLst>
                                        <p:tav tm="0">
                                          <p:val>
                                            <p:strVal val="#ppt_x"/>
                                          </p:val>
                                        </p:tav>
                                        <p:tav tm="100000">
                                          <p:val>
                                            <p:strVal val="#ppt_x"/>
                                          </p:val>
                                        </p:tav>
                                      </p:tavLst>
                                    </p:anim>
                                    <p:anim calcmode="lin" valueType="num">
                                      <p:cBhvr>
                                        <p:cTn id="16" dur="7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750"/>
                                        <p:tgtEl>
                                          <p:spTgt spid="10"/>
                                        </p:tgtEl>
                                      </p:cBhvr>
                                    </p:animEffect>
                                    <p:anim calcmode="lin" valueType="num">
                                      <p:cBhvr>
                                        <p:cTn id="22" dur="750" fill="hold"/>
                                        <p:tgtEl>
                                          <p:spTgt spid="10"/>
                                        </p:tgtEl>
                                        <p:attrNameLst>
                                          <p:attrName>ppt_x</p:attrName>
                                        </p:attrNameLst>
                                      </p:cBhvr>
                                      <p:tavLst>
                                        <p:tav tm="0">
                                          <p:val>
                                            <p:strVal val="#ppt_x"/>
                                          </p:val>
                                        </p:tav>
                                        <p:tav tm="100000">
                                          <p:val>
                                            <p:strVal val="#ppt_x"/>
                                          </p:val>
                                        </p:tav>
                                      </p:tavLst>
                                    </p:anim>
                                    <p:anim calcmode="lin" valueType="num">
                                      <p:cBhvr>
                                        <p:cTn id="23" dur="7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fade">
                                      <p:cBhvr>
                                        <p:cTn id="28" dur="750"/>
                                        <p:tgtEl>
                                          <p:spTgt spid="11">
                                            <p:txEl>
                                              <p:pRg st="0" end="0"/>
                                            </p:txEl>
                                          </p:spTgt>
                                        </p:tgtEl>
                                      </p:cBhvr>
                                    </p:animEffect>
                                    <p:anim calcmode="lin" valueType="num">
                                      <p:cBhvr>
                                        <p:cTn id="29" dur="7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0" dur="75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fade">
                                      <p:cBhvr>
                                        <p:cTn id="35" dur="750"/>
                                        <p:tgtEl>
                                          <p:spTgt spid="11">
                                            <p:txEl>
                                              <p:pRg st="1" end="1"/>
                                            </p:txEl>
                                          </p:spTgt>
                                        </p:tgtEl>
                                      </p:cBhvr>
                                    </p:animEffect>
                                    <p:anim calcmode="lin" valueType="num">
                                      <p:cBhvr>
                                        <p:cTn id="36" dur="75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7" dur="75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2F39BCE-6CB5-070D-1A64-5F0AC7198553}"/>
              </a:ext>
            </a:extLst>
          </p:cNvPr>
          <p:cNvPicPr>
            <a:picLocks noChangeAspect="1"/>
          </p:cNvPicPr>
          <p:nvPr/>
        </p:nvPicPr>
        <p:blipFill>
          <a:blip r:embed="rId2"/>
          <a:stretch>
            <a:fillRect/>
          </a:stretch>
        </p:blipFill>
        <p:spPr>
          <a:xfrm>
            <a:off x="3715766" y="3960170"/>
            <a:ext cx="4015993" cy="2712220"/>
          </a:xfrm>
          <a:prstGeom prst="rect">
            <a:avLst/>
          </a:prstGeom>
        </p:spPr>
      </p:pic>
      <p:sp>
        <p:nvSpPr>
          <p:cNvPr id="16" name="TextBox 15">
            <a:extLst>
              <a:ext uri="{FF2B5EF4-FFF2-40B4-BE49-F238E27FC236}">
                <a16:creationId xmlns:a16="http://schemas.microsoft.com/office/drawing/2014/main" id="{507CB36D-A263-E562-AAAD-D789BF41CD24}"/>
              </a:ext>
            </a:extLst>
          </p:cNvPr>
          <p:cNvSpPr txBox="1"/>
          <p:nvPr/>
        </p:nvSpPr>
        <p:spPr>
          <a:xfrm>
            <a:off x="4537869" y="-20516"/>
            <a:ext cx="3116262" cy="830997"/>
          </a:xfrm>
          <a:prstGeom prst="rect">
            <a:avLst/>
          </a:prstGeom>
          <a:noFill/>
        </p:spPr>
        <p:txBody>
          <a:bodyPr wrap="square">
            <a:spAutoFit/>
          </a:bodyPr>
          <a:lstStyle/>
          <a:p>
            <a:r>
              <a:rPr lang="en-IN" sz="4800" b="1" dirty="0">
                <a:solidFill>
                  <a:schemeClr val="bg1"/>
                </a:solidFill>
              </a:rPr>
              <a:t>Conclusion</a:t>
            </a:r>
            <a:endParaRPr lang="en-IN" sz="4800" dirty="0">
              <a:solidFill>
                <a:schemeClr val="bg1"/>
              </a:solidFill>
            </a:endParaRPr>
          </a:p>
        </p:txBody>
      </p:sp>
      <p:pic>
        <p:nvPicPr>
          <p:cNvPr id="17" name="Picture 16">
            <a:extLst>
              <a:ext uri="{FF2B5EF4-FFF2-40B4-BE49-F238E27FC236}">
                <a16:creationId xmlns:a16="http://schemas.microsoft.com/office/drawing/2014/main" id="{05397C57-47EF-0546-48FC-1DE0E36320C1}"/>
              </a:ext>
            </a:extLst>
          </p:cNvPr>
          <p:cNvPicPr>
            <a:picLocks noChangeAspect="1"/>
          </p:cNvPicPr>
          <p:nvPr/>
        </p:nvPicPr>
        <p:blipFill>
          <a:blip r:embed="rId3"/>
          <a:stretch>
            <a:fillRect/>
          </a:stretch>
        </p:blipFill>
        <p:spPr>
          <a:xfrm>
            <a:off x="7809387" y="3966957"/>
            <a:ext cx="4301585" cy="2698645"/>
          </a:xfrm>
          <a:prstGeom prst="rect">
            <a:avLst/>
          </a:prstGeom>
        </p:spPr>
      </p:pic>
      <p:pic>
        <p:nvPicPr>
          <p:cNvPr id="18" name="Picture 17">
            <a:extLst>
              <a:ext uri="{FF2B5EF4-FFF2-40B4-BE49-F238E27FC236}">
                <a16:creationId xmlns:a16="http://schemas.microsoft.com/office/drawing/2014/main" id="{A25EAA2D-9752-F183-DC05-274656B8ADC0}"/>
              </a:ext>
            </a:extLst>
          </p:cNvPr>
          <p:cNvPicPr>
            <a:picLocks noChangeAspect="1"/>
          </p:cNvPicPr>
          <p:nvPr/>
        </p:nvPicPr>
        <p:blipFill>
          <a:blip r:embed="rId4"/>
          <a:stretch>
            <a:fillRect/>
          </a:stretch>
        </p:blipFill>
        <p:spPr>
          <a:xfrm>
            <a:off x="52145" y="3981239"/>
            <a:ext cx="3585993" cy="2691152"/>
          </a:xfrm>
          <a:prstGeom prst="rect">
            <a:avLst/>
          </a:prstGeom>
        </p:spPr>
      </p:pic>
      <p:sp>
        <p:nvSpPr>
          <p:cNvPr id="19" name="TextBox 18">
            <a:extLst>
              <a:ext uri="{FF2B5EF4-FFF2-40B4-BE49-F238E27FC236}">
                <a16:creationId xmlns:a16="http://schemas.microsoft.com/office/drawing/2014/main" id="{E9B98426-F339-51BD-7271-069C34A33509}"/>
              </a:ext>
            </a:extLst>
          </p:cNvPr>
          <p:cNvSpPr txBox="1"/>
          <p:nvPr/>
        </p:nvSpPr>
        <p:spPr>
          <a:xfrm>
            <a:off x="3384665" y="641264"/>
            <a:ext cx="5113120" cy="584775"/>
          </a:xfrm>
          <a:prstGeom prst="rect">
            <a:avLst/>
          </a:prstGeom>
          <a:noFill/>
        </p:spPr>
        <p:txBody>
          <a:bodyPr wrap="square">
            <a:spAutoFit/>
          </a:bodyPr>
          <a:lstStyle/>
          <a:p>
            <a:r>
              <a:rPr lang="en-IN" sz="3200" b="1" dirty="0">
                <a:solidFill>
                  <a:schemeClr val="bg1"/>
                </a:solidFill>
              </a:rPr>
              <a:t>Best Model : </a:t>
            </a:r>
            <a:r>
              <a:rPr lang="en-IN" sz="3200" b="1" u="sng" dirty="0">
                <a:solidFill>
                  <a:schemeClr val="bg1"/>
                </a:solidFill>
              </a:rPr>
              <a:t>Random Forest </a:t>
            </a:r>
            <a:endParaRPr lang="en-IN" sz="3200" u="sng" dirty="0">
              <a:solidFill>
                <a:schemeClr val="bg1"/>
              </a:solidFill>
            </a:endParaRPr>
          </a:p>
        </p:txBody>
      </p:sp>
      <p:sp>
        <p:nvSpPr>
          <p:cNvPr id="20" name="Rectangle 1">
            <a:extLst>
              <a:ext uri="{FF2B5EF4-FFF2-40B4-BE49-F238E27FC236}">
                <a16:creationId xmlns:a16="http://schemas.microsoft.com/office/drawing/2014/main" id="{0D65E55F-9B03-A0EC-C307-FBA9C2F943BA}"/>
              </a:ext>
            </a:extLst>
          </p:cNvPr>
          <p:cNvSpPr>
            <a:spLocks noChangeArrowheads="1"/>
          </p:cNvSpPr>
          <p:nvPr/>
        </p:nvSpPr>
        <p:spPr bwMode="auto">
          <a:xfrm>
            <a:off x="579984" y="1248917"/>
            <a:ext cx="1140629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bg1"/>
                </a:solidFill>
                <a:effectLst/>
                <a:latin typeface="Arial" panose="020B0604020202020204" pitchFamily="34" charset="0"/>
              </a:rPr>
              <a:t>1. Highest Accuracy</a:t>
            </a:r>
            <a:r>
              <a:rPr kumimoji="0" lang="en-US" altLang="en-US" sz="1050" b="0" i="0" u="none" strike="noStrike" cap="none" normalizeH="0" baseline="0" dirty="0">
                <a:ln>
                  <a:noFill/>
                </a:ln>
                <a:solidFill>
                  <a:schemeClr val="bg1"/>
                </a:solidFill>
                <a:effectLst/>
                <a:latin typeface="Arial" panose="020B0604020202020204" pitchFamily="34" charset="0"/>
              </a:rPr>
              <a:t>: Random Forest achieves </a:t>
            </a:r>
            <a:r>
              <a:rPr kumimoji="0" lang="en-US" altLang="en-US" sz="1050" b="1" i="0" u="none" strike="noStrike" cap="none" normalizeH="0" baseline="0" dirty="0">
                <a:ln>
                  <a:noFill/>
                </a:ln>
                <a:solidFill>
                  <a:schemeClr val="bg1"/>
                </a:solidFill>
                <a:effectLst/>
                <a:latin typeface="Arial" panose="020B0604020202020204" pitchFamily="34" charset="0"/>
              </a:rPr>
              <a:t>an accuracy of 99.97%, </a:t>
            </a:r>
            <a:r>
              <a:rPr kumimoji="0" lang="en-US" altLang="en-US" sz="1050" b="0" i="0" u="none" strike="noStrike" cap="none" normalizeH="0" baseline="0" dirty="0">
                <a:ln>
                  <a:noFill/>
                </a:ln>
                <a:solidFill>
                  <a:schemeClr val="bg1"/>
                </a:solidFill>
                <a:effectLst/>
                <a:latin typeface="Arial" panose="020B0604020202020204" pitchFamily="34" charset="0"/>
              </a:rPr>
              <a:t>which is the second-highest among all models, indicating its capability to predict correctly almost all the time.</a:t>
            </a:r>
          </a:p>
        </p:txBody>
      </p:sp>
      <p:sp>
        <p:nvSpPr>
          <p:cNvPr id="21" name="TextBox 20">
            <a:extLst>
              <a:ext uri="{FF2B5EF4-FFF2-40B4-BE49-F238E27FC236}">
                <a16:creationId xmlns:a16="http://schemas.microsoft.com/office/drawing/2014/main" id="{EEF28167-5C94-4E97-E718-08484F2E49DF}"/>
              </a:ext>
            </a:extLst>
          </p:cNvPr>
          <p:cNvSpPr txBox="1"/>
          <p:nvPr/>
        </p:nvSpPr>
        <p:spPr>
          <a:xfrm>
            <a:off x="579984" y="1492689"/>
            <a:ext cx="8712882" cy="253916"/>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bg1"/>
                </a:solidFill>
                <a:effectLst/>
                <a:latin typeface="Arial" panose="020B0604020202020204" pitchFamily="34" charset="0"/>
              </a:rPr>
              <a:t>2. Highest Precision and Recall</a:t>
            </a:r>
            <a:r>
              <a:rPr kumimoji="0" lang="en-US" altLang="en-US" sz="1050" b="0" i="0" u="none" strike="noStrike" cap="none" normalizeH="0" baseline="0" dirty="0">
                <a:ln>
                  <a:noFill/>
                </a:ln>
                <a:solidFill>
                  <a:schemeClr val="bg1"/>
                </a:solidFill>
                <a:effectLst/>
                <a:latin typeface="Arial" panose="020B0604020202020204" pitchFamily="34" charset="0"/>
              </a:rPr>
              <a:t>: Random Forest achieves the highest </a:t>
            </a:r>
            <a:r>
              <a:rPr kumimoji="0" lang="en-US" altLang="en-US" sz="1050" b="1" i="0" u="none" strike="noStrike" cap="none" normalizeH="0" baseline="0" dirty="0">
                <a:ln>
                  <a:noFill/>
                </a:ln>
                <a:solidFill>
                  <a:schemeClr val="bg1"/>
                </a:solidFill>
                <a:effectLst/>
                <a:latin typeface="Arial" panose="020B0604020202020204" pitchFamily="34" charset="0"/>
              </a:rPr>
              <a:t>precision (99.98%) </a:t>
            </a:r>
            <a:r>
              <a:rPr kumimoji="0" lang="en-US" altLang="en-US" sz="1050" b="0" i="0" u="none" strike="noStrike" cap="none" normalizeH="0" baseline="0" dirty="0">
                <a:ln>
                  <a:noFill/>
                </a:ln>
                <a:solidFill>
                  <a:schemeClr val="bg1"/>
                </a:solidFill>
                <a:effectLst/>
                <a:latin typeface="Arial" panose="020B0604020202020204" pitchFamily="34" charset="0"/>
              </a:rPr>
              <a:t>and </a:t>
            </a:r>
            <a:r>
              <a:rPr kumimoji="0" lang="en-US" altLang="en-US" sz="1050" b="1" i="0" u="none" strike="noStrike" cap="none" normalizeH="0" baseline="0" dirty="0">
                <a:ln>
                  <a:noFill/>
                </a:ln>
                <a:solidFill>
                  <a:schemeClr val="bg1"/>
                </a:solidFill>
                <a:effectLst/>
                <a:latin typeface="Arial" panose="020B0604020202020204" pitchFamily="34" charset="0"/>
              </a:rPr>
              <a:t>recall (100.00%)</a:t>
            </a:r>
            <a:r>
              <a:rPr kumimoji="0" lang="en-US" altLang="en-US" sz="1050" b="0" i="0" u="none" strike="noStrike" cap="none" normalizeH="0" baseline="0" dirty="0">
                <a:ln>
                  <a:noFill/>
                </a:ln>
                <a:solidFill>
                  <a:schemeClr val="bg1"/>
                </a:solidFill>
                <a:effectLst/>
                <a:latin typeface="Arial" panose="020B0604020202020204" pitchFamily="34" charset="0"/>
              </a:rPr>
              <a:t> among all models</a:t>
            </a:r>
          </a:p>
        </p:txBody>
      </p:sp>
      <p:sp>
        <p:nvSpPr>
          <p:cNvPr id="22" name="TextBox 21">
            <a:extLst>
              <a:ext uri="{FF2B5EF4-FFF2-40B4-BE49-F238E27FC236}">
                <a16:creationId xmlns:a16="http://schemas.microsoft.com/office/drawing/2014/main" id="{82F6FF89-3E8F-4EA8-24D9-4533490775FB}"/>
              </a:ext>
            </a:extLst>
          </p:cNvPr>
          <p:cNvSpPr txBox="1"/>
          <p:nvPr/>
        </p:nvSpPr>
        <p:spPr>
          <a:xfrm>
            <a:off x="588080" y="1729899"/>
            <a:ext cx="8478803" cy="253916"/>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bg1"/>
                </a:solidFill>
                <a:effectLst/>
                <a:latin typeface="Arial" panose="020B0604020202020204" pitchFamily="34" charset="0"/>
              </a:rPr>
              <a:t>3. Consistent Cross-Validation Score</a:t>
            </a:r>
            <a:r>
              <a:rPr kumimoji="0" lang="en-US" altLang="en-US" sz="1050" b="0" i="0" u="none" strike="noStrike" cap="none" normalizeH="0" baseline="0" dirty="0">
                <a:ln>
                  <a:noFill/>
                </a:ln>
                <a:solidFill>
                  <a:schemeClr val="bg1"/>
                </a:solidFill>
                <a:effectLst/>
                <a:latin typeface="Arial" panose="020B0604020202020204" pitchFamily="34" charset="0"/>
              </a:rPr>
              <a:t>: The cross-validation score of 99.97% for Random Forest is also the highest among all models. </a:t>
            </a:r>
          </a:p>
        </p:txBody>
      </p:sp>
      <p:sp>
        <p:nvSpPr>
          <p:cNvPr id="23" name="TextBox 22">
            <a:extLst>
              <a:ext uri="{FF2B5EF4-FFF2-40B4-BE49-F238E27FC236}">
                <a16:creationId xmlns:a16="http://schemas.microsoft.com/office/drawing/2014/main" id="{EB323C14-1BDF-E524-03BD-2D3BD43EE539}"/>
              </a:ext>
            </a:extLst>
          </p:cNvPr>
          <p:cNvSpPr txBox="1"/>
          <p:nvPr/>
        </p:nvSpPr>
        <p:spPr>
          <a:xfrm>
            <a:off x="571888" y="1960079"/>
            <a:ext cx="11032032" cy="415498"/>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bg1"/>
                </a:solidFill>
                <a:effectLst/>
                <a:latin typeface="Arial" panose="020B0604020202020204" pitchFamily="34" charset="0"/>
              </a:rPr>
              <a:t>4. Low Variance (CV Score)</a:t>
            </a:r>
            <a:r>
              <a:rPr kumimoji="0" lang="en-US" altLang="en-US" sz="1050" b="0" i="0" u="none" strike="noStrike" cap="none" normalizeH="0" baseline="0" dirty="0">
                <a:ln>
                  <a:noFill/>
                </a:ln>
                <a:solidFill>
                  <a:schemeClr val="bg1"/>
                </a:solidFill>
                <a:effectLst/>
                <a:latin typeface="Arial" panose="020B0604020202020204" pitchFamily="34" charset="0"/>
              </a:rPr>
              <a:t>: The coefficient of variation (CV Score), which measures the variation of the accuracy across different folds in cross-validation, is 0.9997 for Random   Forest. This indicates low variance in performance, implying stability and consistency in predictions.</a:t>
            </a:r>
          </a:p>
        </p:txBody>
      </p:sp>
      <p:sp>
        <p:nvSpPr>
          <p:cNvPr id="24" name="TextBox 23">
            <a:extLst>
              <a:ext uri="{FF2B5EF4-FFF2-40B4-BE49-F238E27FC236}">
                <a16:creationId xmlns:a16="http://schemas.microsoft.com/office/drawing/2014/main" id="{449E0E6F-B32A-FBE0-63D9-B1B4D5B1C30C}"/>
              </a:ext>
            </a:extLst>
          </p:cNvPr>
          <p:cNvSpPr txBox="1"/>
          <p:nvPr/>
        </p:nvSpPr>
        <p:spPr>
          <a:xfrm>
            <a:off x="571888" y="2318303"/>
            <a:ext cx="9850801" cy="253916"/>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bg1"/>
                </a:solidFill>
                <a:effectLst/>
                <a:latin typeface="Arial" panose="020B0604020202020204" pitchFamily="34" charset="0"/>
              </a:rPr>
              <a:t>5. Feature Importance</a:t>
            </a:r>
            <a:r>
              <a:rPr kumimoji="0" lang="en-US" altLang="en-US" sz="1050" b="0" i="0" u="none" strike="noStrike" cap="none" normalizeH="0" baseline="0" dirty="0">
                <a:ln>
                  <a:noFill/>
                </a:ln>
                <a:solidFill>
                  <a:schemeClr val="bg1"/>
                </a:solidFill>
                <a:effectLst/>
                <a:latin typeface="Arial" panose="020B0604020202020204" pitchFamily="34" charset="0"/>
              </a:rPr>
              <a:t>: Random Forest relies on key features such as TVOC, Pressure, and Raw Ethanol, which are critical indicators in predicting fire alarms. </a:t>
            </a:r>
          </a:p>
        </p:txBody>
      </p:sp>
      <p:sp>
        <p:nvSpPr>
          <p:cNvPr id="25" name="TextBox 24">
            <a:extLst>
              <a:ext uri="{FF2B5EF4-FFF2-40B4-BE49-F238E27FC236}">
                <a16:creationId xmlns:a16="http://schemas.microsoft.com/office/drawing/2014/main" id="{C0A4DE3A-C4B3-75EE-EF16-61293A16E480}"/>
              </a:ext>
            </a:extLst>
          </p:cNvPr>
          <p:cNvSpPr txBox="1"/>
          <p:nvPr/>
        </p:nvSpPr>
        <p:spPr>
          <a:xfrm>
            <a:off x="571888" y="2549209"/>
            <a:ext cx="11715362" cy="253916"/>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bg1"/>
                </a:solidFill>
                <a:effectLst/>
                <a:latin typeface="Arial" panose="020B0604020202020204" pitchFamily="34" charset="0"/>
              </a:rPr>
              <a:t>6. Ensemble Method Advantages</a:t>
            </a:r>
            <a:r>
              <a:rPr kumimoji="0" lang="en-US" altLang="en-US" sz="1050" b="0" i="0" u="none" strike="noStrike" cap="none" normalizeH="0" baseline="0" dirty="0">
                <a:ln>
                  <a:noFill/>
                </a:ln>
                <a:solidFill>
                  <a:schemeClr val="bg1"/>
                </a:solidFill>
                <a:effectLst/>
                <a:latin typeface="Arial" panose="020B0604020202020204" pitchFamily="34" charset="0"/>
              </a:rPr>
              <a:t>: Random Forest leverages ensemble learning, combining multiple decision trees to improve accuracy and generalization. </a:t>
            </a:r>
          </a:p>
        </p:txBody>
      </p:sp>
      <p:sp>
        <p:nvSpPr>
          <p:cNvPr id="26" name="TextBox 25">
            <a:extLst>
              <a:ext uri="{FF2B5EF4-FFF2-40B4-BE49-F238E27FC236}">
                <a16:creationId xmlns:a16="http://schemas.microsoft.com/office/drawing/2014/main" id="{53FBA60B-540D-A607-314B-ABD740AC897C}"/>
              </a:ext>
            </a:extLst>
          </p:cNvPr>
          <p:cNvSpPr txBox="1"/>
          <p:nvPr/>
        </p:nvSpPr>
        <p:spPr>
          <a:xfrm>
            <a:off x="571888" y="2789480"/>
            <a:ext cx="10738675" cy="253916"/>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bg1"/>
                </a:solidFill>
                <a:effectLst/>
                <a:latin typeface="Arial" panose="020B0604020202020204" pitchFamily="34" charset="0"/>
              </a:rPr>
              <a:t>7. Scalability</a:t>
            </a:r>
            <a:r>
              <a:rPr kumimoji="0" lang="en-US" altLang="en-US" sz="1050" b="0" i="0" u="none" strike="noStrike" cap="none" normalizeH="0" baseline="0" dirty="0">
                <a:ln>
                  <a:noFill/>
                </a:ln>
                <a:solidFill>
                  <a:schemeClr val="bg1"/>
                </a:solidFill>
                <a:effectLst/>
                <a:latin typeface="Arial" panose="020B0604020202020204" pitchFamily="34" charset="0"/>
              </a:rPr>
              <a:t>: Random Forest can handle large datasets with many features and instances efficiently, making it suitable for real-world applications where scalability is crucial.</a:t>
            </a:r>
          </a:p>
        </p:txBody>
      </p:sp>
      <p:sp>
        <p:nvSpPr>
          <p:cNvPr id="27" name="TextBox 26">
            <a:extLst>
              <a:ext uri="{FF2B5EF4-FFF2-40B4-BE49-F238E27FC236}">
                <a16:creationId xmlns:a16="http://schemas.microsoft.com/office/drawing/2014/main" id="{778A49F2-7639-622C-4C24-6BFC5F009C94}"/>
              </a:ext>
            </a:extLst>
          </p:cNvPr>
          <p:cNvSpPr txBox="1"/>
          <p:nvPr/>
        </p:nvSpPr>
        <p:spPr>
          <a:xfrm>
            <a:off x="571888" y="3068797"/>
            <a:ext cx="11414394" cy="253916"/>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bg1"/>
                </a:solidFill>
                <a:effectLst/>
                <a:latin typeface="Arial" panose="020B0604020202020204" pitchFamily="34" charset="0"/>
              </a:rPr>
              <a:t>8. Versatility</a:t>
            </a:r>
            <a:r>
              <a:rPr kumimoji="0" lang="en-US" altLang="en-US" sz="1050" b="0" i="0" u="none" strike="noStrike" cap="none" normalizeH="0" baseline="0" dirty="0">
                <a:ln>
                  <a:noFill/>
                </a:ln>
                <a:solidFill>
                  <a:schemeClr val="bg1"/>
                </a:solidFill>
                <a:effectLst/>
                <a:latin typeface="Arial" panose="020B0604020202020204" pitchFamily="34" charset="0"/>
              </a:rPr>
              <a:t>: Random Forest can be applied to both classification and regression tasks, showcasing its versatility across different predictive modeling scenarios.</a:t>
            </a:r>
          </a:p>
        </p:txBody>
      </p:sp>
      <p:sp>
        <p:nvSpPr>
          <p:cNvPr id="28" name="TextBox 27">
            <a:extLst>
              <a:ext uri="{FF2B5EF4-FFF2-40B4-BE49-F238E27FC236}">
                <a16:creationId xmlns:a16="http://schemas.microsoft.com/office/drawing/2014/main" id="{59ED4BFB-12EA-E77C-9D93-22DA08CD448A}"/>
              </a:ext>
            </a:extLst>
          </p:cNvPr>
          <p:cNvSpPr txBox="1"/>
          <p:nvPr/>
        </p:nvSpPr>
        <p:spPr>
          <a:xfrm>
            <a:off x="571888" y="3345237"/>
            <a:ext cx="10644187" cy="415498"/>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bg1"/>
                </a:solidFill>
                <a:effectLst/>
                <a:latin typeface="Arial" panose="020B0604020202020204" pitchFamily="34" charset="0"/>
              </a:rPr>
              <a:t>9. Interpretability</a:t>
            </a:r>
            <a:r>
              <a:rPr kumimoji="0" lang="en-US" altLang="en-US" sz="1050" b="0" i="0" u="none" strike="noStrike" cap="none" normalizeH="0" baseline="0" dirty="0">
                <a:ln>
                  <a:noFill/>
                </a:ln>
                <a:solidFill>
                  <a:schemeClr val="bg1"/>
                </a:solidFill>
                <a:effectLst/>
                <a:latin typeface="Arial" panose="020B0604020202020204" pitchFamily="34" charset="0"/>
              </a:rPr>
              <a:t>: While not as interpretable as simpler models like Logistic Regression or Decision Trees, Random Forest provides insights into feature importance, helping stakeholders understand which variables are most influential in making predictions.</a:t>
            </a:r>
          </a:p>
        </p:txBody>
      </p:sp>
      <p:pic>
        <p:nvPicPr>
          <p:cNvPr id="29" name="Picture 28">
            <a:extLst>
              <a:ext uri="{FF2B5EF4-FFF2-40B4-BE49-F238E27FC236}">
                <a16:creationId xmlns:a16="http://schemas.microsoft.com/office/drawing/2014/main" id="{C446ACAF-1D52-4AA1-EFA2-6EC7B5FEF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sp>
        <p:nvSpPr>
          <p:cNvPr id="2" name="Slide Number Placeholder 2">
            <a:extLst>
              <a:ext uri="{FF2B5EF4-FFF2-40B4-BE49-F238E27FC236}">
                <a16:creationId xmlns:a16="http://schemas.microsoft.com/office/drawing/2014/main" id="{EAD79BBA-500F-47FC-453A-B6556E227F24}"/>
              </a:ext>
            </a:extLst>
          </p:cNvPr>
          <p:cNvSpPr>
            <a:spLocks noGrp="1"/>
          </p:cNvSpPr>
          <p:nvPr>
            <p:ph type="sldNum" sz="quarter" idx="12"/>
          </p:nvPr>
        </p:nvSpPr>
        <p:spPr>
          <a:xfrm>
            <a:off x="11353800" y="323958"/>
            <a:ext cx="373155" cy="364331"/>
          </a:xfrm>
        </p:spPr>
        <p:txBody>
          <a:bodyPr/>
          <a:lstStyle/>
          <a:p>
            <a:fld id="{B4E73946-9152-2148-B286-BEF1B04A8193}" type="slidenum">
              <a:rPr lang="en-US" smtClean="0">
                <a:solidFill>
                  <a:schemeClr val="bg1"/>
                </a:solidFill>
              </a:rPr>
              <a:t>10</a:t>
            </a:fld>
            <a:endParaRPr lang="en-US" dirty="0">
              <a:solidFill>
                <a:schemeClr val="bg1"/>
              </a:solidFill>
            </a:endParaRPr>
          </a:p>
        </p:txBody>
      </p:sp>
    </p:spTree>
    <p:extLst>
      <p:ext uri="{BB962C8B-B14F-4D97-AF65-F5344CB8AC3E}">
        <p14:creationId xmlns:p14="http://schemas.microsoft.com/office/powerpoint/2010/main" val="23916523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anim calcmode="lin" valueType="num">
                                      <p:cBhvr>
                                        <p:cTn id="8" dur="750" fill="hold"/>
                                        <p:tgtEl>
                                          <p:spTgt spid="19"/>
                                        </p:tgtEl>
                                        <p:attrNameLst>
                                          <p:attrName>ppt_x</p:attrName>
                                        </p:attrNameLst>
                                      </p:cBhvr>
                                      <p:tavLst>
                                        <p:tav tm="0">
                                          <p:val>
                                            <p:strVal val="#ppt_x"/>
                                          </p:val>
                                        </p:tav>
                                        <p:tav tm="100000">
                                          <p:val>
                                            <p:strVal val="#ppt_x"/>
                                          </p:val>
                                        </p:tav>
                                      </p:tavLst>
                                    </p:anim>
                                    <p:anim calcmode="lin" valueType="num">
                                      <p:cBhvr>
                                        <p:cTn id="9" dur="7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anim calcmode="lin" valueType="num">
                                      <p:cBhvr>
                                        <p:cTn id="15" dur="750" fill="hold"/>
                                        <p:tgtEl>
                                          <p:spTgt spid="20"/>
                                        </p:tgtEl>
                                        <p:attrNameLst>
                                          <p:attrName>ppt_x</p:attrName>
                                        </p:attrNameLst>
                                      </p:cBhvr>
                                      <p:tavLst>
                                        <p:tav tm="0">
                                          <p:val>
                                            <p:strVal val="#ppt_x"/>
                                          </p:val>
                                        </p:tav>
                                        <p:tav tm="100000">
                                          <p:val>
                                            <p:strVal val="#ppt_x"/>
                                          </p:val>
                                        </p:tav>
                                      </p:tavLst>
                                    </p:anim>
                                    <p:anim calcmode="lin" valueType="num">
                                      <p:cBhvr>
                                        <p:cTn id="16" dur="75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50"/>
                                        <p:tgtEl>
                                          <p:spTgt spid="18"/>
                                        </p:tgtEl>
                                      </p:cBhvr>
                                    </p:animEffect>
                                    <p:anim calcmode="lin" valueType="num">
                                      <p:cBhvr>
                                        <p:cTn id="20" dur="750" fill="hold"/>
                                        <p:tgtEl>
                                          <p:spTgt spid="18"/>
                                        </p:tgtEl>
                                        <p:attrNameLst>
                                          <p:attrName>ppt_x</p:attrName>
                                        </p:attrNameLst>
                                      </p:cBhvr>
                                      <p:tavLst>
                                        <p:tav tm="0">
                                          <p:val>
                                            <p:strVal val="#ppt_x"/>
                                          </p:val>
                                        </p:tav>
                                        <p:tav tm="100000">
                                          <p:val>
                                            <p:strVal val="#ppt_x"/>
                                          </p:val>
                                        </p:tav>
                                      </p:tavLst>
                                    </p:anim>
                                    <p:anim calcmode="lin" valueType="num">
                                      <p:cBhvr>
                                        <p:cTn id="21" dur="7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750"/>
                                        <p:tgtEl>
                                          <p:spTgt spid="21"/>
                                        </p:tgtEl>
                                      </p:cBhvr>
                                    </p:animEffect>
                                    <p:anim calcmode="lin" valueType="num">
                                      <p:cBhvr>
                                        <p:cTn id="27" dur="750" fill="hold"/>
                                        <p:tgtEl>
                                          <p:spTgt spid="21"/>
                                        </p:tgtEl>
                                        <p:attrNameLst>
                                          <p:attrName>ppt_x</p:attrName>
                                        </p:attrNameLst>
                                      </p:cBhvr>
                                      <p:tavLst>
                                        <p:tav tm="0">
                                          <p:val>
                                            <p:strVal val="#ppt_x"/>
                                          </p:val>
                                        </p:tav>
                                        <p:tav tm="100000">
                                          <p:val>
                                            <p:strVal val="#ppt_x"/>
                                          </p:val>
                                        </p:tav>
                                      </p:tavLst>
                                    </p:anim>
                                    <p:anim calcmode="lin" valueType="num">
                                      <p:cBhvr>
                                        <p:cTn id="28" dur="7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anim calcmode="lin" valueType="num">
                                      <p:cBhvr>
                                        <p:cTn id="34" dur="750" fill="hold"/>
                                        <p:tgtEl>
                                          <p:spTgt spid="22"/>
                                        </p:tgtEl>
                                        <p:attrNameLst>
                                          <p:attrName>ppt_x</p:attrName>
                                        </p:attrNameLst>
                                      </p:cBhvr>
                                      <p:tavLst>
                                        <p:tav tm="0">
                                          <p:val>
                                            <p:strVal val="#ppt_x"/>
                                          </p:val>
                                        </p:tav>
                                        <p:tav tm="100000">
                                          <p:val>
                                            <p:strVal val="#ppt_x"/>
                                          </p:val>
                                        </p:tav>
                                      </p:tavLst>
                                    </p:anim>
                                    <p:anim calcmode="lin" valueType="num">
                                      <p:cBhvr>
                                        <p:cTn id="35" dur="7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750"/>
                                        <p:tgtEl>
                                          <p:spTgt spid="23"/>
                                        </p:tgtEl>
                                      </p:cBhvr>
                                    </p:animEffect>
                                    <p:anim calcmode="lin" valueType="num">
                                      <p:cBhvr>
                                        <p:cTn id="41" dur="750" fill="hold"/>
                                        <p:tgtEl>
                                          <p:spTgt spid="23"/>
                                        </p:tgtEl>
                                        <p:attrNameLst>
                                          <p:attrName>ppt_x</p:attrName>
                                        </p:attrNameLst>
                                      </p:cBhvr>
                                      <p:tavLst>
                                        <p:tav tm="0">
                                          <p:val>
                                            <p:strVal val="#ppt_x"/>
                                          </p:val>
                                        </p:tav>
                                        <p:tav tm="100000">
                                          <p:val>
                                            <p:strVal val="#ppt_x"/>
                                          </p:val>
                                        </p:tav>
                                      </p:tavLst>
                                    </p:anim>
                                    <p:anim calcmode="lin" valueType="num">
                                      <p:cBhvr>
                                        <p:cTn id="42" dur="75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750"/>
                                        <p:tgtEl>
                                          <p:spTgt spid="15"/>
                                        </p:tgtEl>
                                      </p:cBhvr>
                                    </p:animEffect>
                                    <p:anim calcmode="lin" valueType="num">
                                      <p:cBhvr>
                                        <p:cTn id="46" dur="750" fill="hold"/>
                                        <p:tgtEl>
                                          <p:spTgt spid="15"/>
                                        </p:tgtEl>
                                        <p:attrNameLst>
                                          <p:attrName>ppt_x</p:attrName>
                                        </p:attrNameLst>
                                      </p:cBhvr>
                                      <p:tavLst>
                                        <p:tav tm="0">
                                          <p:val>
                                            <p:strVal val="#ppt_x"/>
                                          </p:val>
                                        </p:tav>
                                        <p:tav tm="100000">
                                          <p:val>
                                            <p:strVal val="#ppt_x"/>
                                          </p:val>
                                        </p:tav>
                                      </p:tavLst>
                                    </p:anim>
                                    <p:anim calcmode="lin" valueType="num">
                                      <p:cBhvr>
                                        <p:cTn id="47" dur="75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750"/>
                                        <p:tgtEl>
                                          <p:spTgt spid="24"/>
                                        </p:tgtEl>
                                      </p:cBhvr>
                                    </p:animEffect>
                                    <p:anim calcmode="lin" valueType="num">
                                      <p:cBhvr>
                                        <p:cTn id="53" dur="750" fill="hold"/>
                                        <p:tgtEl>
                                          <p:spTgt spid="24"/>
                                        </p:tgtEl>
                                        <p:attrNameLst>
                                          <p:attrName>ppt_x</p:attrName>
                                        </p:attrNameLst>
                                      </p:cBhvr>
                                      <p:tavLst>
                                        <p:tav tm="0">
                                          <p:val>
                                            <p:strVal val="#ppt_x"/>
                                          </p:val>
                                        </p:tav>
                                        <p:tav tm="100000">
                                          <p:val>
                                            <p:strVal val="#ppt_x"/>
                                          </p:val>
                                        </p:tav>
                                      </p:tavLst>
                                    </p:anim>
                                    <p:anim calcmode="lin" valueType="num">
                                      <p:cBhvr>
                                        <p:cTn id="54" dur="750" fill="hold"/>
                                        <p:tgtEl>
                                          <p:spTgt spid="2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750"/>
                                        <p:tgtEl>
                                          <p:spTgt spid="17"/>
                                        </p:tgtEl>
                                      </p:cBhvr>
                                    </p:animEffect>
                                    <p:anim calcmode="lin" valueType="num">
                                      <p:cBhvr>
                                        <p:cTn id="58" dur="750" fill="hold"/>
                                        <p:tgtEl>
                                          <p:spTgt spid="17"/>
                                        </p:tgtEl>
                                        <p:attrNameLst>
                                          <p:attrName>ppt_x</p:attrName>
                                        </p:attrNameLst>
                                      </p:cBhvr>
                                      <p:tavLst>
                                        <p:tav tm="0">
                                          <p:val>
                                            <p:strVal val="#ppt_x"/>
                                          </p:val>
                                        </p:tav>
                                        <p:tav tm="100000">
                                          <p:val>
                                            <p:strVal val="#ppt_x"/>
                                          </p:val>
                                        </p:tav>
                                      </p:tavLst>
                                    </p:anim>
                                    <p:anim calcmode="lin" valueType="num">
                                      <p:cBhvr>
                                        <p:cTn id="59" dur="7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750"/>
                                        <p:tgtEl>
                                          <p:spTgt spid="25"/>
                                        </p:tgtEl>
                                      </p:cBhvr>
                                    </p:animEffect>
                                    <p:anim calcmode="lin" valueType="num">
                                      <p:cBhvr>
                                        <p:cTn id="65" dur="750" fill="hold"/>
                                        <p:tgtEl>
                                          <p:spTgt spid="25"/>
                                        </p:tgtEl>
                                        <p:attrNameLst>
                                          <p:attrName>ppt_x</p:attrName>
                                        </p:attrNameLst>
                                      </p:cBhvr>
                                      <p:tavLst>
                                        <p:tav tm="0">
                                          <p:val>
                                            <p:strVal val="#ppt_x"/>
                                          </p:val>
                                        </p:tav>
                                        <p:tav tm="100000">
                                          <p:val>
                                            <p:strVal val="#ppt_x"/>
                                          </p:val>
                                        </p:tav>
                                      </p:tavLst>
                                    </p:anim>
                                    <p:anim calcmode="lin" valueType="num">
                                      <p:cBhvr>
                                        <p:cTn id="66" dur="7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750"/>
                                        <p:tgtEl>
                                          <p:spTgt spid="26"/>
                                        </p:tgtEl>
                                      </p:cBhvr>
                                    </p:animEffect>
                                    <p:anim calcmode="lin" valueType="num">
                                      <p:cBhvr>
                                        <p:cTn id="72" dur="750" fill="hold"/>
                                        <p:tgtEl>
                                          <p:spTgt spid="26"/>
                                        </p:tgtEl>
                                        <p:attrNameLst>
                                          <p:attrName>ppt_x</p:attrName>
                                        </p:attrNameLst>
                                      </p:cBhvr>
                                      <p:tavLst>
                                        <p:tav tm="0">
                                          <p:val>
                                            <p:strVal val="#ppt_x"/>
                                          </p:val>
                                        </p:tav>
                                        <p:tav tm="100000">
                                          <p:val>
                                            <p:strVal val="#ppt_x"/>
                                          </p:val>
                                        </p:tav>
                                      </p:tavLst>
                                    </p:anim>
                                    <p:anim calcmode="lin" valueType="num">
                                      <p:cBhvr>
                                        <p:cTn id="73" dur="7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750"/>
                                        <p:tgtEl>
                                          <p:spTgt spid="27"/>
                                        </p:tgtEl>
                                      </p:cBhvr>
                                    </p:animEffect>
                                    <p:anim calcmode="lin" valueType="num">
                                      <p:cBhvr>
                                        <p:cTn id="79" dur="750" fill="hold"/>
                                        <p:tgtEl>
                                          <p:spTgt spid="27"/>
                                        </p:tgtEl>
                                        <p:attrNameLst>
                                          <p:attrName>ppt_x</p:attrName>
                                        </p:attrNameLst>
                                      </p:cBhvr>
                                      <p:tavLst>
                                        <p:tav tm="0">
                                          <p:val>
                                            <p:strVal val="#ppt_x"/>
                                          </p:val>
                                        </p:tav>
                                        <p:tav tm="100000">
                                          <p:val>
                                            <p:strVal val="#ppt_x"/>
                                          </p:val>
                                        </p:tav>
                                      </p:tavLst>
                                    </p:anim>
                                    <p:anim calcmode="lin" valueType="num">
                                      <p:cBhvr>
                                        <p:cTn id="80" dur="75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750"/>
                                        <p:tgtEl>
                                          <p:spTgt spid="28"/>
                                        </p:tgtEl>
                                      </p:cBhvr>
                                    </p:animEffect>
                                    <p:anim calcmode="lin" valueType="num">
                                      <p:cBhvr>
                                        <p:cTn id="86" dur="750" fill="hold"/>
                                        <p:tgtEl>
                                          <p:spTgt spid="28"/>
                                        </p:tgtEl>
                                        <p:attrNameLst>
                                          <p:attrName>ppt_x</p:attrName>
                                        </p:attrNameLst>
                                      </p:cBhvr>
                                      <p:tavLst>
                                        <p:tav tm="0">
                                          <p:val>
                                            <p:strVal val="#ppt_x"/>
                                          </p:val>
                                        </p:tav>
                                        <p:tav tm="100000">
                                          <p:val>
                                            <p:strVal val="#ppt_x"/>
                                          </p:val>
                                        </p:tav>
                                      </p:tavLst>
                                    </p:anim>
                                    <p:anim calcmode="lin" valueType="num">
                                      <p:cBhvr>
                                        <p:cTn id="87" dur="7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12C7BC4-3477-1DE9-23B6-47F657F66241}"/>
              </a:ext>
            </a:extLst>
          </p:cNvPr>
          <p:cNvSpPr txBox="1"/>
          <p:nvPr/>
        </p:nvSpPr>
        <p:spPr>
          <a:xfrm>
            <a:off x="146685" y="946369"/>
            <a:ext cx="11898630" cy="4862870"/>
          </a:xfrm>
          <a:prstGeom prst="rect">
            <a:avLst/>
          </a:prstGeom>
          <a:noFill/>
        </p:spPr>
        <p:txBody>
          <a:bodyPr wrap="square">
            <a:spAutoFit/>
          </a:bodyPr>
          <a:lstStyle/>
          <a:p>
            <a:r>
              <a:rPr lang="en-US" sz="2000" b="1" dirty="0">
                <a:solidFill>
                  <a:schemeClr val="bg1"/>
                </a:solidFill>
              </a:rPr>
              <a:t>How to Take to Production ?</a:t>
            </a:r>
          </a:p>
          <a:p>
            <a:pPr marL="285750" indent="-285750">
              <a:buFont typeface="Wingdings" panose="05000000000000000000" pitchFamily="2" charset="2"/>
              <a:buChar char="Ø"/>
            </a:pPr>
            <a:r>
              <a:rPr lang="en-US" b="1" dirty="0">
                <a:solidFill>
                  <a:schemeClr val="bg1"/>
                </a:solidFill>
              </a:rPr>
              <a:t>Model Deployment</a:t>
            </a:r>
            <a:r>
              <a:rPr lang="en-US" dirty="0">
                <a:solidFill>
                  <a:schemeClr val="bg1"/>
                </a:solidFill>
              </a:rPr>
              <a:t>: Use containerization (Docker) and deploy on cloud platforms (AWS, GCP).</a:t>
            </a:r>
          </a:p>
          <a:p>
            <a:pPr marL="285750" indent="-285750">
              <a:buFont typeface="Wingdings" panose="05000000000000000000" pitchFamily="2" charset="2"/>
              <a:buChar char="Ø"/>
            </a:pPr>
            <a:r>
              <a:rPr lang="en-US" b="1" dirty="0">
                <a:solidFill>
                  <a:schemeClr val="bg1"/>
                </a:solidFill>
              </a:rPr>
              <a:t>Continuous Monitoring</a:t>
            </a:r>
            <a:r>
              <a:rPr lang="en-US" dirty="0">
                <a:solidFill>
                  <a:schemeClr val="bg1"/>
                </a:solidFill>
              </a:rPr>
              <a:t>: Implement monitoring for model performance and data drift.</a:t>
            </a:r>
          </a:p>
          <a:p>
            <a:pPr marL="285750" indent="-285750">
              <a:buFont typeface="Wingdings" panose="05000000000000000000" pitchFamily="2" charset="2"/>
              <a:buChar char="Ø"/>
            </a:pPr>
            <a:r>
              <a:rPr lang="en-US" b="1" dirty="0">
                <a:solidFill>
                  <a:schemeClr val="bg1"/>
                </a:solidFill>
              </a:rPr>
              <a:t>Scalability</a:t>
            </a:r>
            <a:r>
              <a:rPr lang="en-US" dirty="0">
                <a:solidFill>
                  <a:schemeClr val="bg1"/>
                </a:solidFill>
              </a:rPr>
              <a:t>: Leverage auto-scaling features in cloud environments to handle varying loads.</a:t>
            </a:r>
          </a:p>
          <a:p>
            <a:pPr marL="285750" indent="-285750">
              <a:buFont typeface="Wingdings" panose="05000000000000000000" pitchFamily="2" charset="2"/>
              <a:buChar char="Ø"/>
            </a:pPr>
            <a:r>
              <a:rPr lang="en-US" b="1" dirty="0">
                <a:solidFill>
                  <a:schemeClr val="bg1"/>
                </a:solidFill>
              </a:rPr>
              <a:t>Maintenance</a:t>
            </a:r>
            <a:r>
              <a:rPr lang="en-US" dirty="0">
                <a:solidFill>
                  <a:schemeClr val="bg1"/>
                </a:solidFill>
              </a:rPr>
              <a:t>: Regularly update the model with new data and retrain to ensure accuracy.</a:t>
            </a:r>
          </a:p>
          <a:p>
            <a:endParaRPr lang="en-US" dirty="0">
              <a:solidFill>
                <a:schemeClr val="bg1"/>
              </a:solidFill>
            </a:endParaRPr>
          </a:p>
          <a:p>
            <a:r>
              <a:rPr lang="en-US" sz="2000" b="1" dirty="0">
                <a:solidFill>
                  <a:schemeClr val="bg1"/>
                </a:solidFill>
              </a:rPr>
              <a:t>Follow-up Potential Project Problems</a:t>
            </a:r>
          </a:p>
          <a:p>
            <a:pPr marL="285750" indent="-285750">
              <a:buFont typeface="Wingdings" panose="05000000000000000000" pitchFamily="2" charset="2"/>
              <a:buChar char="Ø"/>
            </a:pPr>
            <a:r>
              <a:rPr lang="en-US" b="1" dirty="0">
                <a:solidFill>
                  <a:schemeClr val="bg1"/>
                </a:solidFill>
              </a:rPr>
              <a:t>Data Drift</a:t>
            </a:r>
            <a:r>
              <a:rPr lang="en-US" dirty="0">
                <a:solidFill>
                  <a:schemeClr val="bg1"/>
                </a:solidFill>
              </a:rPr>
              <a:t>: Changes in the environment could alter feature distributions, necessitating frequent model updates.</a:t>
            </a:r>
          </a:p>
          <a:p>
            <a:pPr marL="285750" indent="-285750">
              <a:buFont typeface="Wingdings" panose="05000000000000000000" pitchFamily="2" charset="2"/>
              <a:buChar char="Ø"/>
            </a:pPr>
            <a:r>
              <a:rPr lang="en-US" b="1" dirty="0">
                <a:solidFill>
                  <a:schemeClr val="bg1"/>
                </a:solidFill>
              </a:rPr>
              <a:t>Scalability</a:t>
            </a:r>
            <a:r>
              <a:rPr lang="en-US" dirty="0">
                <a:solidFill>
                  <a:schemeClr val="bg1"/>
                </a:solidFill>
              </a:rPr>
              <a:t>: Ensuring the system can handle increasing amounts of data and users.</a:t>
            </a:r>
          </a:p>
          <a:p>
            <a:pPr marL="285750" indent="-285750">
              <a:buFont typeface="Wingdings" panose="05000000000000000000" pitchFamily="2" charset="2"/>
              <a:buChar char="Ø"/>
            </a:pPr>
            <a:r>
              <a:rPr lang="en-US" b="1" dirty="0">
                <a:solidFill>
                  <a:schemeClr val="bg1"/>
                </a:solidFill>
              </a:rPr>
              <a:t>Integration</a:t>
            </a:r>
            <a:r>
              <a:rPr lang="en-US" dirty="0">
                <a:solidFill>
                  <a:schemeClr val="bg1"/>
                </a:solidFill>
              </a:rPr>
              <a:t>: Seamless integration with existing fire alarm systems and protocols.</a:t>
            </a:r>
          </a:p>
          <a:p>
            <a:pPr marL="285750" indent="-285750">
              <a:buFont typeface="Wingdings" panose="05000000000000000000" pitchFamily="2" charset="2"/>
              <a:buChar char="Ø"/>
            </a:pPr>
            <a:r>
              <a:rPr lang="en-US" b="1" dirty="0">
                <a:solidFill>
                  <a:schemeClr val="bg1"/>
                </a:solidFill>
              </a:rPr>
              <a:t>Regulatory Compliance</a:t>
            </a:r>
            <a:r>
              <a:rPr lang="en-US" dirty="0">
                <a:solidFill>
                  <a:schemeClr val="bg1"/>
                </a:solidFill>
              </a:rPr>
              <a:t>: Adhering to safety and data protection regulations.</a:t>
            </a:r>
          </a:p>
          <a:p>
            <a:pPr>
              <a:buFont typeface="Arial" panose="020B0604020202020204" pitchFamily="34" charset="0"/>
              <a:buChar char="•"/>
            </a:pPr>
            <a:endParaRPr lang="en-US" dirty="0">
              <a:solidFill>
                <a:schemeClr val="bg1"/>
              </a:solidFill>
            </a:endParaRPr>
          </a:p>
          <a:p>
            <a:r>
              <a:rPr lang="en-US" sz="2000" b="1" dirty="0">
                <a:solidFill>
                  <a:schemeClr val="bg1"/>
                </a:solidFill>
              </a:rPr>
              <a:t>Conclusions</a:t>
            </a:r>
          </a:p>
          <a:p>
            <a:pPr marL="285750" indent="-285750">
              <a:buFont typeface="Wingdings" panose="05000000000000000000" pitchFamily="2" charset="2"/>
              <a:buChar char="Ø"/>
            </a:pPr>
            <a:r>
              <a:rPr lang="en-US" b="1" dirty="0">
                <a:solidFill>
                  <a:schemeClr val="bg1"/>
                </a:solidFill>
              </a:rPr>
              <a:t>Best Model</a:t>
            </a:r>
            <a:r>
              <a:rPr lang="en-US" dirty="0">
                <a:solidFill>
                  <a:schemeClr val="bg1"/>
                </a:solidFill>
              </a:rPr>
              <a:t>: Random Forest due to its high accuracy and robustness.</a:t>
            </a:r>
          </a:p>
          <a:p>
            <a:pPr marL="285750" indent="-285750">
              <a:buFont typeface="Wingdings" panose="05000000000000000000" pitchFamily="2" charset="2"/>
              <a:buChar char="Ø"/>
            </a:pPr>
            <a:r>
              <a:rPr lang="en-US" b="1" dirty="0">
                <a:solidFill>
                  <a:schemeClr val="bg1"/>
                </a:solidFill>
              </a:rPr>
              <a:t>Feature Insights</a:t>
            </a:r>
            <a:r>
              <a:rPr lang="en-US" dirty="0">
                <a:solidFill>
                  <a:schemeClr val="bg1"/>
                </a:solidFill>
              </a:rPr>
              <a:t>: TVOC, Pressure, and Raw Ethanol are critical for fire alarm predictions.</a:t>
            </a:r>
          </a:p>
          <a:p>
            <a:pPr marL="285750" indent="-285750">
              <a:buFont typeface="Wingdings" panose="05000000000000000000" pitchFamily="2" charset="2"/>
              <a:buChar char="Ø"/>
            </a:pPr>
            <a:r>
              <a:rPr lang="en-US" b="1" dirty="0">
                <a:solidFill>
                  <a:schemeClr val="bg1"/>
                </a:solidFill>
              </a:rPr>
              <a:t>Deployment Readiness</a:t>
            </a:r>
            <a:r>
              <a:rPr lang="en-US" dirty="0">
                <a:solidFill>
                  <a:schemeClr val="bg1"/>
                </a:solidFill>
              </a:rPr>
              <a:t>: The solution is ready for production with robust architecture and monitoring.</a:t>
            </a:r>
          </a:p>
          <a:p>
            <a:pPr marL="285750" indent="-285750">
              <a:buFont typeface="Wingdings" panose="05000000000000000000" pitchFamily="2" charset="2"/>
              <a:buChar char="Ø"/>
            </a:pPr>
            <a:r>
              <a:rPr lang="en-US" b="1" dirty="0">
                <a:solidFill>
                  <a:schemeClr val="bg1"/>
                </a:solidFill>
              </a:rPr>
              <a:t>Future Work</a:t>
            </a:r>
            <a:r>
              <a:rPr lang="en-US" dirty="0">
                <a:solidFill>
                  <a:schemeClr val="bg1"/>
                </a:solidFill>
              </a:rPr>
              <a:t>: Address potential issues such as data drift and scalability to ensure long-term success.</a:t>
            </a:r>
          </a:p>
        </p:txBody>
      </p:sp>
      <p:pic>
        <p:nvPicPr>
          <p:cNvPr id="17" name="Picture 16">
            <a:extLst>
              <a:ext uri="{FF2B5EF4-FFF2-40B4-BE49-F238E27FC236}">
                <a16:creationId xmlns:a16="http://schemas.microsoft.com/office/drawing/2014/main" id="{779432B5-3075-BDB4-DDEF-67A2D6728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sp>
        <p:nvSpPr>
          <p:cNvPr id="18" name="TextBox 17">
            <a:extLst>
              <a:ext uri="{FF2B5EF4-FFF2-40B4-BE49-F238E27FC236}">
                <a16:creationId xmlns:a16="http://schemas.microsoft.com/office/drawing/2014/main" id="{D27874AB-27E1-6BD6-9478-E6A8BEE18BB3}"/>
              </a:ext>
            </a:extLst>
          </p:cNvPr>
          <p:cNvSpPr txBox="1"/>
          <p:nvPr/>
        </p:nvSpPr>
        <p:spPr>
          <a:xfrm>
            <a:off x="4382420" y="0"/>
            <a:ext cx="3572859" cy="830997"/>
          </a:xfrm>
          <a:prstGeom prst="rect">
            <a:avLst/>
          </a:prstGeom>
          <a:noFill/>
        </p:spPr>
        <p:txBody>
          <a:bodyPr wrap="square">
            <a:spAutoFit/>
          </a:bodyPr>
          <a:lstStyle/>
          <a:p>
            <a:r>
              <a:rPr lang="en-IN" sz="4800" b="1" dirty="0">
                <a:solidFill>
                  <a:schemeClr val="bg1"/>
                </a:solidFill>
              </a:rPr>
              <a:t>Way Forward</a:t>
            </a:r>
          </a:p>
        </p:txBody>
      </p:sp>
      <p:sp>
        <p:nvSpPr>
          <p:cNvPr id="2" name="Slide Number Placeholder 2">
            <a:extLst>
              <a:ext uri="{FF2B5EF4-FFF2-40B4-BE49-F238E27FC236}">
                <a16:creationId xmlns:a16="http://schemas.microsoft.com/office/drawing/2014/main" id="{0F500CDF-B813-9406-1AA8-333C3D92C071}"/>
              </a:ext>
            </a:extLst>
          </p:cNvPr>
          <p:cNvSpPr>
            <a:spLocks noGrp="1"/>
          </p:cNvSpPr>
          <p:nvPr>
            <p:ph type="sldNum" sz="quarter" idx="12"/>
          </p:nvPr>
        </p:nvSpPr>
        <p:spPr>
          <a:xfrm>
            <a:off x="11353800" y="323958"/>
            <a:ext cx="373155" cy="364331"/>
          </a:xfrm>
        </p:spPr>
        <p:txBody>
          <a:bodyPr/>
          <a:lstStyle/>
          <a:p>
            <a:fld id="{B4E73946-9152-2148-B286-BEF1B04A8193}" type="slidenum">
              <a:rPr lang="en-US" smtClean="0">
                <a:solidFill>
                  <a:schemeClr val="bg1"/>
                </a:solidFill>
              </a:rPr>
              <a:t>11</a:t>
            </a:fld>
            <a:endParaRPr lang="en-US" dirty="0">
              <a:solidFill>
                <a:schemeClr val="bg1"/>
              </a:solidFill>
            </a:endParaRPr>
          </a:p>
        </p:txBody>
      </p:sp>
    </p:spTree>
    <p:extLst>
      <p:ext uri="{BB962C8B-B14F-4D97-AF65-F5344CB8AC3E}">
        <p14:creationId xmlns:p14="http://schemas.microsoft.com/office/powerpoint/2010/main" val="22443467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BA9A2E5B-3B58-7421-F885-250A9385B8B0}"/>
              </a:ext>
            </a:extLst>
          </p:cNvPr>
          <p:cNvSpPr txBox="1"/>
          <p:nvPr/>
        </p:nvSpPr>
        <p:spPr>
          <a:xfrm>
            <a:off x="770903" y="2726158"/>
            <a:ext cx="10650194" cy="1107996"/>
          </a:xfrm>
          <a:prstGeom prst="rect">
            <a:avLst/>
          </a:prstGeom>
          <a:noFill/>
        </p:spPr>
        <p:txBody>
          <a:bodyPr wrap="square" rtlCol="0">
            <a:spAutoFit/>
          </a:bodyPr>
          <a:lstStyle/>
          <a:p>
            <a:pPr algn="ctr"/>
            <a:r>
              <a:rPr lang="en-US" sz="6600" b="1" i="1" dirty="0">
                <a:solidFill>
                  <a:schemeClr val="bg1"/>
                </a:solidFill>
                <a:latin typeface="Cambria" panose="02040503050406030204" pitchFamily="18" charset="0"/>
                <a:ea typeface="Cambria" panose="02040503050406030204" pitchFamily="18" charset="0"/>
              </a:rPr>
              <a:t>Thank you</a:t>
            </a:r>
          </a:p>
        </p:txBody>
      </p:sp>
      <p:pic>
        <p:nvPicPr>
          <p:cNvPr id="16" name="Picture 15">
            <a:extLst>
              <a:ext uri="{FF2B5EF4-FFF2-40B4-BE49-F238E27FC236}">
                <a16:creationId xmlns:a16="http://schemas.microsoft.com/office/drawing/2014/main" id="{1D2EC339-DD5B-DA48-67BE-28B15F8D1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sp>
        <p:nvSpPr>
          <p:cNvPr id="2" name="Slide Number Placeholder 2">
            <a:extLst>
              <a:ext uri="{FF2B5EF4-FFF2-40B4-BE49-F238E27FC236}">
                <a16:creationId xmlns:a16="http://schemas.microsoft.com/office/drawing/2014/main" id="{A4380782-A9F1-3244-8BF5-1D18890F1AAB}"/>
              </a:ext>
            </a:extLst>
          </p:cNvPr>
          <p:cNvSpPr>
            <a:spLocks noGrp="1"/>
          </p:cNvSpPr>
          <p:nvPr>
            <p:ph type="sldNum" sz="quarter" idx="12"/>
          </p:nvPr>
        </p:nvSpPr>
        <p:spPr>
          <a:xfrm>
            <a:off x="11353800" y="323958"/>
            <a:ext cx="373155" cy="364331"/>
          </a:xfrm>
        </p:spPr>
        <p:txBody>
          <a:bodyPr/>
          <a:lstStyle/>
          <a:p>
            <a:fld id="{B4E73946-9152-2148-B286-BEF1B04A8193}"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13574829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B41F-5868-F2A6-00AB-326F8CE73122}"/>
              </a:ext>
            </a:extLst>
          </p:cNvPr>
          <p:cNvSpPr>
            <a:spLocks noGrp="1"/>
          </p:cNvSpPr>
          <p:nvPr>
            <p:ph type="title"/>
          </p:nvPr>
        </p:nvSpPr>
        <p:spPr>
          <a:xfrm>
            <a:off x="7084995" y="57307"/>
            <a:ext cx="4361307" cy="704087"/>
          </a:xfrm>
        </p:spPr>
        <p:txBody>
          <a:bodyPr/>
          <a:lstStyle/>
          <a:p>
            <a:r>
              <a:rPr lang="en-US" sz="4000" b="1" dirty="0">
                <a:solidFill>
                  <a:schemeClr val="bg1"/>
                </a:solidFill>
              </a:rPr>
              <a:t>Problem Statement</a:t>
            </a:r>
          </a:p>
        </p:txBody>
      </p:sp>
      <p:sp>
        <p:nvSpPr>
          <p:cNvPr id="3" name="Slide Number Placeholder 2">
            <a:extLst>
              <a:ext uri="{FF2B5EF4-FFF2-40B4-BE49-F238E27FC236}">
                <a16:creationId xmlns:a16="http://schemas.microsoft.com/office/drawing/2014/main" id="{6FFF3AAC-DEBC-C11A-AF85-DECE64349E05}"/>
              </a:ext>
            </a:extLst>
          </p:cNvPr>
          <p:cNvSpPr>
            <a:spLocks noGrp="1"/>
          </p:cNvSpPr>
          <p:nvPr>
            <p:ph type="sldNum" sz="quarter" idx="12"/>
          </p:nvPr>
        </p:nvSpPr>
        <p:spPr/>
        <p:txBody>
          <a:bodyPr/>
          <a:lstStyle/>
          <a:p>
            <a:fld id="{B4E73946-9152-2148-B286-BEF1B04A8193}" type="slidenum">
              <a:rPr lang="en-US" smtClean="0">
                <a:solidFill>
                  <a:schemeClr val="bg1"/>
                </a:solidFill>
              </a:rPr>
              <a:t>2</a:t>
            </a:fld>
            <a:endParaRPr lang="en-US" dirty="0">
              <a:solidFill>
                <a:schemeClr val="bg1"/>
              </a:solidFill>
            </a:endParaRPr>
          </a:p>
        </p:txBody>
      </p:sp>
      <p:sp>
        <p:nvSpPr>
          <p:cNvPr id="5" name="Text Placeholder 4">
            <a:extLst>
              <a:ext uri="{FF2B5EF4-FFF2-40B4-BE49-F238E27FC236}">
                <a16:creationId xmlns:a16="http://schemas.microsoft.com/office/drawing/2014/main" id="{24BC2E4E-F081-F9F4-08DB-574C64DD3956}"/>
              </a:ext>
            </a:extLst>
          </p:cNvPr>
          <p:cNvSpPr>
            <a:spLocks noGrp="1"/>
          </p:cNvSpPr>
          <p:nvPr>
            <p:ph type="body" sz="quarter" idx="14"/>
          </p:nvPr>
        </p:nvSpPr>
        <p:spPr>
          <a:xfrm>
            <a:off x="1435608" y="574527"/>
            <a:ext cx="10010694" cy="2264761"/>
          </a:xfrm>
        </p:spPr>
        <p:txBody>
          <a:bodyPr>
            <a:normAutofit/>
          </a:bodyPr>
          <a:lstStyle/>
          <a:p>
            <a:pPr marL="285750" indent="-285750" algn="r">
              <a:buFont typeface="Arial" panose="020B0604020202020204" pitchFamily="34" charset="0"/>
              <a:buChar char="•"/>
            </a:pPr>
            <a:r>
              <a:rPr lang="en-US" sz="1800" b="1" dirty="0">
                <a:solidFill>
                  <a:schemeClr val="bg1"/>
                </a:solidFill>
              </a:rPr>
              <a:t>Critical Need for Efficient Smoke Detection:</a:t>
            </a:r>
            <a:r>
              <a:rPr lang="en-US" sz="1800" dirty="0">
                <a:solidFill>
                  <a:schemeClr val="bg1"/>
                </a:solidFill>
              </a:rPr>
              <a:t> The increasing importance of accurate and timely smoke detection to mitigate risks such as property damage, personal injury, and loss of life. Traditional detectors often fail due to false alarms and delayed responses.</a:t>
            </a:r>
          </a:p>
          <a:p>
            <a:pPr marL="285750" indent="-285750" algn="r">
              <a:buFont typeface="Arial" panose="020B0604020202020204" pitchFamily="34" charset="0"/>
              <a:buChar char="•"/>
            </a:pPr>
            <a:r>
              <a:rPr lang="en-US" sz="1800" dirty="0">
                <a:solidFill>
                  <a:schemeClr val="bg1"/>
                </a:solidFill>
              </a:rPr>
              <a:t>Developing a Machine Learning-Based Model that accurately predicts smoke presence using comprehensive environmental sensor data (temperature, humidity, gas concentrations) to enhance the reliability of smoke detection systems.</a:t>
            </a:r>
          </a:p>
          <a:p>
            <a:pPr marL="285750" indent="-285750" algn="r">
              <a:buFont typeface="Arial" panose="020B0604020202020204" pitchFamily="34" charset="0"/>
              <a:buChar char="•"/>
            </a:pPr>
            <a:endParaRPr lang="en-US" sz="1800" dirty="0">
              <a:solidFill>
                <a:schemeClr val="bg1"/>
              </a:solidFill>
            </a:endParaRPr>
          </a:p>
        </p:txBody>
      </p:sp>
      <p:sp>
        <p:nvSpPr>
          <p:cNvPr id="7" name="Text Placeholder 6">
            <a:extLst>
              <a:ext uri="{FF2B5EF4-FFF2-40B4-BE49-F238E27FC236}">
                <a16:creationId xmlns:a16="http://schemas.microsoft.com/office/drawing/2014/main" id="{E9FD5242-EF03-E5F6-F545-E78B1A19FC16}"/>
              </a:ext>
            </a:extLst>
          </p:cNvPr>
          <p:cNvSpPr>
            <a:spLocks noGrp="1"/>
          </p:cNvSpPr>
          <p:nvPr>
            <p:ph type="body" sz="quarter" idx="16"/>
          </p:nvPr>
        </p:nvSpPr>
        <p:spPr>
          <a:xfrm>
            <a:off x="192896" y="2740432"/>
            <a:ext cx="3283527" cy="602673"/>
          </a:xfrm>
        </p:spPr>
        <p:txBody>
          <a:bodyPr>
            <a:normAutofit lnSpcReduction="10000"/>
          </a:bodyPr>
          <a:lstStyle/>
          <a:p>
            <a:r>
              <a:rPr lang="en-US" sz="4000" b="1" dirty="0">
                <a:solidFill>
                  <a:schemeClr val="bg1"/>
                </a:solidFill>
              </a:rPr>
              <a:t>Methodology</a:t>
            </a:r>
          </a:p>
        </p:txBody>
      </p:sp>
      <p:sp>
        <p:nvSpPr>
          <p:cNvPr id="9" name="Text Placeholder 8">
            <a:extLst>
              <a:ext uri="{FF2B5EF4-FFF2-40B4-BE49-F238E27FC236}">
                <a16:creationId xmlns:a16="http://schemas.microsoft.com/office/drawing/2014/main" id="{8AC0D4E0-ADE4-FAD8-3AC2-C1FDD8AB8A81}"/>
              </a:ext>
            </a:extLst>
          </p:cNvPr>
          <p:cNvSpPr>
            <a:spLocks noGrp="1"/>
          </p:cNvSpPr>
          <p:nvPr>
            <p:ph type="body" sz="quarter" idx="18"/>
          </p:nvPr>
        </p:nvSpPr>
        <p:spPr>
          <a:xfrm>
            <a:off x="171799" y="3496288"/>
            <a:ext cx="11197892" cy="1544859"/>
          </a:xfrm>
        </p:spPr>
        <p:txBody>
          <a:bodyPr>
            <a:normAutofit lnSpcReduction="10000"/>
          </a:bodyPr>
          <a:lstStyle/>
          <a:p>
            <a:pPr marL="285750" indent="-285750">
              <a:buFont typeface="Arial" panose="020B0604020202020204" pitchFamily="34" charset="0"/>
              <a:buChar char="•"/>
            </a:pPr>
            <a:r>
              <a:rPr lang="en-US" sz="1800" b="1" dirty="0">
                <a:solidFill>
                  <a:schemeClr val="bg1"/>
                </a:solidFill>
              </a:rPr>
              <a:t>Structured Approach:</a:t>
            </a:r>
            <a:r>
              <a:rPr lang="en-US" sz="1800" dirty="0">
                <a:solidFill>
                  <a:schemeClr val="bg1"/>
                </a:solidFill>
              </a:rPr>
              <a:t> Data Collection and Pre-processing: Gathering and cleaning sensor data.</a:t>
            </a:r>
          </a:p>
          <a:p>
            <a:pPr marL="285750" indent="-285750">
              <a:buFont typeface="Arial" panose="020B0604020202020204" pitchFamily="34" charset="0"/>
              <a:buChar char="•"/>
            </a:pPr>
            <a:r>
              <a:rPr lang="en-US" sz="1800" b="1" dirty="0">
                <a:solidFill>
                  <a:schemeClr val="bg1"/>
                </a:solidFill>
              </a:rPr>
              <a:t>Exploratory Data Analysis (EDA):</a:t>
            </a:r>
            <a:r>
              <a:rPr lang="en-US" sz="1800" dirty="0">
                <a:solidFill>
                  <a:schemeClr val="bg1"/>
                </a:solidFill>
              </a:rPr>
              <a:t> Uncovering key insights from the data.</a:t>
            </a:r>
          </a:p>
          <a:p>
            <a:pPr marL="285750" indent="-285750">
              <a:buFont typeface="Arial" panose="020B0604020202020204" pitchFamily="34" charset="0"/>
              <a:buChar char="•"/>
            </a:pPr>
            <a:r>
              <a:rPr lang="en-US" sz="1800" b="1" dirty="0">
                <a:solidFill>
                  <a:schemeClr val="bg1"/>
                </a:solidFill>
              </a:rPr>
              <a:t>Feature Engineering:</a:t>
            </a:r>
            <a:r>
              <a:rPr lang="en-US" sz="1800" dirty="0">
                <a:solidFill>
                  <a:schemeClr val="bg1"/>
                </a:solidFill>
              </a:rPr>
              <a:t> Creating new variables to improve model prediction.</a:t>
            </a:r>
          </a:p>
          <a:p>
            <a:pPr marL="285750" indent="-285750">
              <a:buFont typeface="Arial" panose="020B0604020202020204" pitchFamily="34" charset="0"/>
              <a:buChar char="•"/>
            </a:pPr>
            <a:r>
              <a:rPr lang="en-US" sz="1800" b="1" dirty="0">
                <a:solidFill>
                  <a:schemeClr val="bg1"/>
                </a:solidFill>
              </a:rPr>
              <a:t>Model Training and Evaluation:</a:t>
            </a:r>
            <a:r>
              <a:rPr lang="en-US" sz="1800" dirty="0">
                <a:solidFill>
                  <a:schemeClr val="bg1"/>
                </a:solidFill>
              </a:rPr>
              <a:t> Using machine learning algorithms, specifically Gradient Boosting and Random Forest, for their accuracy and robustness.</a:t>
            </a:r>
          </a:p>
        </p:txBody>
      </p:sp>
      <p:sp>
        <p:nvSpPr>
          <p:cNvPr id="12" name="Text Placeholder 6">
            <a:extLst>
              <a:ext uri="{FF2B5EF4-FFF2-40B4-BE49-F238E27FC236}">
                <a16:creationId xmlns:a16="http://schemas.microsoft.com/office/drawing/2014/main" id="{188144DF-D000-3C1D-11F0-097C14D3710F}"/>
              </a:ext>
            </a:extLst>
          </p:cNvPr>
          <p:cNvSpPr txBox="1">
            <a:spLocks/>
          </p:cNvSpPr>
          <p:nvPr/>
        </p:nvSpPr>
        <p:spPr>
          <a:xfrm>
            <a:off x="8443429" y="5041147"/>
            <a:ext cx="3002874" cy="602673"/>
          </a:xfrm>
          <a:prstGeom prst="rect">
            <a:avLst/>
          </a:prstGeom>
        </p:spPr>
        <p:txBody>
          <a:bodyPr vert="horz" lIns="91440" tIns="45720" rIns="91440" bIns="45720" rtlCol="0" anchor="b">
            <a:normAutofit lnSpcReduction="10000"/>
          </a:bodyPr>
          <a:lstStyle>
            <a:lvl1pPr marL="0" indent="0" algn="l" defTabSz="685800" rtl="0" eaLnBrk="1" latinLnBrk="0" hangingPunct="1">
              <a:lnSpc>
                <a:spcPct val="90000"/>
              </a:lnSpc>
              <a:spcBef>
                <a:spcPts val="750"/>
              </a:spcBef>
              <a:buFont typeface="Arial" panose="020B0604020202020204" pitchFamily="34" charset="0"/>
              <a:buNone/>
              <a:defRPr sz="1650" kern="1200">
                <a:solidFill>
                  <a:schemeClr val="bg1">
                    <a:lumMod val="5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4000" b="1" dirty="0">
                <a:solidFill>
                  <a:schemeClr val="bg1"/>
                </a:solidFill>
              </a:rPr>
              <a:t>Final Model</a:t>
            </a:r>
          </a:p>
        </p:txBody>
      </p:sp>
      <p:sp>
        <p:nvSpPr>
          <p:cNvPr id="13" name="Text Placeholder 7">
            <a:extLst>
              <a:ext uri="{FF2B5EF4-FFF2-40B4-BE49-F238E27FC236}">
                <a16:creationId xmlns:a16="http://schemas.microsoft.com/office/drawing/2014/main" id="{B86F5494-335F-0B44-1D70-5922FD249A3C}"/>
              </a:ext>
            </a:extLst>
          </p:cNvPr>
          <p:cNvSpPr txBox="1">
            <a:spLocks/>
          </p:cNvSpPr>
          <p:nvPr/>
        </p:nvSpPr>
        <p:spPr>
          <a:xfrm>
            <a:off x="171796" y="5693392"/>
            <a:ext cx="11182003" cy="931749"/>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r>
              <a:rPr lang="en-US" sz="1800" b="1" dirty="0">
                <a:solidFill>
                  <a:schemeClr val="bg1"/>
                </a:solidFill>
              </a:rPr>
              <a:t>Ensemble Techniques :</a:t>
            </a:r>
            <a:r>
              <a:rPr lang="en-US" sz="1800" dirty="0">
                <a:solidFill>
                  <a:schemeClr val="bg1"/>
                </a:solidFill>
              </a:rPr>
              <a:t> With the help of these algorithms we achieve high accuracy and robustness in smoke detection, providing a more reliable solution compared to traditional methods.</a:t>
            </a:r>
          </a:p>
        </p:txBody>
      </p:sp>
      <p:pic>
        <p:nvPicPr>
          <p:cNvPr id="4" name="Picture 3">
            <a:extLst>
              <a:ext uri="{FF2B5EF4-FFF2-40B4-BE49-F238E27FC236}">
                <a16:creationId xmlns:a16="http://schemas.microsoft.com/office/drawing/2014/main" id="{00DC7365-D021-E1F0-0A30-86343D9B5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spTree>
    <p:extLst>
      <p:ext uri="{BB962C8B-B14F-4D97-AF65-F5344CB8AC3E}">
        <p14:creationId xmlns:p14="http://schemas.microsoft.com/office/powerpoint/2010/main" val="16670775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anim calcmode="lin" valueType="num">
                                      <p:cBhvr>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500"/>
                                        <p:tgtEl>
                                          <p:spTgt spid="7">
                                            <p:txEl>
                                              <p:pRg st="0" end="0"/>
                                            </p:txEl>
                                          </p:spTgt>
                                        </p:tgtEl>
                                      </p:cBhvr>
                                    </p:animEffect>
                                    <p:anim calcmode="lin" valueType="num">
                                      <p:cBhvr>
                                        <p:cTn id="2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7">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fade">
                                      <p:cBhvr>
                                        <p:cTn id="31" dur="500"/>
                                        <p:tgtEl>
                                          <p:spTgt spid="9">
                                            <p:txEl>
                                              <p:pRg st="0" end="0"/>
                                            </p:txEl>
                                          </p:spTgt>
                                        </p:tgtEl>
                                      </p:cBhvr>
                                    </p:animEffect>
                                    <p:anim calcmode="lin" valueType="num">
                                      <p:cBhvr>
                                        <p:cTn id="3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fade">
                                      <p:cBhvr>
                                        <p:cTn id="38" dur="500"/>
                                        <p:tgtEl>
                                          <p:spTgt spid="9">
                                            <p:txEl>
                                              <p:pRg st="1" end="1"/>
                                            </p:txEl>
                                          </p:spTgt>
                                        </p:tgtEl>
                                      </p:cBhvr>
                                    </p:animEffect>
                                    <p:anim calcmode="lin" valueType="num">
                                      <p:cBhvr>
                                        <p:cTn id="3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40"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animEffect transition="in" filter="fade">
                                      <p:cBhvr>
                                        <p:cTn id="45" dur="500"/>
                                        <p:tgtEl>
                                          <p:spTgt spid="9">
                                            <p:txEl>
                                              <p:pRg st="2" end="2"/>
                                            </p:txEl>
                                          </p:spTgt>
                                        </p:tgtEl>
                                      </p:cBhvr>
                                    </p:animEffect>
                                    <p:anim calcmode="lin" valueType="num">
                                      <p:cBhvr>
                                        <p:cTn id="4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7" dur="5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9">
                                            <p:txEl>
                                              <p:pRg st="3" end="3"/>
                                            </p:txEl>
                                          </p:spTgt>
                                        </p:tgtEl>
                                        <p:attrNameLst>
                                          <p:attrName>style.visibility</p:attrName>
                                        </p:attrNameLst>
                                      </p:cBhvr>
                                      <p:to>
                                        <p:strVal val="visible"/>
                                      </p:to>
                                    </p:set>
                                    <p:animEffect transition="in" filter="fade">
                                      <p:cBhvr>
                                        <p:cTn id="52" dur="500"/>
                                        <p:tgtEl>
                                          <p:spTgt spid="9">
                                            <p:txEl>
                                              <p:pRg st="3" end="3"/>
                                            </p:txEl>
                                          </p:spTgt>
                                        </p:tgtEl>
                                      </p:cBhvr>
                                    </p:animEffect>
                                    <p:anim calcmode="lin" valueType="num">
                                      <p:cBhvr>
                                        <p:cTn id="5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4" dur="5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anim calcmode="lin" valueType="num">
                                      <p:cBhvr>
                                        <p:cTn id="60" dur="500" fill="hold"/>
                                        <p:tgtEl>
                                          <p:spTgt spid="12"/>
                                        </p:tgtEl>
                                        <p:attrNameLst>
                                          <p:attrName>ppt_x</p:attrName>
                                        </p:attrNameLst>
                                      </p:cBhvr>
                                      <p:tavLst>
                                        <p:tav tm="0">
                                          <p:val>
                                            <p:strVal val="#ppt_x"/>
                                          </p:val>
                                        </p:tav>
                                        <p:tav tm="100000">
                                          <p:val>
                                            <p:strVal val="#ppt_x"/>
                                          </p:val>
                                        </p:tav>
                                      </p:tavLst>
                                    </p:anim>
                                    <p:anim calcmode="lin" valueType="num">
                                      <p:cBhvr>
                                        <p:cTn id="61" dur="500" fill="hold"/>
                                        <p:tgtEl>
                                          <p:spTgt spid="1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anim calcmode="lin" valueType="num">
                                      <p:cBhvr>
                                        <p:cTn id="65" dur="500" fill="hold"/>
                                        <p:tgtEl>
                                          <p:spTgt spid="13"/>
                                        </p:tgtEl>
                                        <p:attrNameLst>
                                          <p:attrName>ppt_x</p:attrName>
                                        </p:attrNameLst>
                                      </p:cBhvr>
                                      <p:tavLst>
                                        <p:tav tm="0">
                                          <p:val>
                                            <p:strVal val="#ppt_x"/>
                                          </p:val>
                                        </p:tav>
                                        <p:tav tm="100000">
                                          <p:val>
                                            <p:strVal val="#ppt_x"/>
                                          </p:val>
                                        </p:tav>
                                      </p:tavLst>
                                    </p:anim>
                                    <p:anim calcmode="lin" valueType="num">
                                      <p:cBhvr>
                                        <p:cTn id="66"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7" grpId="0" build="p"/>
      <p:bldP spid="9" grpId="0" build="p"/>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C50A-7BAD-3457-D33B-0150AE02D5BC}"/>
              </a:ext>
            </a:extLst>
          </p:cNvPr>
          <p:cNvSpPr>
            <a:spLocks noGrp="1"/>
          </p:cNvSpPr>
          <p:nvPr>
            <p:ph type="title"/>
          </p:nvPr>
        </p:nvSpPr>
        <p:spPr>
          <a:xfrm>
            <a:off x="2800182" y="0"/>
            <a:ext cx="5603154" cy="422919"/>
          </a:xfrm>
        </p:spPr>
        <p:txBody>
          <a:bodyPr/>
          <a:lstStyle/>
          <a:p>
            <a:r>
              <a:rPr lang="en-US" sz="2800" b="1" dirty="0">
                <a:solidFill>
                  <a:schemeClr val="bg1"/>
                </a:solidFill>
              </a:rPr>
              <a:t>Data Collection, Analysis &amp; Cleaning</a:t>
            </a:r>
            <a:br>
              <a:rPr lang="en-US" sz="2800" b="1" dirty="0">
                <a:solidFill>
                  <a:schemeClr val="bg1"/>
                </a:solidFill>
              </a:rPr>
            </a:br>
            <a:endParaRPr lang="en-US" sz="2800" b="1" dirty="0">
              <a:solidFill>
                <a:schemeClr val="bg1"/>
              </a:solidFill>
            </a:endParaRPr>
          </a:p>
        </p:txBody>
      </p:sp>
      <p:sp>
        <p:nvSpPr>
          <p:cNvPr id="3" name="Slide Number Placeholder 2">
            <a:extLst>
              <a:ext uri="{FF2B5EF4-FFF2-40B4-BE49-F238E27FC236}">
                <a16:creationId xmlns:a16="http://schemas.microsoft.com/office/drawing/2014/main" id="{D3D395DF-7DC2-895D-B977-9CC54299EA69}"/>
              </a:ext>
            </a:extLst>
          </p:cNvPr>
          <p:cNvSpPr>
            <a:spLocks noGrp="1"/>
          </p:cNvSpPr>
          <p:nvPr>
            <p:ph type="sldNum" sz="quarter" idx="12"/>
          </p:nvPr>
        </p:nvSpPr>
        <p:spPr/>
        <p:txBody>
          <a:bodyPr/>
          <a:lstStyle/>
          <a:p>
            <a:fld id="{B4E73946-9152-2148-B286-BEF1B04A8193}" type="slidenum">
              <a:rPr lang="en-US" smtClean="0">
                <a:solidFill>
                  <a:schemeClr val="bg1"/>
                </a:solidFill>
              </a:rPr>
              <a:t>3</a:t>
            </a:fld>
            <a:endParaRPr lang="en-US">
              <a:solidFill>
                <a:schemeClr val="bg1"/>
              </a:solidFill>
            </a:endParaRPr>
          </a:p>
        </p:txBody>
      </p:sp>
      <p:sp>
        <p:nvSpPr>
          <p:cNvPr id="7" name="TextBox 6">
            <a:extLst>
              <a:ext uri="{FF2B5EF4-FFF2-40B4-BE49-F238E27FC236}">
                <a16:creationId xmlns:a16="http://schemas.microsoft.com/office/drawing/2014/main" id="{21DE1227-D36A-13B3-9C72-B522807A4545}"/>
              </a:ext>
            </a:extLst>
          </p:cNvPr>
          <p:cNvSpPr txBox="1"/>
          <p:nvPr/>
        </p:nvSpPr>
        <p:spPr>
          <a:xfrm>
            <a:off x="2463223" y="3562574"/>
            <a:ext cx="7146554"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solidFill>
                  <a:schemeClr val="bg1"/>
                </a:solidFill>
              </a:rPr>
              <a:t>Class Imbalance and SMOTE Application: </a:t>
            </a:r>
            <a:r>
              <a:rPr lang="en-US" sz="1400" dirty="0">
                <a:solidFill>
                  <a:schemeClr val="bg1"/>
                </a:solidFill>
              </a:rPr>
              <a:t>The initial class imbalance in the 'Fire Alarm' target variable was balanced using SMOTE, resulting in equal instances for both classes and a new resampled </a:t>
            </a:r>
            <a:r>
              <a:rPr lang="en-US" sz="1400" dirty="0" err="1">
                <a:solidFill>
                  <a:schemeClr val="bg1"/>
                </a:solidFill>
              </a:rPr>
              <a:t>DataFrame</a:t>
            </a:r>
            <a:r>
              <a:rPr lang="en-US" sz="1400" dirty="0">
                <a:solidFill>
                  <a:schemeClr val="bg1"/>
                </a:solidFill>
              </a:rPr>
              <a:t> suitable for modeling.</a:t>
            </a:r>
          </a:p>
        </p:txBody>
      </p:sp>
      <p:pic>
        <p:nvPicPr>
          <p:cNvPr id="4" name="Picture 3">
            <a:extLst>
              <a:ext uri="{FF2B5EF4-FFF2-40B4-BE49-F238E27FC236}">
                <a16:creationId xmlns:a16="http://schemas.microsoft.com/office/drawing/2014/main" id="{E2CE8523-BE5E-18BE-C473-1CB7C0F2A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pic>
        <p:nvPicPr>
          <p:cNvPr id="11" name="Picture 10">
            <a:extLst>
              <a:ext uri="{FF2B5EF4-FFF2-40B4-BE49-F238E27FC236}">
                <a16:creationId xmlns:a16="http://schemas.microsoft.com/office/drawing/2014/main" id="{5CB3501A-3283-282D-5833-4A444D4433A8}"/>
              </a:ext>
            </a:extLst>
          </p:cNvPr>
          <p:cNvPicPr>
            <a:picLocks noChangeAspect="1"/>
          </p:cNvPicPr>
          <p:nvPr/>
        </p:nvPicPr>
        <p:blipFill>
          <a:blip r:embed="rId4"/>
          <a:stretch>
            <a:fillRect/>
          </a:stretch>
        </p:blipFill>
        <p:spPr>
          <a:xfrm>
            <a:off x="85837" y="432395"/>
            <a:ext cx="11267963" cy="1156787"/>
          </a:xfrm>
          <a:prstGeom prst="rect">
            <a:avLst/>
          </a:prstGeom>
        </p:spPr>
      </p:pic>
      <p:pic>
        <p:nvPicPr>
          <p:cNvPr id="13" name="Picture 12">
            <a:extLst>
              <a:ext uri="{FF2B5EF4-FFF2-40B4-BE49-F238E27FC236}">
                <a16:creationId xmlns:a16="http://schemas.microsoft.com/office/drawing/2014/main" id="{DECD0754-2579-1B5B-3148-BBECE54EB847}"/>
              </a:ext>
            </a:extLst>
          </p:cNvPr>
          <p:cNvPicPr>
            <a:picLocks noChangeAspect="1"/>
          </p:cNvPicPr>
          <p:nvPr/>
        </p:nvPicPr>
        <p:blipFill>
          <a:blip r:embed="rId5"/>
          <a:stretch>
            <a:fillRect/>
          </a:stretch>
        </p:blipFill>
        <p:spPr>
          <a:xfrm>
            <a:off x="94779" y="4408732"/>
            <a:ext cx="5108157" cy="2302202"/>
          </a:xfrm>
          <a:prstGeom prst="rect">
            <a:avLst/>
          </a:prstGeom>
        </p:spPr>
      </p:pic>
      <p:pic>
        <p:nvPicPr>
          <p:cNvPr id="15" name="Picture 14">
            <a:extLst>
              <a:ext uri="{FF2B5EF4-FFF2-40B4-BE49-F238E27FC236}">
                <a16:creationId xmlns:a16="http://schemas.microsoft.com/office/drawing/2014/main" id="{6700753A-156B-1088-E0AA-53FBE7592552}"/>
              </a:ext>
            </a:extLst>
          </p:cNvPr>
          <p:cNvPicPr>
            <a:picLocks noChangeAspect="1"/>
          </p:cNvPicPr>
          <p:nvPr/>
        </p:nvPicPr>
        <p:blipFill>
          <a:blip r:embed="rId6"/>
          <a:stretch>
            <a:fillRect/>
          </a:stretch>
        </p:blipFill>
        <p:spPr>
          <a:xfrm>
            <a:off x="5283810" y="4408731"/>
            <a:ext cx="3887621" cy="2302203"/>
          </a:xfrm>
          <a:prstGeom prst="rect">
            <a:avLst/>
          </a:prstGeom>
        </p:spPr>
      </p:pic>
      <p:pic>
        <p:nvPicPr>
          <p:cNvPr id="23" name="Picture 22">
            <a:extLst>
              <a:ext uri="{FF2B5EF4-FFF2-40B4-BE49-F238E27FC236}">
                <a16:creationId xmlns:a16="http://schemas.microsoft.com/office/drawing/2014/main" id="{F601741F-442D-EFB8-3B5B-BA9063B6B077}"/>
              </a:ext>
            </a:extLst>
          </p:cNvPr>
          <p:cNvPicPr>
            <a:picLocks noChangeAspect="1"/>
          </p:cNvPicPr>
          <p:nvPr/>
        </p:nvPicPr>
        <p:blipFill>
          <a:blip r:embed="rId7"/>
          <a:stretch>
            <a:fillRect/>
          </a:stretch>
        </p:blipFill>
        <p:spPr>
          <a:xfrm>
            <a:off x="9860719" y="1679512"/>
            <a:ext cx="1506048" cy="2638748"/>
          </a:xfrm>
          <a:prstGeom prst="rect">
            <a:avLst/>
          </a:prstGeom>
        </p:spPr>
      </p:pic>
      <p:pic>
        <p:nvPicPr>
          <p:cNvPr id="25" name="Picture 24">
            <a:extLst>
              <a:ext uri="{FF2B5EF4-FFF2-40B4-BE49-F238E27FC236}">
                <a16:creationId xmlns:a16="http://schemas.microsoft.com/office/drawing/2014/main" id="{55D41A6D-251F-7B5C-6A29-40927CB11C5D}"/>
              </a:ext>
            </a:extLst>
          </p:cNvPr>
          <p:cNvPicPr>
            <a:picLocks noChangeAspect="1"/>
          </p:cNvPicPr>
          <p:nvPr/>
        </p:nvPicPr>
        <p:blipFill>
          <a:blip r:embed="rId8"/>
          <a:stretch>
            <a:fillRect/>
          </a:stretch>
        </p:blipFill>
        <p:spPr>
          <a:xfrm>
            <a:off x="94779" y="1658333"/>
            <a:ext cx="2124372" cy="2657847"/>
          </a:xfrm>
          <a:prstGeom prst="rect">
            <a:avLst/>
          </a:prstGeom>
        </p:spPr>
      </p:pic>
      <p:sp>
        <p:nvSpPr>
          <p:cNvPr id="27" name="TextBox 26">
            <a:extLst>
              <a:ext uri="{FF2B5EF4-FFF2-40B4-BE49-F238E27FC236}">
                <a16:creationId xmlns:a16="http://schemas.microsoft.com/office/drawing/2014/main" id="{D0C4034B-93AA-35D2-D26A-9CF2E2E4AC74}"/>
              </a:ext>
            </a:extLst>
          </p:cNvPr>
          <p:cNvSpPr txBox="1"/>
          <p:nvPr/>
        </p:nvSpPr>
        <p:spPr>
          <a:xfrm>
            <a:off x="2463223" y="1751508"/>
            <a:ext cx="6225702" cy="307777"/>
          </a:xfrm>
          <a:prstGeom prst="rect">
            <a:avLst/>
          </a:prstGeom>
          <a:noFill/>
        </p:spPr>
        <p:txBody>
          <a:bodyPr wrap="square">
            <a:spAutoFit/>
          </a:bodyPr>
          <a:lstStyle/>
          <a:p>
            <a:pPr marL="285750" indent="-285750" algn="just">
              <a:buFont typeface="Arial" panose="020B0604020202020204" pitchFamily="34" charset="0"/>
              <a:buChar char="•"/>
            </a:pPr>
            <a:r>
              <a:rPr lang="en-US" sz="1400" b="1" dirty="0">
                <a:solidFill>
                  <a:schemeClr val="bg1"/>
                </a:solidFill>
              </a:rPr>
              <a:t>Missing Values : </a:t>
            </a:r>
            <a:r>
              <a:rPr lang="en-US" sz="1400" dirty="0">
                <a:solidFill>
                  <a:schemeClr val="bg1"/>
                </a:solidFill>
              </a:rPr>
              <a:t>No missing values remain in the dataset.</a:t>
            </a:r>
          </a:p>
        </p:txBody>
      </p:sp>
      <p:sp>
        <p:nvSpPr>
          <p:cNvPr id="29" name="TextBox 28">
            <a:extLst>
              <a:ext uri="{FF2B5EF4-FFF2-40B4-BE49-F238E27FC236}">
                <a16:creationId xmlns:a16="http://schemas.microsoft.com/office/drawing/2014/main" id="{7A8A8D32-D5A4-72C1-86C2-A615222684ED}"/>
              </a:ext>
            </a:extLst>
          </p:cNvPr>
          <p:cNvSpPr txBox="1"/>
          <p:nvPr/>
        </p:nvSpPr>
        <p:spPr>
          <a:xfrm>
            <a:off x="2456355" y="2025241"/>
            <a:ext cx="7167160" cy="738664"/>
          </a:xfrm>
          <a:prstGeom prst="rect">
            <a:avLst/>
          </a:prstGeom>
          <a:noFill/>
        </p:spPr>
        <p:txBody>
          <a:bodyPr wrap="square">
            <a:spAutoFit/>
          </a:bodyPr>
          <a:lstStyle/>
          <a:p>
            <a:pPr marL="285750" indent="-285750" algn="just">
              <a:buFont typeface="Arial" panose="020B0604020202020204" pitchFamily="34" charset="0"/>
              <a:buChar char="•"/>
            </a:pPr>
            <a:r>
              <a:rPr lang="en-US" sz="1400" b="1" dirty="0">
                <a:solidFill>
                  <a:schemeClr val="bg1"/>
                </a:solidFill>
              </a:rPr>
              <a:t>Five-Point Summary: </a:t>
            </a:r>
            <a:r>
              <a:rPr lang="en-US" sz="1400" dirty="0">
                <a:solidFill>
                  <a:schemeClr val="bg1"/>
                </a:solidFill>
              </a:rPr>
              <a:t>Data variability is high, with consistent readings in some variables (e.g., pressure) and significant outliers in others (e.g., TVOC, PM2.5), indicating a complex environment.</a:t>
            </a:r>
          </a:p>
        </p:txBody>
      </p:sp>
      <p:sp>
        <p:nvSpPr>
          <p:cNvPr id="31" name="TextBox 30">
            <a:extLst>
              <a:ext uri="{FF2B5EF4-FFF2-40B4-BE49-F238E27FC236}">
                <a16:creationId xmlns:a16="http://schemas.microsoft.com/office/drawing/2014/main" id="{6B595502-0430-0397-E65A-FFA1A0D7A5B6}"/>
              </a:ext>
            </a:extLst>
          </p:cNvPr>
          <p:cNvSpPr txBox="1"/>
          <p:nvPr/>
        </p:nvSpPr>
        <p:spPr>
          <a:xfrm>
            <a:off x="2456354" y="2654873"/>
            <a:ext cx="7153423" cy="523220"/>
          </a:xfrm>
          <a:prstGeom prst="rect">
            <a:avLst/>
          </a:prstGeom>
          <a:noFill/>
        </p:spPr>
        <p:txBody>
          <a:bodyPr wrap="square">
            <a:spAutoFit/>
          </a:bodyPr>
          <a:lstStyle/>
          <a:p>
            <a:pPr marL="285750" indent="-285750" algn="just">
              <a:buFont typeface="Arial" panose="020B0604020202020204" pitchFamily="34" charset="0"/>
              <a:buChar char="•"/>
            </a:pPr>
            <a:r>
              <a:rPr lang="en-US" sz="1400" b="1" dirty="0">
                <a:solidFill>
                  <a:schemeClr val="bg1"/>
                </a:solidFill>
              </a:rPr>
              <a:t>Multicollinearity, Normalization, and Scaling: </a:t>
            </a:r>
            <a:r>
              <a:rPr lang="en-US" sz="1400" dirty="0">
                <a:solidFill>
                  <a:schemeClr val="bg1"/>
                </a:solidFill>
              </a:rPr>
              <a:t>Multicollinearity was assessed using VIF values and standardized using Robust Scaler.</a:t>
            </a:r>
          </a:p>
        </p:txBody>
      </p:sp>
      <p:sp>
        <p:nvSpPr>
          <p:cNvPr id="33" name="TextBox 32">
            <a:extLst>
              <a:ext uri="{FF2B5EF4-FFF2-40B4-BE49-F238E27FC236}">
                <a16:creationId xmlns:a16="http://schemas.microsoft.com/office/drawing/2014/main" id="{A13504FC-23C8-67D8-6CA7-B413272B312A}"/>
              </a:ext>
            </a:extLst>
          </p:cNvPr>
          <p:cNvSpPr txBox="1"/>
          <p:nvPr/>
        </p:nvSpPr>
        <p:spPr>
          <a:xfrm>
            <a:off x="2470091" y="3097883"/>
            <a:ext cx="7153424" cy="523220"/>
          </a:xfrm>
          <a:prstGeom prst="rect">
            <a:avLst/>
          </a:prstGeom>
          <a:noFill/>
        </p:spPr>
        <p:txBody>
          <a:bodyPr wrap="square">
            <a:spAutoFit/>
          </a:bodyPr>
          <a:lstStyle/>
          <a:p>
            <a:pPr marL="285750" indent="-285750" algn="just">
              <a:buFont typeface="Arial" panose="020B0604020202020204" pitchFamily="34" charset="0"/>
              <a:buChar char="•"/>
            </a:pPr>
            <a:r>
              <a:rPr lang="en-US" sz="1400" b="1" dirty="0">
                <a:solidFill>
                  <a:schemeClr val="bg1"/>
                </a:solidFill>
              </a:rPr>
              <a:t>Outlier Detection and Treatment: </a:t>
            </a:r>
            <a:r>
              <a:rPr lang="en-US" sz="1400" dirty="0">
                <a:solidFill>
                  <a:schemeClr val="bg1"/>
                </a:solidFill>
              </a:rPr>
              <a:t>Outliers identified via the IQR method were treated, with pressure and eCO2 having the highest counts, while PM2.5 and NC1.0 had the fewest.</a:t>
            </a:r>
          </a:p>
        </p:txBody>
      </p:sp>
      <p:pic>
        <p:nvPicPr>
          <p:cNvPr id="35" name="Picture 34">
            <a:extLst>
              <a:ext uri="{FF2B5EF4-FFF2-40B4-BE49-F238E27FC236}">
                <a16:creationId xmlns:a16="http://schemas.microsoft.com/office/drawing/2014/main" id="{36547E94-324E-0B1D-5CAE-75F11E386C35}"/>
              </a:ext>
            </a:extLst>
          </p:cNvPr>
          <p:cNvPicPr>
            <a:picLocks noChangeAspect="1"/>
          </p:cNvPicPr>
          <p:nvPr/>
        </p:nvPicPr>
        <p:blipFill>
          <a:blip r:embed="rId9"/>
          <a:stretch>
            <a:fillRect/>
          </a:stretch>
        </p:blipFill>
        <p:spPr>
          <a:xfrm>
            <a:off x="9243326" y="4408590"/>
            <a:ext cx="2124372" cy="2302202"/>
          </a:xfrm>
          <a:prstGeom prst="rect">
            <a:avLst/>
          </a:prstGeom>
        </p:spPr>
      </p:pic>
    </p:spTree>
    <p:extLst>
      <p:ext uri="{BB962C8B-B14F-4D97-AF65-F5344CB8AC3E}">
        <p14:creationId xmlns:p14="http://schemas.microsoft.com/office/powerpoint/2010/main" val="19498747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par>
                                <p:cTn id="18" presetID="22" presetClass="entr" presetSubtype="4"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par>
                                <p:cTn id="21" presetID="22" presetClass="entr" presetSubtype="4"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00"/>
                                        <p:tgtEl>
                                          <p:spTgt spid="29"/>
                                        </p:tgtEl>
                                      </p:cBhvr>
                                    </p:animEffect>
                                  </p:childTnLst>
                                </p:cTn>
                              </p:par>
                              <p:par>
                                <p:cTn id="29" presetID="2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par>
                                <p:cTn id="37" presetID="22" presetClass="entr" presetSubtype="4"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down)">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down)">
                                      <p:cBhvr>
                                        <p:cTn id="44" dur="500"/>
                                        <p:tgtEl>
                                          <p:spTgt spid="33"/>
                                        </p:tgtEl>
                                      </p:cBhvr>
                                    </p:animEffect>
                                  </p:childTnLst>
                                </p:cTn>
                              </p:par>
                              <p:par>
                                <p:cTn id="45" presetID="2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27" grpId="0"/>
      <p:bldP spid="29" grpId="0"/>
      <p:bldP spid="31"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1B00-A6C6-8CDD-2FB9-71163EC40557}"/>
              </a:ext>
            </a:extLst>
          </p:cNvPr>
          <p:cNvSpPr>
            <a:spLocks noGrp="1"/>
          </p:cNvSpPr>
          <p:nvPr>
            <p:ph type="title"/>
          </p:nvPr>
        </p:nvSpPr>
        <p:spPr>
          <a:xfrm>
            <a:off x="3067725" y="9079"/>
            <a:ext cx="6259155" cy="519127"/>
          </a:xfrm>
        </p:spPr>
        <p:txBody>
          <a:bodyPr/>
          <a:lstStyle/>
          <a:p>
            <a:pPr algn="ctr"/>
            <a:r>
              <a:rPr lang="en-US" sz="3600" b="1" dirty="0">
                <a:solidFill>
                  <a:schemeClr val="bg1"/>
                </a:solidFill>
              </a:rPr>
              <a:t>Visualization and Interpretation</a:t>
            </a:r>
          </a:p>
        </p:txBody>
      </p:sp>
      <p:sp>
        <p:nvSpPr>
          <p:cNvPr id="3" name="Slide Number Placeholder 2">
            <a:extLst>
              <a:ext uri="{FF2B5EF4-FFF2-40B4-BE49-F238E27FC236}">
                <a16:creationId xmlns:a16="http://schemas.microsoft.com/office/drawing/2014/main" id="{1D51D32D-C870-71F9-CD88-70B4F1A816A3}"/>
              </a:ext>
            </a:extLst>
          </p:cNvPr>
          <p:cNvSpPr>
            <a:spLocks noGrp="1"/>
          </p:cNvSpPr>
          <p:nvPr>
            <p:ph type="sldNum" sz="quarter" idx="12"/>
          </p:nvPr>
        </p:nvSpPr>
        <p:spPr/>
        <p:txBody>
          <a:bodyPr/>
          <a:lstStyle/>
          <a:p>
            <a:fld id="{B4E73946-9152-2148-B286-BEF1B04A8193}" type="slidenum">
              <a:rPr lang="en-US" smtClean="0">
                <a:solidFill>
                  <a:schemeClr val="bg1"/>
                </a:solidFill>
              </a:rPr>
              <a:t>4</a:t>
            </a:fld>
            <a:endParaRPr lang="en-US" dirty="0">
              <a:solidFill>
                <a:schemeClr val="bg1"/>
              </a:solidFill>
            </a:endParaRPr>
          </a:p>
        </p:txBody>
      </p:sp>
      <p:pic>
        <p:nvPicPr>
          <p:cNvPr id="28" name="Picture 27">
            <a:extLst>
              <a:ext uri="{FF2B5EF4-FFF2-40B4-BE49-F238E27FC236}">
                <a16:creationId xmlns:a16="http://schemas.microsoft.com/office/drawing/2014/main" id="{58ABE1F5-C46E-61E7-29F1-465725EDBBDD}"/>
              </a:ext>
            </a:extLst>
          </p:cNvPr>
          <p:cNvPicPr>
            <a:picLocks noChangeAspect="1"/>
          </p:cNvPicPr>
          <p:nvPr/>
        </p:nvPicPr>
        <p:blipFill>
          <a:blip r:embed="rId2" cstate="print"/>
          <a:srcRect/>
          <a:stretch>
            <a:fillRect/>
          </a:stretch>
        </p:blipFill>
        <p:spPr bwMode="auto">
          <a:xfrm>
            <a:off x="4024349" y="3753937"/>
            <a:ext cx="3609591" cy="2004957"/>
          </a:xfrm>
          <a:prstGeom prst="rect">
            <a:avLst/>
          </a:prstGeom>
          <a:noFill/>
          <a:ln w="9525">
            <a:noFill/>
            <a:miter lim="800000"/>
            <a:headEnd/>
            <a:tailEnd/>
          </a:ln>
        </p:spPr>
      </p:pic>
      <p:sp>
        <p:nvSpPr>
          <p:cNvPr id="32" name="TextBox 31">
            <a:extLst>
              <a:ext uri="{FF2B5EF4-FFF2-40B4-BE49-F238E27FC236}">
                <a16:creationId xmlns:a16="http://schemas.microsoft.com/office/drawing/2014/main" id="{F47473F7-133A-19DF-5C01-853BF9797395}"/>
              </a:ext>
            </a:extLst>
          </p:cNvPr>
          <p:cNvSpPr txBox="1"/>
          <p:nvPr/>
        </p:nvSpPr>
        <p:spPr>
          <a:xfrm>
            <a:off x="4475723" y="5758894"/>
            <a:ext cx="2935229" cy="338554"/>
          </a:xfrm>
          <a:prstGeom prst="rect">
            <a:avLst/>
          </a:prstGeom>
          <a:noFill/>
        </p:spPr>
        <p:txBody>
          <a:bodyPr wrap="square">
            <a:spAutoFit/>
          </a:bodyPr>
          <a:lstStyle/>
          <a:p>
            <a:pPr algn="ctr"/>
            <a:r>
              <a:rPr lang="en-US" sz="1600" b="1" dirty="0">
                <a:solidFill>
                  <a:schemeClr val="bg1"/>
                </a:solidFill>
                <a:effectLst/>
                <a:ea typeface="Times New Roman" panose="02020603050405020304" pitchFamily="18" charset="0"/>
                <a:cs typeface="Times New Roman" panose="02020603050405020304" pitchFamily="18" charset="0"/>
              </a:rPr>
              <a:t>Histogram of Temperature</a:t>
            </a:r>
            <a:endParaRPr lang="en-US" sz="1600" b="1" dirty="0">
              <a:solidFill>
                <a:schemeClr val="bg1"/>
              </a:solidFill>
              <a:cs typeface="Times New Roman" panose="02020603050405020304" pitchFamily="18" charset="0"/>
            </a:endParaRPr>
          </a:p>
        </p:txBody>
      </p:sp>
      <p:sp>
        <p:nvSpPr>
          <p:cNvPr id="36" name="TextBox 35">
            <a:extLst>
              <a:ext uri="{FF2B5EF4-FFF2-40B4-BE49-F238E27FC236}">
                <a16:creationId xmlns:a16="http://schemas.microsoft.com/office/drawing/2014/main" id="{C14BFE15-3257-89A9-2CF2-54DF018A32E2}"/>
              </a:ext>
            </a:extLst>
          </p:cNvPr>
          <p:cNvSpPr txBox="1"/>
          <p:nvPr/>
        </p:nvSpPr>
        <p:spPr>
          <a:xfrm>
            <a:off x="4024350" y="6040332"/>
            <a:ext cx="3609590" cy="738664"/>
          </a:xfrm>
          <a:prstGeom prst="rect">
            <a:avLst/>
          </a:prstGeom>
          <a:noFill/>
        </p:spPr>
        <p:txBody>
          <a:bodyPr wrap="square">
            <a:spAutoFit/>
          </a:bodyPr>
          <a:lstStyle/>
          <a:p>
            <a:pPr algn="ctr"/>
            <a:r>
              <a:rPr lang="en-US" sz="1400" dirty="0">
                <a:solidFill>
                  <a:schemeClr val="bg1"/>
                </a:solidFill>
                <a:effectLst/>
                <a:ea typeface="Times New Roman" panose="02020603050405020304" pitchFamily="18" charset="0"/>
              </a:rPr>
              <a:t>Most temperatures are clustered around 20°C. There is a slight skew towards higher temperatures.</a:t>
            </a:r>
            <a:endParaRPr lang="en-US" sz="1400" dirty="0">
              <a:solidFill>
                <a:schemeClr val="bg1"/>
              </a:solidFill>
            </a:endParaRPr>
          </a:p>
        </p:txBody>
      </p:sp>
      <p:pic>
        <p:nvPicPr>
          <p:cNvPr id="37" name="Picture 36">
            <a:extLst>
              <a:ext uri="{FF2B5EF4-FFF2-40B4-BE49-F238E27FC236}">
                <a16:creationId xmlns:a16="http://schemas.microsoft.com/office/drawing/2014/main" id="{B41FD2CA-146C-FD33-07FD-3F9D3E7A677B}"/>
              </a:ext>
            </a:extLst>
          </p:cNvPr>
          <p:cNvPicPr>
            <a:picLocks noChangeAspect="1"/>
          </p:cNvPicPr>
          <p:nvPr/>
        </p:nvPicPr>
        <p:blipFill>
          <a:blip r:embed="rId3" cstate="print"/>
          <a:srcRect/>
          <a:stretch>
            <a:fillRect/>
          </a:stretch>
        </p:blipFill>
        <p:spPr bwMode="auto">
          <a:xfrm>
            <a:off x="8047356" y="3753937"/>
            <a:ext cx="3256901" cy="2004957"/>
          </a:xfrm>
          <a:prstGeom prst="rect">
            <a:avLst/>
          </a:prstGeom>
          <a:noFill/>
        </p:spPr>
      </p:pic>
      <p:sp>
        <p:nvSpPr>
          <p:cNvPr id="41" name="TextBox 40">
            <a:extLst>
              <a:ext uri="{FF2B5EF4-FFF2-40B4-BE49-F238E27FC236}">
                <a16:creationId xmlns:a16="http://schemas.microsoft.com/office/drawing/2014/main" id="{C7E3F43F-BC58-E9A2-96F9-DB7A75AB2CF7}"/>
              </a:ext>
            </a:extLst>
          </p:cNvPr>
          <p:cNvSpPr txBox="1"/>
          <p:nvPr/>
        </p:nvSpPr>
        <p:spPr>
          <a:xfrm>
            <a:off x="8047357" y="6010822"/>
            <a:ext cx="3256901" cy="523220"/>
          </a:xfrm>
          <a:prstGeom prst="rect">
            <a:avLst/>
          </a:prstGeom>
          <a:noFill/>
        </p:spPr>
        <p:txBody>
          <a:bodyPr wrap="square">
            <a:spAutoFit/>
          </a:bodyPr>
          <a:lstStyle/>
          <a:p>
            <a:pPr algn="ctr"/>
            <a:r>
              <a:rPr lang="en-US" sz="1400" dirty="0">
                <a:solidFill>
                  <a:schemeClr val="bg1"/>
                </a:solidFill>
                <a:effectLst/>
                <a:latin typeface="Calibri" panose="020F0502020204030204" pitchFamily="34" charset="0"/>
                <a:ea typeface="Times New Roman" panose="02020603050405020304" pitchFamily="18" charset="0"/>
              </a:rPr>
              <a:t>Humidity values are fairly spread out with a concentration around 55-60%.</a:t>
            </a:r>
            <a:endParaRPr lang="en-US" sz="1400" dirty="0">
              <a:solidFill>
                <a:schemeClr val="bg1"/>
              </a:solidFill>
            </a:endParaRPr>
          </a:p>
        </p:txBody>
      </p:sp>
      <p:sp>
        <p:nvSpPr>
          <p:cNvPr id="44" name="TextBox 43">
            <a:extLst>
              <a:ext uri="{FF2B5EF4-FFF2-40B4-BE49-F238E27FC236}">
                <a16:creationId xmlns:a16="http://schemas.microsoft.com/office/drawing/2014/main" id="{B257CD51-A714-F564-5B04-0A0B912479F8}"/>
              </a:ext>
            </a:extLst>
          </p:cNvPr>
          <p:cNvSpPr txBox="1"/>
          <p:nvPr/>
        </p:nvSpPr>
        <p:spPr>
          <a:xfrm>
            <a:off x="8047356" y="5713442"/>
            <a:ext cx="3256900" cy="338554"/>
          </a:xfrm>
          <a:prstGeom prst="rect">
            <a:avLst/>
          </a:prstGeom>
          <a:noFill/>
        </p:spPr>
        <p:txBody>
          <a:bodyPr wrap="square">
            <a:spAutoFit/>
          </a:bodyPr>
          <a:lstStyle/>
          <a:p>
            <a:pPr algn="ctr"/>
            <a:r>
              <a:rPr lang="en-US" sz="1600" b="1" dirty="0">
                <a:solidFill>
                  <a:schemeClr val="bg1"/>
                </a:solidFill>
              </a:rPr>
              <a:t>Histogram of Humidity</a:t>
            </a:r>
          </a:p>
        </p:txBody>
      </p:sp>
      <p:sp>
        <p:nvSpPr>
          <p:cNvPr id="46" name="TextBox 45">
            <a:extLst>
              <a:ext uri="{FF2B5EF4-FFF2-40B4-BE49-F238E27FC236}">
                <a16:creationId xmlns:a16="http://schemas.microsoft.com/office/drawing/2014/main" id="{B155D13D-8269-AA83-A779-78CFFDA46AE3}"/>
              </a:ext>
            </a:extLst>
          </p:cNvPr>
          <p:cNvSpPr txBox="1"/>
          <p:nvPr/>
        </p:nvSpPr>
        <p:spPr>
          <a:xfrm>
            <a:off x="5010274" y="2642556"/>
            <a:ext cx="1838502" cy="338554"/>
          </a:xfrm>
          <a:prstGeom prst="rect">
            <a:avLst/>
          </a:prstGeom>
          <a:noFill/>
        </p:spPr>
        <p:txBody>
          <a:bodyPr wrap="square">
            <a:spAutoFit/>
          </a:bodyPr>
          <a:lstStyle/>
          <a:p>
            <a:r>
              <a:rPr lang="en-US" sz="1600" b="1" dirty="0">
                <a:solidFill>
                  <a:schemeClr val="bg1"/>
                </a:solidFill>
                <a:effectLst/>
                <a:latin typeface="Calibri" panose="020F0502020204030204" pitchFamily="34" charset="0"/>
                <a:ea typeface="Times New Roman" panose="02020603050405020304" pitchFamily="18" charset="0"/>
              </a:rPr>
              <a:t>Boxplot of PM2.5</a:t>
            </a:r>
            <a:endParaRPr lang="en-US" sz="1600" b="1" dirty="0">
              <a:solidFill>
                <a:schemeClr val="bg1"/>
              </a:solidFill>
            </a:endParaRPr>
          </a:p>
        </p:txBody>
      </p:sp>
      <p:pic>
        <p:nvPicPr>
          <p:cNvPr id="47" name="Picture 46">
            <a:extLst>
              <a:ext uri="{FF2B5EF4-FFF2-40B4-BE49-F238E27FC236}">
                <a16:creationId xmlns:a16="http://schemas.microsoft.com/office/drawing/2014/main" id="{719BF7AB-D656-1644-C668-A30EF057AC43}"/>
              </a:ext>
            </a:extLst>
          </p:cNvPr>
          <p:cNvPicPr>
            <a:picLocks noChangeAspect="1"/>
          </p:cNvPicPr>
          <p:nvPr/>
        </p:nvPicPr>
        <p:blipFill>
          <a:blip r:embed="rId4" cstate="print"/>
          <a:srcRect/>
          <a:stretch>
            <a:fillRect/>
          </a:stretch>
        </p:blipFill>
        <p:spPr bwMode="auto">
          <a:xfrm>
            <a:off x="4024350" y="584481"/>
            <a:ext cx="3609590" cy="2004957"/>
          </a:xfrm>
          <a:prstGeom prst="rect">
            <a:avLst/>
          </a:prstGeom>
          <a:noFill/>
          <a:ln w="9525">
            <a:noFill/>
            <a:miter lim="800000"/>
            <a:headEnd/>
            <a:tailEnd/>
          </a:ln>
        </p:spPr>
      </p:pic>
      <p:sp>
        <p:nvSpPr>
          <p:cNvPr id="51" name="TextBox 50">
            <a:extLst>
              <a:ext uri="{FF2B5EF4-FFF2-40B4-BE49-F238E27FC236}">
                <a16:creationId xmlns:a16="http://schemas.microsoft.com/office/drawing/2014/main" id="{2BD9A952-E16F-9B12-C35A-A6CFFBF4822E}"/>
              </a:ext>
            </a:extLst>
          </p:cNvPr>
          <p:cNvSpPr txBox="1"/>
          <p:nvPr/>
        </p:nvSpPr>
        <p:spPr>
          <a:xfrm>
            <a:off x="4024350" y="2957087"/>
            <a:ext cx="3609591" cy="523220"/>
          </a:xfrm>
          <a:prstGeom prst="rect">
            <a:avLst/>
          </a:prstGeom>
          <a:noFill/>
        </p:spPr>
        <p:txBody>
          <a:bodyPr wrap="square">
            <a:spAutoFit/>
          </a:bodyPr>
          <a:lstStyle/>
          <a:p>
            <a:pPr algn="ctr"/>
            <a:r>
              <a:rPr lang="en-US" sz="1400" dirty="0">
                <a:solidFill>
                  <a:schemeClr val="bg1"/>
                </a:solidFill>
                <a:effectLst/>
                <a:latin typeface="Calibri" panose="020F0502020204030204" pitchFamily="34" charset="0"/>
                <a:ea typeface="Times New Roman" panose="02020603050405020304" pitchFamily="18" charset="0"/>
              </a:rPr>
              <a:t>Presence of outliers. - Most values are concentrated at the lower end of the scale</a:t>
            </a:r>
            <a:endParaRPr lang="en-US" sz="1400" dirty="0">
              <a:solidFill>
                <a:schemeClr val="bg1"/>
              </a:solidFill>
            </a:endParaRPr>
          </a:p>
        </p:txBody>
      </p:sp>
      <p:pic>
        <p:nvPicPr>
          <p:cNvPr id="4" name="Picture 3">
            <a:extLst>
              <a:ext uri="{FF2B5EF4-FFF2-40B4-BE49-F238E27FC236}">
                <a16:creationId xmlns:a16="http://schemas.microsoft.com/office/drawing/2014/main" id="{ACCCFB60-15F9-30B1-C9F5-06330E4ED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pic>
        <p:nvPicPr>
          <p:cNvPr id="9" name="Picture 8">
            <a:extLst>
              <a:ext uri="{FF2B5EF4-FFF2-40B4-BE49-F238E27FC236}">
                <a16:creationId xmlns:a16="http://schemas.microsoft.com/office/drawing/2014/main" id="{193C2047-4798-2314-BD31-70158181FFB2}"/>
              </a:ext>
            </a:extLst>
          </p:cNvPr>
          <p:cNvPicPr>
            <a:picLocks noChangeAspect="1"/>
          </p:cNvPicPr>
          <p:nvPr/>
        </p:nvPicPr>
        <p:blipFill>
          <a:blip r:embed="rId6"/>
          <a:srcRect/>
          <a:stretch>
            <a:fillRect/>
          </a:stretch>
        </p:blipFill>
        <p:spPr bwMode="auto">
          <a:xfrm>
            <a:off x="8021231" y="584482"/>
            <a:ext cx="3256902" cy="2034052"/>
          </a:xfrm>
          <a:prstGeom prst="rect">
            <a:avLst/>
          </a:prstGeom>
          <a:noFill/>
          <a:ln w="9525">
            <a:noFill/>
            <a:miter lim="800000"/>
            <a:headEnd/>
            <a:tailEnd/>
          </a:ln>
        </p:spPr>
      </p:pic>
      <p:sp>
        <p:nvSpPr>
          <p:cNvPr id="10" name="TextBox 9">
            <a:extLst>
              <a:ext uri="{FF2B5EF4-FFF2-40B4-BE49-F238E27FC236}">
                <a16:creationId xmlns:a16="http://schemas.microsoft.com/office/drawing/2014/main" id="{F47473F7-133A-19DF-5C01-853BF9797395}"/>
              </a:ext>
            </a:extLst>
          </p:cNvPr>
          <p:cNvSpPr txBox="1"/>
          <p:nvPr/>
        </p:nvSpPr>
        <p:spPr>
          <a:xfrm>
            <a:off x="8184586" y="2597897"/>
            <a:ext cx="2935229" cy="338554"/>
          </a:xfrm>
          <a:prstGeom prst="rect">
            <a:avLst/>
          </a:prstGeom>
          <a:noFill/>
        </p:spPr>
        <p:txBody>
          <a:bodyPr wrap="square">
            <a:spAutoFit/>
          </a:bodyPr>
          <a:lstStyle/>
          <a:p>
            <a:pPr algn="ctr"/>
            <a:r>
              <a:rPr lang="en-US" sz="1600" b="1" dirty="0">
                <a:solidFill>
                  <a:schemeClr val="bg1"/>
                </a:solidFill>
              </a:rPr>
              <a:t>Time Series of Temperature</a:t>
            </a:r>
            <a:endParaRPr lang="en-US" sz="1400" b="1" dirty="0">
              <a:solidFill>
                <a:schemeClr val="bg1"/>
              </a:solidFill>
              <a:cs typeface="Times New Roman" panose="02020603050405020304" pitchFamily="18" charset="0"/>
            </a:endParaRPr>
          </a:p>
        </p:txBody>
      </p:sp>
      <p:sp>
        <p:nvSpPr>
          <p:cNvPr id="11" name="TextBox 10">
            <a:extLst>
              <a:ext uri="{FF2B5EF4-FFF2-40B4-BE49-F238E27FC236}">
                <a16:creationId xmlns:a16="http://schemas.microsoft.com/office/drawing/2014/main" id="{C14BFE15-3257-89A9-2CF2-54DF018A32E2}"/>
              </a:ext>
            </a:extLst>
          </p:cNvPr>
          <p:cNvSpPr txBox="1"/>
          <p:nvPr/>
        </p:nvSpPr>
        <p:spPr>
          <a:xfrm>
            <a:off x="7984878" y="2947886"/>
            <a:ext cx="3256902" cy="307777"/>
          </a:xfrm>
          <a:prstGeom prst="rect">
            <a:avLst/>
          </a:prstGeom>
          <a:noFill/>
        </p:spPr>
        <p:txBody>
          <a:bodyPr wrap="square">
            <a:spAutoFit/>
          </a:bodyPr>
          <a:lstStyle/>
          <a:p>
            <a:pPr algn="ctr"/>
            <a:r>
              <a:rPr lang="en-US" sz="1400" dirty="0">
                <a:solidFill>
                  <a:schemeClr val="bg1"/>
                </a:solidFill>
              </a:rPr>
              <a:t>Temperature shows periodic fluctuations.</a:t>
            </a:r>
            <a:endParaRPr lang="en-US" sz="1200" dirty="0">
              <a:solidFill>
                <a:schemeClr val="bg1"/>
              </a:solidFill>
            </a:endParaRPr>
          </a:p>
        </p:txBody>
      </p:sp>
      <p:pic>
        <p:nvPicPr>
          <p:cNvPr id="13" name="Picture 12">
            <a:extLst>
              <a:ext uri="{FF2B5EF4-FFF2-40B4-BE49-F238E27FC236}">
                <a16:creationId xmlns:a16="http://schemas.microsoft.com/office/drawing/2014/main" id="{E9EEBEF6-2C1E-BB5E-2E87-4BC33C177897}"/>
              </a:ext>
            </a:extLst>
          </p:cNvPr>
          <p:cNvPicPr>
            <a:picLocks noChangeAspect="1"/>
          </p:cNvPicPr>
          <p:nvPr/>
        </p:nvPicPr>
        <p:blipFill>
          <a:blip r:embed="rId7"/>
          <a:srcRect/>
          <a:stretch>
            <a:fillRect/>
          </a:stretch>
        </p:blipFill>
        <p:spPr bwMode="auto">
          <a:xfrm>
            <a:off x="272332" y="555387"/>
            <a:ext cx="3407146" cy="2034052"/>
          </a:xfrm>
          <a:prstGeom prst="rect">
            <a:avLst/>
          </a:prstGeom>
          <a:noFill/>
          <a:ln w="9525">
            <a:noFill/>
            <a:miter lim="800000"/>
            <a:headEnd/>
            <a:tailEnd/>
          </a:ln>
        </p:spPr>
      </p:pic>
      <p:sp>
        <p:nvSpPr>
          <p:cNvPr id="17" name="TextBox 16">
            <a:extLst>
              <a:ext uri="{FF2B5EF4-FFF2-40B4-BE49-F238E27FC236}">
                <a16:creationId xmlns:a16="http://schemas.microsoft.com/office/drawing/2014/main" id="{C7E3F43F-BC58-E9A2-96F9-DB7A75AB2CF7}"/>
              </a:ext>
            </a:extLst>
          </p:cNvPr>
          <p:cNvSpPr txBox="1"/>
          <p:nvPr/>
        </p:nvSpPr>
        <p:spPr>
          <a:xfrm>
            <a:off x="267318" y="2910221"/>
            <a:ext cx="3407146" cy="738664"/>
          </a:xfrm>
          <a:prstGeom prst="rect">
            <a:avLst/>
          </a:prstGeom>
          <a:noFill/>
        </p:spPr>
        <p:txBody>
          <a:bodyPr wrap="square">
            <a:spAutoFit/>
          </a:bodyPr>
          <a:lstStyle/>
          <a:p>
            <a:pPr algn="ctr"/>
            <a:r>
              <a:rPr lang="en-US" sz="1400" dirty="0">
                <a:solidFill>
                  <a:schemeClr val="bg1"/>
                </a:solidFill>
              </a:rPr>
              <a:t>Fire alarms are relatively rare events. - Compare metrics when the alarm is triggered vs. not triggered.</a:t>
            </a:r>
            <a:endParaRPr lang="en-US" sz="1200" dirty="0">
              <a:solidFill>
                <a:schemeClr val="bg1"/>
              </a:solidFill>
            </a:endParaRPr>
          </a:p>
        </p:txBody>
      </p:sp>
      <p:sp>
        <p:nvSpPr>
          <p:cNvPr id="19" name="TextBox 18">
            <a:extLst>
              <a:ext uri="{FF2B5EF4-FFF2-40B4-BE49-F238E27FC236}">
                <a16:creationId xmlns:a16="http://schemas.microsoft.com/office/drawing/2014/main" id="{B257CD51-A714-F564-5B04-0A0B912479F8}"/>
              </a:ext>
            </a:extLst>
          </p:cNvPr>
          <p:cNvSpPr txBox="1"/>
          <p:nvPr/>
        </p:nvSpPr>
        <p:spPr>
          <a:xfrm>
            <a:off x="981617" y="2601246"/>
            <a:ext cx="2257568" cy="338554"/>
          </a:xfrm>
          <a:prstGeom prst="rect">
            <a:avLst/>
          </a:prstGeom>
          <a:noFill/>
        </p:spPr>
        <p:txBody>
          <a:bodyPr wrap="square">
            <a:spAutoFit/>
          </a:bodyPr>
          <a:lstStyle/>
          <a:p>
            <a:r>
              <a:rPr lang="en-US" sz="1600" b="1" dirty="0">
                <a:solidFill>
                  <a:schemeClr val="bg1"/>
                </a:solidFill>
              </a:rPr>
              <a:t>Fire Alarm Distribution</a:t>
            </a:r>
            <a:endParaRPr lang="en-US" sz="1400" b="1" dirty="0">
              <a:solidFill>
                <a:schemeClr val="bg1"/>
              </a:solidFill>
            </a:endParaRPr>
          </a:p>
        </p:txBody>
      </p:sp>
      <p:pic>
        <p:nvPicPr>
          <p:cNvPr id="22" name="Picture 21">
            <a:extLst>
              <a:ext uri="{FF2B5EF4-FFF2-40B4-BE49-F238E27FC236}">
                <a16:creationId xmlns:a16="http://schemas.microsoft.com/office/drawing/2014/main" id="{9A87B1DA-72EB-0239-3D71-8826756052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1102" y="3753937"/>
            <a:ext cx="3329606" cy="1959505"/>
          </a:xfrm>
          <a:prstGeom prst="rect">
            <a:avLst/>
          </a:prstGeom>
        </p:spPr>
      </p:pic>
      <p:sp>
        <p:nvSpPr>
          <p:cNvPr id="25" name="TextBox 24">
            <a:extLst>
              <a:ext uri="{FF2B5EF4-FFF2-40B4-BE49-F238E27FC236}">
                <a16:creationId xmlns:a16="http://schemas.microsoft.com/office/drawing/2014/main" id="{01612C57-BF40-D40A-3718-4ACFFD659378}"/>
              </a:ext>
            </a:extLst>
          </p:cNvPr>
          <p:cNvSpPr txBox="1"/>
          <p:nvPr/>
        </p:nvSpPr>
        <p:spPr>
          <a:xfrm>
            <a:off x="288157" y="5708390"/>
            <a:ext cx="3462608" cy="1169551"/>
          </a:xfrm>
          <a:prstGeom prst="rect">
            <a:avLst/>
          </a:prstGeom>
          <a:noFill/>
        </p:spPr>
        <p:txBody>
          <a:bodyPr wrap="square">
            <a:spAutoFit/>
          </a:bodyPr>
          <a:lstStyle/>
          <a:p>
            <a:pPr algn="ctr"/>
            <a:r>
              <a:rPr lang="en-US" sz="1400" dirty="0">
                <a:solidFill>
                  <a:schemeClr val="bg1"/>
                </a:solidFill>
              </a:rPr>
              <a:t>The boxplot suggest that when the fire alarm is activated ("Yes"), the pressure values are generally higher and less variable compared to when the fire alarm is not activated ("No").</a:t>
            </a:r>
          </a:p>
        </p:txBody>
      </p:sp>
    </p:spTree>
    <p:extLst>
      <p:ext uri="{BB962C8B-B14F-4D97-AF65-F5344CB8AC3E}">
        <p14:creationId xmlns:p14="http://schemas.microsoft.com/office/powerpoint/2010/main" val="2913805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anim calcmode="lin" valueType="num">
                                      <p:cBhvr>
                                        <p:cTn id="15" dur="500" fill="hold"/>
                                        <p:tgtEl>
                                          <p:spTgt spid="13"/>
                                        </p:tgtEl>
                                        <p:attrNameLst>
                                          <p:attrName>ppt_x</p:attrName>
                                        </p:attrNameLst>
                                      </p:cBhvr>
                                      <p:tavLst>
                                        <p:tav tm="0">
                                          <p:val>
                                            <p:strVal val="#ppt_x"/>
                                          </p:val>
                                        </p:tav>
                                        <p:tav tm="100000">
                                          <p:val>
                                            <p:strVal val="#ppt_x"/>
                                          </p:val>
                                        </p:tav>
                                      </p:tavLst>
                                    </p:anim>
                                    <p:anim calcmode="lin" valueType="num">
                                      <p:cBhvr>
                                        <p:cTn id="16" dur="450" decel="100000" fill="hold"/>
                                        <p:tgtEl>
                                          <p:spTgt spid="13"/>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450" decel="100000" fill="hold"/>
                                        <p:tgtEl>
                                          <p:spTgt spid="19"/>
                                        </p:tgtEl>
                                        <p:attrNameLst>
                                          <p:attrName>ppt_y</p:attrName>
                                        </p:attrNameLst>
                                      </p:cBhvr>
                                      <p:tavLst>
                                        <p:tav tm="0">
                                          <p:val>
                                            <p:strVal val="#ppt_y+1"/>
                                          </p:val>
                                        </p:tav>
                                        <p:tav tm="100000">
                                          <p:val>
                                            <p:strVal val="#ppt_y-.03"/>
                                          </p:val>
                                        </p:tav>
                                      </p:tavLst>
                                    </p:anim>
                                    <p:anim calcmode="lin" valueType="num">
                                      <p:cBhvr>
                                        <p:cTn id="23"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par>
                                <p:cTn id="24" presetID="37"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anim calcmode="lin" valueType="num">
                                      <p:cBhvr>
                                        <p:cTn id="27" dur="500" fill="hold"/>
                                        <p:tgtEl>
                                          <p:spTgt spid="17"/>
                                        </p:tgtEl>
                                        <p:attrNameLst>
                                          <p:attrName>ppt_x</p:attrName>
                                        </p:attrNameLst>
                                      </p:cBhvr>
                                      <p:tavLst>
                                        <p:tav tm="0">
                                          <p:val>
                                            <p:strVal val="#ppt_x"/>
                                          </p:val>
                                        </p:tav>
                                        <p:tav tm="100000">
                                          <p:val>
                                            <p:strVal val="#ppt_x"/>
                                          </p:val>
                                        </p:tav>
                                      </p:tavLst>
                                    </p:anim>
                                    <p:anim calcmode="lin" valueType="num">
                                      <p:cBhvr>
                                        <p:cTn id="28" dur="450" decel="100000" fill="hold"/>
                                        <p:tgtEl>
                                          <p:spTgt spid="17"/>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7" presetClass="entr" presetSubtype="0" fill="hold" nodeType="click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anim calcmode="lin" valueType="num">
                                      <p:cBhvr>
                                        <p:cTn id="35" dur="500" fill="hold"/>
                                        <p:tgtEl>
                                          <p:spTgt spid="47"/>
                                        </p:tgtEl>
                                        <p:attrNameLst>
                                          <p:attrName>ppt_x</p:attrName>
                                        </p:attrNameLst>
                                      </p:cBhvr>
                                      <p:tavLst>
                                        <p:tav tm="0">
                                          <p:val>
                                            <p:strVal val="#ppt_x"/>
                                          </p:val>
                                        </p:tav>
                                        <p:tav tm="100000">
                                          <p:val>
                                            <p:strVal val="#ppt_x"/>
                                          </p:val>
                                        </p:tav>
                                      </p:tavLst>
                                    </p:anim>
                                    <p:anim calcmode="lin" valueType="num">
                                      <p:cBhvr>
                                        <p:cTn id="36" dur="450" decel="100000" fill="hold"/>
                                        <p:tgtEl>
                                          <p:spTgt spid="47"/>
                                        </p:tgtEl>
                                        <p:attrNameLst>
                                          <p:attrName>ppt_y</p:attrName>
                                        </p:attrNameLst>
                                      </p:cBhvr>
                                      <p:tavLst>
                                        <p:tav tm="0">
                                          <p:val>
                                            <p:strVal val="#ppt_y+1"/>
                                          </p:val>
                                        </p:tav>
                                        <p:tav tm="100000">
                                          <p:val>
                                            <p:strVal val="#ppt_y-.03"/>
                                          </p:val>
                                        </p:tav>
                                      </p:tavLst>
                                    </p:anim>
                                    <p:anim calcmode="lin" valueType="num">
                                      <p:cBhvr>
                                        <p:cTn id="37" dur="50" accel="100000" fill="hold">
                                          <p:stCondLst>
                                            <p:cond delay="450"/>
                                          </p:stCondLst>
                                        </p:cTn>
                                        <p:tgtEl>
                                          <p:spTgt spid="47"/>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anim calcmode="lin" valueType="num">
                                      <p:cBhvr>
                                        <p:cTn id="41" dur="500" fill="hold"/>
                                        <p:tgtEl>
                                          <p:spTgt spid="46"/>
                                        </p:tgtEl>
                                        <p:attrNameLst>
                                          <p:attrName>ppt_x</p:attrName>
                                        </p:attrNameLst>
                                      </p:cBhvr>
                                      <p:tavLst>
                                        <p:tav tm="0">
                                          <p:val>
                                            <p:strVal val="#ppt_x"/>
                                          </p:val>
                                        </p:tav>
                                        <p:tav tm="100000">
                                          <p:val>
                                            <p:strVal val="#ppt_x"/>
                                          </p:val>
                                        </p:tav>
                                      </p:tavLst>
                                    </p:anim>
                                    <p:anim calcmode="lin" valueType="num">
                                      <p:cBhvr>
                                        <p:cTn id="42" dur="450" decel="100000" fill="hold"/>
                                        <p:tgtEl>
                                          <p:spTgt spid="46"/>
                                        </p:tgtEl>
                                        <p:attrNameLst>
                                          <p:attrName>ppt_y</p:attrName>
                                        </p:attrNameLst>
                                      </p:cBhvr>
                                      <p:tavLst>
                                        <p:tav tm="0">
                                          <p:val>
                                            <p:strVal val="#ppt_y+1"/>
                                          </p:val>
                                        </p:tav>
                                        <p:tav tm="100000">
                                          <p:val>
                                            <p:strVal val="#ppt_y-.03"/>
                                          </p:val>
                                        </p:tav>
                                      </p:tavLst>
                                    </p:anim>
                                    <p:anim calcmode="lin" valueType="num">
                                      <p:cBhvr>
                                        <p:cTn id="43" dur="50" accel="100000" fill="hold">
                                          <p:stCondLst>
                                            <p:cond delay="450"/>
                                          </p:stCondLst>
                                        </p:cTn>
                                        <p:tgtEl>
                                          <p:spTgt spid="46"/>
                                        </p:tgtEl>
                                        <p:attrNameLst>
                                          <p:attrName>ppt_y</p:attrName>
                                        </p:attrNameLst>
                                      </p:cBhvr>
                                      <p:tavLst>
                                        <p:tav tm="0">
                                          <p:val>
                                            <p:strVal val="#ppt_y-.03"/>
                                          </p:val>
                                        </p:tav>
                                        <p:tav tm="100000">
                                          <p:val>
                                            <p:strVal val="#ppt_y"/>
                                          </p:val>
                                        </p:tav>
                                      </p:tavLst>
                                    </p:anim>
                                  </p:childTnLst>
                                </p:cTn>
                              </p:par>
                              <p:par>
                                <p:cTn id="44" presetID="37"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anim calcmode="lin" valueType="num">
                                      <p:cBhvr>
                                        <p:cTn id="47" dur="500" fill="hold"/>
                                        <p:tgtEl>
                                          <p:spTgt spid="51"/>
                                        </p:tgtEl>
                                        <p:attrNameLst>
                                          <p:attrName>ppt_x</p:attrName>
                                        </p:attrNameLst>
                                      </p:cBhvr>
                                      <p:tavLst>
                                        <p:tav tm="0">
                                          <p:val>
                                            <p:strVal val="#ppt_x"/>
                                          </p:val>
                                        </p:tav>
                                        <p:tav tm="100000">
                                          <p:val>
                                            <p:strVal val="#ppt_x"/>
                                          </p:val>
                                        </p:tav>
                                      </p:tavLst>
                                    </p:anim>
                                    <p:anim calcmode="lin" valueType="num">
                                      <p:cBhvr>
                                        <p:cTn id="48" dur="450" decel="100000" fill="hold"/>
                                        <p:tgtEl>
                                          <p:spTgt spid="51"/>
                                        </p:tgtEl>
                                        <p:attrNameLst>
                                          <p:attrName>ppt_y</p:attrName>
                                        </p:attrNameLst>
                                      </p:cBhvr>
                                      <p:tavLst>
                                        <p:tav tm="0">
                                          <p:val>
                                            <p:strVal val="#ppt_y+1"/>
                                          </p:val>
                                        </p:tav>
                                        <p:tav tm="100000">
                                          <p:val>
                                            <p:strVal val="#ppt_y-.03"/>
                                          </p:val>
                                        </p:tav>
                                      </p:tavLst>
                                    </p:anim>
                                    <p:anim calcmode="lin" valueType="num">
                                      <p:cBhvr>
                                        <p:cTn id="49" dur="50" accel="100000" fill="hold">
                                          <p:stCondLst>
                                            <p:cond delay="450"/>
                                          </p:stCondLst>
                                        </p:cTn>
                                        <p:tgtEl>
                                          <p:spTgt spid="51"/>
                                        </p:tgtEl>
                                        <p:attrNameLst>
                                          <p:attrName>ppt_y</p:attrName>
                                        </p:attrNameLst>
                                      </p:cBhvr>
                                      <p:tavLst>
                                        <p:tav tm="0">
                                          <p:val>
                                            <p:strVal val="#ppt_y-.03"/>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7"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anim calcmode="lin" valueType="num">
                                      <p:cBhvr>
                                        <p:cTn id="55" dur="500" fill="hold"/>
                                        <p:tgtEl>
                                          <p:spTgt spid="9"/>
                                        </p:tgtEl>
                                        <p:attrNameLst>
                                          <p:attrName>ppt_x</p:attrName>
                                        </p:attrNameLst>
                                      </p:cBhvr>
                                      <p:tavLst>
                                        <p:tav tm="0">
                                          <p:val>
                                            <p:strVal val="#ppt_x"/>
                                          </p:val>
                                        </p:tav>
                                        <p:tav tm="100000">
                                          <p:val>
                                            <p:strVal val="#ppt_x"/>
                                          </p:val>
                                        </p:tav>
                                      </p:tavLst>
                                    </p:anim>
                                    <p:anim calcmode="lin" valueType="num">
                                      <p:cBhvr>
                                        <p:cTn id="56" dur="450" decel="100000" fill="hold"/>
                                        <p:tgtEl>
                                          <p:spTgt spid="9"/>
                                        </p:tgtEl>
                                        <p:attrNameLst>
                                          <p:attrName>ppt_y</p:attrName>
                                        </p:attrNameLst>
                                      </p:cBhvr>
                                      <p:tavLst>
                                        <p:tav tm="0">
                                          <p:val>
                                            <p:strVal val="#ppt_y+1"/>
                                          </p:val>
                                        </p:tav>
                                        <p:tav tm="100000">
                                          <p:val>
                                            <p:strVal val="#ppt_y-.03"/>
                                          </p:val>
                                        </p:tav>
                                      </p:tavLst>
                                    </p:anim>
                                    <p:anim calcmode="lin" valueType="num">
                                      <p:cBhvr>
                                        <p:cTn id="57"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par>
                                <p:cTn id="58" presetID="37"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anim calcmode="lin" valueType="num">
                                      <p:cBhvr>
                                        <p:cTn id="61" dur="500" fill="hold"/>
                                        <p:tgtEl>
                                          <p:spTgt spid="10"/>
                                        </p:tgtEl>
                                        <p:attrNameLst>
                                          <p:attrName>ppt_x</p:attrName>
                                        </p:attrNameLst>
                                      </p:cBhvr>
                                      <p:tavLst>
                                        <p:tav tm="0">
                                          <p:val>
                                            <p:strVal val="#ppt_x"/>
                                          </p:val>
                                        </p:tav>
                                        <p:tav tm="100000">
                                          <p:val>
                                            <p:strVal val="#ppt_x"/>
                                          </p:val>
                                        </p:tav>
                                      </p:tavLst>
                                    </p:anim>
                                    <p:anim calcmode="lin" valueType="num">
                                      <p:cBhvr>
                                        <p:cTn id="62" dur="450" decel="100000" fill="hold"/>
                                        <p:tgtEl>
                                          <p:spTgt spid="10"/>
                                        </p:tgtEl>
                                        <p:attrNameLst>
                                          <p:attrName>ppt_y</p:attrName>
                                        </p:attrNameLst>
                                      </p:cBhvr>
                                      <p:tavLst>
                                        <p:tav tm="0">
                                          <p:val>
                                            <p:strVal val="#ppt_y+1"/>
                                          </p:val>
                                        </p:tav>
                                        <p:tav tm="100000">
                                          <p:val>
                                            <p:strVal val="#ppt_y-.03"/>
                                          </p:val>
                                        </p:tav>
                                      </p:tavLst>
                                    </p:anim>
                                    <p:anim calcmode="lin" valueType="num">
                                      <p:cBhvr>
                                        <p:cTn id="63" dur="50" accel="100000" fill="hold">
                                          <p:stCondLst>
                                            <p:cond delay="450"/>
                                          </p:stCondLst>
                                        </p:cTn>
                                        <p:tgtEl>
                                          <p:spTgt spid="10"/>
                                        </p:tgtEl>
                                        <p:attrNameLst>
                                          <p:attrName>ppt_y</p:attrName>
                                        </p:attrNameLst>
                                      </p:cBhvr>
                                      <p:tavLst>
                                        <p:tav tm="0">
                                          <p:val>
                                            <p:strVal val="#ppt_y-.03"/>
                                          </p:val>
                                        </p:tav>
                                        <p:tav tm="100000">
                                          <p:val>
                                            <p:strVal val="#ppt_y"/>
                                          </p:val>
                                        </p:tav>
                                      </p:tavLst>
                                    </p:anim>
                                  </p:childTnLst>
                                </p:cTn>
                              </p:par>
                              <p:par>
                                <p:cTn id="64" presetID="37" presetClass="entr" presetSubtype="0"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anim calcmode="lin" valueType="num">
                                      <p:cBhvr>
                                        <p:cTn id="67" dur="500" fill="hold"/>
                                        <p:tgtEl>
                                          <p:spTgt spid="11"/>
                                        </p:tgtEl>
                                        <p:attrNameLst>
                                          <p:attrName>ppt_x</p:attrName>
                                        </p:attrNameLst>
                                      </p:cBhvr>
                                      <p:tavLst>
                                        <p:tav tm="0">
                                          <p:val>
                                            <p:strVal val="#ppt_x"/>
                                          </p:val>
                                        </p:tav>
                                        <p:tav tm="100000">
                                          <p:val>
                                            <p:strVal val="#ppt_x"/>
                                          </p:val>
                                        </p:tav>
                                      </p:tavLst>
                                    </p:anim>
                                    <p:anim calcmode="lin" valueType="num">
                                      <p:cBhvr>
                                        <p:cTn id="68" dur="450" decel="100000" fill="hold"/>
                                        <p:tgtEl>
                                          <p:spTgt spid="11"/>
                                        </p:tgtEl>
                                        <p:attrNameLst>
                                          <p:attrName>ppt_y</p:attrName>
                                        </p:attrNameLst>
                                      </p:cBhvr>
                                      <p:tavLst>
                                        <p:tav tm="0">
                                          <p:val>
                                            <p:strVal val="#ppt_y+1"/>
                                          </p:val>
                                        </p:tav>
                                        <p:tav tm="100000">
                                          <p:val>
                                            <p:strVal val="#ppt_y-.03"/>
                                          </p:val>
                                        </p:tav>
                                      </p:tavLst>
                                    </p:anim>
                                    <p:anim calcmode="lin" valueType="num">
                                      <p:cBhvr>
                                        <p:cTn id="69"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37" presetClass="entr" presetSubtype="0" fill="hold"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anim calcmode="lin" valueType="num">
                                      <p:cBhvr>
                                        <p:cTn id="75" dur="500" fill="hold"/>
                                        <p:tgtEl>
                                          <p:spTgt spid="22"/>
                                        </p:tgtEl>
                                        <p:attrNameLst>
                                          <p:attrName>ppt_x</p:attrName>
                                        </p:attrNameLst>
                                      </p:cBhvr>
                                      <p:tavLst>
                                        <p:tav tm="0">
                                          <p:val>
                                            <p:strVal val="#ppt_x"/>
                                          </p:val>
                                        </p:tav>
                                        <p:tav tm="100000">
                                          <p:val>
                                            <p:strVal val="#ppt_x"/>
                                          </p:val>
                                        </p:tav>
                                      </p:tavLst>
                                    </p:anim>
                                    <p:anim calcmode="lin" valueType="num">
                                      <p:cBhvr>
                                        <p:cTn id="76" dur="450" decel="100000" fill="hold"/>
                                        <p:tgtEl>
                                          <p:spTgt spid="22"/>
                                        </p:tgtEl>
                                        <p:attrNameLst>
                                          <p:attrName>ppt_y</p:attrName>
                                        </p:attrNameLst>
                                      </p:cBhvr>
                                      <p:tavLst>
                                        <p:tav tm="0">
                                          <p:val>
                                            <p:strVal val="#ppt_y+1"/>
                                          </p:val>
                                        </p:tav>
                                        <p:tav tm="100000">
                                          <p:val>
                                            <p:strVal val="#ppt_y-.03"/>
                                          </p:val>
                                        </p:tav>
                                      </p:tavLst>
                                    </p:anim>
                                    <p:anim calcmode="lin" valueType="num">
                                      <p:cBhvr>
                                        <p:cTn id="7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par>
                                <p:cTn id="78" presetID="37"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anim calcmode="lin" valueType="num">
                                      <p:cBhvr>
                                        <p:cTn id="81" dur="500" fill="hold"/>
                                        <p:tgtEl>
                                          <p:spTgt spid="25"/>
                                        </p:tgtEl>
                                        <p:attrNameLst>
                                          <p:attrName>ppt_x</p:attrName>
                                        </p:attrNameLst>
                                      </p:cBhvr>
                                      <p:tavLst>
                                        <p:tav tm="0">
                                          <p:val>
                                            <p:strVal val="#ppt_x"/>
                                          </p:val>
                                        </p:tav>
                                        <p:tav tm="100000">
                                          <p:val>
                                            <p:strVal val="#ppt_x"/>
                                          </p:val>
                                        </p:tav>
                                      </p:tavLst>
                                    </p:anim>
                                    <p:anim calcmode="lin" valueType="num">
                                      <p:cBhvr>
                                        <p:cTn id="82" dur="450" decel="100000" fill="hold"/>
                                        <p:tgtEl>
                                          <p:spTgt spid="25"/>
                                        </p:tgtEl>
                                        <p:attrNameLst>
                                          <p:attrName>ppt_y</p:attrName>
                                        </p:attrNameLst>
                                      </p:cBhvr>
                                      <p:tavLst>
                                        <p:tav tm="0">
                                          <p:val>
                                            <p:strVal val="#ppt_y+1"/>
                                          </p:val>
                                        </p:tav>
                                        <p:tav tm="100000">
                                          <p:val>
                                            <p:strVal val="#ppt_y-.03"/>
                                          </p:val>
                                        </p:tav>
                                      </p:tavLst>
                                    </p:anim>
                                    <p:anim calcmode="lin" valueType="num">
                                      <p:cBhvr>
                                        <p:cTn id="83"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37" presetClass="entr" presetSubtype="0" fill="hold"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anim calcmode="lin" valueType="num">
                                      <p:cBhvr>
                                        <p:cTn id="89" dur="500" fill="hold"/>
                                        <p:tgtEl>
                                          <p:spTgt spid="28"/>
                                        </p:tgtEl>
                                        <p:attrNameLst>
                                          <p:attrName>ppt_x</p:attrName>
                                        </p:attrNameLst>
                                      </p:cBhvr>
                                      <p:tavLst>
                                        <p:tav tm="0">
                                          <p:val>
                                            <p:strVal val="#ppt_x"/>
                                          </p:val>
                                        </p:tav>
                                        <p:tav tm="100000">
                                          <p:val>
                                            <p:strVal val="#ppt_x"/>
                                          </p:val>
                                        </p:tav>
                                      </p:tavLst>
                                    </p:anim>
                                    <p:anim calcmode="lin" valueType="num">
                                      <p:cBhvr>
                                        <p:cTn id="90" dur="450" decel="100000" fill="hold"/>
                                        <p:tgtEl>
                                          <p:spTgt spid="28"/>
                                        </p:tgtEl>
                                        <p:attrNameLst>
                                          <p:attrName>ppt_y</p:attrName>
                                        </p:attrNameLst>
                                      </p:cBhvr>
                                      <p:tavLst>
                                        <p:tav tm="0">
                                          <p:val>
                                            <p:strVal val="#ppt_y+1"/>
                                          </p:val>
                                        </p:tav>
                                        <p:tav tm="100000">
                                          <p:val>
                                            <p:strVal val="#ppt_y-.03"/>
                                          </p:val>
                                        </p:tav>
                                      </p:tavLst>
                                    </p:anim>
                                    <p:anim calcmode="lin" valueType="num">
                                      <p:cBhvr>
                                        <p:cTn id="9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par>
                                <p:cTn id="92" presetID="37"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anim calcmode="lin" valueType="num">
                                      <p:cBhvr>
                                        <p:cTn id="95" dur="500" fill="hold"/>
                                        <p:tgtEl>
                                          <p:spTgt spid="36"/>
                                        </p:tgtEl>
                                        <p:attrNameLst>
                                          <p:attrName>ppt_x</p:attrName>
                                        </p:attrNameLst>
                                      </p:cBhvr>
                                      <p:tavLst>
                                        <p:tav tm="0">
                                          <p:val>
                                            <p:strVal val="#ppt_x"/>
                                          </p:val>
                                        </p:tav>
                                        <p:tav tm="100000">
                                          <p:val>
                                            <p:strVal val="#ppt_x"/>
                                          </p:val>
                                        </p:tav>
                                      </p:tavLst>
                                    </p:anim>
                                    <p:anim calcmode="lin" valueType="num">
                                      <p:cBhvr>
                                        <p:cTn id="96" dur="450" decel="100000" fill="hold"/>
                                        <p:tgtEl>
                                          <p:spTgt spid="36"/>
                                        </p:tgtEl>
                                        <p:attrNameLst>
                                          <p:attrName>ppt_y</p:attrName>
                                        </p:attrNameLst>
                                      </p:cBhvr>
                                      <p:tavLst>
                                        <p:tav tm="0">
                                          <p:val>
                                            <p:strVal val="#ppt_y+1"/>
                                          </p:val>
                                        </p:tav>
                                        <p:tav tm="100000">
                                          <p:val>
                                            <p:strVal val="#ppt_y-.03"/>
                                          </p:val>
                                        </p:tav>
                                      </p:tavLst>
                                    </p:anim>
                                    <p:anim calcmode="lin" valueType="num">
                                      <p:cBhvr>
                                        <p:cTn id="97" dur="50" accel="100000" fill="hold">
                                          <p:stCondLst>
                                            <p:cond delay="450"/>
                                          </p:stCondLst>
                                        </p:cTn>
                                        <p:tgtEl>
                                          <p:spTgt spid="36"/>
                                        </p:tgtEl>
                                        <p:attrNameLst>
                                          <p:attrName>ppt_y</p:attrName>
                                        </p:attrNameLst>
                                      </p:cBhvr>
                                      <p:tavLst>
                                        <p:tav tm="0">
                                          <p:val>
                                            <p:strVal val="#ppt_y-.03"/>
                                          </p:val>
                                        </p:tav>
                                        <p:tav tm="100000">
                                          <p:val>
                                            <p:strVal val="#ppt_y"/>
                                          </p:val>
                                        </p:tav>
                                      </p:tavLst>
                                    </p:anim>
                                  </p:childTnLst>
                                </p:cTn>
                              </p:par>
                              <p:par>
                                <p:cTn id="98" presetID="37" presetClass="entr" presetSubtype="0"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anim calcmode="lin" valueType="num">
                                      <p:cBhvr>
                                        <p:cTn id="101" dur="500" fill="hold"/>
                                        <p:tgtEl>
                                          <p:spTgt spid="32"/>
                                        </p:tgtEl>
                                        <p:attrNameLst>
                                          <p:attrName>ppt_x</p:attrName>
                                        </p:attrNameLst>
                                      </p:cBhvr>
                                      <p:tavLst>
                                        <p:tav tm="0">
                                          <p:val>
                                            <p:strVal val="#ppt_x"/>
                                          </p:val>
                                        </p:tav>
                                        <p:tav tm="100000">
                                          <p:val>
                                            <p:strVal val="#ppt_x"/>
                                          </p:val>
                                        </p:tav>
                                      </p:tavLst>
                                    </p:anim>
                                    <p:anim calcmode="lin" valueType="num">
                                      <p:cBhvr>
                                        <p:cTn id="102" dur="450" decel="100000" fill="hold"/>
                                        <p:tgtEl>
                                          <p:spTgt spid="32"/>
                                        </p:tgtEl>
                                        <p:attrNameLst>
                                          <p:attrName>ppt_y</p:attrName>
                                        </p:attrNameLst>
                                      </p:cBhvr>
                                      <p:tavLst>
                                        <p:tav tm="0">
                                          <p:val>
                                            <p:strVal val="#ppt_y+1"/>
                                          </p:val>
                                        </p:tav>
                                        <p:tav tm="100000">
                                          <p:val>
                                            <p:strVal val="#ppt_y-.03"/>
                                          </p:val>
                                        </p:tav>
                                      </p:tavLst>
                                    </p:anim>
                                    <p:anim calcmode="lin" valueType="num">
                                      <p:cBhvr>
                                        <p:cTn id="103" dur="50" accel="100000" fill="hold">
                                          <p:stCondLst>
                                            <p:cond delay="45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37" presetClass="entr" presetSubtype="0" fill="hold"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500"/>
                                        <p:tgtEl>
                                          <p:spTgt spid="37"/>
                                        </p:tgtEl>
                                      </p:cBhvr>
                                    </p:animEffect>
                                    <p:anim calcmode="lin" valueType="num">
                                      <p:cBhvr>
                                        <p:cTn id="109" dur="500" fill="hold"/>
                                        <p:tgtEl>
                                          <p:spTgt spid="37"/>
                                        </p:tgtEl>
                                        <p:attrNameLst>
                                          <p:attrName>ppt_x</p:attrName>
                                        </p:attrNameLst>
                                      </p:cBhvr>
                                      <p:tavLst>
                                        <p:tav tm="0">
                                          <p:val>
                                            <p:strVal val="#ppt_x"/>
                                          </p:val>
                                        </p:tav>
                                        <p:tav tm="100000">
                                          <p:val>
                                            <p:strVal val="#ppt_x"/>
                                          </p:val>
                                        </p:tav>
                                      </p:tavLst>
                                    </p:anim>
                                    <p:anim calcmode="lin" valueType="num">
                                      <p:cBhvr>
                                        <p:cTn id="110" dur="450" decel="100000" fill="hold"/>
                                        <p:tgtEl>
                                          <p:spTgt spid="37"/>
                                        </p:tgtEl>
                                        <p:attrNameLst>
                                          <p:attrName>ppt_y</p:attrName>
                                        </p:attrNameLst>
                                      </p:cBhvr>
                                      <p:tavLst>
                                        <p:tav tm="0">
                                          <p:val>
                                            <p:strVal val="#ppt_y+1"/>
                                          </p:val>
                                        </p:tav>
                                        <p:tav tm="100000">
                                          <p:val>
                                            <p:strVal val="#ppt_y-.03"/>
                                          </p:val>
                                        </p:tav>
                                      </p:tavLst>
                                    </p:anim>
                                    <p:anim calcmode="lin" valueType="num">
                                      <p:cBhvr>
                                        <p:cTn id="111" dur="50" accel="100000" fill="hold">
                                          <p:stCondLst>
                                            <p:cond delay="450"/>
                                          </p:stCondLst>
                                        </p:cTn>
                                        <p:tgtEl>
                                          <p:spTgt spid="37"/>
                                        </p:tgtEl>
                                        <p:attrNameLst>
                                          <p:attrName>ppt_y</p:attrName>
                                        </p:attrNameLst>
                                      </p:cBhvr>
                                      <p:tavLst>
                                        <p:tav tm="0">
                                          <p:val>
                                            <p:strVal val="#ppt_y-.03"/>
                                          </p:val>
                                        </p:tav>
                                        <p:tav tm="100000">
                                          <p:val>
                                            <p:strVal val="#ppt_y"/>
                                          </p:val>
                                        </p:tav>
                                      </p:tavLst>
                                    </p:anim>
                                  </p:childTnLst>
                                </p:cTn>
                              </p:par>
                              <p:par>
                                <p:cTn id="112" presetID="37" presetClass="entr" presetSubtype="0" fill="hold" grpId="0" nodeType="with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anim calcmode="lin" valueType="num">
                                      <p:cBhvr>
                                        <p:cTn id="115" dur="500" fill="hold"/>
                                        <p:tgtEl>
                                          <p:spTgt spid="44"/>
                                        </p:tgtEl>
                                        <p:attrNameLst>
                                          <p:attrName>ppt_x</p:attrName>
                                        </p:attrNameLst>
                                      </p:cBhvr>
                                      <p:tavLst>
                                        <p:tav tm="0">
                                          <p:val>
                                            <p:strVal val="#ppt_x"/>
                                          </p:val>
                                        </p:tav>
                                        <p:tav tm="100000">
                                          <p:val>
                                            <p:strVal val="#ppt_x"/>
                                          </p:val>
                                        </p:tav>
                                      </p:tavLst>
                                    </p:anim>
                                    <p:anim calcmode="lin" valueType="num">
                                      <p:cBhvr>
                                        <p:cTn id="116" dur="450" decel="100000" fill="hold"/>
                                        <p:tgtEl>
                                          <p:spTgt spid="44"/>
                                        </p:tgtEl>
                                        <p:attrNameLst>
                                          <p:attrName>ppt_y</p:attrName>
                                        </p:attrNameLst>
                                      </p:cBhvr>
                                      <p:tavLst>
                                        <p:tav tm="0">
                                          <p:val>
                                            <p:strVal val="#ppt_y+1"/>
                                          </p:val>
                                        </p:tav>
                                        <p:tav tm="100000">
                                          <p:val>
                                            <p:strVal val="#ppt_y-.03"/>
                                          </p:val>
                                        </p:tav>
                                      </p:tavLst>
                                    </p:anim>
                                    <p:anim calcmode="lin" valueType="num">
                                      <p:cBhvr>
                                        <p:cTn id="117" dur="50" accel="100000" fill="hold">
                                          <p:stCondLst>
                                            <p:cond delay="450"/>
                                          </p:stCondLst>
                                        </p:cTn>
                                        <p:tgtEl>
                                          <p:spTgt spid="44"/>
                                        </p:tgtEl>
                                        <p:attrNameLst>
                                          <p:attrName>ppt_y</p:attrName>
                                        </p:attrNameLst>
                                      </p:cBhvr>
                                      <p:tavLst>
                                        <p:tav tm="0">
                                          <p:val>
                                            <p:strVal val="#ppt_y-.03"/>
                                          </p:val>
                                        </p:tav>
                                        <p:tav tm="100000">
                                          <p:val>
                                            <p:strVal val="#ppt_y"/>
                                          </p:val>
                                        </p:tav>
                                      </p:tavLst>
                                    </p:anim>
                                  </p:childTnLst>
                                </p:cTn>
                              </p:par>
                              <p:par>
                                <p:cTn id="118" presetID="37" presetClass="entr" presetSubtype="0" fill="hold" grpId="0" nodeType="with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500"/>
                                        <p:tgtEl>
                                          <p:spTgt spid="41"/>
                                        </p:tgtEl>
                                      </p:cBhvr>
                                    </p:animEffect>
                                    <p:anim calcmode="lin" valueType="num">
                                      <p:cBhvr>
                                        <p:cTn id="121" dur="500" fill="hold"/>
                                        <p:tgtEl>
                                          <p:spTgt spid="41"/>
                                        </p:tgtEl>
                                        <p:attrNameLst>
                                          <p:attrName>ppt_x</p:attrName>
                                        </p:attrNameLst>
                                      </p:cBhvr>
                                      <p:tavLst>
                                        <p:tav tm="0">
                                          <p:val>
                                            <p:strVal val="#ppt_x"/>
                                          </p:val>
                                        </p:tav>
                                        <p:tav tm="100000">
                                          <p:val>
                                            <p:strVal val="#ppt_x"/>
                                          </p:val>
                                        </p:tav>
                                      </p:tavLst>
                                    </p:anim>
                                    <p:anim calcmode="lin" valueType="num">
                                      <p:cBhvr>
                                        <p:cTn id="122" dur="450" decel="100000" fill="hold"/>
                                        <p:tgtEl>
                                          <p:spTgt spid="41"/>
                                        </p:tgtEl>
                                        <p:attrNameLst>
                                          <p:attrName>ppt_y</p:attrName>
                                        </p:attrNameLst>
                                      </p:cBhvr>
                                      <p:tavLst>
                                        <p:tav tm="0">
                                          <p:val>
                                            <p:strVal val="#ppt_y+1"/>
                                          </p:val>
                                        </p:tav>
                                        <p:tav tm="100000">
                                          <p:val>
                                            <p:strVal val="#ppt_y-.03"/>
                                          </p:val>
                                        </p:tav>
                                      </p:tavLst>
                                    </p:anim>
                                    <p:anim calcmode="lin" valueType="num">
                                      <p:cBhvr>
                                        <p:cTn id="123" dur="50" accel="100000" fill="hold">
                                          <p:stCondLst>
                                            <p:cond delay="450"/>
                                          </p:stCondLst>
                                        </p:cTn>
                                        <p:tgtEl>
                                          <p:spTgt spid="4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36" grpId="0"/>
      <p:bldP spid="41" grpId="0"/>
      <p:bldP spid="44" grpId="0"/>
      <p:bldP spid="46" grpId="0"/>
      <p:bldP spid="51" grpId="0"/>
      <p:bldP spid="10" grpId="0"/>
      <p:bldP spid="11" grpId="0"/>
      <p:bldP spid="17" grpId="0"/>
      <p:bldP spid="19"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E8684A-4599-5327-DB76-D6BDD6DA8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sp>
        <p:nvSpPr>
          <p:cNvPr id="6" name="Title 1">
            <a:extLst>
              <a:ext uri="{FF2B5EF4-FFF2-40B4-BE49-F238E27FC236}">
                <a16:creationId xmlns:a16="http://schemas.microsoft.com/office/drawing/2014/main" id="{9C7280DB-038E-E598-835B-40EA64F12796}"/>
              </a:ext>
            </a:extLst>
          </p:cNvPr>
          <p:cNvSpPr txBox="1">
            <a:spLocks/>
          </p:cNvSpPr>
          <p:nvPr/>
        </p:nvSpPr>
        <p:spPr>
          <a:xfrm>
            <a:off x="109833" y="229885"/>
            <a:ext cx="4473801" cy="643084"/>
          </a:xfrm>
          <a:prstGeom prst="rect">
            <a:avLst/>
          </a:prstGeom>
        </p:spPr>
        <p:txBody>
          <a:bodyPr vert="horz" lIns="91440" tIns="45720" rIns="91440" bIns="45720" rtlCol="0" anchor="t">
            <a:normAutofit fontScale="77500" lnSpcReduction="20000"/>
          </a:bodyPr>
          <a:lstStyle>
            <a:lvl1pPr algn="l" defTabSz="685800" rtl="0" eaLnBrk="1" latinLnBrk="0" hangingPunct="1">
              <a:lnSpc>
                <a:spcPct val="90000"/>
              </a:lnSpc>
              <a:spcBef>
                <a:spcPct val="0"/>
              </a:spcBef>
              <a:buNone/>
              <a:defRPr sz="6000" b="0" kern="1200">
                <a:solidFill>
                  <a:schemeClr val="tx1"/>
                </a:solidFill>
                <a:latin typeface="+mn-lt"/>
                <a:ea typeface="+mj-ea"/>
                <a:cs typeface="+mj-cs"/>
              </a:defRPr>
            </a:lvl1pPr>
          </a:lstStyle>
          <a:p>
            <a:r>
              <a:rPr lang="en-US" sz="5400" b="1" dirty="0">
                <a:solidFill>
                  <a:schemeClr val="bg1"/>
                </a:solidFill>
              </a:rPr>
              <a:t>Multi collinearity: </a:t>
            </a:r>
          </a:p>
        </p:txBody>
      </p:sp>
      <p:sp>
        <p:nvSpPr>
          <p:cNvPr id="7" name="Subtitle 5">
            <a:extLst>
              <a:ext uri="{FF2B5EF4-FFF2-40B4-BE49-F238E27FC236}">
                <a16:creationId xmlns:a16="http://schemas.microsoft.com/office/drawing/2014/main" id="{0C434E9C-B076-5FFE-8866-4E00610581FB}"/>
              </a:ext>
            </a:extLst>
          </p:cNvPr>
          <p:cNvSpPr txBox="1">
            <a:spLocks/>
          </p:cNvSpPr>
          <p:nvPr/>
        </p:nvSpPr>
        <p:spPr>
          <a:xfrm>
            <a:off x="269042" y="1302219"/>
            <a:ext cx="5392062" cy="2291909"/>
          </a:xfrm>
          <a:prstGeom prst="rect">
            <a:avLst/>
          </a:prstGeom>
          <a:noFill/>
        </p:spPr>
        <p:txBody>
          <a:bodyPr wrap="square"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sz="1800" dirty="0">
                <a:solidFill>
                  <a:schemeClr val="bg1"/>
                </a:solidFill>
                <a:ea typeface="Cambria" panose="02040503050406030204" pitchFamily="18" charset="0"/>
              </a:rPr>
              <a:t>Outliers : Deal with them using IQR Quantile method.</a:t>
            </a:r>
          </a:p>
          <a:p>
            <a:pPr marL="342900" indent="-342900">
              <a:buFont typeface="Arial" panose="020B0604020202020204" pitchFamily="34" charset="0"/>
              <a:buAutoNum type="arabicPeriod"/>
            </a:pPr>
            <a:r>
              <a:rPr lang="en-US" sz="1800" dirty="0">
                <a:solidFill>
                  <a:schemeClr val="bg1"/>
                </a:solidFill>
                <a:ea typeface="Cambria" panose="02040503050406030204" pitchFamily="18" charset="0"/>
              </a:rPr>
              <a:t>Shape of the dataset after capping outliers: </a:t>
            </a:r>
            <a:r>
              <a:rPr lang="en-US" sz="1800" b="1" dirty="0">
                <a:solidFill>
                  <a:schemeClr val="bg1"/>
                </a:solidFill>
                <a:ea typeface="Cambria" panose="02040503050406030204" pitchFamily="18" charset="0"/>
              </a:rPr>
              <a:t>(62628, 13)</a:t>
            </a:r>
          </a:p>
          <a:p>
            <a:pPr marL="342900" indent="-342900" algn="just">
              <a:buFont typeface="Arial" panose="020B0604020202020204" pitchFamily="34" charset="0"/>
              <a:buAutoNum type="arabicPeriod"/>
            </a:pPr>
            <a:r>
              <a:rPr lang="en-US" sz="1800" dirty="0">
                <a:solidFill>
                  <a:schemeClr val="bg1"/>
                </a:solidFill>
                <a:ea typeface="Cambria" panose="02040503050406030204" pitchFamily="18" charset="0"/>
              </a:rPr>
              <a:t>Minimizing false alarms by developing fine-tune machine learning models with robust feature engineering and anomaly detection techniques to reduce false positives.</a:t>
            </a:r>
          </a:p>
        </p:txBody>
      </p:sp>
      <p:sp>
        <p:nvSpPr>
          <p:cNvPr id="8" name="Subtitle 5">
            <a:extLst>
              <a:ext uri="{FF2B5EF4-FFF2-40B4-BE49-F238E27FC236}">
                <a16:creationId xmlns:a16="http://schemas.microsoft.com/office/drawing/2014/main" id="{A2E90674-9B37-41B3-32C8-442C0ACBC65A}"/>
              </a:ext>
            </a:extLst>
          </p:cNvPr>
          <p:cNvSpPr txBox="1">
            <a:spLocks/>
          </p:cNvSpPr>
          <p:nvPr/>
        </p:nvSpPr>
        <p:spPr>
          <a:xfrm>
            <a:off x="109833" y="3928065"/>
            <a:ext cx="3174502" cy="341632"/>
          </a:xfrm>
          <a:prstGeom prst="rect">
            <a:avLst/>
          </a:prstGeom>
          <a:noFill/>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bg1"/>
                </a:solidFill>
                <a:ea typeface="Cambria" panose="02040503050406030204" pitchFamily="18" charset="0"/>
              </a:rPr>
              <a:t>VIF (Variance inflation factor) :</a:t>
            </a:r>
          </a:p>
        </p:txBody>
      </p:sp>
      <p:sp>
        <p:nvSpPr>
          <p:cNvPr id="9" name="Subtitle 5">
            <a:extLst>
              <a:ext uri="{FF2B5EF4-FFF2-40B4-BE49-F238E27FC236}">
                <a16:creationId xmlns:a16="http://schemas.microsoft.com/office/drawing/2014/main" id="{7A032878-4A17-B30D-3770-3DADE2DE0EE3}"/>
              </a:ext>
            </a:extLst>
          </p:cNvPr>
          <p:cNvSpPr txBox="1">
            <a:spLocks/>
          </p:cNvSpPr>
          <p:nvPr/>
        </p:nvSpPr>
        <p:spPr>
          <a:xfrm>
            <a:off x="176634" y="874095"/>
            <a:ext cx="2011560" cy="341632"/>
          </a:xfrm>
          <a:prstGeom prst="rect">
            <a:avLst/>
          </a:prstGeom>
          <a:noFill/>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bg1"/>
                </a:solidFill>
                <a:ea typeface="Cambria" panose="02040503050406030204" pitchFamily="18" charset="0"/>
              </a:rPr>
              <a:t>Treating Outliers:</a:t>
            </a:r>
          </a:p>
        </p:txBody>
      </p:sp>
      <p:pic>
        <p:nvPicPr>
          <p:cNvPr id="10" name="Picture 9">
            <a:extLst>
              <a:ext uri="{FF2B5EF4-FFF2-40B4-BE49-F238E27FC236}">
                <a16:creationId xmlns:a16="http://schemas.microsoft.com/office/drawing/2014/main" id="{3C6B27D5-FFC2-BD67-90B8-0652B26341E8}"/>
              </a:ext>
            </a:extLst>
          </p:cNvPr>
          <p:cNvPicPr>
            <a:picLocks noChangeAspect="1"/>
          </p:cNvPicPr>
          <p:nvPr/>
        </p:nvPicPr>
        <p:blipFill rotWithShape="1">
          <a:blip r:embed="rId3">
            <a:extLst>
              <a:ext uri="{28A0092B-C50C-407E-A947-70E740481C1C}">
                <a14:useLocalDpi xmlns:a14="http://schemas.microsoft.com/office/drawing/2010/main" val="0"/>
              </a:ext>
            </a:extLst>
          </a:blip>
          <a:srcRect l="1612" t="22757" r="74085" b="41142"/>
          <a:stretch/>
        </p:blipFill>
        <p:spPr>
          <a:xfrm>
            <a:off x="180749" y="4500485"/>
            <a:ext cx="1800520" cy="369332"/>
          </a:xfrm>
          <a:prstGeom prst="rect">
            <a:avLst/>
          </a:prstGeom>
        </p:spPr>
      </p:pic>
      <p:sp>
        <p:nvSpPr>
          <p:cNvPr id="11" name="TextBox 10">
            <a:extLst>
              <a:ext uri="{FF2B5EF4-FFF2-40B4-BE49-F238E27FC236}">
                <a16:creationId xmlns:a16="http://schemas.microsoft.com/office/drawing/2014/main" id="{1E314D8A-5B87-1507-7A8D-58510DB37A62}"/>
              </a:ext>
            </a:extLst>
          </p:cNvPr>
          <p:cNvSpPr txBox="1"/>
          <p:nvPr/>
        </p:nvSpPr>
        <p:spPr>
          <a:xfrm>
            <a:off x="5986272" y="4796016"/>
            <a:ext cx="5124719" cy="646331"/>
          </a:xfrm>
          <a:prstGeom prst="rect">
            <a:avLst/>
          </a:prstGeom>
          <a:noFill/>
        </p:spPr>
        <p:txBody>
          <a:bodyPr wrap="square">
            <a:spAutoFit/>
          </a:bodyPr>
          <a:lstStyle/>
          <a:p>
            <a:pPr algn="ctr"/>
            <a:r>
              <a:rPr lang="en-US" dirty="0">
                <a:solidFill>
                  <a:schemeClr val="bg1"/>
                </a:solidFill>
              </a:rPr>
              <a:t>Final list of </a:t>
            </a:r>
            <a:r>
              <a:rPr lang="en-US" sz="1600" dirty="0">
                <a:solidFill>
                  <a:schemeClr val="bg1"/>
                </a:solidFill>
              </a:rPr>
              <a:t>features</a:t>
            </a:r>
            <a:r>
              <a:rPr lang="en-US" dirty="0">
                <a:solidFill>
                  <a:schemeClr val="bg1"/>
                </a:solidFill>
              </a:rPr>
              <a:t>: ['Temperature', 'Humidity', 'TVOC', 'NC0.5']</a:t>
            </a:r>
          </a:p>
        </p:txBody>
      </p:sp>
      <p:graphicFrame>
        <p:nvGraphicFramePr>
          <p:cNvPr id="13" name="Table 12">
            <a:extLst>
              <a:ext uri="{FF2B5EF4-FFF2-40B4-BE49-F238E27FC236}">
                <a16:creationId xmlns:a16="http://schemas.microsoft.com/office/drawing/2014/main" id="{F4613E6A-9389-DB9D-6575-EC37D8CC224F}"/>
              </a:ext>
            </a:extLst>
          </p:cNvPr>
          <p:cNvGraphicFramePr>
            <a:graphicFrameLocks noGrp="1"/>
          </p:cNvGraphicFramePr>
          <p:nvPr>
            <p:extLst>
              <p:ext uri="{D42A27DB-BD31-4B8C-83A1-F6EECF244321}">
                <p14:modId xmlns:p14="http://schemas.microsoft.com/office/powerpoint/2010/main" val="3063791302"/>
              </p:ext>
            </p:extLst>
          </p:nvPr>
        </p:nvGraphicFramePr>
        <p:xfrm>
          <a:off x="5986273" y="2802002"/>
          <a:ext cx="5124718" cy="1912680"/>
        </p:xfrm>
        <a:graphic>
          <a:graphicData uri="http://schemas.openxmlformats.org/drawingml/2006/table">
            <a:tbl>
              <a:tblPr firstRow="1" bandRow="1">
                <a:tableStyleId>{7DF18680-E054-41AD-8BC1-D1AEF772440D}</a:tableStyleId>
              </a:tblPr>
              <a:tblGrid>
                <a:gridCol w="2657937">
                  <a:extLst>
                    <a:ext uri="{9D8B030D-6E8A-4147-A177-3AD203B41FA5}">
                      <a16:colId xmlns:a16="http://schemas.microsoft.com/office/drawing/2014/main" val="3216085817"/>
                    </a:ext>
                  </a:extLst>
                </a:gridCol>
                <a:gridCol w="2466781">
                  <a:extLst>
                    <a:ext uri="{9D8B030D-6E8A-4147-A177-3AD203B41FA5}">
                      <a16:colId xmlns:a16="http://schemas.microsoft.com/office/drawing/2014/main" val="3217362718"/>
                    </a:ext>
                  </a:extLst>
                </a:gridCol>
              </a:tblGrid>
              <a:tr h="382536">
                <a:tc>
                  <a:txBody>
                    <a:bodyPr/>
                    <a:lstStyle/>
                    <a:p>
                      <a:r>
                        <a:rPr lang="en-US" sz="1600" dirty="0"/>
                        <a:t>FEATURE</a:t>
                      </a:r>
                      <a:endParaRPr lang="en-US" sz="1600" i="1" dirty="0"/>
                    </a:p>
                  </a:txBody>
                  <a:tcPr/>
                </a:tc>
                <a:tc>
                  <a:txBody>
                    <a:bodyPr/>
                    <a:lstStyle/>
                    <a:p>
                      <a:r>
                        <a:rPr lang="en-US" sz="1600" dirty="0"/>
                        <a:t>VIF</a:t>
                      </a:r>
                      <a:endParaRPr lang="en-US" sz="1600" i="1" dirty="0"/>
                    </a:p>
                  </a:txBody>
                  <a:tcPr/>
                </a:tc>
                <a:extLst>
                  <a:ext uri="{0D108BD9-81ED-4DB2-BD59-A6C34878D82A}">
                    <a16:rowId xmlns:a16="http://schemas.microsoft.com/office/drawing/2014/main" val="981729244"/>
                  </a:ext>
                </a:extLst>
              </a:tr>
              <a:tr h="382536">
                <a:tc>
                  <a:txBody>
                    <a:bodyPr/>
                    <a:lstStyle/>
                    <a:p>
                      <a:r>
                        <a:rPr lang="en-US" sz="1600" dirty="0"/>
                        <a:t>Humidity</a:t>
                      </a:r>
                      <a:endParaRPr lang="en-US" sz="1600" i="1" dirty="0"/>
                    </a:p>
                  </a:txBody>
                  <a:tcPr/>
                </a:tc>
                <a:tc>
                  <a:txBody>
                    <a:bodyPr/>
                    <a:lstStyle/>
                    <a:p>
                      <a:r>
                        <a:rPr lang="en-US" sz="1600" dirty="0"/>
                        <a:t>6.578728</a:t>
                      </a:r>
                      <a:endParaRPr lang="en-US" sz="1600" i="1" dirty="0"/>
                    </a:p>
                  </a:txBody>
                  <a:tcPr/>
                </a:tc>
                <a:extLst>
                  <a:ext uri="{0D108BD9-81ED-4DB2-BD59-A6C34878D82A}">
                    <a16:rowId xmlns:a16="http://schemas.microsoft.com/office/drawing/2014/main" val="1745758643"/>
                  </a:ext>
                </a:extLst>
              </a:tr>
              <a:tr h="382536">
                <a:tc>
                  <a:txBody>
                    <a:bodyPr/>
                    <a:lstStyle/>
                    <a:p>
                      <a:r>
                        <a:rPr lang="en-US" sz="1600" dirty="0"/>
                        <a:t>NC0.5</a:t>
                      </a:r>
                      <a:endParaRPr lang="en-US" sz="1600" i="1" dirty="0"/>
                    </a:p>
                  </a:txBody>
                  <a:tcPr/>
                </a:tc>
                <a:tc>
                  <a:txBody>
                    <a:bodyPr/>
                    <a:lstStyle/>
                    <a:p>
                      <a:r>
                        <a:rPr lang="en-US" sz="1600" dirty="0"/>
                        <a:t>6.374706</a:t>
                      </a:r>
                      <a:endParaRPr lang="en-US" sz="1600" i="1" dirty="0"/>
                    </a:p>
                  </a:txBody>
                  <a:tcPr/>
                </a:tc>
                <a:extLst>
                  <a:ext uri="{0D108BD9-81ED-4DB2-BD59-A6C34878D82A}">
                    <a16:rowId xmlns:a16="http://schemas.microsoft.com/office/drawing/2014/main" val="538222602"/>
                  </a:ext>
                </a:extLst>
              </a:tr>
              <a:tr h="382536">
                <a:tc>
                  <a:txBody>
                    <a:bodyPr/>
                    <a:lstStyle/>
                    <a:p>
                      <a:r>
                        <a:rPr lang="en-US" sz="1600" dirty="0"/>
                        <a:t>TVOC</a:t>
                      </a:r>
                      <a:endParaRPr lang="en-US" sz="1600" i="1" dirty="0"/>
                    </a:p>
                  </a:txBody>
                  <a:tcPr/>
                </a:tc>
                <a:tc>
                  <a:txBody>
                    <a:bodyPr/>
                    <a:lstStyle/>
                    <a:p>
                      <a:r>
                        <a:rPr lang="en-US" sz="1600" dirty="0"/>
                        <a:t>2.599747</a:t>
                      </a:r>
                      <a:endParaRPr lang="en-US" sz="1600" i="1" dirty="0"/>
                    </a:p>
                  </a:txBody>
                  <a:tcPr/>
                </a:tc>
                <a:extLst>
                  <a:ext uri="{0D108BD9-81ED-4DB2-BD59-A6C34878D82A}">
                    <a16:rowId xmlns:a16="http://schemas.microsoft.com/office/drawing/2014/main" val="670805010"/>
                  </a:ext>
                </a:extLst>
              </a:tr>
              <a:tr h="382536">
                <a:tc>
                  <a:txBody>
                    <a:bodyPr/>
                    <a:lstStyle/>
                    <a:p>
                      <a:r>
                        <a:rPr lang="en-US" sz="1600" dirty="0"/>
                        <a:t>Temperature</a:t>
                      </a:r>
                      <a:endParaRPr lang="en-US" sz="1600" i="1" dirty="0"/>
                    </a:p>
                  </a:txBody>
                  <a:tcPr/>
                </a:tc>
                <a:tc>
                  <a:txBody>
                    <a:bodyPr/>
                    <a:lstStyle/>
                    <a:p>
                      <a:r>
                        <a:rPr lang="en-US" sz="1600" dirty="0"/>
                        <a:t>2.399299</a:t>
                      </a:r>
                      <a:endParaRPr lang="en-US" sz="1600" i="1" dirty="0"/>
                    </a:p>
                  </a:txBody>
                  <a:tcPr/>
                </a:tc>
                <a:extLst>
                  <a:ext uri="{0D108BD9-81ED-4DB2-BD59-A6C34878D82A}">
                    <a16:rowId xmlns:a16="http://schemas.microsoft.com/office/drawing/2014/main" val="1773067181"/>
                  </a:ext>
                </a:extLst>
              </a:tr>
            </a:tbl>
          </a:graphicData>
        </a:graphic>
      </p:graphicFrame>
      <p:sp>
        <p:nvSpPr>
          <p:cNvPr id="21" name="TextBox 20">
            <a:extLst>
              <a:ext uri="{FF2B5EF4-FFF2-40B4-BE49-F238E27FC236}">
                <a16:creationId xmlns:a16="http://schemas.microsoft.com/office/drawing/2014/main" id="{35094B41-A776-237A-BED7-E228BDD34239}"/>
              </a:ext>
            </a:extLst>
          </p:cNvPr>
          <p:cNvSpPr txBox="1"/>
          <p:nvPr/>
        </p:nvSpPr>
        <p:spPr>
          <a:xfrm>
            <a:off x="109833" y="4926959"/>
            <a:ext cx="5392062" cy="646331"/>
          </a:xfrm>
          <a:prstGeom prst="rect">
            <a:avLst/>
          </a:prstGeom>
          <a:noFill/>
        </p:spPr>
        <p:txBody>
          <a:bodyPr wrap="square" rtlCol="0">
            <a:spAutoFit/>
          </a:bodyPr>
          <a:lstStyle/>
          <a:p>
            <a:pPr algn="just"/>
            <a:r>
              <a:rPr lang="en-US" dirty="0">
                <a:solidFill>
                  <a:schemeClr val="bg1"/>
                </a:solidFill>
              </a:rPr>
              <a:t>Where R Square is the Coefficient of determination of variable.</a:t>
            </a:r>
          </a:p>
        </p:txBody>
      </p:sp>
      <p:sp>
        <p:nvSpPr>
          <p:cNvPr id="22" name="TextBox 21">
            <a:extLst>
              <a:ext uri="{FF2B5EF4-FFF2-40B4-BE49-F238E27FC236}">
                <a16:creationId xmlns:a16="http://schemas.microsoft.com/office/drawing/2014/main" id="{1EF9036F-B49B-568A-B529-3A6C756B0DC3}"/>
              </a:ext>
            </a:extLst>
          </p:cNvPr>
          <p:cNvSpPr txBox="1"/>
          <p:nvPr/>
        </p:nvSpPr>
        <p:spPr>
          <a:xfrm>
            <a:off x="109832" y="5687575"/>
            <a:ext cx="11118999" cy="923330"/>
          </a:xfrm>
          <a:prstGeom prst="rect">
            <a:avLst/>
          </a:prstGeom>
          <a:noFill/>
        </p:spPr>
        <p:txBody>
          <a:bodyPr wrap="square" rtlCol="0">
            <a:spAutoFit/>
          </a:bodyPr>
          <a:lstStyle/>
          <a:p>
            <a:r>
              <a:rPr lang="en-US" dirty="0">
                <a:solidFill>
                  <a:schemeClr val="bg1"/>
                </a:solidFill>
              </a:rPr>
              <a:t>Our feature selection process successfully reduce multicollinearity. It removed features like PM2.5, and pressure that had very high VIF scores. The remaining features (temperature, humidity, TVOC, NC0.5) all have VIF&lt;10 indicating they are less likely to cause problems in our analysis.</a:t>
            </a:r>
          </a:p>
        </p:txBody>
      </p:sp>
      <p:sp>
        <p:nvSpPr>
          <p:cNvPr id="29" name="Slide Number Placeholder 2">
            <a:extLst>
              <a:ext uri="{FF2B5EF4-FFF2-40B4-BE49-F238E27FC236}">
                <a16:creationId xmlns:a16="http://schemas.microsoft.com/office/drawing/2014/main" id="{34CBD04C-95D3-E742-A514-21039AA5DC8E}"/>
              </a:ext>
            </a:extLst>
          </p:cNvPr>
          <p:cNvSpPr>
            <a:spLocks noGrp="1"/>
          </p:cNvSpPr>
          <p:nvPr>
            <p:ph type="sldNum" sz="quarter" idx="12"/>
          </p:nvPr>
        </p:nvSpPr>
        <p:spPr>
          <a:xfrm>
            <a:off x="11353800" y="323958"/>
            <a:ext cx="373155" cy="364331"/>
          </a:xfrm>
        </p:spPr>
        <p:txBody>
          <a:bodyPr/>
          <a:lstStyle/>
          <a:p>
            <a:fld id="{B4E73946-9152-2148-B286-BEF1B04A8193}" type="slidenum">
              <a:rPr lang="en-US" smtClean="0">
                <a:solidFill>
                  <a:schemeClr val="bg1"/>
                </a:solidFill>
              </a:rPr>
              <a:t>5</a:t>
            </a:fld>
            <a:endParaRPr lang="en-US" dirty="0">
              <a:solidFill>
                <a:schemeClr val="bg1"/>
              </a:solidFill>
            </a:endParaRPr>
          </a:p>
        </p:txBody>
      </p:sp>
      <p:pic>
        <p:nvPicPr>
          <p:cNvPr id="38" name="Picture 37">
            <a:extLst>
              <a:ext uri="{FF2B5EF4-FFF2-40B4-BE49-F238E27FC236}">
                <a16:creationId xmlns:a16="http://schemas.microsoft.com/office/drawing/2014/main" id="{8ABCB2A4-F117-D325-845E-8F7E45D2502B}"/>
              </a:ext>
            </a:extLst>
          </p:cNvPr>
          <p:cNvPicPr>
            <a:picLocks noChangeAspect="1"/>
          </p:cNvPicPr>
          <p:nvPr/>
        </p:nvPicPr>
        <p:blipFill>
          <a:blip r:embed="rId4"/>
          <a:stretch>
            <a:fillRect/>
          </a:stretch>
        </p:blipFill>
        <p:spPr>
          <a:xfrm>
            <a:off x="5986272" y="123484"/>
            <a:ext cx="5124718" cy="2547842"/>
          </a:xfrm>
          <a:prstGeom prst="rect">
            <a:avLst/>
          </a:prstGeom>
        </p:spPr>
      </p:pic>
    </p:spTree>
    <p:extLst>
      <p:ext uri="{BB962C8B-B14F-4D97-AF65-F5344CB8AC3E}">
        <p14:creationId xmlns:p14="http://schemas.microsoft.com/office/powerpoint/2010/main" val="2354478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0">
            <a:extLst>
              <a:ext uri="{FF2B5EF4-FFF2-40B4-BE49-F238E27FC236}">
                <a16:creationId xmlns:a16="http://schemas.microsoft.com/office/drawing/2014/main" id="{F97B9088-7B21-A8CF-F01A-A200D8327E4B}"/>
              </a:ext>
            </a:extLst>
          </p:cNvPr>
          <p:cNvSpPr>
            <a:spLocks noGrp="1"/>
          </p:cNvSpPr>
          <p:nvPr>
            <p:ph type="title"/>
          </p:nvPr>
        </p:nvSpPr>
        <p:spPr>
          <a:xfrm>
            <a:off x="3969318" y="52922"/>
            <a:ext cx="4253364" cy="635367"/>
          </a:xfrm>
          <a:effectLst>
            <a:reflection blurRad="6350" stA="52000" endA="300" endPos="35000" dir="5400000" sy="-100000" algn="bl" rotWithShape="0"/>
          </a:effectLst>
        </p:spPr>
        <p:txBody>
          <a:bodyPr>
            <a:normAutofit fontScale="90000"/>
          </a:bodyPr>
          <a:lstStyle/>
          <a:p>
            <a:r>
              <a:rPr lang="en-US" sz="4000" b="1" dirty="0">
                <a:solidFill>
                  <a:schemeClr val="bg1"/>
                </a:solidFill>
              </a:rPr>
              <a:t> Hypothesis testing</a:t>
            </a:r>
          </a:p>
        </p:txBody>
      </p:sp>
      <p:pic>
        <p:nvPicPr>
          <p:cNvPr id="19" name="Picture 18">
            <a:extLst>
              <a:ext uri="{FF2B5EF4-FFF2-40B4-BE49-F238E27FC236}">
                <a16:creationId xmlns:a16="http://schemas.microsoft.com/office/drawing/2014/main" id="{19644359-2F79-8CD1-D67E-831B1DD40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sp>
        <p:nvSpPr>
          <p:cNvPr id="2" name="Slide Number Placeholder 2">
            <a:extLst>
              <a:ext uri="{FF2B5EF4-FFF2-40B4-BE49-F238E27FC236}">
                <a16:creationId xmlns:a16="http://schemas.microsoft.com/office/drawing/2014/main" id="{1A81FD2D-CEB4-7C4B-5948-8634D891E24A}"/>
              </a:ext>
            </a:extLst>
          </p:cNvPr>
          <p:cNvSpPr>
            <a:spLocks noGrp="1"/>
          </p:cNvSpPr>
          <p:nvPr>
            <p:ph type="sldNum" sz="quarter" idx="12"/>
          </p:nvPr>
        </p:nvSpPr>
        <p:spPr>
          <a:xfrm>
            <a:off x="11353800" y="323958"/>
            <a:ext cx="373155" cy="364331"/>
          </a:xfrm>
        </p:spPr>
        <p:txBody>
          <a:bodyPr/>
          <a:lstStyle/>
          <a:p>
            <a:fld id="{B4E73946-9152-2148-B286-BEF1B04A8193}" type="slidenum">
              <a:rPr lang="en-US" smtClean="0">
                <a:solidFill>
                  <a:schemeClr val="bg1"/>
                </a:solidFill>
              </a:rPr>
              <a:t>6</a:t>
            </a:fld>
            <a:endParaRPr lang="en-US" dirty="0">
              <a:solidFill>
                <a:schemeClr val="bg1"/>
              </a:solidFill>
            </a:endParaRPr>
          </a:p>
        </p:txBody>
      </p:sp>
      <p:graphicFrame>
        <p:nvGraphicFramePr>
          <p:cNvPr id="6" name="Table 5">
            <a:extLst>
              <a:ext uri="{FF2B5EF4-FFF2-40B4-BE49-F238E27FC236}">
                <a16:creationId xmlns:a16="http://schemas.microsoft.com/office/drawing/2014/main" id="{DEFE603D-A35B-6CD5-BD80-46DB65190C62}"/>
              </a:ext>
            </a:extLst>
          </p:cNvPr>
          <p:cNvGraphicFramePr>
            <a:graphicFrameLocks noGrp="1"/>
          </p:cNvGraphicFramePr>
          <p:nvPr>
            <p:extLst>
              <p:ext uri="{D42A27DB-BD31-4B8C-83A1-F6EECF244321}">
                <p14:modId xmlns:p14="http://schemas.microsoft.com/office/powerpoint/2010/main" val="4026478957"/>
              </p:ext>
            </p:extLst>
          </p:nvPr>
        </p:nvGraphicFramePr>
        <p:xfrm>
          <a:off x="526915" y="622164"/>
          <a:ext cx="10802113" cy="5613672"/>
        </p:xfrm>
        <a:graphic>
          <a:graphicData uri="http://schemas.openxmlformats.org/drawingml/2006/table">
            <a:tbl>
              <a:tblPr/>
              <a:tblGrid>
                <a:gridCol w="1213952">
                  <a:extLst>
                    <a:ext uri="{9D8B030D-6E8A-4147-A177-3AD203B41FA5}">
                      <a16:colId xmlns:a16="http://schemas.microsoft.com/office/drawing/2014/main" val="2919659293"/>
                    </a:ext>
                  </a:extLst>
                </a:gridCol>
                <a:gridCol w="1213952">
                  <a:extLst>
                    <a:ext uri="{9D8B030D-6E8A-4147-A177-3AD203B41FA5}">
                      <a16:colId xmlns:a16="http://schemas.microsoft.com/office/drawing/2014/main" val="2268309955"/>
                    </a:ext>
                  </a:extLst>
                </a:gridCol>
                <a:gridCol w="802442">
                  <a:extLst>
                    <a:ext uri="{9D8B030D-6E8A-4147-A177-3AD203B41FA5}">
                      <a16:colId xmlns:a16="http://schemas.microsoft.com/office/drawing/2014/main" val="3508841373"/>
                    </a:ext>
                  </a:extLst>
                </a:gridCol>
                <a:gridCol w="7571767">
                  <a:extLst>
                    <a:ext uri="{9D8B030D-6E8A-4147-A177-3AD203B41FA5}">
                      <a16:colId xmlns:a16="http://schemas.microsoft.com/office/drawing/2014/main" val="1127877345"/>
                    </a:ext>
                  </a:extLst>
                </a:gridCol>
              </a:tblGrid>
              <a:tr h="639670">
                <a:tc>
                  <a:txBody>
                    <a:bodyPr/>
                    <a:lstStyle/>
                    <a:p>
                      <a:pPr algn="ctr" fontAlgn="ctr"/>
                      <a:r>
                        <a:rPr lang="en-IN" sz="1600" b="1" i="0" u="none" strike="noStrike" dirty="0">
                          <a:solidFill>
                            <a:schemeClr val="tx1"/>
                          </a:solidFill>
                          <a:effectLst/>
                          <a:highlight>
                            <a:srgbClr val="FFFF00"/>
                          </a:highlight>
                          <a:latin typeface="+mj-lt"/>
                        </a:rPr>
                        <a:t>Variable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chemeClr val="tx1"/>
                          </a:solidFill>
                          <a:effectLst/>
                          <a:highlight>
                            <a:srgbClr val="FFFF00"/>
                          </a:highlight>
                          <a:latin typeface="+mj-lt"/>
                        </a:rPr>
                        <a:t>U-statistic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chemeClr val="tx1"/>
                          </a:solidFill>
                          <a:effectLst/>
                          <a:highlight>
                            <a:srgbClr val="FFFF00"/>
                          </a:highlight>
                          <a:latin typeface="+mj-lt"/>
                        </a:rPr>
                        <a:t>P-value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chemeClr val="tx1"/>
                          </a:solidFill>
                          <a:effectLst/>
                          <a:highlight>
                            <a:srgbClr val="FFFF00"/>
                          </a:highlight>
                          <a:latin typeface="+mj-lt"/>
                        </a:rPr>
                        <a:t>Inference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20707028"/>
                  </a:ext>
                </a:extLst>
              </a:tr>
              <a:tr h="452182">
                <a:tc>
                  <a:txBody>
                    <a:bodyPr/>
                    <a:lstStyle/>
                    <a:p>
                      <a:pPr algn="ctr" fontAlgn="ctr"/>
                      <a:r>
                        <a:rPr lang="en-IN" sz="1600" b="0" i="0" u="none" strike="noStrike">
                          <a:solidFill>
                            <a:schemeClr val="bg1"/>
                          </a:solidFill>
                          <a:effectLst/>
                          <a:latin typeface="+mj-lt"/>
                        </a:rPr>
                        <a:t>Humidity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dirty="0">
                          <a:solidFill>
                            <a:schemeClr val="bg1"/>
                          </a:solidFill>
                          <a:effectLst/>
                          <a:latin typeface="+mj-lt"/>
                        </a:rPr>
                        <a:t>1.52E+09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bg1"/>
                          </a:solidFill>
                          <a:effectLst/>
                          <a:latin typeface="+mj-lt"/>
                        </a:rPr>
                        <a:t>High significance, crucial for identifying fire alarm conditions.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0924510"/>
                  </a:ext>
                </a:extLst>
              </a:tr>
              <a:tr h="452182">
                <a:tc>
                  <a:txBody>
                    <a:bodyPr/>
                    <a:lstStyle/>
                    <a:p>
                      <a:pPr algn="ctr" fontAlgn="ctr"/>
                      <a:r>
                        <a:rPr lang="en-IN" sz="1600" b="0" i="0" u="none" strike="noStrike">
                          <a:solidFill>
                            <a:schemeClr val="bg1"/>
                          </a:solidFill>
                          <a:effectLst/>
                          <a:latin typeface="+mj-lt"/>
                        </a:rPr>
                        <a:t>Pressure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1.32E+09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dirty="0">
                          <a:solidFill>
                            <a:schemeClr val="bg1"/>
                          </a:solidFill>
                          <a:effectLst/>
                          <a:latin typeface="+mj-lt"/>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bg1"/>
                          </a:solidFill>
                          <a:effectLst/>
                          <a:latin typeface="+mj-lt"/>
                        </a:rPr>
                        <a:t>High significance, important for distinguishing fire alarm statuses.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6138298"/>
                  </a:ext>
                </a:extLst>
              </a:tr>
              <a:tr h="452182">
                <a:tc>
                  <a:txBody>
                    <a:bodyPr/>
                    <a:lstStyle/>
                    <a:p>
                      <a:pPr algn="ctr" fontAlgn="ctr"/>
                      <a:r>
                        <a:rPr lang="en-IN" sz="1600" b="0" i="0" u="none" strike="noStrike">
                          <a:solidFill>
                            <a:schemeClr val="bg1"/>
                          </a:solidFill>
                          <a:effectLst/>
                          <a:latin typeface="+mj-lt"/>
                        </a:rPr>
                        <a:t>eCO2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1.21E+09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chemeClr val="bg1"/>
                          </a:solidFill>
                          <a:effectLst/>
                          <a:latin typeface="+mj-lt"/>
                        </a:rPr>
                        <a:t>Least significant among the listed variables, still relevant for fire alarm prediction.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1328248"/>
                  </a:ext>
                </a:extLst>
              </a:tr>
              <a:tr h="452182">
                <a:tc>
                  <a:txBody>
                    <a:bodyPr/>
                    <a:lstStyle/>
                    <a:p>
                      <a:pPr algn="ctr" fontAlgn="ctr"/>
                      <a:r>
                        <a:rPr lang="en-IN" sz="1600" b="0" i="0" u="none" strike="noStrike" dirty="0">
                          <a:solidFill>
                            <a:schemeClr val="bg1"/>
                          </a:solidFill>
                          <a:effectLst/>
                          <a:latin typeface="+mj-lt"/>
                        </a:rPr>
                        <a:t>TVOC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1.54E+09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bg1"/>
                          </a:solidFill>
                          <a:effectLst/>
                          <a:latin typeface="+mj-lt"/>
                        </a:rPr>
                        <a:t>Most significant difference, strong association with fire alarm status.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7608165"/>
                  </a:ext>
                </a:extLst>
              </a:tr>
              <a:tr h="452182">
                <a:tc>
                  <a:txBody>
                    <a:bodyPr/>
                    <a:lstStyle/>
                    <a:p>
                      <a:pPr algn="ctr" fontAlgn="ctr"/>
                      <a:r>
                        <a:rPr lang="en-IN" sz="1600" b="0" i="0" u="none" strike="noStrike">
                          <a:solidFill>
                            <a:schemeClr val="bg1"/>
                          </a:solidFill>
                          <a:effectLst/>
                          <a:latin typeface="+mj-lt"/>
                        </a:rPr>
                        <a:t>Raw H2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1.16E+09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bg1"/>
                          </a:solidFill>
                          <a:effectLst/>
                          <a:latin typeface="+mj-lt"/>
                        </a:rPr>
                        <a:t>Significant difference, important predictor for fire alarm status.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1504522"/>
                  </a:ext>
                </a:extLst>
              </a:tr>
              <a:tr h="452182">
                <a:tc>
                  <a:txBody>
                    <a:bodyPr/>
                    <a:lstStyle/>
                    <a:p>
                      <a:pPr algn="ctr" fontAlgn="ctr"/>
                      <a:r>
                        <a:rPr lang="en-IN" sz="1600" b="0" i="0" u="none" strike="noStrike" dirty="0">
                          <a:solidFill>
                            <a:schemeClr val="bg1"/>
                          </a:solidFill>
                          <a:effectLst/>
                          <a:latin typeface="+mj-lt"/>
                        </a:rPr>
                        <a:t>Raw Ethanol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3.83E+08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chemeClr val="bg1"/>
                          </a:solidFill>
                          <a:effectLst/>
                          <a:latin typeface="+mj-lt"/>
                        </a:rPr>
                        <a:t>Significant difference, relevant for fire alarm prediction.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049661"/>
                  </a:ext>
                </a:extLst>
              </a:tr>
              <a:tr h="452182">
                <a:tc>
                  <a:txBody>
                    <a:bodyPr/>
                    <a:lstStyle/>
                    <a:p>
                      <a:pPr algn="ctr" fontAlgn="ctr"/>
                      <a:r>
                        <a:rPr lang="en-IN" sz="1600" b="0" i="0" u="none" strike="noStrike">
                          <a:solidFill>
                            <a:schemeClr val="bg1"/>
                          </a:solidFill>
                          <a:effectLst/>
                          <a:latin typeface="+mj-lt"/>
                        </a:rPr>
                        <a:t>NC0.5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1.32E+09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bg1"/>
                          </a:solidFill>
                          <a:effectLst/>
                          <a:latin typeface="+mj-lt"/>
                        </a:rPr>
                        <a:t>Significant difference, relevant for fire alarm prediction.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8526512"/>
                  </a:ext>
                </a:extLst>
              </a:tr>
              <a:tr h="452182">
                <a:tc>
                  <a:txBody>
                    <a:bodyPr/>
                    <a:lstStyle/>
                    <a:p>
                      <a:pPr algn="ctr" fontAlgn="ctr"/>
                      <a:r>
                        <a:rPr lang="en-IN" sz="1600" b="0" i="0" u="none" strike="noStrike">
                          <a:solidFill>
                            <a:schemeClr val="bg1"/>
                          </a:solidFill>
                          <a:effectLst/>
                          <a:latin typeface="+mj-lt"/>
                        </a:rPr>
                        <a:t>PM1.0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1.32E+09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bg1"/>
                          </a:solidFill>
                          <a:effectLst/>
                          <a:latin typeface="+mj-lt"/>
                        </a:rPr>
                        <a:t>Significant difference, relevant for fire alarm prediction.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90327128"/>
                  </a:ext>
                </a:extLst>
              </a:tr>
              <a:tr h="452182">
                <a:tc>
                  <a:txBody>
                    <a:bodyPr/>
                    <a:lstStyle/>
                    <a:p>
                      <a:pPr algn="ctr" fontAlgn="ctr"/>
                      <a:r>
                        <a:rPr lang="en-IN" sz="1600" b="0" i="0" u="none" strike="noStrike">
                          <a:solidFill>
                            <a:schemeClr val="bg1"/>
                          </a:solidFill>
                          <a:effectLst/>
                          <a:latin typeface="+mj-lt"/>
                        </a:rPr>
                        <a:t>PM2.5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1.32E+09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chemeClr val="bg1"/>
                          </a:solidFill>
                          <a:effectLst/>
                          <a:latin typeface="+mj-lt"/>
                        </a:rPr>
                        <a:t>Significant difference, relevant for fire alarm prediction.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4346629"/>
                  </a:ext>
                </a:extLst>
              </a:tr>
              <a:tr h="452182">
                <a:tc>
                  <a:txBody>
                    <a:bodyPr/>
                    <a:lstStyle/>
                    <a:p>
                      <a:pPr algn="ctr" fontAlgn="ctr"/>
                      <a:r>
                        <a:rPr lang="en-IN" sz="1600" b="0" i="0" u="none" strike="noStrike">
                          <a:solidFill>
                            <a:schemeClr val="bg1"/>
                          </a:solidFill>
                          <a:effectLst/>
                          <a:latin typeface="+mj-lt"/>
                        </a:rPr>
                        <a:t>NC1.0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1.31E+09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chemeClr val="bg1"/>
                          </a:solidFill>
                          <a:effectLst/>
                          <a:latin typeface="+mj-lt"/>
                        </a:rPr>
                        <a:t>Significant difference, relevant for fire alarm prediction.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7849952"/>
                  </a:ext>
                </a:extLst>
              </a:tr>
              <a:tr h="452182">
                <a:tc>
                  <a:txBody>
                    <a:bodyPr/>
                    <a:lstStyle/>
                    <a:p>
                      <a:pPr algn="ctr" fontAlgn="ctr"/>
                      <a:r>
                        <a:rPr lang="en-IN" sz="1600" b="0" i="0" u="none" strike="noStrike" dirty="0">
                          <a:solidFill>
                            <a:schemeClr val="bg1"/>
                          </a:solidFill>
                          <a:effectLst/>
                          <a:latin typeface="+mj-lt"/>
                        </a:rPr>
                        <a:t>NC2.5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1.26E+09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bg1"/>
                          </a:solidFill>
                          <a:effectLst/>
                          <a:latin typeface="+mj-lt"/>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bg1"/>
                          </a:solidFill>
                          <a:effectLst/>
                          <a:latin typeface="+mj-lt"/>
                        </a:rPr>
                        <a:t>Significant difference, relevant for fire alarm prediction.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1472779"/>
                  </a:ext>
                </a:extLst>
              </a:tr>
            </a:tbl>
          </a:graphicData>
        </a:graphic>
      </p:graphicFrame>
      <p:sp>
        <p:nvSpPr>
          <p:cNvPr id="7" name="TextBox 6">
            <a:extLst>
              <a:ext uri="{FF2B5EF4-FFF2-40B4-BE49-F238E27FC236}">
                <a16:creationId xmlns:a16="http://schemas.microsoft.com/office/drawing/2014/main" id="{0A427689-0823-6246-D62D-AE9B029BC4AB}"/>
              </a:ext>
            </a:extLst>
          </p:cNvPr>
          <p:cNvSpPr txBox="1"/>
          <p:nvPr/>
        </p:nvSpPr>
        <p:spPr>
          <a:xfrm>
            <a:off x="3208104" y="6301288"/>
            <a:ext cx="5014578" cy="369332"/>
          </a:xfrm>
          <a:prstGeom prst="rect">
            <a:avLst/>
          </a:prstGeom>
          <a:noFill/>
        </p:spPr>
        <p:txBody>
          <a:bodyPr wrap="none" rtlCol="0">
            <a:spAutoFit/>
          </a:bodyPr>
          <a:lstStyle/>
          <a:p>
            <a:r>
              <a:rPr lang="en-US" dirty="0">
                <a:solidFill>
                  <a:schemeClr val="bg1"/>
                </a:solidFill>
              </a:rPr>
              <a:t>As the P-value &lt; 0.05, we reject the null hypothesis </a:t>
            </a:r>
          </a:p>
        </p:txBody>
      </p:sp>
    </p:spTree>
    <p:extLst>
      <p:ext uri="{BB962C8B-B14F-4D97-AF65-F5344CB8AC3E}">
        <p14:creationId xmlns:p14="http://schemas.microsoft.com/office/powerpoint/2010/main" val="3726013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Data Sources icon PNG and SVG Vector Free Download">
            <a:extLst>
              <a:ext uri="{FF2B5EF4-FFF2-40B4-BE49-F238E27FC236}">
                <a16:creationId xmlns:a16="http://schemas.microsoft.com/office/drawing/2014/main" id="{3AD91562-5501-6662-4CB5-07940B672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925" y="1723722"/>
            <a:ext cx="1016127" cy="9675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Data Processing icons for free download | Freepik">
            <a:extLst>
              <a:ext uri="{FF2B5EF4-FFF2-40B4-BE49-F238E27FC236}">
                <a16:creationId xmlns:a16="http://schemas.microsoft.com/office/drawing/2014/main" id="{8206482D-7A42-0C9F-E038-B4D31768AC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12" y="1677896"/>
            <a:ext cx="1059180" cy="10591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Random Forest Icon - Free PNG &amp; SVG ...">
            <a:extLst>
              <a:ext uri="{FF2B5EF4-FFF2-40B4-BE49-F238E27FC236}">
                <a16:creationId xmlns:a16="http://schemas.microsoft.com/office/drawing/2014/main" id="{964334B6-CB45-1EED-A52D-18AFA49D0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0352" y="1757917"/>
            <a:ext cx="853440" cy="8534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Data Extraction Icon Royalty-Free ...">
            <a:extLst>
              <a:ext uri="{FF2B5EF4-FFF2-40B4-BE49-F238E27FC236}">
                <a16:creationId xmlns:a16="http://schemas.microsoft.com/office/drawing/2014/main" id="{FBCB6B1E-EC72-8BEA-C6E2-FE1E2366B42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889" t="23520" r="15511" b="23520"/>
          <a:stretch/>
        </p:blipFill>
        <p:spPr bwMode="auto">
          <a:xfrm>
            <a:off x="3769977" y="1677896"/>
            <a:ext cx="1405890" cy="113498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43EB3618-655E-8293-C476-78BB99FF0BFE}"/>
              </a:ext>
            </a:extLst>
          </p:cNvPr>
          <p:cNvCxnSpPr>
            <a:stCxn id="20" idx="3"/>
            <a:endCxn id="21" idx="1"/>
          </p:cNvCxnSpPr>
          <p:nvPr/>
        </p:nvCxnSpPr>
        <p:spPr>
          <a:xfrm flipV="1">
            <a:off x="1902052" y="2207486"/>
            <a:ext cx="3742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C42C22F-17C0-3010-6A36-90E3411F66A6}"/>
              </a:ext>
            </a:extLst>
          </p:cNvPr>
          <p:cNvCxnSpPr>
            <a:cxnSpLocks/>
          </p:cNvCxnSpPr>
          <p:nvPr/>
        </p:nvCxnSpPr>
        <p:spPr>
          <a:xfrm>
            <a:off x="3335492" y="2207486"/>
            <a:ext cx="462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BF30A08-29F2-C5A9-9290-3BF5C0076FA5}"/>
              </a:ext>
            </a:extLst>
          </p:cNvPr>
          <p:cNvCxnSpPr>
            <a:cxnSpLocks/>
          </p:cNvCxnSpPr>
          <p:nvPr/>
        </p:nvCxnSpPr>
        <p:spPr>
          <a:xfrm>
            <a:off x="5175867" y="2207486"/>
            <a:ext cx="462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10" descr="Evaluation icons for free download | Freepik">
            <a:extLst>
              <a:ext uri="{FF2B5EF4-FFF2-40B4-BE49-F238E27FC236}">
                <a16:creationId xmlns:a16="http://schemas.microsoft.com/office/drawing/2014/main" id="{139372E4-D057-F1BD-3F0C-69158808A70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7694" y="1632071"/>
            <a:ext cx="1059180" cy="1059180"/>
          </a:xfrm>
          <a:prstGeom prst="rect">
            <a:avLst/>
          </a:prstGeom>
          <a:extLst>
            <a:ext uri="{909E8E84-426E-40DD-AFC4-6F175D3DCCD1}">
              <a14:hiddenFill xmlns:a14="http://schemas.microsoft.com/office/drawing/2010/main">
                <a:solidFill>
                  <a:srgbClr val="FFFFFF"/>
                </a:solidFill>
              </a14:hiddenFill>
            </a:ext>
          </a:extLst>
        </p:spPr>
      </p:pic>
      <p:sp>
        <p:nvSpPr>
          <p:cNvPr id="28" name="Flowchart: Decision 27">
            <a:extLst>
              <a:ext uri="{FF2B5EF4-FFF2-40B4-BE49-F238E27FC236}">
                <a16:creationId xmlns:a16="http://schemas.microsoft.com/office/drawing/2014/main" id="{F6E50155-74DA-0FBC-E918-D1F97B202A74}"/>
              </a:ext>
            </a:extLst>
          </p:cNvPr>
          <p:cNvSpPr/>
          <p:nvPr/>
        </p:nvSpPr>
        <p:spPr>
          <a:xfrm>
            <a:off x="8408652" y="1824550"/>
            <a:ext cx="1577340" cy="72017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Qualify</a:t>
            </a:r>
            <a:endParaRPr lang="en-IN" sz="1600" dirty="0">
              <a:solidFill>
                <a:schemeClr val="bg1"/>
              </a:solidFill>
            </a:endParaRPr>
          </a:p>
        </p:txBody>
      </p:sp>
      <p:cxnSp>
        <p:nvCxnSpPr>
          <p:cNvPr id="29" name="Straight Arrow Connector 28">
            <a:extLst>
              <a:ext uri="{FF2B5EF4-FFF2-40B4-BE49-F238E27FC236}">
                <a16:creationId xmlns:a16="http://schemas.microsoft.com/office/drawing/2014/main" id="{1FA9673D-98DD-7A86-D0F3-6BDB9613F4AB}"/>
              </a:ext>
            </a:extLst>
          </p:cNvPr>
          <p:cNvCxnSpPr>
            <a:cxnSpLocks/>
          </p:cNvCxnSpPr>
          <p:nvPr/>
        </p:nvCxnSpPr>
        <p:spPr>
          <a:xfrm>
            <a:off x="6359966" y="2153946"/>
            <a:ext cx="462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181137B-F45F-C9D6-B7B4-695F1BF208B6}"/>
              </a:ext>
            </a:extLst>
          </p:cNvPr>
          <p:cNvCxnSpPr>
            <a:cxnSpLocks/>
          </p:cNvCxnSpPr>
          <p:nvPr/>
        </p:nvCxnSpPr>
        <p:spPr>
          <a:xfrm>
            <a:off x="7916874" y="2161661"/>
            <a:ext cx="462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3CBBCC3C-BD51-93DF-BC61-3CC162C41AAC}"/>
              </a:ext>
            </a:extLst>
          </p:cNvPr>
          <p:cNvCxnSpPr>
            <a:cxnSpLocks/>
            <a:endCxn id="23" idx="2"/>
          </p:cNvCxnSpPr>
          <p:nvPr/>
        </p:nvCxnSpPr>
        <p:spPr>
          <a:xfrm rot="10800000" flipV="1">
            <a:off x="4472922" y="2511404"/>
            <a:ext cx="4724400" cy="301471"/>
          </a:xfrm>
          <a:prstGeom prst="bentConnector4">
            <a:avLst>
              <a:gd name="adj1" fmla="val -21"/>
              <a:gd name="adj2" fmla="val 3540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4DE7D52B-0D08-EA6F-5FED-93DB2A6028BA}"/>
              </a:ext>
            </a:extLst>
          </p:cNvPr>
          <p:cNvCxnSpPr>
            <a:cxnSpLocks/>
            <a:stCxn id="28" idx="3"/>
          </p:cNvCxnSpPr>
          <p:nvPr/>
        </p:nvCxnSpPr>
        <p:spPr>
          <a:xfrm flipH="1">
            <a:off x="8533430" y="2184637"/>
            <a:ext cx="1452562" cy="2766144"/>
          </a:xfrm>
          <a:prstGeom prst="bentConnector3">
            <a:avLst>
              <a:gd name="adj1" fmla="val -15738"/>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2" descr="Data Sources icon PNG and SVG Vector Free Download">
            <a:extLst>
              <a:ext uri="{FF2B5EF4-FFF2-40B4-BE49-F238E27FC236}">
                <a16:creationId xmlns:a16="http://schemas.microsoft.com/office/drawing/2014/main" id="{F16B4030-BFDB-5D6F-7A31-F4CBCA6B3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705" y="4470732"/>
            <a:ext cx="1016127" cy="9675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Data Processing icons for free download | Freepik">
            <a:extLst>
              <a:ext uri="{FF2B5EF4-FFF2-40B4-BE49-F238E27FC236}">
                <a16:creationId xmlns:a16="http://schemas.microsoft.com/office/drawing/2014/main" id="{060392B8-527A-9DD5-BC71-479DA9FAC8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3092" y="4424906"/>
            <a:ext cx="1059180" cy="105918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Data Extraction Icon Royalty-Free ...">
            <a:extLst>
              <a:ext uri="{FF2B5EF4-FFF2-40B4-BE49-F238E27FC236}">
                <a16:creationId xmlns:a16="http://schemas.microsoft.com/office/drawing/2014/main" id="{C9537A83-DFF3-79BD-30F5-FF8374D322C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889" t="23520" r="15511" b="23520"/>
          <a:stretch/>
        </p:blipFill>
        <p:spPr bwMode="auto">
          <a:xfrm>
            <a:off x="4676757" y="4424906"/>
            <a:ext cx="1405890" cy="113498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FCF432B4-3E09-929A-7FAC-25EA6F73A99D}"/>
              </a:ext>
            </a:extLst>
          </p:cNvPr>
          <p:cNvCxnSpPr>
            <a:stCxn id="34" idx="3"/>
            <a:endCxn id="35" idx="1"/>
          </p:cNvCxnSpPr>
          <p:nvPr/>
        </p:nvCxnSpPr>
        <p:spPr>
          <a:xfrm flipV="1">
            <a:off x="2808832" y="4954496"/>
            <a:ext cx="3742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E072795-5EE7-9BD3-F349-D7606BCA51E0}"/>
              </a:ext>
            </a:extLst>
          </p:cNvPr>
          <p:cNvCxnSpPr>
            <a:cxnSpLocks/>
          </p:cNvCxnSpPr>
          <p:nvPr/>
        </p:nvCxnSpPr>
        <p:spPr>
          <a:xfrm>
            <a:off x="4242272" y="4954496"/>
            <a:ext cx="462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231A075-3973-5617-8CF9-53879D050E69}"/>
              </a:ext>
            </a:extLst>
          </p:cNvPr>
          <p:cNvCxnSpPr>
            <a:cxnSpLocks/>
          </p:cNvCxnSpPr>
          <p:nvPr/>
        </p:nvCxnSpPr>
        <p:spPr>
          <a:xfrm>
            <a:off x="6082647" y="4950781"/>
            <a:ext cx="545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8D4566E-5203-95F4-111D-3DFF122E5BC8}"/>
              </a:ext>
            </a:extLst>
          </p:cNvPr>
          <p:cNvSpPr txBox="1"/>
          <p:nvPr/>
        </p:nvSpPr>
        <p:spPr>
          <a:xfrm>
            <a:off x="511665" y="973195"/>
            <a:ext cx="1390387" cy="646331"/>
          </a:xfrm>
          <a:prstGeom prst="rect">
            <a:avLst/>
          </a:prstGeom>
          <a:noFill/>
        </p:spPr>
        <p:txBody>
          <a:bodyPr wrap="square" rtlCol="0">
            <a:spAutoFit/>
          </a:bodyPr>
          <a:lstStyle/>
          <a:p>
            <a:pPr algn="ctr"/>
            <a:r>
              <a:rPr lang="en-US" dirty="0">
                <a:solidFill>
                  <a:schemeClr val="bg1"/>
                </a:solidFill>
              </a:rPr>
              <a:t>Data</a:t>
            </a:r>
          </a:p>
          <a:p>
            <a:pPr algn="ctr"/>
            <a:r>
              <a:rPr lang="en-US" dirty="0">
                <a:solidFill>
                  <a:schemeClr val="bg1"/>
                </a:solidFill>
              </a:rPr>
              <a:t>(csv, </a:t>
            </a:r>
            <a:r>
              <a:rPr lang="en-US" dirty="0" err="1">
                <a:solidFill>
                  <a:schemeClr val="bg1"/>
                </a:solidFill>
              </a:rPr>
              <a:t>xls</a:t>
            </a:r>
            <a:r>
              <a:rPr lang="en-US" dirty="0">
                <a:solidFill>
                  <a:schemeClr val="bg1"/>
                </a:solidFill>
              </a:rPr>
              <a:t>, xlsx)</a:t>
            </a:r>
            <a:endParaRPr lang="en-IN" dirty="0">
              <a:solidFill>
                <a:schemeClr val="bg1"/>
              </a:solidFill>
            </a:endParaRPr>
          </a:p>
        </p:txBody>
      </p:sp>
      <p:sp>
        <p:nvSpPr>
          <p:cNvPr id="41" name="TextBox 40">
            <a:extLst>
              <a:ext uri="{FF2B5EF4-FFF2-40B4-BE49-F238E27FC236}">
                <a16:creationId xmlns:a16="http://schemas.microsoft.com/office/drawing/2014/main" id="{9683C8DF-A882-E589-474B-72AEB9A1DAAF}"/>
              </a:ext>
            </a:extLst>
          </p:cNvPr>
          <p:cNvSpPr txBox="1"/>
          <p:nvPr/>
        </p:nvSpPr>
        <p:spPr>
          <a:xfrm>
            <a:off x="9847629" y="3371655"/>
            <a:ext cx="1390387" cy="369332"/>
          </a:xfrm>
          <a:prstGeom prst="rect">
            <a:avLst/>
          </a:prstGeom>
          <a:noFill/>
        </p:spPr>
        <p:txBody>
          <a:bodyPr wrap="square" rtlCol="0">
            <a:spAutoFit/>
          </a:bodyPr>
          <a:lstStyle/>
          <a:p>
            <a:pPr algn="ctr"/>
            <a:r>
              <a:rPr lang="en-US" dirty="0">
                <a:solidFill>
                  <a:schemeClr val="bg1"/>
                </a:solidFill>
              </a:rPr>
              <a:t>Yes</a:t>
            </a:r>
            <a:endParaRPr lang="en-IN" dirty="0">
              <a:solidFill>
                <a:schemeClr val="bg1"/>
              </a:solidFill>
            </a:endParaRPr>
          </a:p>
        </p:txBody>
      </p:sp>
      <p:sp>
        <p:nvSpPr>
          <p:cNvPr id="42" name="TextBox 41">
            <a:extLst>
              <a:ext uri="{FF2B5EF4-FFF2-40B4-BE49-F238E27FC236}">
                <a16:creationId xmlns:a16="http://schemas.microsoft.com/office/drawing/2014/main" id="{76F3190B-6D62-8769-2552-C93B31CF7B87}"/>
              </a:ext>
            </a:extLst>
          </p:cNvPr>
          <p:cNvSpPr txBox="1"/>
          <p:nvPr/>
        </p:nvSpPr>
        <p:spPr>
          <a:xfrm>
            <a:off x="6037072" y="3189040"/>
            <a:ext cx="1390387" cy="369332"/>
          </a:xfrm>
          <a:prstGeom prst="rect">
            <a:avLst/>
          </a:prstGeom>
          <a:noFill/>
        </p:spPr>
        <p:txBody>
          <a:bodyPr wrap="square" rtlCol="0">
            <a:spAutoFit/>
          </a:bodyPr>
          <a:lstStyle/>
          <a:p>
            <a:pPr algn="ctr"/>
            <a:r>
              <a:rPr lang="en-US" dirty="0">
                <a:solidFill>
                  <a:schemeClr val="bg1"/>
                </a:solidFill>
              </a:rPr>
              <a:t>No</a:t>
            </a:r>
            <a:endParaRPr lang="en-IN" dirty="0">
              <a:solidFill>
                <a:schemeClr val="bg1"/>
              </a:solidFill>
            </a:endParaRPr>
          </a:p>
        </p:txBody>
      </p:sp>
      <p:sp>
        <p:nvSpPr>
          <p:cNvPr id="43" name="TextBox 42">
            <a:extLst>
              <a:ext uri="{FF2B5EF4-FFF2-40B4-BE49-F238E27FC236}">
                <a16:creationId xmlns:a16="http://schemas.microsoft.com/office/drawing/2014/main" id="{0AE4D64B-FB49-706E-8229-A6AF2BFDAB94}"/>
              </a:ext>
            </a:extLst>
          </p:cNvPr>
          <p:cNvSpPr txBox="1"/>
          <p:nvPr/>
        </p:nvSpPr>
        <p:spPr>
          <a:xfrm>
            <a:off x="6590983" y="1211253"/>
            <a:ext cx="1390387" cy="369332"/>
          </a:xfrm>
          <a:prstGeom prst="rect">
            <a:avLst/>
          </a:prstGeom>
          <a:noFill/>
        </p:spPr>
        <p:txBody>
          <a:bodyPr wrap="square" rtlCol="0">
            <a:spAutoFit/>
          </a:bodyPr>
          <a:lstStyle/>
          <a:p>
            <a:pPr algn="ctr"/>
            <a:r>
              <a:rPr lang="en-US" dirty="0">
                <a:solidFill>
                  <a:schemeClr val="bg1"/>
                </a:solidFill>
              </a:rPr>
              <a:t>Evaluation</a:t>
            </a:r>
            <a:endParaRPr lang="en-IN" dirty="0">
              <a:solidFill>
                <a:schemeClr val="bg1"/>
              </a:solidFill>
            </a:endParaRPr>
          </a:p>
        </p:txBody>
      </p:sp>
      <p:sp>
        <p:nvSpPr>
          <p:cNvPr id="44" name="TextBox 43">
            <a:extLst>
              <a:ext uri="{FF2B5EF4-FFF2-40B4-BE49-F238E27FC236}">
                <a16:creationId xmlns:a16="http://schemas.microsoft.com/office/drawing/2014/main" id="{ED9E6CAF-5E44-35F5-FFEC-2C6AA6E7FC31}"/>
              </a:ext>
            </a:extLst>
          </p:cNvPr>
          <p:cNvSpPr txBox="1"/>
          <p:nvPr/>
        </p:nvSpPr>
        <p:spPr>
          <a:xfrm>
            <a:off x="5267868" y="1376577"/>
            <a:ext cx="1390387" cy="369332"/>
          </a:xfrm>
          <a:prstGeom prst="rect">
            <a:avLst/>
          </a:prstGeom>
          <a:noFill/>
        </p:spPr>
        <p:txBody>
          <a:bodyPr wrap="square" rtlCol="0">
            <a:spAutoFit/>
          </a:bodyPr>
          <a:lstStyle/>
          <a:p>
            <a:pPr algn="ctr"/>
            <a:r>
              <a:rPr lang="en-US" dirty="0">
                <a:solidFill>
                  <a:schemeClr val="bg1"/>
                </a:solidFill>
              </a:rPr>
              <a:t>Modelling</a:t>
            </a:r>
            <a:endParaRPr lang="en-IN" dirty="0">
              <a:solidFill>
                <a:schemeClr val="bg1"/>
              </a:solidFill>
            </a:endParaRPr>
          </a:p>
        </p:txBody>
      </p:sp>
      <p:sp>
        <p:nvSpPr>
          <p:cNvPr id="45" name="TextBox 44">
            <a:extLst>
              <a:ext uri="{FF2B5EF4-FFF2-40B4-BE49-F238E27FC236}">
                <a16:creationId xmlns:a16="http://schemas.microsoft.com/office/drawing/2014/main" id="{A2E53A55-6A0E-A974-BAAB-ABC3F367921D}"/>
              </a:ext>
            </a:extLst>
          </p:cNvPr>
          <p:cNvSpPr txBox="1"/>
          <p:nvPr/>
        </p:nvSpPr>
        <p:spPr>
          <a:xfrm>
            <a:off x="1581118" y="5502011"/>
            <a:ext cx="1390387" cy="646331"/>
          </a:xfrm>
          <a:prstGeom prst="rect">
            <a:avLst/>
          </a:prstGeom>
          <a:noFill/>
        </p:spPr>
        <p:txBody>
          <a:bodyPr wrap="square" rtlCol="0">
            <a:spAutoFit/>
          </a:bodyPr>
          <a:lstStyle/>
          <a:p>
            <a:pPr algn="ctr"/>
            <a:r>
              <a:rPr lang="en-US" dirty="0">
                <a:solidFill>
                  <a:schemeClr val="bg1"/>
                </a:solidFill>
              </a:rPr>
              <a:t>New Data</a:t>
            </a:r>
          </a:p>
          <a:p>
            <a:pPr algn="ctr"/>
            <a:r>
              <a:rPr lang="en-US" dirty="0">
                <a:solidFill>
                  <a:schemeClr val="bg1"/>
                </a:solidFill>
              </a:rPr>
              <a:t>(csv, </a:t>
            </a:r>
            <a:r>
              <a:rPr lang="en-US" dirty="0" err="1">
                <a:solidFill>
                  <a:schemeClr val="bg1"/>
                </a:solidFill>
              </a:rPr>
              <a:t>xls</a:t>
            </a:r>
            <a:r>
              <a:rPr lang="en-US" dirty="0">
                <a:solidFill>
                  <a:schemeClr val="bg1"/>
                </a:solidFill>
              </a:rPr>
              <a:t>, xlsx)</a:t>
            </a:r>
            <a:endParaRPr lang="en-IN" dirty="0">
              <a:solidFill>
                <a:schemeClr val="bg1"/>
              </a:solidFill>
            </a:endParaRPr>
          </a:p>
        </p:txBody>
      </p:sp>
      <p:sp>
        <p:nvSpPr>
          <p:cNvPr id="46" name="TextBox 45">
            <a:extLst>
              <a:ext uri="{FF2B5EF4-FFF2-40B4-BE49-F238E27FC236}">
                <a16:creationId xmlns:a16="http://schemas.microsoft.com/office/drawing/2014/main" id="{8DDDD0A4-66EC-A02A-8DF0-46A524AABDC8}"/>
              </a:ext>
            </a:extLst>
          </p:cNvPr>
          <p:cNvSpPr txBox="1"/>
          <p:nvPr/>
        </p:nvSpPr>
        <p:spPr>
          <a:xfrm>
            <a:off x="1916980" y="982531"/>
            <a:ext cx="1788546" cy="646331"/>
          </a:xfrm>
          <a:prstGeom prst="rect">
            <a:avLst/>
          </a:prstGeom>
          <a:noFill/>
        </p:spPr>
        <p:txBody>
          <a:bodyPr wrap="square" rtlCol="0">
            <a:spAutoFit/>
          </a:bodyPr>
          <a:lstStyle/>
          <a:p>
            <a:pPr algn="ctr"/>
            <a:r>
              <a:rPr lang="en-US" dirty="0">
                <a:solidFill>
                  <a:schemeClr val="bg1"/>
                </a:solidFill>
              </a:rPr>
              <a:t>Data cleaning &amp; Preprocessing</a:t>
            </a:r>
            <a:endParaRPr lang="en-IN" dirty="0">
              <a:solidFill>
                <a:schemeClr val="bg1"/>
              </a:solidFill>
            </a:endParaRPr>
          </a:p>
        </p:txBody>
      </p:sp>
      <p:sp>
        <p:nvSpPr>
          <p:cNvPr id="47" name="TextBox 46">
            <a:extLst>
              <a:ext uri="{FF2B5EF4-FFF2-40B4-BE49-F238E27FC236}">
                <a16:creationId xmlns:a16="http://schemas.microsoft.com/office/drawing/2014/main" id="{8E9D0287-EE53-F8D5-7444-95FBE5767EAF}"/>
              </a:ext>
            </a:extLst>
          </p:cNvPr>
          <p:cNvSpPr txBox="1"/>
          <p:nvPr/>
        </p:nvSpPr>
        <p:spPr>
          <a:xfrm>
            <a:off x="3797527" y="990054"/>
            <a:ext cx="1390387" cy="646331"/>
          </a:xfrm>
          <a:prstGeom prst="rect">
            <a:avLst/>
          </a:prstGeom>
          <a:noFill/>
        </p:spPr>
        <p:txBody>
          <a:bodyPr wrap="square" rtlCol="0">
            <a:spAutoFit/>
          </a:bodyPr>
          <a:lstStyle/>
          <a:p>
            <a:pPr algn="ctr"/>
            <a:r>
              <a:rPr lang="en-US" dirty="0">
                <a:solidFill>
                  <a:schemeClr val="bg1"/>
                </a:solidFill>
              </a:rPr>
              <a:t>Feature extraction</a:t>
            </a:r>
            <a:endParaRPr lang="en-IN" dirty="0">
              <a:solidFill>
                <a:schemeClr val="bg1"/>
              </a:solidFill>
            </a:endParaRPr>
          </a:p>
        </p:txBody>
      </p:sp>
      <p:sp>
        <p:nvSpPr>
          <p:cNvPr id="48" name="TextBox 47">
            <a:extLst>
              <a:ext uri="{FF2B5EF4-FFF2-40B4-BE49-F238E27FC236}">
                <a16:creationId xmlns:a16="http://schemas.microsoft.com/office/drawing/2014/main" id="{FA33BBE6-CC63-8CF1-BE71-7EF606133306}"/>
              </a:ext>
            </a:extLst>
          </p:cNvPr>
          <p:cNvSpPr txBox="1"/>
          <p:nvPr/>
        </p:nvSpPr>
        <p:spPr>
          <a:xfrm>
            <a:off x="2903254" y="5533574"/>
            <a:ext cx="1788546" cy="646331"/>
          </a:xfrm>
          <a:prstGeom prst="rect">
            <a:avLst/>
          </a:prstGeom>
          <a:noFill/>
        </p:spPr>
        <p:txBody>
          <a:bodyPr wrap="square" rtlCol="0">
            <a:spAutoFit/>
          </a:bodyPr>
          <a:lstStyle/>
          <a:p>
            <a:pPr algn="ctr"/>
            <a:r>
              <a:rPr lang="en-US" dirty="0">
                <a:solidFill>
                  <a:schemeClr val="bg1"/>
                </a:solidFill>
              </a:rPr>
              <a:t>Data cleaning &amp; Preprocessing</a:t>
            </a:r>
            <a:endParaRPr lang="en-IN" dirty="0">
              <a:solidFill>
                <a:schemeClr val="bg1"/>
              </a:solidFill>
            </a:endParaRPr>
          </a:p>
        </p:txBody>
      </p:sp>
      <p:sp>
        <p:nvSpPr>
          <p:cNvPr id="49" name="TextBox 48">
            <a:extLst>
              <a:ext uri="{FF2B5EF4-FFF2-40B4-BE49-F238E27FC236}">
                <a16:creationId xmlns:a16="http://schemas.microsoft.com/office/drawing/2014/main" id="{907652F0-0431-E02C-8B84-A432BE649D2C}"/>
              </a:ext>
            </a:extLst>
          </p:cNvPr>
          <p:cNvSpPr txBox="1"/>
          <p:nvPr/>
        </p:nvSpPr>
        <p:spPr>
          <a:xfrm>
            <a:off x="4776770" y="5507600"/>
            <a:ext cx="1390387" cy="646331"/>
          </a:xfrm>
          <a:prstGeom prst="rect">
            <a:avLst/>
          </a:prstGeom>
          <a:noFill/>
        </p:spPr>
        <p:txBody>
          <a:bodyPr wrap="square" rtlCol="0">
            <a:spAutoFit/>
          </a:bodyPr>
          <a:lstStyle/>
          <a:p>
            <a:pPr algn="ctr"/>
            <a:r>
              <a:rPr lang="en-US" dirty="0">
                <a:solidFill>
                  <a:schemeClr val="bg1"/>
                </a:solidFill>
              </a:rPr>
              <a:t>Feature extraction</a:t>
            </a:r>
            <a:endParaRPr lang="en-IN" dirty="0">
              <a:solidFill>
                <a:schemeClr val="bg1"/>
              </a:solidFill>
            </a:endParaRPr>
          </a:p>
        </p:txBody>
      </p:sp>
      <p:sp>
        <p:nvSpPr>
          <p:cNvPr id="50" name="TextBox 49">
            <a:extLst>
              <a:ext uri="{FF2B5EF4-FFF2-40B4-BE49-F238E27FC236}">
                <a16:creationId xmlns:a16="http://schemas.microsoft.com/office/drawing/2014/main" id="{33F229E2-4A13-B54E-5749-8607122FCC56}"/>
              </a:ext>
            </a:extLst>
          </p:cNvPr>
          <p:cNvSpPr txBox="1"/>
          <p:nvPr/>
        </p:nvSpPr>
        <p:spPr>
          <a:xfrm>
            <a:off x="6810538" y="5724256"/>
            <a:ext cx="1390387" cy="369332"/>
          </a:xfrm>
          <a:prstGeom prst="rect">
            <a:avLst/>
          </a:prstGeom>
          <a:noFill/>
        </p:spPr>
        <p:txBody>
          <a:bodyPr wrap="square" rtlCol="0">
            <a:spAutoFit/>
          </a:bodyPr>
          <a:lstStyle/>
          <a:p>
            <a:pPr algn="ctr"/>
            <a:r>
              <a:rPr lang="en-US" dirty="0">
                <a:solidFill>
                  <a:schemeClr val="bg1"/>
                </a:solidFill>
              </a:rPr>
              <a:t>Modelling</a:t>
            </a:r>
            <a:endParaRPr lang="en-IN" dirty="0">
              <a:solidFill>
                <a:schemeClr val="bg1"/>
              </a:solidFill>
            </a:endParaRPr>
          </a:p>
        </p:txBody>
      </p:sp>
      <p:cxnSp>
        <p:nvCxnSpPr>
          <p:cNvPr id="51" name="Straight Connector 50">
            <a:extLst>
              <a:ext uri="{FF2B5EF4-FFF2-40B4-BE49-F238E27FC236}">
                <a16:creationId xmlns:a16="http://schemas.microsoft.com/office/drawing/2014/main" id="{7013A291-76A9-BF5C-4C0F-65BD525F9268}"/>
              </a:ext>
            </a:extLst>
          </p:cNvPr>
          <p:cNvCxnSpPr>
            <a:cxnSpLocks/>
          </p:cNvCxnSpPr>
          <p:nvPr/>
        </p:nvCxnSpPr>
        <p:spPr>
          <a:xfrm flipV="1">
            <a:off x="0" y="3942355"/>
            <a:ext cx="12192000" cy="4825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DC0B815-16DC-3EA4-6A4D-85EA1602AFA1}"/>
              </a:ext>
            </a:extLst>
          </p:cNvPr>
          <p:cNvSpPr txBox="1"/>
          <p:nvPr/>
        </p:nvSpPr>
        <p:spPr>
          <a:xfrm>
            <a:off x="10357741" y="1238077"/>
            <a:ext cx="1390387" cy="369332"/>
          </a:xfrm>
          <a:prstGeom prst="rect">
            <a:avLst/>
          </a:prstGeom>
          <a:noFill/>
        </p:spPr>
        <p:txBody>
          <a:bodyPr wrap="square" rtlCol="0">
            <a:spAutoFit/>
          </a:bodyPr>
          <a:lstStyle/>
          <a:p>
            <a:pPr algn="ctr"/>
            <a:r>
              <a:rPr lang="en-US" b="1" dirty="0">
                <a:solidFill>
                  <a:schemeClr val="bg1"/>
                </a:solidFill>
              </a:rPr>
              <a:t>Training</a:t>
            </a:r>
            <a:endParaRPr lang="en-IN" b="1" dirty="0">
              <a:solidFill>
                <a:schemeClr val="bg1"/>
              </a:solidFill>
            </a:endParaRPr>
          </a:p>
        </p:txBody>
      </p:sp>
      <p:sp>
        <p:nvSpPr>
          <p:cNvPr id="53" name="TextBox 52">
            <a:extLst>
              <a:ext uri="{FF2B5EF4-FFF2-40B4-BE49-F238E27FC236}">
                <a16:creationId xmlns:a16="http://schemas.microsoft.com/office/drawing/2014/main" id="{CCF82DA9-4D96-07C9-0037-18D57468FE9B}"/>
              </a:ext>
            </a:extLst>
          </p:cNvPr>
          <p:cNvSpPr txBox="1"/>
          <p:nvPr/>
        </p:nvSpPr>
        <p:spPr>
          <a:xfrm>
            <a:off x="10332615" y="5335396"/>
            <a:ext cx="1390387" cy="369332"/>
          </a:xfrm>
          <a:prstGeom prst="rect">
            <a:avLst/>
          </a:prstGeom>
          <a:noFill/>
        </p:spPr>
        <p:txBody>
          <a:bodyPr wrap="square" rtlCol="0">
            <a:spAutoFit/>
          </a:bodyPr>
          <a:lstStyle/>
          <a:p>
            <a:pPr algn="ctr"/>
            <a:r>
              <a:rPr lang="en-US" b="1" dirty="0">
                <a:solidFill>
                  <a:schemeClr val="bg1"/>
                </a:solidFill>
              </a:rPr>
              <a:t>Prediction</a:t>
            </a:r>
            <a:endParaRPr lang="en-IN" b="1" dirty="0">
              <a:solidFill>
                <a:schemeClr val="bg1"/>
              </a:solidFill>
            </a:endParaRPr>
          </a:p>
        </p:txBody>
      </p:sp>
      <p:sp>
        <p:nvSpPr>
          <p:cNvPr id="54" name="TextBox 53">
            <a:extLst>
              <a:ext uri="{FF2B5EF4-FFF2-40B4-BE49-F238E27FC236}">
                <a16:creationId xmlns:a16="http://schemas.microsoft.com/office/drawing/2014/main" id="{07164112-9141-C8A7-9ED3-C7DE1F047A8B}"/>
              </a:ext>
            </a:extLst>
          </p:cNvPr>
          <p:cNvSpPr txBox="1"/>
          <p:nvPr/>
        </p:nvSpPr>
        <p:spPr>
          <a:xfrm>
            <a:off x="3211880" y="-14243"/>
            <a:ext cx="5698758" cy="830997"/>
          </a:xfrm>
          <a:prstGeom prst="rect">
            <a:avLst/>
          </a:prstGeom>
          <a:noFill/>
        </p:spPr>
        <p:txBody>
          <a:bodyPr wrap="square" rtlCol="0">
            <a:spAutoFit/>
          </a:bodyPr>
          <a:lstStyle/>
          <a:p>
            <a:r>
              <a:rPr lang="en-US" sz="4800" b="1" dirty="0">
                <a:solidFill>
                  <a:schemeClr val="bg1"/>
                </a:solidFill>
                <a:ea typeface="Cambria" panose="02040503050406030204" pitchFamily="18" charset="0"/>
              </a:rPr>
              <a:t>Solution Architecture</a:t>
            </a:r>
          </a:p>
        </p:txBody>
      </p:sp>
      <p:pic>
        <p:nvPicPr>
          <p:cNvPr id="55" name="Picture 54">
            <a:extLst>
              <a:ext uri="{FF2B5EF4-FFF2-40B4-BE49-F238E27FC236}">
                <a16:creationId xmlns:a16="http://schemas.microsoft.com/office/drawing/2014/main" id="{3BE60FC7-D7F2-A6D6-609D-FFE306FB57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pic>
        <p:nvPicPr>
          <p:cNvPr id="2050" name="Picture 2" descr="Optimizing Neural Networks For Deep Learning | by Egor Howell | Towards  Data Science">
            <a:extLst>
              <a:ext uri="{FF2B5EF4-FFF2-40B4-BE49-F238E27FC236}">
                <a16:creationId xmlns:a16="http://schemas.microsoft.com/office/drawing/2014/main" id="{57A06D58-46F5-83E4-C7D5-ABAADED706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3713" y="4198002"/>
            <a:ext cx="1576772" cy="157677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2">
            <a:extLst>
              <a:ext uri="{FF2B5EF4-FFF2-40B4-BE49-F238E27FC236}">
                <a16:creationId xmlns:a16="http://schemas.microsoft.com/office/drawing/2014/main" id="{EBEA5990-453C-B1BA-F63F-844D9B5AEDDC}"/>
              </a:ext>
            </a:extLst>
          </p:cNvPr>
          <p:cNvSpPr>
            <a:spLocks noGrp="1"/>
          </p:cNvSpPr>
          <p:nvPr>
            <p:ph type="sldNum" sz="quarter" idx="12"/>
          </p:nvPr>
        </p:nvSpPr>
        <p:spPr>
          <a:xfrm>
            <a:off x="11353800" y="323958"/>
            <a:ext cx="373155" cy="364331"/>
          </a:xfrm>
        </p:spPr>
        <p:txBody>
          <a:bodyPr/>
          <a:lstStyle/>
          <a:p>
            <a:fld id="{B4E73946-9152-2148-B286-BEF1B04A8193}"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1091940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anim calcmode="lin" valueType="num">
                                      <p:cBhvr>
                                        <p:cTn id="8" dur="500" fill="hold"/>
                                        <p:tgtEl>
                                          <p:spTgt spid="54"/>
                                        </p:tgtEl>
                                        <p:attrNameLst>
                                          <p:attrName>ppt_x</p:attrName>
                                        </p:attrNameLst>
                                      </p:cBhvr>
                                      <p:tavLst>
                                        <p:tav tm="0">
                                          <p:val>
                                            <p:strVal val="#ppt_x"/>
                                          </p:val>
                                        </p:tav>
                                        <p:tav tm="100000">
                                          <p:val>
                                            <p:strVal val="#ppt_x"/>
                                          </p:val>
                                        </p:tav>
                                      </p:tavLst>
                                    </p:anim>
                                    <p:anim calcmode="lin" valueType="num">
                                      <p:cBhvr>
                                        <p:cTn id="9" dur="5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Effect transition="in" filter="fade">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p:cTn id="26" dur="500" fill="hold"/>
                                        <p:tgtEl>
                                          <p:spTgt spid="40"/>
                                        </p:tgtEl>
                                        <p:attrNameLst>
                                          <p:attrName>ppt_w</p:attrName>
                                        </p:attrNameLst>
                                      </p:cBhvr>
                                      <p:tavLst>
                                        <p:tav tm="0">
                                          <p:val>
                                            <p:fltVal val="0"/>
                                          </p:val>
                                        </p:tav>
                                        <p:tav tm="100000">
                                          <p:val>
                                            <p:strVal val="#ppt_w"/>
                                          </p:val>
                                        </p:tav>
                                      </p:tavLst>
                                    </p:anim>
                                    <p:anim calcmode="lin" valueType="num">
                                      <p:cBhvr>
                                        <p:cTn id="27" dur="500" fill="hold"/>
                                        <p:tgtEl>
                                          <p:spTgt spid="40"/>
                                        </p:tgtEl>
                                        <p:attrNameLst>
                                          <p:attrName>ppt_h</p:attrName>
                                        </p:attrNameLst>
                                      </p:cBhvr>
                                      <p:tavLst>
                                        <p:tav tm="0">
                                          <p:val>
                                            <p:fltVal val="0"/>
                                          </p:val>
                                        </p:tav>
                                        <p:tav tm="100000">
                                          <p:val>
                                            <p:strVal val="#ppt_h"/>
                                          </p:val>
                                        </p:tav>
                                      </p:tavLst>
                                    </p:anim>
                                    <p:animEffect transition="in" filter="fade">
                                      <p:cBhvr>
                                        <p:cTn id="28" dur="500"/>
                                        <p:tgtEl>
                                          <p:spTgt spid="40"/>
                                        </p:tgtEl>
                                      </p:cBhvr>
                                    </p:animEffect>
                                  </p:childTnLst>
                                </p:cTn>
                              </p:par>
                              <p:par>
                                <p:cTn id="29" presetID="53" presetClass="entr" presetSubtype="16"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fltVal val="0"/>
                                          </p:val>
                                        </p:tav>
                                        <p:tav tm="100000">
                                          <p:val>
                                            <p:strVal val="#ppt_h"/>
                                          </p:val>
                                        </p:tav>
                                      </p:tavLst>
                                    </p:anim>
                                    <p:animEffect transition="in" filter="fade">
                                      <p:cBhvr>
                                        <p:cTn id="45" dur="500"/>
                                        <p:tgtEl>
                                          <p:spTgt spid="46"/>
                                        </p:tgtEl>
                                      </p:cBhvr>
                                    </p:animEffect>
                                  </p:childTnLst>
                                </p:cTn>
                              </p:par>
                              <p:par>
                                <p:cTn id="46" presetID="53" presetClass="entr" presetSubtype="16"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par>
                                <p:cTn id="58" presetID="53" presetClass="entr" presetSubtype="16"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fltVal val="0"/>
                                          </p:val>
                                        </p:tav>
                                        <p:tav tm="100000">
                                          <p:val>
                                            <p:strVal val="#ppt_w"/>
                                          </p:val>
                                        </p:tav>
                                      </p:tavLst>
                                    </p:anim>
                                    <p:anim calcmode="lin" valueType="num">
                                      <p:cBhvr>
                                        <p:cTn id="61" dur="500" fill="hold"/>
                                        <p:tgtEl>
                                          <p:spTgt spid="23"/>
                                        </p:tgtEl>
                                        <p:attrNameLst>
                                          <p:attrName>ppt_h</p:attrName>
                                        </p:attrNameLst>
                                      </p:cBhvr>
                                      <p:tavLst>
                                        <p:tav tm="0">
                                          <p:val>
                                            <p:fltVal val="0"/>
                                          </p:val>
                                        </p:tav>
                                        <p:tav tm="100000">
                                          <p:val>
                                            <p:strVal val="#ppt_h"/>
                                          </p:val>
                                        </p:tav>
                                      </p:tavLst>
                                    </p:anim>
                                    <p:animEffect transition="in" filter="fade">
                                      <p:cBhvr>
                                        <p:cTn id="62" dur="500"/>
                                        <p:tgtEl>
                                          <p:spTgt spid="23"/>
                                        </p:tgtEl>
                                      </p:cBhvr>
                                    </p:animEffect>
                                  </p:childTnLst>
                                </p:cTn>
                              </p:par>
                              <p:par>
                                <p:cTn id="63" presetID="53" presetClass="entr" presetSubtype="16"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p:cTn id="65" dur="500" fill="hold"/>
                                        <p:tgtEl>
                                          <p:spTgt spid="26"/>
                                        </p:tgtEl>
                                        <p:attrNameLst>
                                          <p:attrName>ppt_w</p:attrName>
                                        </p:attrNameLst>
                                      </p:cBhvr>
                                      <p:tavLst>
                                        <p:tav tm="0">
                                          <p:val>
                                            <p:fltVal val="0"/>
                                          </p:val>
                                        </p:tav>
                                        <p:tav tm="100000">
                                          <p:val>
                                            <p:strVal val="#ppt_w"/>
                                          </p:val>
                                        </p:tav>
                                      </p:tavLst>
                                    </p:anim>
                                    <p:anim calcmode="lin" valueType="num">
                                      <p:cBhvr>
                                        <p:cTn id="66" dur="500" fill="hold"/>
                                        <p:tgtEl>
                                          <p:spTgt spid="26"/>
                                        </p:tgtEl>
                                        <p:attrNameLst>
                                          <p:attrName>ppt_h</p:attrName>
                                        </p:attrNameLst>
                                      </p:cBhvr>
                                      <p:tavLst>
                                        <p:tav tm="0">
                                          <p:val>
                                            <p:fltVal val="0"/>
                                          </p:val>
                                        </p:tav>
                                        <p:tav tm="100000">
                                          <p:val>
                                            <p:strVal val="#ppt_h"/>
                                          </p:val>
                                        </p:tav>
                                      </p:tavLst>
                                    </p:anim>
                                    <p:animEffect transition="in" filter="fade">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 calcmode="lin" valueType="num">
                                      <p:cBhvr>
                                        <p:cTn id="77" dur="500" fill="hold"/>
                                        <p:tgtEl>
                                          <p:spTgt spid="44"/>
                                        </p:tgtEl>
                                        <p:attrNameLst>
                                          <p:attrName>ppt_w</p:attrName>
                                        </p:attrNameLst>
                                      </p:cBhvr>
                                      <p:tavLst>
                                        <p:tav tm="0">
                                          <p:val>
                                            <p:fltVal val="0"/>
                                          </p:val>
                                        </p:tav>
                                        <p:tav tm="100000">
                                          <p:val>
                                            <p:strVal val="#ppt_w"/>
                                          </p:val>
                                        </p:tav>
                                      </p:tavLst>
                                    </p:anim>
                                    <p:anim calcmode="lin" valueType="num">
                                      <p:cBhvr>
                                        <p:cTn id="78" dur="500" fill="hold"/>
                                        <p:tgtEl>
                                          <p:spTgt spid="44"/>
                                        </p:tgtEl>
                                        <p:attrNameLst>
                                          <p:attrName>ppt_h</p:attrName>
                                        </p:attrNameLst>
                                      </p:cBhvr>
                                      <p:tavLst>
                                        <p:tav tm="0">
                                          <p:val>
                                            <p:fltVal val="0"/>
                                          </p:val>
                                        </p:tav>
                                        <p:tav tm="100000">
                                          <p:val>
                                            <p:strVal val="#ppt_h"/>
                                          </p:val>
                                        </p:tav>
                                      </p:tavLst>
                                    </p:anim>
                                    <p:animEffect transition="in" filter="fade">
                                      <p:cBhvr>
                                        <p:cTn id="79" dur="500"/>
                                        <p:tgtEl>
                                          <p:spTgt spid="44"/>
                                        </p:tgtEl>
                                      </p:cBhvr>
                                    </p:animEffect>
                                  </p:childTnLst>
                                </p:cTn>
                              </p:par>
                              <p:par>
                                <p:cTn id="80" presetID="53" presetClass="entr" presetSubtype="16"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p:cTn id="82" dur="500" fill="hold"/>
                                        <p:tgtEl>
                                          <p:spTgt spid="29"/>
                                        </p:tgtEl>
                                        <p:attrNameLst>
                                          <p:attrName>ppt_w</p:attrName>
                                        </p:attrNameLst>
                                      </p:cBhvr>
                                      <p:tavLst>
                                        <p:tav tm="0">
                                          <p:val>
                                            <p:fltVal val="0"/>
                                          </p:val>
                                        </p:tav>
                                        <p:tav tm="100000">
                                          <p:val>
                                            <p:strVal val="#ppt_w"/>
                                          </p:val>
                                        </p:tav>
                                      </p:tavLst>
                                    </p:anim>
                                    <p:anim calcmode="lin" valueType="num">
                                      <p:cBhvr>
                                        <p:cTn id="83" dur="500" fill="hold"/>
                                        <p:tgtEl>
                                          <p:spTgt spid="29"/>
                                        </p:tgtEl>
                                        <p:attrNameLst>
                                          <p:attrName>ppt_h</p:attrName>
                                        </p:attrNameLst>
                                      </p:cBhvr>
                                      <p:tavLst>
                                        <p:tav tm="0">
                                          <p:val>
                                            <p:fltVal val="0"/>
                                          </p:val>
                                        </p:tav>
                                        <p:tav tm="100000">
                                          <p:val>
                                            <p:strVal val="#ppt_h"/>
                                          </p:val>
                                        </p:tav>
                                      </p:tavLst>
                                    </p:anim>
                                    <p:animEffect transition="in" filter="fad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p:cTn id="89" dur="500" fill="hold"/>
                                        <p:tgtEl>
                                          <p:spTgt spid="27"/>
                                        </p:tgtEl>
                                        <p:attrNameLst>
                                          <p:attrName>ppt_w</p:attrName>
                                        </p:attrNameLst>
                                      </p:cBhvr>
                                      <p:tavLst>
                                        <p:tav tm="0">
                                          <p:val>
                                            <p:fltVal val="0"/>
                                          </p:val>
                                        </p:tav>
                                        <p:tav tm="100000">
                                          <p:val>
                                            <p:strVal val="#ppt_w"/>
                                          </p:val>
                                        </p:tav>
                                      </p:tavLst>
                                    </p:anim>
                                    <p:anim calcmode="lin" valueType="num">
                                      <p:cBhvr>
                                        <p:cTn id="90" dur="500" fill="hold"/>
                                        <p:tgtEl>
                                          <p:spTgt spid="27"/>
                                        </p:tgtEl>
                                        <p:attrNameLst>
                                          <p:attrName>ppt_h</p:attrName>
                                        </p:attrNameLst>
                                      </p:cBhvr>
                                      <p:tavLst>
                                        <p:tav tm="0">
                                          <p:val>
                                            <p:fltVal val="0"/>
                                          </p:val>
                                        </p:tav>
                                        <p:tav tm="100000">
                                          <p:val>
                                            <p:strVal val="#ppt_h"/>
                                          </p:val>
                                        </p:tav>
                                      </p:tavLst>
                                    </p:anim>
                                    <p:animEffect transition="in" filter="fade">
                                      <p:cBhvr>
                                        <p:cTn id="91" dur="500"/>
                                        <p:tgtEl>
                                          <p:spTgt spid="27"/>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 calcmode="lin" valueType="num">
                                      <p:cBhvr>
                                        <p:cTn id="94" dur="500" fill="hold"/>
                                        <p:tgtEl>
                                          <p:spTgt spid="43"/>
                                        </p:tgtEl>
                                        <p:attrNameLst>
                                          <p:attrName>ppt_w</p:attrName>
                                        </p:attrNameLst>
                                      </p:cBhvr>
                                      <p:tavLst>
                                        <p:tav tm="0">
                                          <p:val>
                                            <p:fltVal val="0"/>
                                          </p:val>
                                        </p:tav>
                                        <p:tav tm="100000">
                                          <p:val>
                                            <p:strVal val="#ppt_w"/>
                                          </p:val>
                                        </p:tav>
                                      </p:tavLst>
                                    </p:anim>
                                    <p:anim calcmode="lin" valueType="num">
                                      <p:cBhvr>
                                        <p:cTn id="95" dur="500" fill="hold"/>
                                        <p:tgtEl>
                                          <p:spTgt spid="43"/>
                                        </p:tgtEl>
                                        <p:attrNameLst>
                                          <p:attrName>ppt_h</p:attrName>
                                        </p:attrNameLst>
                                      </p:cBhvr>
                                      <p:tavLst>
                                        <p:tav tm="0">
                                          <p:val>
                                            <p:fltVal val="0"/>
                                          </p:val>
                                        </p:tav>
                                        <p:tav tm="100000">
                                          <p:val>
                                            <p:strVal val="#ppt_h"/>
                                          </p:val>
                                        </p:tav>
                                      </p:tavLst>
                                    </p:anim>
                                    <p:animEffect transition="in" filter="fade">
                                      <p:cBhvr>
                                        <p:cTn id="96" dur="500"/>
                                        <p:tgtEl>
                                          <p:spTgt spid="43"/>
                                        </p:tgtEl>
                                      </p:cBhvr>
                                    </p:animEffect>
                                  </p:childTnLst>
                                </p:cTn>
                              </p:par>
                              <p:par>
                                <p:cTn id="97" presetID="53" presetClass="entr" presetSubtype="16"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anim calcmode="lin" valueType="num">
                                      <p:cBhvr>
                                        <p:cTn id="99" dur="500" fill="hold"/>
                                        <p:tgtEl>
                                          <p:spTgt spid="30"/>
                                        </p:tgtEl>
                                        <p:attrNameLst>
                                          <p:attrName>ppt_w</p:attrName>
                                        </p:attrNameLst>
                                      </p:cBhvr>
                                      <p:tavLst>
                                        <p:tav tm="0">
                                          <p:val>
                                            <p:fltVal val="0"/>
                                          </p:val>
                                        </p:tav>
                                        <p:tav tm="100000">
                                          <p:val>
                                            <p:strVal val="#ppt_w"/>
                                          </p:val>
                                        </p:tav>
                                      </p:tavLst>
                                    </p:anim>
                                    <p:anim calcmode="lin" valueType="num">
                                      <p:cBhvr>
                                        <p:cTn id="100" dur="500" fill="hold"/>
                                        <p:tgtEl>
                                          <p:spTgt spid="30"/>
                                        </p:tgtEl>
                                        <p:attrNameLst>
                                          <p:attrName>ppt_h</p:attrName>
                                        </p:attrNameLst>
                                      </p:cBhvr>
                                      <p:tavLst>
                                        <p:tav tm="0">
                                          <p:val>
                                            <p:fltVal val="0"/>
                                          </p:val>
                                        </p:tav>
                                        <p:tav tm="100000">
                                          <p:val>
                                            <p:strVal val="#ppt_h"/>
                                          </p:val>
                                        </p:tav>
                                      </p:tavLst>
                                    </p:anim>
                                    <p:animEffect transition="in" filter="fade">
                                      <p:cBhvr>
                                        <p:cTn id="101" dur="500"/>
                                        <p:tgtEl>
                                          <p:spTgt spid="30"/>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16"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 calcmode="lin" valueType="num">
                                      <p:cBhvr>
                                        <p:cTn id="106" dur="500" fill="hold"/>
                                        <p:tgtEl>
                                          <p:spTgt spid="28"/>
                                        </p:tgtEl>
                                        <p:attrNameLst>
                                          <p:attrName>ppt_w</p:attrName>
                                        </p:attrNameLst>
                                      </p:cBhvr>
                                      <p:tavLst>
                                        <p:tav tm="0">
                                          <p:val>
                                            <p:fltVal val="0"/>
                                          </p:val>
                                        </p:tav>
                                        <p:tav tm="100000">
                                          <p:val>
                                            <p:strVal val="#ppt_w"/>
                                          </p:val>
                                        </p:tav>
                                      </p:tavLst>
                                    </p:anim>
                                    <p:anim calcmode="lin" valueType="num">
                                      <p:cBhvr>
                                        <p:cTn id="107" dur="500" fill="hold"/>
                                        <p:tgtEl>
                                          <p:spTgt spid="28"/>
                                        </p:tgtEl>
                                        <p:attrNameLst>
                                          <p:attrName>ppt_h</p:attrName>
                                        </p:attrNameLst>
                                      </p:cBhvr>
                                      <p:tavLst>
                                        <p:tav tm="0">
                                          <p:val>
                                            <p:fltVal val="0"/>
                                          </p:val>
                                        </p:tav>
                                        <p:tav tm="100000">
                                          <p:val>
                                            <p:strVal val="#ppt_h"/>
                                          </p:val>
                                        </p:tav>
                                      </p:tavLst>
                                    </p:anim>
                                    <p:animEffect transition="in" filter="fade">
                                      <p:cBhvr>
                                        <p:cTn id="108" dur="500"/>
                                        <p:tgtEl>
                                          <p:spTgt spid="28"/>
                                        </p:tgtEl>
                                      </p:cBhvr>
                                    </p:animEffect>
                                  </p:childTnLst>
                                </p:cTn>
                              </p:par>
                              <p:par>
                                <p:cTn id="109" presetID="53" presetClass="entr" presetSubtype="16" fill="hold" nodeType="withEffect">
                                  <p:stCondLst>
                                    <p:cond delay="0"/>
                                  </p:stCondLst>
                                  <p:childTnLst>
                                    <p:set>
                                      <p:cBhvr>
                                        <p:cTn id="110" dur="1" fill="hold">
                                          <p:stCondLst>
                                            <p:cond delay="0"/>
                                          </p:stCondLst>
                                        </p:cTn>
                                        <p:tgtEl>
                                          <p:spTgt spid="31"/>
                                        </p:tgtEl>
                                        <p:attrNameLst>
                                          <p:attrName>style.visibility</p:attrName>
                                        </p:attrNameLst>
                                      </p:cBhvr>
                                      <p:to>
                                        <p:strVal val="visible"/>
                                      </p:to>
                                    </p:set>
                                    <p:anim calcmode="lin" valueType="num">
                                      <p:cBhvr>
                                        <p:cTn id="111" dur="500" fill="hold"/>
                                        <p:tgtEl>
                                          <p:spTgt spid="31"/>
                                        </p:tgtEl>
                                        <p:attrNameLst>
                                          <p:attrName>ppt_w</p:attrName>
                                        </p:attrNameLst>
                                      </p:cBhvr>
                                      <p:tavLst>
                                        <p:tav tm="0">
                                          <p:val>
                                            <p:fltVal val="0"/>
                                          </p:val>
                                        </p:tav>
                                        <p:tav tm="100000">
                                          <p:val>
                                            <p:strVal val="#ppt_w"/>
                                          </p:val>
                                        </p:tav>
                                      </p:tavLst>
                                    </p:anim>
                                    <p:anim calcmode="lin" valueType="num">
                                      <p:cBhvr>
                                        <p:cTn id="112" dur="500" fill="hold"/>
                                        <p:tgtEl>
                                          <p:spTgt spid="31"/>
                                        </p:tgtEl>
                                        <p:attrNameLst>
                                          <p:attrName>ppt_h</p:attrName>
                                        </p:attrNameLst>
                                      </p:cBhvr>
                                      <p:tavLst>
                                        <p:tav tm="0">
                                          <p:val>
                                            <p:fltVal val="0"/>
                                          </p:val>
                                        </p:tav>
                                        <p:tav tm="100000">
                                          <p:val>
                                            <p:strVal val="#ppt_h"/>
                                          </p:val>
                                        </p:tav>
                                      </p:tavLst>
                                    </p:anim>
                                    <p:animEffect transition="in" filter="fade">
                                      <p:cBhvr>
                                        <p:cTn id="113" dur="500"/>
                                        <p:tgtEl>
                                          <p:spTgt spid="31"/>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42"/>
                                        </p:tgtEl>
                                        <p:attrNameLst>
                                          <p:attrName>style.visibility</p:attrName>
                                        </p:attrNameLst>
                                      </p:cBhvr>
                                      <p:to>
                                        <p:strVal val="visible"/>
                                      </p:to>
                                    </p:set>
                                    <p:anim calcmode="lin" valueType="num">
                                      <p:cBhvr>
                                        <p:cTn id="116" dur="500" fill="hold"/>
                                        <p:tgtEl>
                                          <p:spTgt spid="42"/>
                                        </p:tgtEl>
                                        <p:attrNameLst>
                                          <p:attrName>ppt_w</p:attrName>
                                        </p:attrNameLst>
                                      </p:cBhvr>
                                      <p:tavLst>
                                        <p:tav tm="0">
                                          <p:val>
                                            <p:fltVal val="0"/>
                                          </p:val>
                                        </p:tav>
                                        <p:tav tm="100000">
                                          <p:val>
                                            <p:strVal val="#ppt_w"/>
                                          </p:val>
                                        </p:tav>
                                      </p:tavLst>
                                    </p:anim>
                                    <p:anim calcmode="lin" valueType="num">
                                      <p:cBhvr>
                                        <p:cTn id="117" dur="500" fill="hold"/>
                                        <p:tgtEl>
                                          <p:spTgt spid="42"/>
                                        </p:tgtEl>
                                        <p:attrNameLst>
                                          <p:attrName>ppt_h</p:attrName>
                                        </p:attrNameLst>
                                      </p:cBhvr>
                                      <p:tavLst>
                                        <p:tav tm="0">
                                          <p:val>
                                            <p:fltVal val="0"/>
                                          </p:val>
                                        </p:tav>
                                        <p:tav tm="100000">
                                          <p:val>
                                            <p:strVal val="#ppt_h"/>
                                          </p:val>
                                        </p:tav>
                                      </p:tavLst>
                                    </p:anim>
                                    <p:animEffect transition="in" filter="fade">
                                      <p:cBhvr>
                                        <p:cTn id="118" dur="500"/>
                                        <p:tgtEl>
                                          <p:spTgt spid="42"/>
                                        </p:tgtEl>
                                      </p:cBhvr>
                                    </p:animEffect>
                                  </p:childTnLst>
                                </p:cTn>
                              </p:par>
                              <p:par>
                                <p:cTn id="119" presetID="53" presetClass="entr" presetSubtype="16" fill="hold" nodeType="withEffect">
                                  <p:stCondLst>
                                    <p:cond delay="0"/>
                                  </p:stCondLst>
                                  <p:childTnLst>
                                    <p:set>
                                      <p:cBhvr>
                                        <p:cTn id="120" dur="1" fill="hold">
                                          <p:stCondLst>
                                            <p:cond delay="0"/>
                                          </p:stCondLst>
                                        </p:cTn>
                                        <p:tgtEl>
                                          <p:spTgt spid="32"/>
                                        </p:tgtEl>
                                        <p:attrNameLst>
                                          <p:attrName>style.visibility</p:attrName>
                                        </p:attrNameLst>
                                      </p:cBhvr>
                                      <p:to>
                                        <p:strVal val="visible"/>
                                      </p:to>
                                    </p:set>
                                    <p:anim calcmode="lin" valueType="num">
                                      <p:cBhvr>
                                        <p:cTn id="121" dur="500" fill="hold"/>
                                        <p:tgtEl>
                                          <p:spTgt spid="32"/>
                                        </p:tgtEl>
                                        <p:attrNameLst>
                                          <p:attrName>ppt_w</p:attrName>
                                        </p:attrNameLst>
                                      </p:cBhvr>
                                      <p:tavLst>
                                        <p:tav tm="0">
                                          <p:val>
                                            <p:fltVal val="0"/>
                                          </p:val>
                                        </p:tav>
                                        <p:tav tm="100000">
                                          <p:val>
                                            <p:strVal val="#ppt_w"/>
                                          </p:val>
                                        </p:tav>
                                      </p:tavLst>
                                    </p:anim>
                                    <p:anim calcmode="lin" valueType="num">
                                      <p:cBhvr>
                                        <p:cTn id="122" dur="500" fill="hold"/>
                                        <p:tgtEl>
                                          <p:spTgt spid="32"/>
                                        </p:tgtEl>
                                        <p:attrNameLst>
                                          <p:attrName>ppt_h</p:attrName>
                                        </p:attrNameLst>
                                      </p:cBhvr>
                                      <p:tavLst>
                                        <p:tav tm="0">
                                          <p:val>
                                            <p:fltVal val="0"/>
                                          </p:val>
                                        </p:tav>
                                        <p:tav tm="100000">
                                          <p:val>
                                            <p:strVal val="#ppt_h"/>
                                          </p:val>
                                        </p:tav>
                                      </p:tavLst>
                                    </p:anim>
                                    <p:animEffect transition="in" filter="fade">
                                      <p:cBhvr>
                                        <p:cTn id="123" dur="500"/>
                                        <p:tgtEl>
                                          <p:spTgt spid="32"/>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grpId="0" nodeType="clickEffect">
                                  <p:stCondLst>
                                    <p:cond delay="0"/>
                                  </p:stCondLst>
                                  <p:childTnLst>
                                    <p:set>
                                      <p:cBhvr>
                                        <p:cTn id="127" dur="1" fill="hold">
                                          <p:stCondLst>
                                            <p:cond delay="0"/>
                                          </p:stCondLst>
                                        </p:cTn>
                                        <p:tgtEl>
                                          <p:spTgt spid="41"/>
                                        </p:tgtEl>
                                        <p:attrNameLst>
                                          <p:attrName>style.visibility</p:attrName>
                                        </p:attrNameLst>
                                      </p:cBhvr>
                                      <p:to>
                                        <p:strVal val="visible"/>
                                      </p:to>
                                    </p:set>
                                    <p:anim calcmode="lin" valueType="num">
                                      <p:cBhvr>
                                        <p:cTn id="128" dur="500" fill="hold"/>
                                        <p:tgtEl>
                                          <p:spTgt spid="41"/>
                                        </p:tgtEl>
                                        <p:attrNameLst>
                                          <p:attrName>ppt_w</p:attrName>
                                        </p:attrNameLst>
                                      </p:cBhvr>
                                      <p:tavLst>
                                        <p:tav tm="0">
                                          <p:val>
                                            <p:fltVal val="0"/>
                                          </p:val>
                                        </p:tav>
                                        <p:tav tm="100000">
                                          <p:val>
                                            <p:strVal val="#ppt_w"/>
                                          </p:val>
                                        </p:tav>
                                      </p:tavLst>
                                    </p:anim>
                                    <p:anim calcmode="lin" valueType="num">
                                      <p:cBhvr>
                                        <p:cTn id="129" dur="500" fill="hold"/>
                                        <p:tgtEl>
                                          <p:spTgt spid="41"/>
                                        </p:tgtEl>
                                        <p:attrNameLst>
                                          <p:attrName>ppt_h</p:attrName>
                                        </p:attrNameLst>
                                      </p:cBhvr>
                                      <p:tavLst>
                                        <p:tav tm="0">
                                          <p:val>
                                            <p:fltVal val="0"/>
                                          </p:val>
                                        </p:tav>
                                        <p:tav tm="100000">
                                          <p:val>
                                            <p:strVal val="#ppt_h"/>
                                          </p:val>
                                        </p:tav>
                                      </p:tavLst>
                                    </p:anim>
                                    <p:animEffect transition="in" filter="fade">
                                      <p:cBhvr>
                                        <p:cTn id="130" dur="500"/>
                                        <p:tgtEl>
                                          <p:spTgt spid="41"/>
                                        </p:tgtEl>
                                      </p:cBhvr>
                                    </p:animEffect>
                                  </p:childTnLst>
                                </p:cTn>
                              </p:par>
                            </p:childTnLst>
                          </p:cTn>
                        </p:par>
                      </p:childTnLst>
                    </p:cTn>
                  </p:par>
                  <p:par>
                    <p:cTn id="131" fill="hold">
                      <p:stCondLst>
                        <p:cond delay="indefinite"/>
                      </p:stCondLst>
                      <p:childTnLst>
                        <p:par>
                          <p:cTn id="132" fill="hold">
                            <p:stCondLst>
                              <p:cond delay="0"/>
                            </p:stCondLst>
                            <p:childTnLst>
                              <p:par>
                                <p:cTn id="133" presetID="53" presetClass="entr" presetSubtype="16" fill="hold" grpId="0" nodeType="clickEffect">
                                  <p:stCondLst>
                                    <p:cond delay="0"/>
                                  </p:stCondLst>
                                  <p:childTnLst>
                                    <p:set>
                                      <p:cBhvr>
                                        <p:cTn id="134" dur="1" fill="hold">
                                          <p:stCondLst>
                                            <p:cond delay="0"/>
                                          </p:stCondLst>
                                        </p:cTn>
                                        <p:tgtEl>
                                          <p:spTgt spid="53"/>
                                        </p:tgtEl>
                                        <p:attrNameLst>
                                          <p:attrName>style.visibility</p:attrName>
                                        </p:attrNameLst>
                                      </p:cBhvr>
                                      <p:to>
                                        <p:strVal val="visible"/>
                                      </p:to>
                                    </p:set>
                                    <p:anim calcmode="lin" valueType="num">
                                      <p:cBhvr>
                                        <p:cTn id="135" dur="500" fill="hold"/>
                                        <p:tgtEl>
                                          <p:spTgt spid="53"/>
                                        </p:tgtEl>
                                        <p:attrNameLst>
                                          <p:attrName>ppt_w</p:attrName>
                                        </p:attrNameLst>
                                      </p:cBhvr>
                                      <p:tavLst>
                                        <p:tav tm="0">
                                          <p:val>
                                            <p:fltVal val="0"/>
                                          </p:val>
                                        </p:tav>
                                        <p:tav tm="100000">
                                          <p:val>
                                            <p:strVal val="#ppt_w"/>
                                          </p:val>
                                        </p:tav>
                                      </p:tavLst>
                                    </p:anim>
                                    <p:anim calcmode="lin" valueType="num">
                                      <p:cBhvr>
                                        <p:cTn id="136" dur="500" fill="hold"/>
                                        <p:tgtEl>
                                          <p:spTgt spid="53"/>
                                        </p:tgtEl>
                                        <p:attrNameLst>
                                          <p:attrName>ppt_h</p:attrName>
                                        </p:attrNameLst>
                                      </p:cBhvr>
                                      <p:tavLst>
                                        <p:tav tm="0">
                                          <p:val>
                                            <p:fltVal val="0"/>
                                          </p:val>
                                        </p:tav>
                                        <p:tav tm="100000">
                                          <p:val>
                                            <p:strVal val="#ppt_h"/>
                                          </p:val>
                                        </p:tav>
                                      </p:tavLst>
                                    </p:anim>
                                    <p:animEffect transition="in" filter="fade">
                                      <p:cBhvr>
                                        <p:cTn id="137" dur="500"/>
                                        <p:tgtEl>
                                          <p:spTgt spid="53"/>
                                        </p:tgtEl>
                                      </p:cBhvr>
                                    </p:animEffect>
                                  </p:childTnLst>
                                </p:cTn>
                              </p:par>
                            </p:childTnLst>
                          </p:cTn>
                        </p:par>
                      </p:childTnLst>
                    </p:cTn>
                  </p:par>
                  <p:par>
                    <p:cTn id="138" fill="hold">
                      <p:stCondLst>
                        <p:cond delay="indefinite"/>
                      </p:stCondLst>
                      <p:childTnLst>
                        <p:par>
                          <p:cTn id="139" fill="hold">
                            <p:stCondLst>
                              <p:cond delay="0"/>
                            </p:stCondLst>
                            <p:childTnLst>
                              <p:par>
                                <p:cTn id="140" presetID="53" presetClass="entr" presetSubtype="16" fill="hold" grpId="0" nodeType="clickEffect">
                                  <p:stCondLst>
                                    <p:cond delay="0"/>
                                  </p:stCondLst>
                                  <p:childTnLst>
                                    <p:set>
                                      <p:cBhvr>
                                        <p:cTn id="141" dur="1" fill="hold">
                                          <p:stCondLst>
                                            <p:cond delay="0"/>
                                          </p:stCondLst>
                                        </p:cTn>
                                        <p:tgtEl>
                                          <p:spTgt spid="45"/>
                                        </p:tgtEl>
                                        <p:attrNameLst>
                                          <p:attrName>style.visibility</p:attrName>
                                        </p:attrNameLst>
                                      </p:cBhvr>
                                      <p:to>
                                        <p:strVal val="visible"/>
                                      </p:to>
                                    </p:set>
                                    <p:anim calcmode="lin" valueType="num">
                                      <p:cBhvr>
                                        <p:cTn id="142" dur="500" fill="hold"/>
                                        <p:tgtEl>
                                          <p:spTgt spid="45"/>
                                        </p:tgtEl>
                                        <p:attrNameLst>
                                          <p:attrName>ppt_w</p:attrName>
                                        </p:attrNameLst>
                                      </p:cBhvr>
                                      <p:tavLst>
                                        <p:tav tm="0">
                                          <p:val>
                                            <p:fltVal val="0"/>
                                          </p:val>
                                        </p:tav>
                                        <p:tav tm="100000">
                                          <p:val>
                                            <p:strVal val="#ppt_w"/>
                                          </p:val>
                                        </p:tav>
                                      </p:tavLst>
                                    </p:anim>
                                    <p:anim calcmode="lin" valueType="num">
                                      <p:cBhvr>
                                        <p:cTn id="143" dur="500" fill="hold"/>
                                        <p:tgtEl>
                                          <p:spTgt spid="45"/>
                                        </p:tgtEl>
                                        <p:attrNameLst>
                                          <p:attrName>ppt_h</p:attrName>
                                        </p:attrNameLst>
                                      </p:cBhvr>
                                      <p:tavLst>
                                        <p:tav tm="0">
                                          <p:val>
                                            <p:fltVal val="0"/>
                                          </p:val>
                                        </p:tav>
                                        <p:tav tm="100000">
                                          <p:val>
                                            <p:strVal val="#ppt_h"/>
                                          </p:val>
                                        </p:tav>
                                      </p:tavLst>
                                    </p:anim>
                                    <p:animEffect transition="in" filter="fade">
                                      <p:cBhvr>
                                        <p:cTn id="144" dur="500"/>
                                        <p:tgtEl>
                                          <p:spTgt spid="45"/>
                                        </p:tgtEl>
                                      </p:cBhvr>
                                    </p:animEffect>
                                  </p:childTnLst>
                                </p:cTn>
                              </p:par>
                              <p:par>
                                <p:cTn id="145" presetID="53" presetClass="entr" presetSubtype="16" fill="hold" nodeType="withEffect">
                                  <p:stCondLst>
                                    <p:cond delay="0"/>
                                  </p:stCondLst>
                                  <p:childTnLst>
                                    <p:set>
                                      <p:cBhvr>
                                        <p:cTn id="146" dur="1" fill="hold">
                                          <p:stCondLst>
                                            <p:cond delay="0"/>
                                          </p:stCondLst>
                                        </p:cTn>
                                        <p:tgtEl>
                                          <p:spTgt spid="34"/>
                                        </p:tgtEl>
                                        <p:attrNameLst>
                                          <p:attrName>style.visibility</p:attrName>
                                        </p:attrNameLst>
                                      </p:cBhvr>
                                      <p:to>
                                        <p:strVal val="visible"/>
                                      </p:to>
                                    </p:set>
                                    <p:anim calcmode="lin" valueType="num">
                                      <p:cBhvr>
                                        <p:cTn id="147" dur="500" fill="hold"/>
                                        <p:tgtEl>
                                          <p:spTgt spid="34"/>
                                        </p:tgtEl>
                                        <p:attrNameLst>
                                          <p:attrName>ppt_w</p:attrName>
                                        </p:attrNameLst>
                                      </p:cBhvr>
                                      <p:tavLst>
                                        <p:tav tm="0">
                                          <p:val>
                                            <p:fltVal val="0"/>
                                          </p:val>
                                        </p:tav>
                                        <p:tav tm="100000">
                                          <p:val>
                                            <p:strVal val="#ppt_w"/>
                                          </p:val>
                                        </p:tav>
                                      </p:tavLst>
                                    </p:anim>
                                    <p:anim calcmode="lin" valueType="num">
                                      <p:cBhvr>
                                        <p:cTn id="148" dur="500" fill="hold"/>
                                        <p:tgtEl>
                                          <p:spTgt spid="34"/>
                                        </p:tgtEl>
                                        <p:attrNameLst>
                                          <p:attrName>ppt_h</p:attrName>
                                        </p:attrNameLst>
                                      </p:cBhvr>
                                      <p:tavLst>
                                        <p:tav tm="0">
                                          <p:val>
                                            <p:fltVal val="0"/>
                                          </p:val>
                                        </p:tav>
                                        <p:tav tm="100000">
                                          <p:val>
                                            <p:strVal val="#ppt_h"/>
                                          </p:val>
                                        </p:tav>
                                      </p:tavLst>
                                    </p:anim>
                                    <p:animEffect transition="in" filter="fade">
                                      <p:cBhvr>
                                        <p:cTn id="149" dur="500"/>
                                        <p:tgtEl>
                                          <p:spTgt spid="34"/>
                                        </p:tgtEl>
                                      </p:cBhvr>
                                    </p:animEffect>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nodeType="clickEffect">
                                  <p:stCondLst>
                                    <p:cond delay="0"/>
                                  </p:stCondLst>
                                  <p:childTnLst>
                                    <p:set>
                                      <p:cBhvr>
                                        <p:cTn id="153" dur="1" fill="hold">
                                          <p:stCondLst>
                                            <p:cond delay="0"/>
                                          </p:stCondLst>
                                        </p:cTn>
                                        <p:tgtEl>
                                          <p:spTgt spid="35"/>
                                        </p:tgtEl>
                                        <p:attrNameLst>
                                          <p:attrName>style.visibility</p:attrName>
                                        </p:attrNameLst>
                                      </p:cBhvr>
                                      <p:to>
                                        <p:strVal val="visible"/>
                                      </p:to>
                                    </p:set>
                                    <p:anim calcmode="lin" valueType="num">
                                      <p:cBhvr>
                                        <p:cTn id="154" dur="500" fill="hold"/>
                                        <p:tgtEl>
                                          <p:spTgt spid="35"/>
                                        </p:tgtEl>
                                        <p:attrNameLst>
                                          <p:attrName>ppt_w</p:attrName>
                                        </p:attrNameLst>
                                      </p:cBhvr>
                                      <p:tavLst>
                                        <p:tav tm="0">
                                          <p:val>
                                            <p:fltVal val="0"/>
                                          </p:val>
                                        </p:tav>
                                        <p:tav tm="100000">
                                          <p:val>
                                            <p:strVal val="#ppt_w"/>
                                          </p:val>
                                        </p:tav>
                                      </p:tavLst>
                                    </p:anim>
                                    <p:anim calcmode="lin" valueType="num">
                                      <p:cBhvr>
                                        <p:cTn id="155" dur="500" fill="hold"/>
                                        <p:tgtEl>
                                          <p:spTgt spid="35"/>
                                        </p:tgtEl>
                                        <p:attrNameLst>
                                          <p:attrName>ppt_h</p:attrName>
                                        </p:attrNameLst>
                                      </p:cBhvr>
                                      <p:tavLst>
                                        <p:tav tm="0">
                                          <p:val>
                                            <p:fltVal val="0"/>
                                          </p:val>
                                        </p:tav>
                                        <p:tav tm="100000">
                                          <p:val>
                                            <p:strVal val="#ppt_h"/>
                                          </p:val>
                                        </p:tav>
                                      </p:tavLst>
                                    </p:anim>
                                    <p:animEffect transition="in" filter="fade">
                                      <p:cBhvr>
                                        <p:cTn id="156" dur="500"/>
                                        <p:tgtEl>
                                          <p:spTgt spid="35"/>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48"/>
                                        </p:tgtEl>
                                        <p:attrNameLst>
                                          <p:attrName>style.visibility</p:attrName>
                                        </p:attrNameLst>
                                      </p:cBhvr>
                                      <p:to>
                                        <p:strVal val="visible"/>
                                      </p:to>
                                    </p:set>
                                    <p:anim calcmode="lin" valueType="num">
                                      <p:cBhvr>
                                        <p:cTn id="159" dur="500" fill="hold"/>
                                        <p:tgtEl>
                                          <p:spTgt spid="48"/>
                                        </p:tgtEl>
                                        <p:attrNameLst>
                                          <p:attrName>ppt_w</p:attrName>
                                        </p:attrNameLst>
                                      </p:cBhvr>
                                      <p:tavLst>
                                        <p:tav tm="0">
                                          <p:val>
                                            <p:fltVal val="0"/>
                                          </p:val>
                                        </p:tav>
                                        <p:tav tm="100000">
                                          <p:val>
                                            <p:strVal val="#ppt_w"/>
                                          </p:val>
                                        </p:tav>
                                      </p:tavLst>
                                    </p:anim>
                                    <p:anim calcmode="lin" valueType="num">
                                      <p:cBhvr>
                                        <p:cTn id="160" dur="500" fill="hold"/>
                                        <p:tgtEl>
                                          <p:spTgt spid="48"/>
                                        </p:tgtEl>
                                        <p:attrNameLst>
                                          <p:attrName>ppt_h</p:attrName>
                                        </p:attrNameLst>
                                      </p:cBhvr>
                                      <p:tavLst>
                                        <p:tav tm="0">
                                          <p:val>
                                            <p:fltVal val="0"/>
                                          </p:val>
                                        </p:tav>
                                        <p:tav tm="100000">
                                          <p:val>
                                            <p:strVal val="#ppt_h"/>
                                          </p:val>
                                        </p:tav>
                                      </p:tavLst>
                                    </p:anim>
                                    <p:animEffect transition="in" filter="fade">
                                      <p:cBhvr>
                                        <p:cTn id="161" dur="500"/>
                                        <p:tgtEl>
                                          <p:spTgt spid="48"/>
                                        </p:tgtEl>
                                      </p:cBhvr>
                                    </p:animEffect>
                                  </p:childTnLst>
                                </p:cTn>
                              </p:par>
                            </p:childTnLst>
                          </p:cTn>
                        </p:par>
                      </p:childTnLst>
                    </p:cTn>
                  </p:par>
                  <p:par>
                    <p:cTn id="162" fill="hold">
                      <p:stCondLst>
                        <p:cond delay="indefinite"/>
                      </p:stCondLst>
                      <p:childTnLst>
                        <p:par>
                          <p:cTn id="163" fill="hold">
                            <p:stCondLst>
                              <p:cond delay="0"/>
                            </p:stCondLst>
                            <p:childTnLst>
                              <p:par>
                                <p:cTn id="164" presetID="53" presetClass="entr" presetSubtype="16" fill="hold" nodeType="clickEffect">
                                  <p:stCondLst>
                                    <p:cond delay="0"/>
                                  </p:stCondLst>
                                  <p:childTnLst>
                                    <p:set>
                                      <p:cBhvr>
                                        <p:cTn id="165" dur="1" fill="hold">
                                          <p:stCondLst>
                                            <p:cond delay="0"/>
                                          </p:stCondLst>
                                        </p:cTn>
                                        <p:tgtEl>
                                          <p:spTgt spid="36"/>
                                        </p:tgtEl>
                                        <p:attrNameLst>
                                          <p:attrName>style.visibility</p:attrName>
                                        </p:attrNameLst>
                                      </p:cBhvr>
                                      <p:to>
                                        <p:strVal val="visible"/>
                                      </p:to>
                                    </p:set>
                                    <p:anim calcmode="lin" valueType="num">
                                      <p:cBhvr>
                                        <p:cTn id="166" dur="500" fill="hold"/>
                                        <p:tgtEl>
                                          <p:spTgt spid="36"/>
                                        </p:tgtEl>
                                        <p:attrNameLst>
                                          <p:attrName>ppt_w</p:attrName>
                                        </p:attrNameLst>
                                      </p:cBhvr>
                                      <p:tavLst>
                                        <p:tav tm="0">
                                          <p:val>
                                            <p:fltVal val="0"/>
                                          </p:val>
                                        </p:tav>
                                        <p:tav tm="100000">
                                          <p:val>
                                            <p:strVal val="#ppt_w"/>
                                          </p:val>
                                        </p:tav>
                                      </p:tavLst>
                                    </p:anim>
                                    <p:anim calcmode="lin" valueType="num">
                                      <p:cBhvr>
                                        <p:cTn id="167" dur="500" fill="hold"/>
                                        <p:tgtEl>
                                          <p:spTgt spid="36"/>
                                        </p:tgtEl>
                                        <p:attrNameLst>
                                          <p:attrName>ppt_h</p:attrName>
                                        </p:attrNameLst>
                                      </p:cBhvr>
                                      <p:tavLst>
                                        <p:tav tm="0">
                                          <p:val>
                                            <p:fltVal val="0"/>
                                          </p:val>
                                        </p:tav>
                                        <p:tav tm="100000">
                                          <p:val>
                                            <p:strVal val="#ppt_h"/>
                                          </p:val>
                                        </p:tav>
                                      </p:tavLst>
                                    </p:anim>
                                    <p:animEffect transition="in" filter="fade">
                                      <p:cBhvr>
                                        <p:cTn id="168" dur="500"/>
                                        <p:tgtEl>
                                          <p:spTgt spid="36"/>
                                        </p:tgtEl>
                                      </p:cBhvr>
                                    </p:animEffect>
                                  </p:childTnLst>
                                </p:cTn>
                              </p:par>
                              <p:par>
                                <p:cTn id="169" presetID="53" presetClass="entr" presetSubtype="16" fill="hold" grpId="0" nodeType="withEffect">
                                  <p:stCondLst>
                                    <p:cond delay="0"/>
                                  </p:stCondLst>
                                  <p:childTnLst>
                                    <p:set>
                                      <p:cBhvr>
                                        <p:cTn id="170" dur="1" fill="hold">
                                          <p:stCondLst>
                                            <p:cond delay="0"/>
                                          </p:stCondLst>
                                        </p:cTn>
                                        <p:tgtEl>
                                          <p:spTgt spid="49"/>
                                        </p:tgtEl>
                                        <p:attrNameLst>
                                          <p:attrName>style.visibility</p:attrName>
                                        </p:attrNameLst>
                                      </p:cBhvr>
                                      <p:to>
                                        <p:strVal val="visible"/>
                                      </p:to>
                                    </p:set>
                                    <p:anim calcmode="lin" valueType="num">
                                      <p:cBhvr>
                                        <p:cTn id="171" dur="500" fill="hold"/>
                                        <p:tgtEl>
                                          <p:spTgt spid="49"/>
                                        </p:tgtEl>
                                        <p:attrNameLst>
                                          <p:attrName>ppt_w</p:attrName>
                                        </p:attrNameLst>
                                      </p:cBhvr>
                                      <p:tavLst>
                                        <p:tav tm="0">
                                          <p:val>
                                            <p:fltVal val="0"/>
                                          </p:val>
                                        </p:tav>
                                        <p:tav tm="100000">
                                          <p:val>
                                            <p:strVal val="#ppt_w"/>
                                          </p:val>
                                        </p:tav>
                                      </p:tavLst>
                                    </p:anim>
                                    <p:anim calcmode="lin" valueType="num">
                                      <p:cBhvr>
                                        <p:cTn id="172" dur="500" fill="hold"/>
                                        <p:tgtEl>
                                          <p:spTgt spid="49"/>
                                        </p:tgtEl>
                                        <p:attrNameLst>
                                          <p:attrName>ppt_h</p:attrName>
                                        </p:attrNameLst>
                                      </p:cBhvr>
                                      <p:tavLst>
                                        <p:tav tm="0">
                                          <p:val>
                                            <p:fltVal val="0"/>
                                          </p:val>
                                        </p:tav>
                                        <p:tav tm="100000">
                                          <p:val>
                                            <p:strVal val="#ppt_h"/>
                                          </p:val>
                                        </p:tav>
                                      </p:tavLst>
                                    </p:anim>
                                    <p:animEffect transition="in" filter="fade">
                                      <p:cBhvr>
                                        <p:cTn id="173" dur="500"/>
                                        <p:tgtEl>
                                          <p:spTgt spid="49"/>
                                        </p:tgtEl>
                                      </p:cBhvr>
                                    </p:animEffect>
                                  </p:childTnLst>
                                </p:cTn>
                              </p:par>
                            </p:childTnLst>
                          </p:cTn>
                        </p:par>
                      </p:childTnLst>
                    </p:cTn>
                  </p:par>
                  <p:par>
                    <p:cTn id="174" fill="hold">
                      <p:stCondLst>
                        <p:cond delay="indefinite"/>
                      </p:stCondLst>
                      <p:childTnLst>
                        <p:par>
                          <p:cTn id="175" fill="hold">
                            <p:stCondLst>
                              <p:cond delay="0"/>
                            </p:stCondLst>
                            <p:childTnLst>
                              <p:par>
                                <p:cTn id="176" presetID="53" presetClass="entr" presetSubtype="16" fill="hold" nodeType="clickEffect">
                                  <p:stCondLst>
                                    <p:cond delay="0"/>
                                  </p:stCondLst>
                                  <p:childTnLst>
                                    <p:set>
                                      <p:cBhvr>
                                        <p:cTn id="177" dur="1" fill="hold">
                                          <p:stCondLst>
                                            <p:cond delay="0"/>
                                          </p:stCondLst>
                                        </p:cTn>
                                        <p:tgtEl>
                                          <p:spTgt spid="2050"/>
                                        </p:tgtEl>
                                        <p:attrNameLst>
                                          <p:attrName>style.visibility</p:attrName>
                                        </p:attrNameLst>
                                      </p:cBhvr>
                                      <p:to>
                                        <p:strVal val="visible"/>
                                      </p:to>
                                    </p:set>
                                    <p:anim calcmode="lin" valueType="num">
                                      <p:cBhvr>
                                        <p:cTn id="178" dur="500" fill="hold"/>
                                        <p:tgtEl>
                                          <p:spTgt spid="2050"/>
                                        </p:tgtEl>
                                        <p:attrNameLst>
                                          <p:attrName>ppt_w</p:attrName>
                                        </p:attrNameLst>
                                      </p:cBhvr>
                                      <p:tavLst>
                                        <p:tav tm="0">
                                          <p:val>
                                            <p:fltVal val="0"/>
                                          </p:val>
                                        </p:tav>
                                        <p:tav tm="100000">
                                          <p:val>
                                            <p:strVal val="#ppt_w"/>
                                          </p:val>
                                        </p:tav>
                                      </p:tavLst>
                                    </p:anim>
                                    <p:anim calcmode="lin" valueType="num">
                                      <p:cBhvr>
                                        <p:cTn id="179" dur="500" fill="hold"/>
                                        <p:tgtEl>
                                          <p:spTgt spid="2050"/>
                                        </p:tgtEl>
                                        <p:attrNameLst>
                                          <p:attrName>ppt_h</p:attrName>
                                        </p:attrNameLst>
                                      </p:cBhvr>
                                      <p:tavLst>
                                        <p:tav tm="0">
                                          <p:val>
                                            <p:fltVal val="0"/>
                                          </p:val>
                                        </p:tav>
                                        <p:tav tm="100000">
                                          <p:val>
                                            <p:strVal val="#ppt_h"/>
                                          </p:val>
                                        </p:tav>
                                      </p:tavLst>
                                    </p:anim>
                                    <p:animEffect transition="in" filter="fade">
                                      <p:cBhvr>
                                        <p:cTn id="180" dur="500"/>
                                        <p:tgtEl>
                                          <p:spTgt spid="2050"/>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50"/>
                                        </p:tgtEl>
                                        <p:attrNameLst>
                                          <p:attrName>style.visibility</p:attrName>
                                        </p:attrNameLst>
                                      </p:cBhvr>
                                      <p:to>
                                        <p:strVal val="visible"/>
                                      </p:to>
                                    </p:set>
                                    <p:anim calcmode="lin" valueType="num">
                                      <p:cBhvr>
                                        <p:cTn id="183" dur="500" fill="hold"/>
                                        <p:tgtEl>
                                          <p:spTgt spid="50"/>
                                        </p:tgtEl>
                                        <p:attrNameLst>
                                          <p:attrName>ppt_w</p:attrName>
                                        </p:attrNameLst>
                                      </p:cBhvr>
                                      <p:tavLst>
                                        <p:tav tm="0">
                                          <p:val>
                                            <p:fltVal val="0"/>
                                          </p:val>
                                        </p:tav>
                                        <p:tav tm="100000">
                                          <p:val>
                                            <p:strVal val="#ppt_w"/>
                                          </p:val>
                                        </p:tav>
                                      </p:tavLst>
                                    </p:anim>
                                    <p:anim calcmode="lin" valueType="num">
                                      <p:cBhvr>
                                        <p:cTn id="184" dur="500" fill="hold"/>
                                        <p:tgtEl>
                                          <p:spTgt spid="50"/>
                                        </p:tgtEl>
                                        <p:attrNameLst>
                                          <p:attrName>ppt_h</p:attrName>
                                        </p:attrNameLst>
                                      </p:cBhvr>
                                      <p:tavLst>
                                        <p:tav tm="0">
                                          <p:val>
                                            <p:fltVal val="0"/>
                                          </p:val>
                                        </p:tav>
                                        <p:tav tm="100000">
                                          <p:val>
                                            <p:strVal val="#ppt_h"/>
                                          </p:val>
                                        </p:tav>
                                      </p:tavLst>
                                    </p:anim>
                                    <p:animEffect transition="in" filter="fade">
                                      <p:cBhvr>
                                        <p:cTn id="18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0" grpId="0"/>
      <p:bldP spid="41" grpId="0"/>
      <p:bldP spid="42" grpId="0"/>
      <p:bldP spid="43" grpId="0"/>
      <p:bldP spid="44" grpId="0"/>
      <p:bldP spid="45" grpId="0"/>
      <p:bldP spid="46" grpId="0"/>
      <p:bldP spid="47" grpId="0"/>
      <p:bldP spid="48" grpId="0"/>
      <p:bldP spid="49" grpId="0"/>
      <p:bldP spid="50" grpId="0"/>
      <p:bldP spid="52" grpId="0"/>
      <p:bldP spid="53"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E47D25F-B043-C056-CE9A-32C456A2D4BB}"/>
              </a:ext>
            </a:extLst>
          </p:cNvPr>
          <p:cNvSpPr txBox="1"/>
          <p:nvPr/>
        </p:nvSpPr>
        <p:spPr>
          <a:xfrm>
            <a:off x="4567752" y="0"/>
            <a:ext cx="2171376" cy="584775"/>
          </a:xfrm>
          <a:prstGeom prst="rect">
            <a:avLst/>
          </a:prstGeom>
          <a:noFill/>
        </p:spPr>
        <p:txBody>
          <a:bodyPr wrap="square" rtlCol="0">
            <a:spAutoFit/>
          </a:bodyPr>
          <a:lstStyle/>
          <a:p>
            <a:r>
              <a:rPr lang="en-US" sz="3200" b="1" dirty="0">
                <a:solidFill>
                  <a:schemeClr val="bg1"/>
                </a:solidFill>
                <a:ea typeface="Cambria" panose="02040503050406030204" pitchFamily="18" charset="0"/>
              </a:rPr>
              <a:t>Base Model</a:t>
            </a:r>
          </a:p>
        </p:txBody>
      </p:sp>
      <p:sp>
        <p:nvSpPr>
          <p:cNvPr id="17" name="Rectangle 2">
            <a:extLst>
              <a:ext uri="{FF2B5EF4-FFF2-40B4-BE49-F238E27FC236}">
                <a16:creationId xmlns:a16="http://schemas.microsoft.com/office/drawing/2014/main" id="{B246C56E-C569-0748-80FF-23B486085738}"/>
              </a:ext>
            </a:extLst>
          </p:cNvPr>
          <p:cNvSpPr>
            <a:spLocks noChangeArrowheads="1"/>
          </p:cNvSpPr>
          <p:nvPr/>
        </p:nvSpPr>
        <p:spPr bwMode="auto">
          <a:xfrm>
            <a:off x="8656320" y="2843095"/>
            <a:ext cx="3307080" cy="3284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Techniques like Random Forest and AdaBoost, which aggregate multiple models or focus on boosting weak learners, tend to offer better control over overfitting.</a:t>
            </a:r>
          </a:p>
          <a:p>
            <a:pPr marL="285750" indent="-285750" eaLnBrk="0" fontAlgn="base" hangingPunct="0">
              <a:lnSpc>
                <a:spcPct val="150000"/>
              </a:lnSpc>
              <a:spcBef>
                <a:spcPct val="0"/>
              </a:spcBef>
              <a:spcAft>
                <a:spcPct val="0"/>
              </a:spcAft>
              <a:buFont typeface="Arial" panose="020B0604020202020204" pitchFamily="34" charset="0"/>
              <a:buChar char="•"/>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Models like Decision Tree and Gradient Boosting are more susceptible to overfitting due to their flexibility and capacity to fit complex patterns in data.</a:t>
            </a:r>
          </a:p>
        </p:txBody>
      </p:sp>
      <p:graphicFrame>
        <p:nvGraphicFramePr>
          <p:cNvPr id="18" name="Table 17">
            <a:extLst>
              <a:ext uri="{FF2B5EF4-FFF2-40B4-BE49-F238E27FC236}">
                <a16:creationId xmlns:a16="http://schemas.microsoft.com/office/drawing/2014/main" id="{E66878AC-7F65-739D-2DE6-F3D7E53A8DB9}"/>
              </a:ext>
            </a:extLst>
          </p:cNvPr>
          <p:cNvGraphicFramePr>
            <a:graphicFrameLocks noGrp="1"/>
          </p:cNvGraphicFramePr>
          <p:nvPr>
            <p:extLst>
              <p:ext uri="{D42A27DB-BD31-4B8C-83A1-F6EECF244321}">
                <p14:modId xmlns:p14="http://schemas.microsoft.com/office/powerpoint/2010/main" val="2217628767"/>
              </p:ext>
            </p:extLst>
          </p:nvPr>
        </p:nvGraphicFramePr>
        <p:xfrm>
          <a:off x="139758" y="2863839"/>
          <a:ext cx="8516562" cy="3242552"/>
        </p:xfrm>
        <a:graphic>
          <a:graphicData uri="http://schemas.openxmlformats.org/drawingml/2006/table">
            <a:tbl>
              <a:tblPr/>
              <a:tblGrid>
                <a:gridCol w="1868960">
                  <a:extLst>
                    <a:ext uri="{9D8B030D-6E8A-4147-A177-3AD203B41FA5}">
                      <a16:colId xmlns:a16="http://schemas.microsoft.com/office/drawing/2014/main" val="1595305286"/>
                    </a:ext>
                  </a:extLst>
                </a:gridCol>
                <a:gridCol w="3118661">
                  <a:extLst>
                    <a:ext uri="{9D8B030D-6E8A-4147-A177-3AD203B41FA5}">
                      <a16:colId xmlns:a16="http://schemas.microsoft.com/office/drawing/2014/main" val="3372105900"/>
                    </a:ext>
                  </a:extLst>
                </a:gridCol>
                <a:gridCol w="3528941">
                  <a:extLst>
                    <a:ext uri="{9D8B030D-6E8A-4147-A177-3AD203B41FA5}">
                      <a16:colId xmlns:a16="http://schemas.microsoft.com/office/drawing/2014/main" val="4038824424"/>
                    </a:ext>
                  </a:extLst>
                </a:gridCol>
              </a:tblGrid>
              <a:tr h="152625">
                <a:tc>
                  <a:txBody>
                    <a:bodyPr/>
                    <a:lstStyle/>
                    <a:p>
                      <a:pPr algn="ctr" fontAlgn="ctr"/>
                      <a:r>
                        <a:rPr lang="en-IN" sz="1100" b="1" i="0" u="none" strike="noStrike">
                          <a:solidFill>
                            <a:srgbClr val="074F69"/>
                          </a:solidFill>
                          <a:effectLst/>
                          <a:highlight>
                            <a:srgbClr val="DAE9F8"/>
                          </a:highlight>
                          <a:latin typeface="Arial" panose="020B0604020202020204" pitchFamily="34" charset="0"/>
                        </a:rPr>
                        <a:t>Algorithm</a:t>
                      </a:r>
                    </a:p>
                  </a:txBody>
                  <a:tcPr marL="6155" marR="6155" marT="6155" marB="0" anchor="ctr">
                    <a:lnL>
                      <a:noFill/>
                    </a:lnL>
                    <a:lnR>
                      <a:noFill/>
                    </a:lnR>
                    <a:lnT>
                      <a:noFill/>
                    </a:lnT>
                    <a:lnB>
                      <a:noFill/>
                    </a:lnB>
                    <a:solidFill>
                      <a:srgbClr val="DAE9F8"/>
                    </a:solidFill>
                  </a:tcPr>
                </a:tc>
                <a:tc>
                  <a:txBody>
                    <a:bodyPr/>
                    <a:lstStyle/>
                    <a:p>
                      <a:pPr algn="ctr" fontAlgn="ctr"/>
                      <a:r>
                        <a:rPr lang="en-IN" sz="1100" b="1" i="0" u="none" strike="noStrike">
                          <a:solidFill>
                            <a:srgbClr val="074F69"/>
                          </a:solidFill>
                          <a:effectLst/>
                          <a:highlight>
                            <a:srgbClr val="C1F0C8"/>
                          </a:highlight>
                          <a:latin typeface="Arial" panose="020B0604020202020204" pitchFamily="34" charset="0"/>
                        </a:rPr>
                        <a:t>Pros</a:t>
                      </a:r>
                    </a:p>
                  </a:txBody>
                  <a:tcPr marL="6155" marR="6155" marT="6155" marB="0" anchor="ctr">
                    <a:lnL>
                      <a:noFill/>
                    </a:lnL>
                    <a:lnR>
                      <a:noFill/>
                    </a:lnR>
                    <a:lnT>
                      <a:noFill/>
                    </a:lnT>
                    <a:lnB>
                      <a:noFill/>
                    </a:lnB>
                    <a:solidFill>
                      <a:srgbClr val="C1F0C8"/>
                    </a:solidFill>
                  </a:tcPr>
                </a:tc>
                <a:tc>
                  <a:txBody>
                    <a:bodyPr/>
                    <a:lstStyle/>
                    <a:p>
                      <a:pPr algn="ctr" fontAlgn="ctr"/>
                      <a:r>
                        <a:rPr lang="en-IN" sz="1100" b="1" i="0" u="none" strike="noStrike">
                          <a:solidFill>
                            <a:srgbClr val="074F69"/>
                          </a:solidFill>
                          <a:effectLst/>
                          <a:highlight>
                            <a:srgbClr val="FBE2D5"/>
                          </a:highlight>
                          <a:latin typeface="Arial" panose="020B0604020202020204" pitchFamily="34" charset="0"/>
                        </a:rPr>
                        <a:t>Cons</a:t>
                      </a:r>
                    </a:p>
                  </a:txBody>
                  <a:tcPr marL="6155" marR="6155" marT="6155" marB="0" anchor="ctr">
                    <a:lnL>
                      <a:noFill/>
                    </a:lnL>
                    <a:lnR>
                      <a:noFill/>
                    </a:lnR>
                    <a:lnT>
                      <a:noFill/>
                    </a:lnT>
                    <a:lnB>
                      <a:noFill/>
                    </a:lnB>
                    <a:solidFill>
                      <a:srgbClr val="FBE2D5"/>
                    </a:solidFill>
                  </a:tcPr>
                </a:tc>
                <a:extLst>
                  <a:ext uri="{0D108BD9-81ED-4DB2-BD59-A6C34878D82A}">
                    <a16:rowId xmlns:a16="http://schemas.microsoft.com/office/drawing/2014/main" val="2076118135"/>
                  </a:ext>
                </a:extLst>
              </a:tr>
              <a:tr h="406914">
                <a:tc>
                  <a:txBody>
                    <a:bodyPr/>
                    <a:lstStyle/>
                    <a:p>
                      <a:pPr algn="ctr" fontAlgn="ctr"/>
                      <a:r>
                        <a:rPr lang="en-IN" sz="1000" b="1" i="0" u="none" strike="noStrike">
                          <a:effectLst/>
                          <a:highlight>
                            <a:srgbClr val="DAE9F8"/>
                          </a:highlight>
                          <a:latin typeface="Arial" panose="020B0604020202020204" pitchFamily="34" charset="0"/>
                        </a:rPr>
                        <a:t>Logistic Regression</a:t>
                      </a:r>
                    </a:p>
                  </a:txBody>
                  <a:tcPr marL="6155" marR="6155" marT="6155" marB="0" anchor="ctr">
                    <a:lnL>
                      <a:noFill/>
                    </a:lnL>
                    <a:lnR>
                      <a:noFill/>
                    </a:lnR>
                    <a:lnT>
                      <a:noFill/>
                    </a:lnT>
                    <a:lnB>
                      <a:noFill/>
                    </a:lnB>
                    <a:solidFill>
                      <a:srgbClr val="DAE9F8"/>
                    </a:solidFill>
                  </a:tcPr>
                </a:tc>
                <a:tc>
                  <a:txBody>
                    <a:bodyPr/>
                    <a:lstStyle/>
                    <a:p>
                      <a:pPr algn="l" fontAlgn="ctr"/>
                      <a:r>
                        <a:rPr lang="en-US" sz="1000" b="0" i="0" u="none" strike="noStrike">
                          <a:effectLst/>
                          <a:highlight>
                            <a:srgbClr val="C1F0C8"/>
                          </a:highlight>
                          <a:latin typeface="Arial" panose="020B0604020202020204" pitchFamily="34" charset="0"/>
                        </a:rPr>
                        <a:t>1. Simple and easy to implement.</a:t>
                      </a:r>
                      <a:br>
                        <a:rPr lang="en-US" sz="1000" b="0" i="0" u="none" strike="noStrike">
                          <a:effectLst/>
                          <a:highlight>
                            <a:srgbClr val="C1F0C8"/>
                          </a:highlight>
                          <a:latin typeface="Arial" panose="020B0604020202020204" pitchFamily="34" charset="0"/>
                        </a:rPr>
                      </a:br>
                      <a:r>
                        <a:rPr lang="en-US" sz="1000" b="0" i="0" u="none" strike="noStrike">
                          <a:effectLst/>
                          <a:highlight>
                            <a:srgbClr val="C1F0C8"/>
                          </a:highlight>
                          <a:latin typeface="Arial" panose="020B0604020202020204" pitchFamily="34" charset="0"/>
                        </a:rPr>
                        <a:t>2. Works well with linearly separable data.</a:t>
                      </a:r>
                      <a:br>
                        <a:rPr lang="en-US" sz="1000" b="0" i="0" u="none" strike="noStrike">
                          <a:effectLst/>
                          <a:highlight>
                            <a:srgbClr val="C1F0C8"/>
                          </a:highlight>
                          <a:latin typeface="Arial" panose="020B0604020202020204" pitchFamily="34" charset="0"/>
                        </a:rPr>
                      </a:br>
                      <a:r>
                        <a:rPr lang="en-US" sz="1000" b="0" i="0" u="none" strike="noStrike">
                          <a:effectLst/>
                          <a:highlight>
                            <a:srgbClr val="C1F0C8"/>
                          </a:highlight>
                          <a:latin typeface="Arial" panose="020B0604020202020204" pitchFamily="34" charset="0"/>
                        </a:rPr>
                        <a:t>3. Provides probabilistic outputs.</a:t>
                      </a:r>
                    </a:p>
                  </a:txBody>
                  <a:tcPr marL="6155" marR="6155" marT="6155" marB="0" anchor="ctr">
                    <a:lnL>
                      <a:noFill/>
                    </a:lnL>
                    <a:lnR>
                      <a:noFill/>
                    </a:lnR>
                    <a:lnT>
                      <a:noFill/>
                    </a:lnT>
                    <a:lnB>
                      <a:noFill/>
                    </a:lnB>
                    <a:solidFill>
                      <a:srgbClr val="C1F0C8"/>
                    </a:solidFill>
                  </a:tcPr>
                </a:tc>
                <a:tc>
                  <a:txBody>
                    <a:bodyPr/>
                    <a:lstStyle/>
                    <a:p>
                      <a:pPr algn="l" fontAlgn="ctr"/>
                      <a:r>
                        <a:rPr lang="en-US" sz="1000" b="0" i="0" u="none" strike="noStrike" dirty="0">
                          <a:effectLst/>
                          <a:highlight>
                            <a:srgbClr val="FBE2D5"/>
                          </a:highlight>
                          <a:latin typeface="Arial" panose="020B0604020202020204" pitchFamily="34" charset="0"/>
                        </a:rPr>
                        <a:t>1. Assumes a linear relationship between features and the target.</a:t>
                      </a:r>
                      <a:br>
                        <a:rPr lang="en-US" sz="1000" b="0" i="0" u="none" strike="noStrike" dirty="0">
                          <a:effectLst/>
                          <a:highlight>
                            <a:srgbClr val="FBE2D5"/>
                          </a:highlight>
                          <a:latin typeface="Arial" panose="020B0604020202020204" pitchFamily="34" charset="0"/>
                        </a:rPr>
                      </a:br>
                      <a:r>
                        <a:rPr lang="en-US" sz="1000" b="0" i="0" u="none" strike="noStrike" dirty="0">
                          <a:effectLst/>
                          <a:highlight>
                            <a:srgbClr val="FBE2D5"/>
                          </a:highlight>
                          <a:latin typeface="Arial" panose="020B0604020202020204" pitchFamily="34" charset="0"/>
                        </a:rPr>
                        <a:t>2. Prone to underfitting with complex datasets.</a:t>
                      </a:r>
                    </a:p>
                  </a:txBody>
                  <a:tcPr marL="6155" marR="6155" marT="6155" marB="0" anchor="ctr">
                    <a:lnL>
                      <a:noFill/>
                    </a:lnL>
                    <a:lnR>
                      <a:noFill/>
                    </a:lnR>
                    <a:lnT>
                      <a:noFill/>
                    </a:lnT>
                    <a:lnB>
                      <a:noFill/>
                    </a:lnB>
                    <a:solidFill>
                      <a:srgbClr val="FBE2D5"/>
                    </a:solidFill>
                  </a:tcPr>
                </a:tc>
                <a:extLst>
                  <a:ext uri="{0D108BD9-81ED-4DB2-BD59-A6C34878D82A}">
                    <a16:rowId xmlns:a16="http://schemas.microsoft.com/office/drawing/2014/main" val="3509960321"/>
                  </a:ext>
                </a:extLst>
              </a:tr>
              <a:tr h="406914">
                <a:tc>
                  <a:txBody>
                    <a:bodyPr/>
                    <a:lstStyle/>
                    <a:p>
                      <a:pPr algn="ctr" fontAlgn="ctr"/>
                      <a:r>
                        <a:rPr lang="en-IN" sz="1000" b="1" i="0" u="none" strike="noStrike">
                          <a:effectLst/>
                          <a:highlight>
                            <a:srgbClr val="DAE9F8"/>
                          </a:highlight>
                          <a:latin typeface="Arial" panose="020B0604020202020204" pitchFamily="34" charset="0"/>
                        </a:rPr>
                        <a:t>Decision Tree</a:t>
                      </a:r>
                    </a:p>
                  </a:txBody>
                  <a:tcPr marL="6155" marR="6155" marT="6155" marB="0" anchor="ctr">
                    <a:lnL>
                      <a:noFill/>
                    </a:lnL>
                    <a:lnR>
                      <a:noFill/>
                    </a:lnR>
                    <a:lnT>
                      <a:noFill/>
                    </a:lnT>
                    <a:lnB>
                      <a:noFill/>
                    </a:lnB>
                    <a:solidFill>
                      <a:srgbClr val="DAE9F8"/>
                    </a:solidFill>
                  </a:tcPr>
                </a:tc>
                <a:tc>
                  <a:txBody>
                    <a:bodyPr/>
                    <a:lstStyle/>
                    <a:p>
                      <a:pPr algn="l" fontAlgn="ctr"/>
                      <a:r>
                        <a:rPr lang="en-US" sz="1000" b="0" i="0" u="none" strike="noStrike" dirty="0">
                          <a:effectLst/>
                          <a:highlight>
                            <a:srgbClr val="C1F0C8"/>
                          </a:highlight>
                          <a:latin typeface="Arial" panose="020B0604020202020204" pitchFamily="34" charset="0"/>
                        </a:rPr>
                        <a:t>1. Easy to interpret and visualize.</a:t>
                      </a:r>
                      <a:br>
                        <a:rPr lang="en-US" sz="1000" b="0" i="0" u="none" strike="noStrike" dirty="0">
                          <a:effectLst/>
                          <a:highlight>
                            <a:srgbClr val="C1F0C8"/>
                          </a:highlight>
                          <a:latin typeface="Arial" panose="020B0604020202020204" pitchFamily="34" charset="0"/>
                        </a:rPr>
                      </a:br>
                      <a:r>
                        <a:rPr lang="en-US" sz="1000" b="0" i="0" u="none" strike="noStrike" dirty="0">
                          <a:effectLst/>
                          <a:highlight>
                            <a:srgbClr val="C1F0C8"/>
                          </a:highlight>
                          <a:latin typeface="Arial" panose="020B0604020202020204" pitchFamily="34" charset="0"/>
                        </a:rPr>
                        <a:t>2. Handles both numerical and categorical data.</a:t>
                      </a:r>
                      <a:br>
                        <a:rPr lang="en-US" sz="1000" b="0" i="0" u="none" strike="noStrike" dirty="0">
                          <a:effectLst/>
                          <a:highlight>
                            <a:srgbClr val="C1F0C8"/>
                          </a:highlight>
                          <a:latin typeface="Arial" panose="020B0604020202020204" pitchFamily="34" charset="0"/>
                        </a:rPr>
                      </a:br>
                      <a:r>
                        <a:rPr lang="en-US" sz="1000" b="0" i="0" u="none" strike="noStrike" dirty="0">
                          <a:effectLst/>
                          <a:highlight>
                            <a:srgbClr val="C1F0C8"/>
                          </a:highlight>
                          <a:latin typeface="Arial" panose="020B0604020202020204" pitchFamily="34" charset="0"/>
                        </a:rPr>
                        <a:t>3. Captures non-linear relationships.</a:t>
                      </a:r>
                    </a:p>
                  </a:txBody>
                  <a:tcPr marL="6155" marR="6155" marT="6155" marB="0" anchor="ctr">
                    <a:lnL>
                      <a:noFill/>
                    </a:lnL>
                    <a:lnR>
                      <a:noFill/>
                    </a:lnR>
                    <a:lnT>
                      <a:noFill/>
                    </a:lnT>
                    <a:lnB>
                      <a:noFill/>
                    </a:lnB>
                    <a:solidFill>
                      <a:srgbClr val="C1F0C8"/>
                    </a:solidFill>
                  </a:tcPr>
                </a:tc>
                <a:tc>
                  <a:txBody>
                    <a:bodyPr/>
                    <a:lstStyle/>
                    <a:p>
                      <a:pPr algn="l" fontAlgn="ctr"/>
                      <a:r>
                        <a:rPr lang="en-US" sz="1000" b="0" i="0" u="none" strike="noStrike" dirty="0">
                          <a:effectLst/>
                          <a:highlight>
                            <a:srgbClr val="FBE2D5"/>
                          </a:highlight>
                          <a:latin typeface="Arial" panose="020B0604020202020204" pitchFamily="34" charset="0"/>
                        </a:rPr>
                        <a:t>1. Prone to overfitting.</a:t>
                      </a:r>
                      <a:br>
                        <a:rPr lang="en-US" sz="1000" b="0" i="0" u="none" strike="noStrike" dirty="0">
                          <a:effectLst/>
                          <a:highlight>
                            <a:srgbClr val="FBE2D5"/>
                          </a:highlight>
                          <a:latin typeface="Arial" panose="020B0604020202020204" pitchFamily="34" charset="0"/>
                        </a:rPr>
                      </a:br>
                      <a:r>
                        <a:rPr lang="en-US" sz="1000" b="0" i="0" u="none" strike="noStrike" dirty="0">
                          <a:effectLst/>
                          <a:highlight>
                            <a:srgbClr val="FBE2D5"/>
                          </a:highlight>
                          <a:latin typeface="Arial" panose="020B0604020202020204" pitchFamily="34" charset="0"/>
                        </a:rPr>
                        <a:t>2. Unstable with small changes in data.</a:t>
                      </a:r>
                    </a:p>
                  </a:txBody>
                  <a:tcPr marL="6155" marR="6155" marT="6155" marB="0" anchor="ctr">
                    <a:lnL>
                      <a:noFill/>
                    </a:lnL>
                    <a:lnR>
                      <a:noFill/>
                    </a:lnR>
                    <a:lnT>
                      <a:noFill/>
                    </a:lnT>
                    <a:lnB>
                      <a:noFill/>
                    </a:lnB>
                    <a:solidFill>
                      <a:srgbClr val="FBE2D5"/>
                    </a:solidFill>
                  </a:tcPr>
                </a:tc>
                <a:extLst>
                  <a:ext uri="{0D108BD9-81ED-4DB2-BD59-A6C34878D82A}">
                    <a16:rowId xmlns:a16="http://schemas.microsoft.com/office/drawing/2014/main" val="3622140683"/>
                  </a:ext>
                </a:extLst>
              </a:tr>
              <a:tr h="674587">
                <a:tc>
                  <a:txBody>
                    <a:bodyPr/>
                    <a:lstStyle/>
                    <a:p>
                      <a:pPr algn="ctr" fontAlgn="ctr"/>
                      <a:r>
                        <a:rPr lang="en-IN" sz="1000" b="1" i="0" u="none" strike="noStrike" dirty="0">
                          <a:effectLst/>
                          <a:highlight>
                            <a:srgbClr val="FFFF00"/>
                          </a:highlight>
                          <a:latin typeface="Arial" panose="020B0604020202020204" pitchFamily="34" charset="0"/>
                        </a:rPr>
                        <a:t>Random Forest</a:t>
                      </a:r>
                    </a:p>
                  </a:txBody>
                  <a:tcPr marL="6155" marR="6155" marT="6155" marB="0" anchor="ctr">
                    <a:lnL>
                      <a:noFill/>
                    </a:lnL>
                    <a:lnR>
                      <a:noFill/>
                    </a:lnR>
                    <a:lnT>
                      <a:noFill/>
                    </a:lnT>
                    <a:lnB>
                      <a:noFill/>
                    </a:lnB>
                    <a:solidFill>
                      <a:srgbClr val="DAE9F8"/>
                    </a:solidFill>
                  </a:tcPr>
                </a:tc>
                <a:tc>
                  <a:txBody>
                    <a:bodyPr/>
                    <a:lstStyle/>
                    <a:p>
                      <a:pPr algn="l" fontAlgn="ctr"/>
                      <a:r>
                        <a:rPr lang="en-US" sz="1000" b="0" i="0" u="none" strike="noStrike" dirty="0">
                          <a:effectLst/>
                          <a:highlight>
                            <a:srgbClr val="FFFF00"/>
                          </a:highlight>
                          <a:latin typeface="Arial" panose="020B0604020202020204" pitchFamily="34" charset="0"/>
                        </a:rPr>
                        <a:t>1. High accuracy and robustness.</a:t>
                      </a:r>
                      <a:br>
                        <a:rPr lang="en-US" sz="1000" b="0" i="0" u="none" strike="noStrike" dirty="0">
                          <a:effectLst/>
                          <a:highlight>
                            <a:srgbClr val="FFFF00"/>
                          </a:highlight>
                          <a:latin typeface="Arial" panose="020B0604020202020204" pitchFamily="34" charset="0"/>
                        </a:rPr>
                      </a:br>
                      <a:r>
                        <a:rPr lang="en-US" sz="1000" b="0" i="0" u="none" strike="noStrike" dirty="0">
                          <a:effectLst/>
                          <a:highlight>
                            <a:srgbClr val="FFFF00"/>
                          </a:highlight>
                          <a:latin typeface="Arial" panose="020B0604020202020204" pitchFamily="34" charset="0"/>
                        </a:rPr>
                        <a:t>2. Reduces overfitting by averaging multiple trees. </a:t>
                      </a:r>
                      <a:br>
                        <a:rPr lang="en-US" sz="1000" b="0" i="0" u="none" strike="noStrike" dirty="0">
                          <a:effectLst/>
                          <a:highlight>
                            <a:srgbClr val="FFFF00"/>
                          </a:highlight>
                          <a:latin typeface="Arial" panose="020B0604020202020204" pitchFamily="34" charset="0"/>
                        </a:rPr>
                      </a:br>
                      <a:r>
                        <a:rPr lang="en-US" sz="1000" b="0" i="0" u="none" strike="noStrike" dirty="0">
                          <a:effectLst/>
                          <a:highlight>
                            <a:srgbClr val="FFFF00"/>
                          </a:highlight>
                          <a:latin typeface="Arial" panose="020B0604020202020204" pitchFamily="34" charset="0"/>
                        </a:rPr>
                        <a:t>3. Handles large datasets and high-dimensional data.</a:t>
                      </a:r>
                    </a:p>
                  </a:txBody>
                  <a:tcPr marL="6155" marR="6155" marT="6155" marB="0" anchor="ctr">
                    <a:lnL>
                      <a:noFill/>
                    </a:lnL>
                    <a:lnR>
                      <a:noFill/>
                    </a:lnR>
                    <a:lnT>
                      <a:noFill/>
                    </a:lnT>
                    <a:lnB>
                      <a:noFill/>
                    </a:lnB>
                    <a:solidFill>
                      <a:srgbClr val="C1F0C8"/>
                    </a:solidFill>
                  </a:tcPr>
                </a:tc>
                <a:tc>
                  <a:txBody>
                    <a:bodyPr/>
                    <a:lstStyle/>
                    <a:p>
                      <a:pPr algn="l" fontAlgn="ctr"/>
                      <a:r>
                        <a:rPr lang="en-US" sz="1000" b="0" i="0" u="none" strike="noStrike" dirty="0">
                          <a:effectLst/>
                          <a:highlight>
                            <a:srgbClr val="FBE2D5"/>
                          </a:highlight>
                          <a:latin typeface="Arial" panose="020B0604020202020204" pitchFamily="34" charset="0"/>
                        </a:rPr>
                        <a:t>1. Less interpretable compared to single decision trees.</a:t>
                      </a:r>
                      <a:br>
                        <a:rPr lang="en-US" sz="1000" b="0" i="0" u="none" strike="noStrike" dirty="0">
                          <a:effectLst/>
                          <a:highlight>
                            <a:srgbClr val="FBE2D5"/>
                          </a:highlight>
                          <a:latin typeface="Arial" panose="020B0604020202020204" pitchFamily="34" charset="0"/>
                        </a:rPr>
                      </a:br>
                      <a:r>
                        <a:rPr lang="en-US" sz="1000" b="0" i="0" u="none" strike="noStrike" dirty="0">
                          <a:effectLst/>
                          <a:highlight>
                            <a:srgbClr val="FBE2D5"/>
                          </a:highlight>
                          <a:latin typeface="Arial" panose="020B0604020202020204" pitchFamily="34" charset="0"/>
                        </a:rPr>
                        <a:t>2. Computationally intensive.</a:t>
                      </a:r>
                    </a:p>
                  </a:txBody>
                  <a:tcPr marL="6155" marR="6155" marT="6155" marB="0" anchor="ctr">
                    <a:lnL>
                      <a:noFill/>
                    </a:lnL>
                    <a:lnR>
                      <a:noFill/>
                    </a:lnR>
                    <a:lnT>
                      <a:noFill/>
                    </a:lnT>
                    <a:lnB>
                      <a:noFill/>
                    </a:lnB>
                    <a:solidFill>
                      <a:srgbClr val="FBE2D5"/>
                    </a:solidFill>
                  </a:tcPr>
                </a:tc>
                <a:extLst>
                  <a:ext uri="{0D108BD9-81ED-4DB2-BD59-A6C34878D82A}">
                    <a16:rowId xmlns:a16="http://schemas.microsoft.com/office/drawing/2014/main" val="212408649"/>
                  </a:ext>
                </a:extLst>
              </a:tr>
              <a:tr h="540750">
                <a:tc>
                  <a:txBody>
                    <a:bodyPr/>
                    <a:lstStyle/>
                    <a:p>
                      <a:pPr algn="ctr" fontAlgn="ctr"/>
                      <a:r>
                        <a:rPr lang="en-IN" sz="1000" b="1" i="0" u="none" strike="noStrike">
                          <a:effectLst/>
                          <a:highlight>
                            <a:srgbClr val="DAE9F8"/>
                          </a:highlight>
                          <a:latin typeface="Arial" panose="020B0604020202020204" pitchFamily="34" charset="0"/>
                        </a:rPr>
                        <a:t>Gradient Boosting</a:t>
                      </a:r>
                    </a:p>
                  </a:txBody>
                  <a:tcPr marL="6155" marR="6155" marT="6155" marB="0" anchor="ctr">
                    <a:lnL>
                      <a:noFill/>
                    </a:lnL>
                    <a:lnR>
                      <a:noFill/>
                    </a:lnR>
                    <a:lnT>
                      <a:noFill/>
                    </a:lnT>
                    <a:lnB>
                      <a:noFill/>
                    </a:lnB>
                    <a:solidFill>
                      <a:srgbClr val="DAE9F8"/>
                    </a:solidFill>
                  </a:tcPr>
                </a:tc>
                <a:tc>
                  <a:txBody>
                    <a:bodyPr/>
                    <a:lstStyle/>
                    <a:p>
                      <a:pPr algn="l" fontAlgn="ctr"/>
                      <a:r>
                        <a:rPr lang="en-US" sz="1000" b="0" i="0" u="none" strike="noStrike" dirty="0">
                          <a:effectLst/>
                          <a:highlight>
                            <a:srgbClr val="C1F0C8"/>
                          </a:highlight>
                          <a:latin typeface="Arial" panose="020B0604020202020204" pitchFamily="34" charset="0"/>
                        </a:rPr>
                        <a:t>1.  High predictive accuracy.</a:t>
                      </a:r>
                      <a:br>
                        <a:rPr lang="en-US" sz="1000" b="0" i="0" u="none" strike="noStrike" dirty="0">
                          <a:effectLst/>
                          <a:highlight>
                            <a:srgbClr val="C1F0C8"/>
                          </a:highlight>
                          <a:latin typeface="Arial" panose="020B0604020202020204" pitchFamily="34" charset="0"/>
                        </a:rPr>
                      </a:br>
                      <a:r>
                        <a:rPr lang="en-US" sz="1000" b="0" i="0" u="none" strike="noStrike" dirty="0">
                          <a:effectLst/>
                          <a:highlight>
                            <a:srgbClr val="C1F0C8"/>
                          </a:highlight>
                          <a:latin typeface="Arial" panose="020B0604020202020204" pitchFamily="34" charset="0"/>
                        </a:rPr>
                        <a:t>2.  Effective for a variety of data types and distributions.</a:t>
                      </a:r>
                      <a:br>
                        <a:rPr lang="en-US" sz="1000" b="0" i="0" u="none" strike="noStrike" dirty="0">
                          <a:effectLst/>
                          <a:highlight>
                            <a:srgbClr val="C1F0C8"/>
                          </a:highlight>
                          <a:latin typeface="Arial" panose="020B0604020202020204" pitchFamily="34" charset="0"/>
                        </a:rPr>
                      </a:br>
                      <a:r>
                        <a:rPr lang="en-US" sz="1000" b="0" i="0" u="none" strike="noStrike" dirty="0">
                          <a:effectLst/>
                          <a:highlight>
                            <a:srgbClr val="C1F0C8"/>
                          </a:highlight>
                          <a:latin typeface="Arial" panose="020B0604020202020204" pitchFamily="34" charset="0"/>
                        </a:rPr>
                        <a:t>3.  Reduces bias and variance.</a:t>
                      </a:r>
                    </a:p>
                  </a:txBody>
                  <a:tcPr marL="6155" marR="6155" marT="6155" marB="0" anchor="ctr">
                    <a:lnL>
                      <a:noFill/>
                    </a:lnL>
                    <a:lnR>
                      <a:noFill/>
                    </a:lnR>
                    <a:lnT>
                      <a:noFill/>
                    </a:lnT>
                    <a:lnB>
                      <a:noFill/>
                    </a:lnB>
                    <a:solidFill>
                      <a:srgbClr val="C1F0C8"/>
                    </a:solidFill>
                  </a:tcPr>
                </a:tc>
                <a:tc>
                  <a:txBody>
                    <a:bodyPr/>
                    <a:lstStyle/>
                    <a:p>
                      <a:pPr algn="l" fontAlgn="ctr"/>
                      <a:r>
                        <a:rPr lang="en-US" sz="1000" b="0" i="0" u="none" strike="noStrike" dirty="0">
                          <a:effectLst/>
                          <a:highlight>
                            <a:srgbClr val="FBE2D5"/>
                          </a:highlight>
                          <a:latin typeface="Arial" panose="020B0604020202020204" pitchFamily="34" charset="0"/>
                        </a:rPr>
                        <a:t>1. Can overfit if not properly tuned.</a:t>
                      </a:r>
                      <a:br>
                        <a:rPr lang="en-US" sz="1000" b="0" i="0" u="none" strike="noStrike" dirty="0">
                          <a:effectLst/>
                          <a:highlight>
                            <a:srgbClr val="FBE2D5"/>
                          </a:highlight>
                          <a:latin typeface="Arial" panose="020B0604020202020204" pitchFamily="34" charset="0"/>
                        </a:rPr>
                      </a:br>
                      <a:r>
                        <a:rPr lang="en-US" sz="1000" b="0" i="0" u="none" strike="noStrike" dirty="0">
                          <a:effectLst/>
                          <a:highlight>
                            <a:srgbClr val="FBE2D5"/>
                          </a:highlight>
                          <a:latin typeface="Arial" panose="020B0604020202020204" pitchFamily="34" charset="0"/>
                        </a:rPr>
                        <a:t>2. Computationally expensive and slow to train.</a:t>
                      </a:r>
                    </a:p>
                  </a:txBody>
                  <a:tcPr marL="6155" marR="6155" marT="6155" marB="0" anchor="ctr">
                    <a:lnL>
                      <a:noFill/>
                    </a:lnL>
                    <a:lnR>
                      <a:noFill/>
                    </a:lnR>
                    <a:lnT>
                      <a:noFill/>
                    </a:lnT>
                    <a:lnB>
                      <a:noFill/>
                    </a:lnB>
                    <a:solidFill>
                      <a:srgbClr val="FBE2D5"/>
                    </a:solidFill>
                  </a:tcPr>
                </a:tc>
                <a:extLst>
                  <a:ext uri="{0D108BD9-81ED-4DB2-BD59-A6C34878D82A}">
                    <a16:rowId xmlns:a16="http://schemas.microsoft.com/office/drawing/2014/main" val="4048971142"/>
                  </a:ext>
                </a:extLst>
              </a:tr>
              <a:tr h="406914">
                <a:tc>
                  <a:txBody>
                    <a:bodyPr/>
                    <a:lstStyle/>
                    <a:p>
                      <a:pPr algn="ctr" fontAlgn="ctr"/>
                      <a:r>
                        <a:rPr lang="en-IN" sz="1000" b="1" i="0" u="none" strike="noStrike">
                          <a:effectLst/>
                          <a:highlight>
                            <a:srgbClr val="DAE9F8"/>
                          </a:highlight>
                          <a:latin typeface="Arial" panose="020B0604020202020204" pitchFamily="34" charset="0"/>
                        </a:rPr>
                        <a:t>K-Nearest Neighbors (KNN)</a:t>
                      </a:r>
                    </a:p>
                  </a:txBody>
                  <a:tcPr marL="6155" marR="6155" marT="6155" marB="0" anchor="ctr">
                    <a:lnL>
                      <a:noFill/>
                    </a:lnL>
                    <a:lnR>
                      <a:noFill/>
                    </a:lnR>
                    <a:lnT>
                      <a:noFill/>
                    </a:lnT>
                    <a:lnB>
                      <a:noFill/>
                    </a:lnB>
                    <a:solidFill>
                      <a:srgbClr val="DAE9F8"/>
                    </a:solidFill>
                  </a:tcPr>
                </a:tc>
                <a:tc>
                  <a:txBody>
                    <a:bodyPr/>
                    <a:lstStyle/>
                    <a:p>
                      <a:pPr algn="l" fontAlgn="ctr"/>
                      <a:r>
                        <a:rPr lang="en-US" sz="1000" b="0" i="0" u="none" strike="noStrike">
                          <a:effectLst/>
                          <a:highlight>
                            <a:srgbClr val="C1F0C8"/>
                          </a:highlight>
                          <a:latin typeface="Arial" panose="020B0604020202020204" pitchFamily="34" charset="0"/>
                        </a:rPr>
                        <a:t>1. Simple and easy to implement.</a:t>
                      </a:r>
                      <a:br>
                        <a:rPr lang="en-US" sz="1000" b="0" i="0" u="none" strike="noStrike">
                          <a:effectLst/>
                          <a:highlight>
                            <a:srgbClr val="C1F0C8"/>
                          </a:highlight>
                          <a:latin typeface="Arial" panose="020B0604020202020204" pitchFamily="34" charset="0"/>
                        </a:rPr>
                      </a:br>
                      <a:r>
                        <a:rPr lang="en-US" sz="1000" b="0" i="0" u="none" strike="noStrike">
                          <a:effectLst/>
                          <a:highlight>
                            <a:srgbClr val="C1F0C8"/>
                          </a:highlight>
                          <a:latin typeface="Arial" panose="020B0604020202020204" pitchFamily="34" charset="0"/>
                        </a:rPr>
                        <a:t>2. Non-parametric and versatile.</a:t>
                      </a:r>
                      <a:br>
                        <a:rPr lang="en-US" sz="1000" b="0" i="0" u="none" strike="noStrike">
                          <a:effectLst/>
                          <a:highlight>
                            <a:srgbClr val="C1F0C8"/>
                          </a:highlight>
                          <a:latin typeface="Arial" panose="020B0604020202020204" pitchFamily="34" charset="0"/>
                        </a:rPr>
                      </a:br>
                      <a:r>
                        <a:rPr lang="en-US" sz="1000" b="0" i="0" u="none" strike="noStrike">
                          <a:effectLst/>
                          <a:highlight>
                            <a:srgbClr val="C1F0C8"/>
                          </a:highlight>
                          <a:latin typeface="Arial" panose="020B0604020202020204" pitchFamily="34" charset="0"/>
                        </a:rPr>
                        <a:t>3. Good for small datasets.</a:t>
                      </a:r>
                    </a:p>
                  </a:txBody>
                  <a:tcPr marL="6155" marR="6155" marT="6155" marB="0" anchor="ctr">
                    <a:lnL>
                      <a:noFill/>
                    </a:lnL>
                    <a:lnR>
                      <a:noFill/>
                    </a:lnR>
                    <a:lnT>
                      <a:noFill/>
                    </a:lnT>
                    <a:lnB>
                      <a:noFill/>
                    </a:lnB>
                    <a:solidFill>
                      <a:srgbClr val="C1F0C8"/>
                    </a:solidFill>
                  </a:tcPr>
                </a:tc>
                <a:tc>
                  <a:txBody>
                    <a:bodyPr/>
                    <a:lstStyle/>
                    <a:p>
                      <a:pPr algn="l" fontAlgn="ctr"/>
                      <a:r>
                        <a:rPr lang="en-US" sz="1000" b="0" i="0" u="none" strike="noStrike">
                          <a:effectLst/>
                          <a:highlight>
                            <a:srgbClr val="FBE2D5"/>
                          </a:highlight>
                          <a:latin typeface="Arial" panose="020B0604020202020204" pitchFamily="34" charset="0"/>
                        </a:rPr>
                        <a:t>1.Computationally expensive during prediction.</a:t>
                      </a:r>
                      <a:br>
                        <a:rPr lang="en-US" sz="1000" b="0" i="0" u="none" strike="noStrike">
                          <a:effectLst/>
                          <a:highlight>
                            <a:srgbClr val="FBE2D5"/>
                          </a:highlight>
                          <a:latin typeface="Arial" panose="020B0604020202020204" pitchFamily="34" charset="0"/>
                        </a:rPr>
                      </a:br>
                      <a:r>
                        <a:rPr lang="en-US" sz="1000" b="0" i="0" u="none" strike="noStrike">
                          <a:effectLst/>
                          <a:highlight>
                            <a:srgbClr val="FBE2D5"/>
                          </a:highlight>
                          <a:latin typeface="Arial" panose="020B0604020202020204" pitchFamily="34" charset="0"/>
                        </a:rPr>
                        <a:t>2. Sensitive to irrelevant features and data scaling.</a:t>
                      </a:r>
                    </a:p>
                  </a:txBody>
                  <a:tcPr marL="6155" marR="6155" marT="6155" marB="0" anchor="ctr">
                    <a:lnL>
                      <a:noFill/>
                    </a:lnL>
                    <a:lnR>
                      <a:noFill/>
                    </a:lnR>
                    <a:lnT>
                      <a:noFill/>
                    </a:lnT>
                    <a:lnB>
                      <a:noFill/>
                    </a:lnB>
                    <a:solidFill>
                      <a:srgbClr val="FBE2D5"/>
                    </a:solidFill>
                  </a:tcPr>
                </a:tc>
                <a:extLst>
                  <a:ext uri="{0D108BD9-81ED-4DB2-BD59-A6C34878D82A}">
                    <a16:rowId xmlns:a16="http://schemas.microsoft.com/office/drawing/2014/main" val="3847656253"/>
                  </a:ext>
                </a:extLst>
              </a:tr>
              <a:tr h="406914">
                <a:tc>
                  <a:txBody>
                    <a:bodyPr/>
                    <a:lstStyle/>
                    <a:p>
                      <a:pPr algn="ctr" fontAlgn="ctr"/>
                      <a:r>
                        <a:rPr lang="en-IN" sz="1000" b="1" i="0" u="none" strike="noStrike" dirty="0">
                          <a:effectLst/>
                          <a:highlight>
                            <a:srgbClr val="DAE9F8"/>
                          </a:highlight>
                          <a:latin typeface="Arial" panose="020B0604020202020204" pitchFamily="34" charset="0"/>
                        </a:rPr>
                        <a:t>AdaBoost</a:t>
                      </a:r>
                    </a:p>
                  </a:txBody>
                  <a:tcPr marL="6155" marR="6155" marT="6155" marB="0" anchor="ctr">
                    <a:lnL>
                      <a:noFill/>
                    </a:lnL>
                    <a:lnR>
                      <a:noFill/>
                    </a:lnR>
                    <a:lnT>
                      <a:noFill/>
                    </a:lnT>
                    <a:lnB>
                      <a:noFill/>
                    </a:lnB>
                    <a:solidFill>
                      <a:srgbClr val="DAE9F8"/>
                    </a:solidFill>
                  </a:tcPr>
                </a:tc>
                <a:tc>
                  <a:txBody>
                    <a:bodyPr/>
                    <a:lstStyle/>
                    <a:p>
                      <a:pPr algn="l" fontAlgn="ctr"/>
                      <a:r>
                        <a:rPr lang="en-US" sz="1000" b="0" i="0" u="none" strike="noStrike">
                          <a:effectLst/>
                          <a:highlight>
                            <a:srgbClr val="C1F0C8"/>
                          </a:highlight>
                          <a:latin typeface="Arial" panose="020B0604020202020204" pitchFamily="34" charset="0"/>
                        </a:rPr>
                        <a:t>1. Improves the performance of weak learners.</a:t>
                      </a:r>
                      <a:br>
                        <a:rPr lang="en-US" sz="1000" b="0" i="0" u="none" strike="noStrike">
                          <a:effectLst/>
                          <a:highlight>
                            <a:srgbClr val="C1F0C8"/>
                          </a:highlight>
                          <a:latin typeface="Arial" panose="020B0604020202020204" pitchFamily="34" charset="0"/>
                        </a:rPr>
                      </a:br>
                      <a:r>
                        <a:rPr lang="en-US" sz="1000" b="0" i="0" u="none" strike="noStrike">
                          <a:effectLst/>
                          <a:highlight>
                            <a:srgbClr val="C1F0C8"/>
                          </a:highlight>
                          <a:latin typeface="Arial" panose="020B0604020202020204" pitchFamily="34" charset="0"/>
                        </a:rPr>
                        <a:t>2. Reduces both bias and variance.</a:t>
                      </a:r>
                      <a:br>
                        <a:rPr lang="en-US" sz="1000" b="0" i="0" u="none" strike="noStrike">
                          <a:effectLst/>
                          <a:highlight>
                            <a:srgbClr val="C1F0C8"/>
                          </a:highlight>
                          <a:latin typeface="Arial" panose="020B0604020202020204" pitchFamily="34" charset="0"/>
                        </a:rPr>
                      </a:br>
                      <a:r>
                        <a:rPr lang="en-US" sz="1000" b="0" i="0" u="none" strike="noStrike">
                          <a:effectLst/>
                          <a:highlight>
                            <a:srgbClr val="C1F0C8"/>
                          </a:highlight>
                          <a:latin typeface="Arial" panose="020B0604020202020204" pitchFamily="34" charset="0"/>
                        </a:rPr>
                        <a:t>3. Handles a variety of base learners.</a:t>
                      </a:r>
                    </a:p>
                  </a:txBody>
                  <a:tcPr marL="6155" marR="6155" marT="6155" marB="0" anchor="ctr">
                    <a:lnL>
                      <a:noFill/>
                    </a:lnL>
                    <a:lnR>
                      <a:noFill/>
                    </a:lnR>
                    <a:lnT>
                      <a:noFill/>
                    </a:lnT>
                    <a:lnB>
                      <a:noFill/>
                    </a:lnB>
                    <a:solidFill>
                      <a:srgbClr val="C1F0C8"/>
                    </a:solidFill>
                  </a:tcPr>
                </a:tc>
                <a:tc>
                  <a:txBody>
                    <a:bodyPr/>
                    <a:lstStyle/>
                    <a:p>
                      <a:pPr algn="l" fontAlgn="ctr"/>
                      <a:r>
                        <a:rPr lang="en-US" sz="1000" b="0" i="0" u="none" strike="noStrike" dirty="0">
                          <a:effectLst/>
                          <a:highlight>
                            <a:srgbClr val="FBE2D5"/>
                          </a:highlight>
                          <a:latin typeface="Arial" panose="020B0604020202020204" pitchFamily="34" charset="0"/>
                        </a:rPr>
                        <a:t>1. Sensitive to noisy data and outliers. </a:t>
                      </a:r>
                      <a:br>
                        <a:rPr lang="en-US" sz="1000" b="0" i="0" u="none" strike="noStrike" dirty="0">
                          <a:effectLst/>
                          <a:highlight>
                            <a:srgbClr val="FBE2D5"/>
                          </a:highlight>
                          <a:latin typeface="Arial" panose="020B0604020202020204" pitchFamily="34" charset="0"/>
                        </a:rPr>
                      </a:br>
                      <a:r>
                        <a:rPr lang="en-US" sz="1000" b="0" i="0" u="none" strike="noStrike" dirty="0">
                          <a:effectLst/>
                          <a:highlight>
                            <a:srgbClr val="FBE2D5"/>
                          </a:highlight>
                          <a:latin typeface="Arial" panose="020B0604020202020204" pitchFamily="34" charset="0"/>
                        </a:rPr>
                        <a:t>2. Requires careful tuning of parameters.</a:t>
                      </a:r>
                    </a:p>
                  </a:txBody>
                  <a:tcPr marL="6155" marR="6155" marT="6155" marB="0" anchor="ctr">
                    <a:lnL>
                      <a:noFill/>
                    </a:lnL>
                    <a:lnR>
                      <a:noFill/>
                    </a:lnR>
                    <a:lnT>
                      <a:noFill/>
                    </a:lnT>
                    <a:lnB>
                      <a:noFill/>
                    </a:lnB>
                    <a:solidFill>
                      <a:srgbClr val="FBE2D5"/>
                    </a:solidFill>
                  </a:tcPr>
                </a:tc>
                <a:extLst>
                  <a:ext uri="{0D108BD9-81ED-4DB2-BD59-A6C34878D82A}">
                    <a16:rowId xmlns:a16="http://schemas.microsoft.com/office/drawing/2014/main" val="1132224292"/>
                  </a:ext>
                </a:extLst>
              </a:tr>
            </a:tbl>
          </a:graphicData>
        </a:graphic>
      </p:graphicFrame>
      <p:sp>
        <p:nvSpPr>
          <p:cNvPr id="19" name="TextBox 18">
            <a:extLst>
              <a:ext uri="{FF2B5EF4-FFF2-40B4-BE49-F238E27FC236}">
                <a16:creationId xmlns:a16="http://schemas.microsoft.com/office/drawing/2014/main" id="{A7883D2E-518C-2CBE-DC38-E060A41E714E}"/>
              </a:ext>
            </a:extLst>
          </p:cNvPr>
          <p:cNvSpPr txBox="1"/>
          <p:nvPr/>
        </p:nvSpPr>
        <p:spPr>
          <a:xfrm>
            <a:off x="0" y="6190742"/>
            <a:ext cx="12192000" cy="523220"/>
          </a:xfrm>
          <a:prstGeom prst="rect">
            <a:avLst/>
          </a:prstGeom>
          <a:noFill/>
        </p:spPr>
        <p:txBody>
          <a:bodyPr wrap="square">
            <a:spAutoFit/>
          </a:bodyPr>
          <a:lstStyle/>
          <a:p>
            <a:pPr eaLnBrk="0" fontAlgn="base" hangingPunct="0">
              <a:spcBef>
                <a:spcPct val="0"/>
              </a:spcBef>
              <a:spcAft>
                <a:spcPct val="0"/>
              </a:spcAft>
            </a:pPr>
            <a:r>
              <a:rPr kumimoji="0" lang="en-US" altLang="en-US" sz="1400" i="1" u="none" strike="noStrike" cap="none" normalizeH="0" baseline="0" dirty="0">
                <a:ln>
                  <a:noFill/>
                </a:ln>
                <a:solidFill>
                  <a:schemeClr val="bg1"/>
                </a:solidFill>
                <a:effectLst/>
                <a:latin typeface="Arial" panose="020B0604020202020204" pitchFamily="34" charset="0"/>
                <a:cs typeface="Arial" panose="020B0604020202020204" pitchFamily="34" charset="0"/>
              </a:rPr>
              <a:t>*Note: - Regularization techniques, cross-validation, and monitoring training versus cross-validation scores are critical for assessing and mitigating overfitting risks across all models. </a:t>
            </a:r>
          </a:p>
        </p:txBody>
      </p:sp>
      <p:pic>
        <p:nvPicPr>
          <p:cNvPr id="20" name="Picture 19">
            <a:extLst>
              <a:ext uri="{FF2B5EF4-FFF2-40B4-BE49-F238E27FC236}">
                <a16:creationId xmlns:a16="http://schemas.microsoft.com/office/drawing/2014/main" id="{1D7970A2-C0DF-CDAE-B1E6-131CAA2DC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sp>
        <p:nvSpPr>
          <p:cNvPr id="2" name="Slide Number Placeholder 2">
            <a:extLst>
              <a:ext uri="{FF2B5EF4-FFF2-40B4-BE49-F238E27FC236}">
                <a16:creationId xmlns:a16="http://schemas.microsoft.com/office/drawing/2014/main" id="{E5F21118-AEF4-8F21-8C0B-BBA6785B8762}"/>
              </a:ext>
            </a:extLst>
          </p:cNvPr>
          <p:cNvSpPr>
            <a:spLocks noGrp="1"/>
          </p:cNvSpPr>
          <p:nvPr>
            <p:ph type="sldNum" sz="quarter" idx="12"/>
          </p:nvPr>
        </p:nvSpPr>
        <p:spPr>
          <a:xfrm>
            <a:off x="11353800" y="323958"/>
            <a:ext cx="373155" cy="364331"/>
          </a:xfrm>
        </p:spPr>
        <p:txBody>
          <a:bodyPr/>
          <a:lstStyle/>
          <a:p>
            <a:fld id="{B4E73946-9152-2148-B286-BEF1B04A8193}" type="slidenum">
              <a:rPr lang="en-US" smtClean="0">
                <a:solidFill>
                  <a:schemeClr val="bg1"/>
                </a:solidFill>
              </a:rPr>
              <a:t>8</a:t>
            </a:fld>
            <a:endParaRPr lang="en-US" dirty="0">
              <a:solidFill>
                <a:schemeClr val="bg1"/>
              </a:solidFill>
            </a:endParaRPr>
          </a:p>
        </p:txBody>
      </p:sp>
      <p:graphicFrame>
        <p:nvGraphicFramePr>
          <p:cNvPr id="3" name="Chart 2">
            <a:extLst>
              <a:ext uri="{FF2B5EF4-FFF2-40B4-BE49-F238E27FC236}">
                <a16:creationId xmlns:a16="http://schemas.microsoft.com/office/drawing/2014/main" id="{12CEEC22-4534-EDEA-2524-9AD5FCA7DFBA}"/>
              </a:ext>
            </a:extLst>
          </p:cNvPr>
          <p:cNvGraphicFramePr>
            <a:graphicFrameLocks/>
          </p:cNvGraphicFramePr>
          <p:nvPr>
            <p:extLst>
              <p:ext uri="{D42A27DB-BD31-4B8C-83A1-F6EECF244321}">
                <p14:modId xmlns:p14="http://schemas.microsoft.com/office/powerpoint/2010/main" val="1468300641"/>
              </p:ext>
            </p:extLst>
          </p:nvPr>
        </p:nvGraphicFramePr>
        <p:xfrm>
          <a:off x="228600" y="456397"/>
          <a:ext cx="11311777" cy="25090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689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 grpId="0"/>
      <p:bldGraphic spid="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2299B8B-43A2-3126-5602-61EF47A53A2F}"/>
              </a:ext>
            </a:extLst>
          </p:cNvPr>
          <p:cNvSpPr txBox="1"/>
          <p:nvPr/>
        </p:nvSpPr>
        <p:spPr>
          <a:xfrm>
            <a:off x="108840" y="382206"/>
            <a:ext cx="11446376" cy="2413418"/>
          </a:xfrm>
          <a:prstGeom prst="rect">
            <a:avLst/>
          </a:prstGeom>
          <a:noFill/>
        </p:spPr>
        <p:txBody>
          <a:bodyPr wrap="square">
            <a:spAutoFit/>
          </a:bodyPr>
          <a:lstStyle/>
          <a:p>
            <a:pPr>
              <a:lnSpc>
                <a:spcPct val="150000"/>
              </a:lnSpc>
            </a:pPr>
            <a:r>
              <a:rPr lang="en-US" b="1" u="sng" dirty="0">
                <a:solidFill>
                  <a:schemeClr val="bg1"/>
                </a:solidFill>
                <a:cs typeface="Arial" panose="020B0604020202020204" pitchFamily="34" charset="0"/>
              </a:rPr>
              <a:t>Methods used :</a:t>
            </a:r>
          </a:p>
          <a:p>
            <a:pPr>
              <a:lnSpc>
                <a:spcPct val="150000"/>
              </a:lnSpc>
            </a:pPr>
            <a:r>
              <a:rPr lang="en-US" sz="1400" b="1" dirty="0">
                <a:solidFill>
                  <a:schemeClr val="bg1"/>
                </a:solidFill>
                <a:cs typeface="Arial" panose="020B0604020202020204" pitchFamily="34" charset="0"/>
              </a:rPr>
              <a:t>1. Hyperparameter Tuning</a:t>
            </a:r>
            <a:r>
              <a:rPr lang="en-US" sz="1400" dirty="0">
                <a:solidFill>
                  <a:schemeClr val="bg1"/>
                </a:solidFill>
                <a:cs typeface="Arial" panose="020B0604020202020204" pitchFamily="34" charset="0"/>
              </a:rPr>
              <a:t>: GridSearchCV</a:t>
            </a:r>
          </a:p>
          <a:p>
            <a:pPr>
              <a:lnSpc>
                <a:spcPct val="150000"/>
              </a:lnSpc>
            </a:pPr>
            <a:r>
              <a:rPr lang="en-US" sz="1400" b="1" dirty="0">
                <a:solidFill>
                  <a:schemeClr val="bg1"/>
                </a:solidFill>
                <a:cs typeface="Arial" panose="020B0604020202020204" pitchFamily="34" charset="0"/>
              </a:rPr>
              <a:t>2. Cross-Validation</a:t>
            </a:r>
            <a:r>
              <a:rPr lang="en-US" sz="1400" dirty="0">
                <a:solidFill>
                  <a:schemeClr val="bg1"/>
                </a:solidFill>
                <a:cs typeface="Arial" panose="020B0604020202020204" pitchFamily="34" charset="0"/>
              </a:rPr>
              <a:t>: K-fold cross-validation (with k=5).</a:t>
            </a:r>
          </a:p>
          <a:p>
            <a:pPr>
              <a:lnSpc>
                <a:spcPct val="150000"/>
              </a:lnSpc>
            </a:pPr>
            <a:r>
              <a:rPr lang="en-US" sz="1400" b="1" dirty="0">
                <a:solidFill>
                  <a:schemeClr val="bg1"/>
                </a:solidFill>
                <a:cs typeface="Arial" panose="020B0604020202020204" pitchFamily="34" charset="0"/>
              </a:rPr>
              <a:t>3. Feature Engineering</a:t>
            </a:r>
            <a:r>
              <a:rPr lang="en-US" sz="1400" dirty="0">
                <a:solidFill>
                  <a:schemeClr val="bg1"/>
                </a:solidFill>
                <a:cs typeface="Arial" panose="020B0604020202020204" pitchFamily="34" charset="0"/>
              </a:rPr>
              <a:t>:  Robust Scaler</a:t>
            </a:r>
          </a:p>
          <a:p>
            <a:pPr>
              <a:lnSpc>
                <a:spcPct val="150000"/>
              </a:lnSpc>
            </a:pPr>
            <a:r>
              <a:rPr lang="en-US" sz="1400" b="1" dirty="0">
                <a:solidFill>
                  <a:schemeClr val="bg1"/>
                </a:solidFill>
                <a:cs typeface="Arial" panose="020B0604020202020204" pitchFamily="34" charset="0"/>
              </a:rPr>
              <a:t>4. Ensemble Methods</a:t>
            </a:r>
            <a:r>
              <a:rPr lang="en-US" sz="1400" dirty="0">
                <a:solidFill>
                  <a:schemeClr val="bg1"/>
                </a:solidFill>
                <a:cs typeface="Arial" panose="020B0604020202020204" pitchFamily="34" charset="0"/>
              </a:rPr>
              <a:t>: Techniques like Random Forest, Gradient Boosting, and AdaBoost were employed. </a:t>
            </a:r>
          </a:p>
          <a:p>
            <a:pPr>
              <a:lnSpc>
                <a:spcPct val="150000"/>
              </a:lnSpc>
            </a:pPr>
            <a:r>
              <a:rPr lang="en-US" sz="1400" b="1" dirty="0">
                <a:solidFill>
                  <a:schemeClr val="bg1"/>
                </a:solidFill>
                <a:cs typeface="Arial" panose="020B0604020202020204" pitchFamily="34" charset="0"/>
              </a:rPr>
              <a:t>5. Regularization</a:t>
            </a:r>
            <a:r>
              <a:rPr lang="en-US" sz="1400" dirty="0">
                <a:solidFill>
                  <a:schemeClr val="bg1"/>
                </a:solidFill>
                <a:cs typeface="Arial" panose="020B0604020202020204" pitchFamily="34" charset="0"/>
              </a:rPr>
              <a:t>: For models like Logistic Regression, regularization techniques (L1 and L2 penalties) were applied </a:t>
            </a:r>
          </a:p>
          <a:p>
            <a:pPr>
              <a:lnSpc>
                <a:spcPct val="150000"/>
              </a:lnSpc>
            </a:pPr>
            <a:r>
              <a:rPr lang="en-US" sz="1400" b="1" dirty="0">
                <a:solidFill>
                  <a:schemeClr val="bg1"/>
                </a:solidFill>
                <a:cs typeface="Arial" panose="020B0604020202020204" pitchFamily="34" charset="0"/>
              </a:rPr>
              <a:t>6. Evaluation Metrics</a:t>
            </a:r>
            <a:r>
              <a:rPr lang="en-US" sz="1400" dirty="0">
                <a:solidFill>
                  <a:schemeClr val="bg1"/>
                </a:solidFill>
                <a:cs typeface="Arial" panose="020B0604020202020204" pitchFamily="34" charset="0"/>
              </a:rPr>
              <a:t>: Accuracy, Precision, Recall, and area under the ROC curve (ROC AUC).</a:t>
            </a:r>
          </a:p>
        </p:txBody>
      </p:sp>
      <p:sp>
        <p:nvSpPr>
          <p:cNvPr id="19" name="TextBox 18">
            <a:extLst>
              <a:ext uri="{FF2B5EF4-FFF2-40B4-BE49-F238E27FC236}">
                <a16:creationId xmlns:a16="http://schemas.microsoft.com/office/drawing/2014/main" id="{2DE66C5C-1E33-A3CB-5E8A-F1F28407EE38}"/>
              </a:ext>
            </a:extLst>
          </p:cNvPr>
          <p:cNvSpPr txBox="1"/>
          <p:nvPr/>
        </p:nvSpPr>
        <p:spPr>
          <a:xfrm>
            <a:off x="4968240" y="36311"/>
            <a:ext cx="7051040" cy="830997"/>
          </a:xfrm>
          <a:prstGeom prst="rect">
            <a:avLst/>
          </a:prstGeom>
          <a:noFill/>
        </p:spPr>
        <p:txBody>
          <a:bodyPr wrap="square">
            <a:spAutoFit/>
          </a:bodyPr>
          <a:lstStyle/>
          <a:p>
            <a:r>
              <a:rPr lang="en-IN" sz="4800" b="1" dirty="0">
                <a:solidFill>
                  <a:schemeClr val="bg1"/>
                </a:solidFill>
              </a:rPr>
              <a:t>Model Tuning &amp; Evaluation</a:t>
            </a:r>
            <a:endParaRPr lang="en-IN" sz="4800" dirty="0">
              <a:solidFill>
                <a:schemeClr val="bg1"/>
              </a:solidFill>
            </a:endParaRPr>
          </a:p>
        </p:txBody>
      </p:sp>
      <p:pic>
        <p:nvPicPr>
          <p:cNvPr id="20" name="Picture 19">
            <a:extLst>
              <a:ext uri="{FF2B5EF4-FFF2-40B4-BE49-F238E27FC236}">
                <a16:creationId xmlns:a16="http://schemas.microsoft.com/office/drawing/2014/main" id="{C79D8C0E-466C-9F9B-7058-10F7D7FE9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4257" y="7715"/>
            <a:ext cx="887743" cy="364331"/>
          </a:xfrm>
          <a:prstGeom prst="rect">
            <a:avLst/>
          </a:prstGeom>
        </p:spPr>
      </p:pic>
      <p:sp>
        <p:nvSpPr>
          <p:cNvPr id="2" name="Slide Number Placeholder 2">
            <a:extLst>
              <a:ext uri="{FF2B5EF4-FFF2-40B4-BE49-F238E27FC236}">
                <a16:creationId xmlns:a16="http://schemas.microsoft.com/office/drawing/2014/main" id="{9CE887FB-977C-6F29-A005-AD427EADF7C9}"/>
              </a:ext>
            </a:extLst>
          </p:cNvPr>
          <p:cNvSpPr>
            <a:spLocks noGrp="1"/>
          </p:cNvSpPr>
          <p:nvPr>
            <p:ph type="sldNum" sz="quarter" idx="12"/>
          </p:nvPr>
        </p:nvSpPr>
        <p:spPr>
          <a:xfrm>
            <a:off x="11374973" y="685142"/>
            <a:ext cx="373155" cy="364331"/>
          </a:xfrm>
        </p:spPr>
        <p:txBody>
          <a:bodyPr/>
          <a:lstStyle/>
          <a:p>
            <a:fld id="{B4E73946-9152-2148-B286-BEF1B04A8193}" type="slidenum">
              <a:rPr lang="en-US" smtClean="0">
                <a:solidFill>
                  <a:schemeClr val="bg1"/>
                </a:solidFill>
              </a:rPr>
              <a:t>9</a:t>
            </a:fld>
            <a:endParaRPr lang="en-US" dirty="0">
              <a:solidFill>
                <a:schemeClr val="bg1"/>
              </a:solidFill>
            </a:endParaRPr>
          </a:p>
        </p:txBody>
      </p:sp>
      <p:graphicFrame>
        <p:nvGraphicFramePr>
          <p:cNvPr id="3" name="Chart 2">
            <a:extLst>
              <a:ext uri="{FF2B5EF4-FFF2-40B4-BE49-F238E27FC236}">
                <a16:creationId xmlns:a16="http://schemas.microsoft.com/office/drawing/2014/main" id="{08595448-F932-7471-2D56-80A510E2FA05}"/>
              </a:ext>
            </a:extLst>
          </p:cNvPr>
          <p:cNvGraphicFramePr>
            <a:graphicFrameLocks/>
          </p:cNvGraphicFramePr>
          <p:nvPr>
            <p:extLst>
              <p:ext uri="{D42A27DB-BD31-4B8C-83A1-F6EECF244321}">
                <p14:modId xmlns:p14="http://schemas.microsoft.com/office/powerpoint/2010/main" val="993810350"/>
              </p:ext>
            </p:extLst>
          </p:nvPr>
        </p:nvGraphicFramePr>
        <p:xfrm>
          <a:off x="108840" y="2836822"/>
          <a:ext cx="11741784" cy="37560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811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 grpId="0"/>
      <p:bldGraphic spid="3"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3422DB9-EEF6-4AAF-B2E0-306F3F10BD6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1928</TotalTime>
  <Words>1771</Words>
  <Application>Microsoft Office PowerPoint</Application>
  <PresentationFormat>Widescreen</PresentationFormat>
  <Paragraphs>196</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Cambria</vt:lpstr>
      <vt:lpstr>Times New Roman</vt:lpstr>
      <vt:lpstr>Wingdings</vt:lpstr>
      <vt:lpstr>Office Theme</vt:lpstr>
      <vt:lpstr>Midnight</vt:lpstr>
      <vt:lpstr>ML Based Smoke Detection System</vt:lpstr>
      <vt:lpstr>Problem Statement</vt:lpstr>
      <vt:lpstr>Data Collection, Analysis &amp; Cleaning </vt:lpstr>
      <vt:lpstr>Visualization and Interpretation</vt:lpstr>
      <vt:lpstr>PowerPoint Presentation</vt:lpstr>
      <vt:lpstr> Hypothesis testing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anmol sharma</dc:creator>
  <cp:lastModifiedBy>anmol sharma</cp:lastModifiedBy>
  <cp:revision>119</cp:revision>
  <dcterms:created xsi:type="dcterms:W3CDTF">2024-06-19T18:33:04Z</dcterms:created>
  <dcterms:modified xsi:type="dcterms:W3CDTF">2024-07-16T18:41:43Z</dcterms:modified>
</cp:coreProperties>
</file>