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2" r:id="rId3"/>
    <p:sldMasterId id="2147483670" r:id="rId4"/>
    <p:sldMasterId id="2147483672" r:id="rId5"/>
    <p:sldMasterId id="2147483674" r:id="rId6"/>
    <p:sldMasterId id="2147483692" r:id="rId7"/>
    <p:sldMasterId id="2147483708" r:id="rId8"/>
    <p:sldMasterId id="2147483710" r:id="rId9"/>
    <p:sldMasterId id="2147483720" r:id="rId10"/>
    <p:sldMasterId id="2147483728" r:id="rId11"/>
  </p:sldMasterIdLst>
  <p:sldIdLst>
    <p:sldId id="256" r:id="rId12"/>
    <p:sldId id="257" r:id="rId13"/>
    <p:sldId id="258" r:id="rId14"/>
    <p:sldId id="260" r:id="rId15"/>
    <p:sldId id="262" r:id="rId16"/>
    <p:sldId id="265" r:id="rId17"/>
    <p:sldId id="266" r:id="rId18"/>
    <p:sldId id="269" r:id="rId19"/>
    <p:sldId id="270" r:id="rId20"/>
    <p:sldId id="273" r:id="rId21"/>
    <p:sldId id="274" r:id="rId22"/>
    <p:sldId id="277" r:id="rId23"/>
    <p:sldId id="278" r:id="rId24"/>
    <p:sldId id="279" r:id="rId25"/>
    <p:sldId id="282" r:id="rId26"/>
    <p:sldId id="283" r:id="rId27"/>
    <p:sldId id="286" r:id="rId28"/>
    <p:sldId id="287" r:id="rId29"/>
    <p:sldId id="292" r:id="rId30"/>
    <p:sldId id="290" r:id="rId31"/>
    <p:sldId id="291"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34"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theme" Target="theme/theme1.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733480" y="539640"/>
            <a:ext cx="3677040" cy="9914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24">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_27">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2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29">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90" name="PlaceHolder 1"/>
          <p:cNvSpPr>
            <a:spLocks noGrp="1"/>
          </p:cNvSpPr>
          <p:nvPr>
            <p:ph type="title"/>
          </p:nvPr>
        </p:nvSpPr>
        <p:spPr>
          <a:xfrm>
            <a:off x="2733480" y="539640"/>
            <a:ext cx="3677040" cy="9914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91"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8.png"/></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slidesgo.com/" TargetMode="External"/><Relationship Id="rId7" Type="http://schemas.openxmlformats.org/officeDocument/2006/relationships/image" Target="../media/image4.pn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freepik.com/" TargetMode="External"/><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9.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 name="Google Shape;9;p2"/>
          <p:cNvPicPr/>
          <p:nvPr/>
        </p:nvPicPr>
        <p:blipFill>
          <a:blip r:embed="rId3"/>
          <a:stretch/>
        </p:blipFill>
        <p:spPr>
          <a:xfrm>
            <a:off x="5600880" y="2715840"/>
            <a:ext cx="4000320" cy="2295000"/>
          </a:xfrm>
          <a:prstGeom prst="rect">
            <a:avLst/>
          </a:prstGeom>
          <a:ln w="0">
            <a:noFill/>
          </a:ln>
        </p:spPr>
      </p:pic>
      <p:pic>
        <p:nvPicPr>
          <p:cNvPr id="8" name="Google Shape;10;p2"/>
          <p:cNvPicPr/>
          <p:nvPr/>
        </p:nvPicPr>
        <p:blipFill>
          <a:blip r:embed="rId4"/>
          <a:stretch/>
        </p:blipFill>
        <p:spPr>
          <a:xfrm>
            <a:off x="1295640" y="185040"/>
            <a:ext cx="3261960" cy="2530440"/>
          </a:xfrm>
          <a:prstGeom prst="rect">
            <a:avLst/>
          </a:prstGeom>
          <a:ln w="0">
            <a:noFill/>
          </a:ln>
        </p:spPr>
      </p:pic>
      <p:pic>
        <p:nvPicPr>
          <p:cNvPr id="2" name="Google Shape;11;p2"/>
          <p:cNvPicPr/>
          <p:nvPr/>
        </p:nvPicPr>
        <p:blipFill>
          <a:blip r:embed="rId5"/>
          <a:stretch/>
        </p:blipFill>
        <p:spPr>
          <a:xfrm>
            <a:off x="338040" y="-438120"/>
            <a:ext cx="2409480" cy="2333160"/>
          </a:xfrm>
          <a:prstGeom prst="rect">
            <a:avLst/>
          </a:prstGeom>
          <a:ln w="0">
            <a:noFill/>
          </a:ln>
        </p:spPr>
      </p:pic>
      <p:pic>
        <p:nvPicPr>
          <p:cNvPr id="3" name="Google Shape;12;p2"/>
          <p:cNvPicPr/>
          <p:nvPr/>
        </p:nvPicPr>
        <p:blipFill>
          <a:blip r:embed="rId6"/>
          <a:stretch/>
        </p:blipFill>
        <p:spPr>
          <a:xfrm rot="5400000">
            <a:off x="6911280" y="205920"/>
            <a:ext cx="4339440" cy="3111120"/>
          </a:xfrm>
          <a:prstGeom prst="rect">
            <a:avLst/>
          </a:prstGeom>
          <a:ln w="0">
            <a:noFill/>
          </a:ln>
        </p:spPr>
      </p:pic>
      <p:pic>
        <p:nvPicPr>
          <p:cNvPr id="4" name="Google Shape;13;p2"/>
          <p:cNvPicPr/>
          <p:nvPr/>
        </p:nvPicPr>
        <p:blipFill>
          <a:blip r:embed="rId7"/>
          <a:stretch/>
        </p:blipFill>
        <p:spPr>
          <a:xfrm rot="5400000">
            <a:off x="942120" y="2746440"/>
            <a:ext cx="1733400" cy="3947040"/>
          </a:xfrm>
          <a:prstGeom prst="rect">
            <a:avLst/>
          </a:prstGeom>
          <a:ln w="0">
            <a:noFill/>
          </a:ln>
        </p:spPr>
      </p:pic>
      <p:sp>
        <p:nvSpPr>
          <p:cNvPr id="5" name="PlaceHolder 1"/>
          <p:cNvSpPr>
            <a:spLocks noGrp="1"/>
          </p:cNvSpPr>
          <p:nvPr>
            <p:ph type="title"/>
          </p:nvPr>
        </p:nvSpPr>
        <p:spPr>
          <a:xfrm>
            <a:off x="953280" y="1452600"/>
            <a:ext cx="7237080" cy="1813680"/>
          </a:xfrm>
          <a:prstGeom prst="rect">
            <a:avLst/>
          </a:prstGeom>
          <a:noFill/>
          <a:ln w="0">
            <a:noFill/>
          </a:ln>
        </p:spPr>
        <p:txBody>
          <a:bodyPr lIns="91440" tIns="91440" rIns="91440" bIns="91440" anchor="t">
            <a:noAutofit/>
          </a:bodyPr>
          <a:lstStyle/>
          <a:p>
            <a:pPr indent="0">
              <a:buNone/>
            </a:pPr>
            <a:r>
              <a:rPr lang="fr-FR" sz="52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04" name="PlaceHolder 1"/>
          <p:cNvSpPr>
            <a:spLocks noGrp="1"/>
          </p:cNvSpPr>
          <p:nvPr>
            <p:ph type="title"/>
          </p:nvPr>
        </p:nvSpPr>
        <p:spPr>
          <a:xfrm>
            <a:off x="887760" y="1523880"/>
            <a:ext cx="4046040" cy="60156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305" name="PlaceHolder 2"/>
          <p:cNvSpPr>
            <a:spLocks noGrp="1"/>
          </p:cNvSpPr>
          <p:nvPr>
            <p:ph type="body"/>
          </p:nvPr>
        </p:nvSpPr>
        <p:spPr>
          <a:xfrm>
            <a:off x="887760" y="2184840"/>
            <a:ext cx="4046040" cy="143460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6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6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6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6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6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600" b="0" strike="noStrike" spc="-1">
                <a:solidFill>
                  <a:srgbClr val="000000"/>
                </a:solidFill>
                <a:latin typeface="Arial"/>
              </a:rPr>
              <a:t>Seventh Outline Level</a:t>
            </a:r>
          </a:p>
        </p:txBody>
      </p:sp>
      <p:pic>
        <p:nvPicPr>
          <p:cNvPr id="306" name="Google Shape;433;p43"/>
          <p:cNvPicPr/>
          <p:nvPr/>
        </p:nvPicPr>
        <p:blipFill>
          <a:blip r:embed="rId3"/>
          <a:stretch/>
        </p:blipFill>
        <p:spPr>
          <a:xfrm rot="17716800" flipH="1">
            <a:off x="105840" y="-726480"/>
            <a:ext cx="2568600" cy="1473840"/>
          </a:xfrm>
          <a:prstGeom prst="rect">
            <a:avLst/>
          </a:prstGeom>
          <a:ln w="0">
            <a:noFill/>
          </a:ln>
        </p:spPr>
      </p:pic>
      <p:pic>
        <p:nvPicPr>
          <p:cNvPr id="307" name="Google Shape;434;p43"/>
          <p:cNvPicPr/>
          <p:nvPr/>
        </p:nvPicPr>
        <p:blipFill>
          <a:blip r:embed="rId4"/>
          <a:stretch/>
        </p:blipFill>
        <p:spPr>
          <a:xfrm flipH="1">
            <a:off x="1049400" y="3985560"/>
            <a:ext cx="1840680" cy="1699560"/>
          </a:xfrm>
          <a:prstGeom prst="rect">
            <a:avLst/>
          </a:prstGeom>
          <a:ln w="0">
            <a:noFill/>
          </a:ln>
        </p:spPr>
      </p:pic>
      <p:pic>
        <p:nvPicPr>
          <p:cNvPr id="308" name="Google Shape;435;p43"/>
          <p:cNvPicPr/>
          <p:nvPr/>
        </p:nvPicPr>
        <p:blipFill>
          <a:blip r:embed="rId5"/>
          <a:stretch/>
        </p:blipFill>
        <p:spPr>
          <a:xfrm flipH="1">
            <a:off x="7245000" y="-168120"/>
            <a:ext cx="1840680" cy="1782360"/>
          </a:xfrm>
          <a:prstGeom prst="rect">
            <a:avLst/>
          </a:prstGeom>
          <a:ln w="0">
            <a:noFill/>
          </a:ln>
        </p:spPr>
      </p:pic>
      <p:pic>
        <p:nvPicPr>
          <p:cNvPr id="309" name="Google Shape;436;p43"/>
          <p:cNvPicPr/>
          <p:nvPr/>
        </p:nvPicPr>
        <p:blipFill>
          <a:blip r:embed="rId6"/>
          <a:stretch/>
        </p:blipFill>
        <p:spPr>
          <a:xfrm flipH="1">
            <a:off x="7112520" y="-881280"/>
            <a:ext cx="2386440" cy="43812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2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29" name="PlaceHolder 1"/>
          <p:cNvSpPr>
            <a:spLocks noGrp="1"/>
          </p:cNvSpPr>
          <p:nvPr>
            <p:ph type="title"/>
          </p:nvPr>
        </p:nvSpPr>
        <p:spPr>
          <a:xfrm>
            <a:off x="2733480" y="539640"/>
            <a:ext cx="3677040" cy="991440"/>
          </a:xfrm>
          <a:prstGeom prst="rect">
            <a:avLst/>
          </a:prstGeom>
          <a:noFill/>
          <a:ln w="0">
            <a:noFill/>
          </a:ln>
        </p:spPr>
        <p:txBody>
          <a:bodyPr lIns="91440" tIns="91440" rIns="91440" bIns="91440" anchor="b">
            <a:noAutofit/>
          </a:bodyPr>
          <a:lstStyle/>
          <a:p>
            <a:pPr indent="0">
              <a:buNone/>
            </a:pPr>
            <a:r>
              <a:rPr lang="fr-FR" sz="5200" b="0" strike="noStrike" spc="-1">
                <a:solidFill>
                  <a:schemeClr val="dk1"/>
                </a:solidFill>
                <a:latin typeface="Arial"/>
              </a:rPr>
              <a:t>Click to edit the title text format</a:t>
            </a:r>
          </a:p>
        </p:txBody>
      </p:sp>
      <p:sp>
        <p:nvSpPr>
          <p:cNvPr id="330" name="Google Shape;464;p47"/>
          <p:cNvSpPr/>
          <p:nvPr/>
        </p:nvSpPr>
        <p:spPr>
          <a:xfrm>
            <a:off x="2733120" y="3270600"/>
            <a:ext cx="3677400" cy="75744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r>
              <a:rPr lang="en" sz="1200" b="1" strike="noStrike" spc="-1">
                <a:solidFill>
                  <a:schemeClr val="dk1"/>
                </a:solidFill>
                <a:latin typeface="Karla"/>
                <a:ea typeface="Karla"/>
              </a:rPr>
              <a:t>CREDITS</a:t>
            </a:r>
            <a:r>
              <a:rPr lang="en" sz="1200" b="0" strike="noStrike" spc="-1">
                <a:solidFill>
                  <a:schemeClr val="dk1"/>
                </a:solidFill>
                <a:latin typeface="Karla"/>
                <a:ea typeface="Karla"/>
              </a:rPr>
              <a:t>: This presentation template was created by </a:t>
            </a:r>
            <a:r>
              <a:rPr lang="en" sz="1200" b="1" u="sng" strike="noStrike" spc="-1">
                <a:solidFill>
                  <a:schemeClr val="dk1"/>
                </a:solidFill>
                <a:uFillTx/>
                <a:latin typeface="Karla"/>
                <a:ea typeface="Karla"/>
                <a:hlinkClick r:id="rId3"/>
              </a:rPr>
              <a:t>Slidesgo</a:t>
            </a:r>
            <a:r>
              <a:rPr lang="en" sz="1200" b="1" strike="noStrike" spc="-1">
                <a:solidFill>
                  <a:schemeClr val="dk1"/>
                </a:solidFill>
                <a:latin typeface="Karla"/>
                <a:ea typeface="Karla"/>
              </a:rPr>
              <a:t>,</a:t>
            </a:r>
            <a:r>
              <a:rPr lang="en" sz="1200" b="0" strike="noStrike" spc="-1">
                <a:solidFill>
                  <a:schemeClr val="dk1"/>
                </a:solidFill>
                <a:latin typeface="Karla"/>
                <a:ea typeface="Karla"/>
              </a:rPr>
              <a:t> including icons, infographics &amp; images by </a:t>
            </a:r>
            <a:r>
              <a:rPr lang="en" sz="1200" b="1" u="sng" strike="noStrike" spc="-1">
                <a:solidFill>
                  <a:schemeClr val="dk1"/>
                </a:solidFill>
                <a:uFillTx/>
                <a:latin typeface="Karla"/>
                <a:ea typeface="Karla"/>
                <a:hlinkClick r:id="rId4"/>
              </a:rPr>
              <a:t>Freepik</a:t>
            </a:r>
            <a:endParaRPr lang="en-US" sz="1200" b="0" strike="noStrike" spc="-1">
              <a:solidFill>
                <a:srgbClr val="000000"/>
              </a:solidFill>
              <a:latin typeface="OpenSymbol"/>
            </a:endParaRPr>
          </a:p>
        </p:txBody>
      </p:sp>
      <p:pic>
        <p:nvPicPr>
          <p:cNvPr id="331" name="Google Shape;465;p47"/>
          <p:cNvPicPr/>
          <p:nvPr/>
        </p:nvPicPr>
        <p:blipFill>
          <a:blip r:embed="rId5"/>
          <a:stretch/>
        </p:blipFill>
        <p:spPr>
          <a:xfrm rot="5400000">
            <a:off x="-590040" y="1290960"/>
            <a:ext cx="2786040" cy="2161440"/>
          </a:xfrm>
          <a:prstGeom prst="rect">
            <a:avLst/>
          </a:prstGeom>
          <a:ln w="0">
            <a:noFill/>
          </a:ln>
        </p:spPr>
      </p:pic>
      <p:pic>
        <p:nvPicPr>
          <p:cNvPr id="332" name="Google Shape;466;p47"/>
          <p:cNvPicPr/>
          <p:nvPr/>
        </p:nvPicPr>
        <p:blipFill>
          <a:blip r:embed="rId6"/>
          <a:stretch/>
        </p:blipFill>
        <p:spPr>
          <a:xfrm rot="5400000">
            <a:off x="390240" y="192960"/>
            <a:ext cx="2057760" cy="1992960"/>
          </a:xfrm>
          <a:prstGeom prst="rect">
            <a:avLst/>
          </a:prstGeom>
          <a:ln w="0">
            <a:noFill/>
          </a:ln>
        </p:spPr>
      </p:pic>
      <p:pic>
        <p:nvPicPr>
          <p:cNvPr id="333" name="Google Shape;467;p47"/>
          <p:cNvPicPr/>
          <p:nvPr/>
        </p:nvPicPr>
        <p:blipFill>
          <a:blip r:embed="rId7"/>
          <a:stretch/>
        </p:blipFill>
        <p:spPr>
          <a:xfrm rot="16200000">
            <a:off x="-988920" y="3092040"/>
            <a:ext cx="4033080" cy="2891520"/>
          </a:xfrm>
          <a:prstGeom prst="rect">
            <a:avLst/>
          </a:prstGeom>
          <a:ln w="0">
            <a:noFill/>
          </a:ln>
        </p:spPr>
      </p:pic>
      <p:pic>
        <p:nvPicPr>
          <p:cNvPr id="334" name="Google Shape;468;p47"/>
          <p:cNvPicPr/>
          <p:nvPr/>
        </p:nvPicPr>
        <p:blipFill>
          <a:blip r:embed="rId8"/>
          <a:stretch/>
        </p:blipFill>
        <p:spPr>
          <a:xfrm rot="3547200">
            <a:off x="7590240" y="1978560"/>
            <a:ext cx="1674360" cy="3812760"/>
          </a:xfrm>
          <a:prstGeom prst="rect">
            <a:avLst/>
          </a:prstGeom>
          <a:ln w="0">
            <a:noFill/>
          </a:ln>
        </p:spPr>
      </p:pic>
      <p:pic>
        <p:nvPicPr>
          <p:cNvPr id="335" name="Google Shape;469;p47"/>
          <p:cNvPicPr/>
          <p:nvPr/>
        </p:nvPicPr>
        <p:blipFill>
          <a:blip r:embed="rId9"/>
          <a:stretch/>
        </p:blipFill>
        <p:spPr>
          <a:xfrm rot="20934600">
            <a:off x="6798960" y="-791280"/>
            <a:ext cx="1769040" cy="4291920"/>
          </a:xfrm>
          <a:prstGeom prst="rect">
            <a:avLst/>
          </a:prstGeom>
          <a:ln w="0">
            <a:noFill/>
          </a:ln>
        </p:spPr>
      </p:pic>
      <p:sp>
        <p:nvSpPr>
          <p:cNvPr id="33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2166480" y="1905120"/>
            <a:ext cx="4810680" cy="841320"/>
          </a:xfrm>
          <a:prstGeom prst="rect">
            <a:avLst/>
          </a:prstGeom>
          <a:noFill/>
          <a:ln w="0">
            <a:noFill/>
          </a:ln>
        </p:spPr>
        <p:txBody>
          <a:bodyPr lIns="91440" tIns="91440" rIns="91440" bIns="91440" anchor="t">
            <a:noAutofit/>
          </a:bodyPr>
          <a:lstStyle/>
          <a:p>
            <a:pPr indent="0">
              <a:buNone/>
            </a:pPr>
            <a:r>
              <a:rPr lang="fr-FR" sz="3600" b="0" strike="noStrike" spc="-1">
                <a:solidFill>
                  <a:schemeClr val="dk1"/>
                </a:solidFill>
                <a:latin typeface="Arial"/>
              </a:rPr>
              <a:t>Click to edit the title text format</a:t>
            </a:r>
          </a:p>
        </p:txBody>
      </p:sp>
      <p:sp>
        <p:nvSpPr>
          <p:cNvPr id="55" name="PlaceHolder 2"/>
          <p:cNvSpPr>
            <a:spLocks noGrp="1"/>
          </p:cNvSpPr>
          <p:nvPr>
            <p:ph type="title"/>
          </p:nvPr>
        </p:nvSpPr>
        <p:spPr>
          <a:xfrm>
            <a:off x="713160" y="1618920"/>
            <a:ext cx="1427400" cy="1378080"/>
          </a:xfrm>
          <a:prstGeom prst="rect">
            <a:avLst/>
          </a:prstGeom>
          <a:noFill/>
          <a:ln w="0">
            <a:noFill/>
          </a:ln>
        </p:spPr>
        <p:txBody>
          <a:bodyPr lIns="91440" tIns="91440" rIns="91440" bIns="91440" anchor="t">
            <a:noAutofit/>
          </a:bodyPr>
          <a:lstStyle/>
          <a:p>
            <a:pPr indent="0">
              <a:lnSpc>
                <a:spcPct val="100000"/>
              </a:lnSpc>
              <a:buNone/>
            </a:pPr>
            <a:r>
              <a:rPr lang="fr-FR" sz="9600" b="0" strike="noStrike" spc="-1">
                <a:solidFill>
                  <a:schemeClr val="dk1"/>
                </a:solidFill>
                <a:latin typeface="DM Serif Display"/>
                <a:ea typeface="DM Serif Display"/>
              </a:rPr>
              <a:t>xx%</a:t>
            </a:r>
            <a:endParaRPr lang="fr-FR" sz="9600" b="0" strike="noStrike" spc="-1">
              <a:solidFill>
                <a:schemeClr val="dk1"/>
              </a:solidFill>
              <a:latin typeface="Arial"/>
            </a:endParaRPr>
          </a:p>
        </p:txBody>
      </p:sp>
      <p:pic>
        <p:nvPicPr>
          <p:cNvPr id="56" name="Google Shape;134;p16"/>
          <p:cNvPicPr/>
          <p:nvPr/>
        </p:nvPicPr>
        <p:blipFill>
          <a:blip r:embed="rId3"/>
          <a:stretch/>
        </p:blipFill>
        <p:spPr>
          <a:xfrm rot="3883200">
            <a:off x="6338880" y="3279240"/>
            <a:ext cx="2568600" cy="1473840"/>
          </a:xfrm>
          <a:prstGeom prst="rect">
            <a:avLst/>
          </a:prstGeom>
          <a:ln w="0">
            <a:noFill/>
          </a:ln>
        </p:spPr>
      </p:pic>
      <p:pic>
        <p:nvPicPr>
          <p:cNvPr id="57" name="Google Shape;135;p16"/>
          <p:cNvPicPr/>
          <p:nvPr/>
        </p:nvPicPr>
        <p:blipFill>
          <a:blip r:embed="rId4"/>
          <a:stretch/>
        </p:blipFill>
        <p:spPr>
          <a:xfrm>
            <a:off x="8146440" y="1161720"/>
            <a:ext cx="1840680" cy="1782360"/>
          </a:xfrm>
          <a:prstGeom prst="rect">
            <a:avLst/>
          </a:prstGeom>
          <a:ln w="0">
            <a:noFill/>
          </a:ln>
        </p:spPr>
      </p:pic>
      <p:pic>
        <p:nvPicPr>
          <p:cNvPr id="58" name="Google Shape;136;p16"/>
          <p:cNvPicPr/>
          <p:nvPr/>
        </p:nvPicPr>
        <p:blipFill>
          <a:blip r:embed="rId5"/>
          <a:stretch/>
        </p:blipFill>
        <p:spPr>
          <a:xfrm rot="19960800">
            <a:off x="7913880" y="3060720"/>
            <a:ext cx="1733400" cy="3947040"/>
          </a:xfrm>
          <a:prstGeom prst="rect">
            <a:avLst/>
          </a:prstGeom>
          <a:ln w="0">
            <a:noFill/>
          </a:ln>
        </p:spPr>
      </p:pic>
      <p:pic>
        <p:nvPicPr>
          <p:cNvPr id="59" name="Google Shape;137;p16"/>
          <p:cNvPicPr/>
          <p:nvPr/>
        </p:nvPicPr>
        <p:blipFill>
          <a:blip r:embed="rId4"/>
          <a:stretch/>
        </p:blipFill>
        <p:spPr>
          <a:xfrm rot="5400000">
            <a:off x="6277320" y="637920"/>
            <a:ext cx="1392840" cy="1348920"/>
          </a:xfrm>
          <a:prstGeom prst="rect">
            <a:avLst/>
          </a:prstGeom>
          <a:ln w="0">
            <a:noFill/>
          </a:ln>
        </p:spPr>
      </p:pic>
      <p:pic>
        <p:nvPicPr>
          <p:cNvPr id="60" name="Google Shape;138;p16"/>
          <p:cNvPicPr/>
          <p:nvPr/>
        </p:nvPicPr>
        <p:blipFill>
          <a:blip r:embed="rId6"/>
          <a:stretch/>
        </p:blipFill>
        <p:spPr>
          <a:xfrm rot="7597200">
            <a:off x="4626000" y="-2541240"/>
            <a:ext cx="2386440" cy="4381200"/>
          </a:xfrm>
          <a:prstGeom prst="rect">
            <a:avLst/>
          </a:prstGeom>
          <a:ln w="0">
            <a:noFill/>
          </a:ln>
        </p:spPr>
      </p:pic>
      <p:pic>
        <p:nvPicPr>
          <p:cNvPr id="61" name="Google Shape;139;p16"/>
          <p:cNvPicPr/>
          <p:nvPr/>
        </p:nvPicPr>
        <p:blipFill>
          <a:blip r:embed="rId4"/>
          <a:stretch/>
        </p:blipFill>
        <p:spPr>
          <a:xfrm>
            <a:off x="-275760" y="978120"/>
            <a:ext cx="2416320" cy="2340000"/>
          </a:xfrm>
          <a:prstGeom prst="rect">
            <a:avLst/>
          </a:prstGeom>
          <a:ln w="0">
            <a:noFill/>
          </a:ln>
        </p:spPr>
      </p:pic>
      <p:pic>
        <p:nvPicPr>
          <p:cNvPr id="62" name="Google Shape;140;p16"/>
          <p:cNvPicPr/>
          <p:nvPr/>
        </p:nvPicPr>
        <p:blipFill>
          <a:blip r:embed="rId7"/>
          <a:stretch/>
        </p:blipFill>
        <p:spPr>
          <a:xfrm rot="17931000">
            <a:off x="930240" y="-1893600"/>
            <a:ext cx="2135880" cy="5181840"/>
          </a:xfrm>
          <a:prstGeom prst="rect">
            <a:avLst/>
          </a:prstGeom>
          <a:ln w="0">
            <a:noFill/>
          </a:ln>
        </p:spPr>
      </p:pic>
      <p:pic>
        <p:nvPicPr>
          <p:cNvPr id="63" name="Google Shape;141;p16"/>
          <p:cNvPicPr/>
          <p:nvPr/>
        </p:nvPicPr>
        <p:blipFill>
          <a:blip r:embed="rId5"/>
          <a:stretch/>
        </p:blipFill>
        <p:spPr>
          <a:xfrm rot="16443600">
            <a:off x="2909880" y="-1581840"/>
            <a:ext cx="2001960" cy="4559040"/>
          </a:xfrm>
          <a:prstGeom prst="rect">
            <a:avLst/>
          </a:prstGeom>
          <a:ln w="0">
            <a:noFill/>
          </a:ln>
        </p:spPr>
      </p:pic>
      <p:pic>
        <p:nvPicPr>
          <p:cNvPr id="64" name="Google Shape;142;p16"/>
          <p:cNvPicPr/>
          <p:nvPr/>
        </p:nvPicPr>
        <p:blipFill>
          <a:blip r:embed="rId5"/>
          <a:stretch/>
        </p:blipFill>
        <p:spPr>
          <a:xfrm rot="15956400" flipH="1">
            <a:off x="2952720" y="2577960"/>
            <a:ext cx="2001960" cy="4559040"/>
          </a:xfrm>
          <a:prstGeom prst="rect">
            <a:avLst/>
          </a:prstGeom>
          <a:ln w="0">
            <a:noFill/>
          </a:ln>
        </p:spPr>
      </p:pic>
      <p:sp>
        <p:nvSpPr>
          <p:cNvPr id="6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4227120" y="2501280"/>
            <a:ext cx="4203360" cy="841320"/>
          </a:xfrm>
          <a:prstGeom prst="rect">
            <a:avLst/>
          </a:prstGeom>
          <a:noFill/>
          <a:ln w="0">
            <a:noFill/>
          </a:ln>
        </p:spPr>
        <p:txBody>
          <a:bodyPr lIns="91440" tIns="91440" rIns="91440" bIns="91440" anchor="t">
            <a:noAutofit/>
          </a:bodyPr>
          <a:lstStyle/>
          <a:p>
            <a:pPr indent="0">
              <a:buNone/>
            </a:pPr>
            <a:r>
              <a:rPr lang="fr-FR" sz="3600" b="0" strike="noStrike" spc="-1">
                <a:solidFill>
                  <a:schemeClr val="dk1"/>
                </a:solidFill>
                <a:latin typeface="Arial"/>
              </a:rPr>
              <a:t>Click to edit the title text format</a:t>
            </a:r>
          </a:p>
        </p:txBody>
      </p:sp>
      <p:sp>
        <p:nvSpPr>
          <p:cNvPr id="67" name="PlaceHolder 2"/>
          <p:cNvSpPr>
            <a:spLocks noGrp="1"/>
          </p:cNvSpPr>
          <p:nvPr>
            <p:ph type="title"/>
          </p:nvPr>
        </p:nvSpPr>
        <p:spPr>
          <a:xfrm>
            <a:off x="5159880" y="1138680"/>
            <a:ext cx="2337840" cy="1378080"/>
          </a:xfrm>
          <a:prstGeom prst="rect">
            <a:avLst/>
          </a:prstGeom>
          <a:noFill/>
          <a:ln w="0">
            <a:noFill/>
          </a:ln>
        </p:spPr>
        <p:txBody>
          <a:bodyPr lIns="91440" tIns="91440" rIns="91440" bIns="91440" anchor="t">
            <a:noAutofit/>
          </a:bodyPr>
          <a:lstStyle/>
          <a:p>
            <a:pPr indent="0" algn="ctr">
              <a:lnSpc>
                <a:spcPct val="100000"/>
              </a:lnSpc>
              <a:buNone/>
            </a:pPr>
            <a:r>
              <a:rPr lang="fr-FR" sz="9600" b="0" strike="noStrike" spc="-1">
                <a:solidFill>
                  <a:schemeClr val="dk1"/>
                </a:solidFill>
                <a:latin typeface="DM Serif Display"/>
                <a:ea typeface="DM Serif Display"/>
              </a:rPr>
              <a:t>xx%</a:t>
            </a:r>
            <a:endParaRPr lang="fr-FR" sz="9600" b="0" strike="noStrike" spc="-1">
              <a:solidFill>
                <a:schemeClr val="dk1"/>
              </a:solidFill>
              <a:latin typeface="Arial"/>
            </a:endParaRPr>
          </a:p>
        </p:txBody>
      </p:sp>
      <p:pic>
        <p:nvPicPr>
          <p:cNvPr id="68" name="Google Shape;147;p17"/>
          <p:cNvPicPr/>
          <p:nvPr/>
        </p:nvPicPr>
        <p:blipFill>
          <a:blip r:embed="rId3"/>
          <a:stretch/>
        </p:blipFill>
        <p:spPr>
          <a:xfrm rot="11465400" flipH="1">
            <a:off x="3600" y="1321920"/>
            <a:ext cx="1923840" cy="4667040"/>
          </a:xfrm>
          <a:prstGeom prst="rect">
            <a:avLst/>
          </a:prstGeom>
          <a:ln w="0">
            <a:noFill/>
          </a:ln>
        </p:spPr>
      </p:pic>
      <p:pic>
        <p:nvPicPr>
          <p:cNvPr id="69" name="Google Shape;148;p17"/>
          <p:cNvPicPr/>
          <p:nvPr/>
        </p:nvPicPr>
        <p:blipFill>
          <a:blip r:embed="rId4"/>
          <a:stretch/>
        </p:blipFill>
        <p:spPr>
          <a:xfrm rot="12439200" flipH="1">
            <a:off x="563040" y="-461520"/>
            <a:ext cx="2001960" cy="4559040"/>
          </a:xfrm>
          <a:prstGeom prst="rect">
            <a:avLst/>
          </a:prstGeom>
          <a:ln w="0">
            <a:noFill/>
          </a:ln>
        </p:spPr>
      </p:pic>
      <p:pic>
        <p:nvPicPr>
          <p:cNvPr id="70" name="Google Shape;149;p17"/>
          <p:cNvPicPr/>
          <p:nvPr/>
        </p:nvPicPr>
        <p:blipFill>
          <a:blip r:embed="rId5"/>
          <a:stretch/>
        </p:blipFill>
        <p:spPr>
          <a:xfrm rot="16200000" flipH="1">
            <a:off x="1727640" y="4128120"/>
            <a:ext cx="1840680" cy="1699560"/>
          </a:xfrm>
          <a:prstGeom prst="rect">
            <a:avLst/>
          </a:prstGeom>
          <a:ln w="0">
            <a:noFill/>
          </a:ln>
        </p:spPr>
      </p:pic>
      <p:pic>
        <p:nvPicPr>
          <p:cNvPr id="71" name="Google Shape;150;p17"/>
          <p:cNvPicPr/>
          <p:nvPr/>
        </p:nvPicPr>
        <p:blipFill>
          <a:blip r:embed="rId6"/>
          <a:stretch/>
        </p:blipFill>
        <p:spPr>
          <a:xfrm rot="10800000">
            <a:off x="2027160" y="3519360"/>
            <a:ext cx="1571760" cy="2036160"/>
          </a:xfrm>
          <a:prstGeom prst="rect">
            <a:avLst/>
          </a:prstGeom>
          <a:ln w="0">
            <a:noFill/>
          </a:ln>
        </p:spPr>
      </p:pic>
      <p:pic>
        <p:nvPicPr>
          <p:cNvPr id="72" name="Google Shape;151;p17"/>
          <p:cNvPicPr/>
          <p:nvPr/>
        </p:nvPicPr>
        <p:blipFill>
          <a:blip r:embed="rId7"/>
          <a:stretch/>
        </p:blipFill>
        <p:spPr>
          <a:xfrm rot="3288000" flipH="1">
            <a:off x="1242000" y="-340920"/>
            <a:ext cx="2504160" cy="1436760"/>
          </a:xfrm>
          <a:prstGeom prst="rect">
            <a:avLst/>
          </a:prstGeom>
          <a:ln w="0">
            <a:noFill/>
          </a:ln>
        </p:spPr>
      </p:pic>
      <p:pic>
        <p:nvPicPr>
          <p:cNvPr id="73" name="Google Shape;152;p17"/>
          <p:cNvPicPr/>
          <p:nvPr/>
        </p:nvPicPr>
        <p:blipFill>
          <a:blip r:embed="rId8"/>
          <a:stretch/>
        </p:blipFill>
        <p:spPr>
          <a:xfrm rot="6288000" flipH="1">
            <a:off x="2521440" y="1666800"/>
            <a:ext cx="1697040" cy="1643400"/>
          </a:xfrm>
          <a:prstGeom prst="rect">
            <a:avLst/>
          </a:prstGeom>
          <a:ln w="0">
            <a:noFill/>
          </a:ln>
        </p:spPr>
      </p:pic>
      <p:pic>
        <p:nvPicPr>
          <p:cNvPr id="74" name="Google Shape;153;p17"/>
          <p:cNvPicPr/>
          <p:nvPr/>
        </p:nvPicPr>
        <p:blipFill>
          <a:blip r:embed="rId4"/>
          <a:stretch/>
        </p:blipFill>
        <p:spPr>
          <a:xfrm rot="12439200" flipH="1">
            <a:off x="1811520" y="1663200"/>
            <a:ext cx="2001960" cy="4559040"/>
          </a:xfrm>
          <a:prstGeom prst="rect">
            <a:avLst/>
          </a:prstGeom>
          <a:ln w="0">
            <a:noFill/>
          </a:ln>
        </p:spPr>
      </p:pic>
      <p:pic>
        <p:nvPicPr>
          <p:cNvPr id="75" name="Google Shape;154;p17"/>
          <p:cNvPicPr/>
          <p:nvPr/>
        </p:nvPicPr>
        <p:blipFill>
          <a:blip r:embed="rId6"/>
          <a:stretch/>
        </p:blipFill>
        <p:spPr>
          <a:xfrm rot="10800000">
            <a:off x="-694800" y="-221760"/>
            <a:ext cx="1571760" cy="2036160"/>
          </a:xfrm>
          <a:prstGeom prst="rect">
            <a:avLst/>
          </a:prstGeom>
          <a:ln w="0">
            <a:noFill/>
          </a:ln>
        </p:spPr>
      </p:pic>
      <p:sp>
        <p:nvSpPr>
          <p:cNvPr id="7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8" name="PlaceHolder 1"/>
          <p:cNvSpPr>
            <a:spLocks noGrp="1"/>
          </p:cNvSpPr>
          <p:nvPr>
            <p:ph type="title"/>
          </p:nvPr>
        </p:nvSpPr>
        <p:spPr>
          <a:xfrm>
            <a:off x="2166480" y="2409840"/>
            <a:ext cx="4810680" cy="841320"/>
          </a:xfrm>
          <a:prstGeom prst="rect">
            <a:avLst/>
          </a:prstGeom>
          <a:noFill/>
          <a:ln w="0">
            <a:noFill/>
          </a:ln>
        </p:spPr>
        <p:txBody>
          <a:bodyPr lIns="91440" tIns="91440" rIns="91440" bIns="91440" anchor="t">
            <a:noAutofit/>
          </a:bodyPr>
          <a:lstStyle/>
          <a:p>
            <a:pPr indent="0">
              <a:buNone/>
            </a:pPr>
            <a:r>
              <a:rPr lang="fr-FR" sz="3600" b="0" strike="noStrike" spc="-1">
                <a:solidFill>
                  <a:schemeClr val="dk1"/>
                </a:solidFill>
                <a:latin typeface="Arial"/>
              </a:rPr>
              <a:t>Click to edit the title text format</a:t>
            </a:r>
          </a:p>
        </p:txBody>
      </p:sp>
      <p:sp>
        <p:nvSpPr>
          <p:cNvPr id="99" name="PlaceHolder 2"/>
          <p:cNvSpPr>
            <a:spLocks noGrp="1"/>
          </p:cNvSpPr>
          <p:nvPr>
            <p:ph type="title"/>
          </p:nvPr>
        </p:nvSpPr>
        <p:spPr>
          <a:xfrm>
            <a:off x="3334680" y="1047240"/>
            <a:ext cx="2473920" cy="1378080"/>
          </a:xfrm>
          <a:prstGeom prst="rect">
            <a:avLst/>
          </a:prstGeom>
          <a:noFill/>
          <a:ln w="0">
            <a:noFill/>
          </a:ln>
        </p:spPr>
        <p:txBody>
          <a:bodyPr lIns="91440" tIns="91440" rIns="91440" bIns="91440" anchor="t">
            <a:noAutofit/>
          </a:bodyPr>
          <a:lstStyle/>
          <a:p>
            <a:pPr indent="0" algn="ctr">
              <a:lnSpc>
                <a:spcPct val="100000"/>
              </a:lnSpc>
              <a:buNone/>
            </a:pPr>
            <a:r>
              <a:rPr lang="fr-FR" sz="9600" b="0" strike="noStrike" spc="-1">
                <a:solidFill>
                  <a:schemeClr val="dk1"/>
                </a:solidFill>
                <a:latin typeface="DM Serif Display"/>
                <a:ea typeface="DM Serif Display"/>
              </a:rPr>
              <a:t>xx%</a:t>
            </a:r>
            <a:endParaRPr lang="fr-FR" sz="9600" b="0" strike="noStrike" spc="-1">
              <a:solidFill>
                <a:schemeClr val="dk1"/>
              </a:solidFill>
              <a:latin typeface="Arial"/>
            </a:endParaRPr>
          </a:p>
        </p:txBody>
      </p:sp>
      <p:pic>
        <p:nvPicPr>
          <p:cNvPr id="100" name="Google Shape;20;p3"/>
          <p:cNvPicPr/>
          <p:nvPr/>
        </p:nvPicPr>
        <p:blipFill>
          <a:blip r:embed="rId3"/>
          <a:stretch/>
        </p:blipFill>
        <p:spPr>
          <a:xfrm rot="3883200">
            <a:off x="-397800" y="1661400"/>
            <a:ext cx="2568600" cy="1473840"/>
          </a:xfrm>
          <a:prstGeom prst="rect">
            <a:avLst/>
          </a:prstGeom>
          <a:ln w="0">
            <a:noFill/>
          </a:ln>
        </p:spPr>
      </p:pic>
      <p:pic>
        <p:nvPicPr>
          <p:cNvPr id="101" name="Google Shape;21;p3"/>
          <p:cNvPicPr/>
          <p:nvPr/>
        </p:nvPicPr>
        <p:blipFill>
          <a:blip r:embed="rId4"/>
          <a:stretch/>
        </p:blipFill>
        <p:spPr>
          <a:xfrm>
            <a:off x="440280" y="163800"/>
            <a:ext cx="1840680" cy="1782360"/>
          </a:xfrm>
          <a:prstGeom prst="rect">
            <a:avLst/>
          </a:prstGeom>
          <a:ln w="0">
            <a:noFill/>
          </a:ln>
        </p:spPr>
      </p:pic>
      <p:pic>
        <p:nvPicPr>
          <p:cNvPr id="102" name="Google Shape;22;p3"/>
          <p:cNvPicPr/>
          <p:nvPr/>
        </p:nvPicPr>
        <p:blipFill>
          <a:blip r:embed="rId5"/>
          <a:stretch/>
        </p:blipFill>
        <p:spPr>
          <a:xfrm rot="19960800">
            <a:off x="941400" y="2746440"/>
            <a:ext cx="1733400" cy="3947040"/>
          </a:xfrm>
          <a:prstGeom prst="rect">
            <a:avLst/>
          </a:prstGeom>
          <a:ln w="0">
            <a:noFill/>
          </a:ln>
        </p:spPr>
      </p:pic>
      <p:pic>
        <p:nvPicPr>
          <p:cNvPr id="103" name="Google Shape;23;p3"/>
          <p:cNvPicPr/>
          <p:nvPr/>
        </p:nvPicPr>
        <p:blipFill>
          <a:blip r:embed="rId6"/>
          <a:stretch/>
        </p:blipFill>
        <p:spPr>
          <a:xfrm>
            <a:off x="7081560" y="3219480"/>
            <a:ext cx="1840680" cy="1699560"/>
          </a:xfrm>
          <a:prstGeom prst="rect">
            <a:avLst/>
          </a:prstGeom>
          <a:ln w="0">
            <a:noFill/>
          </a:ln>
        </p:spPr>
      </p:pic>
      <p:pic>
        <p:nvPicPr>
          <p:cNvPr id="104" name="Google Shape;24;p3"/>
          <p:cNvPicPr/>
          <p:nvPr/>
        </p:nvPicPr>
        <p:blipFill>
          <a:blip r:embed="rId7"/>
          <a:stretch/>
        </p:blipFill>
        <p:spPr>
          <a:xfrm>
            <a:off x="7304040" y="609840"/>
            <a:ext cx="2386440" cy="4381200"/>
          </a:xfrm>
          <a:prstGeom prst="rect">
            <a:avLst/>
          </a:prstGeom>
          <a:ln w="0">
            <a:noFill/>
          </a:ln>
        </p:spPr>
      </p:pic>
      <p:pic>
        <p:nvPicPr>
          <p:cNvPr id="105" name="Google Shape;25;p3"/>
          <p:cNvPicPr/>
          <p:nvPr/>
        </p:nvPicPr>
        <p:blipFill>
          <a:blip r:embed="rId5"/>
          <a:stretch/>
        </p:blipFill>
        <p:spPr>
          <a:xfrm rot="19960800">
            <a:off x="6379560" y="-1850760"/>
            <a:ext cx="1733400" cy="3947040"/>
          </a:xfrm>
          <a:prstGeom prst="rect">
            <a:avLst/>
          </a:prstGeom>
          <a:ln w="0">
            <a:noFill/>
          </a:ln>
        </p:spPr>
      </p:pic>
      <p:sp>
        <p:nvSpPr>
          <p:cNvPr id="10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713160" y="539640"/>
            <a:ext cx="771732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pic>
        <p:nvPicPr>
          <p:cNvPr id="108" name="Google Shape;190;p21"/>
          <p:cNvPicPr/>
          <p:nvPr/>
        </p:nvPicPr>
        <p:blipFill>
          <a:blip r:embed="rId3"/>
          <a:stretch/>
        </p:blipFill>
        <p:spPr>
          <a:xfrm rot="3547200">
            <a:off x="-485280" y="-893880"/>
            <a:ext cx="1796040" cy="4089960"/>
          </a:xfrm>
          <a:prstGeom prst="rect">
            <a:avLst/>
          </a:prstGeom>
          <a:ln w="0">
            <a:noFill/>
          </a:ln>
        </p:spPr>
      </p:pic>
      <p:pic>
        <p:nvPicPr>
          <p:cNvPr id="109" name="Google Shape;191;p21"/>
          <p:cNvPicPr/>
          <p:nvPr/>
        </p:nvPicPr>
        <p:blipFill>
          <a:blip r:embed="rId4"/>
          <a:stretch/>
        </p:blipFill>
        <p:spPr>
          <a:xfrm rot="10800000" flipH="1">
            <a:off x="7789680" y="-309600"/>
            <a:ext cx="1571760" cy="2036160"/>
          </a:xfrm>
          <a:prstGeom prst="rect">
            <a:avLst/>
          </a:prstGeom>
          <a:ln w="0">
            <a:noFill/>
          </a:ln>
        </p:spPr>
      </p:pic>
      <p:pic>
        <p:nvPicPr>
          <p:cNvPr id="110" name="Google Shape;192;p21"/>
          <p:cNvPicPr/>
          <p:nvPr/>
        </p:nvPicPr>
        <p:blipFill>
          <a:blip r:embed="rId5"/>
          <a:stretch/>
        </p:blipFill>
        <p:spPr>
          <a:xfrm rot="16200000">
            <a:off x="2031120" y="3095640"/>
            <a:ext cx="1724040" cy="4182480"/>
          </a:xfrm>
          <a:prstGeom prst="rect">
            <a:avLst/>
          </a:prstGeom>
          <a:ln w="0">
            <a:noFill/>
          </a:ln>
        </p:spPr>
      </p:pic>
      <p:sp>
        <p:nvSpPr>
          <p:cNvPr id="11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2" name="PlaceHolder 1"/>
          <p:cNvSpPr>
            <a:spLocks noGrp="1"/>
          </p:cNvSpPr>
          <p:nvPr>
            <p:ph type="title"/>
          </p:nvPr>
        </p:nvSpPr>
        <p:spPr>
          <a:xfrm>
            <a:off x="713160" y="539640"/>
            <a:ext cx="771732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pic>
        <p:nvPicPr>
          <p:cNvPr id="113" name="Google Shape;196;p22"/>
          <p:cNvPicPr/>
          <p:nvPr/>
        </p:nvPicPr>
        <p:blipFill>
          <a:blip r:embed="rId3"/>
          <a:stretch/>
        </p:blipFill>
        <p:spPr>
          <a:xfrm rot="18052800" flipH="1">
            <a:off x="7847280" y="-893520"/>
            <a:ext cx="1796040" cy="4089960"/>
          </a:xfrm>
          <a:prstGeom prst="rect">
            <a:avLst/>
          </a:prstGeom>
          <a:ln w="0">
            <a:noFill/>
          </a:ln>
        </p:spPr>
      </p:pic>
      <p:pic>
        <p:nvPicPr>
          <p:cNvPr id="114" name="Google Shape;197;p22"/>
          <p:cNvPicPr/>
          <p:nvPr/>
        </p:nvPicPr>
        <p:blipFill>
          <a:blip r:embed="rId4"/>
          <a:stretch/>
        </p:blipFill>
        <p:spPr>
          <a:xfrm rot="10800000">
            <a:off x="-203040" y="-309600"/>
            <a:ext cx="1571760" cy="2036160"/>
          </a:xfrm>
          <a:prstGeom prst="rect">
            <a:avLst/>
          </a:prstGeom>
          <a:ln w="0">
            <a:noFill/>
          </a:ln>
        </p:spPr>
      </p:pic>
      <p:pic>
        <p:nvPicPr>
          <p:cNvPr id="115" name="Google Shape;198;p22"/>
          <p:cNvPicPr/>
          <p:nvPr/>
        </p:nvPicPr>
        <p:blipFill>
          <a:blip r:embed="rId5"/>
          <a:stretch/>
        </p:blipFill>
        <p:spPr>
          <a:xfrm rot="16200000">
            <a:off x="5649840" y="3034800"/>
            <a:ext cx="1724040" cy="4182480"/>
          </a:xfrm>
          <a:prstGeom prst="rect">
            <a:avLst/>
          </a:prstGeom>
          <a:ln w="0">
            <a:noFill/>
          </a:ln>
        </p:spPr>
      </p:pic>
      <p:sp>
        <p:nvSpPr>
          <p:cNvPr id="11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5" name="PlaceHolder 1"/>
          <p:cNvSpPr>
            <a:spLocks noGrp="1"/>
          </p:cNvSpPr>
          <p:nvPr>
            <p:ph type="title"/>
          </p:nvPr>
        </p:nvSpPr>
        <p:spPr>
          <a:xfrm>
            <a:off x="713160" y="539640"/>
            <a:ext cx="771732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186" name="PlaceHolder 2"/>
          <p:cNvSpPr>
            <a:spLocks noGrp="1"/>
          </p:cNvSpPr>
          <p:nvPr>
            <p:ph type="body"/>
          </p:nvPr>
        </p:nvSpPr>
        <p:spPr>
          <a:xfrm>
            <a:off x="713160" y="1187640"/>
            <a:ext cx="771732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pic>
        <p:nvPicPr>
          <p:cNvPr id="187" name="Google Shape;29;p4"/>
          <p:cNvPicPr/>
          <p:nvPr/>
        </p:nvPicPr>
        <p:blipFill>
          <a:blip r:embed="rId3"/>
          <a:stretch/>
        </p:blipFill>
        <p:spPr>
          <a:xfrm rot="5400000">
            <a:off x="7018560" y="-1769040"/>
            <a:ext cx="1733400" cy="3947040"/>
          </a:xfrm>
          <a:prstGeom prst="rect">
            <a:avLst/>
          </a:prstGeom>
          <a:ln w="0">
            <a:noFill/>
          </a:ln>
        </p:spPr>
      </p:pic>
      <p:pic>
        <p:nvPicPr>
          <p:cNvPr id="188" name="Google Shape;30;p4"/>
          <p:cNvPicPr/>
          <p:nvPr/>
        </p:nvPicPr>
        <p:blipFill>
          <a:blip r:embed="rId4"/>
          <a:stretch/>
        </p:blipFill>
        <p:spPr>
          <a:xfrm rot="5400000">
            <a:off x="-2142360" y="1694520"/>
            <a:ext cx="3538080" cy="2030040"/>
          </a:xfrm>
          <a:prstGeom prst="rect">
            <a:avLst/>
          </a:prstGeom>
          <a:ln w="0">
            <a:noFill/>
          </a:ln>
        </p:spPr>
      </p:pic>
      <p:pic>
        <p:nvPicPr>
          <p:cNvPr id="189" name="Google Shape;31;p4"/>
          <p:cNvPicPr/>
          <p:nvPr/>
        </p:nvPicPr>
        <p:blipFill>
          <a:blip r:embed="rId5"/>
          <a:stretch/>
        </p:blipFill>
        <p:spPr>
          <a:xfrm>
            <a:off x="8430840" y="2721240"/>
            <a:ext cx="1665720" cy="16131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4" name="PlaceHolder 1"/>
          <p:cNvSpPr>
            <a:spLocks noGrp="1"/>
          </p:cNvSpPr>
          <p:nvPr>
            <p:ph type="title"/>
          </p:nvPr>
        </p:nvSpPr>
        <p:spPr>
          <a:xfrm>
            <a:off x="713160" y="539640"/>
            <a:ext cx="771732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pic>
        <p:nvPicPr>
          <p:cNvPr id="255" name="Google Shape;382;p38"/>
          <p:cNvPicPr/>
          <p:nvPr/>
        </p:nvPicPr>
        <p:blipFill>
          <a:blip r:embed="rId3"/>
          <a:stretch/>
        </p:blipFill>
        <p:spPr>
          <a:xfrm rot="17716800" flipH="1">
            <a:off x="182880" y="3147840"/>
            <a:ext cx="2309760" cy="1325160"/>
          </a:xfrm>
          <a:prstGeom prst="rect">
            <a:avLst/>
          </a:prstGeom>
          <a:ln w="0">
            <a:noFill/>
          </a:ln>
        </p:spPr>
      </p:pic>
      <p:pic>
        <p:nvPicPr>
          <p:cNvPr id="256" name="Google Shape;383;p38"/>
          <p:cNvPicPr/>
          <p:nvPr/>
        </p:nvPicPr>
        <p:blipFill>
          <a:blip r:embed="rId4"/>
          <a:stretch/>
        </p:blipFill>
        <p:spPr>
          <a:xfrm flipH="1">
            <a:off x="83880" y="1801440"/>
            <a:ext cx="1654920" cy="1602360"/>
          </a:xfrm>
          <a:prstGeom prst="rect">
            <a:avLst/>
          </a:prstGeom>
          <a:ln w="0">
            <a:noFill/>
          </a:ln>
        </p:spPr>
      </p:pic>
      <p:pic>
        <p:nvPicPr>
          <p:cNvPr id="257" name="Google Shape;384;p38"/>
          <p:cNvPicPr/>
          <p:nvPr/>
        </p:nvPicPr>
        <p:blipFill>
          <a:blip r:embed="rId5"/>
          <a:stretch/>
        </p:blipFill>
        <p:spPr>
          <a:xfrm rot="1639200" flipH="1">
            <a:off x="-111600" y="-148320"/>
            <a:ext cx="1733400" cy="3947040"/>
          </a:xfrm>
          <a:prstGeom prst="rect">
            <a:avLst/>
          </a:prstGeom>
          <a:ln w="0">
            <a:noFill/>
          </a:ln>
        </p:spPr>
      </p:pic>
      <p:pic>
        <p:nvPicPr>
          <p:cNvPr id="258" name="Google Shape;385;p38"/>
          <p:cNvPicPr/>
          <p:nvPr/>
        </p:nvPicPr>
        <p:blipFill>
          <a:blip r:embed="rId6"/>
          <a:stretch/>
        </p:blipFill>
        <p:spPr>
          <a:xfrm rot="6057600" flipH="1">
            <a:off x="7202160" y="1933920"/>
            <a:ext cx="1840680" cy="1699560"/>
          </a:xfrm>
          <a:prstGeom prst="rect">
            <a:avLst/>
          </a:prstGeom>
          <a:ln w="0">
            <a:noFill/>
          </a:ln>
        </p:spPr>
      </p:pic>
      <p:pic>
        <p:nvPicPr>
          <p:cNvPr id="259" name="Google Shape;386;p38"/>
          <p:cNvPicPr/>
          <p:nvPr/>
        </p:nvPicPr>
        <p:blipFill>
          <a:blip r:embed="rId7"/>
          <a:stretch/>
        </p:blipFill>
        <p:spPr>
          <a:xfrm>
            <a:off x="6602400" y="1217520"/>
            <a:ext cx="2386440" cy="4381200"/>
          </a:xfrm>
          <a:prstGeom prst="rect">
            <a:avLst/>
          </a:prstGeom>
          <a:ln w="0">
            <a:noFill/>
          </a:ln>
        </p:spPr>
      </p:pic>
      <p:sp>
        <p:nvSpPr>
          <p:cNvPr id="26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61" name="PlaceHolder 1"/>
          <p:cNvSpPr>
            <a:spLocks noGrp="1"/>
          </p:cNvSpPr>
          <p:nvPr>
            <p:ph type="title"/>
          </p:nvPr>
        </p:nvSpPr>
        <p:spPr>
          <a:xfrm>
            <a:off x="713160" y="539640"/>
            <a:ext cx="771732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pic>
        <p:nvPicPr>
          <p:cNvPr id="262" name="Google Shape;390;p39"/>
          <p:cNvPicPr/>
          <p:nvPr/>
        </p:nvPicPr>
        <p:blipFill>
          <a:blip r:embed="rId3"/>
          <a:stretch/>
        </p:blipFill>
        <p:spPr>
          <a:xfrm rot="9160800">
            <a:off x="7533720" y="-626400"/>
            <a:ext cx="2001960" cy="4559040"/>
          </a:xfrm>
          <a:prstGeom prst="rect">
            <a:avLst/>
          </a:prstGeom>
          <a:ln w="0">
            <a:noFill/>
          </a:ln>
        </p:spPr>
      </p:pic>
      <p:pic>
        <p:nvPicPr>
          <p:cNvPr id="263" name="Google Shape;391;p39"/>
          <p:cNvPicPr/>
          <p:nvPr/>
        </p:nvPicPr>
        <p:blipFill>
          <a:blip r:embed="rId4"/>
          <a:stretch/>
        </p:blipFill>
        <p:spPr>
          <a:xfrm rot="12740400">
            <a:off x="-1145880" y="1931760"/>
            <a:ext cx="2568600" cy="1473840"/>
          </a:xfrm>
          <a:prstGeom prst="rect">
            <a:avLst/>
          </a:prstGeom>
          <a:ln w="0">
            <a:noFill/>
          </a:ln>
        </p:spPr>
      </p:pic>
      <p:pic>
        <p:nvPicPr>
          <p:cNvPr id="264" name="Google Shape;392;p39"/>
          <p:cNvPicPr/>
          <p:nvPr/>
        </p:nvPicPr>
        <p:blipFill>
          <a:blip r:embed="rId5"/>
          <a:stretch/>
        </p:blipFill>
        <p:spPr>
          <a:xfrm rot="16200000">
            <a:off x="31320" y="1470240"/>
            <a:ext cx="1392840" cy="1348920"/>
          </a:xfrm>
          <a:prstGeom prst="rect">
            <a:avLst/>
          </a:prstGeom>
          <a:ln w="0">
            <a:noFill/>
          </a:ln>
        </p:spPr>
      </p:pic>
      <p:pic>
        <p:nvPicPr>
          <p:cNvPr id="265" name="Google Shape;393;p39"/>
          <p:cNvPicPr/>
          <p:nvPr/>
        </p:nvPicPr>
        <p:blipFill>
          <a:blip r:embed="rId6"/>
          <a:stretch/>
        </p:blipFill>
        <p:spPr>
          <a:xfrm rot="16200000">
            <a:off x="-1511640" y="3484080"/>
            <a:ext cx="4007880" cy="2873520"/>
          </a:xfrm>
          <a:prstGeom prst="rect">
            <a:avLst/>
          </a:prstGeom>
          <a:ln w="0">
            <a:noFill/>
          </a:ln>
        </p:spPr>
      </p:pic>
      <p:pic>
        <p:nvPicPr>
          <p:cNvPr id="266" name="Google Shape;394;p39"/>
          <p:cNvPicPr/>
          <p:nvPr/>
        </p:nvPicPr>
        <p:blipFill>
          <a:blip r:embed="rId7"/>
          <a:stretch/>
        </p:blipFill>
        <p:spPr>
          <a:xfrm rot="10134600">
            <a:off x="8170920" y="1157400"/>
            <a:ext cx="1923840" cy="4667040"/>
          </a:xfrm>
          <a:prstGeom prst="rect">
            <a:avLst/>
          </a:prstGeom>
          <a:ln w="0">
            <a:noFill/>
          </a:ln>
        </p:spPr>
      </p:pic>
      <p:sp>
        <p:nvSpPr>
          <p:cNvPr id="26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952740" y="428552"/>
            <a:ext cx="7238520" cy="973686"/>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5200" b="0" strike="noStrike" spc="-1" dirty="0">
                <a:solidFill>
                  <a:schemeClr val="dk1"/>
                </a:solidFill>
                <a:latin typeface="DM Serif Display"/>
                <a:ea typeface="DM Serif Display"/>
              </a:rPr>
              <a:t>Brain Tumor Detection</a:t>
            </a:r>
            <a:endParaRPr lang="fr-FR" sz="5200" b="0" strike="noStrike" spc="-1" dirty="0">
              <a:solidFill>
                <a:schemeClr val="dk1"/>
              </a:solidFill>
              <a:latin typeface="Arial"/>
            </a:endParaRPr>
          </a:p>
        </p:txBody>
      </p:sp>
      <p:sp>
        <p:nvSpPr>
          <p:cNvPr id="373" name="PlaceHolder 2"/>
          <p:cNvSpPr>
            <a:spLocks noGrp="1"/>
          </p:cNvSpPr>
          <p:nvPr>
            <p:ph type="subTitle"/>
          </p:nvPr>
        </p:nvSpPr>
        <p:spPr>
          <a:xfrm>
            <a:off x="1490546" y="1188038"/>
            <a:ext cx="6162908" cy="42840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2000" b="0" strike="noStrike" spc="-1" dirty="0">
                <a:solidFill>
                  <a:schemeClr val="dk1"/>
                </a:solidFill>
                <a:latin typeface="Karla"/>
                <a:ea typeface="Karla"/>
              </a:rPr>
              <a:t>Using Convolutional Neural Networks and Streamlit</a:t>
            </a:r>
            <a:endParaRPr lang="en-US" sz="2000" b="0" strike="noStrike" spc="-1" dirty="0">
              <a:solidFill>
                <a:srgbClr val="000000"/>
              </a:solidFill>
              <a:latin typeface="OpenSymbol"/>
            </a:endParaRPr>
          </a:p>
        </p:txBody>
      </p:sp>
      <p:sp>
        <p:nvSpPr>
          <p:cNvPr id="3" name="TextBox 2">
            <a:extLst>
              <a:ext uri="{FF2B5EF4-FFF2-40B4-BE49-F238E27FC236}">
                <a16:creationId xmlns:a16="http://schemas.microsoft.com/office/drawing/2014/main" id="{C598DDA1-39F0-0FD3-6010-65E3E52F1746}"/>
              </a:ext>
            </a:extLst>
          </p:cNvPr>
          <p:cNvSpPr txBox="1"/>
          <p:nvPr/>
        </p:nvSpPr>
        <p:spPr>
          <a:xfrm>
            <a:off x="952740" y="2201136"/>
            <a:ext cx="7138066" cy="2164695"/>
          </a:xfrm>
          <a:prstGeom prst="rect">
            <a:avLst/>
          </a:prstGeom>
          <a:noFill/>
        </p:spPr>
        <p:txBody>
          <a:bodyPr wrap="square" rtlCol="0">
            <a:spAutoFit/>
          </a:bodyPr>
          <a:lstStyle/>
          <a:p>
            <a:pPr algn="ctr">
              <a:lnSpc>
                <a:spcPct val="150000"/>
              </a:lnSpc>
            </a:pPr>
            <a:r>
              <a:rPr lang="en-US" sz="2000" b="1" dirty="0"/>
              <a:t>Name		       Regd. No.		CRANES Regd. No.</a:t>
            </a:r>
          </a:p>
          <a:p>
            <a:pPr>
              <a:lnSpc>
                <a:spcPct val="150000"/>
              </a:lnSpc>
            </a:pPr>
            <a:r>
              <a:rPr lang="en-US" dirty="0"/>
              <a:t>Anmol Chourasia	        2201020184		CL2025010601915894</a:t>
            </a:r>
          </a:p>
          <a:p>
            <a:pPr>
              <a:lnSpc>
                <a:spcPct val="150000"/>
              </a:lnSpc>
            </a:pPr>
            <a:r>
              <a:rPr lang="en-US" dirty="0"/>
              <a:t>Aniket Kit	        2201020013		</a:t>
            </a:r>
            <a:r>
              <a:rPr lang="en-IN" b="0" i="0">
                <a:solidFill>
                  <a:srgbClr val="222222"/>
                </a:solidFill>
                <a:effectLst/>
                <a:latin typeface="Arial" panose="020B0604020202020204" pitchFamily="34" charset="0"/>
              </a:rPr>
              <a:t>CL202501060195575</a:t>
            </a:r>
            <a:endParaRPr lang="en-US" dirty="0"/>
          </a:p>
          <a:p>
            <a:pPr>
              <a:lnSpc>
                <a:spcPct val="150000"/>
              </a:lnSpc>
            </a:pPr>
            <a:r>
              <a:rPr lang="en-US" dirty="0"/>
              <a:t>Mohit Kumar Ghosh     2201020095		CL2025010601935963</a:t>
            </a:r>
          </a:p>
          <a:p>
            <a:pPr>
              <a:lnSpc>
                <a:spcPct val="150000"/>
              </a:lnSpc>
            </a:pPr>
            <a:r>
              <a:rPr lang="en-US" dirty="0"/>
              <a:t>Shivam Singh	        2201020226	             CL20250106019168104</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Google Shape;1222;p97"/>
          <p:cNvSpPr/>
          <p:nvPr/>
        </p:nvSpPr>
        <p:spPr>
          <a:xfrm flipH="1">
            <a:off x="-1" y="1545503"/>
            <a:ext cx="2772938" cy="2632487"/>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dirty="0">
              <a:solidFill>
                <a:srgbClr val="000000"/>
              </a:solidFill>
              <a:latin typeface="OpenSymbol"/>
            </a:endParaRPr>
          </a:p>
        </p:txBody>
      </p:sp>
      <p:sp>
        <p:nvSpPr>
          <p:cNvPr id="2" name="TextBox 1">
            <a:extLst>
              <a:ext uri="{FF2B5EF4-FFF2-40B4-BE49-F238E27FC236}">
                <a16:creationId xmlns:a16="http://schemas.microsoft.com/office/drawing/2014/main" id="{50015E31-3320-C08F-CED5-8FE7A76D926E}"/>
              </a:ext>
            </a:extLst>
          </p:cNvPr>
          <p:cNvSpPr txBox="1"/>
          <p:nvPr/>
        </p:nvSpPr>
        <p:spPr>
          <a:xfrm>
            <a:off x="2520174" y="534177"/>
            <a:ext cx="6527181" cy="4431983"/>
          </a:xfrm>
          <a:prstGeom prst="rect">
            <a:avLst/>
          </a:prstGeom>
          <a:noFill/>
        </p:spPr>
        <p:txBody>
          <a:bodyPr wrap="square" rtlCol="0">
            <a:spAutoFit/>
          </a:bodyPr>
          <a:lstStyle/>
          <a:p>
            <a:pPr marL="285750" indent="-285750">
              <a:lnSpc>
                <a:spcPct val="100000"/>
              </a:lnSpc>
              <a:buFont typeface="Arial" panose="020B0604020202020204" pitchFamily="34" charset="0"/>
              <a:buChar char="•"/>
              <a:tabLst>
                <a:tab pos="0" algn="l"/>
              </a:tabLst>
            </a:pPr>
            <a:r>
              <a:rPr lang="en" b="0" strike="noStrike" spc="-1" dirty="0">
                <a:solidFill>
                  <a:schemeClr val="dk1"/>
                </a:solidFill>
                <a:latin typeface="DM Serif Display"/>
                <a:ea typeface="DM Serif Display"/>
              </a:rPr>
              <a:t>CNN layers used.</a:t>
            </a:r>
            <a:endParaRPr lang="en" b="0" strike="noStrike" spc="-1" dirty="0">
              <a:solidFill>
                <a:schemeClr val="dk1"/>
              </a:solidFill>
              <a:latin typeface="Karla"/>
              <a:ea typeface="Karla"/>
            </a:endParaRPr>
          </a:p>
          <a:p>
            <a:pPr indent="0">
              <a:lnSpc>
                <a:spcPct val="100000"/>
              </a:lnSpc>
              <a:buNone/>
              <a:tabLst>
                <a:tab pos="0" algn="l"/>
              </a:tabLst>
            </a:pPr>
            <a:r>
              <a:rPr lang="en" sz="1600" b="0" strike="noStrike" spc="-1" dirty="0">
                <a:solidFill>
                  <a:schemeClr val="dk1"/>
                </a:solidFill>
                <a:latin typeface="Karla"/>
                <a:ea typeface="Karla"/>
              </a:rPr>
              <a:t>		The CNN architecture includes layers such as Conv2D 		for feature extraction,MaxPooling2D for dimensionality 		reduction, and Dense layers for classification.</a:t>
            </a:r>
          </a:p>
          <a:p>
            <a:pPr indent="0">
              <a:lnSpc>
                <a:spcPct val="100000"/>
              </a:lnSpc>
              <a:buNone/>
              <a:tabLst>
                <a:tab pos="0" algn="l"/>
              </a:tabLst>
            </a:pPr>
            <a:endParaRPr lang="en" sz="1600" spc="-1" dirty="0">
              <a:solidFill>
                <a:schemeClr val="dk1"/>
              </a:solidFill>
              <a:latin typeface="DM Serif Display"/>
              <a:ea typeface="DM Serif Display"/>
            </a:endParaRPr>
          </a:p>
          <a:p>
            <a:pPr marL="285750" indent="-285750">
              <a:lnSpc>
                <a:spcPct val="100000"/>
              </a:lnSpc>
              <a:buFont typeface="Arial" panose="020B0604020202020204" pitchFamily="34" charset="0"/>
              <a:buChar char="•"/>
              <a:tabLst>
                <a:tab pos="0" algn="l"/>
              </a:tabLst>
            </a:pPr>
            <a:r>
              <a:rPr lang="en" sz="1800" spc="-1" dirty="0">
                <a:solidFill>
                  <a:schemeClr val="dk1"/>
                </a:solidFill>
                <a:latin typeface="DM Serif Display"/>
                <a:ea typeface="DM Serif Display"/>
              </a:rPr>
              <a:t> </a:t>
            </a:r>
            <a:r>
              <a:rPr lang="en" sz="1800" b="0" strike="noStrike" spc="-1" dirty="0">
                <a:solidFill>
                  <a:schemeClr val="dk1"/>
                </a:solidFill>
                <a:latin typeface="DM Serif Display"/>
                <a:ea typeface="DM Serif Display"/>
              </a:rPr>
              <a:t>Activation functions.</a:t>
            </a:r>
            <a:endParaRPr lang="en" sz="1800" b="0" strike="noStrike" spc="-1" dirty="0">
              <a:solidFill>
                <a:schemeClr val="dk1"/>
              </a:solidFill>
              <a:latin typeface="Karla"/>
              <a:ea typeface="Karla"/>
            </a:endParaRPr>
          </a:p>
          <a:p>
            <a:pPr marL="0" indent="0">
              <a:lnSpc>
                <a:spcPct val="100000"/>
              </a:lnSpc>
              <a:buNone/>
              <a:tabLst>
                <a:tab pos="0" algn="l"/>
              </a:tabLst>
            </a:pPr>
            <a:r>
              <a:rPr lang="en" sz="1600" b="0" strike="noStrike" spc="-1" dirty="0">
                <a:solidFill>
                  <a:schemeClr val="dk1"/>
                </a:solidFill>
                <a:latin typeface="Karla"/>
                <a:ea typeface="Karla"/>
              </a:rPr>
              <a:t>		ReLU (Rectified Linear Unit) is employed in hidden layers 		to introduce non-linearity, while Softmax is used in the 		output layer for multiclass classification.</a:t>
            </a:r>
          </a:p>
          <a:p>
            <a:pPr marL="0" indent="0">
              <a:lnSpc>
                <a:spcPct val="100000"/>
              </a:lnSpc>
              <a:buNone/>
              <a:tabLst>
                <a:tab pos="0" algn="l"/>
              </a:tabLst>
            </a:pPr>
            <a:endParaRPr lang="en" sz="1600" spc="-1" dirty="0">
              <a:solidFill>
                <a:schemeClr val="dk1"/>
              </a:solidFill>
              <a:latin typeface="DM Serif Display"/>
              <a:ea typeface="DM Serif Display"/>
            </a:endParaRPr>
          </a:p>
          <a:p>
            <a:pPr marL="409590" indent="-285750">
              <a:lnSpc>
                <a:spcPct val="100000"/>
              </a:lnSpc>
              <a:buFont typeface="Arial" panose="020B0604020202020204" pitchFamily="34" charset="0"/>
              <a:buChar char="•"/>
              <a:tabLst>
                <a:tab pos="0" algn="l"/>
              </a:tabLst>
            </a:pPr>
            <a:r>
              <a:rPr lang="en" sz="1800" b="0" strike="noStrike" spc="-1" dirty="0">
                <a:solidFill>
                  <a:schemeClr val="dk1"/>
                </a:solidFill>
                <a:latin typeface="DM Serif Display"/>
                <a:ea typeface="DM Serif Display"/>
              </a:rPr>
              <a:t>Model compilation details.</a:t>
            </a:r>
            <a:endParaRPr lang="en" sz="1800" b="0" strike="noStrike" spc="-1" dirty="0">
              <a:solidFill>
                <a:schemeClr val="dk1"/>
              </a:solidFill>
              <a:latin typeface="Karla"/>
              <a:ea typeface="Karla"/>
            </a:endParaRPr>
          </a:p>
          <a:p>
            <a:pPr marL="123840" indent="0">
              <a:lnSpc>
                <a:spcPct val="100000"/>
              </a:lnSpc>
              <a:buNone/>
              <a:tabLst>
                <a:tab pos="0" algn="l"/>
              </a:tabLst>
            </a:pPr>
            <a:r>
              <a:rPr lang="en" sz="1600" spc="-1" dirty="0">
                <a:solidFill>
                  <a:schemeClr val="dk1"/>
                </a:solidFill>
                <a:latin typeface="Karla"/>
                <a:ea typeface="Karla"/>
              </a:rPr>
              <a:t>	</a:t>
            </a:r>
            <a:r>
              <a:rPr lang="en" sz="1600" b="0" strike="noStrike" spc="-1" dirty="0">
                <a:solidFill>
                  <a:schemeClr val="dk1"/>
                </a:solidFill>
                <a:latin typeface="Karla"/>
                <a:ea typeface="Karla"/>
              </a:rPr>
              <a:t>The model is compiled using the Adam optimizer, which 	adapts the learning rate for efficient training. Categorical 	crossentropy is employed as the loss function to quantify 	the difference between predicted and actual labels, 	making it suitable for multiclass classification tasks.</a:t>
            </a:r>
            <a:endParaRPr lang="en-US" sz="1600" b="0" strike="noStrike" spc="-1" dirty="0">
              <a:solidFill>
                <a:srgbClr val="000000"/>
              </a:solidFill>
              <a:latin typeface="OpenSymbol"/>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2578471" y="1890720"/>
            <a:ext cx="5398367" cy="8377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4000" b="0" strike="noStrike" spc="-1" dirty="0">
                <a:solidFill>
                  <a:schemeClr val="dk1"/>
                </a:solidFill>
                <a:latin typeface="DM Serif Display"/>
                <a:ea typeface="DM Serif Display"/>
              </a:rPr>
              <a:t>Training &amp; Evaluation</a:t>
            </a:r>
            <a:endParaRPr lang="fr-FR" sz="4000" b="0" strike="noStrike" spc="-1" dirty="0">
              <a:solidFill>
                <a:schemeClr val="dk1"/>
              </a:solidFill>
              <a:latin typeface="Arial"/>
            </a:endParaRPr>
          </a:p>
        </p:txBody>
      </p:sp>
      <p:sp>
        <p:nvSpPr>
          <p:cNvPr id="423" name="PlaceHolder 3"/>
          <p:cNvSpPr>
            <a:spLocks noGrp="1"/>
          </p:cNvSpPr>
          <p:nvPr>
            <p:ph type="title"/>
          </p:nvPr>
        </p:nvSpPr>
        <p:spPr>
          <a:xfrm>
            <a:off x="907528" y="1619280"/>
            <a:ext cx="1428480" cy="13806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9600" b="0" strike="noStrike" spc="-1" dirty="0">
                <a:solidFill>
                  <a:schemeClr val="dk1"/>
                </a:solidFill>
                <a:latin typeface="DM Serif Display"/>
                <a:ea typeface="DM Serif Display"/>
              </a:rPr>
              <a:t>05</a:t>
            </a:r>
            <a:endParaRPr lang="fr-FR" sz="9600" b="0" strike="noStrike" spc="-1" dirty="0">
              <a:solidFill>
                <a:schemeClr val="dk1"/>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Google Shape;1378;p105"/>
          <p:cNvSpPr/>
          <p:nvPr/>
        </p:nvSpPr>
        <p:spPr>
          <a:xfrm flipH="1">
            <a:off x="6335229" y="391854"/>
            <a:ext cx="2570877" cy="2357212"/>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435" name="PlaceHolder 2"/>
          <p:cNvSpPr>
            <a:spLocks noGrp="1"/>
          </p:cNvSpPr>
          <p:nvPr>
            <p:ph/>
          </p:nvPr>
        </p:nvSpPr>
        <p:spPr>
          <a:xfrm>
            <a:off x="0" y="796680"/>
            <a:ext cx="7011738" cy="3954966"/>
          </a:xfrm>
          <a:prstGeom prst="rect">
            <a:avLst/>
          </a:prstGeom>
          <a:noFill/>
          <a:ln w="0">
            <a:noFill/>
          </a:ln>
        </p:spPr>
        <p:txBody>
          <a:bodyPr lIns="91440" tIns="91440" rIns="91440" bIns="91440" anchor="t">
            <a:normAutofit fontScale="92500" lnSpcReduction="10000"/>
          </a:bodyPr>
          <a:lstStyle/>
          <a:p>
            <a:pPr marL="514350" indent="-285750">
              <a:lnSpc>
                <a:spcPct val="100000"/>
              </a:lnSpc>
              <a:spcBef>
                <a:spcPts val="600"/>
              </a:spcBef>
              <a:spcAft>
                <a:spcPts val="600"/>
              </a:spcAft>
              <a:tabLst>
                <a:tab pos="0" algn="l"/>
              </a:tabLst>
            </a:pPr>
            <a:r>
              <a:rPr lang="en" sz="1800" b="0" strike="noStrike" spc="-1" dirty="0">
                <a:solidFill>
                  <a:schemeClr val="dk1"/>
                </a:solidFill>
                <a:latin typeface="DM Serif Display"/>
                <a:ea typeface="DM Serif Display"/>
              </a:rPr>
              <a:t>Training configuration</a:t>
            </a:r>
            <a:endParaRPr lang="en" sz="1800" b="0" strike="noStrike" spc="-1" dirty="0">
              <a:solidFill>
                <a:schemeClr val="dk1"/>
              </a:solidFill>
              <a:latin typeface="Karla"/>
              <a:ea typeface="Karla"/>
            </a:endParaRPr>
          </a:p>
          <a:p>
            <a:pPr indent="0">
              <a:lnSpc>
                <a:spcPct val="100000"/>
              </a:lnSpc>
              <a:spcBef>
                <a:spcPts val="600"/>
              </a:spcBef>
              <a:spcAft>
                <a:spcPts val="600"/>
              </a:spcAft>
              <a:buNone/>
              <a:tabLst>
                <a:tab pos="0" algn="l"/>
              </a:tabLst>
            </a:pPr>
            <a:r>
              <a:rPr lang="en" sz="1600" b="0" strike="noStrike" spc="-1" dirty="0">
                <a:solidFill>
                  <a:schemeClr val="dk1"/>
                </a:solidFill>
                <a:latin typeface="Karla"/>
                <a:ea typeface="Karla"/>
              </a:rPr>
              <a:t>	The model is trained for 10 epochs with a validation split to 	monitor its performance on unseen data. This configuration 	helps fine-tune the model and prevents overfitting.</a:t>
            </a:r>
            <a:endParaRPr lang="en" sz="1600" b="0" strike="noStrike" spc="-1" dirty="0">
              <a:solidFill>
                <a:schemeClr val="dk1"/>
              </a:solidFill>
              <a:latin typeface="DM Serif Display"/>
              <a:ea typeface="DM Serif Display"/>
            </a:endParaRPr>
          </a:p>
          <a:p>
            <a:pPr marL="409590" indent="-285750">
              <a:lnSpc>
                <a:spcPct val="100000"/>
              </a:lnSpc>
              <a:tabLst>
                <a:tab pos="0" algn="l"/>
              </a:tabLst>
            </a:pPr>
            <a:r>
              <a:rPr lang="en" sz="1800" b="0" strike="noStrike" spc="-1" dirty="0">
                <a:solidFill>
                  <a:schemeClr val="dk1"/>
                </a:solidFill>
                <a:latin typeface="DM Serif Display"/>
                <a:ea typeface="DM Serif Display"/>
              </a:rPr>
              <a:t>Validation accuracy</a:t>
            </a:r>
            <a:endParaRPr lang="en" sz="1800" b="0" strike="noStrike" spc="-1" dirty="0">
              <a:solidFill>
                <a:schemeClr val="dk1"/>
              </a:solidFill>
              <a:latin typeface="Karla"/>
              <a:ea typeface="Karla"/>
            </a:endParaRPr>
          </a:p>
          <a:p>
            <a:pPr marL="123840" indent="0">
              <a:lnSpc>
                <a:spcPct val="100000"/>
              </a:lnSpc>
              <a:buNone/>
              <a:tabLst>
                <a:tab pos="0" algn="l"/>
              </a:tabLst>
            </a:pPr>
            <a:r>
              <a:rPr lang="en" sz="1600" b="0" strike="noStrike" spc="-1" dirty="0">
                <a:solidFill>
                  <a:schemeClr val="dk1"/>
                </a:solidFill>
                <a:latin typeface="Karla"/>
                <a:ea typeface="Karla"/>
              </a:rPr>
              <a:t>	On validation data, the model achieved an accuracy of X% (insert 	specific value), demonstrating its capability to accurately classify 	brain MRI images and suggesting effectiveness in real-world 	applications.</a:t>
            </a:r>
            <a:endParaRPr lang="en" sz="1600" b="0" strike="noStrike" spc="-1" dirty="0">
              <a:solidFill>
                <a:schemeClr val="dk1"/>
              </a:solidFill>
              <a:latin typeface="DM Serif Display"/>
              <a:ea typeface="DM Serif Display"/>
            </a:endParaRPr>
          </a:p>
          <a:p>
            <a:pPr marL="514350" indent="-285750">
              <a:lnSpc>
                <a:spcPct val="100000"/>
              </a:lnSpc>
              <a:tabLst>
                <a:tab pos="0" algn="l"/>
              </a:tabLst>
            </a:pPr>
            <a:r>
              <a:rPr lang="en" sz="1800" b="0" strike="noStrike" spc="-1" dirty="0">
                <a:solidFill>
                  <a:schemeClr val="dk1"/>
                </a:solidFill>
                <a:latin typeface="DM Serif Display"/>
                <a:ea typeface="DM Serif Display"/>
              </a:rPr>
              <a:t>Dropout to combat overfitting</a:t>
            </a:r>
            <a:endParaRPr lang="en" sz="1800" b="0" strike="noStrike" spc="-1" dirty="0">
              <a:solidFill>
                <a:schemeClr val="dk1"/>
              </a:solidFill>
              <a:latin typeface="Karla"/>
              <a:ea typeface="Karla"/>
            </a:endParaRPr>
          </a:p>
          <a:p>
            <a:pPr indent="0">
              <a:lnSpc>
                <a:spcPct val="100000"/>
              </a:lnSpc>
              <a:buNone/>
              <a:tabLst>
                <a:tab pos="0" algn="l"/>
              </a:tabLst>
            </a:pPr>
            <a:r>
              <a:rPr lang="en" sz="1600" b="0" strike="noStrike" spc="-1" dirty="0">
                <a:solidFill>
                  <a:schemeClr val="dk1"/>
                </a:solidFill>
                <a:latin typeface="Karla"/>
                <a:ea typeface="Karla"/>
              </a:rPr>
              <a:t>	Dropout layers are integrated within the model to mitigate 	overfitting by randomly setting a portion of the neurons to zero 	during training, promoting a more generalized model that performs 	better on unseen data.</a:t>
            </a:r>
            <a:endParaRPr lang="fr-FR" sz="1600" b="0" strike="noStrike" spc="-1" dirty="0">
              <a:solidFill>
                <a:srgbClr val="000000"/>
              </a:solidFill>
              <a:latin typeface="Arial"/>
            </a:endParaRPr>
          </a:p>
          <a:p>
            <a:pPr indent="0">
              <a:lnSpc>
                <a:spcPct val="100000"/>
              </a:lnSpc>
              <a:spcAft>
                <a:spcPts val="1199"/>
              </a:spcAft>
              <a:buNone/>
              <a:tabLst>
                <a:tab pos="0" algn="l"/>
              </a:tabLst>
            </a:pPr>
            <a:endParaRPr lang="fr-FR" sz="1600" b="0" strike="noStrike" spc="-1" dirty="0">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PlaceHolder 1"/>
          <p:cNvSpPr>
            <a:spLocks noGrp="1"/>
          </p:cNvSpPr>
          <p:nvPr>
            <p:ph type="title"/>
          </p:nvPr>
        </p:nvSpPr>
        <p:spPr>
          <a:xfrm>
            <a:off x="2166840" y="2591287"/>
            <a:ext cx="4809600" cy="8377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4000" b="0" strike="noStrike" spc="-1" dirty="0">
                <a:solidFill>
                  <a:schemeClr val="dk1"/>
                </a:solidFill>
                <a:latin typeface="DM Serif Display"/>
                <a:ea typeface="DM Serif Display"/>
              </a:rPr>
              <a:t>Web Application</a:t>
            </a:r>
            <a:endParaRPr lang="fr-FR" sz="4000" b="0" strike="noStrike" spc="-1" dirty="0">
              <a:solidFill>
                <a:schemeClr val="dk1"/>
              </a:solidFill>
              <a:latin typeface="Arial"/>
            </a:endParaRPr>
          </a:p>
        </p:txBody>
      </p:sp>
      <p:sp>
        <p:nvSpPr>
          <p:cNvPr id="438" name="PlaceHolder 3"/>
          <p:cNvSpPr>
            <a:spLocks noGrp="1"/>
          </p:cNvSpPr>
          <p:nvPr>
            <p:ph type="title"/>
          </p:nvPr>
        </p:nvSpPr>
        <p:spPr>
          <a:xfrm>
            <a:off x="3207220" y="1210687"/>
            <a:ext cx="2476080" cy="138060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9600" b="0" strike="noStrike" spc="-1" dirty="0">
                <a:solidFill>
                  <a:schemeClr val="dk1"/>
                </a:solidFill>
                <a:latin typeface="DM Serif Display"/>
                <a:ea typeface="DM Serif Display"/>
              </a:rPr>
              <a:t>06</a:t>
            </a:r>
            <a:endParaRPr lang="fr-FR" sz="9600" b="0" strike="noStrike" spc="-1" dirty="0">
              <a:solidFill>
                <a:schemeClr val="dk1"/>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PlaceHolder 1"/>
          <p:cNvSpPr>
            <a:spLocks noGrp="1"/>
          </p:cNvSpPr>
          <p:nvPr>
            <p:ph type="subTitle"/>
          </p:nvPr>
        </p:nvSpPr>
        <p:spPr>
          <a:xfrm>
            <a:off x="2959200" y="378864"/>
            <a:ext cx="6088155" cy="4385772"/>
          </a:xfrm>
          <a:prstGeom prst="rect">
            <a:avLst/>
          </a:prstGeom>
          <a:noFill/>
          <a:ln w="0">
            <a:noFill/>
          </a:ln>
        </p:spPr>
        <p:txBody>
          <a:bodyPr lIns="91440" tIns="91440" rIns="91440" bIns="91440" anchor="t">
            <a:normAutofit lnSpcReduction="10000"/>
          </a:bodyPr>
          <a:lstStyle/>
          <a:p>
            <a:pPr marL="409590" indent="-285750">
              <a:lnSpc>
                <a:spcPct val="100000"/>
              </a:lnSpc>
              <a:tabLst>
                <a:tab pos="0" algn="l"/>
              </a:tabLst>
            </a:pPr>
            <a:r>
              <a:rPr lang="en" sz="1800" b="0" strike="noStrike" spc="-1" dirty="0">
                <a:solidFill>
                  <a:schemeClr val="dk1"/>
                </a:solidFill>
                <a:latin typeface="DM Serif Display"/>
                <a:ea typeface="DM Serif Display"/>
              </a:rPr>
              <a:t>User interface design.</a:t>
            </a:r>
            <a:endParaRPr lang="en" sz="1800" b="0" strike="noStrike" spc="-1" dirty="0">
              <a:solidFill>
                <a:schemeClr val="dk1"/>
              </a:solidFill>
              <a:latin typeface="Karla"/>
              <a:ea typeface="Karla"/>
            </a:endParaRPr>
          </a:p>
          <a:p>
            <a:pPr marL="123840" indent="0">
              <a:lnSpc>
                <a:spcPct val="100000"/>
              </a:lnSpc>
              <a:buNone/>
              <a:tabLst>
                <a:tab pos="0" algn="l"/>
              </a:tabLst>
            </a:pPr>
            <a:r>
              <a:rPr lang="en" sz="1600" b="0" strike="noStrike" spc="-1" dirty="0">
                <a:solidFill>
                  <a:schemeClr val="dk1"/>
                </a:solidFill>
                <a:latin typeface="Karla"/>
                <a:ea typeface="Karla"/>
              </a:rPr>
              <a:t>	The user interface of the Streamlit application is 	designed for simplicity, featuring an intuitive file 	uploader for users to input MRI images, an image 	preview area, and a clear prediction button.</a:t>
            </a:r>
          </a:p>
          <a:p>
            <a:pPr marL="409590" indent="-285750">
              <a:lnSpc>
                <a:spcPct val="100000"/>
              </a:lnSpc>
              <a:tabLst>
                <a:tab pos="0" algn="l"/>
              </a:tabLst>
            </a:pPr>
            <a:r>
              <a:rPr lang="en" sz="1800" b="0" strike="noStrike" spc="-1" dirty="0">
                <a:solidFill>
                  <a:schemeClr val="dk1"/>
                </a:solidFill>
                <a:latin typeface="DM Serif Display"/>
                <a:ea typeface="DM Serif Display"/>
              </a:rPr>
              <a:t>Model integration in app.</a:t>
            </a:r>
          </a:p>
          <a:p>
            <a:pPr marL="123840" indent="0">
              <a:lnSpc>
                <a:spcPct val="100000"/>
              </a:lnSpc>
              <a:buNone/>
              <a:tabLst>
                <a:tab pos="0" algn="l"/>
              </a:tabLst>
            </a:pPr>
            <a:r>
              <a:rPr lang="en" sz="1600" b="0" strike="noStrike" spc="-1" dirty="0">
                <a:solidFill>
                  <a:schemeClr val="dk1"/>
                </a:solidFill>
                <a:latin typeface="Karla"/>
                <a:ea typeface="Karla"/>
              </a:rPr>
              <a:t>	The deep learning model is seamlessly integrated 	into the Streamlit app, allowing users to receive 	instant feedback on the classification results upon 	uploading their MRI images.</a:t>
            </a:r>
            <a:endParaRPr lang="en-US" sz="1600" b="0" strike="noStrike" spc="-1" dirty="0">
              <a:solidFill>
                <a:srgbClr val="000000"/>
              </a:solidFill>
              <a:latin typeface="OpenSymbol"/>
            </a:endParaRPr>
          </a:p>
          <a:p>
            <a:pPr marL="409590" indent="-285750">
              <a:lnSpc>
                <a:spcPct val="100000"/>
              </a:lnSpc>
              <a:tabLst>
                <a:tab pos="0" algn="l"/>
              </a:tabLst>
            </a:pPr>
            <a:r>
              <a:rPr lang="en" sz="1800" b="0" strike="noStrike" spc="-1" dirty="0">
                <a:solidFill>
                  <a:schemeClr val="dk1"/>
                </a:solidFill>
                <a:latin typeface="DM Serif Display"/>
                <a:ea typeface="DM Serif Display"/>
              </a:rPr>
              <a:t>Real-time prediction benefits.</a:t>
            </a:r>
          </a:p>
          <a:p>
            <a:pPr marL="123840" indent="0">
              <a:lnSpc>
                <a:spcPct val="100000"/>
              </a:lnSpc>
              <a:buNone/>
              <a:tabLst>
                <a:tab pos="0" algn="l"/>
              </a:tabLst>
            </a:pPr>
            <a:r>
              <a:rPr lang="en" sz="1600" b="0" strike="noStrike" spc="-1" dirty="0">
                <a:solidFill>
                  <a:schemeClr val="dk1"/>
                </a:solidFill>
                <a:latin typeface="Karla"/>
                <a:ea typeface="Karla"/>
              </a:rPr>
              <a:t>	The app offers real-time predictions, significantly 	enhancing the user experience by providing fast and 	accurate assessments of MRI images, thus 	supporting timely medical decisions.</a:t>
            </a:r>
            <a:endParaRPr lang="en-US" sz="1600" b="0" strike="noStrike" spc="-1" dirty="0">
              <a:solidFill>
                <a:srgbClr val="000000"/>
              </a:solidFill>
              <a:latin typeface="OpenSymbol"/>
            </a:endParaRPr>
          </a:p>
          <a:p>
            <a:pPr marL="123840" indent="0">
              <a:lnSpc>
                <a:spcPct val="100000"/>
              </a:lnSpc>
              <a:buNone/>
              <a:tabLst>
                <a:tab pos="0" algn="l"/>
              </a:tabLst>
            </a:pPr>
            <a:endParaRPr lang="en-US" sz="1600" b="0" strike="noStrike" spc="-1" dirty="0">
              <a:solidFill>
                <a:srgbClr val="000000"/>
              </a:solidFill>
              <a:latin typeface="OpenSymbol"/>
            </a:endParaRPr>
          </a:p>
        </p:txBody>
      </p:sp>
      <p:sp>
        <p:nvSpPr>
          <p:cNvPr id="441" name="Google Shape;1215;p96"/>
          <p:cNvSpPr/>
          <p:nvPr/>
        </p:nvSpPr>
        <p:spPr>
          <a:xfrm flipH="1">
            <a:off x="96645" y="1092150"/>
            <a:ext cx="2959200" cy="295920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PlaceHolder 1"/>
          <p:cNvSpPr>
            <a:spLocks noGrp="1"/>
          </p:cNvSpPr>
          <p:nvPr>
            <p:ph type="title"/>
          </p:nvPr>
        </p:nvSpPr>
        <p:spPr>
          <a:xfrm>
            <a:off x="4228920" y="2713396"/>
            <a:ext cx="4200120" cy="83772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4000" b="0" strike="noStrike" spc="-1" dirty="0">
                <a:solidFill>
                  <a:schemeClr val="dk1"/>
                </a:solidFill>
                <a:latin typeface="DM Serif Display"/>
                <a:ea typeface="DM Serif Display"/>
              </a:rPr>
              <a:t>Challenges &amp; Learnings</a:t>
            </a:r>
            <a:endParaRPr lang="fr-FR" sz="4000" b="0" strike="noStrike" spc="-1" dirty="0">
              <a:solidFill>
                <a:schemeClr val="dk1"/>
              </a:solidFill>
              <a:latin typeface="Arial"/>
            </a:endParaRPr>
          </a:p>
        </p:txBody>
      </p:sp>
      <p:sp>
        <p:nvSpPr>
          <p:cNvPr id="448" name="PlaceHolder 3"/>
          <p:cNvSpPr>
            <a:spLocks noGrp="1"/>
          </p:cNvSpPr>
          <p:nvPr>
            <p:ph type="title"/>
          </p:nvPr>
        </p:nvSpPr>
        <p:spPr>
          <a:xfrm>
            <a:off x="5162400" y="1191150"/>
            <a:ext cx="2333160" cy="138060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9600" b="0" strike="noStrike" spc="-1" dirty="0">
                <a:solidFill>
                  <a:schemeClr val="dk1"/>
                </a:solidFill>
                <a:latin typeface="DM Serif Display"/>
                <a:ea typeface="DM Serif Display"/>
              </a:rPr>
              <a:t>07</a:t>
            </a:r>
            <a:endParaRPr lang="fr-FR" sz="9600" b="0" strike="noStrike" spc="-1" dirty="0">
              <a:solidFill>
                <a:schemeClr val="dk1"/>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PlaceHolder 2"/>
          <p:cNvSpPr>
            <a:spLocks noGrp="1"/>
          </p:cNvSpPr>
          <p:nvPr>
            <p:ph/>
          </p:nvPr>
        </p:nvSpPr>
        <p:spPr>
          <a:xfrm>
            <a:off x="118945" y="713677"/>
            <a:ext cx="6660995" cy="4155688"/>
          </a:xfrm>
          <a:prstGeom prst="rect">
            <a:avLst/>
          </a:prstGeom>
          <a:noFill/>
          <a:ln w="0">
            <a:noFill/>
          </a:ln>
        </p:spPr>
        <p:txBody>
          <a:bodyPr lIns="91440" tIns="91440" rIns="91440" bIns="91440" anchor="t">
            <a:normAutofit/>
          </a:bodyPr>
          <a:lstStyle/>
          <a:p>
            <a:pPr marL="285750" indent="-285750">
              <a:lnSpc>
                <a:spcPct val="100000"/>
              </a:lnSpc>
              <a:buFont typeface="Arial" panose="020B0604020202020204" pitchFamily="34" charset="0"/>
              <a:buChar char="•"/>
              <a:tabLst>
                <a:tab pos="0" algn="l"/>
              </a:tabLst>
            </a:pPr>
            <a:r>
              <a:rPr lang="en" sz="1800" b="0" strike="noStrike" spc="-1" dirty="0">
                <a:solidFill>
                  <a:schemeClr val="dk1"/>
                </a:solidFill>
                <a:latin typeface="DM Serif Display"/>
                <a:ea typeface="DM Serif Display"/>
              </a:rPr>
              <a:t>Issues in training and deployment</a:t>
            </a:r>
            <a:endParaRPr lang="en" sz="1800" b="0" strike="noStrike" spc="-1" dirty="0">
              <a:solidFill>
                <a:schemeClr val="dk1"/>
              </a:solidFill>
              <a:latin typeface="Karla"/>
              <a:ea typeface="Karla"/>
            </a:endParaRPr>
          </a:p>
          <a:p>
            <a:pPr indent="0">
              <a:lnSpc>
                <a:spcPct val="100000"/>
              </a:lnSpc>
              <a:buNone/>
              <a:tabLst>
                <a:tab pos="0" algn="l"/>
              </a:tabLst>
            </a:pPr>
            <a:r>
              <a:rPr lang="en" sz="1600" b="0" strike="noStrike" spc="-1" dirty="0">
                <a:solidFill>
                  <a:schemeClr val="dk1"/>
                </a:solidFill>
                <a:latin typeface="Karla"/>
                <a:ea typeface="Karla"/>
              </a:rPr>
              <a:t>		Challenges encountered during training included balancing 		the dataset and optimizing hyperparameters. Deployment 			issues revolved around ensuring model accessibility and 			user interface responsiveness.</a:t>
            </a:r>
          </a:p>
          <a:p>
            <a:pPr marL="285750" indent="-285750">
              <a:lnSpc>
                <a:spcPct val="100000"/>
              </a:lnSpc>
              <a:buFont typeface="Arial" panose="020B0604020202020204" pitchFamily="34" charset="0"/>
              <a:buChar char="•"/>
              <a:tabLst>
                <a:tab pos="0" algn="l"/>
              </a:tabLst>
            </a:pPr>
            <a:r>
              <a:rPr lang="en" sz="1800" b="0" strike="noStrike" spc="-1" dirty="0">
                <a:solidFill>
                  <a:schemeClr val="dk1"/>
                </a:solidFill>
                <a:latin typeface="DM Serif Display"/>
                <a:ea typeface="DM Serif Display"/>
              </a:rPr>
              <a:t>Importance of preprocessing</a:t>
            </a:r>
          </a:p>
          <a:p>
            <a:pPr>
              <a:lnSpc>
                <a:spcPct val="100000"/>
              </a:lnSpc>
              <a:tabLst>
                <a:tab pos="0" algn="l"/>
              </a:tabLst>
            </a:pPr>
            <a:r>
              <a:rPr lang="en" sz="1600" b="0" strike="noStrike" spc="-1" dirty="0">
                <a:solidFill>
                  <a:schemeClr val="dk1"/>
                </a:solidFill>
                <a:latin typeface="Karla"/>
                <a:ea typeface="Karla"/>
              </a:rPr>
              <a:t>		Preprocessing steps were critical for attaining high model 			accuracy. Properly normed images and standardized sizes 			contributed to the model's learning capacity and overall 			performance.</a:t>
            </a:r>
            <a:endParaRPr lang="en-US" sz="1600" b="0" strike="noStrike" spc="-1" dirty="0">
              <a:solidFill>
                <a:srgbClr val="000000"/>
              </a:solidFill>
              <a:latin typeface="OpenSymbol"/>
            </a:endParaRPr>
          </a:p>
          <a:p>
            <a:pPr marL="285750" indent="-285750">
              <a:lnSpc>
                <a:spcPct val="100000"/>
              </a:lnSpc>
              <a:buFont typeface="Arial" panose="020B0604020202020204" pitchFamily="34" charset="0"/>
              <a:buChar char="•"/>
              <a:tabLst>
                <a:tab pos="0" algn="l"/>
              </a:tabLst>
            </a:pPr>
            <a:r>
              <a:rPr lang="en" sz="1800" b="0" strike="noStrike" spc="-1" dirty="0">
                <a:solidFill>
                  <a:schemeClr val="dk1"/>
                </a:solidFill>
                <a:latin typeface="DM Serif Display"/>
                <a:ea typeface="DM Serif Display"/>
              </a:rPr>
              <a:t>Skills developed in deep learning</a:t>
            </a:r>
          </a:p>
          <a:p>
            <a:pPr>
              <a:lnSpc>
                <a:spcPct val="100000"/>
              </a:lnSpc>
              <a:tabLst>
                <a:tab pos="0" algn="l"/>
              </a:tabLst>
            </a:pPr>
            <a:r>
              <a:rPr lang="en" sz="1600" b="0" strike="noStrike" spc="-1" dirty="0">
                <a:solidFill>
                  <a:schemeClr val="dk1"/>
                </a:solidFill>
                <a:latin typeface="Karla"/>
                <a:ea typeface="Karla"/>
              </a:rPr>
              <a:t>		The project fostered skills in deep learning, model 			evaluation, and web application development, enriching the 		understanding of neural networks and their practical 			implementations.</a:t>
            </a:r>
            <a:endParaRPr lang="en-US" sz="1600" b="0" strike="noStrike" spc="-1" dirty="0">
              <a:solidFill>
                <a:srgbClr val="000000"/>
              </a:solidFill>
              <a:latin typeface="OpenSymbol"/>
            </a:endParaRPr>
          </a:p>
          <a:p>
            <a:pPr indent="0">
              <a:lnSpc>
                <a:spcPct val="100000"/>
              </a:lnSpc>
              <a:buNone/>
              <a:tabLst>
                <a:tab pos="0" algn="l"/>
              </a:tabLst>
            </a:pPr>
            <a:endParaRPr lang="fr-FR" sz="1800" b="0" strike="noStrike" spc="-1" dirty="0">
              <a:solidFill>
                <a:srgbClr val="000000"/>
              </a:solidFill>
              <a:latin typeface="Arial"/>
            </a:endParaRPr>
          </a:p>
        </p:txBody>
      </p:sp>
      <p:sp>
        <p:nvSpPr>
          <p:cNvPr id="453" name="Google Shape;1222;p97"/>
          <p:cNvSpPr/>
          <p:nvPr/>
        </p:nvSpPr>
        <p:spPr>
          <a:xfrm flipH="1">
            <a:off x="6534613" y="1226634"/>
            <a:ext cx="2549913" cy="2475441"/>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PlaceHolder 1"/>
          <p:cNvSpPr>
            <a:spLocks noGrp="1"/>
          </p:cNvSpPr>
          <p:nvPr>
            <p:ph type="title"/>
          </p:nvPr>
        </p:nvSpPr>
        <p:spPr>
          <a:xfrm>
            <a:off x="3024521" y="1890720"/>
            <a:ext cx="4809600" cy="837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dirty="0">
                <a:solidFill>
                  <a:schemeClr val="dk1"/>
                </a:solidFill>
                <a:latin typeface="DM Serif Display"/>
                <a:ea typeface="DM Serif Display"/>
              </a:rPr>
              <a:t>Future Scope</a:t>
            </a:r>
            <a:endParaRPr lang="fr-FR" sz="4000" b="0" strike="noStrike" spc="-1" dirty="0">
              <a:solidFill>
                <a:schemeClr val="dk1"/>
              </a:solidFill>
              <a:latin typeface="Arial"/>
            </a:endParaRPr>
          </a:p>
        </p:txBody>
      </p:sp>
      <p:sp>
        <p:nvSpPr>
          <p:cNvPr id="458" name="PlaceHolder 3"/>
          <p:cNvSpPr>
            <a:spLocks noGrp="1"/>
          </p:cNvSpPr>
          <p:nvPr>
            <p:ph type="title"/>
          </p:nvPr>
        </p:nvSpPr>
        <p:spPr>
          <a:xfrm>
            <a:off x="1502259" y="1619280"/>
            <a:ext cx="1428480" cy="13806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9600" b="0" strike="noStrike" spc="-1" dirty="0">
                <a:solidFill>
                  <a:schemeClr val="dk1"/>
                </a:solidFill>
                <a:latin typeface="DM Serif Display"/>
                <a:ea typeface="DM Serif Display"/>
              </a:rPr>
              <a:t>08</a:t>
            </a:r>
            <a:endParaRPr lang="fr-FR" sz="9600" b="0" strike="noStrike" spc="-1" dirty="0">
              <a:solidFill>
                <a:schemeClr val="dk1"/>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Google Shape;1378;p105"/>
          <p:cNvSpPr/>
          <p:nvPr/>
        </p:nvSpPr>
        <p:spPr>
          <a:xfrm flipH="1">
            <a:off x="-213138" y="1277920"/>
            <a:ext cx="2959200" cy="295920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461" name="PlaceHolder 2"/>
          <p:cNvSpPr>
            <a:spLocks noGrp="1"/>
          </p:cNvSpPr>
          <p:nvPr>
            <p:ph/>
          </p:nvPr>
        </p:nvSpPr>
        <p:spPr>
          <a:xfrm>
            <a:off x="2514600" y="609982"/>
            <a:ext cx="6515100" cy="3923535"/>
          </a:xfrm>
          <a:prstGeom prst="rect">
            <a:avLst/>
          </a:prstGeom>
          <a:noFill/>
          <a:ln w="0">
            <a:noFill/>
          </a:ln>
        </p:spPr>
        <p:txBody>
          <a:bodyPr lIns="91440" tIns="91440" rIns="91440" bIns="91440" anchor="t">
            <a:normAutofit lnSpcReduction="10000"/>
          </a:bodyPr>
          <a:lstStyle/>
          <a:p>
            <a:pPr marL="514350" indent="-285750">
              <a:lnSpc>
                <a:spcPct val="100000"/>
              </a:lnSpc>
              <a:tabLst>
                <a:tab pos="0" algn="l"/>
              </a:tabLst>
            </a:pPr>
            <a:r>
              <a:rPr lang="en" sz="1800" b="0" strike="noStrike" spc="-1" dirty="0">
                <a:solidFill>
                  <a:schemeClr val="dk1"/>
                </a:solidFill>
                <a:latin typeface="DM Serif Display"/>
                <a:ea typeface="DM Serif Display"/>
              </a:rPr>
              <a:t>Enhancing model with larger datasets</a:t>
            </a:r>
            <a:endParaRPr lang="en" sz="1800" b="0" strike="noStrike" spc="-1" dirty="0">
              <a:solidFill>
                <a:schemeClr val="dk1"/>
              </a:solidFill>
              <a:latin typeface="Karla"/>
              <a:ea typeface="Karla"/>
            </a:endParaRPr>
          </a:p>
          <a:p>
            <a:pPr indent="0">
              <a:lnSpc>
                <a:spcPct val="100000"/>
              </a:lnSpc>
              <a:buNone/>
              <a:tabLst>
                <a:tab pos="0" algn="l"/>
              </a:tabLst>
            </a:pPr>
            <a:r>
              <a:rPr lang="en" sz="1600" b="0" strike="noStrike" spc="-1" dirty="0">
                <a:solidFill>
                  <a:schemeClr val="dk1"/>
                </a:solidFill>
                <a:latin typeface="Karla"/>
                <a:ea typeface="Karla"/>
              </a:rPr>
              <a:t>	Future work will focus on sourcing and utilizing larger and 	more diverse datasets to improve model robustness and 	accuracy across varied brain tumor types.</a:t>
            </a:r>
          </a:p>
          <a:p>
            <a:pPr marL="514350" indent="-285750">
              <a:lnSpc>
                <a:spcPct val="100000"/>
              </a:lnSpc>
              <a:tabLst>
                <a:tab pos="0" algn="l"/>
              </a:tabLst>
            </a:pPr>
            <a:r>
              <a:rPr lang="en" sz="1800" b="0" strike="noStrike" spc="-1" dirty="0">
                <a:solidFill>
                  <a:schemeClr val="dk1"/>
                </a:solidFill>
                <a:latin typeface="DM Serif Display"/>
                <a:ea typeface="DM Serif Display"/>
              </a:rPr>
              <a:t>Implementing data augmentation</a:t>
            </a:r>
          </a:p>
          <a:p>
            <a:pPr indent="0">
              <a:lnSpc>
                <a:spcPct val="100000"/>
              </a:lnSpc>
              <a:buNone/>
              <a:tabLst>
                <a:tab pos="0" algn="l"/>
              </a:tabLst>
            </a:pPr>
            <a:r>
              <a:rPr lang="en" sz="1600" b="0" strike="noStrike" spc="-1" dirty="0">
                <a:solidFill>
                  <a:schemeClr val="dk1"/>
                </a:solidFill>
                <a:latin typeface="Karla"/>
                <a:ea typeface="Karla"/>
              </a:rPr>
              <a:t>	Data augmentation techniques will be applied to 	artificially increase the diversity of the training data, 	helping to improve model generalization and performance.</a:t>
            </a:r>
            <a:endParaRPr lang="fr-FR" sz="1600" b="0" strike="noStrike" spc="-1" dirty="0">
              <a:solidFill>
                <a:srgbClr val="000000"/>
              </a:solidFill>
              <a:latin typeface="Arial"/>
            </a:endParaRPr>
          </a:p>
          <a:p>
            <a:pPr marL="514350" indent="-285750">
              <a:lnSpc>
                <a:spcPct val="100000"/>
              </a:lnSpc>
              <a:tabLst>
                <a:tab pos="0" algn="l"/>
              </a:tabLst>
            </a:pPr>
            <a:r>
              <a:rPr lang="en" sz="1800" b="0" strike="noStrike" spc="-1" dirty="0">
                <a:solidFill>
                  <a:schemeClr val="dk1"/>
                </a:solidFill>
                <a:latin typeface="DM Serif Display"/>
                <a:ea typeface="DM Serif Display"/>
              </a:rPr>
              <a:t>Mobile app deployment with TensorFlow Lite</a:t>
            </a:r>
          </a:p>
          <a:p>
            <a:pPr indent="0">
              <a:lnSpc>
                <a:spcPct val="100000"/>
              </a:lnSpc>
              <a:buNone/>
              <a:tabLst>
                <a:tab pos="0" algn="l"/>
              </a:tabLst>
            </a:pPr>
            <a:r>
              <a:rPr lang="en" sz="1600" b="0" strike="noStrike" spc="-1" dirty="0">
                <a:solidFill>
                  <a:schemeClr val="dk1"/>
                </a:solidFill>
                <a:latin typeface="Karla"/>
                <a:ea typeface="Karla"/>
              </a:rPr>
              <a:t>	Plans include deploying the model as a mobile application 	using TensorFlow Lite, enabling healthcare professionals 	to access tumor detection capabilities anywhere at any 	time.</a:t>
            </a:r>
            <a:endParaRPr lang="en-US" sz="1600" b="0" strike="noStrike" spc="-1" dirty="0">
              <a:solidFill>
                <a:srgbClr val="000000"/>
              </a:solidFill>
              <a:latin typeface="OpenSymbol"/>
            </a:endParaRPr>
          </a:p>
          <a:p>
            <a:pPr indent="0">
              <a:lnSpc>
                <a:spcPct val="100000"/>
              </a:lnSpc>
              <a:buNone/>
              <a:tabLst>
                <a:tab pos="0" algn="l"/>
              </a:tabLst>
            </a:pPr>
            <a:endParaRPr lang="fr-FR" sz="1600" b="0" strike="noStrike" spc="-1" dirty="0">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0CCAA7-B7DC-9327-C048-A89AAB107813}"/>
              </a:ext>
            </a:extLst>
          </p:cNvPr>
          <p:cNvSpPr txBox="1"/>
          <p:nvPr/>
        </p:nvSpPr>
        <p:spPr>
          <a:xfrm>
            <a:off x="5158740" y="549801"/>
            <a:ext cx="1371600" cy="1415772"/>
          </a:xfrm>
          <a:prstGeom prst="rect">
            <a:avLst/>
          </a:prstGeom>
          <a:noFill/>
        </p:spPr>
        <p:txBody>
          <a:bodyPr wrap="square" rtlCol="0">
            <a:spAutoFit/>
          </a:bodyPr>
          <a:lstStyle/>
          <a:p>
            <a:r>
              <a:rPr lang="en-IN" sz="8600" dirty="0">
                <a:latin typeface="DM Serif Display" pitchFamily="2" charset="0"/>
              </a:rPr>
              <a:t>09</a:t>
            </a:r>
          </a:p>
        </p:txBody>
      </p:sp>
      <p:sp>
        <p:nvSpPr>
          <p:cNvPr id="6" name="TextBox 5">
            <a:extLst>
              <a:ext uri="{FF2B5EF4-FFF2-40B4-BE49-F238E27FC236}">
                <a16:creationId xmlns:a16="http://schemas.microsoft.com/office/drawing/2014/main" id="{39F45D55-A029-B6A0-BD0A-73FCB1E4BBAF}"/>
              </a:ext>
            </a:extLst>
          </p:cNvPr>
          <p:cNvSpPr txBox="1"/>
          <p:nvPr/>
        </p:nvSpPr>
        <p:spPr>
          <a:xfrm>
            <a:off x="4572000" y="1863864"/>
            <a:ext cx="3048000" cy="707886"/>
          </a:xfrm>
          <a:prstGeom prst="rect">
            <a:avLst/>
          </a:prstGeom>
          <a:noFill/>
        </p:spPr>
        <p:txBody>
          <a:bodyPr wrap="square" rtlCol="0">
            <a:spAutoFit/>
          </a:bodyPr>
          <a:lstStyle/>
          <a:p>
            <a:r>
              <a:rPr lang="en-IN" sz="4000" dirty="0">
                <a:latin typeface="DM Serif Display" pitchFamily="2" charset="0"/>
              </a:rPr>
              <a:t>conclusion</a:t>
            </a:r>
          </a:p>
        </p:txBody>
      </p:sp>
    </p:spTree>
    <p:extLst>
      <p:ext uri="{BB962C8B-B14F-4D97-AF65-F5344CB8AC3E}">
        <p14:creationId xmlns:p14="http://schemas.microsoft.com/office/powerpoint/2010/main" val="60322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PlaceHolder 1"/>
          <p:cNvSpPr>
            <a:spLocks noGrp="1"/>
          </p:cNvSpPr>
          <p:nvPr>
            <p:ph type="subTitle"/>
          </p:nvPr>
        </p:nvSpPr>
        <p:spPr>
          <a:xfrm>
            <a:off x="1422938" y="1520281"/>
            <a:ext cx="6464692" cy="3393689"/>
          </a:xfrm>
          <a:prstGeom prst="rect">
            <a:avLst/>
          </a:prstGeom>
          <a:noFill/>
          <a:ln w="0">
            <a:noFill/>
          </a:ln>
        </p:spPr>
        <p:txBody>
          <a:bodyPr lIns="91440" tIns="91440" rIns="91440" bIns="91440" anchor="t">
            <a:normAutofit fontScale="92500" lnSpcReduction="10000"/>
          </a:bodyPr>
          <a:lstStyle/>
          <a:p>
            <a:pPr marL="0" indent="0">
              <a:lnSpc>
                <a:spcPct val="100000"/>
              </a:lnSpc>
              <a:buNone/>
              <a:tabLst>
                <a:tab pos="0" algn="l"/>
              </a:tabLst>
            </a:pPr>
            <a:r>
              <a:rPr lang="en" sz="1900" b="0" strike="noStrike" spc="-1" dirty="0">
                <a:solidFill>
                  <a:schemeClr val="dk1"/>
                </a:solidFill>
                <a:latin typeface="Karla"/>
                <a:ea typeface="Karla"/>
              </a:rPr>
              <a:t>This presentation covers brain tumor detection utilizing AI technology, focusing on the implementation of convolutional neural networks and the development of a streamlined web application.</a:t>
            </a:r>
          </a:p>
          <a:p>
            <a:r>
              <a:rPr lang="en-US" sz="1700" b="1" dirty="0"/>
              <a:t>Brain tumors are life-threatening and require timely detection.</a:t>
            </a:r>
            <a:r>
              <a:rPr lang="en-US" sz="1700" dirty="0"/>
              <a:t> Early diagnosis can significantly improve treatment outcomes and patient survival rates.</a:t>
            </a:r>
          </a:p>
          <a:p>
            <a:r>
              <a:rPr lang="en-US" sz="1700" b="1" dirty="0"/>
              <a:t>Manual diagnosis from MRI scans is time-consuming and prone to error.</a:t>
            </a:r>
            <a:r>
              <a:rPr lang="en-US" sz="1700" dirty="0"/>
              <a:t> It depends heavily on the expertise of radiologists and may vary between professionals.</a:t>
            </a:r>
          </a:p>
          <a:p>
            <a:r>
              <a:rPr lang="en-US" sz="1700" b="1" dirty="0"/>
              <a:t>This project uses AI and Deep Learning to automate the detection process.</a:t>
            </a:r>
            <a:r>
              <a:rPr lang="en-US" sz="1700" dirty="0"/>
              <a:t> The goal is to create a faster, more reliable diagnostic tool to assist healthcare professionals.</a:t>
            </a:r>
          </a:p>
          <a:p>
            <a:pPr>
              <a:lnSpc>
                <a:spcPct val="100000"/>
              </a:lnSpc>
              <a:tabLst>
                <a:tab pos="0" algn="l"/>
              </a:tabLst>
            </a:pPr>
            <a:endParaRPr lang="en" sz="1600" b="0" strike="noStrike" spc="-1" dirty="0">
              <a:solidFill>
                <a:schemeClr val="dk1"/>
              </a:solidFill>
              <a:latin typeface="Karla"/>
              <a:ea typeface="Karla"/>
            </a:endParaRPr>
          </a:p>
          <a:p>
            <a:pPr marL="0" indent="0">
              <a:lnSpc>
                <a:spcPct val="100000"/>
              </a:lnSpc>
              <a:buNone/>
              <a:tabLst>
                <a:tab pos="0" algn="l"/>
              </a:tabLst>
            </a:pPr>
            <a:endParaRPr lang="en" sz="1600" b="0" strike="noStrike" spc="-1" dirty="0">
              <a:solidFill>
                <a:schemeClr val="dk1"/>
              </a:solidFill>
              <a:latin typeface="Karla"/>
              <a:ea typeface="Karla"/>
            </a:endParaRPr>
          </a:p>
          <a:p>
            <a:pPr>
              <a:lnSpc>
                <a:spcPct val="100000"/>
              </a:lnSpc>
              <a:tabLst>
                <a:tab pos="0" algn="l"/>
              </a:tabLst>
            </a:pPr>
            <a:endParaRPr lang="en-US" sz="1600" b="0" strike="noStrike" spc="-1" dirty="0">
              <a:solidFill>
                <a:srgbClr val="000000"/>
              </a:solidFill>
              <a:latin typeface="OpenSymbol"/>
            </a:endParaRPr>
          </a:p>
        </p:txBody>
      </p:sp>
      <p:sp>
        <p:nvSpPr>
          <p:cNvPr id="375" name="PlaceHolder 2"/>
          <p:cNvSpPr>
            <a:spLocks noGrp="1"/>
          </p:cNvSpPr>
          <p:nvPr>
            <p:ph type="title"/>
          </p:nvPr>
        </p:nvSpPr>
        <p:spPr>
          <a:xfrm>
            <a:off x="803450" y="713679"/>
            <a:ext cx="7714800" cy="550127"/>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3200" b="0" strike="noStrike" spc="-1" dirty="0">
                <a:solidFill>
                  <a:schemeClr val="dk1"/>
                </a:solidFill>
                <a:latin typeface="DM Serif Display"/>
                <a:ea typeface="DM Serif Display"/>
              </a:rPr>
              <a:t>Introduction</a:t>
            </a:r>
            <a:endParaRPr lang="fr-FR" sz="3200" b="0" strike="noStrike" spc="-1" dirty="0">
              <a:solidFill>
                <a:schemeClr val="dk1"/>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PlaceHolder 1"/>
          <p:cNvSpPr>
            <a:spLocks noGrp="1"/>
          </p:cNvSpPr>
          <p:nvPr>
            <p:ph type="subTitle"/>
          </p:nvPr>
        </p:nvSpPr>
        <p:spPr>
          <a:xfrm>
            <a:off x="960120" y="754380"/>
            <a:ext cx="7787640" cy="4028580"/>
          </a:xfrm>
          <a:prstGeom prst="rect">
            <a:avLst/>
          </a:prstGeom>
          <a:noFill/>
          <a:ln w="0">
            <a:noFill/>
          </a:ln>
        </p:spPr>
        <p:txBody>
          <a:bodyPr lIns="91440" tIns="91440" rIns="91440" bIns="91440" anchor="t">
            <a:normAutofit/>
          </a:bodyPr>
          <a:lstStyle/>
          <a:p>
            <a:pPr marL="123840" indent="0">
              <a:lnSpc>
                <a:spcPct val="100000"/>
              </a:lnSpc>
              <a:buNone/>
              <a:tabLst>
                <a:tab pos="0" algn="l"/>
              </a:tabLst>
            </a:pPr>
            <a:r>
              <a:rPr lang="en" sz="1800" b="0" strike="noStrike" spc="-1" dirty="0">
                <a:solidFill>
                  <a:schemeClr val="dk1"/>
                </a:solidFill>
                <a:latin typeface="Karla"/>
                <a:ea typeface="Karla"/>
              </a:rPr>
              <a:t>The project successfully demonstrated the feasibility of utilizing CNNs for brain tumor detection, fundamentally enhancing diagnostic capabilities in healthcare. The user-friendly web application provides a significant step towards integrating AI in medical practice, paving the way for future developments.</a:t>
            </a:r>
          </a:p>
          <a:p>
            <a:r>
              <a:rPr lang="en-US" sz="1600" b="1" dirty="0"/>
              <a:t>CNN successfully classifies MRI scans into healthy/tumor.</a:t>
            </a:r>
            <a:r>
              <a:rPr lang="en-US" sz="1600" dirty="0"/>
              <a:t> The model meets its core objective.</a:t>
            </a:r>
          </a:p>
          <a:p>
            <a:r>
              <a:rPr lang="en-US" sz="1600" b="1" dirty="0"/>
              <a:t>Web app enables easy access to AI-powered diagnosis.</a:t>
            </a:r>
            <a:r>
              <a:rPr lang="en-US" sz="1600" dirty="0"/>
              <a:t> Makes the tool practical and usable.</a:t>
            </a:r>
          </a:p>
          <a:p>
            <a:r>
              <a:rPr lang="en-US" sz="1600" b="1" dirty="0"/>
              <a:t>A step toward integrating AI in medical diagnostics.</a:t>
            </a:r>
            <a:r>
              <a:rPr lang="en-US" sz="1600" dirty="0"/>
              <a:t> Demonstrates the potential of AI in healthcare.</a:t>
            </a:r>
          </a:p>
          <a:p>
            <a:pPr marL="123840" indent="0">
              <a:lnSpc>
                <a:spcPct val="100000"/>
              </a:lnSpc>
              <a:buNone/>
              <a:tabLst>
                <a:tab pos="0" algn="l"/>
              </a:tabLst>
            </a:pPr>
            <a:endParaRPr lang="en-US" sz="1600" b="0" strike="noStrike" spc="-1" dirty="0">
              <a:solidFill>
                <a:srgbClr val="000000"/>
              </a:solidFill>
              <a:latin typeface="OpenSymbo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PlaceHolder 1"/>
          <p:cNvSpPr>
            <a:spLocks noGrp="1"/>
          </p:cNvSpPr>
          <p:nvPr>
            <p:ph type="title"/>
          </p:nvPr>
        </p:nvSpPr>
        <p:spPr>
          <a:xfrm>
            <a:off x="2733840" y="1784382"/>
            <a:ext cx="3676320" cy="99036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200" b="0" strike="noStrike" spc="-1" dirty="0">
                <a:solidFill>
                  <a:schemeClr val="dk1"/>
                </a:solidFill>
                <a:latin typeface="DM Serif Display"/>
                <a:ea typeface="DM Serif Display"/>
              </a:rPr>
              <a:t>Thank you!</a:t>
            </a:r>
            <a:endParaRPr lang="fr-FR" sz="5200" b="0" strike="noStrike" spc="-1" dirty="0">
              <a:solidFill>
                <a:schemeClr val="dk1"/>
              </a:solidFill>
              <a:latin typeface="Arial"/>
            </a:endParaRPr>
          </a:p>
        </p:txBody>
      </p:sp>
      <p:sp>
        <p:nvSpPr>
          <p:cNvPr id="2" name="Rectangle 1">
            <a:extLst>
              <a:ext uri="{FF2B5EF4-FFF2-40B4-BE49-F238E27FC236}">
                <a16:creationId xmlns:a16="http://schemas.microsoft.com/office/drawing/2014/main" id="{B10C3245-B0F0-D902-0180-F61CAEF2760C}"/>
              </a:ext>
            </a:extLst>
          </p:cNvPr>
          <p:cNvSpPr/>
          <p:nvPr/>
        </p:nvSpPr>
        <p:spPr>
          <a:xfrm>
            <a:off x="2733840" y="3208817"/>
            <a:ext cx="3676320" cy="8028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4340792" y="2958723"/>
            <a:ext cx="4200120" cy="8377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4000" b="0" strike="noStrike" spc="-1" dirty="0">
                <a:solidFill>
                  <a:schemeClr val="dk1"/>
                </a:solidFill>
                <a:latin typeface="DM Serif Display"/>
                <a:ea typeface="DM Serif Display"/>
              </a:rPr>
              <a:t>Overview</a:t>
            </a:r>
            <a:endParaRPr lang="fr-FR" sz="4000" b="0" strike="noStrike" spc="-1" dirty="0">
              <a:solidFill>
                <a:schemeClr val="dk1"/>
              </a:solidFill>
              <a:latin typeface="Arial"/>
            </a:endParaRPr>
          </a:p>
        </p:txBody>
      </p:sp>
      <p:sp>
        <p:nvSpPr>
          <p:cNvPr id="378" name="PlaceHolder 3"/>
          <p:cNvSpPr>
            <a:spLocks noGrp="1"/>
          </p:cNvSpPr>
          <p:nvPr>
            <p:ph type="title"/>
          </p:nvPr>
        </p:nvSpPr>
        <p:spPr>
          <a:xfrm>
            <a:off x="5207005" y="1578123"/>
            <a:ext cx="2333160" cy="138060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9600" b="0" strike="noStrike" spc="-1" dirty="0">
                <a:solidFill>
                  <a:schemeClr val="dk1"/>
                </a:solidFill>
                <a:latin typeface="DM Serif Display"/>
                <a:ea typeface="DM Serif Display"/>
              </a:rPr>
              <a:t>01</a:t>
            </a:r>
            <a:endParaRPr lang="fr-FR" sz="9600" b="0" strike="noStrike" spc="-1" dirty="0">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p:cNvSpPr>
          <p:nvPr>
            <p:ph type="subTitle"/>
          </p:nvPr>
        </p:nvSpPr>
        <p:spPr>
          <a:xfrm>
            <a:off x="1916324" y="378677"/>
            <a:ext cx="6573473" cy="4386146"/>
          </a:xfrm>
          <a:prstGeom prst="rect">
            <a:avLst/>
          </a:prstGeom>
          <a:noFill/>
          <a:ln w="0">
            <a:noFill/>
          </a:ln>
        </p:spPr>
        <p:txBody>
          <a:bodyPr lIns="91440" tIns="91440" rIns="91440" bIns="91440" anchor="t">
            <a:normAutofit lnSpcReduction="10000"/>
          </a:bodyPr>
          <a:lstStyle/>
          <a:p>
            <a:pPr marL="409590" indent="-285750">
              <a:lnSpc>
                <a:spcPct val="100000"/>
              </a:lnSpc>
              <a:tabLst>
                <a:tab pos="0" algn="l"/>
              </a:tabLst>
            </a:pPr>
            <a:r>
              <a:rPr lang="en" sz="1800" b="0" strike="noStrike" spc="-1" dirty="0">
                <a:solidFill>
                  <a:schemeClr val="dk1"/>
                </a:solidFill>
                <a:latin typeface="DM Serif Display"/>
                <a:ea typeface="DM Serif Display"/>
              </a:rPr>
              <a:t>Medical significance of brain tumors.</a:t>
            </a:r>
          </a:p>
          <a:p>
            <a:pPr marL="123840" indent="0">
              <a:lnSpc>
                <a:spcPct val="100000"/>
              </a:lnSpc>
              <a:buNone/>
              <a:tabLst>
                <a:tab pos="0" algn="l"/>
              </a:tabLst>
            </a:pPr>
            <a:r>
              <a:rPr lang="en" sz="1600" b="0" strike="noStrike" spc="-1" dirty="0">
                <a:solidFill>
                  <a:schemeClr val="dk1"/>
                </a:solidFill>
                <a:latin typeface="Karla"/>
                <a:ea typeface="Karla"/>
              </a:rPr>
              <a:t>	Brain tumors are critical medical conditions that can 	affect neurological function and overall health. Early </a:t>
            </a:r>
            <a:r>
              <a:rPr lang="en-IN" sz="1600" b="0" strike="noStrike" spc="-1" dirty="0">
                <a:solidFill>
                  <a:schemeClr val="dk1"/>
                </a:solidFill>
                <a:latin typeface="Karla"/>
                <a:ea typeface="Karla"/>
              </a:rPr>
              <a:t>I</a:t>
            </a:r>
            <a:r>
              <a:rPr lang="en" sz="1600" b="0" strike="noStrike" spc="-1" dirty="0">
                <a:solidFill>
                  <a:schemeClr val="dk1"/>
                </a:solidFill>
                <a:latin typeface="Karla"/>
                <a:ea typeface="Karla"/>
              </a:rPr>
              <a:t>	dentification plays a vital role in improving patient 	outcomes and tailoring effective treatment strategies.</a:t>
            </a:r>
          </a:p>
          <a:p>
            <a:pPr marL="409590" indent="-285750">
              <a:lnSpc>
                <a:spcPct val="100000"/>
              </a:lnSpc>
              <a:tabLst>
                <a:tab pos="0" algn="l"/>
              </a:tabLst>
            </a:pPr>
            <a:r>
              <a:rPr lang="en" sz="1800" b="0" strike="noStrike" spc="-1" dirty="0">
                <a:solidFill>
                  <a:schemeClr val="dk1"/>
                </a:solidFill>
                <a:latin typeface="DM Serif Display"/>
                <a:ea typeface="DM Serif Display"/>
              </a:rPr>
              <a:t>Importance of early detection.</a:t>
            </a:r>
            <a:endParaRPr lang="en" sz="1800" spc="-1" dirty="0">
              <a:solidFill>
                <a:schemeClr val="dk1"/>
              </a:solidFill>
              <a:latin typeface="Karla"/>
              <a:ea typeface="Karla"/>
            </a:endParaRPr>
          </a:p>
          <a:p>
            <a:pPr marL="123840" indent="0">
              <a:lnSpc>
                <a:spcPct val="100000"/>
              </a:lnSpc>
              <a:buNone/>
              <a:tabLst>
                <a:tab pos="0" algn="l"/>
              </a:tabLst>
            </a:pPr>
            <a:r>
              <a:rPr lang="en" sz="1600" b="0" strike="noStrike" spc="-1" dirty="0">
                <a:solidFill>
                  <a:schemeClr val="dk1"/>
                </a:solidFill>
                <a:latin typeface="Karla"/>
                <a:ea typeface="Karla"/>
              </a:rPr>
              <a:t>	Detecting brain tumors at an early stage can significantly 	enhance treatment efficacy. It allows for timely 	interventions, which can prevent further complications 	and improve survival rates.</a:t>
            </a:r>
          </a:p>
          <a:p>
            <a:pPr marL="409590" indent="-285750">
              <a:lnSpc>
                <a:spcPct val="100000"/>
              </a:lnSpc>
              <a:tabLst>
                <a:tab pos="0" algn="l"/>
              </a:tabLst>
            </a:pPr>
            <a:r>
              <a:rPr lang="en" sz="1800" b="0" strike="noStrike" spc="-1" dirty="0">
                <a:solidFill>
                  <a:schemeClr val="dk1"/>
                </a:solidFill>
                <a:latin typeface="DM Serif Display"/>
                <a:ea typeface="DM Serif Display"/>
              </a:rPr>
              <a:t>AI in medical imaging.</a:t>
            </a:r>
          </a:p>
          <a:p>
            <a:pPr marL="123840" indent="0">
              <a:lnSpc>
                <a:spcPct val="100000"/>
              </a:lnSpc>
              <a:buNone/>
              <a:tabLst>
                <a:tab pos="0" algn="l"/>
              </a:tabLst>
            </a:pPr>
            <a:r>
              <a:rPr lang="en" sz="1600" b="0" strike="noStrike" spc="-1" dirty="0">
                <a:solidFill>
                  <a:schemeClr val="dk1"/>
                </a:solidFill>
                <a:latin typeface="Karla"/>
                <a:ea typeface="Karla"/>
              </a:rPr>
              <a:t>	Artificial Intelligence, particularly deep learning, enhances 	medical imaging analysis by automating the detection 	process, increasing accuracy, and providing consistency in 	interpreting MRI scans.</a:t>
            </a:r>
            <a:endParaRPr lang="en-US" sz="1600" b="0" strike="noStrike" spc="-1" dirty="0">
              <a:solidFill>
                <a:srgbClr val="000000"/>
              </a:solidFill>
              <a:latin typeface="OpenSymbol"/>
            </a:endParaRPr>
          </a:p>
          <a:p>
            <a:pPr marL="123840" indent="0">
              <a:lnSpc>
                <a:spcPct val="100000"/>
              </a:lnSpc>
              <a:buNone/>
              <a:tabLst>
                <a:tab pos="0" algn="l"/>
              </a:tabLst>
            </a:pPr>
            <a:endParaRPr lang="en-US" sz="1600" b="0" strike="noStrike" spc="-1" dirty="0">
              <a:solidFill>
                <a:srgbClr val="000000"/>
              </a:solidFill>
              <a:latin typeface="OpenSymbol"/>
            </a:endParaRPr>
          </a:p>
        </p:txBody>
      </p:sp>
      <p:sp>
        <p:nvSpPr>
          <p:cNvPr id="383" name="Google Shape;1222;p97"/>
          <p:cNvSpPr/>
          <p:nvPr/>
        </p:nvSpPr>
        <p:spPr>
          <a:xfrm flipH="1">
            <a:off x="0" y="1613210"/>
            <a:ext cx="2124478" cy="2097082"/>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1113945" y="3079715"/>
            <a:ext cx="4809600" cy="837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dirty="0">
                <a:solidFill>
                  <a:schemeClr val="dk1"/>
                </a:solidFill>
                <a:latin typeface="DM Serif Display"/>
                <a:ea typeface="DM Serif Display"/>
              </a:rPr>
              <a:t>Objective</a:t>
            </a:r>
            <a:endParaRPr lang="fr-FR" sz="4000" b="0" strike="noStrike" spc="-1" dirty="0">
              <a:solidFill>
                <a:schemeClr val="dk1"/>
              </a:solidFill>
              <a:latin typeface="Arial"/>
            </a:endParaRPr>
          </a:p>
        </p:txBody>
      </p:sp>
      <p:sp>
        <p:nvSpPr>
          <p:cNvPr id="388" name="PlaceHolder 3"/>
          <p:cNvSpPr>
            <a:spLocks noGrp="1"/>
          </p:cNvSpPr>
          <p:nvPr>
            <p:ph type="title"/>
          </p:nvPr>
        </p:nvSpPr>
        <p:spPr>
          <a:xfrm>
            <a:off x="1546865" y="1699115"/>
            <a:ext cx="1428480" cy="13806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9600" b="0" strike="noStrike" spc="-1" dirty="0">
                <a:solidFill>
                  <a:schemeClr val="dk1"/>
                </a:solidFill>
                <a:latin typeface="DM Serif Display"/>
                <a:ea typeface="DM Serif Display"/>
              </a:rPr>
              <a:t>02</a:t>
            </a:r>
            <a:endParaRPr lang="fr-FR" sz="9600" b="0" strike="noStrike" spc="-1" dirty="0">
              <a:solidFill>
                <a:schemeClr val="dk1"/>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Google Shape;1378;p105"/>
          <p:cNvSpPr/>
          <p:nvPr/>
        </p:nvSpPr>
        <p:spPr>
          <a:xfrm flipH="1">
            <a:off x="6415668" y="1932414"/>
            <a:ext cx="2579649" cy="234919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grpSp>
        <p:nvGrpSpPr>
          <p:cNvPr id="391" name="Google Shape;936;p83"/>
          <p:cNvGrpSpPr/>
          <p:nvPr/>
        </p:nvGrpSpPr>
        <p:grpSpPr>
          <a:xfrm>
            <a:off x="3382109" y="244092"/>
            <a:ext cx="476640" cy="601560"/>
            <a:chOff x="4333320" y="1221120"/>
            <a:chExt cx="476640" cy="601560"/>
          </a:xfrm>
        </p:grpSpPr>
        <p:sp>
          <p:nvSpPr>
            <p:cNvPr id="392" name="Google Shape;937;p83"/>
            <p:cNvSpPr/>
            <p:nvPr/>
          </p:nvSpPr>
          <p:spPr>
            <a:xfrm>
              <a:off x="4333320" y="1221120"/>
              <a:ext cx="476640" cy="601560"/>
            </a:xfrm>
            <a:custGeom>
              <a:avLst/>
              <a:gdLst>
                <a:gd name="textAreaLeft" fmla="*/ 0 w 476640"/>
                <a:gd name="textAreaRight" fmla="*/ 477000 w 476640"/>
                <a:gd name="textAreaTop" fmla="*/ 0 h 601560"/>
                <a:gd name="textAreaBottom" fmla="*/ 601920 h 601560"/>
              </a:gdLst>
              <a:ahLst/>
              <a:cxnLst/>
              <a:rect l="textAreaLeft" t="textAreaTop" r="textAreaRight" b="textAreaBottom"/>
              <a:pathLst>
                <a:path w="8752" h="11038">
                  <a:moveTo>
                    <a:pt x="6216" y="322"/>
                  </a:moveTo>
                  <a:cubicBezTo>
                    <a:pt x="6323" y="322"/>
                    <a:pt x="6406" y="405"/>
                    <a:pt x="6406" y="512"/>
                  </a:cubicBezTo>
                  <a:lnTo>
                    <a:pt x="6406" y="1215"/>
                  </a:lnTo>
                  <a:cubicBezTo>
                    <a:pt x="6406" y="1310"/>
                    <a:pt x="6323" y="1405"/>
                    <a:pt x="6216" y="1405"/>
                  </a:cubicBezTo>
                  <a:lnTo>
                    <a:pt x="5311" y="1405"/>
                  </a:lnTo>
                  <a:cubicBezTo>
                    <a:pt x="5216" y="1405"/>
                    <a:pt x="5144" y="1477"/>
                    <a:pt x="5144" y="1572"/>
                  </a:cubicBezTo>
                  <a:cubicBezTo>
                    <a:pt x="5144" y="1893"/>
                    <a:pt x="4882" y="2144"/>
                    <a:pt x="4561" y="2144"/>
                  </a:cubicBezTo>
                  <a:lnTo>
                    <a:pt x="4203" y="2144"/>
                  </a:lnTo>
                  <a:cubicBezTo>
                    <a:pt x="3882" y="2144"/>
                    <a:pt x="3632" y="1882"/>
                    <a:pt x="3632" y="1572"/>
                  </a:cubicBezTo>
                  <a:cubicBezTo>
                    <a:pt x="3632" y="1477"/>
                    <a:pt x="3549" y="1405"/>
                    <a:pt x="3465" y="1405"/>
                  </a:cubicBezTo>
                  <a:lnTo>
                    <a:pt x="2560" y="1405"/>
                  </a:lnTo>
                  <a:cubicBezTo>
                    <a:pt x="2453" y="1405"/>
                    <a:pt x="2358" y="1310"/>
                    <a:pt x="2358" y="1215"/>
                  </a:cubicBezTo>
                  <a:lnTo>
                    <a:pt x="2346" y="512"/>
                  </a:lnTo>
                  <a:cubicBezTo>
                    <a:pt x="2346" y="405"/>
                    <a:pt x="2441" y="322"/>
                    <a:pt x="2537" y="322"/>
                  </a:cubicBezTo>
                  <a:close/>
                  <a:moveTo>
                    <a:pt x="2525" y="0"/>
                  </a:moveTo>
                  <a:cubicBezTo>
                    <a:pt x="2239" y="0"/>
                    <a:pt x="2025" y="227"/>
                    <a:pt x="2025" y="512"/>
                  </a:cubicBezTo>
                  <a:lnTo>
                    <a:pt x="632" y="512"/>
                  </a:lnTo>
                  <a:cubicBezTo>
                    <a:pt x="274" y="512"/>
                    <a:pt x="1" y="798"/>
                    <a:pt x="1" y="1143"/>
                  </a:cubicBezTo>
                  <a:lnTo>
                    <a:pt x="1" y="7656"/>
                  </a:lnTo>
                  <a:cubicBezTo>
                    <a:pt x="1" y="7739"/>
                    <a:pt x="72" y="7823"/>
                    <a:pt x="155" y="7823"/>
                  </a:cubicBezTo>
                  <a:cubicBezTo>
                    <a:pt x="251" y="7823"/>
                    <a:pt x="322" y="7739"/>
                    <a:pt x="322" y="7656"/>
                  </a:cubicBezTo>
                  <a:lnTo>
                    <a:pt x="322" y="1143"/>
                  </a:lnTo>
                  <a:cubicBezTo>
                    <a:pt x="322" y="965"/>
                    <a:pt x="477" y="822"/>
                    <a:pt x="655" y="822"/>
                  </a:cubicBezTo>
                  <a:lnTo>
                    <a:pt x="1036" y="822"/>
                  </a:lnTo>
                  <a:lnTo>
                    <a:pt x="1036" y="9918"/>
                  </a:lnTo>
                  <a:cubicBezTo>
                    <a:pt x="1036" y="10002"/>
                    <a:pt x="1108" y="10085"/>
                    <a:pt x="1203" y="10085"/>
                  </a:cubicBezTo>
                  <a:lnTo>
                    <a:pt x="7573" y="10085"/>
                  </a:lnTo>
                  <a:cubicBezTo>
                    <a:pt x="7656" y="10085"/>
                    <a:pt x="7728" y="10002"/>
                    <a:pt x="7728" y="9918"/>
                  </a:cubicBezTo>
                  <a:lnTo>
                    <a:pt x="7728" y="822"/>
                  </a:lnTo>
                  <a:lnTo>
                    <a:pt x="8121" y="822"/>
                  </a:lnTo>
                  <a:cubicBezTo>
                    <a:pt x="8299" y="822"/>
                    <a:pt x="8442" y="965"/>
                    <a:pt x="8442" y="1143"/>
                  </a:cubicBezTo>
                  <a:lnTo>
                    <a:pt x="8442" y="10395"/>
                  </a:lnTo>
                  <a:cubicBezTo>
                    <a:pt x="8442" y="10573"/>
                    <a:pt x="8299" y="10716"/>
                    <a:pt x="8121" y="10716"/>
                  </a:cubicBezTo>
                  <a:lnTo>
                    <a:pt x="667" y="10716"/>
                  </a:lnTo>
                  <a:cubicBezTo>
                    <a:pt x="489" y="10716"/>
                    <a:pt x="334" y="10573"/>
                    <a:pt x="334" y="10395"/>
                  </a:cubicBezTo>
                  <a:lnTo>
                    <a:pt x="334" y="8418"/>
                  </a:lnTo>
                  <a:cubicBezTo>
                    <a:pt x="334" y="8323"/>
                    <a:pt x="263" y="8251"/>
                    <a:pt x="167" y="8251"/>
                  </a:cubicBezTo>
                  <a:cubicBezTo>
                    <a:pt x="84" y="8251"/>
                    <a:pt x="12" y="8323"/>
                    <a:pt x="12" y="8418"/>
                  </a:cubicBezTo>
                  <a:lnTo>
                    <a:pt x="12" y="10395"/>
                  </a:lnTo>
                  <a:cubicBezTo>
                    <a:pt x="12" y="10752"/>
                    <a:pt x="298" y="11037"/>
                    <a:pt x="644" y="11037"/>
                  </a:cubicBezTo>
                  <a:lnTo>
                    <a:pt x="8109" y="11037"/>
                  </a:lnTo>
                  <a:cubicBezTo>
                    <a:pt x="8466" y="11037"/>
                    <a:pt x="8740" y="10752"/>
                    <a:pt x="8740" y="10395"/>
                  </a:cubicBezTo>
                  <a:lnTo>
                    <a:pt x="8740" y="1143"/>
                  </a:lnTo>
                  <a:cubicBezTo>
                    <a:pt x="8752" y="810"/>
                    <a:pt x="8454" y="512"/>
                    <a:pt x="8109" y="512"/>
                  </a:cubicBezTo>
                  <a:lnTo>
                    <a:pt x="7299" y="512"/>
                  </a:lnTo>
                  <a:cubicBezTo>
                    <a:pt x="7216" y="512"/>
                    <a:pt x="7144" y="584"/>
                    <a:pt x="7144" y="679"/>
                  </a:cubicBezTo>
                  <a:cubicBezTo>
                    <a:pt x="7144" y="762"/>
                    <a:pt x="7216" y="834"/>
                    <a:pt x="7299" y="834"/>
                  </a:cubicBezTo>
                  <a:lnTo>
                    <a:pt x="7406" y="834"/>
                  </a:lnTo>
                  <a:lnTo>
                    <a:pt x="7406" y="9764"/>
                  </a:lnTo>
                  <a:lnTo>
                    <a:pt x="1370" y="9764"/>
                  </a:lnTo>
                  <a:lnTo>
                    <a:pt x="1370" y="834"/>
                  </a:lnTo>
                  <a:lnTo>
                    <a:pt x="2037" y="834"/>
                  </a:lnTo>
                  <a:lnTo>
                    <a:pt x="2037" y="1215"/>
                  </a:lnTo>
                  <a:cubicBezTo>
                    <a:pt x="2037" y="1489"/>
                    <a:pt x="2263" y="1715"/>
                    <a:pt x="2537" y="1715"/>
                  </a:cubicBezTo>
                  <a:lnTo>
                    <a:pt x="3299" y="1715"/>
                  </a:lnTo>
                  <a:cubicBezTo>
                    <a:pt x="3370" y="2132"/>
                    <a:pt x="3751" y="2465"/>
                    <a:pt x="4192" y="2465"/>
                  </a:cubicBezTo>
                  <a:lnTo>
                    <a:pt x="4549" y="2465"/>
                  </a:lnTo>
                  <a:cubicBezTo>
                    <a:pt x="5001" y="2465"/>
                    <a:pt x="5370" y="2132"/>
                    <a:pt x="5442" y="1715"/>
                  </a:cubicBezTo>
                  <a:lnTo>
                    <a:pt x="6204" y="1715"/>
                  </a:lnTo>
                  <a:cubicBezTo>
                    <a:pt x="6489" y="1715"/>
                    <a:pt x="6704" y="1489"/>
                    <a:pt x="6704" y="1215"/>
                  </a:cubicBezTo>
                  <a:lnTo>
                    <a:pt x="6704" y="512"/>
                  </a:lnTo>
                  <a:cubicBezTo>
                    <a:pt x="6704" y="227"/>
                    <a:pt x="6489" y="0"/>
                    <a:pt x="62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3" name="Google Shape;938;p83"/>
            <p:cNvSpPr/>
            <p:nvPr/>
          </p:nvSpPr>
          <p:spPr>
            <a:xfrm>
              <a:off x="4450320" y="1375560"/>
              <a:ext cx="243000" cy="171000"/>
            </a:xfrm>
            <a:custGeom>
              <a:avLst/>
              <a:gdLst>
                <a:gd name="textAreaLeft" fmla="*/ 0 w 243000"/>
                <a:gd name="textAreaRight" fmla="*/ 243360 w 243000"/>
                <a:gd name="textAreaTop" fmla="*/ 0 h 171000"/>
                <a:gd name="textAreaBottom" fmla="*/ 171360 h 171000"/>
              </a:gdLst>
              <a:ahLst/>
              <a:cxnLst/>
              <a:rect l="textAreaLeft" t="textAreaTop" r="textAreaRight" b="textAreaBottom"/>
              <a:pathLst>
                <a:path w="4466" h="3146">
                  <a:moveTo>
                    <a:pt x="2742" y="1"/>
                  </a:moveTo>
                  <a:cubicBezTo>
                    <a:pt x="2676" y="1"/>
                    <a:pt x="2609" y="43"/>
                    <a:pt x="2584" y="123"/>
                  </a:cubicBezTo>
                  <a:lnTo>
                    <a:pt x="1989" y="2433"/>
                  </a:lnTo>
                  <a:lnTo>
                    <a:pt x="1429" y="778"/>
                  </a:lnTo>
                  <a:cubicBezTo>
                    <a:pt x="1403" y="705"/>
                    <a:pt x="1335" y="665"/>
                    <a:pt x="1268" y="665"/>
                  </a:cubicBezTo>
                  <a:cubicBezTo>
                    <a:pt x="1216" y="665"/>
                    <a:pt x="1163" y="690"/>
                    <a:pt x="1132" y="742"/>
                  </a:cubicBezTo>
                  <a:lnTo>
                    <a:pt x="656" y="1600"/>
                  </a:lnTo>
                  <a:lnTo>
                    <a:pt x="155" y="1600"/>
                  </a:lnTo>
                  <a:cubicBezTo>
                    <a:pt x="72" y="1600"/>
                    <a:pt x="1" y="1671"/>
                    <a:pt x="1" y="1754"/>
                  </a:cubicBezTo>
                  <a:cubicBezTo>
                    <a:pt x="1" y="1850"/>
                    <a:pt x="72" y="1921"/>
                    <a:pt x="155" y="1921"/>
                  </a:cubicBezTo>
                  <a:lnTo>
                    <a:pt x="739" y="1921"/>
                  </a:lnTo>
                  <a:cubicBezTo>
                    <a:pt x="798" y="1921"/>
                    <a:pt x="846" y="1897"/>
                    <a:pt x="894" y="1838"/>
                  </a:cubicBezTo>
                  <a:lnTo>
                    <a:pt x="1227" y="1219"/>
                  </a:lnTo>
                  <a:lnTo>
                    <a:pt x="1858" y="3040"/>
                  </a:lnTo>
                  <a:cubicBezTo>
                    <a:pt x="1887" y="3110"/>
                    <a:pt x="1951" y="3146"/>
                    <a:pt x="2013" y="3146"/>
                  </a:cubicBezTo>
                  <a:cubicBezTo>
                    <a:pt x="2079" y="3146"/>
                    <a:pt x="2143" y="3107"/>
                    <a:pt x="2168" y="3028"/>
                  </a:cubicBezTo>
                  <a:lnTo>
                    <a:pt x="2763" y="683"/>
                  </a:lnTo>
                  <a:lnTo>
                    <a:pt x="3168" y="1802"/>
                  </a:lnTo>
                  <a:cubicBezTo>
                    <a:pt x="3192" y="1861"/>
                    <a:pt x="3251" y="1909"/>
                    <a:pt x="3311" y="1909"/>
                  </a:cubicBezTo>
                  <a:lnTo>
                    <a:pt x="4287" y="1909"/>
                  </a:lnTo>
                  <a:cubicBezTo>
                    <a:pt x="4370" y="1909"/>
                    <a:pt x="4442" y="1838"/>
                    <a:pt x="4442" y="1742"/>
                  </a:cubicBezTo>
                  <a:cubicBezTo>
                    <a:pt x="4466" y="1671"/>
                    <a:pt x="4382" y="1600"/>
                    <a:pt x="4299" y="1600"/>
                  </a:cubicBezTo>
                  <a:lnTo>
                    <a:pt x="3454" y="1600"/>
                  </a:lnTo>
                  <a:lnTo>
                    <a:pt x="2894" y="111"/>
                  </a:lnTo>
                  <a:cubicBezTo>
                    <a:pt x="2865" y="37"/>
                    <a:pt x="2804" y="1"/>
                    <a:pt x="274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4" name="Google Shape;939;p83"/>
            <p:cNvSpPr/>
            <p:nvPr/>
          </p:nvSpPr>
          <p:spPr>
            <a:xfrm>
              <a:off x="4451040" y="1608840"/>
              <a:ext cx="242640" cy="17280"/>
            </a:xfrm>
            <a:custGeom>
              <a:avLst/>
              <a:gdLst>
                <a:gd name="textAreaLeft" fmla="*/ 0 w 242640"/>
                <a:gd name="textAreaRight" fmla="*/ 243000 w 242640"/>
                <a:gd name="textAreaTop" fmla="*/ 0 h 17280"/>
                <a:gd name="textAreaBottom" fmla="*/ 17640 h 17280"/>
              </a:gdLst>
              <a:ahLst/>
              <a:cxnLst/>
              <a:rect l="textAreaLeft" t="textAreaTop" r="textAreaRight" b="textAreaBottom"/>
              <a:pathLst>
                <a:path w="4454" h="322">
                  <a:moveTo>
                    <a:pt x="167" y="0"/>
                  </a:moveTo>
                  <a:cubicBezTo>
                    <a:pt x="72" y="0"/>
                    <a:pt x="1" y="72"/>
                    <a:pt x="1" y="155"/>
                  </a:cubicBezTo>
                  <a:cubicBezTo>
                    <a:pt x="1" y="250"/>
                    <a:pt x="72" y="322"/>
                    <a:pt x="167" y="322"/>
                  </a:cubicBezTo>
                  <a:lnTo>
                    <a:pt x="4287" y="322"/>
                  </a:lnTo>
                  <a:cubicBezTo>
                    <a:pt x="4370" y="322"/>
                    <a:pt x="4454" y="250"/>
                    <a:pt x="4454" y="155"/>
                  </a:cubicBezTo>
                  <a:cubicBezTo>
                    <a:pt x="4454" y="72"/>
                    <a:pt x="4370" y="0"/>
                    <a:pt x="428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5" name="Google Shape;940;p83"/>
            <p:cNvSpPr/>
            <p:nvPr/>
          </p:nvSpPr>
          <p:spPr>
            <a:xfrm>
              <a:off x="4451040" y="1685160"/>
              <a:ext cx="242640" cy="18000"/>
            </a:xfrm>
            <a:custGeom>
              <a:avLst/>
              <a:gdLst>
                <a:gd name="textAreaLeft" fmla="*/ 0 w 242640"/>
                <a:gd name="textAreaRight" fmla="*/ 243000 w 242640"/>
                <a:gd name="textAreaTop" fmla="*/ 0 h 18000"/>
                <a:gd name="textAreaBottom" fmla="*/ 18360 h 18000"/>
              </a:gdLst>
              <a:ahLst/>
              <a:cxnLst/>
              <a:rect l="textAreaLeft" t="textAreaTop" r="textAreaRight" b="textAreaBottom"/>
              <a:pathLst>
                <a:path w="4454" h="334">
                  <a:moveTo>
                    <a:pt x="167" y="0"/>
                  </a:moveTo>
                  <a:cubicBezTo>
                    <a:pt x="72" y="0"/>
                    <a:pt x="1" y="84"/>
                    <a:pt x="1" y="167"/>
                  </a:cubicBezTo>
                  <a:cubicBezTo>
                    <a:pt x="1" y="262"/>
                    <a:pt x="72" y="334"/>
                    <a:pt x="167" y="334"/>
                  </a:cubicBezTo>
                  <a:lnTo>
                    <a:pt x="4287" y="334"/>
                  </a:lnTo>
                  <a:cubicBezTo>
                    <a:pt x="4370" y="334"/>
                    <a:pt x="4454" y="262"/>
                    <a:pt x="4454" y="167"/>
                  </a:cubicBezTo>
                  <a:cubicBezTo>
                    <a:pt x="4454" y="84"/>
                    <a:pt x="4370" y="0"/>
                    <a:pt x="428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000" bIns="900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grpSp>
      <p:sp>
        <p:nvSpPr>
          <p:cNvPr id="23" name="Content Placeholder 22">
            <a:extLst>
              <a:ext uri="{FF2B5EF4-FFF2-40B4-BE49-F238E27FC236}">
                <a16:creationId xmlns:a16="http://schemas.microsoft.com/office/drawing/2014/main" id="{2BF49AAA-632E-A2C4-3238-DFEFDD5BFE1E}"/>
              </a:ext>
            </a:extLst>
          </p:cNvPr>
          <p:cNvSpPr>
            <a:spLocks noGrp="1"/>
          </p:cNvSpPr>
          <p:nvPr>
            <p:ph/>
          </p:nvPr>
        </p:nvSpPr>
        <p:spPr>
          <a:xfrm>
            <a:off x="341971" y="544872"/>
            <a:ext cx="6556917" cy="4053756"/>
          </a:xfrm>
        </p:spPr>
        <p:txBody>
          <a:bodyPr>
            <a:normAutofit/>
          </a:bodyPr>
          <a:lstStyle/>
          <a:p>
            <a:endParaRPr lang="en-US" dirty="0"/>
          </a:p>
          <a:p>
            <a:r>
              <a:rPr lang="en-US" sz="1800" dirty="0">
                <a:latin typeface="DM Serif Display" pitchFamily="2" charset="0"/>
              </a:rPr>
              <a:t>Deep learning model with CNN</a:t>
            </a:r>
            <a:r>
              <a:rPr lang="en-US" sz="2300" dirty="0">
                <a:latin typeface="DM Serif Display" pitchFamily="2" charset="0"/>
              </a:rPr>
              <a:t>.</a:t>
            </a:r>
          </a:p>
          <a:p>
            <a:pPr marL="0" indent="0">
              <a:buNone/>
            </a:pPr>
            <a:r>
              <a:rPr lang="en-US" sz="1600" dirty="0">
                <a:latin typeface="Karla" pitchFamily="2" charset="0"/>
              </a:rPr>
              <a:t>	The primary objective is to develop a robust deep 	learning model leveraging Convolutional Neural Networks 	(CNN) to analyze MRI images for brain tumor detection.</a:t>
            </a:r>
          </a:p>
          <a:p>
            <a:r>
              <a:rPr lang="en-US" sz="1800" dirty="0">
                <a:latin typeface="DM Serif Display" pitchFamily="2" charset="0"/>
              </a:rPr>
              <a:t>User-friendly web app using </a:t>
            </a:r>
            <a:r>
              <a:rPr lang="en-US" sz="1800" dirty="0" err="1">
                <a:latin typeface="DM Serif Display" pitchFamily="2" charset="0"/>
              </a:rPr>
              <a:t>Streamlit</a:t>
            </a:r>
            <a:r>
              <a:rPr lang="en-US" sz="1800" dirty="0">
                <a:latin typeface="DM Serif Display" pitchFamily="2" charset="0"/>
              </a:rPr>
              <a:t>.</a:t>
            </a:r>
          </a:p>
          <a:p>
            <a:pPr marL="0" indent="0">
              <a:buNone/>
            </a:pPr>
            <a:r>
              <a:rPr lang="en-US" sz="1600" dirty="0">
                <a:latin typeface="Karla" pitchFamily="2" charset="0"/>
              </a:rPr>
              <a:t>	In addition to the model, a user-centric web application 	will be designed using </a:t>
            </a:r>
            <a:r>
              <a:rPr lang="en-US" sz="1600" dirty="0" err="1">
                <a:latin typeface="Karla" pitchFamily="2" charset="0"/>
              </a:rPr>
              <a:t>Streamlit</a:t>
            </a:r>
            <a:r>
              <a:rPr lang="en-US" sz="1600" dirty="0">
                <a:latin typeface="Karla" pitchFamily="2" charset="0"/>
              </a:rPr>
              <a:t>, facilitating easy 	interaction and access to predictions.</a:t>
            </a:r>
          </a:p>
          <a:p>
            <a:r>
              <a:rPr lang="en-US" sz="1800" dirty="0">
                <a:latin typeface="DM Serif Display" pitchFamily="2" charset="0"/>
              </a:rPr>
              <a:t>MRI image classification.</a:t>
            </a:r>
          </a:p>
          <a:p>
            <a:pPr marL="0" indent="0">
              <a:buNone/>
            </a:pPr>
            <a:r>
              <a:rPr lang="en-US" sz="1600" dirty="0">
                <a:latin typeface="Karla" pitchFamily="2" charset="0"/>
              </a:rPr>
              <a:t>	The system will classify MRI images into two categories: 	'Healthy' and ‘Tumor,' aiding in rapid diagnosis and 	efficient treatment planning</a:t>
            </a:r>
            <a:r>
              <a:rPr lang="en-US" sz="1700" dirty="0">
                <a:latin typeface="Karla" pitchFamily="2" charset="0"/>
              </a:rPr>
              <a:t>.</a:t>
            </a:r>
            <a:endParaRPr lang="en-IN" sz="1700" dirty="0">
              <a:latin typeface="Karla"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2162160" y="2409840"/>
            <a:ext cx="4809600" cy="8377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4000" b="0" strike="noStrike" spc="-1" dirty="0">
                <a:solidFill>
                  <a:schemeClr val="dk1"/>
                </a:solidFill>
                <a:latin typeface="DM Serif Display"/>
                <a:ea typeface="DM Serif Display"/>
              </a:rPr>
              <a:t>Dataset</a:t>
            </a:r>
            <a:endParaRPr lang="fr-FR" sz="4000" b="0" strike="noStrike" spc="-1" dirty="0">
              <a:solidFill>
                <a:schemeClr val="dk1"/>
              </a:solidFill>
              <a:latin typeface="Arial"/>
            </a:endParaRPr>
          </a:p>
        </p:txBody>
      </p:sp>
      <p:sp>
        <p:nvSpPr>
          <p:cNvPr id="403" name="PlaceHolder 3"/>
          <p:cNvSpPr>
            <a:spLocks noGrp="1"/>
          </p:cNvSpPr>
          <p:nvPr>
            <p:ph type="title"/>
          </p:nvPr>
        </p:nvSpPr>
        <p:spPr>
          <a:xfrm>
            <a:off x="3333600" y="1047600"/>
            <a:ext cx="2476080" cy="138060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9600" b="0" strike="noStrike" spc="-1" dirty="0">
                <a:solidFill>
                  <a:schemeClr val="dk1"/>
                </a:solidFill>
                <a:latin typeface="DM Serif Display"/>
                <a:ea typeface="DM Serif Display"/>
              </a:rPr>
              <a:t>03</a:t>
            </a:r>
            <a:endParaRPr lang="fr-FR" sz="9600" b="0" strike="noStrike" spc="-1" dirty="0">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subTitle"/>
          </p:nvPr>
        </p:nvSpPr>
        <p:spPr>
          <a:xfrm>
            <a:off x="2761080" y="892736"/>
            <a:ext cx="6382920" cy="4029783"/>
          </a:xfrm>
          <a:prstGeom prst="rect">
            <a:avLst/>
          </a:prstGeom>
          <a:noFill/>
          <a:ln w="0">
            <a:noFill/>
          </a:ln>
        </p:spPr>
        <p:txBody>
          <a:bodyPr lIns="91440" tIns="91440" rIns="91440" bIns="91440" anchor="t">
            <a:noAutofit/>
          </a:bodyPr>
          <a:lstStyle/>
          <a:p>
            <a:pPr marL="514350" indent="-285750">
              <a:lnSpc>
                <a:spcPct val="100000"/>
              </a:lnSpc>
              <a:tabLst>
                <a:tab pos="0" algn="l"/>
              </a:tabLst>
            </a:pPr>
            <a:r>
              <a:rPr lang="en" sz="1800" b="0" strike="noStrike" spc="-1" dirty="0">
                <a:solidFill>
                  <a:schemeClr val="dk1"/>
                </a:solidFill>
                <a:latin typeface="DM Serif Display"/>
                <a:ea typeface="DM Serif Display"/>
              </a:rPr>
              <a:t>Dataset structure (Healthy, Tumor).</a:t>
            </a:r>
            <a:endParaRPr lang="en" sz="1800" b="0" strike="noStrike" spc="-1" dirty="0">
              <a:solidFill>
                <a:schemeClr val="dk1"/>
              </a:solidFill>
              <a:latin typeface="Karla"/>
              <a:ea typeface="Karla"/>
            </a:endParaRPr>
          </a:p>
          <a:p>
            <a:pPr indent="0">
              <a:lnSpc>
                <a:spcPct val="100000"/>
              </a:lnSpc>
              <a:buNone/>
              <a:tabLst>
                <a:tab pos="0" algn="l"/>
              </a:tabLst>
            </a:pPr>
            <a:r>
              <a:rPr lang="en" sz="1600" b="0" strike="noStrike" spc="-1" dirty="0">
                <a:solidFill>
                  <a:schemeClr val="dk1"/>
                </a:solidFill>
                <a:latin typeface="Karla"/>
                <a:ea typeface="Karla"/>
              </a:rPr>
              <a:t>	The dataset comprises MRI images categorized into 	'Healthy' and 'Tumor,' providing diverse samples to 	train and validate the model's accuracy.</a:t>
            </a:r>
            <a:endParaRPr lang="en-US" sz="1600" b="0" strike="noStrike" spc="-1" dirty="0">
              <a:solidFill>
                <a:srgbClr val="000000"/>
              </a:solidFill>
              <a:latin typeface="OpenSymbol"/>
            </a:endParaRPr>
          </a:p>
          <a:p>
            <a:pPr marL="514350" indent="-285750">
              <a:lnSpc>
                <a:spcPct val="100000"/>
              </a:lnSpc>
              <a:tabLst>
                <a:tab pos="0" algn="l"/>
              </a:tabLst>
            </a:pPr>
            <a:r>
              <a:rPr lang="en" sz="1800" b="0" strike="noStrike" spc="-1" dirty="0">
                <a:solidFill>
                  <a:schemeClr val="dk1"/>
                </a:solidFill>
                <a:latin typeface="DM Serif Display"/>
                <a:ea typeface="DM Serif Display"/>
              </a:rPr>
              <a:t>Source and format of MRI images.</a:t>
            </a:r>
            <a:endParaRPr lang="en" sz="1800" b="0" strike="noStrike" spc="-1" dirty="0">
              <a:solidFill>
                <a:schemeClr val="dk1"/>
              </a:solidFill>
              <a:latin typeface="Karla"/>
              <a:ea typeface="Karla"/>
            </a:endParaRPr>
          </a:p>
          <a:p>
            <a:pPr indent="0">
              <a:lnSpc>
                <a:spcPct val="100000"/>
              </a:lnSpc>
              <a:buNone/>
              <a:tabLst>
                <a:tab pos="0" algn="l"/>
              </a:tabLst>
            </a:pPr>
            <a:r>
              <a:rPr lang="en" sz="1600" b="0" strike="noStrike" spc="-1" dirty="0">
                <a:solidFill>
                  <a:schemeClr val="dk1"/>
                </a:solidFill>
                <a:latin typeface="Karla"/>
                <a:ea typeface="Karla"/>
              </a:rPr>
              <a:t>	MRI images are sourced from reputable medical 	databases, ensuring a wide variety of cases in 	standard formats suitable for processing.</a:t>
            </a:r>
            <a:endParaRPr lang="en" sz="1600" b="0" strike="noStrike" spc="-1" dirty="0">
              <a:solidFill>
                <a:schemeClr val="dk1"/>
              </a:solidFill>
              <a:latin typeface="DM Serif Display"/>
              <a:ea typeface="DM Serif Display"/>
            </a:endParaRPr>
          </a:p>
          <a:p>
            <a:pPr marL="409590" indent="-285750">
              <a:lnSpc>
                <a:spcPct val="100000"/>
              </a:lnSpc>
              <a:tabLst>
                <a:tab pos="0" algn="l"/>
              </a:tabLst>
            </a:pPr>
            <a:r>
              <a:rPr lang="en" sz="1600" b="0" strike="noStrike" spc="-1" dirty="0">
                <a:solidFill>
                  <a:schemeClr val="dk1"/>
                </a:solidFill>
                <a:latin typeface="DM Serif Display"/>
                <a:ea typeface="DM Serif Display"/>
              </a:rPr>
              <a:t>  </a:t>
            </a:r>
            <a:r>
              <a:rPr lang="en" sz="1800" b="0" strike="noStrike" spc="-1" dirty="0">
                <a:solidFill>
                  <a:schemeClr val="dk1"/>
                </a:solidFill>
                <a:latin typeface="DM Serif Display"/>
                <a:ea typeface="DM Serif Display"/>
              </a:rPr>
              <a:t>Data preprocessing steps.</a:t>
            </a:r>
            <a:endParaRPr lang="en" sz="1800" b="0" strike="noStrike" spc="-1" dirty="0">
              <a:solidFill>
                <a:schemeClr val="dk1"/>
              </a:solidFill>
              <a:latin typeface="Karla"/>
              <a:ea typeface="Karla"/>
            </a:endParaRPr>
          </a:p>
          <a:p>
            <a:pPr marL="123840" indent="0">
              <a:lnSpc>
                <a:spcPct val="100000"/>
              </a:lnSpc>
              <a:buNone/>
              <a:tabLst>
                <a:tab pos="0" algn="l"/>
              </a:tabLst>
            </a:pPr>
            <a:r>
              <a:rPr lang="en" sz="1600" b="0" strike="noStrike" spc="-1" dirty="0">
                <a:solidFill>
                  <a:schemeClr val="dk1"/>
                </a:solidFill>
                <a:latin typeface="Karla"/>
                <a:ea typeface="Karla"/>
              </a:rPr>
              <a:t>	Preprocessing involves resizing all images to 64x64 	pixels to standardize input, along with normalization 	to enhance model performance.</a:t>
            </a:r>
            <a:endParaRPr lang="en-US" sz="1600" b="0" strike="noStrike" spc="-1" dirty="0">
              <a:solidFill>
                <a:srgbClr val="000000"/>
              </a:solidFill>
              <a:latin typeface="OpenSymbol"/>
            </a:endParaRPr>
          </a:p>
        </p:txBody>
      </p:sp>
      <p:sp>
        <p:nvSpPr>
          <p:cNvPr id="410" name="Google Shape;1215;p96"/>
          <p:cNvSpPr/>
          <p:nvPr/>
        </p:nvSpPr>
        <p:spPr>
          <a:xfrm flipH="1">
            <a:off x="0" y="1291563"/>
            <a:ext cx="2959200" cy="295920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3901440" y="3162780"/>
            <a:ext cx="4695600" cy="83772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4000" b="0" strike="noStrike" spc="-1" dirty="0">
                <a:solidFill>
                  <a:schemeClr val="dk1"/>
                </a:solidFill>
                <a:latin typeface="DM Serif Display"/>
                <a:ea typeface="DM Serif Display"/>
              </a:rPr>
              <a:t>Model Architecture</a:t>
            </a:r>
            <a:endParaRPr lang="fr-FR" sz="4000" b="0" strike="noStrike" spc="-1" dirty="0">
              <a:solidFill>
                <a:schemeClr val="dk1"/>
              </a:solidFill>
              <a:latin typeface="Arial"/>
            </a:endParaRPr>
          </a:p>
        </p:txBody>
      </p:sp>
      <p:sp>
        <p:nvSpPr>
          <p:cNvPr id="413" name="PlaceHolder 3"/>
          <p:cNvSpPr>
            <a:spLocks noGrp="1"/>
          </p:cNvSpPr>
          <p:nvPr>
            <p:ph type="title"/>
          </p:nvPr>
        </p:nvSpPr>
        <p:spPr>
          <a:xfrm>
            <a:off x="5147160" y="1782180"/>
            <a:ext cx="2333160" cy="138060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9600" b="0" strike="noStrike" spc="-1" dirty="0">
                <a:solidFill>
                  <a:schemeClr val="dk1"/>
                </a:solidFill>
                <a:latin typeface="DM Serif Display"/>
                <a:ea typeface="DM Serif Display"/>
              </a:rPr>
              <a:t>04</a:t>
            </a:r>
            <a:endParaRPr lang="fr-FR" sz="9600" b="0" strike="noStrike" spc="-1" dirty="0">
              <a:solidFill>
                <a:schemeClr val="dk1"/>
              </a:solidFill>
              <a:latin typeface="Arial"/>
            </a:endParaRPr>
          </a:p>
        </p:txBody>
      </p:sp>
    </p:spTree>
  </p:cSld>
  <p:clrMapOvr>
    <a:masterClrMapping/>
  </p:clrMapOvr>
</p:sld>
</file>

<file path=ppt/theme/theme1.xml><?xml version="1.0" encoding="utf-8"?>
<a:theme xmlns:a="http://schemas.openxmlformats.org/drawingml/2006/main"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Minimalist Hepatitis Clinical Case by Slidesgo">
  <a:themeElements>
    <a:clrScheme name="Simple Light">
      <a:dk1>
        <a:srgbClr val="000000"/>
      </a:dk1>
      <a:lt1>
        <a:srgbClr val="FFFFFF"/>
      </a:lt1>
      <a:dk2>
        <a:srgbClr val="06688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TotalTime>
  <Words>1166</Words>
  <Application>Microsoft Office PowerPoint</Application>
  <PresentationFormat>On-screen Show (16:9)</PresentationFormat>
  <Paragraphs>87</Paragraphs>
  <Slides>21</Slides>
  <Notes>0</Notes>
  <HiddenSlides>0</HiddenSlides>
  <MMClips>0</MMClips>
  <ScaleCrop>false</ScaleCrop>
  <HeadingPairs>
    <vt:vector size="6" baseType="variant">
      <vt:variant>
        <vt:lpstr>Fonts Used</vt:lpstr>
      </vt:variant>
      <vt:variant>
        <vt:i4>6</vt:i4>
      </vt:variant>
      <vt:variant>
        <vt:lpstr>Theme</vt:lpstr>
      </vt:variant>
      <vt:variant>
        <vt:i4>11</vt:i4>
      </vt:variant>
      <vt:variant>
        <vt:lpstr>Slide Titles</vt:lpstr>
      </vt:variant>
      <vt:variant>
        <vt:i4>21</vt:i4>
      </vt:variant>
    </vt:vector>
  </HeadingPairs>
  <TitlesOfParts>
    <vt:vector size="38" baseType="lpstr">
      <vt:lpstr>Arial</vt:lpstr>
      <vt:lpstr>DM Serif Display</vt:lpstr>
      <vt:lpstr>Karla</vt:lpstr>
      <vt:lpstr>OpenSymbol</vt:lpstr>
      <vt:lpstr>Symbol</vt:lpstr>
      <vt:lpstr>Wingdings</vt:lpstr>
      <vt:lpstr>Minimalist Hepatitis Clinical Case by Slidesgo</vt:lpstr>
      <vt:lpstr>Minimalist Hepatitis Clinical Case by Slidesgo</vt:lpstr>
      <vt:lpstr>Minimalist Hepatitis Clinical Case by Slidesgo</vt:lpstr>
      <vt:lpstr>Minimalist Hepatitis Clinical Case by Slidesgo</vt:lpstr>
      <vt:lpstr>Minimalist Hepatitis Clinical Case by Slidesgo</vt:lpstr>
      <vt:lpstr>Minimalist Hepatitis Clinical Case by Slidesgo</vt:lpstr>
      <vt:lpstr>Minimalist Hepatitis Clinical Case by Slidesgo</vt:lpstr>
      <vt:lpstr>Minimalist Hepatitis Clinical Case by Slidesgo</vt:lpstr>
      <vt:lpstr>Minimalist Hepatitis Clinical Case by Slidesgo</vt:lpstr>
      <vt:lpstr>Minimalist Hepatitis Clinical Case by Slidesgo</vt:lpstr>
      <vt:lpstr>Minimalist Hepatitis Clinical Case by Slidesgo</vt:lpstr>
      <vt:lpstr>Brain Tumor Detection</vt:lpstr>
      <vt:lpstr>Introduction</vt:lpstr>
      <vt:lpstr>Overview</vt:lpstr>
      <vt:lpstr>PowerPoint Presentation</vt:lpstr>
      <vt:lpstr>Objective</vt:lpstr>
      <vt:lpstr>PowerPoint Presentation</vt:lpstr>
      <vt:lpstr>Dataset</vt:lpstr>
      <vt:lpstr>PowerPoint Presentation</vt:lpstr>
      <vt:lpstr>Model Architecture</vt:lpstr>
      <vt:lpstr>PowerPoint Presentation</vt:lpstr>
      <vt:lpstr>Training &amp; Evaluation</vt:lpstr>
      <vt:lpstr>PowerPoint Presentation</vt:lpstr>
      <vt:lpstr>Web Application</vt:lpstr>
      <vt:lpstr>PowerPoint Presentation</vt:lpstr>
      <vt:lpstr>Challenges &amp; Learnings</vt:lpstr>
      <vt:lpstr>PowerPoint Presentation</vt:lpstr>
      <vt:lpstr>Future Scope</vt:lpstr>
      <vt:lpstr>PowerPoint Presentation</vt:lpstr>
      <vt:lpstr>PowerPoint Presentation</vt:lpstr>
      <vt:lpstr>PowerPoint Presentation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MOHIT KUMAR GHOSH</dc:creator>
  <cp:lastModifiedBy>ANIKET KIT</cp:lastModifiedBy>
  <cp:revision>6</cp:revision>
  <dcterms:modified xsi:type="dcterms:W3CDTF">2025-04-24T18:24:34Z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2025-04-24T14:44:16Z</dcterms:created>
  <dc:creator>Unknown Creator</dc:creator>
  <dc:description/>
  <dc:language>en-US</dc:language>
  <cp:lastModifiedBy>Unknown Creator</cp:lastModifiedBy>
  <dcterms:modified xsi:type="dcterms:W3CDTF">2025-04-24T14:44:16Z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36</vt:r8>
  </property>
</Properties>
</file>