
<file path=[Content_Types].xml><?xml version="1.0" encoding="utf-8"?>
<Types xmlns="http://schemas.openxmlformats.org/package/2006/content-types">
  <Default Extension="xml" ContentType="application/xml"/>
  <Default Extension="wav" ContentType="audio/wav"/>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6" r:id="rId2"/>
    <p:sldId id="257" r:id="rId3"/>
    <p:sldId id="258" r:id="rId4"/>
    <p:sldId id="262" r:id="rId5"/>
    <p:sldId id="263" r:id="rId6"/>
    <p:sldId id="330" r:id="rId7"/>
    <p:sldId id="260" r:id="rId8"/>
    <p:sldId id="306" r:id="rId9"/>
    <p:sldId id="307" r:id="rId10"/>
    <p:sldId id="308" r:id="rId11"/>
    <p:sldId id="309" r:id="rId12"/>
    <p:sldId id="310" r:id="rId13"/>
    <p:sldId id="312" r:id="rId14"/>
    <p:sldId id="313" r:id="rId15"/>
    <p:sldId id="311" r:id="rId16"/>
    <p:sldId id="314" r:id="rId17"/>
    <p:sldId id="315" r:id="rId18"/>
    <p:sldId id="316" r:id="rId19"/>
    <p:sldId id="317" r:id="rId20"/>
    <p:sldId id="318" r:id="rId21"/>
    <p:sldId id="319" r:id="rId22"/>
    <p:sldId id="259" r:id="rId23"/>
    <p:sldId id="261" r:id="rId24"/>
    <p:sldId id="271" r:id="rId25"/>
    <p:sldId id="270" r:id="rId26"/>
    <p:sldId id="265" r:id="rId27"/>
    <p:sldId id="266" r:id="rId28"/>
    <p:sldId id="267" r:id="rId29"/>
    <p:sldId id="268" r:id="rId30"/>
    <p:sldId id="269" r:id="rId31"/>
    <p:sldId id="320" r:id="rId32"/>
    <p:sldId id="278" r:id="rId33"/>
    <p:sldId id="273" r:id="rId34"/>
    <p:sldId id="274" r:id="rId35"/>
    <p:sldId id="275" r:id="rId36"/>
    <p:sldId id="285" r:id="rId37"/>
    <p:sldId id="286" r:id="rId38"/>
    <p:sldId id="287" r:id="rId39"/>
    <p:sldId id="288" r:id="rId40"/>
    <p:sldId id="289" r:id="rId41"/>
    <p:sldId id="290" r:id="rId42"/>
    <p:sldId id="375" r:id="rId43"/>
    <p:sldId id="291" r:id="rId44"/>
    <p:sldId id="292" r:id="rId45"/>
    <p:sldId id="293" r:id="rId46"/>
    <p:sldId id="294" r:id="rId47"/>
    <p:sldId id="296" r:id="rId48"/>
    <p:sldId id="298" r:id="rId49"/>
    <p:sldId id="295" r:id="rId50"/>
    <p:sldId id="304" r:id="rId51"/>
    <p:sldId id="305" r:id="rId52"/>
    <p:sldId id="376" r:id="rId53"/>
    <p:sldId id="321" r:id="rId54"/>
    <p:sldId id="322" r:id="rId55"/>
    <p:sldId id="302" r:id="rId56"/>
    <p:sldId id="323" r:id="rId57"/>
    <p:sldId id="324" r:id="rId58"/>
    <p:sldId id="325" r:id="rId59"/>
    <p:sldId id="326" r:id="rId60"/>
    <p:sldId id="380" r:id="rId61"/>
    <p:sldId id="377" r:id="rId62"/>
    <p:sldId id="381" r:id="rId63"/>
    <p:sldId id="327" r:id="rId64"/>
    <p:sldId id="328" r:id="rId65"/>
    <p:sldId id="329" r:id="rId66"/>
    <p:sldId id="373" r:id="rId67"/>
    <p:sldId id="374" r:id="rId68"/>
    <p:sldId id="331" r:id="rId69"/>
    <p:sldId id="332" r:id="rId70"/>
    <p:sldId id="333" r:id="rId71"/>
    <p:sldId id="353" r:id="rId72"/>
    <p:sldId id="354" r:id="rId73"/>
    <p:sldId id="355" r:id="rId74"/>
    <p:sldId id="356" r:id="rId75"/>
    <p:sldId id="357" r:id="rId76"/>
    <p:sldId id="358" r:id="rId77"/>
    <p:sldId id="360" r:id="rId78"/>
    <p:sldId id="297" r:id="rId79"/>
    <p:sldId id="299" r:id="rId80"/>
    <p:sldId id="300" r:id="rId81"/>
    <p:sldId id="301" r:id="rId82"/>
    <p:sldId id="361" r:id="rId83"/>
    <p:sldId id="362" r:id="rId84"/>
    <p:sldId id="364" r:id="rId85"/>
    <p:sldId id="365" r:id="rId86"/>
    <p:sldId id="366" r:id="rId87"/>
    <p:sldId id="367" r:id="rId88"/>
    <p:sldId id="368" r:id="rId89"/>
    <p:sldId id="378" r:id="rId90"/>
    <p:sldId id="379" r:id="rId91"/>
    <p:sldId id="369" r:id="rId92"/>
    <p:sldId id="370" r:id="rId93"/>
    <p:sldId id="371" r:id="rId94"/>
    <p:sldId id="372" r:id="rId95"/>
    <p:sldId id="272" r:id="rId96"/>
    <p:sldId id="279" r:id="rId97"/>
    <p:sldId id="280"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10"/>
    <p:restoredTop sz="90211" autoAdjust="0"/>
  </p:normalViewPr>
  <p:slideViewPr>
    <p:cSldViewPr>
      <p:cViewPr>
        <p:scale>
          <a:sx n="97" d="100"/>
          <a:sy n="97" d="100"/>
        </p:scale>
        <p:origin x="2080" y="3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352"/>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esProps" Target="pres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FE4897-C4AF-417D-851A-A0E1C92CACB7}" type="datetimeFigureOut">
              <a:rPr lang="en-US" smtClean="0"/>
              <a:pPr/>
              <a:t>7/27/16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58D9CD-D2E5-4BF6-9D3E-9E2DDFBB52F4}" type="slidenum">
              <a:rPr lang="en-IN" smtClean="0"/>
              <a:pPr/>
              <a:t>‹#›</a:t>
            </a:fld>
            <a:endParaRPr lang="en-IN"/>
          </a:p>
        </p:txBody>
      </p:sp>
    </p:spTree>
    <p:extLst>
      <p:ext uri="{BB962C8B-B14F-4D97-AF65-F5344CB8AC3E}">
        <p14:creationId xmlns:p14="http://schemas.microsoft.com/office/powerpoint/2010/main" val="2756523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64579E-F065-4617-BEF4-7F462E0FC79E}" type="slidenum">
              <a:rPr lang="en-US"/>
              <a:pPr/>
              <a:t>68</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r>
              <a:rPr lang="en-US"/>
              <a:t>If the complexity is O(n</a:t>
            </a:r>
            <a:r>
              <a:rPr lang="en-US" baseline="30000"/>
              <a:t>2</a:t>
            </a:r>
            <a:r>
              <a:rPr lang="en-US"/>
              <a:t>), we may consider the algorithm practical even for large n.</a:t>
            </a:r>
          </a:p>
          <a:p>
            <a:r>
              <a:rPr lang="en-US"/>
              <a:t>An O(2</a:t>
            </a:r>
            <a:r>
              <a:rPr lang="en-US" baseline="30000"/>
              <a:t>n</a:t>
            </a:r>
            <a:r>
              <a:rPr lang="en-US"/>
              <a:t>) algorithm is practical only for small n, say n &lt; 40.</a:t>
            </a:r>
          </a:p>
          <a:p>
            <a:r>
              <a:rPr lang="en-US"/>
              <a:t>The worst-case run time of an O(n</a:t>
            </a:r>
            <a:r>
              <a:rPr lang="en-US" baseline="30000"/>
              <a:t>2</a:t>
            </a:r>
            <a:r>
              <a:rPr lang="en-US"/>
              <a:t>) algorithm will quadruple with each doubling of n. So if the worst-case time is 10 sec when n = 100, it will be approximately 40 sec when n = 200.</a:t>
            </a:r>
            <a:endParaRPr lang="en-US" baseline="30000"/>
          </a:p>
        </p:txBody>
      </p:sp>
    </p:spTree>
    <p:extLst>
      <p:ext uri="{BB962C8B-B14F-4D97-AF65-F5344CB8AC3E}">
        <p14:creationId xmlns:p14="http://schemas.microsoft.com/office/powerpoint/2010/main" val="175792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E71F2C-647A-4693-B5E1-EAFB37C6A119}" type="slidenum">
              <a:rPr lang="en-US"/>
              <a:pPr/>
              <a:t>71</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dirty="0"/>
              <a:t>1 cycle to add data that are in the registers</a:t>
            </a:r>
          </a:p>
          <a:p>
            <a:r>
              <a:rPr lang="en-US" dirty="0"/>
              <a:t>2 cycles to copy data from L1 cache to a register</a:t>
            </a:r>
          </a:p>
          <a:p>
            <a:r>
              <a:rPr lang="en-US" dirty="0"/>
              <a:t>10 cycles to copy from L2 to L1 and register</a:t>
            </a:r>
          </a:p>
        </p:txBody>
      </p:sp>
    </p:spTree>
    <p:extLst>
      <p:ext uri="{BB962C8B-B14F-4D97-AF65-F5344CB8AC3E}">
        <p14:creationId xmlns:p14="http://schemas.microsoft.com/office/powerpoint/2010/main" val="291660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7A0F3-1416-4AFF-8F54-4C96AD545F51}" type="slidenum">
              <a:rPr lang="en-US"/>
              <a:pPr/>
              <a:t>72</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r>
              <a:rPr lang="en-US" dirty="0"/>
              <a:t>A program that does 100 operations on the same data would take less time than</a:t>
            </a:r>
          </a:p>
          <a:p>
            <a:r>
              <a:rPr lang="en-US" dirty="0"/>
              <a:t>A program that performs a single operation on say 50 different pieces of data</a:t>
            </a:r>
          </a:p>
          <a:p>
            <a:r>
              <a:rPr lang="en-US" dirty="0"/>
              <a:t>(assuming, in a simple model) that each time data is fetched from main memory, only one piece of data is fetched. The first program would make one fetch at a cost of 100 cycles and perform 100 operations at a cost of 1 cycle each for a total of 200 cycles. The second program would need 50 * 100 cycles just to fetch the data.</a:t>
            </a:r>
          </a:p>
        </p:txBody>
      </p:sp>
    </p:spTree>
    <p:extLst>
      <p:ext uri="{BB962C8B-B14F-4D97-AF65-F5344CB8AC3E}">
        <p14:creationId xmlns:p14="http://schemas.microsoft.com/office/powerpoint/2010/main" val="336583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1.iitb.ac.in/newacadhome/rules.jsp"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audio" Target="../media/audio1.wav"/></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gi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rgbClr val="FF0000"/>
                </a:solidFill>
                <a:latin typeface="Comic Sans MS"/>
                <a:cs typeface="Comic Sans MS"/>
              </a:rPr>
              <a:t>Data Structures and Algorithms </a:t>
            </a:r>
            <a:br>
              <a:rPr lang="en-US" b="1" dirty="0" smtClean="0">
                <a:solidFill>
                  <a:srgbClr val="FF0000"/>
                </a:solidFill>
                <a:latin typeface="Comic Sans MS"/>
                <a:cs typeface="Comic Sans MS"/>
              </a:rPr>
            </a:br>
            <a:r>
              <a:rPr lang="en-US" b="1" dirty="0" smtClean="0">
                <a:solidFill>
                  <a:srgbClr val="FF0000"/>
                </a:solidFill>
                <a:latin typeface="Comic Sans MS"/>
                <a:cs typeface="Comic Sans MS"/>
              </a:rPr>
              <a:t>CS 213- Lecture 1</a:t>
            </a:r>
            <a:endParaRPr lang="en-IN" b="1" dirty="0">
              <a:solidFill>
                <a:srgbClr val="FF0000"/>
              </a:solidFill>
              <a:latin typeface="Comic Sans MS"/>
              <a:cs typeface="Comic Sans MS"/>
            </a:endParaRPr>
          </a:p>
        </p:txBody>
      </p:sp>
      <p:sp>
        <p:nvSpPr>
          <p:cNvPr id="3" name="Subtitle 2"/>
          <p:cNvSpPr>
            <a:spLocks noGrp="1"/>
          </p:cNvSpPr>
          <p:nvPr>
            <p:ph type="subTitle" idx="1"/>
          </p:nvPr>
        </p:nvSpPr>
        <p:spPr/>
        <p:txBody>
          <a:bodyPr/>
          <a:lstStyle/>
          <a:p>
            <a:r>
              <a:rPr lang="en-US" dirty="0" smtClean="0">
                <a:solidFill>
                  <a:srgbClr val="0000FF"/>
                </a:solidFill>
              </a:rPr>
              <a:t>RK </a:t>
            </a:r>
            <a:r>
              <a:rPr lang="en-US" dirty="0" err="1" smtClean="0">
                <a:solidFill>
                  <a:srgbClr val="0000FF"/>
                </a:solidFill>
              </a:rPr>
              <a:t>Shyamasundar</a:t>
            </a:r>
            <a:endParaRPr lang="en-IN" dirty="0">
              <a:solidFill>
                <a:srgbClr val="0000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srcRect/>
          <a:stretch>
            <a:fillRect/>
          </a:stretch>
        </p:blipFill>
        <p:spPr bwMode="auto">
          <a:xfrm>
            <a:off x="381000" y="290946"/>
            <a:ext cx="8153400" cy="61049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496488" y="533400"/>
            <a:ext cx="8114112" cy="5764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618918" y="685800"/>
            <a:ext cx="8144082" cy="56514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457201" y="434240"/>
            <a:ext cx="8077200" cy="58786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202522" y="762000"/>
            <a:ext cx="8738957"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STL</a:t>
            </a:r>
            <a:endParaRPr lang="en-IN" dirty="0"/>
          </a:p>
        </p:txBody>
      </p:sp>
      <p:sp>
        <p:nvSpPr>
          <p:cNvPr id="3" name="Content Placeholder 2"/>
          <p:cNvSpPr>
            <a:spLocks noGrp="1"/>
          </p:cNvSpPr>
          <p:nvPr>
            <p:ph idx="1"/>
          </p:nvPr>
        </p:nvSpPr>
        <p:spPr/>
        <p:txBody>
          <a:bodyPr/>
          <a:lstStyle/>
          <a:p>
            <a:r>
              <a:rPr lang="en-IN" dirty="0" smtClean="0"/>
              <a:t>STL (Standard Template Library) is a powerful set of C++ template classes to provides general-purpose </a:t>
            </a:r>
            <a:r>
              <a:rPr lang="en-IN" dirty="0" err="1" smtClean="0"/>
              <a:t>templatized</a:t>
            </a:r>
            <a:r>
              <a:rPr lang="en-IN" dirty="0" smtClean="0"/>
              <a:t> classes and functions that implement many popular and commonly used algorithms and data structures like vectors, lists, queues, and stacks.</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STL</a:t>
            </a:r>
            <a:endParaRPr lang="en-IN" dirty="0"/>
          </a:p>
        </p:txBody>
      </p:sp>
      <p:pic>
        <p:nvPicPr>
          <p:cNvPr id="17410" name="Picture 2"/>
          <p:cNvPicPr>
            <a:picLocks noGrp="1" noChangeAspect="1" noChangeArrowheads="1"/>
          </p:cNvPicPr>
          <p:nvPr>
            <p:ph idx="1"/>
          </p:nvPr>
        </p:nvPicPr>
        <p:blipFill>
          <a:blip r:embed="rId2"/>
          <a:srcRect/>
          <a:stretch>
            <a:fillRect/>
          </a:stretch>
        </p:blipFill>
        <p:spPr bwMode="auto">
          <a:xfrm>
            <a:off x="838201" y="1508434"/>
            <a:ext cx="7620000" cy="48056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STL Operations</a:t>
            </a:r>
            <a:endParaRPr lang="en-IN" dirty="0"/>
          </a:p>
        </p:txBody>
      </p:sp>
      <p:pic>
        <p:nvPicPr>
          <p:cNvPr id="18435" name="Picture 3"/>
          <p:cNvPicPr>
            <a:picLocks noGrp="1" noChangeAspect="1" noChangeArrowheads="1"/>
          </p:cNvPicPr>
          <p:nvPr>
            <p:ph idx="1"/>
          </p:nvPr>
        </p:nvPicPr>
        <p:blipFill>
          <a:blip r:embed="rId2"/>
          <a:srcRect/>
          <a:stretch>
            <a:fillRect/>
          </a:stretch>
        </p:blipFill>
        <p:spPr bwMode="auto">
          <a:xfrm>
            <a:off x="914401" y="1295880"/>
            <a:ext cx="7543800" cy="52950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Google Maps</a:t>
            </a:r>
            <a:endParaRPr lang="en-IN" dirty="0"/>
          </a:p>
        </p:txBody>
      </p:sp>
      <p:pic>
        <p:nvPicPr>
          <p:cNvPr id="19458" name="Picture 2"/>
          <p:cNvPicPr>
            <a:picLocks noGrp="1" noChangeAspect="1" noChangeArrowheads="1"/>
          </p:cNvPicPr>
          <p:nvPr>
            <p:ph idx="1"/>
          </p:nvPr>
        </p:nvPicPr>
        <p:blipFill>
          <a:blip r:embed="rId2"/>
          <a:srcRect/>
          <a:stretch>
            <a:fillRect/>
          </a:stretch>
        </p:blipFill>
        <p:spPr bwMode="auto">
          <a:xfrm>
            <a:off x="1500187" y="1681955"/>
            <a:ext cx="6653213" cy="47242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Operations to support these Operations</a:t>
            </a:r>
            <a:endParaRPr lang="en-IN" dirty="0"/>
          </a:p>
        </p:txBody>
      </p:sp>
      <p:pic>
        <p:nvPicPr>
          <p:cNvPr id="20482" name="Picture 2"/>
          <p:cNvPicPr>
            <a:picLocks noGrp="1" noChangeAspect="1" noChangeArrowheads="1"/>
          </p:cNvPicPr>
          <p:nvPr>
            <p:ph idx="1"/>
          </p:nvPr>
        </p:nvPicPr>
        <p:blipFill>
          <a:blip r:embed="rId2"/>
          <a:srcRect/>
          <a:stretch>
            <a:fillRect/>
          </a:stretch>
        </p:blipFill>
        <p:spPr bwMode="auto">
          <a:xfrm>
            <a:off x="1185862" y="1710531"/>
            <a:ext cx="6772275" cy="4305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 Topics</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Introduction to data structures,</a:t>
            </a:r>
          </a:p>
          <a:p>
            <a:pPr lvl="1"/>
            <a:r>
              <a:rPr lang="en-IN" dirty="0" smtClean="0"/>
              <a:t>Abstract data types, analysis of algorithms.</a:t>
            </a:r>
          </a:p>
          <a:p>
            <a:r>
              <a:rPr lang="en-IN" dirty="0" smtClean="0"/>
              <a:t>Creation and manipulation of data structures: arrays, matrices, sparse matrices, lists, stacks, queues, trees, heaps, hash tables, balanced trees, tries, graphs.</a:t>
            </a:r>
          </a:p>
          <a:p>
            <a:r>
              <a:rPr lang="en-IN" dirty="0" smtClean="0"/>
              <a:t>Algorithms for sorting and searching,</a:t>
            </a:r>
          </a:p>
          <a:p>
            <a:r>
              <a:rPr lang="en-IN" dirty="0" smtClean="0"/>
              <a:t> </a:t>
            </a:r>
            <a:r>
              <a:rPr lang="en-IN" dirty="0"/>
              <a:t>D</a:t>
            </a:r>
            <a:r>
              <a:rPr lang="en-IN" dirty="0" smtClean="0"/>
              <a:t>epth-first and breadth-first search,</a:t>
            </a:r>
          </a:p>
          <a:p>
            <a:r>
              <a:rPr lang="en-IN" dirty="0"/>
              <a:t> </a:t>
            </a:r>
            <a:r>
              <a:rPr lang="en-IN" dirty="0" smtClean="0"/>
              <a:t>Paradigms:</a:t>
            </a:r>
          </a:p>
          <a:p>
            <a:pPr lvl="1"/>
            <a:r>
              <a:rPr lang="en-IN" dirty="0" smtClean="0"/>
              <a:t>The </a:t>
            </a:r>
            <a:r>
              <a:rPr lang="en-IN" dirty="0"/>
              <a:t>greedy method. </a:t>
            </a:r>
          </a:p>
          <a:p>
            <a:pPr lvl="1"/>
            <a:r>
              <a:rPr lang="en-IN" dirty="0"/>
              <a:t>Divide-and-conquer. </a:t>
            </a:r>
          </a:p>
          <a:p>
            <a:pPr lvl="1"/>
            <a:r>
              <a:rPr lang="en-IN" dirty="0"/>
              <a:t>Dynamic programming.</a:t>
            </a:r>
          </a:p>
          <a:p>
            <a:pPr lvl="1"/>
            <a:r>
              <a:rPr lang="en-IN" dirty="0"/>
              <a:t>Backtracking. </a:t>
            </a:r>
          </a:p>
          <a:p>
            <a:pPr lvl="1"/>
            <a:r>
              <a:rPr lang="en-IN" dirty="0"/>
              <a:t>Branch-and-bound. </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Organizing Principles</a:t>
            </a:r>
            <a:endParaRPr lang="en-IN" dirty="0"/>
          </a:p>
        </p:txBody>
      </p:sp>
      <p:pic>
        <p:nvPicPr>
          <p:cNvPr id="21506" name="Picture 2"/>
          <p:cNvPicPr>
            <a:picLocks noGrp="1" noChangeAspect="1" noChangeArrowheads="1"/>
          </p:cNvPicPr>
          <p:nvPr>
            <p:ph idx="1"/>
          </p:nvPr>
        </p:nvPicPr>
        <p:blipFill>
          <a:blip r:embed="rId2"/>
          <a:srcRect/>
          <a:stretch>
            <a:fillRect/>
          </a:stretch>
        </p:blipFill>
        <p:spPr bwMode="auto">
          <a:xfrm>
            <a:off x="990600" y="1536072"/>
            <a:ext cx="7543800" cy="4901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Ordering</a:t>
            </a:r>
            <a:endParaRPr lang="en-IN" dirty="0"/>
          </a:p>
        </p:txBody>
      </p:sp>
      <p:pic>
        <p:nvPicPr>
          <p:cNvPr id="22531" name="Picture 3"/>
          <p:cNvPicPr>
            <a:picLocks noGrp="1" noChangeAspect="1" noChangeArrowheads="1"/>
          </p:cNvPicPr>
          <p:nvPr>
            <p:ph idx="1"/>
          </p:nvPr>
        </p:nvPicPr>
        <p:blipFill>
          <a:blip r:embed="rId2"/>
          <a:srcRect/>
          <a:stretch>
            <a:fillRect/>
          </a:stretch>
        </p:blipFill>
        <p:spPr bwMode="auto">
          <a:xfrm>
            <a:off x="838200" y="1235694"/>
            <a:ext cx="7772400" cy="54694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a:t>
            </a:r>
            <a:endParaRPr lang="en-IN" dirty="0"/>
          </a:p>
        </p:txBody>
      </p:sp>
      <p:sp>
        <p:nvSpPr>
          <p:cNvPr id="3" name="Content Placeholder 2"/>
          <p:cNvSpPr>
            <a:spLocks noGrp="1"/>
          </p:cNvSpPr>
          <p:nvPr>
            <p:ph idx="1"/>
          </p:nvPr>
        </p:nvSpPr>
        <p:spPr/>
        <p:txBody>
          <a:bodyPr/>
          <a:lstStyle/>
          <a:p>
            <a:endParaRPr lang="en-US" dirty="0" smtClean="0"/>
          </a:p>
          <a:p>
            <a:r>
              <a:rPr lang="en-US" dirty="0" smtClean="0"/>
              <a:t>Algorithms + Data Structures = Programs</a:t>
            </a:r>
          </a:p>
          <a:p>
            <a:pPr lvl="1"/>
            <a:r>
              <a:rPr lang="en-US" dirty="0" smtClean="0"/>
              <a:t>Imperative Programs</a:t>
            </a:r>
          </a:p>
          <a:p>
            <a:pPr lvl="1"/>
            <a:endParaRPr lang="en-US" dirty="0" smtClean="0"/>
          </a:p>
          <a:p>
            <a:pPr marL="0" indent="0">
              <a:buNone/>
            </a:pPr>
            <a:endParaRPr lang="en-US" dirty="0" smtClean="0"/>
          </a:p>
          <a:p>
            <a:r>
              <a:rPr lang="en-US" dirty="0" smtClean="0">
                <a:solidFill>
                  <a:srgbClr val="0070C0"/>
                </a:solidFill>
              </a:rPr>
              <a:t>Logics + Control = Programs</a:t>
            </a:r>
          </a:p>
          <a:p>
            <a:pPr lvl="1"/>
            <a:r>
              <a:rPr lang="en-US" dirty="0" smtClean="0">
                <a:solidFill>
                  <a:srgbClr val="0070C0"/>
                </a:solidFill>
              </a:rPr>
              <a:t> Logic Programs – Declarative Specifications</a:t>
            </a:r>
          </a:p>
          <a:p>
            <a:pPr lvl="2"/>
            <a:r>
              <a:rPr lang="en-US" dirty="0" smtClean="0">
                <a:solidFill>
                  <a:srgbClr val="0070C0"/>
                </a:solidFill>
              </a:rPr>
              <a:t>Example Finding a transitive closure of a program</a:t>
            </a:r>
            <a:endParaRPr lang="en-IN" dirty="0">
              <a:solidFill>
                <a:srgbClr val="0070C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 Coverage</a:t>
            </a:r>
            <a:endParaRPr lang="en-IN" dirty="0"/>
          </a:p>
        </p:txBody>
      </p:sp>
      <p:sp>
        <p:nvSpPr>
          <p:cNvPr id="3" name="Content Placeholder 2"/>
          <p:cNvSpPr>
            <a:spLocks noGrp="1"/>
          </p:cNvSpPr>
          <p:nvPr>
            <p:ph idx="1"/>
          </p:nvPr>
        </p:nvSpPr>
        <p:spPr/>
        <p:txBody>
          <a:bodyPr/>
          <a:lstStyle/>
          <a:p>
            <a:r>
              <a:rPr lang="en-IN" dirty="0" smtClean="0"/>
              <a:t>Algorithm design methods needed to develop programs that do the data manipulation.</a:t>
            </a:r>
          </a:p>
          <a:p>
            <a:endParaRPr lang="en-IN" dirty="0"/>
          </a:p>
          <a:p>
            <a:pPr marL="0" indent="0">
              <a:buNone/>
            </a:pPr>
            <a:endParaRPr lang="en-IN" dirty="0" smtClean="0"/>
          </a:p>
          <a:p>
            <a:r>
              <a:rPr lang="en-IN" dirty="0" smtClean="0"/>
              <a:t>Study of data structures and algorithms: Crux of Computer Science.</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Programs</a:t>
            </a:r>
            <a:endParaRPr lang="en-IN" dirty="0"/>
          </a:p>
        </p:txBody>
      </p:sp>
      <p:sp>
        <p:nvSpPr>
          <p:cNvPr id="3" name="Content Placeholder 2"/>
          <p:cNvSpPr>
            <a:spLocks noGrp="1"/>
          </p:cNvSpPr>
          <p:nvPr>
            <p:ph idx="1"/>
          </p:nvPr>
        </p:nvSpPr>
        <p:spPr/>
        <p:txBody>
          <a:bodyPr/>
          <a:lstStyle/>
          <a:p>
            <a:endParaRPr lang="en-US" dirty="0" smtClean="0"/>
          </a:p>
          <a:p>
            <a:pPr>
              <a:buNone/>
            </a:pPr>
            <a:r>
              <a:rPr lang="en-US" dirty="0" smtClean="0"/>
              <a:t>Two Concerns</a:t>
            </a:r>
          </a:p>
          <a:p>
            <a:r>
              <a:rPr lang="en-US" dirty="0" smtClean="0"/>
              <a:t>Correctness</a:t>
            </a:r>
          </a:p>
          <a:p>
            <a:r>
              <a:rPr lang="en-US" dirty="0" smtClean="0"/>
              <a:t>Efficiency</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an convincing program</a:t>
            </a:r>
            <a:endParaRPr lang="en-IN" dirty="0"/>
          </a:p>
        </p:txBody>
      </p:sp>
      <p:sp>
        <p:nvSpPr>
          <p:cNvPr id="3" name="Content Placeholder 2"/>
          <p:cNvSpPr>
            <a:spLocks noGrp="1"/>
          </p:cNvSpPr>
          <p:nvPr>
            <p:ph idx="1"/>
          </p:nvPr>
        </p:nvSpPr>
        <p:spPr/>
        <p:txBody>
          <a:bodyPr/>
          <a:lstStyle/>
          <a:p>
            <a:r>
              <a:rPr lang="en-US" dirty="0" smtClean="0"/>
              <a:t>Three arrays</a:t>
            </a:r>
          </a:p>
          <a:p>
            <a:r>
              <a:rPr lang="en-US" dirty="0" smtClean="0"/>
              <a:t>   F[</a:t>
            </a:r>
            <a:r>
              <a:rPr lang="en-US" dirty="0" err="1" smtClean="0"/>
              <a:t>i</a:t>
            </a:r>
            <a:r>
              <a:rPr lang="en-US" dirty="0" smtClean="0"/>
              <a:t>], G[j], H[k] monotonically decreasing</a:t>
            </a:r>
          </a:p>
          <a:p>
            <a:r>
              <a:rPr lang="en-US" dirty="0" smtClean="0"/>
              <a:t>Given that there exists a </a:t>
            </a:r>
            <a:r>
              <a:rPr lang="en-US" dirty="0" err="1" smtClean="0"/>
              <a:t>i,j</a:t>
            </a:r>
            <a:r>
              <a:rPr lang="en-US" dirty="0" smtClean="0"/>
              <a:t>, k such that F[</a:t>
            </a:r>
            <a:r>
              <a:rPr lang="en-US" dirty="0" err="1" smtClean="0"/>
              <a:t>i</a:t>
            </a:r>
            <a:r>
              <a:rPr lang="en-US" dirty="0" smtClean="0"/>
              <a:t>] = G[j] = H[k], write program computing the points of common intersection</a:t>
            </a:r>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IN" dirty="0"/>
          </a:p>
        </p:txBody>
      </p:sp>
      <p:pic>
        <p:nvPicPr>
          <p:cNvPr id="10242" name="Picture 2"/>
          <p:cNvPicPr>
            <a:picLocks noGrp="1" noChangeAspect="1" noChangeArrowheads="1"/>
          </p:cNvPicPr>
          <p:nvPr>
            <p:ph idx="1"/>
          </p:nvPr>
        </p:nvPicPr>
        <p:blipFill>
          <a:blip r:embed="rId2"/>
          <a:srcRect/>
          <a:stretch>
            <a:fillRect/>
          </a:stretch>
        </p:blipFill>
        <p:spPr bwMode="auto">
          <a:xfrm>
            <a:off x="285720" y="2786058"/>
            <a:ext cx="8486831" cy="25717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a:t>
            </a:r>
            <a:endParaRPr lang="en-IN" dirty="0"/>
          </a:p>
        </p:txBody>
      </p:sp>
      <p:pic>
        <p:nvPicPr>
          <p:cNvPr id="11266" name="Picture 2"/>
          <p:cNvPicPr>
            <a:picLocks noGrp="1" noChangeAspect="1" noChangeArrowheads="1"/>
          </p:cNvPicPr>
          <p:nvPr>
            <p:ph idx="1"/>
          </p:nvPr>
        </p:nvPicPr>
        <p:blipFill>
          <a:blip r:embed="rId2"/>
          <a:srcRect/>
          <a:stretch>
            <a:fillRect/>
          </a:stretch>
        </p:blipFill>
        <p:spPr bwMode="auto">
          <a:xfrm>
            <a:off x="186552" y="2071678"/>
            <a:ext cx="8568840" cy="3500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IN" dirty="0"/>
          </a:p>
        </p:txBody>
      </p:sp>
      <p:pic>
        <p:nvPicPr>
          <p:cNvPr id="12290" name="Picture 2"/>
          <p:cNvPicPr>
            <a:picLocks noGrp="1" noChangeAspect="1" noChangeArrowheads="1"/>
          </p:cNvPicPr>
          <p:nvPr>
            <p:ph idx="1"/>
          </p:nvPr>
        </p:nvPicPr>
        <p:blipFill>
          <a:blip r:embed="rId2"/>
          <a:srcRect/>
          <a:stretch>
            <a:fillRect/>
          </a:stretch>
        </p:blipFill>
        <p:spPr bwMode="auto">
          <a:xfrm>
            <a:off x="87249" y="2643182"/>
            <a:ext cx="9056751"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GCD </a:t>
            </a:r>
            <a:endParaRPr lang="en-IN" dirty="0"/>
          </a:p>
        </p:txBody>
      </p:sp>
      <p:pic>
        <p:nvPicPr>
          <p:cNvPr id="13314" name="Picture 2"/>
          <p:cNvPicPr>
            <a:picLocks noGrp="1" noChangeAspect="1" noChangeArrowheads="1"/>
          </p:cNvPicPr>
          <p:nvPr>
            <p:ph idx="1"/>
          </p:nvPr>
        </p:nvPicPr>
        <p:blipFill>
          <a:blip r:embed="rId2"/>
          <a:srcRect/>
          <a:stretch>
            <a:fillRect/>
          </a:stretch>
        </p:blipFill>
        <p:spPr bwMode="auto">
          <a:xfrm>
            <a:off x="202105" y="2143116"/>
            <a:ext cx="7985610" cy="31432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Books</a:t>
            </a:r>
            <a:endParaRPr lang="en-IN"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en-IN" dirty="0" smtClean="0"/>
              <a:t> S. </a:t>
            </a:r>
            <a:r>
              <a:rPr lang="en-IN" dirty="0" err="1" smtClean="0"/>
              <a:t>Sahni</a:t>
            </a:r>
            <a:r>
              <a:rPr lang="en-IN" dirty="0" smtClean="0"/>
              <a:t>, Data Structures, Algorithms and Applications in C++,2nd edition, Universities Press,2005</a:t>
            </a:r>
          </a:p>
          <a:p>
            <a:r>
              <a:rPr lang="en-IN" dirty="0" smtClean="0"/>
              <a:t>T. </a:t>
            </a:r>
            <a:r>
              <a:rPr lang="en-IN" dirty="0" err="1" smtClean="0"/>
              <a:t>Cormen</a:t>
            </a:r>
            <a:r>
              <a:rPr lang="en-IN" dirty="0" smtClean="0"/>
              <a:t>, C. </a:t>
            </a:r>
            <a:r>
              <a:rPr lang="en-IN" dirty="0" err="1" smtClean="0"/>
              <a:t>Leiserson</a:t>
            </a:r>
            <a:r>
              <a:rPr lang="en-IN" dirty="0" smtClean="0"/>
              <a:t>, R. </a:t>
            </a:r>
            <a:r>
              <a:rPr lang="en-IN" dirty="0" err="1" smtClean="0"/>
              <a:t>Rivest</a:t>
            </a:r>
            <a:r>
              <a:rPr lang="en-IN" dirty="0" smtClean="0"/>
              <a:t>, C. Stein, Introduction to Algorithms, 2nd edition, Prentice-Hall India, 2001. </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GCD (Classical versions)</a:t>
            </a:r>
            <a:endParaRPr lang="en-IN" dirty="0"/>
          </a:p>
        </p:txBody>
      </p:sp>
      <p:pic>
        <p:nvPicPr>
          <p:cNvPr id="14338" name="Picture 2"/>
          <p:cNvPicPr>
            <a:picLocks noGrp="1" noChangeAspect="1" noChangeArrowheads="1"/>
          </p:cNvPicPr>
          <p:nvPr>
            <p:ph idx="1"/>
          </p:nvPr>
        </p:nvPicPr>
        <p:blipFill>
          <a:blip r:embed="rId2"/>
          <a:srcRect/>
          <a:stretch>
            <a:fillRect/>
          </a:stretch>
        </p:blipFill>
        <p:spPr bwMode="auto">
          <a:xfrm>
            <a:off x="292273" y="2000240"/>
            <a:ext cx="8369828" cy="3643337"/>
          </a:xfrm>
          <a:prstGeom prst="rect">
            <a:avLst/>
          </a:prstGeom>
          <a:noFill/>
          <a:ln w="9525">
            <a:noFill/>
            <a:miter lim="800000"/>
            <a:headEnd/>
            <a:tailEnd/>
          </a:ln>
          <a:effectLst/>
        </p:spPr>
      </p:pic>
      <p:sp>
        <p:nvSpPr>
          <p:cNvPr id="4" name="TextBox 3"/>
          <p:cNvSpPr txBox="1"/>
          <p:nvPr/>
        </p:nvSpPr>
        <p:spPr>
          <a:xfrm>
            <a:off x="1214414" y="6143644"/>
            <a:ext cx="3379195" cy="369332"/>
          </a:xfrm>
          <a:prstGeom prst="rect">
            <a:avLst/>
          </a:prstGeom>
          <a:noFill/>
        </p:spPr>
        <p:txBody>
          <a:bodyPr wrap="none" rtlCol="0">
            <a:spAutoFit/>
          </a:bodyPr>
          <a:lstStyle/>
          <a:p>
            <a:r>
              <a:rPr lang="en-US" dirty="0" smtClean="0"/>
              <a:t>What about computation of LCM?</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Efficiency:</a:t>
            </a:r>
            <a:br>
              <a:rPr lang="en-US" dirty="0" smtClean="0"/>
            </a:br>
            <a:r>
              <a:rPr lang="en-US" dirty="0" err="1" smtClean="0"/>
              <a:t>Reachabilty</a:t>
            </a:r>
            <a:r>
              <a:rPr lang="en-US" dirty="0" smtClean="0"/>
              <a:t> Problem</a:t>
            </a:r>
            <a:endParaRPr lang="en-IN" dirty="0"/>
          </a:p>
        </p:txBody>
      </p:sp>
      <p:sp>
        <p:nvSpPr>
          <p:cNvPr id="3" name="Content Placeholder 2"/>
          <p:cNvSpPr>
            <a:spLocks noGrp="1"/>
          </p:cNvSpPr>
          <p:nvPr>
            <p:ph idx="1"/>
          </p:nvPr>
        </p:nvSpPr>
        <p:spPr/>
        <p:txBody>
          <a:bodyPr/>
          <a:lstStyle/>
          <a:p>
            <a:r>
              <a:rPr lang="en-US" dirty="0" smtClean="0"/>
              <a:t>Consider a directed graph and find for each node all the nodes that it can reach.</a:t>
            </a:r>
            <a:endParaRPr lang="en-IN" dirty="0"/>
          </a:p>
        </p:txBody>
      </p:sp>
      <p:cxnSp>
        <p:nvCxnSpPr>
          <p:cNvPr id="9" name="Straight Arrow Connector 8"/>
          <p:cNvCxnSpPr/>
          <p:nvPr/>
        </p:nvCxnSpPr>
        <p:spPr>
          <a:xfrm flipV="1">
            <a:off x="1219200" y="3200400"/>
            <a:ext cx="1905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124200" y="3048000"/>
            <a:ext cx="2438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562600" y="3048000"/>
            <a:ext cx="1981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3886200" y="3733800"/>
            <a:ext cx="3657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886200" y="4648200"/>
            <a:ext cx="2133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219200" y="4038600"/>
            <a:ext cx="17526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019800" y="556260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flipV="1">
            <a:off x="1752600" y="5257800"/>
            <a:ext cx="1219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1219200" y="4038600"/>
            <a:ext cx="5715000" cy="2438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52600" y="5715000"/>
            <a:ext cx="5181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38200" y="6096000"/>
            <a:ext cx="1817061" cy="646331"/>
          </a:xfrm>
          <a:prstGeom prst="rect">
            <a:avLst/>
          </a:prstGeom>
          <a:noFill/>
        </p:spPr>
        <p:txBody>
          <a:bodyPr wrap="none" rtlCol="0">
            <a:spAutoFit/>
          </a:bodyPr>
          <a:lstStyle/>
          <a:p>
            <a:r>
              <a:rPr lang="en-US" dirty="0" smtClean="0"/>
              <a:t>Algorithm? </a:t>
            </a:r>
          </a:p>
          <a:p>
            <a:r>
              <a:rPr lang="en-US" dirty="0" smtClean="0"/>
              <a:t>-- data Structures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143000"/>
          </a:xfrm>
        </p:spPr>
        <p:txBody>
          <a:bodyPr>
            <a:normAutofit fontScale="90000"/>
          </a:bodyPr>
          <a:lstStyle/>
          <a:p>
            <a:pPr algn="r"/>
            <a:r>
              <a:rPr lang="en-US" dirty="0" smtClean="0"/>
              <a:t/>
            </a:r>
            <a:br>
              <a:rPr lang="en-US" dirty="0" smtClean="0"/>
            </a:br>
            <a:r>
              <a:rPr lang="en-US" dirty="0" smtClean="0"/>
              <a:t/>
            </a:r>
            <a:br>
              <a:rPr lang="en-US" dirty="0" smtClean="0"/>
            </a:br>
            <a:r>
              <a:rPr lang="en-US" sz="3600" dirty="0" smtClean="0"/>
              <a:t>A user (customer) specifying a problem</a:t>
            </a:r>
            <a:br>
              <a:rPr lang="en-US" sz="3600" dirty="0" smtClean="0"/>
            </a:br>
            <a:r>
              <a:rPr lang="en-US" sz="3600" dirty="0" smtClean="0"/>
              <a:t>How do I sort on Disk? –Jon Bentley</a:t>
            </a:r>
            <a:br>
              <a:rPr lang="en-US" sz="3600" dirty="0" smtClean="0"/>
            </a:br>
            <a:r>
              <a:rPr lang="en-US" sz="3600" dirty="0" smtClean="0"/>
              <a:t> </a:t>
            </a:r>
            <a:r>
              <a:rPr lang="en-US" dirty="0" smtClean="0"/>
              <a:t/>
            </a:r>
            <a:br>
              <a:rPr lang="en-US" dirty="0" smtClean="0"/>
            </a:b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457199" y="1858990"/>
            <a:ext cx="8542547" cy="4160810"/>
          </a:xfrm>
          <a:prstGeom prst="rect">
            <a:avLst/>
          </a:prstGeom>
          <a:noFill/>
          <a:ln w="9525">
            <a:noFill/>
            <a:miter lim="800000"/>
            <a:headEnd/>
            <a:tailEnd/>
          </a:ln>
          <a:effectLst/>
        </p:spPr>
      </p:pic>
      <p:sp>
        <p:nvSpPr>
          <p:cNvPr id="9" name="TextBox 8"/>
          <p:cNvSpPr txBox="1"/>
          <p:nvPr/>
        </p:nvSpPr>
        <p:spPr>
          <a:xfrm>
            <a:off x="609600" y="6172200"/>
            <a:ext cx="8146397" cy="369332"/>
          </a:xfrm>
          <a:prstGeom prst="rect">
            <a:avLst/>
          </a:prstGeom>
          <a:noFill/>
        </p:spPr>
        <p:txBody>
          <a:bodyPr wrap="none" rtlCol="0">
            <a:spAutoFit/>
          </a:bodyPr>
          <a:lstStyle/>
          <a:p>
            <a:r>
              <a:rPr lang="en-US" b="1" dirty="0" smtClean="0"/>
              <a:t>Each one is an integer in the range 1..27000 and no integer appears more than once</a:t>
            </a:r>
            <a:endParaRPr lang="en-IN"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IN" dirty="0"/>
          </a:p>
        </p:txBody>
      </p:sp>
      <p:sp>
        <p:nvSpPr>
          <p:cNvPr id="3" name="Content Placeholder 2"/>
          <p:cNvSpPr>
            <a:spLocks noGrp="1"/>
          </p:cNvSpPr>
          <p:nvPr>
            <p:ph idx="1"/>
          </p:nvPr>
        </p:nvSpPr>
        <p:spPr/>
        <p:txBody>
          <a:bodyPr/>
          <a:lstStyle/>
          <a:p>
            <a:r>
              <a:rPr lang="en-IN" dirty="0" smtClean="0"/>
              <a:t>Rearrange a[0], a[1], …, a[n-1] into ascending order. </a:t>
            </a:r>
          </a:p>
          <a:p>
            <a:r>
              <a:rPr lang="en-IN" dirty="0" smtClean="0"/>
              <a:t>When completed, </a:t>
            </a:r>
          </a:p>
          <a:p>
            <a:r>
              <a:rPr lang="en-IN" dirty="0" smtClean="0"/>
              <a:t>a[0] &lt;=a[1] &lt;= … &lt;= a[n-1]</a:t>
            </a:r>
          </a:p>
          <a:p>
            <a:r>
              <a:rPr lang="en-IN" dirty="0" smtClean="0"/>
              <a:t> 8, 6, 9, 4, 3 =&gt; 3, 4, 6, 8, 9</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an Element</a:t>
            </a:r>
            <a:endParaRPr lang="en-IN" dirty="0"/>
          </a:p>
        </p:txBody>
      </p:sp>
      <p:sp>
        <p:nvSpPr>
          <p:cNvPr id="3" name="Content Placeholder 2"/>
          <p:cNvSpPr>
            <a:spLocks noGrp="1"/>
          </p:cNvSpPr>
          <p:nvPr>
            <p:ph idx="1"/>
          </p:nvPr>
        </p:nvSpPr>
        <p:spPr/>
        <p:txBody>
          <a:bodyPr/>
          <a:lstStyle/>
          <a:p>
            <a:r>
              <a:rPr lang="en-IN" dirty="0" smtClean="0"/>
              <a:t>Given a sorted list/sequence, insert a new element</a:t>
            </a:r>
          </a:p>
          <a:p>
            <a:r>
              <a:rPr lang="en-IN" dirty="0" smtClean="0"/>
              <a:t>Given 3, 6, 9, 14 </a:t>
            </a:r>
          </a:p>
          <a:p>
            <a:r>
              <a:rPr lang="en-IN" dirty="0" smtClean="0"/>
              <a:t>Insert 5</a:t>
            </a:r>
          </a:p>
          <a:p>
            <a:r>
              <a:rPr lang="en-IN" dirty="0" smtClean="0"/>
              <a:t> Result 3, 5, 6, 9, 14</a:t>
            </a: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Naïve Algorithm for Insertion</a:t>
            </a:r>
            <a:endParaRPr lang="en-IN" dirty="0"/>
          </a:p>
        </p:txBody>
      </p:sp>
      <p:sp>
        <p:nvSpPr>
          <p:cNvPr id="3" name="Content Placeholder 2"/>
          <p:cNvSpPr>
            <a:spLocks noGrp="1"/>
          </p:cNvSpPr>
          <p:nvPr>
            <p:ph idx="1"/>
          </p:nvPr>
        </p:nvSpPr>
        <p:spPr/>
        <p:txBody>
          <a:bodyPr/>
          <a:lstStyle/>
          <a:p>
            <a:r>
              <a:rPr lang="en-IN" dirty="0" smtClean="0"/>
              <a:t>// insert t into a[0:i-1]</a:t>
            </a:r>
          </a:p>
          <a:p>
            <a:pPr lvl="2">
              <a:buNone/>
            </a:pPr>
            <a:r>
              <a:rPr lang="en-IN" sz="3600" dirty="0" err="1" smtClean="0"/>
              <a:t>int</a:t>
            </a:r>
            <a:r>
              <a:rPr lang="en-IN" sz="3600" dirty="0" smtClean="0"/>
              <a:t> j;</a:t>
            </a:r>
          </a:p>
          <a:p>
            <a:pPr lvl="2">
              <a:buNone/>
            </a:pPr>
            <a:r>
              <a:rPr lang="en-IN" sz="3600" dirty="0" smtClean="0"/>
              <a:t>for (j = </a:t>
            </a:r>
            <a:r>
              <a:rPr lang="en-IN" sz="3600" dirty="0" err="1" smtClean="0"/>
              <a:t>i</a:t>
            </a:r>
            <a:r>
              <a:rPr lang="en-IN" sz="3600" dirty="0" smtClean="0"/>
              <a:t> - 1; j &gt;= 0 &amp;&amp; t &lt; a[j]; j--)</a:t>
            </a:r>
          </a:p>
          <a:p>
            <a:pPr lvl="2">
              <a:buNone/>
            </a:pPr>
            <a:r>
              <a:rPr lang="en-IN" sz="3600" dirty="0" smtClean="0"/>
              <a:t>a[j + 1] = a[j];</a:t>
            </a:r>
          </a:p>
          <a:p>
            <a:pPr lvl="2">
              <a:buNone/>
            </a:pPr>
            <a:r>
              <a:rPr lang="en-IN" sz="3600" dirty="0" smtClean="0"/>
              <a:t>a[j + 1] = t;</a:t>
            </a:r>
            <a:endParaRPr lang="en-IN" sz="36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Inserting an element in an ordered sequence</a:t>
            </a:r>
            <a:endParaRPr lang="en-IN" dirty="0"/>
          </a:p>
        </p:txBody>
      </p:sp>
      <p:sp>
        <p:nvSpPr>
          <p:cNvPr id="3" name="Content Placeholder 2"/>
          <p:cNvSpPr>
            <a:spLocks noGrp="1"/>
          </p:cNvSpPr>
          <p:nvPr>
            <p:ph idx="1"/>
          </p:nvPr>
        </p:nvSpPr>
        <p:spPr/>
        <p:txBody>
          <a:bodyPr/>
          <a:lstStyle/>
          <a:p>
            <a:r>
              <a:rPr lang="en-IN" dirty="0" smtClean="0"/>
              <a:t>3, 6, 9, 14 insert 5</a:t>
            </a:r>
          </a:p>
          <a:p>
            <a:r>
              <a:rPr lang="en-IN" dirty="0" smtClean="0"/>
              <a:t>Compare new element (5) and last one</a:t>
            </a:r>
          </a:p>
          <a:p>
            <a:r>
              <a:rPr lang="en-IN" dirty="0" smtClean="0"/>
              <a:t>(14)</a:t>
            </a:r>
          </a:p>
          <a:p>
            <a:r>
              <a:rPr lang="en-IN" dirty="0" smtClean="0"/>
              <a:t>Shift 14 right to get 3, 6, 9, , 14</a:t>
            </a:r>
          </a:p>
          <a:p>
            <a:r>
              <a:rPr lang="en-IN" dirty="0" smtClean="0"/>
              <a:t>Shift 9 right to get 3, 6, , 9, 14</a:t>
            </a:r>
          </a:p>
          <a:p>
            <a:r>
              <a:rPr lang="en-IN" dirty="0" smtClean="0"/>
              <a:t>Shift 6 right to get 3, , 6, 9, 14</a:t>
            </a:r>
          </a:p>
          <a:p>
            <a:r>
              <a:rPr lang="en-IN" dirty="0" smtClean="0"/>
              <a:t>Insert 5 to get 3, 5, 6, 9, 14</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IN" dirty="0"/>
          </a:p>
        </p:txBody>
      </p:sp>
      <p:sp>
        <p:nvSpPr>
          <p:cNvPr id="3" name="Content Placeholder 2"/>
          <p:cNvSpPr>
            <a:spLocks noGrp="1"/>
          </p:cNvSpPr>
          <p:nvPr>
            <p:ph idx="1"/>
          </p:nvPr>
        </p:nvSpPr>
        <p:spPr/>
        <p:txBody>
          <a:bodyPr/>
          <a:lstStyle/>
          <a:p>
            <a:r>
              <a:rPr lang="en-IN" dirty="0" smtClean="0"/>
              <a:t>Start with a sequence of size 1</a:t>
            </a:r>
          </a:p>
          <a:p>
            <a:r>
              <a:rPr lang="en-IN" dirty="0" smtClean="0"/>
              <a:t>Repeatedly insert remaining elements</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IN" dirty="0"/>
          </a:p>
        </p:txBody>
      </p:sp>
      <p:sp>
        <p:nvSpPr>
          <p:cNvPr id="3" name="Content Placeholder 2"/>
          <p:cNvSpPr>
            <a:spLocks noGrp="1"/>
          </p:cNvSpPr>
          <p:nvPr>
            <p:ph idx="1"/>
          </p:nvPr>
        </p:nvSpPr>
        <p:spPr/>
        <p:txBody>
          <a:bodyPr/>
          <a:lstStyle/>
          <a:p>
            <a:r>
              <a:rPr lang="en-IN" dirty="0" smtClean="0"/>
              <a:t>Sort 7, 3, 5, 6, 1</a:t>
            </a:r>
          </a:p>
          <a:p>
            <a:r>
              <a:rPr lang="en-IN" dirty="0" smtClean="0"/>
              <a:t>Start with 7 and insert 3 =&gt; 3, 7</a:t>
            </a:r>
          </a:p>
          <a:p>
            <a:r>
              <a:rPr lang="en-IN" dirty="0" smtClean="0"/>
              <a:t>Insert 5 =&gt; 3, 5, 7</a:t>
            </a:r>
          </a:p>
          <a:p>
            <a:r>
              <a:rPr lang="en-IN" dirty="0" smtClean="0"/>
              <a:t>Insert 6 =&gt; 3, 5, 6, 7</a:t>
            </a:r>
          </a:p>
          <a:p>
            <a:r>
              <a:rPr lang="en-IN" dirty="0" smtClean="0"/>
              <a:t>Insert 1 =&gt; 1, 3, 5, 6, 7</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IN" dirty="0"/>
          </a:p>
        </p:txBody>
      </p:sp>
      <p:sp>
        <p:nvSpPr>
          <p:cNvPr id="3" name="Content Placeholder 2"/>
          <p:cNvSpPr>
            <a:spLocks noGrp="1"/>
          </p:cNvSpPr>
          <p:nvPr>
            <p:ph idx="1"/>
          </p:nvPr>
        </p:nvSpPr>
        <p:spPr/>
        <p:txBody>
          <a:bodyPr>
            <a:normAutofit/>
          </a:bodyPr>
          <a:lstStyle/>
          <a:p>
            <a:pPr lvl="1">
              <a:buNone/>
            </a:pPr>
            <a:r>
              <a:rPr lang="nn-NO" dirty="0" smtClean="0"/>
              <a:t>for (int i = 1; i &lt; a.length; i++)</a:t>
            </a:r>
          </a:p>
          <a:p>
            <a:pPr lvl="1">
              <a:buNone/>
            </a:pPr>
            <a:r>
              <a:rPr lang="en-IN" dirty="0" smtClean="0"/>
              <a:t>{// insert a[</a:t>
            </a:r>
            <a:r>
              <a:rPr lang="en-IN" dirty="0" err="1" smtClean="0"/>
              <a:t>i</a:t>
            </a:r>
            <a:r>
              <a:rPr lang="en-IN" dirty="0" smtClean="0"/>
              <a:t>] into a[0:i-1]</a:t>
            </a:r>
          </a:p>
          <a:p>
            <a:pPr lvl="2">
              <a:buNone/>
            </a:pPr>
            <a:r>
              <a:rPr lang="en-IN" dirty="0" err="1" smtClean="0"/>
              <a:t>int</a:t>
            </a:r>
            <a:r>
              <a:rPr lang="en-IN" dirty="0" smtClean="0"/>
              <a:t> t = a[</a:t>
            </a:r>
            <a:r>
              <a:rPr lang="en-IN" dirty="0" err="1" smtClean="0"/>
              <a:t>i</a:t>
            </a:r>
            <a:r>
              <a:rPr lang="en-IN" dirty="0" smtClean="0"/>
              <a:t>];</a:t>
            </a:r>
          </a:p>
          <a:p>
            <a:pPr lvl="2">
              <a:buNone/>
            </a:pPr>
            <a:r>
              <a:rPr lang="en-IN" dirty="0" err="1" smtClean="0"/>
              <a:t>int</a:t>
            </a:r>
            <a:r>
              <a:rPr lang="en-IN" dirty="0" smtClean="0"/>
              <a:t> j;</a:t>
            </a:r>
          </a:p>
          <a:p>
            <a:pPr lvl="2">
              <a:buNone/>
            </a:pPr>
            <a:r>
              <a:rPr lang="en-IN" dirty="0" smtClean="0"/>
              <a:t>for (j = </a:t>
            </a:r>
            <a:r>
              <a:rPr lang="en-IN" dirty="0" err="1" smtClean="0"/>
              <a:t>i</a:t>
            </a:r>
            <a:r>
              <a:rPr lang="en-IN" dirty="0" smtClean="0"/>
              <a:t> - 1; j &gt;= 0 &amp;&amp; </a:t>
            </a:r>
            <a:r>
              <a:rPr lang="en-IN" dirty="0" smtClean="0">
                <a:solidFill>
                  <a:srgbClr val="00B050"/>
                </a:solidFill>
              </a:rPr>
              <a:t>t &lt; a[j]; </a:t>
            </a:r>
            <a:r>
              <a:rPr lang="en-IN" dirty="0" smtClean="0"/>
              <a:t>j--)</a:t>
            </a:r>
          </a:p>
          <a:p>
            <a:pPr lvl="2">
              <a:buNone/>
            </a:pPr>
            <a:r>
              <a:rPr lang="en-IN" dirty="0" smtClean="0"/>
              <a:t>a[j + 1] = a[j];</a:t>
            </a:r>
          </a:p>
          <a:p>
            <a:pPr lvl="2">
              <a:buNone/>
            </a:pPr>
            <a:r>
              <a:rPr lang="en-IN" dirty="0" smtClean="0"/>
              <a:t>a[j + 1] = t;</a:t>
            </a:r>
          </a:p>
          <a:p>
            <a:pPr lvl="1">
              <a:buNone/>
            </a:pPr>
            <a:r>
              <a:rPr lang="en-IN" dirty="0" smtClean="0"/>
              <a:t>}</a:t>
            </a:r>
            <a:endParaRPr lang="en-IN" dirty="0"/>
          </a:p>
        </p:txBody>
      </p:sp>
      <p:sp>
        <p:nvSpPr>
          <p:cNvPr id="4" name="TextBox 3"/>
          <p:cNvSpPr txBox="1"/>
          <p:nvPr/>
        </p:nvSpPr>
        <p:spPr>
          <a:xfrm>
            <a:off x="1295400" y="5715000"/>
            <a:ext cx="3476721" cy="369332"/>
          </a:xfrm>
          <a:prstGeom prst="rect">
            <a:avLst/>
          </a:prstGeom>
          <a:noFill/>
        </p:spPr>
        <p:txBody>
          <a:bodyPr wrap="none" rtlCol="0">
            <a:spAutoFit/>
          </a:bodyPr>
          <a:lstStyle/>
          <a:p>
            <a:r>
              <a:rPr lang="en-US" dirty="0" smtClean="0"/>
              <a:t>How many comparisons are made?</a:t>
            </a:r>
            <a:endParaRPr lang="en-IN"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20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fade">
                                      <p:cBhvr>
                                        <p:cTn id="33"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Lectures – Monday, Thursday: 330-500PM</a:t>
            </a:r>
          </a:p>
          <a:p>
            <a:r>
              <a:rPr lang="en-US" dirty="0" smtClean="0"/>
              <a:t>Assignments + </a:t>
            </a:r>
            <a:r>
              <a:rPr lang="en-US" dirty="0" err="1" smtClean="0"/>
              <a:t>Quizes</a:t>
            </a:r>
            <a:r>
              <a:rPr lang="en-US" dirty="0" smtClean="0"/>
              <a:t> -- 30%</a:t>
            </a:r>
          </a:p>
          <a:p>
            <a:pPr lvl="1"/>
            <a:r>
              <a:rPr lang="en-US" dirty="0" smtClean="0"/>
              <a:t>Plan is to give a set of problems after  each (or a couple ) of lectures. One set is to be submitted before </a:t>
            </a:r>
            <a:r>
              <a:rPr lang="en-US" dirty="0" err="1" smtClean="0"/>
              <a:t>midsem</a:t>
            </a:r>
            <a:r>
              <a:rPr lang="en-US" dirty="0" smtClean="0"/>
              <a:t> (date will be announced later) and one before finals.</a:t>
            </a:r>
          </a:p>
          <a:p>
            <a:pPr lvl="1"/>
            <a:r>
              <a:rPr lang="en-US" dirty="0" smtClean="0"/>
              <a:t>Quiz???</a:t>
            </a:r>
          </a:p>
          <a:p>
            <a:r>
              <a:rPr lang="en-US" dirty="0" smtClean="0">
                <a:solidFill>
                  <a:srgbClr val="0000FF"/>
                </a:solidFill>
              </a:rPr>
              <a:t>Mid Term –  30%</a:t>
            </a:r>
          </a:p>
          <a:p>
            <a:r>
              <a:rPr lang="en-US" dirty="0" smtClean="0"/>
              <a:t>Final Exam – 40%</a:t>
            </a:r>
          </a:p>
          <a:p>
            <a:r>
              <a:rPr lang="en-US" dirty="0" smtClean="0">
                <a:solidFill>
                  <a:srgbClr val="0000FF"/>
                </a:solidFill>
              </a:rPr>
              <a:t>Attendance Necessary</a:t>
            </a:r>
          </a:p>
          <a:p>
            <a:r>
              <a:rPr lang="en-US" u="sng" dirty="0" smtClean="0"/>
              <a:t>Academic Honesty Policy:</a:t>
            </a:r>
          </a:p>
          <a:p>
            <a:pPr marL="0" indent="0">
              <a:buNone/>
            </a:pPr>
            <a:r>
              <a:rPr lang="en-US" u="sng" dirty="0"/>
              <a:t> </a:t>
            </a:r>
            <a:r>
              <a:rPr lang="en-US" u="sng" dirty="0" smtClean="0"/>
              <a:t>   </a:t>
            </a:r>
            <a:r>
              <a:rPr lang="en-US" u="sng" dirty="0" smtClean="0">
                <a:hlinkClick r:id="rId2"/>
              </a:rPr>
              <a:t>http</a:t>
            </a:r>
            <a:r>
              <a:rPr lang="en-US" u="sng" dirty="0">
                <a:hlinkClick r:id="rId2"/>
              </a:rPr>
              <a:t>://www1.iitb.ac.in/newacadhome/</a:t>
            </a:r>
            <a:r>
              <a:rPr lang="en-US" u="sng" dirty="0" smtClean="0">
                <a:hlinkClick r:id="rId2"/>
              </a:rPr>
              <a:t>rules.jsp</a:t>
            </a:r>
            <a:endParaRPr lang="en-US" u="sng" dirty="0" smtClean="0"/>
          </a:p>
          <a:p>
            <a:pPr marL="0" indent="0">
              <a:buNone/>
            </a:pP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Methods</a:t>
            </a:r>
            <a:endParaRPr lang="en-IN" dirty="0"/>
          </a:p>
        </p:txBody>
      </p:sp>
      <p:sp>
        <p:nvSpPr>
          <p:cNvPr id="3" name="Content Placeholder 2"/>
          <p:cNvSpPr>
            <a:spLocks noGrp="1"/>
          </p:cNvSpPr>
          <p:nvPr>
            <p:ph idx="1"/>
          </p:nvPr>
        </p:nvSpPr>
        <p:spPr/>
        <p:txBody>
          <a:bodyPr/>
          <a:lstStyle/>
          <a:p>
            <a:r>
              <a:rPr lang="en-US" dirty="0" smtClean="0"/>
              <a:t>Worst case count = maximum count</a:t>
            </a:r>
          </a:p>
          <a:p>
            <a:pPr lvl="1">
              <a:buNone/>
            </a:pPr>
            <a:r>
              <a:rPr lang="en-US" dirty="0" smtClean="0"/>
              <a:t> </a:t>
            </a:r>
            <a:r>
              <a:rPr lang="en-IN" dirty="0" smtClean="0"/>
              <a:t>1 + 2 + 3 + … + (n-1) = (n-1)n/2</a:t>
            </a:r>
            <a:endParaRPr lang="en-US" dirty="0" smtClean="0"/>
          </a:p>
          <a:p>
            <a:r>
              <a:rPr lang="en-US" dirty="0" smtClean="0"/>
              <a:t>Best case count = minimum count</a:t>
            </a:r>
          </a:p>
          <a:p>
            <a:r>
              <a:rPr lang="en-US" dirty="0" smtClean="0"/>
              <a:t>Average count</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Asymptotic Complexity of</a:t>
            </a:r>
            <a:br>
              <a:rPr lang="en-IN" dirty="0" smtClean="0"/>
            </a:br>
            <a:r>
              <a:rPr lang="en-IN" dirty="0" smtClean="0"/>
              <a:t>Insertion Sort</a:t>
            </a:r>
            <a:endParaRPr lang="en-IN" dirty="0"/>
          </a:p>
        </p:txBody>
      </p:sp>
      <p:sp>
        <p:nvSpPr>
          <p:cNvPr id="3" name="Content Placeholder 2"/>
          <p:cNvSpPr>
            <a:spLocks noGrp="1"/>
          </p:cNvSpPr>
          <p:nvPr>
            <p:ph idx="1"/>
          </p:nvPr>
        </p:nvSpPr>
        <p:spPr/>
        <p:txBody>
          <a:bodyPr/>
          <a:lstStyle/>
          <a:p>
            <a:r>
              <a:rPr lang="en-IN" b="1" dirty="0" smtClean="0"/>
              <a:t>O(n2)</a:t>
            </a:r>
          </a:p>
          <a:p>
            <a:r>
              <a:rPr lang="en-IN" dirty="0" smtClean="0"/>
              <a:t>What does this mean?</a:t>
            </a:r>
          </a:p>
          <a:p>
            <a:endParaRPr lang="en-US" dirty="0" smtClean="0"/>
          </a:p>
          <a:p>
            <a:r>
              <a:rPr lang="en-IN" dirty="0" smtClean="0"/>
              <a:t>Is </a:t>
            </a:r>
            <a:r>
              <a:rPr lang="en-IN" b="1" dirty="0" smtClean="0"/>
              <a:t>O(n2) too much time?</a:t>
            </a:r>
          </a:p>
          <a:p>
            <a:r>
              <a:rPr lang="en-IN" dirty="0" smtClean="0"/>
              <a:t>Is the algorithm practical?</a:t>
            </a: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7-24 at 6.20.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1" y="-86170"/>
            <a:ext cx="7711736" cy="6258370"/>
          </a:xfrm>
          <a:prstGeom prst="rect">
            <a:avLst/>
          </a:prstGeom>
        </p:spPr>
      </p:pic>
    </p:spTree>
    <p:extLst>
      <p:ext uri="{BB962C8B-B14F-4D97-AF65-F5344CB8AC3E}">
        <p14:creationId xmlns:p14="http://schemas.microsoft.com/office/powerpoint/2010/main" val="40485866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practical is the algorithm?</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2286000" y="2743200"/>
            <a:ext cx="5410200" cy="3821884"/>
          </a:xfrm>
          <a:prstGeom prst="rect">
            <a:avLst/>
          </a:prstGeom>
          <a:noFill/>
          <a:ln w="9525">
            <a:noFill/>
            <a:miter lim="800000"/>
            <a:headEnd/>
            <a:tailEnd/>
          </a:ln>
          <a:effectLst/>
        </p:spPr>
      </p:pic>
      <p:sp>
        <p:nvSpPr>
          <p:cNvPr id="5" name="TextBox 4"/>
          <p:cNvSpPr txBox="1"/>
          <p:nvPr/>
        </p:nvSpPr>
        <p:spPr>
          <a:xfrm>
            <a:off x="2819400" y="1828800"/>
            <a:ext cx="2895664" cy="369332"/>
          </a:xfrm>
          <a:prstGeom prst="rect">
            <a:avLst/>
          </a:prstGeom>
          <a:noFill/>
        </p:spPr>
        <p:txBody>
          <a:bodyPr wrap="none" rtlCol="0">
            <a:spAutoFit/>
          </a:bodyPr>
          <a:lstStyle/>
          <a:p>
            <a:r>
              <a:rPr lang="en-US" dirty="0" smtClean="0"/>
              <a:t>10^9 instructions per second</a:t>
            </a:r>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Algorithms</a:t>
            </a:r>
            <a:endParaRPr lang="en-IN" dirty="0"/>
          </a:p>
        </p:txBody>
      </p:sp>
      <p:sp>
        <p:nvSpPr>
          <p:cNvPr id="3" name="Content Placeholder 2"/>
          <p:cNvSpPr>
            <a:spLocks noGrp="1"/>
          </p:cNvSpPr>
          <p:nvPr>
            <p:ph idx="1"/>
          </p:nvPr>
        </p:nvSpPr>
        <p:spPr/>
        <p:txBody>
          <a:bodyPr/>
          <a:lstStyle/>
          <a:p>
            <a:r>
              <a:rPr lang="en-IN" dirty="0" smtClean="0"/>
              <a:t>Time Complexity: Running time of the program as a function of the size of input</a:t>
            </a:r>
          </a:p>
          <a:p>
            <a:r>
              <a:rPr lang="en-IN" dirty="0" smtClean="0"/>
              <a:t>Space Complexity: Amount of computer memory required during the program execution, as a function of the input size</a:t>
            </a:r>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Big Oh Notation</a:t>
            </a:r>
            <a:endParaRPr lang="en-IN" dirty="0"/>
          </a:p>
        </p:txBody>
      </p:sp>
      <p:sp>
        <p:nvSpPr>
          <p:cNvPr id="3" name="Content Placeholder 2"/>
          <p:cNvSpPr>
            <a:spLocks noGrp="1"/>
          </p:cNvSpPr>
          <p:nvPr>
            <p:ph idx="1"/>
          </p:nvPr>
        </p:nvSpPr>
        <p:spPr/>
        <p:txBody>
          <a:bodyPr/>
          <a:lstStyle/>
          <a:p>
            <a:r>
              <a:rPr lang="en-IN" dirty="0" smtClean="0"/>
              <a:t>A convenient way of describing the growth rate of a function and hence the time complexity of an algorithm.</a:t>
            </a:r>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Big Oh Notation</a:t>
            </a:r>
            <a:endParaRPr lang="en-IN" dirty="0"/>
          </a:p>
        </p:txBody>
      </p:sp>
      <p:pic>
        <p:nvPicPr>
          <p:cNvPr id="1026" name="Picture 2"/>
          <p:cNvPicPr>
            <a:picLocks noChangeAspect="1" noChangeArrowheads="1"/>
          </p:cNvPicPr>
          <p:nvPr/>
        </p:nvPicPr>
        <p:blipFill>
          <a:blip r:embed="rId2"/>
          <a:srcRect/>
          <a:stretch>
            <a:fillRect/>
          </a:stretch>
        </p:blipFill>
        <p:spPr bwMode="auto">
          <a:xfrm>
            <a:off x="426361" y="1600200"/>
            <a:ext cx="7955639" cy="51307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838200" y="1524000"/>
            <a:ext cx="7143750" cy="1905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142999" y="3276600"/>
            <a:ext cx="3124201" cy="183994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1066800" y="5105400"/>
            <a:ext cx="4343400"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Oh: Alternative Definition </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878485" y="1752600"/>
            <a:ext cx="7351116" cy="42006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IN" dirty="0"/>
          </a:p>
        </p:txBody>
      </p:sp>
      <p:pic>
        <p:nvPicPr>
          <p:cNvPr id="4098" name="Picture 2"/>
          <p:cNvPicPr>
            <a:picLocks noGrp="1" noChangeAspect="1" noChangeArrowheads="1"/>
          </p:cNvPicPr>
          <p:nvPr>
            <p:ph idx="1"/>
          </p:nvPr>
        </p:nvPicPr>
        <p:blipFill>
          <a:blip r:embed="rId2"/>
          <a:stretch>
            <a:fillRect/>
          </a:stretch>
        </p:blipFill>
        <p:spPr bwMode="auto">
          <a:xfrm>
            <a:off x="762000" y="1371600"/>
            <a:ext cx="4876800" cy="2607398"/>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838200" y="3809999"/>
            <a:ext cx="6172200" cy="21048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a:t>
            </a:r>
            <a:endParaRPr lang="en-IN" dirty="0"/>
          </a:p>
        </p:txBody>
      </p:sp>
      <p:sp>
        <p:nvSpPr>
          <p:cNvPr id="4" name="Content Placeholder 3"/>
          <p:cNvSpPr>
            <a:spLocks noGrp="1"/>
          </p:cNvSpPr>
          <p:nvPr>
            <p:ph sz="half" idx="1"/>
          </p:nvPr>
        </p:nvSpPr>
        <p:spPr/>
        <p:txBody>
          <a:bodyPr/>
          <a:lstStyle/>
          <a:p>
            <a:pPr>
              <a:buNone/>
            </a:pPr>
            <a:r>
              <a:rPr lang="en-IN" dirty="0" err="1" smtClean="0"/>
              <a:t>Deepali</a:t>
            </a:r>
            <a:r>
              <a:rPr lang="en-IN" dirty="0" smtClean="0"/>
              <a:t> </a:t>
            </a:r>
            <a:r>
              <a:rPr lang="en-IN" dirty="0" err="1" smtClean="0"/>
              <a:t>Mittal</a:t>
            </a:r>
            <a:r>
              <a:rPr lang="en-IN" dirty="0" smtClean="0"/>
              <a:t>,</a:t>
            </a:r>
          </a:p>
          <a:p>
            <a:pPr>
              <a:buNone/>
            </a:pPr>
            <a:r>
              <a:rPr lang="en-IN" dirty="0" smtClean="0"/>
              <a:t> </a:t>
            </a:r>
            <a:r>
              <a:rPr lang="en-IN" dirty="0" err="1" smtClean="0"/>
              <a:t>Mayukh</a:t>
            </a:r>
            <a:r>
              <a:rPr lang="en-IN" dirty="0" smtClean="0"/>
              <a:t>,</a:t>
            </a:r>
          </a:p>
          <a:p>
            <a:pPr>
              <a:buNone/>
            </a:pPr>
            <a:r>
              <a:rPr lang="en-IN" dirty="0" smtClean="0"/>
              <a:t> </a:t>
            </a:r>
            <a:r>
              <a:rPr lang="en-IN" dirty="0" err="1" smtClean="0"/>
              <a:t>Swatish</a:t>
            </a:r>
            <a:r>
              <a:rPr lang="en-IN" dirty="0" smtClean="0"/>
              <a:t>,</a:t>
            </a:r>
          </a:p>
          <a:p>
            <a:pPr>
              <a:buNone/>
            </a:pPr>
            <a:r>
              <a:rPr lang="en-IN" dirty="0" smtClean="0"/>
              <a:t> </a:t>
            </a:r>
            <a:r>
              <a:rPr lang="en-IN" dirty="0" err="1" smtClean="0"/>
              <a:t>Sanjana</a:t>
            </a:r>
            <a:endParaRPr lang="en-IN" dirty="0" smtClean="0"/>
          </a:p>
          <a:p>
            <a:pPr>
              <a:buNone/>
            </a:pPr>
            <a:r>
              <a:rPr lang="en-IN" dirty="0" smtClean="0"/>
              <a:t>153050016@iitb.ac.in</a:t>
            </a:r>
            <a:br>
              <a:rPr lang="en-IN" dirty="0" smtClean="0"/>
            </a:br>
            <a:r>
              <a:rPr lang="en-IN" dirty="0" smtClean="0"/>
              <a:t>153050017@iitb.ac.in</a:t>
            </a:r>
            <a:br>
              <a:rPr lang="en-IN" dirty="0" smtClean="0"/>
            </a:br>
            <a:r>
              <a:rPr lang="en-IN" dirty="0" smtClean="0"/>
              <a:t>153050025@iitb.ac.in</a:t>
            </a:r>
            <a:br>
              <a:rPr lang="en-IN" dirty="0" smtClean="0"/>
            </a:br>
            <a:r>
              <a:rPr lang="en-IN" dirty="0" smtClean="0"/>
              <a:t>153050059@iitb.ac.in</a:t>
            </a:r>
          </a:p>
        </p:txBody>
      </p:sp>
      <p:sp>
        <p:nvSpPr>
          <p:cNvPr id="5" name="Content Placeholder 4"/>
          <p:cNvSpPr>
            <a:spLocks noGrp="1"/>
          </p:cNvSpPr>
          <p:nvPr>
            <p:ph sz="half" idx="2"/>
          </p:nvPr>
        </p:nvSpPr>
        <p:spPr/>
        <p:txBody>
          <a:bodyPr/>
          <a:lstStyle/>
          <a:p>
            <a:r>
              <a:rPr lang="en-IN" dirty="0" err="1" smtClean="0"/>
              <a:t>Amit</a:t>
            </a:r>
            <a:r>
              <a:rPr lang="en-IN" dirty="0" smtClean="0"/>
              <a:t> </a:t>
            </a:r>
            <a:r>
              <a:rPr lang="en-IN" dirty="0" err="1" smtClean="0"/>
              <a:t>Goyal</a:t>
            </a:r>
            <a:r>
              <a:rPr lang="en-IN" dirty="0" smtClean="0"/>
              <a:t/>
            </a:r>
            <a:br>
              <a:rPr lang="en-IN" dirty="0" smtClean="0"/>
            </a:br>
            <a:r>
              <a:rPr lang="en-IN" dirty="0" err="1" smtClean="0"/>
              <a:t>Rahul</a:t>
            </a:r>
            <a:r>
              <a:rPr lang="en-IN" dirty="0" smtClean="0"/>
              <a:t> </a:t>
            </a:r>
            <a:r>
              <a:rPr lang="en-IN" dirty="0" err="1" smtClean="0"/>
              <a:t>bisain</a:t>
            </a:r>
            <a:endParaRPr lang="en-IN"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Oh Taxonomy</a:t>
            </a:r>
            <a:endParaRPr lang="en-IN" dirty="0"/>
          </a:p>
        </p:txBody>
      </p:sp>
      <p:pic>
        <p:nvPicPr>
          <p:cNvPr id="8194" name="Picture 2"/>
          <p:cNvPicPr>
            <a:picLocks noGrp="1" noChangeAspect="1" noChangeArrowheads="1"/>
          </p:cNvPicPr>
          <p:nvPr>
            <p:ph idx="1"/>
          </p:nvPr>
        </p:nvPicPr>
        <p:blipFill>
          <a:blip r:embed="rId2"/>
          <a:srcRect/>
          <a:stretch>
            <a:fillRect/>
          </a:stretch>
        </p:blipFill>
        <p:spPr bwMode="auto">
          <a:xfrm>
            <a:off x="533401" y="1458241"/>
            <a:ext cx="7848600" cy="46737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381000" y="788330"/>
            <a:ext cx="8229599" cy="51853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7-24 at 6.20.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1" y="-86170"/>
            <a:ext cx="7711736" cy="6258370"/>
          </a:xfrm>
          <a:prstGeom prst="rect">
            <a:avLst/>
          </a:prstGeom>
        </p:spPr>
      </p:pic>
    </p:spTree>
    <p:extLst>
      <p:ext uri="{BB962C8B-B14F-4D97-AF65-F5344CB8AC3E}">
        <p14:creationId xmlns:p14="http://schemas.microsoft.com/office/powerpoint/2010/main" val="27779013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667987" y="1600200"/>
            <a:ext cx="7028213" cy="4964884"/>
          </a:xfrm>
          <a:prstGeom prst="rect">
            <a:avLst/>
          </a:prstGeom>
          <a:noFill/>
          <a:ln w="9525">
            <a:noFill/>
            <a:miter lim="800000"/>
            <a:headEnd/>
            <a:tailEnd/>
          </a:ln>
          <a:effectLst/>
        </p:spPr>
      </p:pic>
      <p:sp>
        <p:nvSpPr>
          <p:cNvPr id="2" name="TextBox 1"/>
          <p:cNvSpPr txBox="1"/>
          <p:nvPr/>
        </p:nvSpPr>
        <p:spPr>
          <a:xfrm>
            <a:off x="1905000" y="1066800"/>
            <a:ext cx="3004473" cy="369332"/>
          </a:xfrm>
          <a:prstGeom prst="rect">
            <a:avLst/>
          </a:prstGeom>
          <a:noFill/>
        </p:spPr>
        <p:txBody>
          <a:bodyPr wrap="none" rtlCol="0">
            <a:spAutoFit/>
          </a:bodyPr>
          <a:lstStyle/>
          <a:p>
            <a:r>
              <a:rPr lang="en-US" dirty="0" smtClean="0"/>
              <a:t>10^9 instructions per second</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Constants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Constant C that appears in the definition of the asymptotic upper bounds is very important.</a:t>
            </a:r>
          </a:p>
          <a:p>
            <a:pPr lvl="1"/>
            <a:r>
              <a:rPr lang="en-IN" dirty="0" smtClean="0"/>
              <a:t> Depends on the algorithm, machine, compiler,</a:t>
            </a:r>
          </a:p>
          <a:p>
            <a:r>
              <a:rPr lang="en-IN" dirty="0" smtClean="0"/>
              <a:t>big ”Oh” notation gives only asymptotic complexity.</a:t>
            </a:r>
          </a:p>
          <a:p>
            <a:r>
              <a:rPr lang="en-IN" dirty="0" smtClean="0"/>
              <a:t> As such, a polynomial time algorithm with a large value of the constant may turn out to be much less efficient than an exponential time algorithm (with a small constant) for the range of interest of the input values.</a:t>
            </a:r>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Faster Computer Vs Better</a:t>
            </a:r>
            <a:br>
              <a:rPr lang="en-IN" dirty="0" smtClean="0"/>
            </a:br>
            <a:r>
              <a:rPr lang="en-IN" dirty="0" smtClean="0"/>
              <a:t>Algorithm</a:t>
            </a:r>
            <a:endParaRPr lang="en-IN" dirty="0"/>
          </a:p>
        </p:txBody>
      </p:sp>
      <p:sp>
        <p:nvSpPr>
          <p:cNvPr id="3" name="Content Placeholder 2"/>
          <p:cNvSpPr>
            <a:spLocks noGrp="1"/>
          </p:cNvSpPr>
          <p:nvPr>
            <p:ph idx="1"/>
          </p:nvPr>
        </p:nvSpPr>
        <p:spPr/>
        <p:txBody>
          <a:bodyPr/>
          <a:lstStyle/>
          <a:p>
            <a:r>
              <a:rPr lang="en-IN" dirty="0" smtClean="0"/>
              <a:t>Algorithmic improvement more useful than hardware improvement.</a:t>
            </a:r>
          </a:p>
          <a:p>
            <a:endParaRPr lang="en-US" dirty="0" smtClean="0"/>
          </a:p>
          <a:p>
            <a:endParaRPr lang="en-IN" dirty="0"/>
          </a:p>
        </p:txBody>
      </p:sp>
      <p:pic>
        <p:nvPicPr>
          <p:cNvPr id="7171" name="Picture 3"/>
          <p:cNvPicPr>
            <a:picLocks noChangeAspect="1" noChangeArrowheads="1"/>
          </p:cNvPicPr>
          <p:nvPr/>
        </p:nvPicPr>
        <p:blipFill>
          <a:blip r:embed="rId2"/>
          <a:srcRect/>
          <a:stretch>
            <a:fillRect/>
          </a:stretch>
        </p:blipFill>
        <p:spPr bwMode="auto">
          <a:xfrm>
            <a:off x="1143000" y="3505199"/>
            <a:ext cx="3505200" cy="12829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Worst Case Running Time</a:t>
            </a:r>
            <a:endParaRPr lang="en-IN" dirty="0"/>
          </a:p>
        </p:txBody>
      </p:sp>
      <p:sp>
        <p:nvSpPr>
          <p:cNvPr id="3" name="Content Placeholder 2"/>
          <p:cNvSpPr>
            <a:spLocks noGrp="1"/>
          </p:cNvSpPr>
          <p:nvPr>
            <p:ph idx="1"/>
          </p:nvPr>
        </p:nvSpPr>
        <p:spPr/>
        <p:txBody>
          <a:bodyPr>
            <a:normAutofit/>
          </a:bodyPr>
          <a:lstStyle/>
          <a:p>
            <a:r>
              <a:rPr lang="en-IN" dirty="0" smtClean="0"/>
              <a:t>Worst case Running Time of an algorithm is an upper bound on the running time for any input. </a:t>
            </a:r>
          </a:p>
          <a:p>
            <a:pPr lvl="1"/>
            <a:r>
              <a:rPr lang="en-IN" dirty="0" smtClean="0"/>
              <a:t>Knowing it gives us a guarantee that the algorithm will never take any longer. There is no need to make an educated guess about the running time.</a:t>
            </a:r>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Average case Running Time</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The expected </a:t>
            </a:r>
            <a:r>
              <a:rPr lang="en-IN" dirty="0" err="1" smtClean="0"/>
              <a:t>behavior</a:t>
            </a:r>
            <a:r>
              <a:rPr lang="en-IN" dirty="0" smtClean="0"/>
              <a:t> when the input is randomly drawn from a given distribution.</a:t>
            </a:r>
          </a:p>
          <a:p>
            <a:r>
              <a:rPr lang="en-IN" dirty="0" smtClean="0"/>
              <a:t> The average-case running time of an algorithm is an estimate of the running time for an “average” input.</a:t>
            </a:r>
          </a:p>
          <a:p>
            <a:r>
              <a:rPr lang="en-IN" dirty="0" smtClean="0"/>
              <a:t>Computation of average-case running time entails knowing all possible input sequences, the probability distribution of occurrence of these sequences, and the running times for the individual sequences. </a:t>
            </a:r>
          </a:p>
          <a:p>
            <a:pPr lvl="1"/>
            <a:r>
              <a:rPr lang="en-IN" dirty="0" smtClean="0"/>
              <a:t>Often it is assumed that all inputs of a given size are equally likely.</a:t>
            </a:r>
            <a:endParaRPr lang="en-I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Amortized Running Time</a:t>
            </a:r>
            <a:endParaRPr lang="en-IN" dirty="0"/>
          </a:p>
        </p:txBody>
      </p:sp>
      <p:sp>
        <p:nvSpPr>
          <p:cNvPr id="3" name="Content Placeholder 2"/>
          <p:cNvSpPr>
            <a:spLocks noGrp="1"/>
          </p:cNvSpPr>
          <p:nvPr>
            <p:ph idx="1"/>
          </p:nvPr>
        </p:nvSpPr>
        <p:spPr/>
        <p:txBody>
          <a:bodyPr>
            <a:normAutofit fontScale="92500"/>
          </a:bodyPr>
          <a:lstStyle/>
          <a:p>
            <a:r>
              <a:rPr lang="en-IN" dirty="0" smtClean="0"/>
              <a:t>The time required to perform a sequence of (related) operations is averaged over all the operations performed. </a:t>
            </a:r>
          </a:p>
          <a:p>
            <a:r>
              <a:rPr lang="en-IN" dirty="0" smtClean="0"/>
              <a:t>Amortized analysis can be used to show that the average cost of an operation is small, if one averages over a sequence of operations, even though a simple operation might be expensive.</a:t>
            </a:r>
          </a:p>
          <a:p>
            <a:r>
              <a:rPr lang="en-IN" dirty="0" smtClean="0"/>
              <a:t>Amortized analysis guarantees the average performance of each operation in the worst case.</a:t>
            </a:r>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Examples</a:t>
            </a: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IN" dirty="0" smtClean="0"/>
              <a:t>1. Finding the minimum element in a list of elements.</a:t>
            </a:r>
          </a:p>
          <a:p>
            <a:r>
              <a:rPr lang="en-IN" dirty="0" smtClean="0"/>
              <a:t>Worst case = O(n)</a:t>
            </a:r>
          </a:p>
          <a:p>
            <a:r>
              <a:rPr lang="en-IN" dirty="0" smtClean="0"/>
              <a:t>Average case = O(n)</a:t>
            </a:r>
          </a:p>
          <a:p>
            <a:pPr>
              <a:buNone/>
            </a:pPr>
            <a:r>
              <a:rPr lang="en-IN" dirty="0" smtClean="0"/>
              <a:t>2. Quick sort</a:t>
            </a:r>
          </a:p>
          <a:p>
            <a:r>
              <a:rPr lang="en-IN" dirty="0" smtClean="0"/>
              <a:t>Worst case = O(n2)</a:t>
            </a:r>
          </a:p>
          <a:p>
            <a:r>
              <a:rPr lang="pt-BR" dirty="0" smtClean="0"/>
              <a:t>Average case = O(n log n)</a:t>
            </a:r>
          </a:p>
          <a:p>
            <a:pPr>
              <a:buNone/>
            </a:pPr>
            <a:r>
              <a:rPr lang="en-IN" dirty="0" smtClean="0"/>
              <a:t>3. Merge Sort, Heap Sort</a:t>
            </a:r>
          </a:p>
          <a:p>
            <a:r>
              <a:rPr lang="pt-BR" dirty="0" smtClean="0"/>
              <a:t>Worst case = O(n log n)</a:t>
            </a:r>
          </a:p>
          <a:p>
            <a:r>
              <a:rPr lang="pt-BR" dirty="0" smtClean="0"/>
              <a:t>Average case = O(n log n)</a:t>
            </a:r>
          </a:p>
          <a:p>
            <a:pPr>
              <a:buNone/>
            </a:pPr>
            <a:r>
              <a:rPr lang="en-IN" dirty="0" smtClean="0"/>
              <a:t>4. Bubble sort</a:t>
            </a:r>
          </a:p>
          <a:p>
            <a:r>
              <a:rPr lang="en-IN" dirty="0" smtClean="0"/>
              <a:t>Worst case = O(n2)</a:t>
            </a:r>
          </a:p>
          <a:p>
            <a:r>
              <a:rPr lang="en-IN" dirty="0" smtClean="0"/>
              <a:t>Average case = O(n2)</a:t>
            </a:r>
          </a:p>
          <a:p>
            <a:pPr>
              <a:buNone/>
            </a:pPr>
            <a:r>
              <a:rPr lang="en-IN" dirty="0" smtClean="0"/>
              <a:t>5. Binary Search Tree: Search for an element</a:t>
            </a:r>
          </a:p>
          <a:p>
            <a:r>
              <a:rPr lang="en-IN" dirty="0" smtClean="0"/>
              <a:t>Worst case = O(n)</a:t>
            </a:r>
          </a:p>
          <a:p>
            <a:r>
              <a:rPr lang="en-IN" dirty="0" smtClean="0"/>
              <a:t>Average case = O(log n)</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Tentative Agenda</a:t>
            </a:r>
            <a:endParaRPr lang="en-IN" dirty="0"/>
          </a:p>
        </p:txBody>
      </p:sp>
      <p:sp>
        <p:nvSpPr>
          <p:cNvPr id="3" name="Content Placeholder 2"/>
          <p:cNvSpPr>
            <a:spLocks noGrp="1"/>
          </p:cNvSpPr>
          <p:nvPr>
            <p:ph sz="half" idx="1"/>
          </p:nvPr>
        </p:nvSpPr>
        <p:spPr/>
        <p:txBody>
          <a:bodyPr>
            <a:normAutofit fontScale="62500" lnSpcReduction="20000"/>
          </a:bodyPr>
          <a:lstStyle/>
          <a:p>
            <a:r>
              <a:rPr lang="en-US" dirty="0" smtClean="0"/>
              <a:t>Introduction </a:t>
            </a:r>
          </a:p>
          <a:p>
            <a:pPr lvl="1"/>
            <a:r>
              <a:rPr lang="en-US" dirty="0" smtClean="0"/>
              <a:t>Role of Data structures</a:t>
            </a:r>
          </a:p>
          <a:p>
            <a:pPr lvl="1"/>
            <a:r>
              <a:rPr lang="en-US" dirty="0" smtClean="0"/>
              <a:t>Concerns of program Construction</a:t>
            </a:r>
          </a:p>
          <a:p>
            <a:pPr lvl="1"/>
            <a:r>
              <a:rPr lang="en-US" dirty="0" smtClean="0"/>
              <a:t>Analysis of Algorithms: Notations</a:t>
            </a:r>
          </a:p>
          <a:p>
            <a:pPr lvl="1"/>
            <a:r>
              <a:rPr lang="en-US" dirty="0" smtClean="0"/>
              <a:t>Complexity Analysis forms</a:t>
            </a:r>
          </a:p>
          <a:p>
            <a:pPr lvl="1"/>
            <a:r>
              <a:rPr lang="en-US" dirty="0" smtClean="0"/>
              <a:t>Recurrence Relations/Recursive Programs</a:t>
            </a:r>
            <a:endParaRPr lang="en-IN" dirty="0" smtClean="0"/>
          </a:p>
          <a:p>
            <a:r>
              <a:rPr lang="en-IN" dirty="0" smtClean="0"/>
              <a:t>Merge Sort, asymptotic analysis and performance measurement of programs. </a:t>
            </a:r>
          </a:p>
          <a:p>
            <a:r>
              <a:rPr lang="en-IN" dirty="0" smtClean="0"/>
              <a:t>Data representation methods and linear lists</a:t>
            </a:r>
          </a:p>
          <a:p>
            <a:r>
              <a:rPr lang="en-IN" dirty="0" smtClean="0"/>
              <a:t>Arrays, matrices, sparse matrices</a:t>
            </a:r>
          </a:p>
          <a:p>
            <a:r>
              <a:rPr lang="en-IN" dirty="0" smtClean="0"/>
              <a:t> Stacks.</a:t>
            </a:r>
          </a:p>
          <a:p>
            <a:r>
              <a:rPr lang="en-IN" dirty="0" smtClean="0"/>
              <a:t>Queues.</a:t>
            </a:r>
          </a:p>
          <a:p>
            <a:r>
              <a:rPr lang="en-IN" dirty="0" smtClean="0"/>
              <a:t>Hashing </a:t>
            </a:r>
          </a:p>
          <a:p>
            <a:r>
              <a:rPr lang="en-IN" dirty="0" smtClean="0"/>
              <a:t>LZW compression. </a:t>
            </a:r>
          </a:p>
          <a:p>
            <a:r>
              <a:rPr lang="en-IN" dirty="0" smtClean="0"/>
              <a:t>Binary trees, AVL Trees</a:t>
            </a:r>
            <a:endParaRPr lang="en-IN" dirty="0"/>
          </a:p>
        </p:txBody>
      </p:sp>
      <p:sp>
        <p:nvSpPr>
          <p:cNvPr id="4" name="Content Placeholder 3"/>
          <p:cNvSpPr>
            <a:spLocks noGrp="1"/>
          </p:cNvSpPr>
          <p:nvPr>
            <p:ph sz="half" idx="2"/>
          </p:nvPr>
        </p:nvSpPr>
        <p:spPr/>
        <p:txBody>
          <a:bodyPr>
            <a:normAutofit fontScale="62500" lnSpcReduction="20000"/>
          </a:bodyPr>
          <a:lstStyle/>
          <a:p>
            <a:r>
              <a:rPr lang="en-IN" dirty="0" smtClean="0"/>
              <a:t>Priority queues. </a:t>
            </a:r>
          </a:p>
          <a:p>
            <a:r>
              <a:rPr lang="en-IN" dirty="0" smtClean="0"/>
              <a:t>Tournament trees.</a:t>
            </a:r>
          </a:p>
          <a:p>
            <a:r>
              <a:rPr lang="en-IN" dirty="0" smtClean="0"/>
              <a:t>Search trees.</a:t>
            </a:r>
          </a:p>
          <a:p>
            <a:r>
              <a:rPr lang="en-IN" dirty="0" smtClean="0"/>
              <a:t>Graphs. </a:t>
            </a:r>
          </a:p>
          <a:p>
            <a:r>
              <a:rPr lang="en-IN" dirty="0" smtClean="0"/>
              <a:t>The greedy method. </a:t>
            </a:r>
          </a:p>
          <a:p>
            <a:r>
              <a:rPr lang="en-IN" dirty="0" smtClean="0"/>
              <a:t>Divide-and-conquer. </a:t>
            </a:r>
          </a:p>
          <a:p>
            <a:r>
              <a:rPr lang="en-IN" dirty="0" smtClean="0"/>
              <a:t>Dynamic programming.</a:t>
            </a:r>
          </a:p>
          <a:p>
            <a:r>
              <a:rPr lang="en-IN" dirty="0" smtClean="0"/>
              <a:t>Backtracking. </a:t>
            </a:r>
          </a:p>
          <a:p>
            <a:r>
              <a:rPr lang="en-IN" dirty="0" smtClean="0"/>
              <a:t>Branch-and-bound. </a:t>
            </a:r>
            <a:endParaRPr lang="en-I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IN" dirty="0"/>
          </a:p>
        </p:txBody>
      </p:sp>
      <p:sp>
        <p:nvSpPr>
          <p:cNvPr id="3" name="Content Placeholder 2"/>
          <p:cNvSpPr>
            <a:spLocks noGrp="1"/>
          </p:cNvSpPr>
          <p:nvPr>
            <p:ph idx="1"/>
          </p:nvPr>
        </p:nvSpPr>
        <p:spPr/>
        <p:txBody>
          <a:bodyPr/>
          <a:lstStyle/>
          <a:p>
            <a:r>
              <a:rPr lang="en-IN" dirty="0"/>
              <a:t>BST </a:t>
            </a:r>
            <a:r>
              <a:rPr lang="en-IN" dirty="0" smtClean="0"/>
              <a:t>property: </a:t>
            </a:r>
            <a:r>
              <a:rPr lang="en-IN" dirty="0"/>
              <a:t>all elements stored in the left </a:t>
            </a:r>
            <a:r>
              <a:rPr lang="en-IN" dirty="0" err="1"/>
              <a:t>subtree</a:t>
            </a:r>
            <a:r>
              <a:rPr lang="en-IN" dirty="0"/>
              <a:t> of any node x are less than </a:t>
            </a:r>
            <a:r>
              <a:rPr lang="en-IN" dirty="0" smtClean="0"/>
              <a:t>the element </a:t>
            </a:r>
            <a:r>
              <a:rPr lang="en-IN" dirty="0"/>
              <a:t>stored at x and all elements stored in the right </a:t>
            </a:r>
            <a:r>
              <a:rPr lang="en-IN" dirty="0" err="1"/>
              <a:t>subtree</a:t>
            </a:r>
            <a:r>
              <a:rPr lang="en-IN" dirty="0"/>
              <a:t> of </a:t>
            </a:r>
            <a:r>
              <a:rPr lang="en-IN" dirty="0" smtClean="0"/>
              <a:t>x are </a:t>
            </a:r>
            <a:r>
              <a:rPr lang="en-IN" dirty="0"/>
              <a:t>greater than the element at x.</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797694" y="714356"/>
            <a:ext cx="5917578" cy="5790317"/>
          </a:xfrm>
          <a:prstGeom prst="rect">
            <a:avLst/>
          </a:prstGeom>
          <a:noFill/>
          <a:ln w="9525">
            <a:noFill/>
            <a:miter lim="800000"/>
            <a:headEnd/>
            <a:tailEnd/>
          </a:ln>
          <a:effectLst/>
        </p:spPr>
      </p:pic>
      <p:sp>
        <p:nvSpPr>
          <p:cNvPr id="5" name="TextBox 4"/>
          <p:cNvSpPr txBox="1"/>
          <p:nvPr/>
        </p:nvSpPr>
        <p:spPr>
          <a:xfrm>
            <a:off x="857224" y="285729"/>
            <a:ext cx="6715172" cy="461665"/>
          </a:xfrm>
          <a:prstGeom prst="rect">
            <a:avLst/>
          </a:prstGeom>
          <a:noFill/>
        </p:spPr>
        <p:txBody>
          <a:bodyPr wrap="square" rtlCol="0">
            <a:spAutoFit/>
          </a:bodyPr>
          <a:lstStyle/>
          <a:p>
            <a:r>
              <a:rPr lang="en-IN" sz="2400" b="1" dirty="0"/>
              <a:t>13, 3, 4, 12, 14, 10, 5, </a:t>
            </a:r>
            <a:r>
              <a:rPr lang="en-IN" sz="2400" b="1" dirty="0" smtClean="0"/>
              <a:t>1, 8</a:t>
            </a:r>
            <a:r>
              <a:rPr lang="en-IN" sz="2400" b="1" dirty="0"/>
              <a:t>, 2, 7, 9, 11, 6, 18</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Worst case</a:t>
            </a:r>
            <a:endParaRPr lang="en-IN" dirty="0"/>
          </a:p>
        </p:txBody>
      </p:sp>
      <p:sp>
        <p:nvSpPr>
          <p:cNvPr id="3" name="Content Placeholder 2"/>
          <p:cNvSpPr>
            <a:spLocks noGrp="1"/>
          </p:cNvSpPr>
          <p:nvPr>
            <p:ph idx="1"/>
          </p:nvPr>
        </p:nvSpPr>
        <p:spPr/>
        <p:txBody>
          <a:bodyPr/>
          <a:lstStyle/>
          <a:p>
            <a:r>
              <a:rPr lang="en-IN" dirty="0"/>
              <a:t>If we repeatedly insert a sorted sequence of values to form a BST, </a:t>
            </a:r>
            <a:r>
              <a:rPr lang="en-IN" dirty="0" smtClean="0"/>
              <a:t>we obtain </a:t>
            </a:r>
            <a:r>
              <a:rPr lang="en-IN" dirty="0"/>
              <a:t>a completely skewed BST. The height of such a tree is n−1 </a:t>
            </a:r>
            <a:r>
              <a:rPr lang="en-IN" dirty="0" smtClean="0"/>
              <a:t>if the </a:t>
            </a:r>
            <a:r>
              <a:rPr lang="en-IN" dirty="0"/>
              <a:t>tree has n nodes. Thus, the worst case complexity of searching </a:t>
            </a:r>
            <a:r>
              <a:rPr lang="en-IN" dirty="0" smtClean="0"/>
              <a:t>or inserting </a:t>
            </a:r>
            <a:r>
              <a:rPr lang="en-IN" dirty="0"/>
              <a:t>an element into a BST having n nodes is O(n).</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Big Omega</a:t>
            </a:r>
            <a:endParaRPr lang="en-IN" dirty="0"/>
          </a:p>
        </p:txBody>
      </p:sp>
      <p:pic>
        <p:nvPicPr>
          <p:cNvPr id="24578" name="Picture 2"/>
          <p:cNvPicPr>
            <a:picLocks noGrp="1" noChangeAspect="1" noChangeArrowheads="1"/>
          </p:cNvPicPr>
          <p:nvPr>
            <p:ph idx="1"/>
          </p:nvPr>
        </p:nvPicPr>
        <p:blipFill>
          <a:blip r:embed="rId2"/>
          <a:srcRect/>
          <a:stretch>
            <a:fillRect/>
          </a:stretch>
        </p:blipFill>
        <p:spPr bwMode="auto">
          <a:xfrm>
            <a:off x="100285" y="1981199"/>
            <a:ext cx="8815115" cy="3709959"/>
          </a:xfrm>
          <a:prstGeom prst="rect">
            <a:avLst/>
          </a:prstGeom>
          <a:noFill/>
          <a:ln w="9525">
            <a:noFill/>
            <a:miter lim="800000"/>
            <a:headEnd/>
            <a:tailEnd/>
          </a:ln>
          <a:effectLst/>
        </p:spPr>
      </p:pic>
      <p:sp>
        <p:nvSpPr>
          <p:cNvPr id="3" name="TextBox 2"/>
          <p:cNvSpPr txBox="1"/>
          <p:nvPr/>
        </p:nvSpPr>
        <p:spPr>
          <a:xfrm>
            <a:off x="3573941" y="5715000"/>
            <a:ext cx="2387568" cy="861774"/>
          </a:xfrm>
          <a:prstGeom prst="rect">
            <a:avLst/>
          </a:prstGeom>
          <a:noFill/>
        </p:spPr>
        <p:txBody>
          <a:bodyPr wrap="none" rtlCol="0">
            <a:spAutoFit/>
          </a:bodyPr>
          <a:lstStyle/>
          <a:p>
            <a:r>
              <a:rPr lang="en-US" sz="3200" b="1" dirty="0"/>
              <a:t>f(n)  = </a:t>
            </a:r>
            <a:r>
              <a:rPr lang="en-US" sz="3200" b="1" dirty="0" err="1"/>
              <a:t>Ω</a:t>
            </a:r>
            <a:r>
              <a:rPr lang="en-US" sz="3200" b="1" dirty="0"/>
              <a:t> (g(n</a:t>
            </a:r>
            <a:r>
              <a:rPr lang="en-US" b="1" dirty="0"/>
              <a:t>)</a:t>
            </a:r>
            <a:r>
              <a:rPr lang="en-US" dirty="0"/>
              <a:t> </a:t>
            </a:r>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Big Theta Notations</a:t>
            </a:r>
            <a:endParaRPr lang="en-IN" dirty="0"/>
          </a:p>
        </p:txBody>
      </p:sp>
      <p:pic>
        <p:nvPicPr>
          <p:cNvPr id="25602" name="Picture 2"/>
          <p:cNvPicPr>
            <a:picLocks noGrp="1" noChangeAspect="1" noChangeArrowheads="1"/>
          </p:cNvPicPr>
          <p:nvPr>
            <p:ph idx="1"/>
          </p:nvPr>
        </p:nvPicPr>
        <p:blipFill>
          <a:blip r:embed="rId2"/>
          <a:srcRect/>
          <a:stretch>
            <a:fillRect/>
          </a:stretch>
        </p:blipFill>
        <p:spPr bwMode="auto">
          <a:xfrm>
            <a:off x="0" y="1752600"/>
            <a:ext cx="9144000" cy="21400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IN" dirty="0"/>
          </a:p>
        </p:txBody>
      </p:sp>
      <p:pic>
        <p:nvPicPr>
          <p:cNvPr id="26626" name="Picture 2"/>
          <p:cNvPicPr>
            <a:picLocks noGrp="1" noChangeAspect="1" noChangeArrowheads="1"/>
          </p:cNvPicPr>
          <p:nvPr>
            <p:ph idx="1"/>
          </p:nvPr>
        </p:nvPicPr>
        <p:blipFill>
          <a:blip r:embed="rId2"/>
          <a:srcRect/>
          <a:stretch>
            <a:fillRect/>
          </a:stretch>
        </p:blipFill>
        <p:spPr bwMode="auto">
          <a:xfrm>
            <a:off x="990601" y="1395996"/>
            <a:ext cx="68580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Oh …</a:t>
            </a:r>
            <a:endParaRPr lang="en-US" dirty="0"/>
          </a:p>
        </p:txBody>
      </p:sp>
      <p:sp>
        <p:nvSpPr>
          <p:cNvPr id="3" name="Content Placeholder 2"/>
          <p:cNvSpPr>
            <a:spLocks noGrp="1"/>
          </p:cNvSpPr>
          <p:nvPr>
            <p:ph idx="1"/>
          </p:nvPr>
        </p:nvSpPr>
        <p:spPr/>
        <p:txBody>
          <a:bodyPr/>
          <a:lstStyle/>
          <a:p>
            <a:r>
              <a:rPr lang="en-US" dirty="0" smtClean="0"/>
              <a:t>For every constant c there should exist some n0 such that </a:t>
            </a:r>
          </a:p>
          <a:p>
            <a:pPr marL="0" indent="0">
              <a:buNone/>
            </a:pPr>
            <a:r>
              <a:rPr lang="en-US" dirty="0" smtClean="0"/>
              <a:t>    f(n) &lt;   c(g(n)), n &gt; n0</a:t>
            </a:r>
          </a:p>
          <a:p>
            <a:pPr marL="0" indent="0">
              <a:buNone/>
            </a:pPr>
            <a:r>
              <a:rPr lang="en-US" dirty="0"/>
              <a:t> </a:t>
            </a:r>
            <a:r>
              <a:rPr lang="en-US" dirty="0" smtClean="0"/>
              <a:t>   f(n) </a:t>
            </a:r>
            <a:r>
              <a:rPr lang="en-US" u="sng" dirty="0" smtClean="0"/>
              <a:t>&lt; </a:t>
            </a:r>
            <a:r>
              <a:rPr lang="en-US" dirty="0" smtClean="0"/>
              <a:t>  c</a:t>
            </a:r>
            <a:r>
              <a:rPr lang="en-US" dirty="0"/>
              <a:t>(</a:t>
            </a:r>
            <a:r>
              <a:rPr lang="en-US" dirty="0" smtClean="0"/>
              <a:t>g(n)), n </a:t>
            </a:r>
            <a:r>
              <a:rPr lang="en-US" u="sng" dirty="0" smtClean="0"/>
              <a:t>&gt;</a:t>
            </a:r>
            <a:r>
              <a:rPr lang="en-US" dirty="0" smtClean="0"/>
              <a:t> n0</a:t>
            </a:r>
          </a:p>
          <a:p>
            <a:pPr marL="0" indent="0">
              <a:buNone/>
            </a:pPr>
            <a:endParaRPr lang="en-US" dirty="0"/>
          </a:p>
          <a:p>
            <a:pPr marL="0" indent="0">
              <a:buNone/>
            </a:pPr>
            <a:r>
              <a:rPr lang="en-US" dirty="0" smtClean="0"/>
              <a:t>How is it different from Big-oh (there exist c and no)?</a:t>
            </a:r>
          </a:p>
          <a:p>
            <a:pPr marL="0" indent="0">
              <a:buNone/>
            </a:pPr>
            <a:r>
              <a:rPr lang="en-US" dirty="0" smtClean="0"/>
              <a:t>Here it is for every c there should exist a n0</a:t>
            </a:r>
          </a:p>
          <a:p>
            <a:endParaRPr lang="en-US" dirty="0"/>
          </a:p>
        </p:txBody>
      </p:sp>
    </p:spTree>
    <p:extLst>
      <p:ext uri="{BB962C8B-B14F-4D97-AF65-F5344CB8AC3E}">
        <p14:creationId xmlns:p14="http://schemas.microsoft.com/office/powerpoint/2010/main" val="24879524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Asymptotic Notation</a:t>
            </a:r>
            <a:endParaRPr lang="en-US" dirty="0"/>
          </a:p>
        </p:txBody>
      </p:sp>
      <p:sp>
        <p:nvSpPr>
          <p:cNvPr id="3" name="Content Placeholder 2"/>
          <p:cNvSpPr>
            <a:spLocks noGrp="1"/>
          </p:cNvSpPr>
          <p:nvPr>
            <p:ph idx="1"/>
          </p:nvPr>
        </p:nvSpPr>
        <p:spPr/>
        <p:txBody>
          <a:bodyPr>
            <a:normAutofit lnSpcReduction="10000"/>
          </a:bodyPr>
          <a:lstStyle/>
          <a:p>
            <a:r>
              <a:rPr lang="en-US" dirty="0" smtClean="0"/>
              <a:t>F(n) = O(g(n))    --  f </a:t>
            </a:r>
            <a:r>
              <a:rPr lang="en-US" u="sng" dirty="0" smtClean="0"/>
              <a:t>&lt;</a:t>
            </a:r>
            <a:r>
              <a:rPr lang="en-US" dirty="0" smtClean="0"/>
              <a:t> g</a:t>
            </a:r>
          </a:p>
          <a:p>
            <a:r>
              <a:rPr lang="en-US" dirty="0" smtClean="0"/>
              <a:t>F(n) = </a:t>
            </a:r>
            <a:r>
              <a:rPr lang="en-US" dirty="0" err="1" smtClean="0"/>
              <a:t>Ω</a:t>
            </a:r>
            <a:r>
              <a:rPr lang="en-US" dirty="0" smtClean="0"/>
              <a:t> (g(n))   --  f </a:t>
            </a:r>
            <a:r>
              <a:rPr lang="en-US" u="sng" dirty="0" smtClean="0"/>
              <a:t>&gt;</a:t>
            </a:r>
            <a:r>
              <a:rPr lang="en-US" dirty="0" smtClean="0"/>
              <a:t> g</a:t>
            </a:r>
          </a:p>
          <a:p>
            <a:r>
              <a:rPr lang="en-US" dirty="0" smtClean="0"/>
              <a:t>F(n) = </a:t>
            </a:r>
            <a:r>
              <a:rPr lang="en-US" dirty="0" err="1" smtClean="0"/>
              <a:t>Θ</a:t>
            </a:r>
            <a:r>
              <a:rPr lang="en-US" dirty="0" smtClean="0"/>
              <a:t> (g(n))   --  f  =g </a:t>
            </a:r>
          </a:p>
          <a:p>
            <a:r>
              <a:rPr lang="en-US" dirty="0" smtClean="0"/>
              <a:t>F(n) = o(g(n))    --   f &lt; g</a:t>
            </a:r>
          </a:p>
          <a:p>
            <a:r>
              <a:rPr lang="en-US" dirty="0" smtClean="0"/>
              <a:t>F(n) = </a:t>
            </a:r>
            <a:r>
              <a:rPr lang="en-US" dirty="0" err="1" smtClean="0"/>
              <a:t>ω</a:t>
            </a:r>
            <a:r>
              <a:rPr lang="en-US" dirty="0" smtClean="0"/>
              <a:t>(g(n))      --   f &gt; g</a:t>
            </a:r>
          </a:p>
          <a:p>
            <a:endParaRPr lang="en-US" dirty="0"/>
          </a:p>
          <a:p>
            <a:r>
              <a:rPr lang="en-US" dirty="0" smtClean="0"/>
              <a:t>Notation (Abuse): F(n) = O(g(n)  </a:t>
            </a:r>
            <a:r>
              <a:rPr lang="en-US" dirty="0" smtClean="0">
                <a:sym typeface="Wingdings"/>
              </a:rPr>
              <a:t></a:t>
            </a:r>
          </a:p>
          <a:p>
            <a:pPr marL="0" indent="0">
              <a:buNone/>
            </a:pPr>
            <a:r>
              <a:rPr lang="en-US" dirty="0">
                <a:sym typeface="Wingdings"/>
              </a:rPr>
              <a:t> </a:t>
            </a:r>
            <a:r>
              <a:rPr lang="en-US" dirty="0" smtClean="0">
                <a:sym typeface="Wingdings"/>
              </a:rPr>
              <a:t>                                      f(n) </a:t>
            </a:r>
            <a:r>
              <a:rPr lang="en-US" dirty="0" err="1" smtClean="0">
                <a:sym typeface="Wingdings"/>
              </a:rPr>
              <a:t>ε</a:t>
            </a:r>
            <a:r>
              <a:rPr lang="en-US" dirty="0" smtClean="0">
                <a:sym typeface="Wingdings"/>
              </a:rPr>
              <a:t> (O(g(n))</a:t>
            </a:r>
            <a:endParaRPr lang="en-US" dirty="0"/>
          </a:p>
        </p:txBody>
      </p:sp>
    </p:spTree>
    <p:extLst>
      <p:ext uri="{BB962C8B-B14F-4D97-AF65-F5344CB8AC3E}">
        <p14:creationId xmlns:p14="http://schemas.microsoft.com/office/powerpoint/2010/main" val="4064493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0" y="228600"/>
            <a:ext cx="8839200" cy="1143000"/>
          </a:xfrm>
          <a:noFill/>
          <a:ln/>
        </p:spPr>
        <p:txBody>
          <a:bodyPr/>
          <a:lstStyle/>
          <a:p>
            <a:r>
              <a:rPr lang="en-US"/>
              <a:t>Some Uses Of Performance Analysis</a:t>
            </a:r>
          </a:p>
        </p:txBody>
      </p:sp>
      <p:sp>
        <p:nvSpPr>
          <p:cNvPr id="7171" name="Rectangle 3"/>
          <p:cNvSpPr>
            <a:spLocks noGrp="1" noChangeArrowheads="1"/>
          </p:cNvSpPr>
          <p:nvPr>
            <p:ph type="subTitle" idx="1"/>
          </p:nvPr>
        </p:nvSpPr>
        <p:spPr>
          <a:xfrm>
            <a:off x="1143000" y="3352800"/>
            <a:ext cx="7696200" cy="1752600"/>
          </a:xfrm>
          <a:noFill/>
          <a:ln/>
        </p:spPr>
        <p:txBody>
          <a:bodyPr>
            <a:normAutofit fontScale="70000" lnSpcReduction="20000"/>
          </a:bodyPr>
          <a:lstStyle/>
          <a:p>
            <a:pPr algn="l">
              <a:buFont typeface="Wingdings" pitchFamily="2" charset="2"/>
              <a:buChar char="Ø"/>
            </a:pPr>
            <a:r>
              <a:rPr lang="en-US"/>
              <a:t>determine practicality of algorithm</a:t>
            </a:r>
          </a:p>
          <a:p>
            <a:pPr algn="l">
              <a:buFont typeface="Wingdings" pitchFamily="2" charset="2"/>
              <a:buChar char="Ø"/>
            </a:pPr>
            <a:r>
              <a:rPr lang="en-US"/>
              <a:t>predict run time on large instance</a:t>
            </a:r>
          </a:p>
          <a:p>
            <a:pPr algn="l">
              <a:buFont typeface="Wingdings" pitchFamily="2" charset="2"/>
              <a:buChar char="Ø"/>
            </a:pPr>
            <a:r>
              <a:rPr lang="en-US"/>
              <a:t>compare 2 algorithms that have different  asymptotic complexity</a:t>
            </a:r>
          </a:p>
          <a:p>
            <a:pPr marL="457200" lvl="1" indent="0">
              <a:buClr>
                <a:srgbClr val="006600"/>
              </a:buClr>
              <a:buFont typeface="Wingdings" pitchFamily="2" charset="2"/>
              <a:buChar char="Ø"/>
            </a:pPr>
            <a:r>
              <a:rPr lang="en-US"/>
              <a:t>e.g.,</a:t>
            </a:r>
            <a:r>
              <a:rPr lang="en-US">
                <a:solidFill>
                  <a:schemeClr val="accent2"/>
                </a:solidFill>
              </a:rPr>
              <a:t> </a:t>
            </a:r>
            <a:r>
              <a:rPr lang="en-US">
                <a:solidFill>
                  <a:schemeClr val="tx2"/>
                </a:solidFill>
              </a:rPr>
              <a:t>O(n) and O(n</a:t>
            </a:r>
            <a:r>
              <a:rPr lang="en-US" baseline="30000">
                <a:solidFill>
                  <a:schemeClr val="tx2"/>
                </a:solidFill>
              </a:rPr>
              <a:t>2</a:t>
            </a:r>
            <a:r>
              <a:rPr lang="en-US">
                <a:solidFill>
                  <a:schemeClr val="tx2"/>
                </a:solidFill>
              </a:rPr>
              <a:t>)</a:t>
            </a:r>
          </a:p>
          <a:p>
            <a:pPr marL="457200" lvl="1" indent="0">
              <a:buFontTx/>
              <a:buNone/>
            </a:pPr>
            <a:endParaRPr lang="en-US"/>
          </a:p>
          <a:p>
            <a:pPr algn="l"/>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anim calcmode="lin" valueType="num">
                                      <p:cBhvr additive="base">
                                        <p:cTn id="19"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1">
                                            <p:txEl>
                                              <p:pRg st="3" end="3"/>
                                            </p:txEl>
                                          </p:spTgt>
                                        </p:tgtEl>
                                        <p:attrNameLst>
                                          <p:attrName>style.visibility</p:attrName>
                                        </p:attrNameLst>
                                      </p:cBhvr>
                                      <p:to>
                                        <p:strVal val="visible"/>
                                      </p:to>
                                    </p:set>
                                    <p:anim calcmode="lin" valueType="num">
                                      <p:cBhvr additive="base">
                                        <p:cTn id="25"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bldLvl="2"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762000" y="381000"/>
            <a:ext cx="7772400" cy="1143000"/>
          </a:xfrm>
          <a:noFill/>
          <a:ln/>
        </p:spPr>
        <p:txBody>
          <a:bodyPr/>
          <a:lstStyle/>
          <a:p>
            <a:r>
              <a:rPr lang="en-US"/>
              <a:t>Limitations of Analysis</a:t>
            </a:r>
          </a:p>
        </p:txBody>
      </p:sp>
      <p:sp>
        <p:nvSpPr>
          <p:cNvPr id="9219" name="Rectangle 3"/>
          <p:cNvSpPr>
            <a:spLocks noGrp="1" noChangeArrowheads="1"/>
          </p:cNvSpPr>
          <p:nvPr>
            <p:ph type="subTitle" idx="1"/>
          </p:nvPr>
        </p:nvSpPr>
        <p:spPr>
          <a:xfrm>
            <a:off x="1371600" y="2133600"/>
            <a:ext cx="6400800" cy="3429000"/>
          </a:xfrm>
          <a:noFill/>
          <a:ln/>
        </p:spPr>
        <p:txBody>
          <a:bodyPr>
            <a:normAutofit lnSpcReduction="10000"/>
          </a:bodyPr>
          <a:lstStyle/>
          <a:p>
            <a:pPr algn="l"/>
            <a:r>
              <a:rPr lang="en-US"/>
              <a:t>Doesn’t account for constant factors.</a:t>
            </a:r>
          </a:p>
          <a:p>
            <a:pPr algn="l"/>
            <a:endParaRPr lang="en-US"/>
          </a:p>
          <a:p>
            <a:pPr algn="l"/>
            <a:r>
              <a:rPr lang="en-US"/>
              <a:t>but constant factor may dominate</a:t>
            </a:r>
          </a:p>
          <a:p>
            <a:pPr algn="l"/>
            <a:r>
              <a:rPr lang="en-US">
                <a:solidFill>
                  <a:schemeClr val="tx2"/>
                </a:solidFill>
              </a:rPr>
              <a:t>1000n      vs  n</a:t>
            </a:r>
            <a:r>
              <a:rPr lang="en-US" baseline="30000">
                <a:solidFill>
                  <a:schemeClr val="tx2"/>
                </a:solidFill>
              </a:rPr>
              <a:t>2</a:t>
            </a:r>
          </a:p>
          <a:p>
            <a:pPr algn="l"/>
            <a:r>
              <a:rPr lang="en-US"/>
              <a:t>and we are interested only in</a:t>
            </a:r>
          </a:p>
          <a:p>
            <a:pPr algn="l"/>
            <a:r>
              <a:rPr lang="en-US">
                <a:solidFill>
                  <a:schemeClr val="tx2"/>
                </a:solidFill>
              </a:rPr>
              <a:t>n &lt; 1000</a:t>
            </a:r>
          </a:p>
          <a:p>
            <a:pPr algn="l"/>
            <a:endParaRPr lang="en-US">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 calcmode="lin" valueType="num">
                                      <p:cBhvr additive="base">
                                        <p:cTn id="13" dur="500" fill="hold"/>
                                        <p:tgtEl>
                                          <p:spTgt spid="921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anim calcmode="lin" valueType="num">
                                      <p:cBhvr additive="base">
                                        <p:cTn id="19" dur="500" fill="hold"/>
                                        <p:tgtEl>
                                          <p:spTgt spid="92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219">
                                            <p:txEl>
                                              <p:pRg st="4" end="4"/>
                                            </p:txEl>
                                          </p:spTgt>
                                        </p:tgtEl>
                                        <p:attrNameLst>
                                          <p:attrName>style.visibility</p:attrName>
                                        </p:attrNameLst>
                                      </p:cBhvr>
                                      <p:to>
                                        <p:strVal val="visible"/>
                                      </p:to>
                                    </p:set>
                                    <p:anim calcmode="lin" valueType="num">
                                      <p:cBhvr additive="base">
                                        <p:cTn id="25" dur="500" fill="hold"/>
                                        <p:tgtEl>
                                          <p:spTgt spid="921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219">
                                            <p:txEl>
                                              <p:pRg st="5" end="5"/>
                                            </p:txEl>
                                          </p:spTgt>
                                        </p:tgtEl>
                                        <p:attrNameLst>
                                          <p:attrName>style.visibility</p:attrName>
                                        </p:attrNameLst>
                                      </p:cBhvr>
                                      <p:to>
                                        <p:strVal val="visible"/>
                                      </p:to>
                                    </p:set>
                                    <p:anim calcmode="lin" valueType="num">
                                      <p:cBhvr additive="base">
                                        <p:cTn id="31" dur="500" fill="hold"/>
                                        <p:tgtEl>
                                          <p:spTgt spid="921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21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 about?</a:t>
            </a:r>
            <a:endParaRPr lang="en-IN" dirty="0"/>
          </a:p>
        </p:txBody>
      </p:sp>
      <p:sp>
        <p:nvSpPr>
          <p:cNvPr id="3" name="Content Placeholder 2"/>
          <p:cNvSpPr>
            <a:spLocks noGrp="1"/>
          </p:cNvSpPr>
          <p:nvPr>
            <p:ph idx="1"/>
          </p:nvPr>
        </p:nvSpPr>
        <p:spPr/>
        <p:txBody>
          <a:bodyPr>
            <a:normAutofit/>
          </a:bodyPr>
          <a:lstStyle/>
          <a:p>
            <a:r>
              <a:rPr lang="en-IN" dirty="0" smtClean="0"/>
              <a:t>Data structures:  Representation and manipulation of data.</a:t>
            </a:r>
          </a:p>
          <a:p>
            <a:r>
              <a:rPr lang="en-IN" dirty="0" smtClean="0"/>
              <a:t>Programs manipulate data.</a:t>
            </a:r>
          </a:p>
          <a:p>
            <a:r>
              <a:rPr lang="en-IN" dirty="0" smtClean="0"/>
              <a:t>Programs  as data</a:t>
            </a:r>
          </a:p>
          <a:p>
            <a:r>
              <a:rPr lang="en-IN" dirty="0" smtClean="0"/>
              <a:t>How do we manipulate Data?</a:t>
            </a:r>
            <a:endParaRPr lang="en-I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85800" y="1066800"/>
            <a:ext cx="7772400" cy="1143000"/>
          </a:xfrm>
          <a:noFill/>
          <a:ln/>
        </p:spPr>
        <p:txBody>
          <a:bodyPr/>
          <a:lstStyle/>
          <a:p>
            <a:r>
              <a:rPr lang="en-US"/>
              <a:t>Limitations of Analysis</a:t>
            </a:r>
          </a:p>
        </p:txBody>
      </p:sp>
      <p:sp>
        <p:nvSpPr>
          <p:cNvPr id="10243" name="Rectangle 3"/>
          <p:cNvSpPr>
            <a:spLocks noGrp="1" noChangeArrowheads="1"/>
          </p:cNvSpPr>
          <p:nvPr>
            <p:ph type="subTitle" idx="1"/>
          </p:nvPr>
        </p:nvSpPr>
        <p:spPr>
          <a:xfrm>
            <a:off x="1371600" y="2819400"/>
            <a:ext cx="6400800" cy="1752600"/>
          </a:xfrm>
          <a:noFill/>
          <a:ln/>
        </p:spPr>
        <p:txBody>
          <a:bodyPr>
            <a:normAutofit fontScale="77500" lnSpcReduction="20000"/>
          </a:bodyPr>
          <a:lstStyle/>
          <a:p>
            <a:pPr algn="l"/>
            <a:endParaRPr lang="en-US"/>
          </a:p>
          <a:p>
            <a:pPr algn="l"/>
            <a:r>
              <a:rPr lang="en-US"/>
              <a:t>Modern computers have a hierarchical memory organization with different access time for memory at different levels of the hierarchy.</a:t>
            </a:r>
          </a:p>
          <a:p>
            <a:pPr algn="l"/>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685800" y="457200"/>
            <a:ext cx="7772400" cy="1143000"/>
          </a:xfrm>
          <a:noFill/>
          <a:ln/>
        </p:spPr>
        <p:txBody>
          <a:bodyPr/>
          <a:lstStyle/>
          <a:p>
            <a:r>
              <a:rPr lang="en-US"/>
              <a:t>Memory Hierarchy</a:t>
            </a:r>
          </a:p>
        </p:txBody>
      </p:sp>
      <p:sp>
        <p:nvSpPr>
          <p:cNvPr id="12292" name="Rectangle 4"/>
          <p:cNvSpPr>
            <a:spLocks noChangeArrowheads="1"/>
          </p:cNvSpPr>
          <p:nvPr/>
        </p:nvSpPr>
        <p:spPr bwMode="auto">
          <a:xfrm>
            <a:off x="1530350" y="4502150"/>
            <a:ext cx="749300" cy="749300"/>
          </a:xfrm>
          <a:prstGeom prst="rect">
            <a:avLst/>
          </a:prstGeom>
          <a:solidFill>
            <a:schemeClr val="accent1"/>
          </a:solidFill>
          <a:ln w="12700">
            <a:solidFill>
              <a:schemeClr val="tx1"/>
            </a:solidFill>
            <a:miter lim="800000"/>
            <a:headEnd/>
            <a:tailEnd/>
          </a:ln>
          <a:effectLst/>
        </p:spPr>
        <p:txBody>
          <a:bodyPr wrap="none" anchor="ctr"/>
          <a:lstStyle/>
          <a:p>
            <a:endParaRPr lang="en-IN"/>
          </a:p>
        </p:txBody>
      </p:sp>
      <p:sp>
        <p:nvSpPr>
          <p:cNvPr id="12293" name="Rectangle 5"/>
          <p:cNvSpPr>
            <a:spLocks noChangeArrowheads="1"/>
          </p:cNvSpPr>
          <p:nvPr/>
        </p:nvSpPr>
        <p:spPr bwMode="auto">
          <a:xfrm>
            <a:off x="2749550" y="4883150"/>
            <a:ext cx="368300" cy="368300"/>
          </a:xfrm>
          <a:prstGeom prst="rect">
            <a:avLst/>
          </a:prstGeom>
          <a:solidFill>
            <a:schemeClr val="accent1"/>
          </a:solidFill>
          <a:ln w="12700">
            <a:solidFill>
              <a:schemeClr val="tx1"/>
            </a:solidFill>
            <a:miter lim="800000"/>
            <a:headEnd/>
            <a:tailEnd/>
          </a:ln>
          <a:effectLst/>
        </p:spPr>
        <p:txBody>
          <a:bodyPr wrap="none" lIns="92075" tIns="46038" rIns="92075" bIns="46038" anchor="ctr"/>
          <a:lstStyle/>
          <a:p>
            <a:pPr algn="ctr"/>
            <a:r>
              <a:rPr lang="en-US">
                <a:solidFill>
                  <a:schemeClr val="tx2"/>
                </a:solidFill>
              </a:rPr>
              <a:t>R</a:t>
            </a:r>
          </a:p>
        </p:txBody>
      </p:sp>
      <p:sp>
        <p:nvSpPr>
          <p:cNvPr id="12294" name="Rectangle 6"/>
          <p:cNvSpPr>
            <a:spLocks noChangeArrowheads="1"/>
          </p:cNvSpPr>
          <p:nvPr/>
        </p:nvSpPr>
        <p:spPr bwMode="auto">
          <a:xfrm>
            <a:off x="3892550" y="4502150"/>
            <a:ext cx="749300" cy="749300"/>
          </a:xfrm>
          <a:prstGeom prst="rect">
            <a:avLst/>
          </a:prstGeom>
          <a:solidFill>
            <a:schemeClr val="accent1"/>
          </a:solidFill>
          <a:ln w="12700">
            <a:solidFill>
              <a:schemeClr val="tx1"/>
            </a:solidFill>
            <a:miter lim="800000"/>
            <a:headEnd/>
            <a:tailEnd/>
          </a:ln>
          <a:effectLst/>
        </p:spPr>
        <p:txBody>
          <a:bodyPr wrap="none" lIns="92075" tIns="46038" rIns="92075" bIns="46038" anchor="ctr"/>
          <a:lstStyle/>
          <a:p>
            <a:pPr algn="ctr"/>
            <a:r>
              <a:rPr lang="en-US">
                <a:solidFill>
                  <a:schemeClr val="tx2"/>
                </a:solidFill>
              </a:rPr>
              <a:t>L1</a:t>
            </a:r>
          </a:p>
        </p:txBody>
      </p:sp>
      <p:sp>
        <p:nvSpPr>
          <p:cNvPr id="12295" name="Rectangle 7"/>
          <p:cNvSpPr>
            <a:spLocks noChangeArrowheads="1"/>
          </p:cNvSpPr>
          <p:nvPr/>
        </p:nvSpPr>
        <p:spPr bwMode="auto">
          <a:xfrm>
            <a:off x="5340350" y="3511550"/>
            <a:ext cx="596900" cy="1739900"/>
          </a:xfrm>
          <a:prstGeom prst="rect">
            <a:avLst/>
          </a:prstGeom>
          <a:solidFill>
            <a:schemeClr val="accent1"/>
          </a:solidFill>
          <a:ln w="12700">
            <a:solidFill>
              <a:schemeClr val="tx1"/>
            </a:solidFill>
            <a:miter lim="800000"/>
            <a:headEnd/>
            <a:tailEnd/>
          </a:ln>
          <a:effectLst/>
        </p:spPr>
        <p:txBody>
          <a:bodyPr wrap="none" lIns="92075" tIns="46038" rIns="92075" bIns="46038" anchor="ctr"/>
          <a:lstStyle/>
          <a:p>
            <a:pPr algn="ctr"/>
            <a:r>
              <a:rPr lang="en-US">
                <a:solidFill>
                  <a:schemeClr val="tx2"/>
                </a:solidFill>
              </a:rPr>
              <a:t>L2</a:t>
            </a:r>
          </a:p>
        </p:txBody>
      </p:sp>
      <p:sp>
        <p:nvSpPr>
          <p:cNvPr id="12296" name="Rectangle 8"/>
          <p:cNvSpPr>
            <a:spLocks noChangeArrowheads="1"/>
          </p:cNvSpPr>
          <p:nvPr/>
        </p:nvSpPr>
        <p:spPr bwMode="auto">
          <a:xfrm>
            <a:off x="7169150" y="2444750"/>
            <a:ext cx="673100" cy="2806700"/>
          </a:xfrm>
          <a:prstGeom prst="rect">
            <a:avLst/>
          </a:prstGeom>
          <a:solidFill>
            <a:schemeClr val="accent1"/>
          </a:solidFill>
          <a:ln w="12700">
            <a:solidFill>
              <a:schemeClr val="tx1"/>
            </a:solidFill>
            <a:miter lim="800000"/>
            <a:headEnd/>
            <a:tailEnd/>
          </a:ln>
          <a:effectLst/>
        </p:spPr>
        <p:txBody>
          <a:bodyPr wrap="none" lIns="92075" tIns="46038" rIns="92075" bIns="46038" anchor="ctr"/>
          <a:lstStyle/>
          <a:p>
            <a:pPr algn="ctr"/>
            <a:r>
              <a:rPr lang="en-US">
                <a:solidFill>
                  <a:schemeClr val="tx2"/>
                </a:solidFill>
              </a:rPr>
              <a:t>MAIN</a:t>
            </a:r>
          </a:p>
        </p:txBody>
      </p:sp>
      <p:sp>
        <p:nvSpPr>
          <p:cNvPr id="12297" name="Rectangle 9"/>
          <p:cNvSpPr>
            <a:spLocks noChangeArrowheads="1"/>
          </p:cNvSpPr>
          <p:nvPr/>
        </p:nvSpPr>
        <p:spPr bwMode="auto">
          <a:xfrm>
            <a:off x="1508125" y="4860925"/>
            <a:ext cx="777875" cy="457200"/>
          </a:xfrm>
          <a:prstGeom prst="rect">
            <a:avLst/>
          </a:prstGeom>
          <a:noFill/>
          <a:ln w="9525">
            <a:noFill/>
            <a:miter lim="800000"/>
            <a:headEnd/>
            <a:tailEnd/>
          </a:ln>
          <a:effectLst/>
        </p:spPr>
        <p:txBody>
          <a:bodyPr wrap="none" lIns="92075" tIns="46038" rIns="92075" bIns="46038">
            <a:spAutoFit/>
          </a:bodyPr>
          <a:lstStyle/>
          <a:p>
            <a:r>
              <a:rPr lang="en-US">
                <a:solidFill>
                  <a:schemeClr val="tx2"/>
                </a:solidFill>
              </a:rPr>
              <a:t>ALU</a:t>
            </a:r>
          </a:p>
        </p:txBody>
      </p:sp>
      <p:sp>
        <p:nvSpPr>
          <p:cNvPr id="12298" name="Line 10"/>
          <p:cNvSpPr>
            <a:spLocks noChangeShapeType="1"/>
          </p:cNvSpPr>
          <p:nvPr/>
        </p:nvSpPr>
        <p:spPr bwMode="auto">
          <a:xfrm>
            <a:off x="2286000" y="5105400"/>
            <a:ext cx="457200" cy="0"/>
          </a:xfrm>
          <a:prstGeom prst="line">
            <a:avLst/>
          </a:prstGeom>
          <a:noFill/>
          <a:ln w="12700">
            <a:solidFill>
              <a:schemeClr val="tx1"/>
            </a:solidFill>
            <a:round/>
            <a:headEnd type="stealth" w="med" len="lg"/>
            <a:tailEnd type="stealth" w="med" len="lg"/>
          </a:ln>
          <a:effectLst/>
        </p:spPr>
        <p:txBody>
          <a:bodyPr/>
          <a:lstStyle/>
          <a:p>
            <a:endParaRPr lang="en-IN"/>
          </a:p>
        </p:txBody>
      </p:sp>
      <p:sp>
        <p:nvSpPr>
          <p:cNvPr id="12299" name="Line 11"/>
          <p:cNvSpPr>
            <a:spLocks noChangeShapeType="1"/>
          </p:cNvSpPr>
          <p:nvPr/>
        </p:nvSpPr>
        <p:spPr bwMode="auto">
          <a:xfrm>
            <a:off x="3124200" y="5105400"/>
            <a:ext cx="762000" cy="0"/>
          </a:xfrm>
          <a:prstGeom prst="line">
            <a:avLst/>
          </a:prstGeom>
          <a:noFill/>
          <a:ln w="12700">
            <a:solidFill>
              <a:schemeClr val="tx1"/>
            </a:solidFill>
            <a:round/>
            <a:headEnd type="stealth" w="med" len="lg"/>
            <a:tailEnd type="stealth" w="med" len="lg"/>
          </a:ln>
          <a:effectLst/>
        </p:spPr>
        <p:txBody>
          <a:bodyPr/>
          <a:lstStyle/>
          <a:p>
            <a:endParaRPr lang="en-IN"/>
          </a:p>
        </p:txBody>
      </p:sp>
      <p:sp>
        <p:nvSpPr>
          <p:cNvPr id="12300" name="Line 12"/>
          <p:cNvSpPr>
            <a:spLocks noChangeShapeType="1"/>
          </p:cNvSpPr>
          <p:nvPr/>
        </p:nvSpPr>
        <p:spPr bwMode="auto">
          <a:xfrm>
            <a:off x="4648200" y="5105400"/>
            <a:ext cx="685800" cy="0"/>
          </a:xfrm>
          <a:prstGeom prst="line">
            <a:avLst/>
          </a:prstGeom>
          <a:noFill/>
          <a:ln w="12700">
            <a:solidFill>
              <a:schemeClr val="tx1"/>
            </a:solidFill>
            <a:round/>
            <a:headEnd type="stealth" w="med" len="lg"/>
            <a:tailEnd type="stealth" w="med" len="lg"/>
          </a:ln>
          <a:effectLst/>
        </p:spPr>
        <p:txBody>
          <a:bodyPr/>
          <a:lstStyle/>
          <a:p>
            <a:endParaRPr lang="en-IN"/>
          </a:p>
        </p:txBody>
      </p:sp>
      <p:sp>
        <p:nvSpPr>
          <p:cNvPr id="12301" name="Line 13"/>
          <p:cNvSpPr>
            <a:spLocks noChangeShapeType="1"/>
          </p:cNvSpPr>
          <p:nvPr/>
        </p:nvSpPr>
        <p:spPr bwMode="auto">
          <a:xfrm>
            <a:off x="5943600" y="5105400"/>
            <a:ext cx="1219200" cy="0"/>
          </a:xfrm>
          <a:prstGeom prst="line">
            <a:avLst/>
          </a:prstGeom>
          <a:noFill/>
          <a:ln w="12700">
            <a:solidFill>
              <a:schemeClr val="tx1"/>
            </a:solidFill>
            <a:round/>
            <a:headEnd type="stealth" w="med" len="lg"/>
            <a:tailEnd type="stealth" w="med" len="lg"/>
          </a:ln>
          <a:effectLst/>
        </p:spPr>
        <p:txBody>
          <a:bodyPr/>
          <a:lstStyle/>
          <a:p>
            <a:endParaRPr lang="en-IN"/>
          </a:p>
        </p:txBody>
      </p:sp>
      <p:grpSp>
        <p:nvGrpSpPr>
          <p:cNvPr id="2" name="Group 18"/>
          <p:cNvGrpSpPr>
            <a:grpSpLocks/>
          </p:cNvGrpSpPr>
          <p:nvPr/>
        </p:nvGrpSpPr>
        <p:grpSpPr bwMode="auto">
          <a:xfrm>
            <a:off x="2574925" y="5318125"/>
            <a:ext cx="5570538" cy="457200"/>
            <a:chOff x="1622" y="3350"/>
            <a:chExt cx="3509" cy="288"/>
          </a:xfrm>
        </p:grpSpPr>
        <p:sp>
          <p:nvSpPr>
            <p:cNvPr id="12302" name="Rectangle 14"/>
            <p:cNvSpPr>
              <a:spLocks noChangeArrowheads="1"/>
            </p:cNvSpPr>
            <p:nvPr/>
          </p:nvSpPr>
          <p:spPr bwMode="auto">
            <a:xfrm>
              <a:off x="1622" y="3350"/>
              <a:ext cx="500" cy="288"/>
            </a:xfrm>
            <a:prstGeom prst="rect">
              <a:avLst/>
            </a:prstGeom>
            <a:noFill/>
            <a:ln w="9525">
              <a:noFill/>
              <a:miter lim="800000"/>
              <a:headEnd/>
              <a:tailEnd/>
            </a:ln>
            <a:effectLst/>
          </p:spPr>
          <p:txBody>
            <a:bodyPr wrap="none" lIns="92075" tIns="46038" rIns="92075" bIns="46038">
              <a:spAutoFit/>
            </a:bodyPr>
            <a:lstStyle/>
            <a:p>
              <a:r>
                <a:rPr lang="en-US"/>
                <a:t>8-32</a:t>
              </a:r>
            </a:p>
          </p:txBody>
        </p:sp>
        <p:sp>
          <p:nvSpPr>
            <p:cNvPr id="12303" name="Rectangle 15"/>
            <p:cNvSpPr>
              <a:spLocks noChangeArrowheads="1"/>
            </p:cNvSpPr>
            <p:nvPr/>
          </p:nvSpPr>
          <p:spPr bwMode="auto">
            <a:xfrm>
              <a:off x="2390" y="3350"/>
              <a:ext cx="586" cy="288"/>
            </a:xfrm>
            <a:prstGeom prst="rect">
              <a:avLst/>
            </a:prstGeom>
            <a:noFill/>
            <a:ln w="9525">
              <a:noFill/>
              <a:miter lim="800000"/>
              <a:headEnd/>
              <a:tailEnd/>
            </a:ln>
            <a:effectLst/>
          </p:spPr>
          <p:txBody>
            <a:bodyPr wrap="none" lIns="92075" tIns="46038" rIns="92075" bIns="46038">
              <a:spAutoFit/>
            </a:bodyPr>
            <a:lstStyle/>
            <a:p>
              <a:r>
                <a:rPr lang="en-US"/>
                <a:t>32KB</a:t>
              </a:r>
            </a:p>
          </p:txBody>
        </p:sp>
        <p:sp>
          <p:nvSpPr>
            <p:cNvPr id="12304" name="Rectangle 16"/>
            <p:cNvSpPr>
              <a:spLocks noChangeArrowheads="1"/>
            </p:cNvSpPr>
            <p:nvPr/>
          </p:nvSpPr>
          <p:spPr bwMode="auto">
            <a:xfrm>
              <a:off x="3254" y="3350"/>
              <a:ext cx="693" cy="288"/>
            </a:xfrm>
            <a:prstGeom prst="rect">
              <a:avLst/>
            </a:prstGeom>
            <a:noFill/>
            <a:ln w="9525">
              <a:noFill/>
              <a:miter lim="800000"/>
              <a:headEnd/>
              <a:tailEnd/>
            </a:ln>
            <a:effectLst/>
          </p:spPr>
          <p:txBody>
            <a:bodyPr wrap="none" lIns="92075" tIns="46038" rIns="92075" bIns="46038">
              <a:spAutoFit/>
            </a:bodyPr>
            <a:lstStyle/>
            <a:p>
              <a:r>
                <a:rPr lang="en-US"/>
                <a:t>512KB</a:t>
              </a:r>
            </a:p>
          </p:txBody>
        </p:sp>
        <p:sp>
          <p:nvSpPr>
            <p:cNvPr id="12305" name="Rectangle 17"/>
            <p:cNvSpPr>
              <a:spLocks noChangeArrowheads="1"/>
            </p:cNvSpPr>
            <p:nvPr/>
          </p:nvSpPr>
          <p:spPr bwMode="auto">
            <a:xfrm>
              <a:off x="4406" y="3350"/>
              <a:ext cx="725" cy="288"/>
            </a:xfrm>
            <a:prstGeom prst="rect">
              <a:avLst/>
            </a:prstGeom>
            <a:noFill/>
            <a:ln w="9525">
              <a:noFill/>
              <a:miter lim="800000"/>
              <a:headEnd/>
              <a:tailEnd/>
            </a:ln>
            <a:effectLst/>
          </p:spPr>
          <p:txBody>
            <a:bodyPr wrap="none" lIns="92075" tIns="46038" rIns="92075" bIns="46038">
              <a:spAutoFit/>
            </a:bodyPr>
            <a:lstStyle/>
            <a:p>
              <a:r>
                <a:rPr lang="en-US"/>
                <a:t>512MB</a:t>
              </a:r>
            </a:p>
          </p:txBody>
        </p:sp>
      </p:grpSp>
      <p:grpSp>
        <p:nvGrpSpPr>
          <p:cNvPr id="3" name="Group 19"/>
          <p:cNvGrpSpPr>
            <a:grpSpLocks/>
          </p:cNvGrpSpPr>
          <p:nvPr/>
        </p:nvGrpSpPr>
        <p:grpSpPr bwMode="auto">
          <a:xfrm>
            <a:off x="2590800" y="5715000"/>
            <a:ext cx="5484813" cy="822325"/>
            <a:chOff x="1622" y="3350"/>
            <a:chExt cx="3455" cy="518"/>
          </a:xfrm>
        </p:grpSpPr>
        <p:sp>
          <p:nvSpPr>
            <p:cNvPr id="12308" name="Rectangle 20"/>
            <p:cNvSpPr>
              <a:spLocks noChangeArrowheads="1"/>
            </p:cNvSpPr>
            <p:nvPr/>
          </p:nvSpPr>
          <p:spPr bwMode="auto">
            <a:xfrm>
              <a:off x="1622" y="3350"/>
              <a:ext cx="116" cy="518"/>
            </a:xfrm>
            <a:prstGeom prst="rect">
              <a:avLst/>
            </a:prstGeom>
            <a:noFill/>
            <a:ln w="9525">
              <a:noFill/>
              <a:miter lim="800000"/>
              <a:headEnd/>
              <a:tailEnd/>
            </a:ln>
            <a:effectLst/>
          </p:spPr>
          <p:txBody>
            <a:bodyPr wrap="none" lIns="92075" tIns="46038" rIns="92075" bIns="46038">
              <a:spAutoFit/>
            </a:bodyPr>
            <a:lstStyle/>
            <a:p>
              <a:endParaRPr lang="en-US"/>
            </a:p>
            <a:p>
              <a:endParaRPr lang="en-US"/>
            </a:p>
          </p:txBody>
        </p:sp>
        <p:sp>
          <p:nvSpPr>
            <p:cNvPr id="12309" name="Rectangle 21"/>
            <p:cNvSpPr>
              <a:spLocks noChangeArrowheads="1"/>
            </p:cNvSpPr>
            <p:nvPr/>
          </p:nvSpPr>
          <p:spPr bwMode="auto">
            <a:xfrm>
              <a:off x="1670" y="3350"/>
              <a:ext cx="361" cy="288"/>
            </a:xfrm>
            <a:prstGeom prst="rect">
              <a:avLst/>
            </a:prstGeom>
            <a:noFill/>
            <a:ln w="9525">
              <a:noFill/>
              <a:miter lim="800000"/>
              <a:headEnd/>
              <a:tailEnd/>
            </a:ln>
            <a:effectLst/>
          </p:spPr>
          <p:txBody>
            <a:bodyPr wrap="none" lIns="92075" tIns="46038" rIns="92075" bIns="46038">
              <a:spAutoFit/>
            </a:bodyPr>
            <a:lstStyle/>
            <a:p>
              <a:r>
                <a:rPr lang="en-US"/>
                <a:t>1C</a:t>
              </a:r>
            </a:p>
          </p:txBody>
        </p:sp>
        <p:sp>
          <p:nvSpPr>
            <p:cNvPr id="12310" name="Rectangle 22"/>
            <p:cNvSpPr>
              <a:spLocks noChangeArrowheads="1"/>
            </p:cNvSpPr>
            <p:nvPr/>
          </p:nvSpPr>
          <p:spPr bwMode="auto">
            <a:xfrm>
              <a:off x="2534" y="3350"/>
              <a:ext cx="361" cy="288"/>
            </a:xfrm>
            <a:prstGeom prst="rect">
              <a:avLst/>
            </a:prstGeom>
            <a:noFill/>
            <a:ln w="9525">
              <a:noFill/>
              <a:miter lim="800000"/>
              <a:headEnd/>
              <a:tailEnd/>
            </a:ln>
            <a:effectLst/>
          </p:spPr>
          <p:txBody>
            <a:bodyPr wrap="none" lIns="92075" tIns="46038" rIns="92075" bIns="46038">
              <a:spAutoFit/>
            </a:bodyPr>
            <a:lstStyle/>
            <a:p>
              <a:r>
                <a:rPr lang="en-US"/>
                <a:t>2C</a:t>
              </a:r>
            </a:p>
          </p:txBody>
        </p:sp>
        <p:sp>
          <p:nvSpPr>
            <p:cNvPr id="12311" name="Rectangle 23"/>
            <p:cNvSpPr>
              <a:spLocks noChangeArrowheads="1"/>
            </p:cNvSpPr>
            <p:nvPr/>
          </p:nvSpPr>
          <p:spPr bwMode="auto">
            <a:xfrm>
              <a:off x="3350" y="3350"/>
              <a:ext cx="468" cy="288"/>
            </a:xfrm>
            <a:prstGeom prst="rect">
              <a:avLst/>
            </a:prstGeom>
            <a:noFill/>
            <a:ln w="9525">
              <a:noFill/>
              <a:miter lim="800000"/>
              <a:headEnd/>
              <a:tailEnd/>
            </a:ln>
            <a:effectLst/>
          </p:spPr>
          <p:txBody>
            <a:bodyPr wrap="none" lIns="92075" tIns="46038" rIns="92075" bIns="46038">
              <a:spAutoFit/>
            </a:bodyPr>
            <a:lstStyle/>
            <a:p>
              <a:r>
                <a:rPr lang="en-US"/>
                <a:t>10C</a:t>
              </a:r>
            </a:p>
          </p:txBody>
        </p:sp>
        <p:sp>
          <p:nvSpPr>
            <p:cNvPr id="12312" name="Rectangle 24"/>
            <p:cNvSpPr>
              <a:spLocks noChangeArrowheads="1"/>
            </p:cNvSpPr>
            <p:nvPr/>
          </p:nvSpPr>
          <p:spPr bwMode="auto">
            <a:xfrm>
              <a:off x="4502" y="3350"/>
              <a:ext cx="575" cy="288"/>
            </a:xfrm>
            <a:prstGeom prst="rect">
              <a:avLst/>
            </a:prstGeom>
            <a:noFill/>
            <a:ln w="9525">
              <a:noFill/>
              <a:miter lim="800000"/>
              <a:headEnd/>
              <a:tailEnd/>
            </a:ln>
            <a:effectLst/>
          </p:spPr>
          <p:txBody>
            <a:bodyPr wrap="none" lIns="92075" tIns="46038" rIns="92075" bIns="46038">
              <a:spAutoFit/>
            </a:bodyPr>
            <a:lstStyle/>
            <a:p>
              <a:r>
                <a:rPr lang="en-US"/>
                <a:t>100C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laser.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85800" y="762000"/>
            <a:ext cx="7772400" cy="1143000"/>
          </a:xfrm>
          <a:noFill/>
          <a:ln/>
        </p:spPr>
        <p:txBody>
          <a:bodyPr/>
          <a:lstStyle/>
          <a:p>
            <a:r>
              <a:rPr lang="en-US" dirty="0"/>
              <a:t>Limitations of Analysis</a:t>
            </a:r>
          </a:p>
        </p:txBody>
      </p:sp>
      <p:sp>
        <p:nvSpPr>
          <p:cNvPr id="14339" name="Rectangle 3"/>
          <p:cNvSpPr>
            <a:spLocks noGrp="1" noChangeArrowheads="1"/>
          </p:cNvSpPr>
          <p:nvPr>
            <p:ph type="subTitle" idx="1"/>
          </p:nvPr>
        </p:nvSpPr>
        <p:spPr>
          <a:xfrm>
            <a:off x="1295400" y="1981200"/>
            <a:ext cx="6400800" cy="1752600"/>
          </a:xfrm>
          <a:noFill/>
          <a:ln/>
        </p:spPr>
        <p:txBody>
          <a:bodyPr>
            <a:normAutofit fontScale="70000" lnSpcReduction="20000"/>
          </a:bodyPr>
          <a:lstStyle/>
          <a:p>
            <a:pPr algn="l"/>
            <a:r>
              <a:rPr lang="en-US" dirty="0"/>
              <a:t>Our analysis doesn’t account for this difference in memory access times.</a:t>
            </a:r>
          </a:p>
          <a:p>
            <a:pPr algn="l"/>
            <a:endParaRPr lang="en-US" dirty="0"/>
          </a:p>
          <a:p>
            <a:pPr algn="l"/>
            <a:r>
              <a:rPr lang="en-US" dirty="0"/>
              <a:t>Programs that do more work may take less time than those that do less work.</a:t>
            </a:r>
          </a:p>
          <a:p>
            <a:pPr algn="l"/>
            <a:endParaRPr lang="en-US" dirty="0"/>
          </a:p>
        </p:txBody>
      </p:sp>
      <p:sp>
        <p:nvSpPr>
          <p:cNvPr id="4" name="TextBox 3"/>
          <p:cNvSpPr txBox="1"/>
          <p:nvPr/>
        </p:nvSpPr>
        <p:spPr>
          <a:xfrm>
            <a:off x="685800" y="4038600"/>
            <a:ext cx="8521120" cy="1754327"/>
          </a:xfrm>
          <a:prstGeom prst="rect">
            <a:avLst/>
          </a:prstGeom>
          <a:noFill/>
        </p:spPr>
        <p:txBody>
          <a:bodyPr wrap="none" rtlCol="0">
            <a:spAutoFit/>
          </a:bodyPr>
          <a:lstStyle/>
          <a:p>
            <a:pPr marL="285750" indent="-285750">
              <a:buFont typeface="Arial"/>
              <a:buChar char="•"/>
            </a:pPr>
            <a:r>
              <a:rPr lang="en-US" dirty="0" smtClean="0">
                <a:solidFill>
                  <a:srgbClr val="0000FF"/>
                </a:solidFill>
              </a:rPr>
              <a:t>A program that does 100 operations on the same data would take less time </a:t>
            </a:r>
          </a:p>
          <a:p>
            <a:r>
              <a:rPr lang="en-US" dirty="0" smtClean="0">
                <a:solidFill>
                  <a:srgbClr val="0000FF"/>
                </a:solidFill>
              </a:rPr>
              <a:t>than </a:t>
            </a:r>
            <a:r>
              <a:rPr lang="en-US" dirty="0">
                <a:solidFill>
                  <a:srgbClr val="0000FF"/>
                </a:solidFill>
              </a:rPr>
              <a:t>(</a:t>
            </a:r>
            <a:r>
              <a:rPr lang="en-US" dirty="0">
                <a:solidFill>
                  <a:srgbClr val="660066"/>
                </a:solidFill>
              </a:rPr>
              <a:t>would make one fetch at a cost </a:t>
            </a:r>
            <a:r>
              <a:rPr lang="en-US" dirty="0" smtClean="0">
                <a:solidFill>
                  <a:srgbClr val="660066"/>
                </a:solidFill>
              </a:rPr>
              <a:t> of </a:t>
            </a:r>
            <a:r>
              <a:rPr lang="en-US" dirty="0">
                <a:solidFill>
                  <a:srgbClr val="660066"/>
                </a:solidFill>
              </a:rPr>
              <a:t>100 cycles and perform 100 operations at a </a:t>
            </a:r>
            <a:r>
              <a:rPr lang="en-US" dirty="0" smtClean="0">
                <a:solidFill>
                  <a:srgbClr val="660066"/>
                </a:solidFill>
              </a:rPr>
              <a:t>cost</a:t>
            </a:r>
          </a:p>
          <a:p>
            <a:r>
              <a:rPr lang="en-US" dirty="0" smtClean="0">
                <a:solidFill>
                  <a:srgbClr val="660066"/>
                </a:solidFill>
              </a:rPr>
              <a:t> </a:t>
            </a:r>
            <a:r>
              <a:rPr lang="en-US" dirty="0">
                <a:solidFill>
                  <a:srgbClr val="660066"/>
                </a:solidFill>
              </a:rPr>
              <a:t>of 1 cycle each for a total </a:t>
            </a:r>
            <a:r>
              <a:rPr lang="en-US" dirty="0" smtClean="0">
                <a:solidFill>
                  <a:srgbClr val="660066"/>
                </a:solidFill>
              </a:rPr>
              <a:t> of </a:t>
            </a:r>
            <a:r>
              <a:rPr lang="en-US" dirty="0">
                <a:solidFill>
                  <a:srgbClr val="660066"/>
                </a:solidFill>
              </a:rPr>
              <a:t>200 </a:t>
            </a:r>
            <a:r>
              <a:rPr lang="en-US" dirty="0" smtClean="0">
                <a:solidFill>
                  <a:srgbClr val="660066"/>
                </a:solidFill>
              </a:rPr>
              <a:t>cycles</a:t>
            </a:r>
            <a:r>
              <a:rPr lang="en-US" dirty="0" smtClean="0">
                <a:solidFill>
                  <a:srgbClr val="0000FF"/>
                </a:solidFill>
              </a:rPr>
              <a:t>)</a:t>
            </a:r>
          </a:p>
          <a:p>
            <a:pPr marL="285750" indent="-285750">
              <a:buFont typeface="Arial"/>
              <a:buChar char="•"/>
            </a:pPr>
            <a:r>
              <a:rPr lang="en-US" dirty="0" smtClean="0">
                <a:solidFill>
                  <a:srgbClr val="0000FF"/>
                </a:solidFill>
              </a:rPr>
              <a:t>A program that performs a single operation on say 50 different pieces of data</a:t>
            </a:r>
          </a:p>
          <a:p>
            <a:r>
              <a:rPr lang="en-US" dirty="0" smtClean="0">
                <a:solidFill>
                  <a:srgbClr val="0000FF"/>
                </a:solidFill>
              </a:rPr>
              <a:t>that each time data is fetched from main memory,  only one piece of data is fetched.</a:t>
            </a:r>
          </a:p>
          <a:p>
            <a:pPr marL="285750" indent="-285750">
              <a:buFont typeface="Arial"/>
              <a:buChar char="•"/>
            </a:pPr>
            <a:r>
              <a:rPr lang="en-US" dirty="0">
                <a:solidFill>
                  <a:srgbClr val="0000FF"/>
                </a:solidFill>
              </a:rPr>
              <a:t>	</a:t>
            </a:r>
            <a:r>
              <a:rPr lang="en-US" dirty="0" smtClean="0">
                <a:solidFill>
                  <a:srgbClr val="0000FF"/>
                </a:solidFill>
              </a:rPr>
              <a:t>would need 50 * 100 cycles just to fetch the data</a:t>
            </a:r>
            <a:r>
              <a:rPr lang="en-US" dirty="0" smtClean="0"/>
              <a:t>.</a:t>
            </a:r>
            <a:endParaRPr lang="en-IN"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Need</a:t>
            </a:r>
            <a:endParaRPr lang="en-IN" dirty="0"/>
          </a:p>
        </p:txBody>
      </p:sp>
      <p:sp>
        <p:nvSpPr>
          <p:cNvPr id="3" name="Content Placeholder 2"/>
          <p:cNvSpPr>
            <a:spLocks noGrp="1"/>
          </p:cNvSpPr>
          <p:nvPr>
            <p:ph idx="1"/>
          </p:nvPr>
        </p:nvSpPr>
        <p:spPr/>
        <p:txBody>
          <a:bodyPr/>
          <a:lstStyle/>
          <a:p>
            <a:r>
              <a:rPr lang="en-US" dirty="0" smtClean="0"/>
              <a:t>Measure actual time on an actual computer.</a:t>
            </a:r>
          </a:p>
          <a:p>
            <a:endParaRPr lang="en-US" dirty="0" smtClean="0"/>
          </a:p>
          <a:p>
            <a:pPr>
              <a:buFont typeface="Monotype Sorts" pitchFamily="2" charset="2"/>
              <a:buChar char="l"/>
            </a:pPr>
            <a:r>
              <a:rPr lang="en-US" dirty="0" smtClean="0"/>
              <a:t>What do we need? programming language</a:t>
            </a:r>
          </a:p>
          <a:p>
            <a:pPr lvl="1">
              <a:buFont typeface="Monotype Sorts" pitchFamily="2" charset="2"/>
              <a:buChar char="l"/>
            </a:pPr>
            <a:r>
              <a:rPr lang="en-US" dirty="0" smtClean="0"/>
              <a:t> working program</a:t>
            </a:r>
          </a:p>
          <a:p>
            <a:pPr lvl="1">
              <a:buFont typeface="Monotype Sorts" pitchFamily="2" charset="2"/>
              <a:buChar char="l"/>
            </a:pPr>
            <a:r>
              <a:rPr lang="en-US" dirty="0" smtClean="0"/>
              <a:t> computer</a:t>
            </a:r>
          </a:p>
          <a:p>
            <a:pPr lvl="1">
              <a:buFont typeface="Monotype Sorts" pitchFamily="2" charset="2"/>
              <a:buChar char="l"/>
            </a:pPr>
            <a:r>
              <a:rPr lang="en-US" dirty="0" smtClean="0"/>
              <a:t> compiler and options to use</a:t>
            </a:r>
          </a:p>
          <a:p>
            <a:pPr lvl="1"/>
            <a:r>
              <a:rPr lang="en-US" dirty="0" smtClean="0"/>
              <a:t>   example:  </a:t>
            </a:r>
            <a:r>
              <a:rPr lang="en-US" dirty="0" err="1" smtClean="0"/>
              <a:t>javac</a:t>
            </a:r>
            <a:r>
              <a:rPr lang="en-US" dirty="0" smtClean="0"/>
              <a:t> -o</a:t>
            </a:r>
          </a:p>
          <a:p>
            <a:endParaRPr lang="en-US" dirty="0" smtClean="0"/>
          </a:p>
          <a:p>
            <a:endParaRPr lang="en-IN"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actual time</a:t>
            </a:r>
            <a:endParaRPr lang="en-IN" dirty="0"/>
          </a:p>
        </p:txBody>
      </p:sp>
      <p:sp>
        <p:nvSpPr>
          <p:cNvPr id="3" name="Content Placeholder 2"/>
          <p:cNvSpPr>
            <a:spLocks noGrp="1"/>
          </p:cNvSpPr>
          <p:nvPr>
            <p:ph idx="1"/>
          </p:nvPr>
        </p:nvSpPr>
        <p:spPr/>
        <p:txBody>
          <a:bodyPr/>
          <a:lstStyle/>
          <a:p>
            <a:r>
              <a:rPr lang="en-US" dirty="0" smtClean="0"/>
              <a:t>Measurement  of code execution is acceptable only when the elapsed time is large relative to the accuracy of the clock.</a:t>
            </a:r>
          </a:p>
          <a:p>
            <a:r>
              <a:rPr lang="en-US" dirty="0" smtClean="0">
                <a:solidFill>
                  <a:srgbClr val="0070C0"/>
                </a:solidFill>
              </a:rPr>
              <a:t>How to measure relative to Clock accuracy</a:t>
            </a:r>
          </a:p>
          <a:p>
            <a:r>
              <a:rPr lang="en-US" dirty="0" smtClean="0"/>
              <a:t>   	</a:t>
            </a:r>
            <a:r>
              <a:rPr lang="en-US" dirty="0" smtClean="0">
                <a:solidFill>
                  <a:srgbClr val="7030A0"/>
                </a:solidFill>
              </a:rPr>
              <a:t>say 100 milliseconds</a:t>
            </a:r>
          </a:p>
          <a:p>
            <a:r>
              <a:rPr lang="en-US" dirty="0" smtClean="0">
                <a:solidFill>
                  <a:srgbClr val="00B050"/>
                </a:solidFill>
              </a:rPr>
              <a:t>Repeat work many times to bring total time to be &gt;= 1 second</a:t>
            </a:r>
          </a:p>
          <a:p>
            <a:endParaRPr lang="en-US" dirty="0" smtClean="0"/>
          </a:p>
          <a:p>
            <a:endParaRPr lang="en-I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Measurement Needs</a:t>
            </a:r>
            <a:endParaRPr lang="en-IN" dirty="0"/>
          </a:p>
        </p:txBody>
      </p:sp>
      <p:sp>
        <p:nvSpPr>
          <p:cNvPr id="3" name="Content Placeholder 2"/>
          <p:cNvSpPr>
            <a:spLocks noGrp="1"/>
          </p:cNvSpPr>
          <p:nvPr>
            <p:ph idx="1"/>
          </p:nvPr>
        </p:nvSpPr>
        <p:spPr/>
        <p:txBody>
          <a:bodyPr/>
          <a:lstStyle/>
          <a:p>
            <a:pPr>
              <a:lnSpc>
                <a:spcPct val="90000"/>
              </a:lnSpc>
            </a:pPr>
            <a:r>
              <a:rPr lang="en-US" dirty="0" smtClean="0"/>
              <a:t>  data to use for measurement</a:t>
            </a:r>
          </a:p>
          <a:p>
            <a:pPr>
              <a:lnSpc>
                <a:spcPct val="90000"/>
              </a:lnSpc>
            </a:pPr>
            <a:r>
              <a:rPr lang="en-US" dirty="0" smtClean="0"/>
              <a:t>   worst-case data</a:t>
            </a:r>
          </a:p>
          <a:p>
            <a:pPr>
              <a:lnSpc>
                <a:spcPct val="90000"/>
              </a:lnSpc>
            </a:pPr>
            <a:r>
              <a:rPr lang="en-US" dirty="0" smtClean="0"/>
              <a:t>   best-case data</a:t>
            </a:r>
          </a:p>
          <a:p>
            <a:pPr>
              <a:lnSpc>
                <a:spcPct val="90000"/>
              </a:lnSpc>
            </a:pPr>
            <a:r>
              <a:rPr lang="en-US" dirty="0" smtClean="0"/>
              <a:t>   average-case data</a:t>
            </a:r>
          </a:p>
          <a:p>
            <a:pPr>
              <a:lnSpc>
                <a:spcPct val="90000"/>
              </a:lnSpc>
            </a:pPr>
            <a:endParaRPr lang="en-US" dirty="0" smtClean="0"/>
          </a:p>
          <a:p>
            <a:pPr>
              <a:lnSpc>
                <a:spcPct val="90000"/>
              </a:lnSpc>
            </a:pPr>
            <a:r>
              <a:rPr lang="en-US" dirty="0" smtClean="0"/>
              <a:t>timing mechanism --- clock</a:t>
            </a:r>
          </a:p>
          <a:p>
            <a:pPr>
              <a:lnSpc>
                <a:spcPct val="90000"/>
              </a:lnSpc>
              <a:buNone/>
            </a:pPr>
            <a:endParaRPr lang="en-US" dirty="0" smtClean="0"/>
          </a:p>
          <a:p>
            <a:endParaRPr lang="en-I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be kept in mind</a:t>
            </a:r>
            <a:endParaRPr lang="en-IN" dirty="0"/>
          </a:p>
        </p:txBody>
      </p:sp>
      <p:sp>
        <p:nvSpPr>
          <p:cNvPr id="3" name="Content Placeholder 2"/>
          <p:cNvSpPr>
            <a:spLocks noGrp="1"/>
          </p:cNvSpPr>
          <p:nvPr>
            <p:ph idx="1"/>
          </p:nvPr>
        </p:nvSpPr>
        <p:spPr/>
        <p:txBody>
          <a:bodyPr>
            <a:normAutofit/>
          </a:bodyPr>
          <a:lstStyle/>
          <a:p>
            <a:r>
              <a:rPr lang="en-US" dirty="0" smtClean="0"/>
              <a:t>Suppose we are measuring worst-case run time of “sorting”. The array “a” initially is in descending order. </a:t>
            </a:r>
          </a:p>
          <a:p>
            <a:r>
              <a:rPr lang="en-US" dirty="0" smtClean="0"/>
              <a:t>After the first iteration, the data is sorted.</a:t>
            </a:r>
          </a:p>
          <a:p>
            <a:r>
              <a:rPr lang="en-US" dirty="0" smtClean="0"/>
              <a:t>Subsequent iterations no longer start with worst-case data. </a:t>
            </a:r>
          </a:p>
          <a:p>
            <a:r>
              <a:rPr lang="en-US" dirty="0" smtClean="0"/>
              <a:t>So the measured time is for one worst-case sort plus  the no. of times the best-case sorts!</a:t>
            </a:r>
          </a:p>
          <a:p>
            <a:endParaRPr lang="en-IN"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Issues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Using </a:t>
            </a:r>
            <a:r>
              <a:rPr lang="en-US" dirty="0" err="1" smtClean="0">
                <a:solidFill>
                  <a:srgbClr val="0000FF"/>
                </a:solidFill>
              </a:rPr>
              <a:t>System.currentTimeMillis</a:t>
            </a:r>
            <a:r>
              <a:rPr lang="en-US" dirty="0" smtClean="0">
                <a:solidFill>
                  <a:srgbClr val="0000FF"/>
                </a:solidFill>
              </a:rPr>
              <a:t>()</a:t>
            </a:r>
            <a:r>
              <a:rPr lang="en-US" dirty="0" smtClean="0"/>
              <a:t>  say in java, is a problem, because the program may run for only part of the physical time that has elapsed. </a:t>
            </a:r>
          </a:p>
          <a:p>
            <a:pPr lvl="1"/>
            <a:r>
              <a:rPr lang="en-US" dirty="0" smtClean="0"/>
              <a:t>The UNIX command time gives the time for which your program ran.</a:t>
            </a:r>
          </a:p>
          <a:p>
            <a:r>
              <a:rPr lang="en-US" dirty="0" smtClean="0"/>
              <a:t>Suppose the clock is updated every 100ms and “</a:t>
            </a:r>
            <a:r>
              <a:rPr lang="en-US" dirty="0" err="1" smtClean="0"/>
              <a:t>doSomething</a:t>
            </a:r>
            <a:r>
              <a:rPr lang="en-US" dirty="0" smtClean="0"/>
              <a:t>” takes 99ms and it takes another 1ms to do everything else in the loop. </a:t>
            </a:r>
          </a:p>
          <a:p>
            <a:pPr lvl="1"/>
            <a:r>
              <a:rPr lang="en-US" dirty="0" smtClean="0"/>
              <a:t>If the clock is updated exactly at the start of the loop </a:t>
            </a:r>
            <a:r>
              <a:rPr lang="en-US" dirty="0"/>
              <a:t> </a:t>
            </a:r>
            <a:r>
              <a:rPr lang="en-US" dirty="0" smtClean="0"/>
              <a:t>and it is not updated between the start and  end (“the </a:t>
            </a:r>
            <a:r>
              <a:rPr lang="en-US" dirty="0" err="1" smtClean="0"/>
              <a:t>startTime</a:t>
            </a:r>
            <a:r>
              <a:rPr lang="en-US" dirty="0" smtClean="0"/>
              <a:t> = and </a:t>
            </a:r>
            <a:r>
              <a:rPr lang="en-US" dirty="0" err="1" smtClean="0"/>
              <a:t>elapsedTime</a:t>
            </a:r>
            <a:r>
              <a:rPr lang="en-US" dirty="0" smtClean="0"/>
              <a:t> += statements”) . </a:t>
            </a:r>
          </a:p>
          <a:p>
            <a:pPr lvl="1"/>
            <a:r>
              <a:rPr lang="en-US" dirty="0" smtClean="0"/>
              <a:t>then </a:t>
            </a:r>
            <a:r>
              <a:rPr lang="en-US" dirty="0" err="1" smtClean="0"/>
              <a:t>elapsedTime</a:t>
            </a:r>
            <a:r>
              <a:rPr lang="en-US" dirty="0" smtClean="0"/>
              <a:t> is always 0.</a:t>
            </a:r>
          </a:p>
          <a:p>
            <a:endParaRPr lang="en-IN"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Methods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Insertion Sort</a:t>
            </a:r>
          </a:p>
          <a:p>
            <a:r>
              <a:rPr lang="en-IN" dirty="0" smtClean="0"/>
              <a:t>Bubble Sort</a:t>
            </a:r>
          </a:p>
          <a:p>
            <a:r>
              <a:rPr lang="en-IN" dirty="0" smtClean="0"/>
              <a:t>Selection Sort</a:t>
            </a:r>
          </a:p>
          <a:p>
            <a:r>
              <a:rPr lang="en-IN" dirty="0" smtClean="0"/>
              <a:t>Count Sort</a:t>
            </a:r>
          </a:p>
          <a:p>
            <a:r>
              <a:rPr lang="en-IN" dirty="0" smtClean="0"/>
              <a:t>Shaker Sort</a:t>
            </a:r>
          </a:p>
          <a:p>
            <a:r>
              <a:rPr lang="en-IN" dirty="0" smtClean="0"/>
              <a:t>Shell Sort</a:t>
            </a:r>
          </a:p>
          <a:p>
            <a:r>
              <a:rPr lang="en-IN" dirty="0" smtClean="0"/>
              <a:t>Heap Sort</a:t>
            </a:r>
          </a:p>
          <a:p>
            <a:r>
              <a:rPr lang="en-IN" dirty="0" smtClean="0"/>
              <a:t>Merge Sort</a:t>
            </a:r>
          </a:p>
          <a:p>
            <a:r>
              <a:rPr lang="en-IN" dirty="0" smtClean="0"/>
              <a:t>Quick Sort</a:t>
            </a:r>
            <a:endParaRPr lang="en-I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merge sort</a:t>
            </a:r>
            <a:endParaRPr lang="en-IN" dirty="0"/>
          </a:p>
        </p:txBody>
      </p:sp>
      <p:sp>
        <p:nvSpPr>
          <p:cNvPr id="3" name="Content Placeholder 2"/>
          <p:cNvSpPr>
            <a:spLocks noGrp="1"/>
          </p:cNvSpPr>
          <p:nvPr>
            <p:ph idx="1"/>
          </p:nvPr>
        </p:nvSpPr>
        <p:spPr/>
        <p:txBody>
          <a:bodyPr/>
          <a:lstStyle/>
          <a:p>
            <a:r>
              <a:rPr lang="en-IN" dirty="0" err="1" smtClean="0"/>
              <a:t>Mergesort</a:t>
            </a:r>
            <a:r>
              <a:rPr lang="en-IN" dirty="0" smtClean="0"/>
              <a:t> is a divide and conquer algorithm. </a:t>
            </a:r>
          </a:p>
          <a:p>
            <a:r>
              <a:rPr lang="en-IN" dirty="0" smtClean="0"/>
              <a:t> </a:t>
            </a:r>
            <a:r>
              <a:rPr lang="en-IN" dirty="0" err="1" smtClean="0"/>
              <a:t>mergesort</a:t>
            </a:r>
            <a:r>
              <a:rPr lang="en-IN" dirty="0" smtClean="0"/>
              <a:t> calls itself recursively.</a:t>
            </a:r>
          </a:p>
          <a:p>
            <a:pPr>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srcRect/>
          <a:stretch>
            <a:fillRect/>
          </a:stretch>
        </p:blipFill>
        <p:spPr bwMode="auto">
          <a:xfrm>
            <a:off x="381001" y="416718"/>
            <a:ext cx="8113642" cy="58316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762000" y="2895600"/>
            <a:ext cx="7921337" cy="3459442"/>
          </a:xfrm>
          <a:prstGeom prst="rect">
            <a:avLst/>
          </a:prstGeom>
          <a:noFill/>
          <a:ln w="9525">
            <a:noFill/>
            <a:miter lim="800000"/>
            <a:headEnd/>
            <a:tailEnd/>
          </a:ln>
          <a:effectLst/>
        </p:spPr>
      </p:pic>
      <p:sp>
        <p:nvSpPr>
          <p:cNvPr id="3" name="TextBox 2"/>
          <p:cNvSpPr txBox="1"/>
          <p:nvPr/>
        </p:nvSpPr>
        <p:spPr>
          <a:xfrm>
            <a:off x="3505200" y="533400"/>
            <a:ext cx="4097981" cy="584775"/>
          </a:xfrm>
          <a:prstGeom prst="rect">
            <a:avLst/>
          </a:prstGeom>
          <a:noFill/>
        </p:spPr>
        <p:txBody>
          <a:bodyPr wrap="none" rtlCol="0">
            <a:spAutoFit/>
          </a:bodyPr>
          <a:lstStyle/>
          <a:p>
            <a:r>
              <a:rPr lang="en-US" sz="3200" b="1" dirty="0" smtClean="0"/>
              <a:t>Merge Sort Complexity</a:t>
            </a:r>
            <a:endParaRPr lang="en-IN" sz="3200" b="1" dirty="0"/>
          </a:p>
        </p:txBody>
      </p:sp>
      <p:sp>
        <p:nvSpPr>
          <p:cNvPr id="4" name="TextBox 3"/>
          <p:cNvSpPr txBox="1"/>
          <p:nvPr/>
        </p:nvSpPr>
        <p:spPr>
          <a:xfrm>
            <a:off x="1219200" y="1524000"/>
            <a:ext cx="4968027" cy="954107"/>
          </a:xfrm>
          <a:prstGeom prst="rect">
            <a:avLst/>
          </a:prstGeom>
          <a:noFill/>
        </p:spPr>
        <p:txBody>
          <a:bodyPr wrap="none" rtlCol="0">
            <a:spAutoFit/>
          </a:bodyPr>
          <a:lstStyle/>
          <a:p>
            <a:pPr>
              <a:buFont typeface="Arial" pitchFamily="34" charset="0"/>
              <a:buChar char="•"/>
            </a:pPr>
            <a:r>
              <a:rPr lang="en-IN" dirty="0" smtClean="0"/>
              <a:t> </a:t>
            </a:r>
            <a:r>
              <a:rPr lang="en-IN" sz="2800" dirty="0" smtClean="0"/>
              <a:t>A divide and conquer algorithm. </a:t>
            </a:r>
          </a:p>
          <a:p>
            <a:pPr>
              <a:buFont typeface="Arial" pitchFamily="34" charset="0"/>
              <a:buChar char="•"/>
            </a:pPr>
            <a:r>
              <a:rPr lang="en-IN" sz="2800" dirty="0" smtClean="0"/>
              <a:t> Calls itself recursively</a:t>
            </a:r>
            <a:endParaRPr lang="en-IN" sz="28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Grp="1" noChangeAspect="1" noChangeArrowheads="1"/>
          </p:cNvPicPr>
          <p:nvPr>
            <p:ph idx="1"/>
          </p:nvPr>
        </p:nvPicPr>
        <p:blipFill>
          <a:blip r:embed="rId2"/>
          <a:srcRect/>
          <a:stretch>
            <a:fillRect/>
          </a:stretch>
        </p:blipFill>
        <p:spPr bwMode="auto">
          <a:xfrm>
            <a:off x="346286" y="1981200"/>
            <a:ext cx="8416713" cy="37485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Asymptotic Timing Analysis</a:t>
            </a:r>
            <a:endParaRPr lang="en-IN" dirty="0"/>
          </a:p>
        </p:txBody>
      </p:sp>
      <p:sp>
        <p:nvSpPr>
          <p:cNvPr id="3" name="Content Placeholder 2"/>
          <p:cNvSpPr>
            <a:spLocks noGrp="1"/>
          </p:cNvSpPr>
          <p:nvPr>
            <p:ph idx="1"/>
          </p:nvPr>
        </p:nvSpPr>
        <p:spPr/>
        <p:txBody>
          <a:bodyPr>
            <a:normAutofit lnSpcReduction="10000"/>
          </a:bodyPr>
          <a:lstStyle/>
          <a:p>
            <a:r>
              <a:rPr lang="en-US" i="1" dirty="0" smtClean="0"/>
              <a:t>Merge Function</a:t>
            </a:r>
            <a:endParaRPr lang="en-IN" i="1" dirty="0" smtClean="0"/>
          </a:p>
          <a:p>
            <a:r>
              <a:rPr lang="en-IN" i="1" dirty="0" smtClean="0"/>
              <a:t>T</a:t>
            </a:r>
            <a:r>
              <a:rPr lang="en-IN" dirty="0" smtClean="0"/>
              <a:t>(1) = </a:t>
            </a:r>
            <a:r>
              <a:rPr lang="en-IN" i="1" dirty="0" smtClean="0"/>
              <a:t>c</a:t>
            </a:r>
            <a:r>
              <a:rPr lang="en-IN" baseline="-25000" dirty="0" smtClean="0"/>
              <a:t>0 </a:t>
            </a:r>
          </a:p>
          <a:p>
            <a:pPr lvl="1"/>
            <a:r>
              <a:rPr lang="en-IN" baseline="-25000" dirty="0" smtClean="0"/>
              <a:t>   </a:t>
            </a:r>
            <a:r>
              <a:rPr lang="en-IN" dirty="0" smtClean="0"/>
              <a:t>time </a:t>
            </a:r>
            <a:r>
              <a:rPr lang="en-IN" i="1" dirty="0" smtClean="0"/>
              <a:t>c</a:t>
            </a:r>
            <a:r>
              <a:rPr lang="en-IN" baseline="-25000" dirty="0" smtClean="0"/>
              <a:t>0 </a:t>
            </a:r>
            <a:r>
              <a:rPr lang="en-IN" dirty="0" smtClean="0"/>
              <a:t>to execute when list length is 1  (we can also consider null list)</a:t>
            </a:r>
            <a:endParaRPr lang="en-IN" baseline="-25000" dirty="0" smtClean="0"/>
          </a:p>
          <a:p>
            <a:r>
              <a:rPr lang="en-IN" dirty="0" smtClean="0"/>
              <a:t>Consider lists of total length </a:t>
            </a:r>
            <a:r>
              <a:rPr lang="en-IN" i="1" dirty="0" smtClean="0"/>
              <a:t>n</a:t>
            </a:r>
            <a:r>
              <a:rPr lang="en-IN" dirty="0" smtClean="0"/>
              <a:t>. The recursive call is on lists of total length </a:t>
            </a:r>
            <a:r>
              <a:rPr lang="en-IN" i="1" dirty="0" smtClean="0"/>
              <a:t>n</a:t>
            </a:r>
            <a:r>
              <a:rPr lang="en-IN" dirty="0" smtClean="0"/>
              <a:t>−1, so we have</a:t>
            </a:r>
          </a:p>
          <a:p>
            <a:r>
              <a:rPr lang="en-IN" i="1" dirty="0" smtClean="0"/>
              <a:t>T</a:t>
            </a:r>
            <a:r>
              <a:rPr lang="en-IN" dirty="0" smtClean="0"/>
              <a:t>(</a:t>
            </a:r>
            <a:r>
              <a:rPr lang="en-IN" i="1" dirty="0" smtClean="0"/>
              <a:t>n</a:t>
            </a:r>
            <a:r>
              <a:rPr lang="en-IN" dirty="0" smtClean="0"/>
              <a:t>) = </a:t>
            </a:r>
            <a:r>
              <a:rPr lang="en-IN" i="1" dirty="0" smtClean="0"/>
              <a:t>T</a:t>
            </a:r>
            <a:r>
              <a:rPr lang="en-IN" dirty="0" smtClean="0"/>
              <a:t>(</a:t>
            </a:r>
            <a:r>
              <a:rPr lang="en-IN" i="1" dirty="0" smtClean="0"/>
              <a:t>n</a:t>
            </a:r>
            <a:r>
              <a:rPr lang="en-IN" dirty="0" smtClean="0"/>
              <a:t>−1) + </a:t>
            </a:r>
            <a:r>
              <a:rPr lang="en-IN" i="1" dirty="0" smtClean="0"/>
              <a:t>c</a:t>
            </a:r>
            <a:r>
              <a:rPr lang="en-IN" baseline="-25000" dirty="0" smtClean="0"/>
              <a:t>1  </a:t>
            </a:r>
          </a:p>
          <a:p>
            <a:pPr lvl="1"/>
            <a:r>
              <a:rPr lang="en-IN" dirty="0" smtClean="0"/>
              <a:t>where </a:t>
            </a:r>
            <a:r>
              <a:rPr lang="en-IN" i="1" dirty="0" smtClean="0"/>
              <a:t>c</a:t>
            </a:r>
            <a:r>
              <a:rPr lang="en-IN" baseline="-25000" dirty="0" smtClean="0"/>
              <a:t>1</a:t>
            </a:r>
            <a:r>
              <a:rPr lang="en-IN" dirty="0" smtClean="0"/>
              <a:t> is an constant upper bound on the time required to execute the if statement and </a:t>
            </a:r>
          </a:p>
          <a:p>
            <a:endParaRPr lang="en-IN"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143000"/>
            <a:ext cx="5715000" cy="1661993"/>
          </a:xfrm>
          <a:prstGeom prst="rect">
            <a:avLst/>
          </a:prstGeom>
        </p:spPr>
        <p:txBody>
          <a:bodyPr wrap="square">
            <a:spAutoFit/>
          </a:bodyPr>
          <a:lstStyle/>
          <a:p>
            <a:r>
              <a:rPr lang="en-IN" i="1" dirty="0" smtClean="0"/>
              <a:t>T</a:t>
            </a:r>
            <a:r>
              <a:rPr lang="en-IN" dirty="0" smtClean="0"/>
              <a:t>(1) = </a:t>
            </a:r>
            <a:r>
              <a:rPr lang="en-IN" i="1" dirty="0" smtClean="0"/>
              <a:t>c</a:t>
            </a:r>
            <a:r>
              <a:rPr lang="en-IN" baseline="-25000" dirty="0" smtClean="0"/>
              <a:t>0</a:t>
            </a:r>
            <a:br>
              <a:rPr lang="en-IN" baseline="-25000" dirty="0" smtClean="0"/>
            </a:br>
            <a:r>
              <a:rPr lang="en-IN" i="1" dirty="0" smtClean="0"/>
              <a:t>T</a:t>
            </a:r>
            <a:r>
              <a:rPr lang="en-IN" dirty="0" smtClean="0"/>
              <a:t>(2) = </a:t>
            </a:r>
            <a:r>
              <a:rPr lang="en-IN" i="1" dirty="0" smtClean="0"/>
              <a:t>T</a:t>
            </a:r>
            <a:r>
              <a:rPr lang="en-IN" dirty="0" smtClean="0"/>
              <a:t>(1) + </a:t>
            </a:r>
            <a:r>
              <a:rPr lang="en-IN" i="1" dirty="0" smtClean="0"/>
              <a:t>c</a:t>
            </a:r>
            <a:r>
              <a:rPr lang="en-IN" baseline="-25000" dirty="0" smtClean="0"/>
              <a:t>1 </a:t>
            </a:r>
            <a:r>
              <a:rPr lang="en-IN" dirty="0" smtClean="0"/>
              <a:t>= </a:t>
            </a:r>
            <a:r>
              <a:rPr lang="en-IN" i="1" dirty="0" smtClean="0"/>
              <a:t>c</a:t>
            </a:r>
            <a:r>
              <a:rPr lang="en-IN" baseline="-25000" dirty="0" smtClean="0"/>
              <a:t>0 </a:t>
            </a:r>
            <a:r>
              <a:rPr lang="en-IN" dirty="0" smtClean="0"/>
              <a:t>+ </a:t>
            </a:r>
            <a:r>
              <a:rPr lang="en-IN" i="1" dirty="0" smtClean="0"/>
              <a:t>c</a:t>
            </a:r>
            <a:r>
              <a:rPr lang="en-IN" baseline="-25000" dirty="0" smtClean="0"/>
              <a:t>1</a:t>
            </a:r>
            <a:br>
              <a:rPr lang="en-IN" baseline="-25000" dirty="0" smtClean="0"/>
            </a:br>
            <a:r>
              <a:rPr lang="en-IN" i="1" dirty="0" smtClean="0"/>
              <a:t>T</a:t>
            </a:r>
            <a:r>
              <a:rPr lang="en-IN" dirty="0" smtClean="0"/>
              <a:t>(3) = </a:t>
            </a:r>
            <a:r>
              <a:rPr lang="en-IN" i="1" dirty="0" smtClean="0"/>
              <a:t>T</a:t>
            </a:r>
            <a:r>
              <a:rPr lang="en-IN" dirty="0" smtClean="0"/>
              <a:t>(2) + </a:t>
            </a:r>
            <a:r>
              <a:rPr lang="en-IN" i="1" dirty="0" smtClean="0"/>
              <a:t>c</a:t>
            </a:r>
            <a:r>
              <a:rPr lang="en-IN" baseline="-25000" dirty="0" smtClean="0"/>
              <a:t>1 </a:t>
            </a:r>
            <a:r>
              <a:rPr lang="en-IN" dirty="0" smtClean="0"/>
              <a:t>= </a:t>
            </a:r>
            <a:r>
              <a:rPr lang="en-IN" i="1" dirty="0" smtClean="0"/>
              <a:t>c</a:t>
            </a:r>
            <a:r>
              <a:rPr lang="en-IN" baseline="-25000" dirty="0" smtClean="0"/>
              <a:t>0 </a:t>
            </a:r>
            <a:r>
              <a:rPr lang="en-IN" dirty="0" smtClean="0"/>
              <a:t>+ 2</a:t>
            </a:r>
            <a:r>
              <a:rPr lang="en-IN" i="1" dirty="0" smtClean="0"/>
              <a:t>c</a:t>
            </a:r>
            <a:r>
              <a:rPr lang="en-IN" baseline="-25000" dirty="0" smtClean="0"/>
              <a:t>1</a:t>
            </a:r>
            <a:br>
              <a:rPr lang="en-IN" baseline="-25000" dirty="0" smtClean="0"/>
            </a:br>
            <a:r>
              <a:rPr lang="en-IN" i="1" dirty="0" smtClean="0"/>
              <a:t>T</a:t>
            </a:r>
            <a:r>
              <a:rPr lang="en-IN" dirty="0" smtClean="0"/>
              <a:t>(4) = </a:t>
            </a:r>
            <a:r>
              <a:rPr lang="en-IN" i="1" dirty="0" smtClean="0"/>
              <a:t>T</a:t>
            </a:r>
            <a:r>
              <a:rPr lang="en-IN" dirty="0" smtClean="0"/>
              <a:t>(3) + </a:t>
            </a:r>
            <a:r>
              <a:rPr lang="en-IN" i="1" dirty="0" smtClean="0"/>
              <a:t>c</a:t>
            </a:r>
            <a:r>
              <a:rPr lang="en-IN" baseline="-25000" dirty="0" smtClean="0"/>
              <a:t>1 </a:t>
            </a:r>
            <a:r>
              <a:rPr lang="en-IN" dirty="0" smtClean="0"/>
              <a:t>= </a:t>
            </a:r>
            <a:r>
              <a:rPr lang="en-IN" i="1" dirty="0" smtClean="0"/>
              <a:t>c</a:t>
            </a:r>
            <a:r>
              <a:rPr lang="en-IN" baseline="-25000" dirty="0" smtClean="0"/>
              <a:t>0 </a:t>
            </a:r>
            <a:r>
              <a:rPr lang="en-IN" dirty="0" smtClean="0"/>
              <a:t>+ 3</a:t>
            </a:r>
            <a:r>
              <a:rPr lang="en-IN" i="1" dirty="0" smtClean="0"/>
              <a:t>c</a:t>
            </a:r>
            <a:r>
              <a:rPr lang="en-IN" baseline="-25000" dirty="0" smtClean="0"/>
              <a:t>1</a:t>
            </a:r>
            <a:br>
              <a:rPr lang="en-IN" baseline="-25000" dirty="0" smtClean="0"/>
            </a:br>
            <a:r>
              <a:rPr lang="en-IN" baseline="-25000" dirty="0" smtClean="0"/>
              <a:t>...</a:t>
            </a:r>
            <a:br>
              <a:rPr lang="en-IN" baseline="-25000" dirty="0" smtClean="0"/>
            </a:br>
            <a:r>
              <a:rPr lang="en-IN" i="1" dirty="0" smtClean="0"/>
              <a:t>T</a:t>
            </a:r>
            <a:r>
              <a:rPr lang="en-IN" dirty="0" smtClean="0"/>
              <a:t>(</a:t>
            </a:r>
            <a:r>
              <a:rPr lang="en-IN" i="1" dirty="0" smtClean="0"/>
              <a:t>n</a:t>
            </a:r>
            <a:r>
              <a:rPr lang="en-IN" dirty="0" smtClean="0"/>
              <a:t>) = </a:t>
            </a:r>
            <a:r>
              <a:rPr lang="en-IN" i="1" dirty="0" smtClean="0"/>
              <a:t>T</a:t>
            </a:r>
            <a:r>
              <a:rPr lang="en-IN" dirty="0" smtClean="0"/>
              <a:t>(</a:t>
            </a:r>
            <a:r>
              <a:rPr lang="en-IN" i="1" dirty="0" smtClean="0"/>
              <a:t>n</a:t>
            </a:r>
            <a:r>
              <a:rPr lang="en-IN" dirty="0" smtClean="0"/>
              <a:t>−1) + </a:t>
            </a:r>
            <a:r>
              <a:rPr lang="en-IN" i="1" dirty="0" smtClean="0"/>
              <a:t>c</a:t>
            </a:r>
            <a:r>
              <a:rPr lang="en-IN" baseline="-25000" dirty="0" smtClean="0"/>
              <a:t>1 </a:t>
            </a:r>
            <a:r>
              <a:rPr lang="en-IN" dirty="0" smtClean="0"/>
              <a:t>= </a:t>
            </a:r>
            <a:r>
              <a:rPr lang="en-IN" i="1" dirty="0" smtClean="0"/>
              <a:t>c</a:t>
            </a:r>
            <a:r>
              <a:rPr lang="en-IN" baseline="-25000" dirty="0" smtClean="0"/>
              <a:t>0 </a:t>
            </a:r>
            <a:r>
              <a:rPr lang="en-IN" dirty="0" smtClean="0"/>
              <a:t>+ (</a:t>
            </a:r>
            <a:r>
              <a:rPr lang="en-IN" i="1" dirty="0" smtClean="0"/>
              <a:t>n</a:t>
            </a:r>
            <a:r>
              <a:rPr lang="en-IN" dirty="0" smtClean="0"/>
              <a:t>−1)</a:t>
            </a:r>
            <a:r>
              <a:rPr lang="en-IN" i="1" dirty="0" smtClean="0"/>
              <a:t>c</a:t>
            </a:r>
            <a:r>
              <a:rPr lang="en-IN" baseline="-25000" dirty="0" smtClean="0"/>
              <a:t>1 </a:t>
            </a:r>
            <a:r>
              <a:rPr lang="en-IN" dirty="0" smtClean="0"/>
              <a:t>= (</a:t>
            </a:r>
            <a:r>
              <a:rPr lang="en-IN" i="1" dirty="0" smtClean="0"/>
              <a:t>c</a:t>
            </a:r>
            <a:r>
              <a:rPr lang="en-IN" baseline="-25000" dirty="0" smtClean="0"/>
              <a:t>0 </a:t>
            </a:r>
            <a:r>
              <a:rPr lang="en-IN" dirty="0" smtClean="0"/>
              <a:t>- c</a:t>
            </a:r>
            <a:r>
              <a:rPr lang="en-IN" baseline="-25000" dirty="0" smtClean="0"/>
              <a:t>1</a:t>
            </a:r>
            <a:r>
              <a:rPr lang="en-IN" dirty="0" smtClean="0"/>
              <a:t>)</a:t>
            </a:r>
            <a:r>
              <a:rPr lang="en-IN" baseline="-25000" dirty="0" smtClean="0"/>
              <a:t> </a:t>
            </a:r>
            <a:r>
              <a:rPr lang="en-IN" dirty="0" smtClean="0"/>
              <a:t>+ </a:t>
            </a:r>
            <a:r>
              <a:rPr lang="en-IN" i="1" dirty="0" smtClean="0"/>
              <a:t>c</a:t>
            </a:r>
            <a:r>
              <a:rPr lang="en-IN" baseline="-25000" dirty="0" smtClean="0"/>
              <a:t>1</a:t>
            </a:r>
            <a:r>
              <a:rPr lang="en-IN" i="1" dirty="0" smtClean="0"/>
              <a:t>n</a:t>
            </a:r>
            <a:endParaRPr lang="en-IN" dirty="0"/>
          </a:p>
        </p:txBody>
      </p:sp>
      <p:sp>
        <p:nvSpPr>
          <p:cNvPr id="3" name="Rectangle 2"/>
          <p:cNvSpPr/>
          <p:nvPr/>
        </p:nvSpPr>
        <p:spPr>
          <a:xfrm>
            <a:off x="1905000" y="3200400"/>
            <a:ext cx="4452244" cy="369332"/>
          </a:xfrm>
          <a:prstGeom prst="rect">
            <a:avLst/>
          </a:prstGeom>
        </p:spPr>
        <p:txBody>
          <a:bodyPr wrap="none">
            <a:spAutoFit/>
          </a:bodyPr>
          <a:lstStyle/>
          <a:p>
            <a:r>
              <a:rPr lang="en-IN" dirty="0" smtClean="0"/>
              <a:t>By induction that for </a:t>
            </a:r>
            <a:r>
              <a:rPr lang="en-IN" i="1" dirty="0" smtClean="0"/>
              <a:t>n &gt;=0</a:t>
            </a:r>
            <a:r>
              <a:rPr lang="en-IN" dirty="0" smtClean="0"/>
              <a:t>, </a:t>
            </a:r>
            <a:r>
              <a:rPr lang="en-IN" i="1" dirty="0" smtClean="0"/>
              <a:t>T</a:t>
            </a:r>
            <a:r>
              <a:rPr lang="en-IN" dirty="0" smtClean="0"/>
              <a:t>(</a:t>
            </a:r>
            <a:r>
              <a:rPr lang="en-IN" i="1" dirty="0" smtClean="0"/>
              <a:t>n</a:t>
            </a:r>
            <a:r>
              <a:rPr lang="en-IN" dirty="0" smtClean="0"/>
              <a:t>)=(</a:t>
            </a:r>
            <a:r>
              <a:rPr lang="en-IN" i="1" dirty="0" smtClean="0"/>
              <a:t>c</a:t>
            </a:r>
            <a:r>
              <a:rPr lang="en-IN" baseline="-25000" dirty="0" smtClean="0"/>
              <a:t>0 </a:t>
            </a:r>
            <a:r>
              <a:rPr lang="en-IN" dirty="0" smtClean="0"/>
              <a:t>- c</a:t>
            </a:r>
            <a:r>
              <a:rPr lang="en-IN" baseline="-25000" dirty="0" smtClean="0"/>
              <a:t>1</a:t>
            </a:r>
            <a:r>
              <a:rPr lang="en-IN" dirty="0" smtClean="0"/>
              <a:t>)+ </a:t>
            </a:r>
            <a:r>
              <a:rPr lang="en-IN" i="1" dirty="0" smtClean="0"/>
              <a:t>c</a:t>
            </a:r>
            <a:r>
              <a:rPr lang="en-IN" baseline="-25000" dirty="0" smtClean="0"/>
              <a:t>1</a:t>
            </a:r>
            <a:r>
              <a:rPr lang="en-IN" i="1" dirty="0" smtClean="0"/>
              <a:t>n</a:t>
            </a:r>
            <a:r>
              <a:rPr lang="en-IN" dirty="0" smtClean="0"/>
              <a:t>.</a:t>
            </a:r>
            <a:endParaRPr lang="en-IN" dirty="0"/>
          </a:p>
        </p:txBody>
      </p:sp>
      <p:sp>
        <p:nvSpPr>
          <p:cNvPr id="4" name="Rectangle 3"/>
          <p:cNvSpPr/>
          <p:nvPr/>
        </p:nvSpPr>
        <p:spPr>
          <a:xfrm>
            <a:off x="2057400" y="3810000"/>
            <a:ext cx="1871025" cy="369332"/>
          </a:xfrm>
          <a:prstGeom prst="rect">
            <a:avLst/>
          </a:prstGeom>
        </p:spPr>
        <p:txBody>
          <a:bodyPr wrap="none">
            <a:spAutoFit/>
          </a:bodyPr>
          <a:lstStyle/>
          <a:p>
            <a:r>
              <a:rPr lang="en-IN" dirty="0" smtClean="0"/>
              <a:t>Thus,  clearly </a:t>
            </a:r>
            <a:r>
              <a:rPr lang="en-IN" i="1" dirty="0" smtClean="0"/>
              <a:t>O</a:t>
            </a:r>
            <a:r>
              <a:rPr lang="en-IN" dirty="0" smtClean="0"/>
              <a:t>(</a:t>
            </a:r>
            <a:r>
              <a:rPr lang="en-IN" i="1" dirty="0" smtClean="0"/>
              <a:t>n</a:t>
            </a:r>
            <a:r>
              <a:rPr lang="en-IN" dirty="0" smtClean="0"/>
              <a:t>)</a:t>
            </a:r>
            <a:endParaRPr lang="en-IN"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8458200" cy="923330"/>
          </a:xfrm>
          <a:prstGeom prst="rect">
            <a:avLst/>
          </a:prstGeom>
        </p:spPr>
        <p:txBody>
          <a:bodyPr wrap="square">
            <a:spAutoFit/>
          </a:bodyPr>
          <a:lstStyle/>
          <a:p>
            <a:r>
              <a:rPr lang="en-IN" dirty="0" smtClean="0"/>
              <a:t>We know that any solution must work for arbitrary constants; so again we replace them both with 1 to keep things simple. That leaves us with the following recurrence equations to work with</a:t>
            </a:r>
            <a:endParaRPr lang="en-IN" dirty="0"/>
          </a:p>
        </p:txBody>
      </p:sp>
      <p:sp>
        <p:nvSpPr>
          <p:cNvPr id="3" name="Rectangle 2"/>
          <p:cNvSpPr/>
          <p:nvPr/>
        </p:nvSpPr>
        <p:spPr>
          <a:xfrm>
            <a:off x="685800" y="1447800"/>
            <a:ext cx="4572000" cy="830997"/>
          </a:xfrm>
          <a:prstGeom prst="rect">
            <a:avLst/>
          </a:prstGeom>
        </p:spPr>
        <p:txBody>
          <a:bodyPr>
            <a:spAutoFit/>
          </a:bodyPr>
          <a:lstStyle/>
          <a:p>
            <a:r>
              <a:rPr lang="en-IN" sz="2400" i="1" dirty="0" smtClean="0"/>
              <a:t>T</a:t>
            </a:r>
            <a:r>
              <a:rPr lang="en-IN" sz="2400" dirty="0" smtClean="0"/>
              <a:t>(1) = 1</a:t>
            </a:r>
            <a:br>
              <a:rPr lang="en-IN" sz="2400" dirty="0" smtClean="0"/>
            </a:br>
            <a:r>
              <a:rPr lang="en-IN" sz="2400" i="1" dirty="0" smtClean="0"/>
              <a:t>T</a:t>
            </a:r>
            <a:r>
              <a:rPr lang="en-IN" sz="2400" dirty="0" smtClean="0"/>
              <a:t>(</a:t>
            </a:r>
            <a:r>
              <a:rPr lang="en-IN" sz="2400" i="1" dirty="0" smtClean="0"/>
              <a:t>n</a:t>
            </a:r>
            <a:r>
              <a:rPr lang="en-IN" sz="2400" dirty="0" smtClean="0"/>
              <a:t>) = 2 </a:t>
            </a:r>
            <a:r>
              <a:rPr lang="en-IN" sz="2400" i="1" dirty="0" smtClean="0"/>
              <a:t>T</a:t>
            </a:r>
            <a:r>
              <a:rPr lang="en-IN" sz="2400" dirty="0" smtClean="0"/>
              <a:t>(</a:t>
            </a:r>
            <a:r>
              <a:rPr lang="en-IN" sz="2400" i="1" dirty="0" smtClean="0"/>
              <a:t>n</a:t>
            </a:r>
            <a:r>
              <a:rPr lang="en-IN" sz="2400" dirty="0" smtClean="0"/>
              <a:t>/2) + </a:t>
            </a:r>
            <a:r>
              <a:rPr lang="en-IN" sz="2400" i="1" dirty="0" smtClean="0"/>
              <a:t>n</a:t>
            </a:r>
            <a:endParaRPr lang="en-IN" sz="2400" dirty="0"/>
          </a:p>
        </p:txBody>
      </p:sp>
      <p:sp>
        <p:nvSpPr>
          <p:cNvPr id="4" name="Rectangle 3"/>
          <p:cNvSpPr/>
          <p:nvPr/>
        </p:nvSpPr>
        <p:spPr>
          <a:xfrm>
            <a:off x="838200" y="2286000"/>
            <a:ext cx="6629400" cy="3108543"/>
          </a:xfrm>
          <a:prstGeom prst="rect">
            <a:avLst/>
          </a:prstGeom>
        </p:spPr>
        <p:txBody>
          <a:bodyPr wrap="square">
            <a:spAutoFit/>
          </a:bodyPr>
          <a:lstStyle/>
          <a:p>
            <a:r>
              <a:rPr lang="pt-BR" sz="2000" i="1" dirty="0" smtClean="0"/>
              <a:t>T</a:t>
            </a:r>
            <a:r>
              <a:rPr lang="pt-BR" sz="2000" dirty="0" smtClean="0"/>
              <a:t>(</a:t>
            </a:r>
            <a:r>
              <a:rPr lang="pt-BR" sz="2000" i="1" dirty="0" smtClean="0"/>
              <a:t>n</a:t>
            </a:r>
            <a:r>
              <a:rPr lang="pt-BR" sz="2000" dirty="0" smtClean="0"/>
              <a:t>) = 2</a:t>
            </a:r>
            <a:r>
              <a:rPr lang="pt-BR" sz="2000" i="1" dirty="0" smtClean="0"/>
              <a:t>T</a:t>
            </a:r>
            <a:r>
              <a:rPr lang="pt-BR" sz="2000" dirty="0" smtClean="0"/>
              <a:t>(</a:t>
            </a:r>
            <a:r>
              <a:rPr lang="pt-BR" sz="2000" i="1" dirty="0" smtClean="0"/>
              <a:t>n</a:t>
            </a:r>
            <a:r>
              <a:rPr lang="pt-BR" sz="2000" dirty="0" smtClean="0"/>
              <a:t>/2) + </a:t>
            </a:r>
            <a:r>
              <a:rPr lang="pt-BR" sz="2000" i="1" dirty="0" smtClean="0"/>
              <a:t>n</a:t>
            </a:r>
            <a:r>
              <a:rPr lang="pt-BR" sz="2000" dirty="0" smtClean="0"/>
              <a:t/>
            </a:r>
            <a:br>
              <a:rPr lang="pt-BR" sz="2000" dirty="0" smtClean="0"/>
            </a:br>
            <a:r>
              <a:rPr lang="pt-BR" sz="2000" dirty="0" smtClean="0"/>
              <a:t>     = 2(2</a:t>
            </a:r>
            <a:r>
              <a:rPr lang="pt-BR" sz="2000" i="1" dirty="0" smtClean="0"/>
              <a:t>T</a:t>
            </a:r>
            <a:r>
              <a:rPr lang="pt-BR" sz="2000" dirty="0" smtClean="0"/>
              <a:t>(</a:t>
            </a:r>
            <a:r>
              <a:rPr lang="pt-BR" sz="2000" i="1" dirty="0" smtClean="0"/>
              <a:t>n</a:t>
            </a:r>
            <a:r>
              <a:rPr lang="pt-BR" sz="2000" dirty="0" smtClean="0"/>
              <a:t>/4) + </a:t>
            </a:r>
            <a:r>
              <a:rPr lang="pt-BR" sz="2000" i="1" dirty="0" smtClean="0"/>
              <a:t>n</a:t>
            </a:r>
            <a:r>
              <a:rPr lang="pt-BR" sz="2000" dirty="0" smtClean="0"/>
              <a:t>/2) + </a:t>
            </a:r>
            <a:r>
              <a:rPr lang="pt-BR" sz="2000" i="1" dirty="0" smtClean="0"/>
              <a:t>n</a:t>
            </a:r>
            <a:r>
              <a:rPr lang="pt-BR" sz="2000" dirty="0" smtClean="0"/>
              <a:t/>
            </a:r>
            <a:br>
              <a:rPr lang="pt-BR" sz="2000" dirty="0" smtClean="0"/>
            </a:br>
            <a:r>
              <a:rPr lang="pt-BR" sz="2000" dirty="0" smtClean="0"/>
              <a:t>     = 4</a:t>
            </a:r>
            <a:r>
              <a:rPr lang="pt-BR" sz="2000" i="1" dirty="0" smtClean="0"/>
              <a:t>T</a:t>
            </a:r>
            <a:r>
              <a:rPr lang="pt-BR" sz="2000" dirty="0" smtClean="0"/>
              <a:t>(</a:t>
            </a:r>
            <a:r>
              <a:rPr lang="pt-BR" sz="2000" i="1" dirty="0" smtClean="0"/>
              <a:t>n</a:t>
            </a:r>
            <a:r>
              <a:rPr lang="pt-BR" sz="2000" dirty="0" smtClean="0"/>
              <a:t>/4) + </a:t>
            </a:r>
            <a:r>
              <a:rPr lang="pt-BR" sz="2000" i="1" dirty="0" smtClean="0"/>
              <a:t>n</a:t>
            </a:r>
            <a:r>
              <a:rPr lang="pt-BR" sz="2000" dirty="0" smtClean="0"/>
              <a:t> + </a:t>
            </a:r>
            <a:r>
              <a:rPr lang="pt-BR" sz="2000" i="1" dirty="0" smtClean="0"/>
              <a:t>n</a:t>
            </a:r>
            <a:r>
              <a:rPr lang="pt-BR" sz="2000" dirty="0" smtClean="0"/>
              <a:t/>
            </a:r>
            <a:br>
              <a:rPr lang="pt-BR" sz="2000" dirty="0" smtClean="0"/>
            </a:br>
            <a:r>
              <a:rPr lang="pt-BR" sz="2000" dirty="0" smtClean="0"/>
              <a:t>     = 4(2</a:t>
            </a:r>
            <a:r>
              <a:rPr lang="pt-BR" sz="2000" i="1" dirty="0" smtClean="0"/>
              <a:t>T</a:t>
            </a:r>
            <a:r>
              <a:rPr lang="pt-BR" sz="2000" dirty="0" smtClean="0"/>
              <a:t>(</a:t>
            </a:r>
            <a:r>
              <a:rPr lang="pt-BR" sz="2000" i="1" dirty="0" smtClean="0"/>
              <a:t>n</a:t>
            </a:r>
            <a:r>
              <a:rPr lang="pt-BR" sz="2000" dirty="0" smtClean="0"/>
              <a:t>/8) + </a:t>
            </a:r>
            <a:r>
              <a:rPr lang="pt-BR" sz="2000" i="1" dirty="0" smtClean="0"/>
              <a:t>n</a:t>
            </a:r>
            <a:r>
              <a:rPr lang="pt-BR" sz="2000" dirty="0" smtClean="0"/>
              <a:t>/4) + </a:t>
            </a:r>
            <a:r>
              <a:rPr lang="pt-BR" sz="2000" i="1" dirty="0" smtClean="0"/>
              <a:t>n</a:t>
            </a:r>
            <a:r>
              <a:rPr lang="pt-BR" sz="2000" dirty="0" smtClean="0"/>
              <a:t> + </a:t>
            </a:r>
            <a:r>
              <a:rPr lang="pt-BR" sz="2000" i="1" dirty="0" smtClean="0"/>
              <a:t>n</a:t>
            </a:r>
            <a:r>
              <a:rPr lang="pt-BR" sz="2000" dirty="0" smtClean="0"/>
              <a:t/>
            </a:r>
            <a:br>
              <a:rPr lang="pt-BR" sz="2000" dirty="0" smtClean="0"/>
            </a:br>
            <a:r>
              <a:rPr lang="pt-BR" sz="2000" dirty="0" smtClean="0"/>
              <a:t>     = 8</a:t>
            </a:r>
            <a:r>
              <a:rPr lang="pt-BR" sz="2000" i="1" dirty="0" smtClean="0"/>
              <a:t>T</a:t>
            </a:r>
            <a:r>
              <a:rPr lang="pt-BR" sz="2000" dirty="0" smtClean="0"/>
              <a:t>(</a:t>
            </a:r>
            <a:r>
              <a:rPr lang="pt-BR" sz="2000" i="1" dirty="0" smtClean="0"/>
              <a:t>n</a:t>
            </a:r>
            <a:r>
              <a:rPr lang="pt-BR" sz="2000" dirty="0" smtClean="0"/>
              <a:t>/8) + </a:t>
            </a:r>
            <a:r>
              <a:rPr lang="pt-BR" sz="2000" i="1" dirty="0" smtClean="0"/>
              <a:t>n</a:t>
            </a:r>
            <a:r>
              <a:rPr lang="pt-BR" sz="2000" dirty="0" smtClean="0"/>
              <a:t> + </a:t>
            </a:r>
            <a:r>
              <a:rPr lang="pt-BR" sz="2000" i="1" dirty="0" smtClean="0"/>
              <a:t>n</a:t>
            </a:r>
            <a:r>
              <a:rPr lang="pt-BR" sz="2000" dirty="0" smtClean="0"/>
              <a:t> + </a:t>
            </a:r>
            <a:r>
              <a:rPr lang="pt-BR" sz="2000" i="1" dirty="0" smtClean="0"/>
              <a:t>n</a:t>
            </a:r>
            <a:r>
              <a:rPr lang="pt-BR" sz="2000" dirty="0" smtClean="0"/>
              <a:t/>
            </a:r>
            <a:br>
              <a:rPr lang="pt-BR" sz="2000" dirty="0" smtClean="0"/>
            </a:br>
            <a:r>
              <a:rPr lang="pt-BR" sz="2000" dirty="0" smtClean="0"/>
              <a:t>     = </a:t>
            </a:r>
            <a:r>
              <a:rPr lang="pt-BR" sz="2000" i="1" dirty="0" smtClean="0"/>
              <a:t>nT</a:t>
            </a:r>
            <a:r>
              <a:rPr lang="pt-BR" sz="2000" dirty="0" smtClean="0"/>
              <a:t>(</a:t>
            </a:r>
            <a:r>
              <a:rPr lang="pt-BR" sz="2000" i="1" dirty="0" smtClean="0"/>
              <a:t>n</a:t>
            </a:r>
            <a:r>
              <a:rPr lang="pt-BR" sz="2000" dirty="0" smtClean="0"/>
              <a:t>/</a:t>
            </a:r>
            <a:r>
              <a:rPr lang="pt-BR" sz="2000" i="1" dirty="0" smtClean="0"/>
              <a:t>n</a:t>
            </a:r>
            <a:r>
              <a:rPr lang="pt-BR" sz="2000" dirty="0" smtClean="0"/>
              <a:t>) + </a:t>
            </a:r>
            <a:r>
              <a:rPr lang="pt-BR" sz="2000" i="1" dirty="0" smtClean="0"/>
              <a:t>n</a:t>
            </a:r>
            <a:r>
              <a:rPr lang="pt-BR" sz="2000" dirty="0" smtClean="0"/>
              <a:t> + ... + </a:t>
            </a:r>
            <a:r>
              <a:rPr lang="pt-BR" sz="2000" i="1" dirty="0" smtClean="0"/>
              <a:t>n</a:t>
            </a:r>
            <a:r>
              <a:rPr lang="pt-BR" sz="2000" dirty="0" smtClean="0"/>
              <a:t> + </a:t>
            </a:r>
            <a:r>
              <a:rPr lang="pt-BR" sz="2000" i="1" dirty="0" smtClean="0"/>
              <a:t>n</a:t>
            </a:r>
            <a:r>
              <a:rPr lang="pt-BR" sz="2000" dirty="0" smtClean="0"/>
              <a:t> + </a:t>
            </a:r>
            <a:r>
              <a:rPr lang="pt-BR" sz="2000" i="1" dirty="0" smtClean="0"/>
              <a:t>n</a:t>
            </a:r>
            <a:r>
              <a:rPr lang="pt-BR" sz="2000" dirty="0" smtClean="0"/>
              <a:t/>
            </a:r>
            <a:br>
              <a:rPr lang="pt-BR" sz="2000" dirty="0" smtClean="0"/>
            </a:br>
            <a:r>
              <a:rPr lang="pt-BR" sz="2000" dirty="0" smtClean="0"/>
              <a:t>     = </a:t>
            </a:r>
            <a:r>
              <a:rPr lang="pt-BR" sz="2000" i="1" dirty="0" smtClean="0"/>
              <a:t>n</a:t>
            </a:r>
            <a:r>
              <a:rPr lang="pt-BR" sz="2000" dirty="0" smtClean="0"/>
              <a:t> + </a:t>
            </a:r>
            <a:r>
              <a:rPr lang="pt-BR" sz="2000" i="1" dirty="0" smtClean="0"/>
              <a:t>n</a:t>
            </a:r>
            <a:r>
              <a:rPr lang="pt-BR" sz="2000" dirty="0" smtClean="0"/>
              <a:t> + ... + </a:t>
            </a:r>
            <a:r>
              <a:rPr lang="pt-BR" sz="2000" i="1" dirty="0" smtClean="0"/>
              <a:t>n</a:t>
            </a:r>
            <a:r>
              <a:rPr lang="pt-BR" sz="2000" dirty="0" smtClean="0"/>
              <a:t> + </a:t>
            </a:r>
            <a:r>
              <a:rPr lang="pt-BR" sz="2000" i="1" dirty="0" smtClean="0"/>
              <a:t>n</a:t>
            </a:r>
            <a:r>
              <a:rPr lang="pt-BR" sz="2000" dirty="0" smtClean="0"/>
              <a:t> + </a:t>
            </a:r>
            <a:r>
              <a:rPr lang="pt-BR" sz="2000" i="1" dirty="0" smtClean="0"/>
              <a:t>n   </a:t>
            </a:r>
            <a:r>
              <a:rPr lang="pt-BR" sz="2000" i="1" dirty="0" smtClean="0">
                <a:sym typeface="Wingdings" pitchFamily="2" charset="2"/>
              </a:rPr>
              <a:t> </a:t>
            </a:r>
            <a:r>
              <a:rPr lang="pt-BR" sz="2000" i="1" dirty="0" smtClean="0"/>
              <a:t> ( lg n + 1  n’s)</a:t>
            </a:r>
          </a:p>
          <a:p>
            <a:r>
              <a:rPr lang="pt-BR" sz="2000" i="1" dirty="0" smtClean="0"/>
              <a:t>      = n lg n</a:t>
            </a:r>
          </a:p>
          <a:p>
            <a:endParaRPr lang="pt-BR" i="1" dirty="0" smtClean="0"/>
          </a:p>
          <a:p>
            <a:endParaRPr lang="en-IN" dirty="0"/>
          </a:p>
        </p:txBody>
      </p:sp>
      <p:sp>
        <p:nvSpPr>
          <p:cNvPr id="5" name="Rectangle 4"/>
          <p:cNvSpPr/>
          <p:nvPr/>
        </p:nvSpPr>
        <p:spPr>
          <a:xfrm>
            <a:off x="762000" y="5334000"/>
            <a:ext cx="7315200" cy="1200329"/>
          </a:xfrm>
          <a:prstGeom prst="rect">
            <a:avLst/>
          </a:prstGeom>
        </p:spPr>
        <p:txBody>
          <a:bodyPr wrap="square">
            <a:spAutoFit/>
          </a:bodyPr>
          <a:lstStyle/>
          <a:p>
            <a:r>
              <a:rPr lang="pt-BR" sz="2400" dirty="0" smtClean="0"/>
              <a:t>We observe that</a:t>
            </a:r>
          </a:p>
          <a:p>
            <a:r>
              <a:rPr lang="pt-BR" sz="2400" dirty="0" smtClean="0"/>
              <a:t> </a:t>
            </a:r>
            <a:r>
              <a:rPr lang="pt-BR" sz="2400" i="1" dirty="0" smtClean="0"/>
              <a:t>n </a:t>
            </a:r>
            <a:r>
              <a:rPr lang="pt-BR" sz="2400" dirty="0" smtClean="0"/>
              <a:t>lg </a:t>
            </a:r>
            <a:r>
              <a:rPr lang="pt-BR" sz="2400" i="1" dirty="0" smtClean="0"/>
              <a:t>n</a:t>
            </a:r>
            <a:r>
              <a:rPr lang="pt-BR" sz="2400" dirty="0" smtClean="0"/>
              <a:t> + </a:t>
            </a:r>
            <a:r>
              <a:rPr lang="pt-BR" sz="2400" i="1" dirty="0" smtClean="0"/>
              <a:t>n</a:t>
            </a:r>
            <a:r>
              <a:rPr lang="pt-BR" sz="2400" dirty="0" smtClean="0"/>
              <a:t> &lt; </a:t>
            </a:r>
            <a:r>
              <a:rPr lang="pt-BR" sz="2400" i="1" dirty="0" smtClean="0"/>
              <a:t>n</a:t>
            </a:r>
            <a:r>
              <a:rPr lang="pt-BR" sz="2400" dirty="0" smtClean="0"/>
              <a:t> lg </a:t>
            </a:r>
            <a:r>
              <a:rPr lang="pt-BR" sz="2400" i="1" dirty="0" smtClean="0"/>
              <a:t>n</a:t>
            </a:r>
            <a:r>
              <a:rPr lang="pt-BR" sz="2400" dirty="0" smtClean="0"/>
              <a:t> + </a:t>
            </a:r>
            <a:r>
              <a:rPr lang="pt-BR" sz="2400" i="1" dirty="0" smtClean="0"/>
              <a:t>n</a:t>
            </a:r>
            <a:r>
              <a:rPr lang="pt-BR" sz="2400" dirty="0" smtClean="0"/>
              <a:t> lg </a:t>
            </a:r>
            <a:r>
              <a:rPr lang="pt-BR" sz="2400" i="1" dirty="0" smtClean="0"/>
              <a:t>n</a:t>
            </a:r>
            <a:r>
              <a:rPr lang="pt-BR" sz="2400" dirty="0" smtClean="0"/>
              <a:t> = 2</a:t>
            </a:r>
            <a:r>
              <a:rPr lang="pt-BR" sz="2400" i="1" dirty="0" smtClean="0"/>
              <a:t>n</a:t>
            </a:r>
            <a:r>
              <a:rPr lang="pt-BR" sz="2400" dirty="0" smtClean="0"/>
              <a:t> lg </a:t>
            </a:r>
            <a:r>
              <a:rPr lang="pt-BR" sz="2400" i="1" dirty="0" smtClean="0"/>
              <a:t>n</a:t>
            </a:r>
            <a:r>
              <a:rPr lang="pt-BR" sz="2400" dirty="0" smtClean="0"/>
              <a:t> for </a:t>
            </a:r>
            <a:r>
              <a:rPr lang="pt-BR" sz="2400" i="1" dirty="0" smtClean="0"/>
              <a:t>n</a:t>
            </a:r>
            <a:r>
              <a:rPr lang="pt-BR" sz="2400" dirty="0" smtClean="0"/>
              <a:t>&gt;0, so the running time is </a:t>
            </a:r>
            <a:r>
              <a:rPr lang="pt-BR" sz="2400" i="1" dirty="0" smtClean="0"/>
              <a:t>O</a:t>
            </a:r>
            <a:r>
              <a:rPr lang="pt-BR" sz="2400" dirty="0" smtClean="0"/>
              <a:t>(</a:t>
            </a:r>
            <a:r>
              <a:rPr lang="pt-BR" sz="2400" i="1" dirty="0" smtClean="0"/>
              <a:t>n</a:t>
            </a:r>
            <a:r>
              <a:rPr lang="pt-BR" sz="2400" dirty="0" smtClean="0"/>
              <a:t> lg </a:t>
            </a:r>
            <a:r>
              <a:rPr lang="pt-BR" sz="2400" i="1" dirty="0" smtClean="0"/>
              <a:t>n</a:t>
            </a:r>
            <a:r>
              <a:rPr lang="pt-BR" sz="2400" dirty="0" smtClean="0"/>
              <a:t>).</a:t>
            </a:r>
            <a:endParaRPr lang="en-IN" sz="24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by  Strong Induction </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For arbitrary </a:t>
            </a:r>
            <a:r>
              <a:rPr lang="en-IN" i="1" dirty="0" smtClean="0"/>
              <a:t>n</a:t>
            </a:r>
            <a:r>
              <a:rPr lang="en-IN" dirty="0" smtClean="0"/>
              <a:t>, assuming the induction hypothesis </a:t>
            </a:r>
            <a:r>
              <a:rPr lang="en-IN" i="1" dirty="0" smtClean="0"/>
              <a:t>T</a:t>
            </a:r>
            <a:r>
              <a:rPr lang="en-IN" dirty="0" smtClean="0"/>
              <a:t>(</a:t>
            </a:r>
            <a:r>
              <a:rPr lang="en-IN" i="1" dirty="0" smtClean="0"/>
              <a:t>m</a:t>
            </a:r>
            <a:r>
              <a:rPr lang="en-IN" dirty="0" smtClean="0"/>
              <a:t>) = </a:t>
            </a:r>
            <a:r>
              <a:rPr lang="en-IN" i="1" dirty="0" smtClean="0"/>
              <a:t>m</a:t>
            </a:r>
            <a:r>
              <a:rPr lang="en-IN" dirty="0" smtClean="0"/>
              <a:t> </a:t>
            </a:r>
            <a:r>
              <a:rPr lang="en-IN" dirty="0" err="1" smtClean="0"/>
              <a:t>lg</a:t>
            </a:r>
            <a:r>
              <a:rPr lang="en-IN" dirty="0" smtClean="0"/>
              <a:t> </a:t>
            </a:r>
            <a:r>
              <a:rPr lang="en-IN" i="1" dirty="0" smtClean="0"/>
              <a:t>m</a:t>
            </a:r>
            <a:r>
              <a:rPr lang="en-IN" dirty="0" smtClean="0"/>
              <a:t> + </a:t>
            </a:r>
            <a:r>
              <a:rPr lang="en-IN" i="1" dirty="0" smtClean="0"/>
              <a:t>m</a:t>
            </a:r>
            <a:r>
              <a:rPr lang="en-IN" dirty="0" smtClean="0"/>
              <a:t> for all </a:t>
            </a:r>
            <a:r>
              <a:rPr lang="en-IN" i="1" dirty="0" smtClean="0"/>
              <a:t>m</a:t>
            </a:r>
            <a:r>
              <a:rPr lang="en-IN" dirty="0" smtClean="0"/>
              <a:t>&lt;</a:t>
            </a:r>
            <a:r>
              <a:rPr lang="en-IN" i="1" dirty="0" smtClean="0"/>
              <a:t>n</a:t>
            </a:r>
            <a:r>
              <a:rPr lang="en-IN" dirty="0" smtClean="0"/>
              <a:t>.</a:t>
            </a:r>
          </a:p>
          <a:p>
            <a:r>
              <a:rPr lang="pt-BR" b="1" dirty="0" smtClean="0"/>
              <a:t>Case n = 0</a:t>
            </a:r>
            <a:r>
              <a:rPr lang="pt-BR" dirty="0" smtClean="0"/>
              <a:t>: vacuously true</a:t>
            </a:r>
          </a:p>
          <a:p>
            <a:r>
              <a:rPr lang="pt-BR" b="1" dirty="0" smtClean="0"/>
              <a:t>Case n = 1</a:t>
            </a:r>
            <a:r>
              <a:rPr lang="pt-BR" dirty="0" smtClean="0"/>
              <a:t>: T(1) = 1 = 1 lg 1 + 1</a:t>
            </a:r>
          </a:p>
          <a:p>
            <a:r>
              <a:rPr lang="pt-BR" b="1" dirty="0" smtClean="0"/>
              <a:t>Case n &gt; 1</a:t>
            </a:r>
            <a:r>
              <a:rPr lang="pt-BR" dirty="0" smtClean="0"/>
              <a:t>:</a:t>
            </a:r>
          </a:p>
          <a:p>
            <a:r>
              <a:rPr lang="pt-BR" dirty="0" smtClean="0"/>
              <a:t>Induction Hypothesis:</a:t>
            </a:r>
            <a:br>
              <a:rPr lang="pt-BR" dirty="0" smtClean="0"/>
            </a:br>
            <a:endParaRPr lang="pt-BR" dirty="0" smtClean="0"/>
          </a:p>
          <a:p>
            <a:r>
              <a:rPr lang="pt-BR" dirty="0" smtClean="0"/>
              <a:t>Proof:</a:t>
            </a:r>
          </a:p>
          <a:p>
            <a:r>
              <a:rPr lang="pt-BR" i="1" dirty="0" smtClean="0"/>
              <a:t>T</a:t>
            </a:r>
            <a:r>
              <a:rPr lang="pt-BR" dirty="0" smtClean="0"/>
              <a:t>(</a:t>
            </a:r>
            <a:r>
              <a:rPr lang="pt-BR" i="1" dirty="0" smtClean="0"/>
              <a:t>n</a:t>
            </a:r>
            <a:r>
              <a:rPr lang="pt-BR" dirty="0" smtClean="0"/>
              <a:t>) = 2 T(</a:t>
            </a:r>
            <a:r>
              <a:rPr lang="pt-BR" i="1" dirty="0" smtClean="0"/>
              <a:t>n</a:t>
            </a:r>
            <a:r>
              <a:rPr lang="pt-BR" dirty="0" smtClean="0"/>
              <a:t>/2) + </a:t>
            </a:r>
            <a:r>
              <a:rPr lang="pt-BR" i="1" dirty="0" smtClean="0"/>
              <a:t>n</a:t>
            </a:r>
            <a:endParaRPr lang="pt-BR" dirty="0" smtClean="0"/>
          </a:p>
          <a:p>
            <a:r>
              <a:rPr lang="pt-BR" dirty="0" smtClean="0"/>
              <a:t>    = (</a:t>
            </a:r>
            <a:r>
              <a:rPr lang="pt-BR" i="1" dirty="0" smtClean="0"/>
              <a:t>n</a:t>
            </a:r>
            <a:r>
              <a:rPr lang="pt-BR" dirty="0" smtClean="0"/>
              <a:t>/2) lg (</a:t>
            </a:r>
            <a:r>
              <a:rPr lang="pt-BR" i="1" dirty="0" smtClean="0"/>
              <a:t>n</a:t>
            </a:r>
            <a:r>
              <a:rPr lang="pt-BR" dirty="0" smtClean="0"/>
              <a:t>/2) + 2(</a:t>
            </a:r>
            <a:r>
              <a:rPr lang="pt-BR" i="1" dirty="0" smtClean="0"/>
              <a:t>n</a:t>
            </a:r>
            <a:r>
              <a:rPr lang="pt-BR" dirty="0" smtClean="0"/>
              <a:t>/2) + </a:t>
            </a:r>
            <a:r>
              <a:rPr lang="pt-BR" i="1" dirty="0" smtClean="0"/>
              <a:t>n</a:t>
            </a:r>
            <a:r>
              <a:rPr lang="pt-BR" dirty="0" smtClean="0"/>
              <a:t>              </a:t>
            </a:r>
            <a:r>
              <a:rPr lang="pt-BR" i="1" dirty="0" smtClean="0"/>
              <a:t>(by induction hypothesis)</a:t>
            </a:r>
            <a:endParaRPr lang="pt-BR" dirty="0" smtClean="0"/>
          </a:p>
          <a:p>
            <a:r>
              <a:rPr lang="pt-BR" dirty="0" smtClean="0"/>
              <a:t>    = </a:t>
            </a:r>
            <a:r>
              <a:rPr lang="pt-BR" i="1" dirty="0" smtClean="0"/>
              <a:t>n</a:t>
            </a:r>
            <a:r>
              <a:rPr lang="pt-BR" dirty="0" smtClean="0"/>
              <a:t> lg (</a:t>
            </a:r>
            <a:r>
              <a:rPr lang="pt-BR" i="1" dirty="0" smtClean="0"/>
              <a:t>n</a:t>
            </a:r>
            <a:r>
              <a:rPr lang="pt-BR" dirty="0" smtClean="0"/>
              <a:t>/2) + 2</a:t>
            </a:r>
            <a:r>
              <a:rPr lang="pt-BR" i="1" dirty="0" smtClean="0"/>
              <a:t>n</a:t>
            </a:r>
            <a:endParaRPr lang="pt-BR" dirty="0" smtClean="0"/>
          </a:p>
          <a:p>
            <a:r>
              <a:rPr lang="pt-BR" dirty="0" smtClean="0"/>
              <a:t>    = </a:t>
            </a:r>
            <a:r>
              <a:rPr lang="pt-BR" i="1" dirty="0" smtClean="0"/>
              <a:t>n</a:t>
            </a:r>
            <a:r>
              <a:rPr lang="pt-BR" dirty="0" smtClean="0"/>
              <a:t> lg </a:t>
            </a:r>
            <a:r>
              <a:rPr lang="pt-BR" i="1" dirty="0" smtClean="0"/>
              <a:t>n</a:t>
            </a:r>
            <a:r>
              <a:rPr lang="pt-BR" dirty="0" smtClean="0"/>
              <a:t> − 1) 1) + 2</a:t>
            </a:r>
            <a:r>
              <a:rPr lang="pt-BR" i="1" dirty="0" smtClean="0"/>
              <a:t>n</a:t>
            </a:r>
            <a:endParaRPr lang="pt-BR" dirty="0" smtClean="0"/>
          </a:p>
          <a:p>
            <a:r>
              <a:rPr lang="pt-BR" dirty="0" smtClean="0"/>
              <a:t>    = </a:t>
            </a:r>
            <a:r>
              <a:rPr lang="pt-BR" i="1" dirty="0" smtClean="0"/>
              <a:t>n</a:t>
            </a:r>
            <a:r>
              <a:rPr lang="pt-BR" dirty="0" smtClean="0"/>
              <a:t> lg </a:t>
            </a:r>
            <a:r>
              <a:rPr lang="pt-BR" i="1" dirty="0" smtClean="0"/>
              <a:t>n</a:t>
            </a:r>
            <a:r>
              <a:rPr lang="pt-BR" dirty="0" smtClean="0"/>
              <a:t> + </a:t>
            </a:r>
            <a:r>
              <a:rPr lang="pt-BR" i="1" dirty="0" smtClean="0"/>
              <a:t>n</a:t>
            </a:r>
          </a:p>
          <a:p>
            <a:r>
              <a:rPr lang="en-IN" dirty="0" smtClean="0"/>
              <a:t>Since </a:t>
            </a:r>
            <a:r>
              <a:rPr lang="en-IN" i="1" dirty="0" smtClean="0"/>
              <a:t>n</a:t>
            </a:r>
            <a:r>
              <a:rPr lang="en-IN" dirty="0" smtClean="0"/>
              <a:t> </a:t>
            </a:r>
            <a:r>
              <a:rPr lang="en-IN" dirty="0" err="1" smtClean="0"/>
              <a:t>lg</a:t>
            </a:r>
            <a:r>
              <a:rPr lang="en-IN" dirty="0" smtClean="0"/>
              <a:t> </a:t>
            </a:r>
            <a:r>
              <a:rPr lang="en-IN" i="1" dirty="0" smtClean="0"/>
              <a:t>n</a:t>
            </a:r>
            <a:r>
              <a:rPr lang="en-IN" dirty="0" smtClean="0"/>
              <a:t> + </a:t>
            </a:r>
            <a:r>
              <a:rPr lang="en-IN" i="1" dirty="0" smtClean="0"/>
              <a:t>n</a:t>
            </a:r>
            <a:r>
              <a:rPr lang="en-IN" dirty="0" smtClean="0"/>
              <a:t> is O(</a:t>
            </a:r>
            <a:r>
              <a:rPr lang="en-IN" i="1" dirty="0" smtClean="0"/>
              <a:t>n</a:t>
            </a:r>
            <a:r>
              <a:rPr lang="en-IN" dirty="0" smtClean="0"/>
              <a:t> </a:t>
            </a:r>
            <a:r>
              <a:rPr lang="en-IN" dirty="0" err="1" smtClean="0"/>
              <a:t>lg</a:t>
            </a:r>
            <a:r>
              <a:rPr lang="en-IN" dirty="0" smtClean="0"/>
              <a:t> </a:t>
            </a:r>
            <a:r>
              <a:rPr lang="en-IN" i="1" dirty="0" smtClean="0"/>
              <a:t>n</a:t>
            </a:r>
            <a:r>
              <a:rPr lang="en-IN" dirty="0" smtClean="0"/>
              <a:t>), we have shown that merge sort is O(</a:t>
            </a:r>
            <a:r>
              <a:rPr lang="en-IN" i="1" dirty="0" smtClean="0"/>
              <a:t>n</a:t>
            </a:r>
            <a:r>
              <a:rPr lang="en-IN" dirty="0" smtClean="0"/>
              <a:t> </a:t>
            </a:r>
            <a:r>
              <a:rPr lang="en-IN" dirty="0" err="1" smtClean="0"/>
              <a:t>lg</a:t>
            </a:r>
            <a:r>
              <a:rPr lang="en-IN" dirty="0" smtClean="0"/>
              <a:t> </a:t>
            </a:r>
            <a:r>
              <a:rPr lang="en-IN" i="1" dirty="0" smtClean="0"/>
              <a:t>n</a:t>
            </a:r>
            <a:r>
              <a:rPr lang="en-IN" dirty="0" smtClean="0"/>
              <a:t>)</a:t>
            </a:r>
            <a:endParaRPr lang="pt-BR" dirty="0" smtClean="0"/>
          </a:p>
          <a:p>
            <a:endParaRPr lang="en-IN"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Computing Fibanacci Numbers</a:t>
            </a:r>
          </a:p>
        </p:txBody>
      </p:sp>
      <p:sp>
        <p:nvSpPr>
          <p:cNvPr id="122883" name="Rectangle 3" descr="Rectangle: Click to edit Master text styles&#10;Second level&#10;Third level&#10;Fourth level&#10;Fifth level"/>
          <p:cNvSpPr>
            <a:spLocks noGrp="1" noChangeArrowheads="1"/>
          </p:cNvSpPr>
          <p:nvPr>
            <p:ph type="body" idx="1"/>
          </p:nvPr>
        </p:nvSpPr>
        <p:spPr/>
        <p:txBody>
          <a:bodyPr/>
          <a:lstStyle/>
          <a:p>
            <a:r>
              <a:rPr lang="en-US"/>
              <a:t>Fibonacci numbers are defined recursively:</a:t>
            </a:r>
          </a:p>
          <a:p>
            <a:pPr lvl="2">
              <a:buFont typeface="Wingdings" pitchFamily="2" charset="2"/>
              <a:buNone/>
            </a:pPr>
            <a:r>
              <a:rPr lang="en-US" i="1">
                <a:solidFill>
                  <a:srgbClr val="000000"/>
                </a:solidFill>
                <a:latin typeface="Times" pitchFamily="18" charset="0"/>
              </a:rPr>
              <a:t>F</a:t>
            </a:r>
            <a:r>
              <a:rPr lang="en-US" baseline="-25000">
                <a:solidFill>
                  <a:srgbClr val="000000"/>
                </a:solidFill>
                <a:latin typeface="Times" pitchFamily="18" charset="0"/>
              </a:rPr>
              <a:t>0</a:t>
            </a:r>
            <a:r>
              <a:rPr lang="en-US">
                <a:solidFill>
                  <a:srgbClr val="000000"/>
                </a:solidFill>
                <a:latin typeface="Times" pitchFamily="18" charset="0"/>
              </a:rPr>
              <a:t> </a:t>
            </a:r>
            <a:r>
              <a:rPr lang="en-US">
                <a:solidFill>
                  <a:srgbClr val="000000"/>
                </a:solidFill>
                <a:latin typeface="CMR10" charset="0"/>
              </a:rPr>
              <a:t>=  </a:t>
            </a:r>
            <a:r>
              <a:rPr lang="en-US">
                <a:solidFill>
                  <a:srgbClr val="000000"/>
                </a:solidFill>
                <a:latin typeface="Times" pitchFamily="18" charset="0"/>
              </a:rPr>
              <a:t>0</a:t>
            </a:r>
          </a:p>
          <a:p>
            <a:pPr lvl="2">
              <a:buFont typeface="Wingdings" pitchFamily="2" charset="2"/>
              <a:buNone/>
            </a:pPr>
            <a:r>
              <a:rPr lang="en-US" i="1">
                <a:solidFill>
                  <a:srgbClr val="000000"/>
                </a:solidFill>
                <a:latin typeface="Times" pitchFamily="18" charset="0"/>
              </a:rPr>
              <a:t>F</a:t>
            </a:r>
            <a:r>
              <a:rPr lang="en-US" baseline="-25000">
                <a:solidFill>
                  <a:srgbClr val="000000"/>
                </a:solidFill>
                <a:latin typeface="Times" pitchFamily="18" charset="0"/>
              </a:rPr>
              <a:t>1</a:t>
            </a:r>
            <a:r>
              <a:rPr lang="en-US">
                <a:solidFill>
                  <a:srgbClr val="000000"/>
                </a:solidFill>
                <a:latin typeface="Times" pitchFamily="18" charset="0"/>
              </a:rPr>
              <a:t> </a:t>
            </a:r>
            <a:r>
              <a:rPr lang="en-US">
                <a:solidFill>
                  <a:srgbClr val="000000"/>
                </a:solidFill>
                <a:latin typeface="CMR10" charset="0"/>
              </a:rPr>
              <a:t>=  </a:t>
            </a:r>
            <a:r>
              <a:rPr lang="en-US">
                <a:solidFill>
                  <a:srgbClr val="000000"/>
                </a:solidFill>
                <a:latin typeface="Times" pitchFamily="18" charset="0"/>
              </a:rPr>
              <a:t>1</a:t>
            </a:r>
          </a:p>
          <a:p>
            <a:pPr lvl="2">
              <a:buFont typeface="Wingdings" pitchFamily="2" charset="2"/>
              <a:buNone/>
            </a:pPr>
            <a:r>
              <a:rPr lang="en-US" i="1">
                <a:solidFill>
                  <a:srgbClr val="000000"/>
                </a:solidFill>
                <a:latin typeface="Times" pitchFamily="18" charset="0"/>
              </a:rPr>
              <a:t>F</a:t>
            </a:r>
            <a:r>
              <a:rPr lang="en-US" i="1" baseline="-25000">
                <a:solidFill>
                  <a:srgbClr val="000000"/>
                </a:solidFill>
                <a:latin typeface="Times" pitchFamily="18" charset="0"/>
              </a:rPr>
              <a:t>i</a:t>
            </a:r>
            <a:r>
              <a:rPr lang="en-US" i="1">
                <a:solidFill>
                  <a:srgbClr val="000000"/>
                </a:solidFill>
                <a:latin typeface="Times" pitchFamily="18" charset="0"/>
              </a:rPr>
              <a:t> </a:t>
            </a:r>
            <a:r>
              <a:rPr lang="en-US">
                <a:solidFill>
                  <a:srgbClr val="000000"/>
                </a:solidFill>
                <a:latin typeface="CMR10" charset="0"/>
              </a:rPr>
              <a:t>=  </a:t>
            </a:r>
            <a:r>
              <a:rPr lang="en-US" i="1">
                <a:solidFill>
                  <a:srgbClr val="000000"/>
                </a:solidFill>
                <a:latin typeface="Times" pitchFamily="18" charset="0"/>
              </a:rPr>
              <a:t>F</a:t>
            </a:r>
            <a:r>
              <a:rPr lang="en-US" i="1" baseline="-25000">
                <a:solidFill>
                  <a:srgbClr val="000000"/>
                </a:solidFill>
                <a:latin typeface="Times" pitchFamily="18" charset="0"/>
              </a:rPr>
              <a:t>i</a:t>
            </a:r>
            <a:r>
              <a:rPr lang="en-US" i="1" baseline="-25000">
                <a:solidFill>
                  <a:srgbClr val="000000"/>
                </a:solidFill>
                <a:latin typeface="CMSY8" charset="0"/>
              </a:rPr>
              <a:t>-</a:t>
            </a:r>
            <a:r>
              <a:rPr lang="en-US" baseline="-25000">
                <a:solidFill>
                  <a:srgbClr val="000000"/>
                </a:solidFill>
                <a:latin typeface="Times" pitchFamily="18" charset="0"/>
              </a:rPr>
              <a:t>1</a:t>
            </a:r>
            <a:r>
              <a:rPr lang="en-US">
                <a:solidFill>
                  <a:srgbClr val="000000"/>
                </a:solidFill>
                <a:latin typeface="Times" pitchFamily="18" charset="0"/>
              </a:rPr>
              <a:t> </a:t>
            </a:r>
            <a:r>
              <a:rPr lang="en-US" baseline="30000">
                <a:solidFill>
                  <a:srgbClr val="000000"/>
                </a:solidFill>
                <a:latin typeface="CMR10" charset="0"/>
              </a:rPr>
              <a:t>+ </a:t>
            </a:r>
            <a:r>
              <a:rPr lang="en-US" i="1">
                <a:solidFill>
                  <a:srgbClr val="000000"/>
                </a:solidFill>
                <a:latin typeface="Times" pitchFamily="18" charset="0"/>
              </a:rPr>
              <a:t>F</a:t>
            </a:r>
            <a:r>
              <a:rPr lang="en-US" i="1" baseline="-25000">
                <a:solidFill>
                  <a:srgbClr val="000000"/>
                </a:solidFill>
                <a:latin typeface="Times" pitchFamily="18" charset="0"/>
              </a:rPr>
              <a:t>i</a:t>
            </a:r>
            <a:r>
              <a:rPr lang="en-US" i="1" baseline="-25000">
                <a:solidFill>
                  <a:srgbClr val="000000"/>
                </a:solidFill>
                <a:latin typeface="CMSY8" charset="0"/>
              </a:rPr>
              <a:t>-</a:t>
            </a:r>
            <a:r>
              <a:rPr lang="en-US" baseline="-25000">
                <a:solidFill>
                  <a:srgbClr val="000000"/>
                </a:solidFill>
                <a:latin typeface="Times" pitchFamily="18" charset="0"/>
              </a:rPr>
              <a:t>2</a:t>
            </a:r>
            <a:r>
              <a:rPr lang="en-US">
                <a:solidFill>
                  <a:srgbClr val="000000"/>
                </a:solidFill>
                <a:latin typeface="Times" pitchFamily="18" charset="0"/>
              </a:rPr>
              <a:t>     for </a:t>
            </a:r>
            <a:r>
              <a:rPr lang="en-US" i="1">
                <a:solidFill>
                  <a:srgbClr val="000000"/>
                </a:solidFill>
                <a:latin typeface="Times" pitchFamily="18" charset="0"/>
              </a:rPr>
              <a:t>i </a:t>
            </a:r>
            <a:r>
              <a:rPr lang="en-US" i="1">
                <a:solidFill>
                  <a:srgbClr val="000000"/>
                </a:solidFill>
                <a:latin typeface="CMMI10" charset="0"/>
              </a:rPr>
              <a:t>&gt; </a:t>
            </a:r>
            <a:r>
              <a:rPr lang="en-US">
                <a:solidFill>
                  <a:srgbClr val="000000"/>
                </a:solidFill>
                <a:latin typeface="Times" pitchFamily="18" charset="0"/>
              </a:rPr>
              <a:t>1.</a:t>
            </a:r>
          </a:p>
          <a:p>
            <a:r>
              <a:rPr lang="en-US"/>
              <a:t>How to code it?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t>Computing Fibanacci Numbers</a:t>
            </a:r>
          </a:p>
        </p:txBody>
      </p:sp>
      <p:sp>
        <p:nvSpPr>
          <p:cNvPr id="129027"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sz="2800"/>
              <a:t>Fibonacci numbers are defined recursively:</a:t>
            </a:r>
          </a:p>
          <a:p>
            <a:pPr lvl="2">
              <a:lnSpc>
                <a:spcPct val="90000"/>
              </a:lnSpc>
              <a:buFont typeface="Wingdings" pitchFamily="2" charset="2"/>
              <a:buNone/>
            </a:pPr>
            <a:r>
              <a:rPr lang="en-US" sz="2000" i="1">
                <a:solidFill>
                  <a:srgbClr val="000000"/>
                </a:solidFill>
                <a:latin typeface="Times" pitchFamily="18" charset="0"/>
              </a:rPr>
              <a:t>F</a:t>
            </a:r>
            <a:r>
              <a:rPr lang="en-US" sz="2000" baseline="-25000">
                <a:solidFill>
                  <a:srgbClr val="000000"/>
                </a:solidFill>
                <a:latin typeface="Times" pitchFamily="18" charset="0"/>
              </a:rPr>
              <a:t>0</a:t>
            </a:r>
            <a:r>
              <a:rPr lang="en-US" sz="2000">
                <a:solidFill>
                  <a:srgbClr val="000000"/>
                </a:solidFill>
                <a:latin typeface="Times" pitchFamily="18" charset="0"/>
              </a:rPr>
              <a:t> </a:t>
            </a:r>
            <a:r>
              <a:rPr lang="en-US" sz="2000">
                <a:solidFill>
                  <a:srgbClr val="000000"/>
                </a:solidFill>
                <a:latin typeface="CMR10" charset="0"/>
              </a:rPr>
              <a:t>=  </a:t>
            </a:r>
            <a:r>
              <a:rPr lang="en-US" sz="2000">
                <a:solidFill>
                  <a:srgbClr val="000000"/>
                </a:solidFill>
                <a:latin typeface="Times" pitchFamily="18" charset="0"/>
              </a:rPr>
              <a:t>0</a:t>
            </a:r>
          </a:p>
          <a:p>
            <a:pPr lvl="2">
              <a:lnSpc>
                <a:spcPct val="90000"/>
              </a:lnSpc>
              <a:buFont typeface="Wingdings" pitchFamily="2" charset="2"/>
              <a:buNone/>
            </a:pPr>
            <a:r>
              <a:rPr lang="en-US" sz="2000" i="1">
                <a:solidFill>
                  <a:srgbClr val="000000"/>
                </a:solidFill>
                <a:latin typeface="Times" pitchFamily="18" charset="0"/>
              </a:rPr>
              <a:t>F</a:t>
            </a:r>
            <a:r>
              <a:rPr lang="en-US" sz="2000" baseline="-25000">
                <a:solidFill>
                  <a:srgbClr val="000000"/>
                </a:solidFill>
                <a:latin typeface="Times" pitchFamily="18" charset="0"/>
              </a:rPr>
              <a:t>1</a:t>
            </a:r>
            <a:r>
              <a:rPr lang="en-US" sz="2000">
                <a:solidFill>
                  <a:srgbClr val="000000"/>
                </a:solidFill>
                <a:latin typeface="Times" pitchFamily="18" charset="0"/>
              </a:rPr>
              <a:t> </a:t>
            </a:r>
            <a:r>
              <a:rPr lang="en-US" sz="2000">
                <a:solidFill>
                  <a:srgbClr val="000000"/>
                </a:solidFill>
                <a:latin typeface="CMR10" charset="0"/>
              </a:rPr>
              <a:t>=  </a:t>
            </a:r>
            <a:r>
              <a:rPr lang="en-US" sz="2000">
                <a:solidFill>
                  <a:srgbClr val="000000"/>
                </a:solidFill>
                <a:latin typeface="Times" pitchFamily="18" charset="0"/>
              </a:rPr>
              <a:t>1</a:t>
            </a:r>
          </a:p>
          <a:p>
            <a:pPr lvl="2">
              <a:lnSpc>
                <a:spcPct val="90000"/>
              </a:lnSpc>
              <a:buFont typeface="Wingdings" pitchFamily="2" charset="2"/>
              <a:buNone/>
            </a:pPr>
            <a:r>
              <a:rPr lang="en-US" sz="2000" i="1">
                <a:solidFill>
                  <a:srgbClr val="000000"/>
                </a:solidFill>
                <a:latin typeface="Times" pitchFamily="18" charset="0"/>
              </a:rPr>
              <a:t>F</a:t>
            </a:r>
            <a:r>
              <a:rPr lang="en-US" sz="2000" i="1" baseline="-25000">
                <a:solidFill>
                  <a:srgbClr val="000000"/>
                </a:solidFill>
                <a:latin typeface="Times" pitchFamily="18" charset="0"/>
              </a:rPr>
              <a:t>i</a:t>
            </a:r>
            <a:r>
              <a:rPr lang="en-US" sz="2000" i="1">
                <a:solidFill>
                  <a:srgbClr val="000000"/>
                </a:solidFill>
                <a:latin typeface="Times" pitchFamily="18" charset="0"/>
              </a:rPr>
              <a:t> </a:t>
            </a:r>
            <a:r>
              <a:rPr lang="en-US" sz="2000">
                <a:solidFill>
                  <a:srgbClr val="000000"/>
                </a:solidFill>
                <a:latin typeface="CMR10" charset="0"/>
              </a:rPr>
              <a:t>=  </a:t>
            </a:r>
            <a:r>
              <a:rPr lang="en-US" sz="2000" i="1">
                <a:solidFill>
                  <a:srgbClr val="000000"/>
                </a:solidFill>
                <a:latin typeface="Times" pitchFamily="18" charset="0"/>
              </a:rPr>
              <a:t>F</a:t>
            </a:r>
            <a:r>
              <a:rPr lang="en-US" sz="2000" i="1" baseline="-25000">
                <a:solidFill>
                  <a:srgbClr val="000000"/>
                </a:solidFill>
                <a:latin typeface="Times" pitchFamily="18" charset="0"/>
              </a:rPr>
              <a:t>i</a:t>
            </a:r>
            <a:r>
              <a:rPr lang="en-US" sz="2000" i="1" baseline="-25000">
                <a:solidFill>
                  <a:srgbClr val="000000"/>
                </a:solidFill>
                <a:latin typeface="CMSY8" charset="0"/>
              </a:rPr>
              <a:t>-</a:t>
            </a:r>
            <a:r>
              <a:rPr lang="en-US" sz="2000" baseline="-25000">
                <a:solidFill>
                  <a:srgbClr val="000000"/>
                </a:solidFill>
                <a:latin typeface="Times" pitchFamily="18" charset="0"/>
              </a:rPr>
              <a:t>1</a:t>
            </a:r>
            <a:r>
              <a:rPr lang="en-US" sz="2000">
                <a:solidFill>
                  <a:srgbClr val="000000"/>
                </a:solidFill>
                <a:latin typeface="Times" pitchFamily="18" charset="0"/>
              </a:rPr>
              <a:t> </a:t>
            </a:r>
            <a:r>
              <a:rPr lang="en-US" sz="2000" baseline="30000">
                <a:solidFill>
                  <a:srgbClr val="000000"/>
                </a:solidFill>
                <a:latin typeface="CMR10" charset="0"/>
              </a:rPr>
              <a:t>+ </a:t>
            </a:r>
            <a:r>
              <a:rPr lang="en-US" sz="2000" i="1">
                <a:solidFill>
                  <a:srgbClr val="000000"/>
                </a:solidFill>
                <a:latin typeface="Times" pitchFamily="18" charset="0"/>
              </a:rPr>
              <a:t>F</a:t>
            </a:r>
            <a:r>
              <a:rPr lang="en-US" sz="2000" i="1" baseline="-25000">
                <a:solidFill>
                  <a:srgbClr val="000000"/>
                </a:solidFill>
                <a:latin typeface="Times" pitchFamily="18" charset="0"/>
              </a:rPr>
              <a:t>i</a:t>
            </a:r>
            <a:r>
              <a:rPr lang="en-US" sz="2000" i="1" baseline="-25000">
                <a:solidFill>
                  <a:srgbClr val="000000"/>
                </a:solidFill>
                <a:latin typeface="CMSY8" charset="0"/>
              </a:rPr>
              <a:t>-</a:t>
            </a:r>
            <a:r>
              <a:rPr lang="en-US" sz="2000" baseline="-25000">
                <a:solidFill>
                  <a:srgbClr val="000000"/>
                </a:solidFill>
                <a:latin typeface="Times" pitchFamily="18" charset="0"/>
              </a:rPr>
              <a:t>2</a:t>
            </a:r>
            <a:r>
              <a:rPr lang="en-US" sz="2000">
                <a:solidFill>
                  <a:srgbClr val="000000"/>
                </a:solidFill>
                <a:latin typeface="Times" pitchFamily="18" charset="0"/>
              </a:rPr>
              <a:t>     for </a:t>
            </a:r>
            <a:r>
              <a:rPr lang="en-US" sz="2000" i="1">
                <a:solidFill>
                  <a:srgbClr val="000000"/>
                </a:solidFill>
                <a:latin typeface="Times" pitchFamily="18" charset="0"/>
              </a:rPr>
              <a:t>i </a:t>
            </a:r>
            <a:r>
              <a:rPr lang="en-US" sz="2000" i="1">
                <a:solidFill>
                  <a:srgbClr val="000000"/>
                </a:solidFill>
                <a:latin typeface="CMMI10" charset="0"/>
              </a:rPr>
              <a:t>&gt; </a:t>
            </a:r>
            <a:r>
              <a:rPr lang="en-US" sz="2000">
                <a:solidFill>
                  <a:srgbClr val="000000"/>
                </a:solidFill>
                <a:latin typeface="Times" pitchFamily="18" charset="0"/>
              </a:rPr>
              <a:t>1.</a:t>
            </a:r>
          </a:p>
          <a:p>
            <a:pPr>
              <a:lnSpc>
                <a:spcPct val="90000"/>
              </a:lnSpc>
            </a:pPr>
            <a:r>
              <a:rPr lang="en-US" sz="2800"/>
              <a:t>As a recursive algorithm (first attempt):</a:t>
            </a:r>
          </a:p>
          <a:p>
            <a:pPr lvl="3">
              <a:lnSpc>
                <a:spcPct val="90000"/>
              </a:lnSpc>
              <a:buFont typeface="Wingdings" pitchFamily="2" charset="2"/>
              <a:buNone/>
            </a:pPr>
            <a:r>
              <a:rPr lang="en-US" sz="1800" b="1">
                <a:solidFill>
                  <a:srgbClr val="000000"/>
                </a:solidFill>
                <a:latin typeface="Times" pitchFamily="18" charset="0"/>
              </a:rPr>
              <a:t>Algorithm </a:t>
            </a:r>
            <a:r>
              <a:rPr lang="en-US" sz="1800">
                <a:solidFill>
                  <a:srgbClr val="000000"/>
                </a:solidFill>
                <a:latin typeface="CMSS10" charset="0"/>
              </a:rPr>
              <a:t>BinaryFib</a:t>
            </a:r>
            <a:r>
              <a:rPr lang="en-US" sz="1800">
                <a:solidFill>
                  <a:srgbClr val="000000"/>
                </a:solidFill>
                <a:latin typeface="CMR10" charset="0"/>
              </a:rPr>
              <a:t>(</a:t>
            </a:r>
            <a:r>
              <a:rPr lang="en-US" sz="1800" i="1">
                <a:solidFill>
                  <a:srgbClr val="000000"/>
                </a:solidFill>
                <a:latin typeface="Times" pitchFamily="18" charset="0"/>
              </a:rPr>
              <a:t>k</a:t>
            </a:r>
            <a:r>
              <a:rPr lang="en-US" sz="1800">
                <a:solidFill>
                  <a:srgbClr val="000000"/>
                </a:solidFill>
                <a:latin typeface="CMR10" charset="0"/>
              </a:rPr>
              <a:t>)</a:t>
            </a:r>
            <a:r>
              <a:rPr lang="en-US" sz="1800">
                <a:solidFill>
                  <a:srgbClr val="000000"/>
                </a:solidFill>
                <a:latin typeface="Times" pitchFamily="18" charset="0"/>
              </a:rPr>
              <a:t>:</a:t>
            </a:r>
          </a:p>
          <a:p>
            <a:pPr lvl="3">
              <a:lnSpc>
                <a:spcPct val="90000"/>
              </a:lnSpc>
              <a:buFont typeface="Wingdings" pitchFamily="2" charset="2"/>
              <a:buNone/>
            </a:pPr>
            <a:r>
              <a:rPr lang="en-US" sz="1800" b="1" i="1">
                <a:solidFill>
                  <a:srgbClr val="000000"/>
                </a:solidFill>
                <a:latin typeface="Times" pitchFamily="18" charset="0"/>
              </a:rPr>
              <a:t>      Input: </a:t>
            </a:r>
            <a:r>
              <a:rPr lang="en-US" sz="1800">
                <a:solidFill>
                  <a:srgbClr val="000000"/>
                </a:solidFill>
                <a:latin typeface="Times" pitchFamily="18" charset="0"/>
              </a:rPr>
              <a:t>Nonnegative integer </a:t>
            </a:r>
            <a:r>
              <a:rPr lang="en-US" sz="1800" i="1">
                <a:solidFill>
                  <a:srgbClr val="000000"/>
                </a:solidFill>
                <a:latin typeface="Times" pitchFamily="18" charset="0"/>
              </a:rPr>
              <a:t>k</a:t>
            </a:r>
          </a:p>
          <a:p>
            <a:pPr lvl="3">
              <a:lnSpc>
                <a:spcPct val="90000"/>
              </a:lnSpc>
              <a:buFont typeface="Wingdings" pitchFamily="2" charset="2"/>
              <a:buNone/>
            </a:pPr>
            <a:r>
              <a:rPr lang="en-US" sz="1800" b="1" i="1">
                <a:solidFill>
                  <a:srgbClr val="000000"/>
                </a:solidFill>
                <a:latin typeface="Times" pitchFamily="18" charset="0"/>
              </a:rPr>
              <a:t>      Output: </a:t>
            </a:r>
            <a:r>
              <a:rPr lang="en-US" sz="1800">
                <a:solidFill>
                  <a:srgbClr val="000000"/>
                </a:solidFill>
                <a:latin typeface="Times" pitchFamily="18" charset="0"/>
              </a:rPr>
              <a:t>The </a:t>
            </a:r>
            <a:r>
              <a:rPr lang="en-US" sz="1800" i="1">
                <a:solidFill>
                  <a:srgbClr val="000000"/>
                </a:solidFill>
                <a:latin typeface="Times" pitchFamily="18" charset="0"/>
              </a:rPr>
              <a:t>k</a:t>
            </a:r>
            <a:r>
              <a:rPr lang="en-US" sz="1800">
                <a:solidFill>
                  <a:srgbClr val="000000"/>
                </a:solidFill>
                <a:latin typeface="Times" pitchFamily="18" charset="0"/>
              </a:rPr>
              <a:t>th Fibonacci number </a:t>
            </a:r>
            <a:r>
              <a:rPr lang="en-US" sz="1800" i="1">
                <a:solidFill>
                  <a:srgbClr val="000000"/>
                </a:solidFill>
                <a:latin typeface="Times" pitchFamily="18" charset="0"/>
              </a:rPr>
              <a:t>F</a:t>
            </a:r>
            <a:r>
              <a:rPr lang="en-US" sz="1800" i="1" baseline="-25000">
                <a:solidFill>
                  <a:srgbClr val="000000"/>
                </a:solidFill>
                <a:latin typeface="Times" pitchFamily="18" charset="0"/>
              </a:rPr>
              <a:t>k</a:t>
            </a:r>
          </a:p>
          <a:p>
            <a:pPr lvl="3">
              <a:lnSpc>
                <a:spcPct val="90000"/>
              </a:lnSpc>
              <a:buFont typeface="Wingdings" pitchFamily="2" charset="2"/>
              <a:buNone/>
            </a:pPr>
            <a:r>
              <a:rPr lang="en-US" sz="1800" b="1">
                <a:solidFill>
                  <a:srgbClr val="000000"/>
                </a:solidFill>
                <a:latin typeface="Times" pitchFamily="18" charset="0"/>
              </a:rPr>
              <a:t>     if </a:t>
            </a:r>
            <a:r>
              <a:rPr lang="en-US" sz="1800" i="1">
                <a:solidFill>
                  <a:srgbClr val="000000"/>
                </a:solidFill>
                <a:latin typeface="Times" pitchFamily="18" charset="0"/>
              </a:rPr>
              <a:t>k </a:t>
            </a:r>
            <a:r>
              <a:rPr lang="en-US" sz="1800" i="1">
                <a:solidFill>
                  <a:srgbClr val="000000"/>
                </a:solidFill>
                <a:latin typeface="CMSY10" charset="0"/>
              </a:rPr>
              <a:t>= </a:t>
            </a:r>
            <a:r>
              <a:rPr lang="en-US" sz="1800">
                <a:solidFill>
                  <a:srgbClr val="000000"/>
                </a:solidFill>
                <a:latin typeface="Times" pitchFamily="18" charset="0"/>
              </a:rPr>
              <a:t>1 </a:t>
            </a:r>
            <a:r>
              <a:rPr lang="en-US" sz="1800" b="1">
                <a:solidFill>
                  <a:srgbClr val="000000"/>
                </a:solidFill>
                <a:latin typeface="Times" pitchFamily="18" charset="0"/>
              </a:rPr>
              <a:t>then</a:t>
            </a:r>
          </a:p>
          <a:p>
            <a:pPr lvl="3">
              <a:lnSpc>
                <a:spcPct val="90000"/>
              </a:lnSpc>
              <a:buFont typeface="Wingdings" pitchFamily="2" charset="2"/>
              <a:buNone/>
            </a:pPr>
            <a:r>
              <a:rPr lang="en-US" sz="1800" b="1">
                <a:solidFill>
                  <a:srgbClr val="000000"/>
                </a:solidFill>
                <a:latin typeface="Times" pitchFamily="18" charset="0"/>
              </a:rPr>
              <a:t>		return </a:t>
            </a:r>
            <a:r>
              <a:rPr lang="en-US" sz="1800" i="1">
                <a:solidFill>
                  <a:srgbClr val="000000"/>
                </a:solidFill>
                <a:latin typeface="Times" pitchFamily="18" charset="0"/>
              </a:rPr>
              <a:t>k</a:t>
            </a:r>
          </a:p>
          <a:p>
            <a:pPr lvl="3">
              <a:lnSpc>
                <a:spcPct val="90000"/>
              </a:lnSpc>
              <a:buFont typeface="Wingdings" pitchFamily="2" charset="2"/>
              <a:buNone/>
            </a:pPr>
            <a:r>
              <a:rPr lang="en-US" sz="1800" b="1">
                <a:solidFill>
                  <a:srgbClr val="000000"/>
                </a:solidFill>
                <a:latin typeface="Times" pitchFamily="18" charset="0"/>
              </a:rPr>
              <a:t>     else</a:t>
            </a:r>
          </a:p>
          <a:p>
            <a:pPr lvl="3">
              <a:lnSpc>
                <a:spcPct val="90000"/>
              </a:lnSpc>
              <a:buFont typeface="Wingdings" pitchFamily="2" charset="2"/>
              <a:buNone/>
            </a:pPr>
            <a:r>
              <a:rPr lang="en-US" sz="1800" b="1">
                <a:solidFill>
                  <a:srgbClr val="000000"/>
                </a:solidFill>
                <a:latin typeface="Times" pitchFamily="18" charset="0"/>
              </a:rPr>
              <a:t>		return </a:t>
            </a:r>
            <a:r>
              <a:rPr lang="en-US" sz="1800">
                <a:solidFill>
                  <a:srgbClr val="000000"/>
                </a:solidFill>
                <a:latin typeface="CMSS10" charset="0"/>
              </a:rPr>
              <a:t>BinaryFib</a:t>
            </a:r>
            <a:r>
              <a:rPr lang="en-US" sz="1800">
                <a:solidFill>
                  <a:srgbClr val="000000"/>
                </a:solidFill>
                <a:latin typeface="CMR10" charset="0"/>
              </a:rPr>
              <a:t>(</a:t>
            </a:r>
            <a:r>
              <a:rPr lang="en-US" sz="1800" i="1">
                <a:solidFill>
                  <a:srgbClr val="000000"/>
                </a:solidFill>
                <a:latin typeface="Times" pitchFamily="18" charset="0"/>
              </a:rPr>
              <a:t>k </a:t>
            </a:r>
            <a:r>
              <a:rPr lang="en-US" sz="1800" i="1">
                <a:solidFill>
                  <a:srgbClr val="000000"/>
                </a:solidFill>
                <a:latin typeface="CMSY10" charset="0"/>
              </a:rPr>
              <a:t>- </a:t>
            </a:r>
            <a:r>
              <a:rPr lang="en-US" sz="1800">
                <a:solidFill>
                  <a:srgbClr val="000000"/>
                </a:solidFill>
                <a:latin typeface="Times" pitchFamily="18" charset="0"/>
              </a:rPr>
              <a:t>1</a:t>
            </a:r>
            <a:r>
              <a:rPr lang="en-US" sz="1800">
                <a:solidFill>
                  <a:srgbClr val="000000"/>
                </a:solidFill>
                <a:latin typeface="CMR10" charset="0"/>
              </a:rPr>
              <a:t>) + </a:t>
            </a:r>
            <a:r>
              <a:rPr lang="en-US" sz="1800">
                <a:solidFill>
                  <a:srgbClr val="000000"/>
                </a:solidFill>
                <a:latin typeface="CMSS10" charset="0"/>
              </a:rPr>
              <a:t>BinaryFib</a:t>
            </a:r>
            <a:r>
              <a:rPr lang="en-US" sz="1800">
                <a:solidFill>
                  <a:srgbClr val="000000"/>
                </a:solidFill>
                <a:latin typeface="CMR10" charset="0"/>
              </a:rPr>
              <a:t>(</a:t>
            </a:r>
            <a:r>
              <a:rPr lang="en-US" sz="1800" i="1">
                <a:solidFill>
                  <a:srgbClr val="000000"/>
                </a:solidFill>
                <a:latin typeface="Times" pitchFamily="18" charset="0"/>
              </a:rPr>
              <a:t>k </a:t>
            </a:r>
            <a:r>
              <a:rPr lang="en-US" sz="1800" i="1">
                <a:solidFill>
                  <a:srgbClr val="000000"/>
                </a:solidFill>
                <a:latin typeface="CMSY10" charset="0"/>
              </a:rPr>
              <a:t>- </a:t>
            </a:r>
            <a:r>
              <a:rPr lang="en-US" sz="1800">
                <a:solidFill>
                  <a:srgbClr val="000000"/>
                </a:solidFill>
                <a:latin typeface="Times" pitchFamily="18" charset="0"/>
              </a:rPr>
              <a:t>2</a:t>
            </a:r>
            <a:r>
              <a:rPr lang="en-US" sz="1800">
                <a:solidFill>
                  <a:srgbClr val="000000"/>
                </a:solidFill>
                <a:latin typeface="CMR10" charset="0"/>
              </a:rPr>
              <a:t>)</a:t>
            </a:r>
            <a:endParaRPr lang="en-US" sz="180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fontScale="90000"/>
          </a:bodyPr>
          <a:lstStyle/>
          <a:p>
            <a:r>
              <a:rPr lang="en-US" sz="4000"/>
              <a:t>Analyzing the Binary Recursion Fibonacci Algorithm</a:t>
            </a:r>
          </a:p>
        </p:txBody>
      </p:sp>
      <p:sp>
        <p:nvSpPr>
          <p:cNvPr id="123907" name="Rectangle 3" descr="Rectangle: Click to edit Master text styles&#10;Second level&#10;Third level&#10;Fourth level&#10;Fifth level"/>
          <p:cNvSpPr>
            <a:spLocks noGrp="1" noChangeArrowheads="1"/>
          </p:cNvSpPr>
          <p:nvPr>
            <p:ph type="body" idx="1"/>
          </p:nvPr>
        </p:nvSpPr>
        <p:spPr>
          <a:xfrm>
            <a:off x="838200" y="1600200"/>
            <a:ext cx="7772400" cy="4419600"/>
          </a:xfrm>
        </p:spPr>
        <p:txBody>
          <a:bodyPr/>
          <a:lstStyle/>
          <a:p>
            <a:pPr>
              <a:lnSpc>
                <a:spcPct val="80000"/>
              </a:lnSpc>
            </a:pPr>
            <a:r>
              <a:rPr lang="en-US" sz="2400"/>
              <a:t>Let n</a:t>
            </a:r>
            <a:r>
              <a:rPr lang="en-US" sz="2400" baseline="-25000"/>
              <a:t>k</a:t>
            </a:r>
            <a:r>
              <a:rPr lang="en-US" sz="2400"/>
              <a:t> denote number of recursive calls made by BinaryFib(k).  Then</a:t>
            </a:r>
          </a:p>
          <a:p>
            <a:pPr lvl="1">
              <a:lnSpc>
                <a:spcPct val="80000"/>
              </a:lnSpc>
            </a:pPr>
            <a:r>
              <a:rPr lang="en-US" sz="2000" i="1"/>
              <a:t>n</a:t>
            </a:r>
            <a:r>
              <a:rPr lang="en-US" sz="2000" baseline="-25000"/>
              <a:t>0</a:t>
            </a:r>
            <a:r>
              <a:rPr lang="en-US" sz="2000"/>
              <a:t> = 1	</a:t>
            </a:r>
          </a:p>
          <a:p>
            <a:pPr lvl="1">
              <a:lnSpc>
                <a:spcPct val="80000"/>
              </a:lnSpc>
            </a:pPr>
            <a:r>
              <a:rPr lang="en-US" sz="2000" i="1"/>
              <a:t>n</a:t>
            </a:r>
            <a:r>
              <a:rPr lang="en-US" sz="2000" baseline="-25000"/>
              <a:t>1</a:t>
            </a:r>
            <a:r>
              <a:rPr lang="en-US" sz="2000"/>
              <a:t> = 1	</a:t>
            </a:r>
          </a:p>
          <a:p>
            <a:pPr lvl="1">
              <a:lnSpc>
                <a:spcPct val="80000"/>
              </a:lnSpc>
            </a:pPr>
            <a:r>
              <a:rPr lang="en-US" sz="2000" i="1"/>
              <a:t>n</a:t>
            </a:r>
            <a:r>
              <a:rPr lang="en-US" sz="2000" baseline="-25000"/>
              <a:t>2</a:t>
            </a:r>
            <a:r>
              <a:rPr lang="en-US" sz="2000"/>
              <a:t> = </a:t>
            </a:r>
            <a:r>
              <a:rPr lang="en-US" sz="2000" i="1"/>
              <a:t>n</a:t>
            </a:r>
            <a:r>
              <a:rPr lang="en-US" sz="2000" baseline="-25000"/>
              <a:t>1</a:t>
            </a:r>
            <a:r>
              <a:rPr lang="en-US" sz="2000"/>
              <a:t> + </a:t>
            </a:r>
            <a:r>
              <a:rPr lang="en-US" sz="2000" i="1"/>
              <a:t>n</a:t>
            </a:r>
            <a:r>
              <a:rPr lang="en-US" sz="2000" baseline="-25000"/>
              <a:t>0</a:t>
            </a:r>
            <a:r>
              <a:rPr lang="en-US" sz="2000"/>
              <a:t> + 1 = 1 + 1 + 1 = 3	</a:t>
            </a:r>
          </a:p>
          <a:p>
            <a:pPr lvl="1">
              <a:lnSpc>
                <a:spcPct val="80000"/>
              </a:lnSpc>
            </a:pPr>
            <a:r>
              <a:rPr lang="en-US" sz="2000" i="1"/>
              <a:t>n</a:t>
            </a:r>
            <a:r>
              <a:rPr lang="en-US" sz="2000" baseline="-25000"/>
              <a:t>3</a:t>
            </a:r>
            <a:r>
              <a:rPr lang="en-US" sz="2000"/>
              <a:t> = </a:t>
            </a:r>
            <a:r>
              <a:rPr lang="en-US" sz="2000" i="1"/>
              <a:t>n</a:t>
            </a:r>
            <a:r>
              <a:rPr lang="en-US" sz="2000" baseline="-25000"/>
              <a:t>2</a:t>
            </a:r>
            <a:r>
              <a:rPr lang="en-US" sz="2000"/>
              <a:t> + </a:t>
            </a:r>
            <a:r>
              <a:rPr lang="en-US" sz="2000" i="1"/>
              <a:t>n</a:t>
            </a:r>
            <a:r>
              <a:rPr lang="en-US" sz="2000" baseline="-25000"/>
              <a:t>1</a:t>
            </a:r>
            <a:r>
              <a:rPr lang="en-US" sz="2000"/>
              <a:t> + 1 = 3 + 1 + 1 = 5	</a:t>
            </a:r>
          </a:p>
          <a:p>
            <a:pPr lvl="1">
              <a:lnSpc>
                <a:spcPct val="80000"/>
              </a:lnSpc>
            </a:pPr>
            <a:r>
              <a:rPr lang="en-US" sz="2000" i="1"/>
              <a:t>n</a:t>
            </a:r>
            <a:r>
              <a:rPr lang="en-US" sz="2000" baseline="-25000"/>
              <a:t>4</a:t>
            </a:r>
            <a:r>
              <a:rPr lang="en-US" sz="2000"/>
              <a:t> = </a:t>
            </a:r>
            <a:r>
              <a:rPr lang="en-US" sz="2000" i="1"/>
              <a:t>n</a:t>
            </a:r>
            <a:r>
              <a:rPr lang="en-US" sz="2000" baseline="-25000"/>
              <a:t>3</a:t>
            </a:r>
            <a:r>
              <a:rPr lang="en-US" sz="2000"/>
              <a:t> + </a:t>
            </a:r>
            <a:r>
              <a:rPr lang="en-US" sz="2000" i="1"/>
              <a:t>n</a:t>
            </a:r>
            <a:r>
              <a:rPr lang="en-US" sz="2000" baseline="-25000"/>
              <a:t>2</a:t>
            </a:r>
            <a:r>
              <a:rPr lang="en-US" sz="2000"/>
              <a:t> + 1 = 5 + 3 + 1 = 9	</a:t>
            </a:r>
          </a:p>
          <a:p>
            <a:pPr lvl="1">
              <a:lnSpc>
                <a:spcPct val="80000"/>
              </a:lnSpc>
            </a:pPr>
            <a:r>
              <a:rPr lang="en-US" sz="2000" i="1"/>
              <a:t>n</a:t>
            </a:r>
            <a:r>
              <a:rPr lang="en-US" sz="2000" baseline="-25000"/>
              <a:t>5</a:t>
            </a:r>
            <a:r>
              <a:rPr lang="en-US" sz="2000"/>
              <a:t> = </a:t>
            </a:r>
            <a:r>
              <a:rPr lang="en-US" sz="2000" i="1"/>
              <a:t>n</a:t>
            </a:r>
            <a:r>
              <a:rPr lang="en-US" sz="2000" baseline="-25000"/>
              <a:t>4</a:t>
            </a:r>
            <a:r>
              <a:rPr lang="en-US" sz="2000"/>
              <a:t> + </a:t>
            </a:r>
            <a:r>
              <a:rPr lang="en-US" sz="2000" i="1"/>
              <a:t>n</a:t>
            </a:r>
            <a:r>
              <a:rPr lang="en-US" sz="2000" baseline="-25000"/>
              <a:t>3</a:t>
            </a:r>
            <a:r>
              <a:rPr lang="en-US" sz="2000"/>
              <a:t> + 1 = 9 + 5 + 1 = 15	</a:t>
            </a:r>
          </a:p>
          <a:p>
            <a:pPr lvl="1">
              <a:lnSpc>
                <a:spcPct val="80000"/>
              </a:lnSpc>
            </a:pPr>
            <a:r>
              <a:rPr lang="en-US" sz="2000" i="1"/>
              <a:t>n</a:t>
            </a:r>
            <a:r>
              <a:rPr lang="en-US" sz="2000" baseline="-25000"/>
              <a:t>6</a:t>
            </a:r>
            <a:r>
              <a:rPr lang="en-US" sz="2000"/>
              <a:t> = </a:t>
            </a:r>
            <a:r>
              <a:rPr lang="en-US" sz="2000" i="1"/>
              <a:t>n</a:t>
            </a:r>
            <a:r>
              <a:rPr lang="en-US" sz="2000" baseline="-25000"/>
              <a:t>5</a:t>
            </a:r>
            <a:r>
              <a:rPr lang="en-US" sz="2000"/>
              <a:t> + </a:t>
            </a:r>
            <a:r>
              <a:rPr lang="en-US" sz="2000" i="1"/>
              <a:t>n</a:t>
            </a:r>
            <a:r>
              <a:rPr lang="en-US" sz="2000" baseline="-25000"/>
              <a:t>4</a:t>
            </a:r>
            <a:r>
              <a:rPr lang="en-US" sz="2000"/>
              <a:t> + 1 = 15 + 9 + 1 = 25	</a:t>
            </a:r>
          </a:p>
          <a:p>
            <a:pPr lvl="1">
              <a:lnSpc>
                <a:spcPct val="80000"/>
              </a:lnSpc>
            </a:pPr>
            <a:r>
              <a:rPr lang="en-US" sz="2000" i="1"/>
              <a:t>n</a:t>
            </a:r>
            <a:r>
              <a:rPr lang="en-US" sz="2000" baseline="-25000"/>
              <a:t>7</a:t>
            </a:r>
            <a:r>
              <a:rPr lang="en-US" sz="2000"/>
              <a:t> = </a:t>
            </a:r>
            <a:r>
              <a:rPr lang="en-US" sz="2000" i="1"/>
              <a:t>n</a:t>
            </a:r>
            <a:r>
              <a:rPr lang="en-US" sz="2000" baseline="-25000"/>
              <a:t>6</a:t>
            </a:r>
            <a:r>
              <a:rPr lang="en-US" sz="2000"/>
              <a:t> + </a:t>
            </a:r>
            <a:r>
              <a:rPr lang="en-US" sz="2000" i="1"/>
              <a:t>n</a:t>
            </a:r>
            <a:r>
              <a:rPr lang="en-US" sz="2000" baseline="-25000"/>
              <a:t>5</a:t>
            </a:r>
            <a:r>
              <a:rPr lang="en-US" sz="2000"/>
              <a:t> + 1 = 25 + 15 + 1 = 41	</a:t>
            </a:r>
          </a:p>
          <a:p>
            <a:pPr lvl="1">
              <a:lnSpc>
                <a:spcPct val="80000"/>
              </a:lnSpc>
            </a:pPr>
            <a:r>
              <a:rPr lang="en-US" sz="2000" i="1"/>
              <a:t>n</a:t>
            </a:r>
            <a:r>
              <a:rPr lang="en-US" sz="2000" baseline="-25000"/>
              <a:t>8</a:t>
            </a:r>
            <a:r>
              <a:rPr lang="en-US" sz="2000"/>
              <a:t> = </a:t>
            </a:r>
            <a:r>
              <a:rPr lang="en-US" sz="2000" i="1"/>
              <a:t>n</a:t>
            </a:r>
            <a:r>
              <a:rPr lang="en-US" sz="2000" baseline="-25000"/>
              <a:t>7</a:t>
            </a:r>
            <a:r>
              <a:rPr lang="en-US" sz="2000"/>
              <a:t> + </a:t>
            </a:r>
            <a:r>
              <a:rPr lang="en-US" sz="2000" i="1"/>
              <a:t>n</a:t>
            </a:r>
            <a:r>
              <a:rPr lang="en-US" sz="2000" baseline="-25000"/>
              <a:t>6</a:t>
            </a:r>
            <a:r>
              <a:rPr lang="en-US" sz="2000"/>
              <a:t> + 1 = 41 + 25 + 1 = 67</a:t>
            </a:r>
            <a:r>
              <a:rPr lang="en-US" sz="2000" i="1"/>
              <a:t>.</a:t>
            </a:r>
          </a:p>
          <a:p>
            <a:pPr>
              <a:lnSpc>
                <a:spcPct val="80000"/>
              </a:lnSpc>
            </a:pPr>
            <a:r>
              <a:rPr lang="en-US" sz="2400"/>
              <a:t>Note that the value at least doubles for every other value of n</a:t>
            </a:r>
            <a:r>
              <a:rPr lang="en-US" sz="2400" baseline="-25000"/>
              <a:t>k</a:t>
            </a:r>
            <a:r>
              <a:rPr lang="en-US" sz="2400"/>
              <a:t>.  That is, n</a:t>
            </a:r>
            <a:r>
              <a:rPr lang="en-US" sz="2400" baseline="-25000"/>
              <a:t>k</a:t>
            </a:r>
            <a:r>
              <a:rPr lang="en-US" sz="2400"/>
              <a:t> &gt; 2</a:t>
            </a:r>
            <a:r>
              <a:rPr lang="en-US" sz="2400" baseline="30000"/>
              <a:t>k/2</a:t>
            </a:r>
            <a:r>
              <a:rPr lang="en-US" sz="2400"/>
              <a:t>. It is exponential!</a:t>
            </a:r>
          </a:p>
          <a:p>
            <a:pPr lvl="1">
              <a:lnSpc>
                <a:spcPct val="80000"/>
              </a:lnSpc>
            </a:pPr>
            <a:endParaRPr lang="en-US" sz="200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err="1" smtClean="0"/>
              <a:t>Fibonaci</a:t>
            </a:r>
            <a:r>
              <a:rPr lang="en-US" sz="3600" dirty="0" smtClean="0"/>
              <a:t>- </a:t>
            </a:r>
            <a:r>
              <a:rPr lang="en-IN" sz="3600" dirty="0" smtClean="0"/>
              <a:t>Dynamic programming (slow)</a:t>
            </a: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smtClean="0"/>
              <a:t>It should be clear that if we’ve already computed </a:t>
            </a:r>
            <a:r>
              <a:rPr lang="en-IN" dirty="0"/>
              <a:t>F(k−</a:t>
            </a:r>
            <a:r>
              <a:rPr lang="en-IN" dirty="0" smtClean="0"/>
              <a:t>2) and </a:t>
            </a:r>
            <a:r>
              <a:rPr lang="en-IN" dirty="0"/>
              <a:t>F(k−</a:t>
            </a:r>
            <a:r>
              <a:rPr lang="en-IN" dirty="0" smtClean="0"/>
              <a:t>1), then we can add them to get F(k). </a:t>
            </a:r>
          </a:p>
          <a:p>
            <a:r>
              <a:rPr lang="en-IN" dirty="0" smtClean="0"/>
              <a:t>Next, we add </a:t>
            </a:r>
            <a:r>
              <a:rPr lang="en-IN" dirty="0"/>
              <a:t>F(k−</a:t>
            </a:r>
            <a:r>
              <a:rPr lang="en-IN" dirty="0" smtClean="0"/>
              <a:t>1) and F(k) to get F(k+1). </a:t>
            </a:r>
          </a:p>
          <a:p>
            <a:r>
              <a:rPr lang="en-IN" dirty="0" smtClean="0"/>
              <a:t>We repeat until we reach k=n. </a:t>
            </a:r>
          </a:p>
          <a:p>
            <a:r>
              <a:rPr lang="en-IN" dirty="0" smtClean="0"/>
              <a:t>.This algorithm takes O(1) space and O(n)operations.</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685800" y="483193"/>
            <a:ext cx="7848599" cy="59493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Exponentiation</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1285852" y="1285860"/>
            <a:ext cx="5857916" cy="1295677"/>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142976" y="4572008"/>
            <a:ext cx="7573713" cy="1633546"/>
          </a:xfrm>
          <a:prstGeom prst="rect">
            <a:avLst/>
          </a:prstGeom>
          <a:noFill/>
          <a:ln w="9525">
            <a:noFill/>
            <a:miter lim="800000"/>
            <a:headEnd/>
            <a:tailEnd/>
          </a:ln>
          <a:effectLst/>
        </p:spPr>
      </p:pic>
      <p:sp>
        <p:nvSpPr>
          <p:cNvPr id="6" name="TextBox 5"/>
          <p:cNvSpPr txBox="1"/>
          <p:nvPr/>
        </p:nvSpPr>
        <p:spPr>
          <a:xfrm>
            <a:off x="1000100" y="2786058"/>
            <a:ext cx="7609584" cy="1477328"/>
          </a:xfrm>
          <a:prstGeom prst="rect">
            <a:avLst/>
          </a:prstGeom>
          <a:noFill/>
        </p:spPr>
        <p:txBody>
          <a:bodyPr wrap="none" rtlCol="0">
            <a:spAutoFit/>
          </a:bodyPr>
          <a:lstStyle/>
          <a:p>
            <a:r>
              <a:rPr lang="en-IN" b="1" dirty="0">
                <a:solidFill>
                  <a:srgbClr val="7030A0"/>
                </a:solidFill>
              </a:rPr>
              <a:t>It is important to use </a:t>
            </a:r>
            <a:r>
              <a:rPr lang="en-IN" b="1" dirty="0" smtClean="0">
                <a:solidFill>
                  <a:srgbClr val="7030A0"/>
                </a:solidFill>
              </a:rPr>
              <a:t> </a:t>
            </a:r>
            <a:r>
              <a:rPr lang="en-IN" b="1" dirty="0" smtClean="0">
                <a:solidFill>
                  <a:srgbClr val="FF0000"/>
                </a:solidFill>
              </a:rPr>
              <a:t>exponentiation by squaring </a:t>
            </a:r>
            <a:r>
              <a:rPr lang="en-IN" b="1" dirty="0" smtClean="0">
                <a:solidFill>
                  <a:srgbClr val="7030A0"/>
                </a:solidFill>
              </a:rPr>
              <a:t>with </a:t>
            </a:r>
            <a:r>
              <a:rPr lang="en-IN" b="1" dirty="0">
                <a:solidFill>
                  <a:srgbClr val="7030A0"/>
                </a:solidFill>
              </a:rPr>
              <a:t>this algorithm, </a:t>
            </a:r>
            <a:endParaRPr lang="en-IN" b="1" dirty="0" smtClean="0">
              <a:solidFill>
                <a:srgbClr val="7030A0"/>
              </a:solidFill>
            </a:endParaRPr>
          </a:p>
          <a:p>
            <a:r>
              <a:rPr lang="en-IN" b="1" dirty="0" smtClean="0">
                <a:solidFill>
                  <a:srgbClr val="7030A0"/>
                </a:solidFill>
              </a:rPr>
              <a:t>because </a:t>
            </a:r>
            <a:r>
              <a:rPr lang="en-IN" b="1" dirty="0">
                <a:solidFill>
                  <a:srgbClr val="7030A0"/>
                </a:solidFill>
              </a:rPr>
              <a:t>otherwise it degenerates into the dynamic programming algorithm. </a:t>
            </a:r>
            <a:endParaRPr lang="en-IN" b="1" dirty="0" smtClean="0">
              <a:solidFill>
                <a:srgbClr val="7030A0"/>
              </a:solidFill>
            </a:endParaRPr>
          </a:p>
          <a:p>
            <a:r>
              <a:rPr lang="en-IN" b="1" dirty="0" smtClean="0">
                <a:solidFill>
                  <a:srgbClr val="7030A0"/>
                </a:solidFill>
              </a:rPr>
              <a:t>This </a:t>
            </a:r>
            <a:r>
              <a:rPr lang="en-IN" b="1" dirty="0">
                <a:solidFill>
                  <a:srgbClr val="7030A0"/>
                </a:solidFill>
              </a:rPr>
              <a:t>algorithm takes </a:t>
            </a:r>
            <a:r>
              <a:rPr lang="en-IN" b="1" dirty="0" smtClean="0">
                <a:solidFill>
                  <a:srgbClr val="7030A0"/>
                </a:solidFill>
              </a:rPr>
              <a:t>O(1)</a:t>
            </a:r>
            <a:r>
              <a:rPr lang="en-IN" b="1" dirty="0">
                <a:solidFill>
                  <a:srgbClr val="7030A0"/>
                </a:solidFill>
              </a:rPr>
              <a:t> </a:t>
            </a:r>
            <a:r>
              <a:rPr lang="en-IN" b="1" dirty="0" smtClean="0">
                <a:solidFill>
                  <a:srgbClr val="7030A0"/>
                </a:solidFill>
              </a:rPr>
              <a:t>space </a:t>
            </a:r>
            <a:r>
              <a:rPr lang="en-IN" b="1" dirty="0">
                <a:solidFill>
                  <a:srgbClr val="7030A0"/>
                </a:solidFill>
              </a:rPr>
              <a:t>and </a:t>
            </a:r>
            <a:r>
              <a:rPr lang="en-IN" b="1" dirty="0" smtClean="0">
                <a:solidFill>
                  <a:srgbClr val="7030A0"/>
                </a:solidFill>
              </a:rPr>
              <a:t>O(</a:t>
            </a:r>
            <a:r>
              <a:rPr lang="en-IN" b="1" dirty="0" err="1" smtClean="0">
                <a:solidFill>
                  <a:srgbClr val="7030A0"/>
                </a:solidFill>
              </a:rPr>
              <a:t>logn</a:t>
            </a:r>
            <a:r>
              <a:rPr lang="en-IN" b="1" dirty="0" smtClean="0">
                <a:solidFill>
                  <a:srgbClr val="7030A0"/>
                </a:solidFill>
              </a:rPr>
              <a:t>)</a:t>
            </a:r>
            <a:r>
              <a:rPr lang="en-IN" b="1" dirty="0">
                <a:solidFill>
                  <a:srgbClr val="7030A0"/>
                </a:solidFill>
              </a:rPr>
              <a:t> operations. </a:t>
            </a:r>
            <a:endParaRPr lang="en-IN" b="1" dirty="0" smtClean="0">
              <a:solidFill>
                <a:srgbClr val="7030A0"/>
              </a:solidFill>
            </a:endParaRPr>
          </a:p>
          <a:p>
            <a:r>
              <a:rPr lang="en-IN" b="1" dirty="0" smtClean="0">
                <a:solidFill>
                  <a:srgbClr val="7030A0"/>
                </a:solidFill>
              </a:rPr>
              <a:t>(</a:t>
            </a:r>
            <a:r>
              <a:rPr lang="en-IN" b="1" dirty="0">
                <a:solidFill>
                  <a:srgbClr val="7030A0"/>
                </a:solidFill>
              </a:rPr>
              <a:t>Note: This is counted in terms of the number of </a:t>
            </a:r>
            <a:r>
              <a:rPr lang="en-IN" b="1" dirty="0" err="1">
                <a:solidFill>
                  <a:srgbClr val="7030A0"/>
                </a:solidFill>
              </a:rPr>
              <a:t>bigint</a:t>
            </a:r>
            <a:r>
              <a:rPr lang="en-IN" b="1" dirty="0">
                <a:solidFill>
                  <a:srgbClr val="7030A0"/>
                </a:solidFill>
              </a:rPr>
              <a:t> arithmetic operations, </a:t>
            </a:r>
            <a:endParaRPr lang="en-IN" b="1" dirty="0" smtClean="0">
              <a:solidFill>
                <a:srgbClr val="7030A0"/>
              </a:solidFill>
            </a:endParaRPr>
          </a:p>
          <a:p>
            <a:r>
              <a:rPr lang="en-IN" b="1" dirty="0" smtClean="0">
                <a:solidFill>
                  <a:srgbClr val="7030A0"/>
                </a:solidFill>
              </a:rPr>
              <a:t>not </a:t>
            </a:r>
            <a:r>
              <a:rPr lang="en-IN" b="1" dirty="0">
                <a:solidFill>
                  <a:srgbClr val="7030A0"/>
                </a:solidFill>
              </a:rPr>
              <a:t>primitive fixed-width operations.)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def </a:t>
            </a:r>
            <a:r>
              <a:rPr lang="en-IN" dirty="0" err="1" smtClean="0"/>
              <a:t>LinearFibonacci</a:t>
            </a:r>
            <a:r>
              <a:rPr lang="en-IN" dirty="0" smtClean="0"/>
              <a:t>(n):</a:t>
            </a:r>
          </a:p>
          <a:p>
            <a:endParaRPr lang="en-IN" dirty="0" smtClean="0"/>
          </a:p>
          <a:p>
            <a:pPr>
              <a:buNone/>
            </a:pPr>
            <a:r>
              <a:rPr lang="en-IN" dirty="0" err="1" smtClean="0"/>
              <a:t>curr</a:t>
            </a:r>
            <a:r>
              <a:rPr lang="en-IN" dirty="0" smtClean="0"/>
              <a:t>, next = 1, 1 </a:t>
            </a:r>
          </a:p>
          <a:p>
            <a:pPr>
              <a:buNone/>
            </a:pPr>
            <a:r>
              <a:rPr lang="en-IN" dirty="0" smtClean="0"/>
              <a:t>for x in </a:t>
            </a:r>
            <a:r>
              <a:rPr lang="en-IN" dirty="0" err="1" smtClean="0"/>
              <a:t>xrange</a:t>
            </a:r>
            <a:r>
              <a:rPr lang="en-IN" dirty="0" smtClean="0"/>
              <a:t>(2, n): </a:t>
            </a:r>
          </a:p>
          <a:p>
            <a:pPr>
              <a:buNone/>
            </a:pPr>
            <a:r>
              <a:rPr lang="en-IN" dirty="0" smtClean="0"/>
              <a:t>next, </a:t>
            </a:r>
            <a:r>
              <a:rPr lang="en-IN" dirty="0" err="1" smtClean="0"/>
              <a:t>curr</a:t>
            </a:r>
            <a:r>
              <a:rPr lang="en-IN" dirty="0" smtClean="0"/>
              <a:t> = ((</a:t>
            </a:r>
            <a:r>
              <a:rPr lang="en-IN" dirty="0" err="1" smtClean="0"/>
              <a:t>next+curr</a:t>
            </a:r>
            <a:r>
              <a:rPr lang="en-IN" dirty="0" smtClean="0"/>
              <a:t>),next) </a:t>
            </a:r>
          </a:p>
          <a:p>
            <a:pPr>
              <a:buNone/>
            </a:pPr>
            <a:r>
              <a:rPr lang="en-IN" dirty="0" smtClean="0"/>
              <a:t>return next</a:t>
            </a:r>
            <a:endParaRPr lang="en-IN"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uadratic performance of linear algorithm"/>
          <p:cNvPicPr>
            <a:picLocks noChangeAspect="1" noChangeArrowheads="1"/>
          </p:cNvPicPr>
          <p:nvPr/>
        </p:nvPicPr>
        <p:blipFill>
          <a:blip r:embed="rId2"/>
          <a:srcRect/>
          <a:stretch>
            <a:fillRect/>
          </a:stretch>
        </p:blipFill>
        <p:spPr bwMode="auto">
          <a:xfrm>
            <a:off x="914400" y="533400"/>
            <a:ext cx="7010400" cy="5257802"/>
          </a:xfrm>
          <a:prstGeom prst="rect">
            <a:avLst/>
          </a:prstGeom>
          <a:noFill/>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look Linear?</a:t>
            </a:r>
            <a:endParaRPr lang="en-IN" dirty="0"/>
          </a:p>
        </p:txBody>
      </p:sp>
      <p:sp>
        <p:nvSpPr>
          <p:cNvPr id="3" name="Content Placeholder 2"/>
          <p:cNvSpPr>
            <a:spLocks noGrp="1"/>
          </p:cNvSpPr>
          <p:nvPr>
            <p:ph idx="1"/>
          </p:nvPr>
        </p:nvSpPr>
        <p:spPr/>
        <p:txBody>
          <a:bodyPr>
            <a:normAutofit fontScale="85000" lnSpcReduction="20000"/>
          </a:bodyPr>
          <a:lstStyle/>
          <a:p>
            <a:r>
              <a:rPr lang="en-IN" smtClean="0"/>
              <a:t> </a:t>
            </a:r>
            <a:r>
              <a:rPr lang="en-IN" dirty="0" smtClean="0"/>
              <a:t>T</a:t>
            </a:r>
            <a:r>
              <a:rPr lang="en-IN" smtClean="0"/>
              <a:t>heoretical </a:t>
            </a:r>
            <a:r>
              <a:rPr lang="en-IN" dirty="0" smtClean="0"/>
              <a:t>analysis assumed that all the operations in the algorithm executed in constant time.</a:t>
            </a:r>
          </a:p>
          <a:p>
            <a:r>
              <a:rPr lang="en-IN" dirty="0" smtClean="0"/>
              <a:t> But this is not the case when we run the algorithm on a real machine! </a:t>
            </a:r>
          </a:p>
          <a:p>
            <a:r>
              <a:rPr lang="en-IN" dirty="0" smtClean="0"/>
              <a:t>As the Fibonacci numbers get larger, each addition runs in time proportional to the length of the previous Fibonacci number. </a:t>
            </a:r>
          </a:p>
          <a:p>
            <a:pPr lvl="1"/>
            <a:r>
              <a:rPr lang="en-IN" dirty="0" smtClean="0"/>
              <a:t>It's because these huge numbers no longer fit in the basic units of computation in the CPU; so a big integer library is required. </a:t>
            </a:r>
          </a:p>
          <a:p>
            <a:pPr lvl="1"/>
            <a:r>
              <a:rPr lang="en-IN" dirty="0" smtClean="0"/>
              <a:t>The addition of two numbers of length O(n) in a big integer library takes time of O(n).</a:t>
            </a:r>
            <a:endParaRPr lang="en-IN"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Exercise</a:t>
            </a:r>
            <a:endParaRPr lang="en-US" dirty="0"/>
          </a:p>
        </p:txBody>
      </p:sp>
      <p:sp>
        <p:nvSpPr>
          <p:cNvPr id="3" name="Content Placeholder 2"/>
          <p:cNvSpPr>
            <a:spLocks noGrp="1"/>
          </p:cNvSpPr>
          <p:nvPr>
            <p:ph idx="1"/>
          </p:nvPr>
        </p:nvSpPr>
        <p:spPr/>
        <p:txBody>
          <a:bodyPr/>
          <a:lstStyle/>
          <a:p>
            <a:r>
              <a:rPr lang="en-US" dirty="0" smtClean="0"/>
              <a:t>Learn measuring execution time of a program to the precision you want.</a:t>
            </a:r>
          </a:p>
          <a:p>
            <a:r>
              <a:rPr lang="en-US" dirty="0" smtClean="0"/>
              <a:t>Understand recursion so that like in the Fib, case, you can switch to an </a:t>
            </a:r>
            <a:r>
              <a:rPr lang="en-US" smtClean="0"/>
              <a:t>efficient program</a:t>
            </a:r>
          </a:p>
          <a:p>
            <a:endParaRPr lang="en-US" dirty="0"/>
          </a:p>
        </p:txBody>
      </p:sp>
    </p:spTree>
    <p:extLst>
      <p:ext uri="{BB962C8B-B14F-4D97-AF65-F5344CB8AC3E}">
        <p14:creationId xmlns:p14="http://schemas.microsoft.com/office/powerpoint/2010/main" val="238127529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IN" dirty="0"/>
          </a:p>
        </p:txBody>
      </p:sp>
      <p:sp>
        <p:nvSpPr>
          <p:cNvPr id="3" name="Content Placeholder 2"/>
          <p:cNvSpPr>
            <a:spLocks noGrp="1"/>
          </p:cNvSpPr>
          <p:nvPr>
            <p:ph idx="1"/>
          </p:nvPr>
        </p:nvSpPr>
        <p:spPr/>
        <p:txBody>
          <a:bodyPr>
            <a:normAutofit lnSpcReduction="10000"/>
          </a:bodyPr>
          <a:lstStyle/>
          <a:p>
            <a:pPr>
              <a:buNone/>
            </a:pPr>
            <a:r>
              <a:rPr lang="en-IN" dirty="0" smtClean="0"/>
              <a:t>1.  Given two non-empty integer circular arrays of the same length, write a program to determine whether they are equal.</a:t>
            </a:r>
          </a:p>
          <a:p>
            <a:pPr>
              <a:buNone/>
            </a:pPr>
            <a:endParaRPr lang="en-IN" dirty="0" smtClean="0"/>
          </a:p>
          <a:p>
            <a:pPr>
              <a:buNone/>
            </a:pPr>
            <a:r>
              <a:rPr lang="en-IN" dirty="0" smtClean="0"/>
              <a:t>2.   In an array containing n elements, a majority value is any value that occurs more than N div 2 times. Given that there is one, determine the majority value in a given array. A linear solution is desired</a:t>
            </a:r>
          </a:p>
          <a:p>
            <a:pPr>
              <a:buNone/>
            </a:pPr>
            <a:endParaRPr lang="en-IN"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a:t>
            </a:r>
            <a:r>
              <a:rPr lang="en-US" dirty="0" err="1" smtClean="0"/>
              <a:t>Contd</a:t>
            </a:r>
            <a:r>
              <a:rPr lang="en-US" dirty="0" smtClean="0"/>
              <a:t>)</a:t>
            </a:r>
            <a:endParaRPr lang="en-IN"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3. Rotate a one Dimensional array of </a:t>
            </a:r>
            <a:r>
              <a:rPr lang="en-US" smtClean="0"/>
              <a:t>N elements </a:t>
            </a:r>
            <a:r>
              <a:rPr lang="en-US" dirty="0" smtClean="0"/>
              <a:t>by I positions. For instance, with N= 8 and I =4,</a:t>
            </a:r>
            <a:r>
              <a:rPr lang="en-IN" dirty="0" smtClean="0"/>
              <a:t> the vector ABCDEFGH is rotated by EFGHABCD. Naïve program, uses an N element vector to do the job in steps. Can you rotate the vector in time proportional to N using only a few extra words of storage.</a:t>
            </a:r>
          </a:p>
          <a:p>
            <a:pPr>
              <a:buNone/>
            </a:pPr>
            <a:r>
              <a:rPr lang="en-US" dirty="0" smtClean="0"/>
              <a:t>4. Given a dictionary of English  words, find all the sets of anagrams. For instance, “pots”, “stop”,  and “tops” are all anagrams of one another because each can be formed by permuting the letters of the other.</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a:t>
            </a:r>
            <a:r>
              <a:rPr lang="en-US" dirty="0" err="1" smtClean="0"/>
              <a:t>Contd</a:t>
            </a:r>
            <a:r>
              <a:rPr lang="en-US" dirty="0" smtClean="0"/>
              <a:t>)</a:t>
            </a:r>
            <a:endParaRPr lang="en-IN" dirty="0"/>
          </a:p>
        </p:txBody>
      </p:sp>
      <p:sp>
        <p:nvSpPr>
          <p:cNvPr id="3" name="Content Placeholder 2"/>
          <p:cNvSpPr>
            <a:spLocks noGrp="1"/>
          </p:cNvSpPr>
          <p:nvPr>
            <p:ph idx="1"/>
          </p:nvPr>
        </p:nvSpPr>
        <p:spPr/>
        <p:txBody>
          <a:bodyPr>
            <a:normAutofit fontScale="85000" lnSpcReduction="10000"/>
          </a:bodyPr>
          <a:lstStyle/>
          <a:p>
            <a:pPr marL="514350" indent="-514350">
              <a:buAutoNum type="arabicPlain" startAt="5"/>
            </a:pPr>
            <a:r>
              <a:rPr lang="en-US" dirty="0" smtClean="0"/>
              <a:t>Given two integer arrays, P, Q (0..N-1). The arrays are such that</a:t>
            </a:r>
          </a:p>
          <a:p>
            <a:pPr marL="914400" lvl="1" indent="-514350"/>
            <a:r>
              <a:rPr lang="en-US" dirty="0" smtClean="0"/>
              <a:t>P(</a:t>
            </a:r>
            <a:r>
              <a:rPr lang="en-US" dirty="0" err="1" smtClean="0"/>
              <a:t>i</a:t>
            </a:r>
            <a:r>
              <a:rPr lang="en-US" dirty="0" smtClean="0"/>
              <a:t>) &gt;= 0, Q(</a:t>
            </a:r>
            <a:r>
              <a:rPr lang="en-US" dirty="0" err="1" smtClean="0"/>
              <a:t>i</a:t>
            </a:r>
            <a:r>
              <a:rPr lang="en-US" dirty="0" smtClean="0"/>
              <a:t>) &gt;0 for all I</a:t>
            </a:r>
          </a:p>
          <a:p>
            <a:pPr marL="914400" lvl="1" indent="-514350"/>
            <a:r>
              <a:rPr lang="en-US" dirty="0" smtClean="0"/>
              <a:t>P(0) + … + P(N-1) = Q(o) + … + Q (N-1)</a:t>
            </a:r>
            <a:endParaRPr lang="en-IN" dirty="0" smtClean="0"/>
          </a:p>
          <a:p>
            <a:pPr marL="914400" lvl="1" indent="-514350">
              <a:buNone/>
            </a:pPr>
            <a:r>
              <a:rPr lang="en-US" dirty="0" smtClean="0"/>
              <a:t>Along a circular race course are N pits, clockwise numbered from 0 through N-1. The amount of petrol present at pit, </a:t>
            </a:r>
            <a:r>
              <a:rPr lang="en-US" dirty="0" err="1" smtClean="0"/>
              <a:t>i</a:t>
            </a:r>
            <a:r>
              <a:rPr lang="en-US" dirty="0" smtClean="0"/>
              <a:t>,  equals P(</a:t>
            </a:r>
            <a:r>
              <a:rPr lang="en-US" dirty="0" err="1" smtClean="0"/>
              <a:t>i</a:t>
            </a:r>
            <a:r>
              <a:rPr lang="en-US" dirty="0" smtClean="0"/>
              <a:t>), whereas the petrol required to reach from </a:t>
            </a:r>
            <a:r>
              <a:rPr lang="en-US" dirty="0" err="1" smtClean="0"/>
              <a:t>pit,i</a:t>
            </a:r>
            <a:r>
              <a:rPr lang="en-US" dirty="0" smtClean="0"/>
              <a:t>,  the clockwise next pit equals Q(</a:t>
            </a:r>
            <a:r>
              <a:rPr lang="en-US" dirty="0" err="1" smtClean="0"/>
              <a:t>i</a:t>
            </a:r>
            <a:r>
              <a:rPr lang="en-US" dirty="0" smtClean="0"/>
              <a:t>).</a:t>
            </a:r>
          </a:p>
          <a:p>
            <a:pPr marL="914400" lvl="1" indent="-514350">
              <a:buNone/>
            </a:pPr>
            <a:r>
              <a:rPr lang="en-US" dirty="0" smtClean="0"/>
              <a:t>Write a program to determine all pits from which a car, with an initially empty and sufficiently large tank, can complete the whole course in the clockwise direction.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12417</TotalTime>
  <Words>3049</Words>
  <Application>Microsoft Macintosh PowerPoint</Application>
  <PresentationFormat>On-screen Show (4:3)</PresentationFormat>
  <Paragraphs>430</Paragraphs>
  <Slides>97</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97</vt:i4>
      </vt:variant>
    </vt:vector>
  </HeadingPairs>
  <TitlesOfParts>
    <vt:vector size="109" baseType="lpstr">
      <vt:lpstr>Calibri</vt:lpstr>
      <vt:lpstr>CMMI10</vt:lpstr>
      <vt:lpstr>CMR10</vt:lpstr>
      <vt:lpstr>CMSS10</vt:lpstr>
      <vt:lpstr>CMSY10</vt:lpstr>
      <vt:lpstr>CMSY8</vt:lpstr>
      <vt:lpstr>Comic Sans MS</vt:lpstr>
      <vt:lpstr>Monotype Sorts</vt:lpstr>
      <vt:lpstr>Times</vt:lpstr>
      <vt:lpstr>Wingdings</vt:lpstr>
      <vt:lpstr>Arial</vt:lpstr>
      <vt:lpstr>Office Theme</vt:lpstr>
      <vt:lpstr>Data Structures and Algorithms  CS 213- Lecture 1</vt:lpstr>
      <vt:lpstr>Broad Topics</vt:lpstr>
      <vt:lpstr>Text Books</vt:lpstr>
      <vt:lpstr>Organization</vt:lpstr>
      <vt:lpstr>TAs</vt:lpstr>
      <vt:lpstr>Tentative Agenda</vt:lpstr>
      <vt:lpstr>What is it about?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STL</vt:lpstr>
      <vt:lpstr>C++ STL</vt:lpstr>
      <vt:lpstr>Some STL Operations</vt:lpstr>
      <vt:lpstr>Consider Google Maps</vt:lpstr>
      <vt:lpstr>Operations to support these Operations</vt:lpstr>
      <vt:lpstr>Data Organizing Principles</vt:lpstr>
      <vt:lpstr>Ordering</vt:lpstr>
      <vt:lpstr>Paradigms</vt:lpstr>
      <vt:lpstr>Broad Coverage</vt:lpstr>
      <vt:lpstr>Programs</vt:lpstr>
      <vt:lpstr>Writing an convincing program</vt:lpstr>
      <vt:lpstr>A Simple Example</vt:lpstr>
      <vt:lpstr>Permutation</vt:lpstr>
      <vt:lpstr>Another  Example</vt:lpstr>
      <vt:lpstr>GCD </vt:lpstr>
      <vt:lpstr>GCD (Classical versions)</vt:lpstr>
      <vt:lpstr>Understanding Efficiency: Reachabilty Problem</vt:lpstr>
      <vt:lpstr>  A user (customer) specifying a problem How do I sort on Disk? –Jon Bentley   </vt:lpstr>
      <vt:lpstr>Sorting</vt:lpstr>
      <vt:lpstr>Inserting an Element</vt:lpstr>
      <vt:lpstr>A Naïve Algorithm for Insertion</vt:lpstr>
      <vt:lpstr>Inserting an element in an ordered sequence</vt:lpstr>
      <vt:lpstr>Insertion Sort</vt:lpstr>
      <vt:lpstr>Insertion sort</vt:lpstr>
      <vt:lpstr>Insertion Sort</vt:lpstr>
      <vt:lpstr>Counting Methods</vt:lpstr>
      <vt:lpstr>Asymptotic Complexity of Insertion Sort</vt:lpstr>
      <vt:lpstr>PowerPoint Presentation</vt:lpstr>
      <vt:lpstr>How practical is the algorithm?</vt:lpstr>
      <vt:lpstr>Complexity of Algorithms</vt:lpstr>
      <vt:lpstr>Big Oh Notation</vt:lpstr>
      <vt:lpstr>Big Oh Notation</vt:lpstr>
      <vt:lpstr>Examples</vt:lpstr>
      <vt:lpstr>Big Oh: Alternative Definition </vt:lpstr>
      <vt:lpstr>Examples</vt:lpstr>
      <vt:lpstr>Big Oh Taxonomy</vt:lpstr>
      <vt:lpstr>PowerPoint Presentation</vt:lpstr>
      <vt:lpstr>PowerPoint Presentation</vt:lpstr>
      <vt:lpstr>PowerPoint Presentation</vt:lpstr>
      <vt:lpstr>Role of Constants</vt:lpstr>
      <vt:lpstr>Faster Computer Vs Better Algorithm</vt:lpstr>
      <vt:lpstr>Worst Case Running Time</vt:lpstr>
      <vt:lpstr>Average case Running Time</vt:lpstr>
      <vt:lpstr>Amortized Running Time</vt:lpstr>
      <vt:lpstr>Some Examples</vt:lpstr>
      <vt:lpstr>Binary Search Tree</vt:lpstr>
      <vt:lpstr>PowerPoint Presentation</vt:lpstr>
      <vt:lpstr>Worst case</vt:lpstr>
      <vt:lpstr>Big Omega</vt:lpstr>
      <vt:lpstr> Big Theta Notations</vt:lpstr>
      <vt:lpstr>Examples</vt:lpstr>
      <vt:lpstr>Little Oh …</vt:lpstr>
      <vt:lpstr>Asymptotic Notation</vt:lpstr>
      <vt:lpstr>Some Uses Of Performance Analysis</vt:lpstr>
      <vt:lpstr>Limitations of Analysis</vt:lpstr>
      <vt:lpstr>Limitations of Analysis</vt:lpstr>
      <vt:lpstr>Memory Hierarchy</vt:lpstr>
      <vt:lpstr>Limitations of Analysis</vt:lpstr>
      <vt:lpstr>Performance Need</vt:lpstr>
      <vt:lpstr>Measuring actual time</vt:lpstr>
      <vt:lpstr>Performance Measurement Needs</vt:lpstr>
      <vt:lpstr>Issues to be kept in mind</vt:lpstr>
      <vt:lpstr>System Issues</vt:lpstr>
      <vt:lpstr>Sorting Methods</vt:lpstr>
      <vt:lpstr>Complexity of merge sort</vt:lpstr>
      <vt:lpstr>PowerPoint Presentation</vt:lpstr>
      <vt:lpstr>PowerPoint Presentation</vt:lpstr>
      <vt:lpstr>Asymptotic Timing Analysis</vt:lpstr>
      <vt:lpstr>PowerPoint Presentation</vt:lpstr>
      <vt:lpstr>PowerPoint Presentation</vt:lpstr>
      <vt:lpstr>Proof by  Strong Induction </vt:lpstr>
      <vt:lpstr>Computing Fibanacci Numbers</vt:lpstr>
      <vt:lpstr>Computing Fibanacci Numbers</vt:lpstr>
      <vt:lpstr>Analyzing the Binary Recursion Fibonacci Algorithm</vt:lpstr>
      <vt:lpstr>Fibonaci- Dynamic programming (slow) </vt:lpstr>
      <vt:lpstr>Matrix Exponentiation</vt:lpstr>
      <vt:lpstr>PowerPoint Presentation</vt:lpstr>
      <vt:lpstr>PowerPoint Presentation</vt:lpstr>
      <vt:lpstr>Does not look Linear?</vt:lpstr>
      <vt:lpstr>Practice Exercise</vt:lpstr>
      <vt:lpstr>Exercises</vt:lpstr>
      <vt:lpstr>Exercises (Contd)</vt:lpstr>
      <vt:lpstr>Exercises (Contd)</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CS 213- Lecture 1</dc:title>
  <dc:creator>admin</dc:creator>
  <cp:lastModifiedBy>Rudrapatna Shyamasundar</cp:lastModifiedBy>
  <cp:revision>65</cp:revision>
  <dcterms:created xsi:type="dcterms:W3CDTF">2006-08-16T00:00:00Z</dcterms:created>
  <dcterms:modified xsi:type="dcterms:W3CDTF">2016-07-27T01:50:07Z</dcterms:modified>
</cp:coreProperties>
</file>