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7" r:id="rId12"/>
    <p:sldId id="267" r:id="rId13"/>
    <p:sldId id="266" r:id="rId14"/>
    <p:sldId id="268" r:id="rId15"/>
    <p:sldId id="269" r:id="rId16"/>
    <p:sldId id="270" r:id="rId17"/>
    <p:sldId id="273" r:id="rId18"/>
    <p:sldId id="271" r:id="rId19"/>
    <p:sldId id="272" r:id="rId20"/>
    <p:sldId id="289" r:id="rId21"/>
    <p:sldId id="276" r:id="rId22"/>
    <p:sldId id="277" r:id="rId23"/>
    <p:sldId id="274" r:id="rId24"/>
    <p:sldId id="275" r:id="rId25"/>
    <p:sldId id="279" r:id="rId26"/>
    <p:sldId id="278" r:id="rId27"/>
    <p:sldId id="280" r:id="rId28"/>
    <p:sldId id="281" r:id="rId29"/>
    <p:sldId id="282" r:id="rId30"/>
    <p:sldId id="283" r:id="rId31"/>
    <p:sldId id="285" r:id="rId32"/>
    <p:sldId id="284" r:id="rId33"/>
    <p:sldId id="286" r:id="rId34"/>
    <p:sldId id="28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5FF0-72E7-44AC-9472-7E47CA3978B3}" type="datetimeFigureOut">
              <a:rPr lang="en-US" smtClean="0"/>
              <a:t>28/07/16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1C09-9133-4DD7-93B6-DE4171F2DA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5FF0-72E7-44AC-9472-7E47CA3978B3}" type="datetimeFigureOut">
              <a:rPr lang="en-US" smtClean="0"/>
              <a:t>28/07/16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1C09-9133-4DD7-93B6-DE4171F2DA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5FF0-72E7-44AC-9472-7E47CA3978B3}" type="datetimeFigureOut">
              <a:rPr lang="en-US" smtClean="0"/>
              <a:t>28/07/16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1C09-9133-4DD7-93B6-DE4171F2DA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5FF0-72E7-44AC-9472-7E47CA3978B3}" type="datetimeFigureOut">
              <a:rPr lang="en-US" smtClean="0"/>
              <a:t>28/07/16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1C09-9133-4DD7-93B6-DE4171F2DA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5FF0-72E7-44AC-9472-7E47CA3978B3}" type="datetimeFigureOut">
              <a:rPr lang="en-US" smtClean="0"/>
              <a:t>28/07/16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1C09-9133-4DD7-93B6-DE4171F2DA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5FF0-72E7-44AC-9472-7E47CA3978B3}" type="datetimeFigureOut">
              <a:rPr lang="en-US" smtClean="0"/>
              <a:t>28/07/16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1C09-9133-4DD7-93B6-DE4171F2DA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5FF0-72E7-44AC-9472-7E47CA3978B3}" type="datetimeFigureOut">
              <a:rPr lang="en-US" smtClean="0"/>
              <a:t>28/07/16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1C09-9133-4DD7-93B6-DE4171F2DA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5FF0-72E7-44AC-9472-7E47CA3978B3}" type="datetimeFigureOut">
              <a:rPr lang="en-US" smtClean="0"/>
              <a:t>28/07/16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1C09-9133-4DD7-93B6-DE4171F2DA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5FF0-72E7-44AC-9472-7E47CA3978B3}" type="datetimeFigureOut">
              <a:rPr lang="en-US" smtClean="0"/>
              <a:t>28/07/16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1C09-9133-4DD7-93B6-DE4171F2DA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5FF0-72E7-44AC-9472-7E47CA3978B3}" type="datetimeFigureOut">
              <a:rPr lang="en-US" smtClean="0"/>
              <a:t>28/07/16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1C09-9133-4DD7-93B6-DE4171F2DA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5FF0-72E7-44AC-9472-7E47CA3978B3}" type="datetimeFigureOut">
              <a:rPr lang="en-US" smtClean="0"/>
              <a:t>28/07/16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1C09-9133-4DD7-93B6-DE4171F2DA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D5FF0-72E7-44AC-9472-7E47CA3978B3}" type="datetimeFigureOut">
              <a:rPr lang="en-US" smtClean="0"/>
              <a:t>28/07/16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E1C09-9133-4DD7-93B6-DE4171F2DA0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Objects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Primitive data objects</a:t>
            </a:r>
          </a:p>
          <a:p>
            <a:r>
              <a:rPr lang="en-US" dirty="0" smtClean="0"/>
              <a:t>Data objects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Collection or set of instances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integer = {0, +1, -1, +2, -2, +3, -3, …}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Weekdays = {</a:t>
            </a:r>
            <a:r>
              <a:rPr lang="en-US" dirty="0" err="1" smtClean="0">
                <a:solidFill>
                  <a:srgbClr val="7030A0"/>
                </a:solidFill>
              </a:rPr>
              <a:t>S,M,T,W,Th,F,Sa</a:t>
            </a:r>
            <a:r>
              <a:rPr lang="en-US" dirty="0" smtClean="0">
                <a:solidFill>
                  <a:srgbClr val="7030A0"/>
                </a:solidFill>
              </a:rPr>
              <a:t>}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Does the instances need to be related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Not Necessarily,  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should it be homogeneous? 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{apples, oranges,  rubber, Guava, pencil}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 of Data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75775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Abstract </a:t>
            </a:r>
            <a:r>
              <a:rPr lang="en-US" dirty="0" err="1" smtClean="0"/>
              <a:t>Datatype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Language Independent</a:t>
            </a:r>
          </a:p>
          <a:p>
            <a:r>
              <a:rPr lang="en-US" sz="1800" dirty="0" err="1" smtClean="0">
                <a:solidFill>
                  <a:srgbClr val="FF0000"/>
                </a:solidFill>
              </a:rPr>
              <a:t>AbstractDataType</a:t>
            </a:r>
            <a:r>
              <a:rPr lang="en-US" sz="1800" dirty="0" smtClean="0"/>
              <a:t> </a:t>
            </a:r>
            <a:r>
              <a:rPr lang="en-US" sz="1800" i="1" dirty="0" err="1" smtClean="0">
                <a:solidFill>
                  <a:schemeClr val="accent2"/>
                </a:solidFill>
              </a:rPr>
              <a:t>LinearList</a:t>
            </a:r>
            <a:endParaRPr lang="en-US" sz="1800" i="1" dirty="0" smtClean="0">
              <a:solidFill>
                <a:schemeClr val="accent2"/>
              </a:solidFill>
            </a:endParaRPr>
          </a:p>
          <a:p>
            <a:r>
              <a:rPr lang="en-US" sz="1800" dirty="0" smtClean="0"/>
              <a:t>{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   </a:t>
            </a:r>
            <a:r>
              <a:rPr lang="en-US" sz="1800" dirty="0" smtClean="0">
                <a:solidFill>
                  <a:srgbClr val="FF0000"/>
                </a:solidFill>
              </a:rPr>
              <a:t>instances</a:t>
            </a:r>
          </a:p>
          <a:p>
            <a:r>
              <a:rPr lang="en-US" sz="1800" dirty="0" smtClean="0"/>
              <a:t>      ordered finite collections of zero or more elements</a:t>
            </a:r>
          </a:p>
          <a:p>
            <a:r>
              <a:rPr lang="en-US" sz="1800" dirty="0" smtClean="0"/>
              <a:t>   </a:t>
            </a:r>
            <a:r>
              <a:rPr lang="en-US" sz="1800" dirty="0" smtClean="0">
                <a:solidFill>
                  <a:srgbClr val="FF0000"/>
                </a:solidFill>
              </a:rPr>
              <a:t>operations</a:t>
            </a:r>
          </a:p>
          <a:p>
            <a:r>
              <a:rPr lang="en-US" sz="1800" dirty="0" smtClean="0"/>
              <a:t>      </a:t>
            </a:r>
            <a:r>
              <a:rPr lang="en-US" sz="1800" i="1" dirty="0" err="1" smtClean="0">
                <a:solidFill>
                  <a:schemeClr val="accent2"/>
                </a:solidFill>
              </a:rPr>
              <a:t>isEmpty</a:t>
            </a:r>
            <a:r>
              <a:rPr lang="en-US" sz="1800" i="1" dirty="0" smtClean="0">
                <a:solidFill>
                  <a:schemeClr val="accent2"/>
                </a:solidFill>
              </a:rPr>
              <a:t>()</a:t>
            </a:r>
            <a:r>
              <a:rPr lang="en-US" sz="1800" dirty="0" smtClean="0">
                <a:solidFill>
                  <a:schemeClr val="accent2"/>
                </a:solidFill>
              </a:rPr>
              <a:t>:</a:t>
            </a:r>
            <a:r>
              <a:rPr lang="en-US" sz="1800" dirty="0" smtClean="0"/>
              <a:t> return  </a:t>
            </a:r>
            <a:r>
              <a:rPr lang="en-US" sz="1800" dirty="0" smtClean="0">
                <a:solidFill>
                  <a:schemeClr val="tx2"/>
                </a:solidFill>
              </a:rPr>
              <a:t>true</a:t>
            </a:r>
            <a:r>
              <a:rPr lang="en-US" sz="1800" dirty="0" smtClean="0"/>
              <a:t> </a:t>
            </a:r>
            <a:r>
              <a:rPr lang="en-US" sz="1800" dirty="0" err="1" smtClean="0"/>
              <a:t>iff</a:t>
            </a:r>
            <a:r>
              <a:rPr lang="en-US" sz="1800" dirty="0" smtClean="0"/>
              <a:t> the list is empty,   </a:t>
            </a:r>
            <a:r>
              <a:rPr lang="en-US" sz="1800" dirty="0" smtClean="0">
                <a:solidFill>
                  <a:schemeClr val="tx2"/>
                </a:solidFill>
              </a:rPr>
              <a:t>false</a:t>
            </a:r>
            <a:r>
              <a:rPr lang="en-US" sz="1800" dirty="0" smtClean="0">
                <a:solidFill>
                  <a:schemeClr val="folHlink"/>
                </a:solidFill>
              </a:rPr>
              <a:t> </a:t>
            </a:r>
            <a:r>
              <a:rPr lang="en-US" sz="1800" dirty="0" smtClean="0"/>
              <a:t>otherwise</a:t>
            </a:r>
          </a:p>
          <a:p>
            <a:r>
              <a:rPr lang="en-US" sz="1800" dirty="0" smtClean="0">
                <a:solidFill>
                  <a:schemeClr val="accent2"/>
                </a:solidFill>
              </a:rPr>
              <a:t>      size():</a:t>
            </a:r>
            <a:r>
              <a:rPr lang="en-US" sz="1800" dirty="0" smtClean="0"/>
              <a:t>  return the list size (i.e., number of elements in the list)</a:t>
            </a:r>
          </a:p>
          <a:p>
            <a:r>
              <a:rPr lang="en-US" sz="1800" dirty="0" smtClean="0"/>
              <a:t>      </a:t>
            </a:r>
            <a:r>
              <a:rPr lang="en-US" sz="1800" i="1" dirty="0" smtClean="0">
                <a:solidFill>
                  <a:schemeClr val="accent2"/>
                </a:solidFill>
              </a:rPr>
              <a:t>get(index)</a:t>
            </a:r>
            <a:r>
              <a:rPr lang="en-US" sz="1800" dirty="0" smtClean="0">
                <a:solidFill>
                  <a:schemeClr val="accent2"/>
                </a:solidFill>
              </a:rPr>
              <a:t>:</a:t>
            </a:r>
            <a:r>
              <a:rPr lang="en-US" sz="1800" dirty="0" smtClean="0"/>
              <a:t> return the</a:t>
            </a:r>
            <a:r>
              <a:rPr lang="en-US" sz="1800" i="1" dirty="0" smtClean="0"/>
              <a:t> </a:t>
            </a:r>
            <a:r>
              <a:rPr lang="en-US" sz="1800" i="1" dirty="0" err="1" smtClean="0">
                <a:solidFill>
                  <a:schemeClr val="accent2"/>
                </a:solidFill>
              </a:rPr>
              <a:t>index</a:t>
            </a:r>
            <a:r>
              <a:rPr lang="en-US" sz="1800" dirty="0" err="1" smtClean="0">
                <a:solidFill>
                  <a:schemeClr val="tx2"/>
                </a:solidFill>
              </a:rPr>
              <a:t>th</a:t>
            </a:r>
            <a:r>
              <a:rPr lang="en-US" sz="1800" dirty="0" smtClean="0"/>
              <a:t> element of the list</a:t>
            </a:r>
          </a:p>
          <a:p>
            <a:r>
              <a:rPr lang="en-US" sz="1800" i="1" dirty="0" smtClean="0"/>
              <a:t>      </a:t>
            </a:r>
            <a:r>
              <a:rPr lang="en-US" sz="1800" i="1" dirty="0" err="1" smtClean="0">
                <a:solidFill>
                  <a:schemeClr val="accent2"/>
                </a:solidFill>
              </a:rPr>
              <a:t>indexO</a:t>
            </a:r>
            <a:r>
              <a:rPr lang="en-US" sz="1800" i="1" dirty="0" smtClean="0">
                <a:solidFill>
                  <a:schemeClr val="accent2"/>
                </a:solidFill>
              </a:rPr>
              <a:t> f(x)</a:t>
            </a:r>
            <a:r>
              <a:rPr lang="en-US" sz="1800" dirty="0" smtClean="0">
                <a:solidFill>
                  <a:schemeClr val="accent2"/>
                </a:solidFill>
              </a:rPr>
              <a:t>:</a:t>
            </a:r>
            <a:r>
              <a:rPr lang="en-US" sz="1800" dirty="0" smtClean="0"/>
              <a:t> return the index of the first occurrence of </a:t>
            </a:r>
            <a:r>
              <a:rPr lang="en-US" sz="1800" dirty="0" smtClean="0">
                <a:solidFill>
                  <a:schemeClr val="folHlink"/>
                </a:solidFill>
              </a:rPr>
              <a:t> </a:t>
            </a:r>
            <a:r>
              <a:rPr lang="en-US" sz="1800" i="1" dirty="0" smtClean="0">
                <a:solidFill>
                  <a:schemeClr val="tx2"/>
                </a:solidFill>
              </a:rPr>
              <a:t>x</a:t>
            </a:r>
            <a:r>
              <a:rPr lang="en-US" sz="1800" i="1" dirty="0" smtClean="0">
                <a:solidFill>
                  <a:schemeClr val="folHlink"/>
                </a:solidFill>
              </a:rPr>
              <a:t> </a:t>
            </a:r>
            <a:r>
              <a:rPr lang="en-US" sz="1800" dirty="0" smtClean="0"/>
              <a:t>in </a:t>
            </a:r>
          </a:p>
          <a:p>
            <a:r>
              <a:rPr lang="en-US" sz="1800" dirty="0" smtClean="0"/>
              <a:t>                 the list, return </a:t>
            </a:r>
            <a:r>
              <a:rPr lang="en-US" sz="1800" dirty="0" smtClean="0">
                <a:solidFill>
                  <a:schemeClr val="tx2"/>
                </a:solidFill>
              </a:rPr>
              <a:t>-1</a:t>
            </a:r>
            <a:r>
              <a:rPr lang="en-US" sz="1800" dirty="0" smtClean="0"/>
              <a:t> if</a:t>
            </a:r>
            <a:r>
              <a:rPr lang="en-US" sz="1800" dirty="0" smtClean="0">
                <a:solidFill>
                  <a:schemeClr val="folHlink"/>
                </a:solidFill>
              </a:rPr>
              <a:t> </a:t>
            </a:r>
            <a:r>
              <a:rPr lang="en-US" sz="1800" i="1" dirty="0" smtClean="0">
                <a:solidFill>
                  <a:schemeClr val="tx2"/>
                </a:solidFill>
              </a:rPr>
              <a:t>x</a:t>
            </a:r>
            <a:r>
              <a:rPr lang="en-US" sz="1800" i="1" dirty="0" smtClean="0"/>
              <a:t> </a:t>
            </a:r>
            <a:r>
              <a:rPr lang="en-US" sz="1800" dirty="0" smtClean="0"/>
              <a:t>is not in the list</a:t>
            </a:r>
          </a:p>
          <a:p>
            <a:r>
              <a:rPr lang="en-US" sz="1800" dirty="0" smtClean="0"/>
              <a:t>      </a:t>
            </a:r>
            <a:r>
              <a:rPr lang="en-US" sz="1800" i="1" dirty="0" smtClean="0">
                <a:solidFill>
                  <a:schemeClr val="accent2"/>
                </a:solidFill>
              </a:rPr>
              <a:t>remove(index)</a:t>
            </a:r>
            <a:r>
              <a:rPr lang="en-US" sz="1800" dirty="0" smtClean="0">
                <a:solidFill>
                  <a:schemeClr val="accent2"/>
                </a:solidFill>
              </a:rPr>
              <a:t>:</a:t>
            </a:r>
            <a:r>
              <a:rPr lang="en-US" sz="1800" dirty="0" smtClean="0"/>
              <a:t>  remove and return the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i="1" dirty="0" err="1" smtClean="0">
                <a:solidFill>
                  <a:schemeClr val="accent2"/>
                </a:solidFill>
              </a:rPr>
              <a:t>index</a:t>
            </a:r>
            <a:r>
              <a:rPr lang="en-US" sz="1800" dirty="0" err="1" smtClean="0"/>
              <a:t>th</a:t>
            </a:r>
            <a:r>
              <a:rPr lang="en-US" sz="1800" dirty="0" smtClean="0"/>
              <a:t> element, </a:t>
            </a:r>
          </a:p>
          <a:p>
            <a:r>
              <a:rPr lang="en-US" sz="1800" dirty="0" smtClean="0"/>
              <a:t>            elements with higher index  have their index reduced by </a:t>
            </a:r>
            <a:r>
              <a:rPr lang="en-US" sz="1800" dirty="0" smtClean="0">
                <a:solidFill>
                  <a:schemeClr val="tx2"/>
                </a:solidFill>
              </a:rPr>
              <a:t>1</a:t>
            </a:r>
          </a:p>
          <a:p>
            <a:r>
              <a:rPr lang="en-US" sz="1800" dirty="0" smtClean="0">
                <a:solidFill>
                  <a:schemeClr val="accent2"/>
                </a:solidFill>
              </a:rPr>
              <a:t>      </a:t>
            </a:r>
            <a:r>
              <a:rPr lang="en-US" sz="1800" i="1" dirty="0" smtClean="0">
                <a:solidFill>
                  <a:schemeClr val="accent2"/>
                </a:solidFill>
              </a:rPr>
              <a:t>add(</a:t>
            </a:r>
            <a:r>
              <a:rPr lang="en-US" sz="1800" i="1" dirty="0" err="1" smtClean="0">
                <a:solidFill>
                  <a:schemeClr val="accent2"/>
                </a:solidFill>
              </a:rPr>
              <a:t>theIndex</a:t>
            </a:r>
            <a:r>
              <a:rPr lang="en-US" sz="1800" i="1" dirty="0" smtClean="0">
                <a:solidFill>
                  <a:schemeClr val="accent2"/>
                </a:solidFill>
              </a:rPr>
              <a:t>, x)</a:t>
            </a:r>
            <a:r>
              <a:rPr lang="en-US" sz="1800" dirty="0" smtClean="0">
                <a:solidFill>
                  <a:schemeClr val="accent2"/>
                </a:solidFill>
              </a:rPr>
              <a:t>:</a:t>
            </a:r>
            <a:r>
              <a:rPr lang="en-US" sz="1800" dirty="0" smtClean="0"/>
              <a:t> insert x as the </a:t>
            </a:r>
            <a:r>
              <a:rPr lang="en-US" sz="1800" i="1" dirty="0" err="1" smtClean="0">
                <a:solidFill>
                  <a:schemeClr val="accent2"/>
                </a:solidFill>
              </a:rPr>
              <a:t>index</a:t>
            </a:r>
            <a:r>
              <a:rPr lang="en-US" sz="1800" dirty="0" err="1" smtClean="0"/>
              <a:t>th</a:t>
            </a:r>
            <a:r>
              <a:rPr lang="en-US" sz="1800" dirty="0" smtClean="0"/>
              <a:t> element, elements</a:t>
            </a:r>
          </a:p>
          <a:p>
            <a:r>
              <a:rPr lang="en-US" sz="1800" dirty="0" smtClean="0"/>
              <a:t>            with </a:t>
            </a:r>
            <a:r>
              <a:rPr lang="en-US" sz="1800" dirty="0" err="1" smtClean="0">
                <a:solidFill>
                  <a:schemeClr val="accent2"/>
                </a:solidFill>
              </a:rPr>
              <a:t>theIndex</a:t>
            </a:r>
            <a:r>
              <a:rPr lang="en-US" sz="1800" dirty="0" smtClean="0">
                <a:solidFill>
                  <a:schemeClr val="tx2"/>
                </a:solidFill>
              </a:rPr>
              <a:t> &gt;= </a:t>
            </a:r>
            <a:r>
              <a:rPr lang="en-US" sz="1800" i="1" dirty="0" smtClean="0">
                <a:solidFill>
                  <a:schemeClr val="accent2"/>
                </a:solidFill>
              </a:rPr>
              <a:t>index</a:t>
            </a:r>
            <a:r>
              <a:rPr lang="en-US" sz="1800" i="1" dirty="0" smtClean="0"/>
              <a:t> </a:t>
            </a:r>
            <a:r>
              <a:rPr lang="en-US" sz="1800" dirty="0" smtClean="0"/>
              <a:t>have their index increased by</a:t>
            </a:r>
            <a:r>
              <a:rPr lang="en-US" sz="1800" dirty="0" smtClean="0">
                <a:solidFill>
                  <a:schemeClr val="folHlink"/>
                </a:solidFill>
              </a:rPr>
              <a:t> </a:t>
            </a:r>
            <a:r>
              <a:rPr lang="en-US" sz="1800" dirty="0" smtClean="0">
                <a:solidFill>
                  <a:schemeClr val="tx2"/>
                </a:solidFill>
              </a:rPr>
              <a:t>1</a:t>
            </a:r>
          </a:p>
          <a:p>
            <a:r>
              <a:rPr lang="en-US" sz="1800" dirty="0" smtClean="0"/>
              <a:t>       </a:t>
            </a:r>
            <a:r>
              <a:rPr lang="en-US" sz="1800" i="1" dirty="0" smtClean="0">
                <a:solidFill>
                  <a:schemeClr val="accent2"/>
                </a:solidFill>
              </a:rPr>
              <a:t>output()</a:t>
            </a:r>
            <a:r>
              <a:rPr lang="en-US" sz="1800" dirty="0" smtClean="0">
                <a:solidFill>
                  <a:schemeClr val="accent2"/>
                </a:solidFill>
              </a:rPr>
              <a:t>:</a:t>
            </a:r>
            <a:r>
              <a:rPr lang="en-US" sz="1800" dirty="0" smtClean="0"/>
              <a:t> output the list elements from left to right</a:t>
            </a:r>
          </a:p>
          <a:p>
            <a:r>
              <a:rPr lang="en-US" sz="1800" dirty="0" smtClean="0"/>
              <a:t>}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look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600" dirty="0" smtClean="0">
                <a:solidFill>
                  <a:srgbClr val="FF0000"/>
                </a:solidFill>
              </a:rPr>
              <a:t>Specification </a:t>
            </a:r>
            <a:r>
              <a:rPr lang="en-US" sz="4600" dirty="0" err="1" smtClean="0">
                <a:solidFill>
                  <a:srgbClr val="FF0000"/>
                </a:solidFill>
              </a:rPr>
              <a:t>vs</a:t>
            </a:r>
            <a:r>
              <a:rPr lang="en-US" sz="4600" dirty="0" smtClean="0">
                <a:solidFill>
                  <a:srgbClr val="FF0000"/>
                </a:solidFill>
              </a:rPr>
              <a:t> Implementation</a:t>
            </a:r>
          </a:p>
          <a:p>
            <a:pPr lvl="1"/>
            <a:r>
              <a:rPr lang="en-US" sz="4200" dirty="0" smtClean="0">
                <a:solidFill>
                  <a:srgbClr val="FF0000"/>
                </a:solidFill>
              </a:rPr>
              <a:t>In Programming languages  -- is there a separation?</a:t>
            </a:r>
          </a:p>
          <a:p>
            <a:pPr lvl="1"/>
            <a:r>
              <a:rPr lang="en-US" sz="4200" dirty="0" smtClean="0">
                <a:solidFill>
                  <a:srgbClr val="FF0000"/>
                </a:solidFill>
              </a:rPr>
              <a:t>Hidden Functions</a:t>
            </a:r>
          </a:p>
          <a:p>
            <a:pPr lvl="1"/>
            <a:r>
              <a:rPr lang="en-US" sz="4200" dirty="0" smtClean="0">
                <a:solidFill>
                  <a:srgbClr val="FF0000"/>
                </a:solidFill>
              </a:rPr>
              <a:t>Hidden variables</a:t>
            </a:r>
          </a:p>
          <a:p>
            <a:pPr lvl="1"/>
            <a:endParaRPr lang="en-US" sz="4200" dirty="0" smtClean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List ADT unique?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</a:p>
          <a:p>
            <a:r>
              <a:rPr lang="en-US" dirty="0" smtClean="0"/>
              <a:t>List is essentially a sequence  with operations needed for the algorithmic computation on hand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– Another Design as an ADT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A list is a sequence of zero or more elements of a given type</a:t>
            </a:r>
          </a:p>
          <a:p>
            <a:r>
              <a:rPr lang="pt-BR" dirty="0"/>
              <a:t>a1, a2, . . . , an (n ≥ 0)</a:t>
            </a:r>
          </a:p>
          <a:p>
            <a:r>
              <a:rPr lang="en-IN" dirty="0" smtClean="0"/>
              <a:t> </a:t>
            </a:r>
            <a:r>
              <a:rPr lang="en-IN" dirty="0"/>
              <a:t>n : length of the list</a:t>
            </a:r>
          </a:p>
          <a:p>
            <a:r>
              <a:rPr lang="en-IN" dirty="0" smtClean="0"/>
              <a:t>a1 </a:t>
            </a:r>
            <a:r>
              <a:rPr lang="en-IN" dirty="0"/>
              <a:t>: first element of the list</a:t>
            </a:r>
          </a:p>
          <a:p>
            <a:r>
              <a:rPr lang="en-IN" dirty="0" smtClean="0"/>
              <a:t>an </a:t>
            </a:r>
            <a:r>
              <a:rPr lang="en-IN" dirty="0"/>
              <a:t>: last element of the list</a:t>
            </a:r>
          </a:p>
          <a:p>
            <a:r>
              <a:rPr lang="en-IN" dirty="0" smtClean="0"/>
              <a:t>n </a:t>
            </a:r>
            <a:r>
              <a:rPr lang="en-IN" dirty="0"/>
              <a:t>= 0 : empty list</a:t>
            </a:r>
          </a:p>
          <a:p>
            <a:r>
              <a:rPr lang="en-IN" dirty="0"/>
              <a:t>E</a:t>
            </a:r>
            <a:r>
              <a:rPr lang="en-IN" dirty="0" smtClean="0"/>
              <a:t>lements </a:t>
            </a:r>
            <a:r>
              <a:rPr lang="en-IN" dirty="0"/>
              <a:t>can be linearly ordered according to their position in the list</a:t>
            </a:r>
          </a:p>
          <a:p>
            <a:r>
              <a:rPr lang="en-IN" dirty="0"/>
              <a:t>We say </a:t>
            </a:r>
            <a:r>
              <a:rPr lang="en-IN" dirty="0" err="1"/>
              <a:t>ai</a:t>
            </a:r>
            <a:r>
              <a:rPr lang="en-IN" dirty="0"/>
              <a:t> precedes ai+1, ai+1 follows </a:t>
            </a:r>
            <a:r>
              <a:rPr lang="en-IN" dirty="0" smtClean="0"/>
              <a:t> </a:t>
            </a:r>
            <a:r>
              <a:rPr lang="en-IN" dirty="0" err="1" smtClean="0"/>
              <a:t>ai</a:t>
            </a:r>
            <a:r>
              <a:rPr lang="en-IN" dirty="0"/>
              <a:t>, and </a:t>
            </a:r>
            <a:r>
              <a:rPr lang="en-IN" dirty="0" err="1"/>
              <a:t>ai</a:t>
            </a:r>
            <a:r>
              <a:rPr lang="en-IN" dirty="0"/>
              <a:t> is at position </a:t>
            </a:r>
            <a:r>
              <a:rPr lang="en-IN" dirty="0" err="1"/>
              <a:t>i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assumed?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L : list of objects of type element type</a:t>
            </a:r>
          </a:p>
          <a:p>
            <a:pPr>
              <a:buNone/>
            </a:pPr>
            <a:r>
              <a:rPr lang="en-IN" dirty="0"/>
              <a:t>x : an object of this type</a:t>
            </a:r>
          </a:p>
          <a:p>
            <a:pPr>
              <a:buNone/>
            </a:pPr>
            <a:r>
              <a:rPr lang="en-IN" dirty="0"/>
              <a:t>p : of type position</a:t>
            </a:r>
          </a:p>
          <a:p>
            <a:pPr>
              <a:buNone/>
            </a:pPr>
            <a:r>
              <a:rPr lang="en-IN" dirty="0"/>
              <a:t>END(L) : a function that returns the position following </a:t>
            </a:r>
            <a:r>
              <a:rPr lang="en-IN" dirty="0" smtClean="0"/>
              <a:t>the last </a:t>
            </a:r>
            <a:r>
              <a:rPr lang="en-IN" dirty="0"/>
              <a:t>position in the list 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/>
              <a:t>1. Insert (x, p, L)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/>
              <a:t>Insert x at position p in list L</a:t>
            </a:r>
          </a:p>
          <a:p>
            <a:r>
              <a:rPr lang="en-IN" dirty="0"/>
              <a:t> </a:t>
            </a:r>
            <a:r>
              <a:rPr lang="en-IN" dirty="0" smtClean="0"/>
              <a:t>If </a:t>
            </a:r>
            <a:r>
              <a:rPr lang="en-IN" dirty="0"/>
              <a:t>p = END(L), insert x at the end</a:t>
            </a:r>
          </a:p>
          <a:p>
            <a:r>
              <a:rPr lang="en-IN" dirty="0"/>
              <a:t> </a:t>
            </a:r>
            <a:r>
              <a:rPr lang="en-IN" dirty="0" smtClean="0"/>
              <a:t>If </a:t>
            </a:r>
            <a:r>
              <a:rPr lang="en-IN" dirty="0"/>
              <a:t>L does not have position p, result is undefined</a:t>
            </a:r>
          </a:p>
          <a:p>
            <a:pPr>
              <a:buNone/>
            </a:pPr>
            <a:r>
              <a:rPr lang="en-IN" dirty="0"/>
              <a:t>2. Locate (x, L)</a:t>
            </a:r>
          </a:p>
          <a:p>
            <a:r>
              <a:rPr lang="en-IN" dirty="0" smtClean="0"/>
              <a:t>returns </a:t>
            </a:r>
            <a:r>
              <a:rPr lang="en-IN" dirty="0"/>
              <a:t>position of x on L</a:t>
            </a:r>
          </a:p>
          <a:p>
            <a:r>
              <a:rPr lang="en-IN" dirty="0" smtClean="0"/>
              <a:t> </a:t>
            </a:r>
            <a:r>
              <a:rPr lang="en-IN" dirty="0"/>
              <a:t>returns END(L) if x does not appear</a:t>
            </a:r>
          </a:p>
          <a:p>
            <a:pPr>
              <a:buNone/>
            </a:pPr>
            <a:r>
              <a:rPr lang="en-IN" dirty="0"/>
              <a:t>3. Retrieve (p, L)</a:t>
            </a:r>
          </a:p>
          <a:p>
            <a:r>
              <a:rPr lang="en-IN" dirty="0" smtClean="0"/>
              <a:t>returns </a:t>
            </a:r>
            <a:r>
              <a:rPr lang="en-IN" dirty="0"/>
              <a:t>element at position p on L</a:t>
            </a:r>
          </a:p>
          <a:p>
            <a:r>
              <a:rPr lang="en-IN" dirty="0" smtClean="0"/>
              <a:t>undefined </a:t>
            </a:r>
            <a:r>
              <a:rPr lang="en-IN" dirty="0"/>
              <a:t>if p does not exist or p = END(L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/>
              <a:t>4. Delete (p, L)</a:t>
            </a:r>
          </a:p>
          <a:p>
            <a:r>
              <a:rPr lang="en-IN" dirty="0" smtClean="0"/>
              <a:t>delete element at position p in L</a:t>
            </a:r>
          </a:p>
          <a:p>
            <a:r>
              <a:rPr lang="en-IN" dirty="0" smtClean="0"/>
              <a:t> undefined if p = END(L) or does not exist</a:t>
            </a:r>
          </a:p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 smtClean="0"/>
              <a:t>5</a:t>
            </a:r>
            <a:r>
              <a:rPr lang="en-IN" dirty="0"/>
              <a:t>. Next (p, L)</a:t>
            </a:r>
          </a:p>
          <a:p>
            <a:r>
              <a:rPr lang="en-IN" dirty="0" smtClean="0"/>
              <a:t>returns </a:t>
            </a:r>
            <a:r>
              <a:rPr lang="en-IN" dirty="0"/>
              <a:t>the position immediately following position p</a:t>
            </a:r>
          </a:p>
          <a:p>
            <a:pPr>
              <a:buNone/>
            </a:pPr>
            <a:r>
              <a:rPr lang="en-IN" dirty="0" smtClean="0"/>
              <a:t>6. </a:t>
            </a:r>
            <a:r>
              <a:rPr lang="en-IN" dirty="0" err="1"/>
              <a:t>Prev</a:t>
            </a:r>
            <a:r>
              <a:rPr lang="en-IN" dirty="0"/>
              <a:t> (p, L)</a:t>
            </a:r>
          </a:p>
          <a:p>
            <a:r>
              <a:rPr lang="en-IN" dirty="0" smtClean="0"/>
              <a:t>returns </a:t>
            </a:r>
            <a:r>
              <a:rPr lang="en-IN" dirty="0"/>
              <a:t>the position previous to p</a:t>
            </a:r>
          </a:p>
          <a:p>
            <a:pPr>
              <a:buNone/>
            </a:pPr>
            <a:r>
              <a:rPr lang="en-IN" dirty="0"/>
              <a:t>7. </a:t>
            </a:r>
            <a:r>
              <a:rPr lang="en-IN" dirty="0" err="1"/>
              <a:t>Makenull</a:t>
            </a:r>
            <a:r>
              <a:rPr lang="en-IN" dirty="0"/>
              <a:t> (L)</a:t>
            </a:r>
          </a:p>
          <a:p>
            <a:r>
              <a:rPr lang="en-IN" dirty="0" smtClean="0"/>
              <a:t>causes </a:t>
            </a:r>
            <a:r>
              <a:rPr lang="en-IN" dirty="0"/>
              <a:t>L to become an empty list and returns position END(L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/>
              <a:t>8. First (L)</a:t>
            </a:r>
          </a:p>
          <a:p>
            <a:r>
              <a:rPr lang="en-IN" dirty="0" smtClean="0"/>
              <a:t>returns </a:t>
            </a:r>
            <a:r>
              <a:rPr lang="en-IN" dirty="0"/>
              <a:t>the first position on L</a:t>
            </a:r>
          </a:p>
          <a:p>
            <a:pPr>
              <a:buNone/>
            </a:pPr>
            <a:r>
              <a:rPr lang="en-IN" dirty="0"/>
              <a:t>9. </a:t>
            </a:r>
            <a:r>
              <a:rPr lang="en-IN" dirty="0" err="1"/>
              <a:t>Printlist</a:t>
            </a:r>
            <a:r>
              <a:rPr lang="en-IN" dirty="0"/>
              <a:t> (L)</a:t>
            </a:r>
          </a:p>
          <a:p>
            <a:r>
              <a:rPr lang="en-IN" dirty="0" smtClean="0"/>
              <a:t>print </a:t>
            </a:r>
            <a:r>
              <a:rPr lang="en-IN" dirty="0"/>
              <a:t>the elements of L in order of occurrence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Program with ADT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Problem: Eliminate all duplicates from a list</a:t>
            </a:r>
          </a:p>
          <a:p>
            <a:pPr>
              <a:buNone/>
            </a:pPr>
            <a:r>
              <a:rPr lang="en-IN" dirty="0"/>
              <a:t>Given:</a:t>
            </a:r>
          </a:p>
          <a:p>
            <a:pPr>
              <a:buNone/>
            </a:pPr>
            <a:r>
              <a:rPr lang="en-IN" dirty="0"/>
              <a:t>1. Elements of list L are of element type</a:t>
            </a:r>
          </a:p>
          <a:p>
            <a:pPr>
              <a:buNone/>
            </a:pPr>
            <a:r>
              <a:rPr lang="en-IN" dirty="0"/>
              <a:t>2. function </a:t>
            </a:r>
            <a:r>
              <a:rPr lang="en-IN" i="1" dirty="0"/>
              <a:t>same (x, y), </a:t>
            </a:r>
            <a:r>
              <a:rPr lang="en-IN" dirty="0"/>
              <a:t>where x and y are of element type, </a:t>
            </a:r>
            <a:endParaRPr lang="en-IN" dirty="0" smtClean="0"/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returns true if </a:t>
            </a:r>
            <a:r>
              <a:rPr lang="en-IN" dirty="0"/>
              <a:t>x and y are same, false otherwise</a:t>
            </a:r>
          </a:p>
          <a:p>
            <a:pPr>
              <a:buNone/>
            </a:pPr>
            <a:r>
              <a:rPr lang="en-IN" dirty="0"/>
              <a:t>3. p and q are of type position</a:t>
            </a:r>
          </a:p>
          <a:p>
            <a:pPr>
              <a:buNone/>
            </a:pPr>
            <a:r>
              <a:rPr lang="en-IN" dirty="0"/>
              <a:t>p : current position in L</a:t>
            </a:r>
          </a:p>
          <a:p>
            <a:pPr>
              <a:buNone/>
            </a:pPr>
            <a:r>
              <a:rPr lang="en-IN" dirty="0"/>
              <a:t>q : moves ahead to find equal elements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 in 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{</a:t>
            </a:r>
            <a:endParaRPr lang="en-IN" dirty="0"/>
          </a:p>
          <a:p>
            <a:pPr>
              <a:buNone/>
            </a:pPr>
            <a:r>
              <a:rPr lang="en-IN" dirty="0" smtClean="0"/>
              <a:t>	p </a:t>
            </a:r>
            <a:r>
              <a:rPr lang="en-IN" dirty="0"/>
              <a:t>= first (L) ;</a:t>
            </a:r>
          </a:p>
          <a:p>
            <a:pPr>
              <a:buNone/>
            </a:pPr>
            <a:r>
              <a:rPr lang="en-IN" dirty="0" smtClean="0"/>
              <a:t>	while </a:t>
            </a:r>
            <a:r>
              <a:rPr lang="en-IN" dirty="0"/>
              <a:t>(p! = end(L</a:t>
            </a:r>
            <a:r>
              <a:rPr lang="en-IN" dirty="0" smtClean="0"/>
              <a:t>))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 </a:t>
            </a:r>
            <a:r>
              <a:rPr lang="en-IN" dirty="0"/>
              <a:t>{</a:t>
            </a:r>
          </a:p>
          <a:p>
            <a:pPr>
              <a:buNone/>
            </a:pPr>
            <a:r>
              <a:rPr lang="en-IN" dirty="0" smtClean="0"/>
              <a:t>			q </a:t>
            </a:r>
            <a:r>
              <a:rPr lang="en-IN" dirty="0"/>
              <a:t>= next(p, L) ;</a:t>
            </a:r>
          </a:p>
          <a:p>
            <a:pPr>
              <a:buNone/>
            </a:pPr>
            <a:r>
              <a:rPr lang="en-IN" dirty="0" smtClean="0"/>
              <a:t>			while </a:t>
            </a:r>
            <a:r>
              <a:rPr lang="en-IN" dirty="0"/>
              <a:t>(q! = end(L</a:t>
            </a:r>
            <a:r>
              <a:rPr lang="en-IN" dirty="0" smtClean="0"/>
              <a:t>))</a:t>
            </a:r>
          </a:p>
          <a:p>
            <a:pPr>
              <a:buNone/>
            </a:pPr>
            <a:r>
              <a:rPr lang="en-IN" dirty="0" smtClean="0"/>
              <a:t>			 </a:t>
            </a:r>
            <a:r>
              <a:rPr lang="en-IN" dirty="0"/>
              <a:t>{</a:t>
            </a:r>
          </a:p>
          <a:p>
            <a:pPr>
              <a:buNone/>
            </a:pPr>
            <a:r>
              <a:rPr lang="en-IN" dirty="0" smtClean="0"/>
              <a:t>				if </a:t>
            </a:r>
            <a:r>
              <a:rPr lang="en-IN" dirty="0"/>
              <a:t>(same (retrieve (</a:t>
            </a:r>
            <a:r>
              <a:rPr lang="en-IN" dirty="0" err="1"/>
              <a:t>p,L</a:t>
            </a:r>
            <a:r>
              <a:rPr lang="en-IN" dirty="0"/>
              <a:t>), retrieve (q, L</a:t>
            </a:r>
            <a:r>
              <a:rPr lang="en-IN" dirty="0" smtClean="0"/>
              <a:t>))))</a:t>
            </a:r>
          </a:p>
          <a:p>
            <a:pPr>
              <a:buNone/>
            </a:pPr>
            <a:r>
              <a:rPr lang="en-IN" dirty="0" smtClean="0"/>
              <a:t> 					delete </a:t>
            </a:r>
            <a:r>
              <a:rPr lang="en-IN" dirty="0"/>
              <a:t>(</a:t>
            </a:r>
            <a:r>
              <a:rPr lang="en-IN" dirty="0" err="1"/>
              <a:t>q,L</a:t>
            </a:r>
            <a:r>
              <a:rPr lang="en-IN" dirty="0"/>
              <a:t>);</a:t>
            </a:r>
          </a:p>
          <a:p>
            <a:pPr>
              <a:buNone/>
            </a:pPr>
            <a:r>
              <a:rPr lang="en-IN" dirty="0" smtClean="0"/>
              <a:t>				else</a:t>
            </a:r>
            <a:endParaRPr lang="en-IN" dirty="0"/>
          </a:p>
          <a:p>
            <a:pPr>
              <a:buNone/>
            </a:pPr>
            <a:r>
              <a:rPr lang="en-IN" dirty="0" smtClean="0"/>
              <a:t>					q </a:t>
            </a:r>
            <a:r>
              <a:rPr lang="en-IN" dirty="0"/>
              <a:t>= next (q, L) ;</a:t>
            </a:r>
          </a:p>
          <a:p>
            <a:pPr>
              <a:buNone/>
            </a:pPr>
            <a:r>
              <a:rPr lang="en-IN" dirty="0" smtClean="0"/>
              <a:t>			}</a:t>
            </a:r>
            <a:endParaRPr lang="en-IN" dirty="0"/>
          </a:p>
          <a:p>
            <a:pPr>
              <a:buNone/>
            </a:pPr>
            <a:r>
              <a:rPr lang="en-IN" dirty="0" smtClean="0"/>
              <a:t>			p </a:t>
            </a:r>
            <a:r>
              <a:rPr lang="en-IN" dirty="0"/>
              <a:t>= next (p, L) ;</a:t>
            </a:r>
          </a:p>
          <a:p>
            <a:pPr>
              <a:buNone/>
            </a:pPr>
            <a:r>
              <a:rPr lang="en-IN" dirty="0" smtClean="0"/>
              <a:t>		}</a:t>
            </a:r>
            <a:endParaRPr lang="en-IN" dirty="0"/>
          </a:p>
          <a:p>
            <a:pPr>
              <a:buNone/>
            </a:pPr>
            <a:r>
              <a:rPr lang="en-IN" dirty="0" smtClean="0"/>
              <a:t>  }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Encapsulation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Encapsulation</a:t>
            </a:r>
            <a:r>
              <a:rPr lang="en-IN" dirty="0"/>
              <a:t> is an </a:t>
            </a:r>
            <a:r>
              <a:rPr lang="en-IN" dirty="0" smtClean="0"/>
              <a:t>OOP concept </a:t>
            </a:r>
            <a:r>
              <a:rPr lang="en-IN" dirty="0"/>
              <a:t>that binds together the data and functions that manipulate the data</a:t>
            </a:r>
            <a:r>
              <a:rPr lang="en-IN" dirty="0" smtClean="0"/>
              <a:t>,</a:t>
            </a:r>
          </a:p>
          <a:p>
            <a:r>
              <a:rPr lang="en-IN" dirty="0" smtClean="0"/>
              <a:t> Keeps </a:t>
            </a:r>
            <a:r>
              <a:rPr lang="en-IN" dirty="0"/>
              <a:t>both safe from outside interference and misuse. </a:t>
            </a:r>
            <a:endParaRPr lang="en-IN" dirty="0" smtClean="0"/>
          </a:p>
          <a:p>
            <a:r>
              <a:rPr lang="en-IN" dirty="0" smtClean="0"/>
              <a:t>Data</a:t>
            </a:r>
            <a:r>
              <a:rPr lang="en-IN" dirty="0"/>
              <a:t> </a:t>
            </a:r>
            <a:r>
              <a:rPr lang="en-IN" b="1" dirty="0"/>
              <a:t>encapsulation</a:t>
            </a:r>
            <a:r>
              <a:rPr lang="en-IN" dirty="0"/>
              <a:t> </a:t>
            </a:r>
            <a:r>
              <a:rPr lang="en-IN" dirty="0" smtClean="0"/>
              <a:t>  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 </a:t>
            </a:r>
            <a:r>
              <a:rPr lang="en-IN" dirty="0"/>
              <a:t>data hiding.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Encapsulation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Encapsulation </a:t>
            </a:r>
            <a:r>
              <a:rPr lang="en-IN" dirty="0" smtClean="0"/>
              <a:t>:</a:t>
            </a:r>
          </a:p>
          <a:p>
            <a:r>
              <a:rPr lang="en-IN" dirty="0" smtClean="0"/>
              <a:t> mechanism </a:t>
            </a:r>
            <a:r>
              <a:rPr lang="en-IN" dirty="0"/>
              <a:t>of wrapping the data (variables) and code acting on the data (methods) together as </a:t>
            </a:r>
            <a:r>
              <a:rPr lang="en-IN" dirty="0" smtClean="0"/>
              <a:t>a </a:t>
            </a:r>
            <a:r>
              <a:rPr lang="en-IN" dirty="0"/>
              <a:t>single unit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In encapsulation the variables of a class will be hidden from other classes, and can be accessed only through the methods of their current class, therefore it is also known as data hiding</a:t>
            </a:r>
            <a:r>
              <a:rPr lang="en-IN" dirty="0" smtClean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Data object +</a:t>
            </a:r>
          </a:p>
          <a:p>
            <a:pPr lvl="1">
              <a:buFontTx/>
              <a:buNone/>
            </a:pPr>
            <a:r>
              <a:rPr lang="en-US" dirty="0" smtClean="0"/>
              <a:t>relationships that exist among instances</a:t>
            </a:r>
          </a:p>
          <a:p>
            <a:pPr lvl="1">
              <a:buFontTx/>
              <a:buNone/>
            </a:pPr>
            <a:r>
              <a:rPr lang="en-US" dirty="0" smtClean="0"/>
              <a:t>and elements that comprise an instance</a:t>
            </a:r>
          </a:p>
          <a:p>
            <a:r>
              <a:rPr lang="en-US" dirty="0" smtClean="0"/>
              <a:t>Elements comprising an object: 478 </a:t>
            </a:r>
          </a:p>
          <a:p>
            <a:r>
              <a:rPr lang="en-US" dirty="0" smtClean="0"/>
              <a:t>Among instances of integer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2"/>
                </a:solidFill>
              </a:rPr>
              <a:t>369  &lt; 370  -- ordering  relationships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2"/>
                </a:solidFill>
              </a:rPr>
              <a:t>280 + 4 = 284  --- elements related through operations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Other concepts of OOP (</a:t>
            </a:r>
            <a:r>
              <a:rPr lang="en-IN" dirty="0">
                <a:solidFill>
                  <a:srgbClr val="0070C0"/>
                </a:solidFill>
              </a:rPr>
              <a:t>inheritance, polymorphism, and abstraction</a:t>
            </a:r>
            <a:r>
              <a:rPr lang="en-IN" dirty="0" smtClean="0">
                <a:solidFill>
                  <a:srgbClr val="0070C0"/>
                </a:solidFill>
              </a:rPr>
              <a:t>)</a:t>
            </a:r>
            <a:endParaRPr lang="en-US" dirty="0" smtClean="0"/>
          </a:p>
          <a:p>
            <a:r>
              <a:rPr lang="en-US" dirty="0" smtClean="0"/>
              <a:t>Hidden Variables, Hidden Functions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Abstract Specification: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O, </a:t>
            </a:r>
            <a:r>
              <a:rPr lang="en-US" dirty="0" err="1" smtClean="0">
                <a:solidFill>
                  <a:srgbClr val="0000FF"/>
                </a:solidFill>
              </a:rPr>
              <a:t>succ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pred</a:t>
            </a:r>
            <a:r>
              <a:rPr lang="en-US" dirty="0" smtClean="0">
                <a:solidFill>
                  <a:srgbClr val="0000FF"/>
                </a:solidFill>
              </a:rPr>
              <a:t>  -- Counting numbers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Succ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succ</a:t>
            </a:r>
            <a:r>
              <a:rPr lang="en-US" dirty="0" smtClean="0">
                <a:solidFill>
                  <a:srgbClr val="0000FF"/>
                </a:solidFill>
              </a:rPr>
              <a:t>(0)) = 2 = </a:t>
            </a:r>
            <a:r>
              <a:rPr lang="en-US" dirty="0" err="1" smtClean="0">
                <a:solidFill>
                  <a:srgbClr val="0000FF"/>
                </a:solidFill>
              </a:rPr>
              <a:t>succ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pred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succ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succ</a:t>
            </a:r>
            <a:r>
              <a:rPr lang="en-US" dirty="0" smtClean="0">
                <a:solidFill>
                  <a:srgbClr val="0000FF"/>
                </a:solidFill>
              </a:rPr>
              <a:t>(0))))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Pred</a:t>
            </a:r>
            <a:r>
              <a:rPr lang="en-US" dirty="0" smtClean="0">
                <a:solidFill>
                  <a:srgbClr val="0000FF"/>
                </a:solidFill>
              </a:rPr>
              <a:t>(0) = error= </a:t>
            </a:r>
            <a:r>
              <a:rPr lang="en-US" dirty="0" err="1" smtClean="0">
                <a:solidFill>
                  <a:srgbClr val="0000FF"/>
                </a:solidFill>
              </a:rPr>
              <a:t>pred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pred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succ</a:t>
            </a:r>
            <a:r>
              <a:rPr lang="en-US" dirty="0" smtClean="0">
                <a:solidFill>
                  <a:srgbClr val="0000FF"/>
                </a:solidFill>
              </a:rPr>
              <a:t>(o)))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198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/>
              <a:t>t</a:t>
            </a:r>
            <a:r>
              <a:rPr lang="en-US" dirty="0" smtClean="0"/>
              <a:t>ype Complex =</a:t>
            </a:r>
          </a:p>
          <a:p>
            <a:pPr>
              <a:buNone/>
            </a:pPr>
            <a:r>
              <a:rPr lang="en-US" dirty="0" smtClean="0"/>
              <a:t>                  record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X: real;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y: real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complex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t</a:t>
            </a:r>
            <a:r>
              <a:rPr lang="en-US" dirty="0" smtClean="0"/>
              <a:t>ype  date = record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Month = 1..12;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Day: 1..31;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year : integer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end</a:t>
            </a:r>
          </a:p>
          <a:p>
            <a:pPr>
              <a:buNone/>
            </a:pPr>
            <a:r>
              <a:rPr lang="en-US" dirty="0"/>
              <a:t>t</a:t>
            </a:r>
            <a:r>
              <a:rPr lang="en-US" dirty="0" smtClean="0"/>
              <a:t>ype  </a:t>
            </a:r>
            <a:r>
              <a:rPr lang="en-US" smtClean="0"/>
              <a:t>info </a:t>
            </a:r>
            <a:r>
              <a:rPr lang="en-US" smtClean="0"/>
              <a:t>=  record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Name =  string;</a:t>
            </a:r>
          </a:p>
          <a:p>
            <a:pPr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Bday</a:t>
            </a:r>
            <a:r>
              <a:rPr lang="en-US" dirty="0" smtClean="0"/>
              <a:t>: date                    end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 Records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t</a:t>
            </a:r>
            <a:r>
              <a:rPr lang="en-US" dirty="0" smtClean="0"/>
              <a:t>ype  Form =  (book, article);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publication =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record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Author: string;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year: integer;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case </a:t>
            </a:r>
            <a:r>
              <a:rPr lang="en-US" dirty="0" err="1" smtClean="0"/>
              <a:t>kind:form</a:t>
            </a:r>
            <a:r>
              <a:rPr lang="en-US" dirty="0" smtClean="0"/>
              <a:t> of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book: </a:t>
            </a:r>
            <a:r>
              <a:rPr lang="en-US" dirty="0" err="1" smtClean="0"/>
              <a:t>Pubdata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</a:t>
            </a:r>
            <a:r>
              <a:rPr lang="en-US" dirty="0" err="1" smtClean="0"/>
              <a:t>article:Journaldata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end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Lists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1. Arrays</a:t>
            </a:r>
          </a:p>
          <a:p>
            <a:pPr>
              <a:buNone/>
            </a:pPr>
            <a:r>
              <a:rPr lang="en-IN" dirty="0"/>
              <a:t>2. Pointers (singly linked, doubly linked, etc.)</a:t>
            </a:r>
          </a:p>
          <a:p>
            <a:pPr>
              <a:buNone/>
            </a:pPr>
            <a:r>
              <a:rPr lang="en-IN" dirty="0"/>
              <a:t>3. Cursors (arrays with integer pointers)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Implementation of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Here, elements of list are stored in the (contiguous) cells of an array.</a:t>
            </a:r>
          </a:p>
          <a:p>
            <a:r>
              <a:rPr lang="en-IN" dirty="0" smtClean="0"/>
              <a:t> </a:t>
            </a:r>
            <a:r>
              <a:rPr lang="en-IN" dirty="0"/>
              <a:t>List is a structure with two members.</a:t>
            </a:r>
          </a:p>
          <a:p>
            <a:pPr lvl="2"/>
            <a:r>
              <a:rPr lang="en-IN" dirty="0"/>
              <a:t>member 1 : an array of elements</a:t>
            </a:r>
          </a:p>
          <a:p>
            <a:pPr lvl="2"/>
            <a:r>
              <a:rPr lang="en-IN" dirty="0"/>
              <a:t>member 2 : last </a:t>
            </a:r>
            <a:r>
              <a:rPr lang="en-IN" dirty="0" smtClean="0"/>
              <a:t>—of </a:t>
            </a:r>
            <a:r>
              <a:rPr lang="en-IN" dirty="0"/>
              <a:t>the last element of the </a:t>
            </a:r>
            <a:r>
              <a:rPr lang="en-IN" dirty="0" smtClean="0"/>
              <a:t>list indicates position </a:t>
            </a:r>
            <a:endParaRPr lang="en-IN" dirty="0"/>
          </a:p>
          <a:p>
            <a:pPr lvl="3"/>
            <a:r>
              <a:rPr lang="en-IN" dirty="0" smtClean="0"/>
              <a:t>Position </a:t>
            </a:r>
            <a:r>
              <a:rPr lang="en-IN" dirty="0"/>
              <a:t>is of type integer and has the range 0 to maxlength–1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/>
              <a:t># define </a:t>
            </a:r>
            <a:r>
              <a:rPr lang="en-IN" dirty="0" err="1"/>
              <a:t>maxlength</a:t>
            </a:r>
            <a:r>
              <a:rPr lang="en-IN" dirty="0"/>
              <a:t> 1000</a:t>
            </a:r>
          </a:p>
          <a:p>
            <a:pPr>
              <a:buNone/>
            </a:pPr>
            <a:r>
              <a:rPr lang="en-IN" dirty="0" err="1"/>
              <a:t>typedef</a:t>
            </a: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/>
              <a:t>elementtype</a:t>
            </a:r>
            <a:r>
              <a:rPr lang="en-IN" dirty="0"/>
              <a:t>; /∗ elements are integers ∗/</a:t>
            </a:r>
          </a:p>
          <a:p>
            <a:pPr>
              <a:buNone/>
            </a:pPr>
            <a:r>
              <a:rPr lang="en-IN" dirty="0" err="1"/>
              <a:t>t</a:t>
            </a:r>
            <a:r>
              <a:rPr lang="en-IN" dirty="0" err="1" smtClean="0"/>
              <a:t>ypedef</a:t>
            </a:r>
            <a:r>
              <a:rPr lang="en-IN" dirty="0" smtClean="0"/>
              <a:t>  </a:t>
            </a:r>
            <a:r>
              <a:rPr lang="en-IN" dirty="0" err="1"/>
              <a:t>struct</a:t>
            </a:r>
            <a:r>
              <a:rPr lang="en-IN" dirty="0"/>
              <a:t> list–tag {</a:t>
            </a:r>
          </a:p>
          <a:p>
            <a:pPr>
              <a:buNone/>
            </a:pPr>
            <a:r>
              <a:rPr lang="en-IN" dirty="0" smtClean="0"/>
              <a:t>   </a:t>
            </a:r>
            <a:r>
              <a:rPr lang="en-IN" dirty="0" err="1" smtClean="0"/>
              <a:t>elementtype</a:t>
            </a:r>
            <a:r>
              <a:rPr lang="en-IN" dirty="0" smtClean="0"/>
              <a:t> </a:t>
            </a:r>
            <a:r>
              <a:rPr lang="en-IN" dirty="0"/>
              <a:t>elements [</a:t>
            </a:r>
            <a:r>
              <a:rPr lang="en-IN" dirty="0" err="1"/>
              <a:t>maxlength</a:t>
            </a:r>
            <a:r>
              <a:rPr lang="en-IN" dirty="0"/>
              <a:t>];</a:t>
            </a:r>
          </a:p>
          <a:p>
            <a:pPr>
              <a:buNone/>
            </a:pPr>
            <a:r>
              <a:rPr lang="en-IN" dirty="0" smtClean="0"/>
              <a:t>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last;</a:t>
            </a:r>
          </a:p>
          <a:p>
            <a:pPr>
              <a:buNone/>
            </a:pPr>
            <a:r>
              <a:rPr lang="en-IN" dirty="0" smtClean="0"/>
              <a:t>  } </a:t>
            </a:r>
            <a:r>
              <a:rPr lang="en-IN" dirty="0"/>
              <a:t>list–type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/>
              <a:t>end(L)</a:t>
            </a:r>
          </a:p>
          <a:p>
            <a:pPr>
              <a:buNone/>
            </a:pPr>
            <a:r>
              <a:rPr lang="en-IN" dirty="0" err="1"/>
              <a:t>int</a:t>
            </a:r>
            <a:r>
              <a:rPr lang="en-IN" dirty="0"/>
              <a:t> end (list–type ∗</a:t>
            </a:r>
            <a:r>
              <a:rPr lang="en-IN" dirty="0" err="1"/>
              <a:t>ℓp</a:t>
            </a:r>
            <a:r>
              <a:rPr lang="en-IN" dirty="0"/>
              <a:t>)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return (</a:t>
            </a:r>
            <a:r>
              <a:rPr lang="en-IN" dirty="0" err="1"/>
              <a:t>ℓp</a:t>
            </a:r>
            <a:r>
              <a:rPr lang="en-IN" dirty="0"/>
              <a:t> → last + 1)</a:t>
            </a:r>
          </a:p>
          <a:p>
            <a:pPr>
              <a:buNone/>
            </a:pPr>
            <a:r>
              <a:rPr lang="en-IN" dirty="0"/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509509"/>
            <a:ext cx="7492061" cy="577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478" y="785795"/>
            <a:ext cx="7341421" cy="514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857185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Implementation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28596" y="1500174"/>
            <a:ext cx="835824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 </a:t>
            </a:r>
            <a:r>
              <a:rPr lang="en-IN" sz="2400" dirty="0"/>
              <a:t>In the array implementation,</a:t>
            </a:r>
          </a:p>
          <a:p>
            <a:r>
              <a:rPr lang="en-IN" sz="2400" dirty="0" smtClean="0"/>
              <a:t>     1</a:t>
            </a:r>
            <a:r>
              <a:rPr lang="en-IN" sz="2400" dirty="0"/>
              <a:t>. we are constrained to use contiguous space in </a:t>
            </a:r>
            <a:r>
              <a:rPr lang="en-IN" sz="2400" dirty="0" smtClean="0"/>
              <a:t>the memory</a:t>
            </a:r>
            <a:endParaRPr lang="en-IN" sz="2400" dirty="0"/>
          </a:p>
          <a:p>
            <a:r>
              <a:rPr lang="en-IN" sz="2400" dirty="0" smtClean="0"/>
              <a:t>     2</a:t>
            </a:r>
            <a:r>
              <a:rPr lang="en-IN" sz="2400" dirty="0"/>
              <a:t>. Insertion, deletion entail shifting the elements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sz="2400" b="1" dirty="0" smtClean="0">
                <a:solidFill>
                  <a:srgbClr val="0070C0"/>
                </a:solidFill>
              </a:rPr>
              <a:t> </a:t>
            </a:r>
            <a:r>
              <a:rPr lang="en-IN" sz="2400" b="1" dirty="0">
                <a:solidFill>
                  <a:srgbClr val="0070C0"/>
                </a:solidFill>
              </a:rPr>
              <a:t>Pointers overcome the above limitations at the cost of extra space </a:t>
            </a:r>
            <a:r>
              <a:rPr lang="en-IN" sz="2400" b="1" dirty="0" smtClean="0">
                <a:solidFill>
                  <a:srgbClr val="0070C0"/>
                </a:solidFill>
              </a:rPr>
              <a:t>for pointers</a:t>
            </a:r>
            <a:r>
              <a:rPr lang="en-IN" sz="24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elationships are usually specified by </a:t>
            </a:r>
          </a:p>
          <a:p>
            <a:pPr lvl="1"/>
            <a:r>
              <a:rPr lang="en-US" dirty="0" smtClean="0"/>
              <a:t>specifying operations on one or more instances.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example: add, multiply, div, </a:t>
            </a:r>
            <a:r>
              <a:rPr lang="en-US" dirty="0" err="1" smtClean="0"/>
              <a:t>succ</a:t>
            </a:r>
            <a:r>
              <a:rPr lang="en-US" dirty="0" smtClean="0"/>
              <a:t>, </a:t>
            </a:r>
            <a:r>
              <a:rPr lang="en-US" dirty="0" err="1" smtClean="0"/>
              <a:t>pred</a:t>
            </a: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357166"/>
            <a:ext cx="77153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Singly Linked List </a:t>
            </a:r>
            <a:r>
              <a:rPr lang="en-IN" sz="2800" dirty="0" smtClean="0"/>
              <a:t>Implementation</a:t>
            </a:r>
          </a:p>
          <a:p>
            <a:endParaRPr lang="en-US" sz="2800" dirty="0" smtClean="0"/>
          </a:p>
          <a:p>
            <a:endParaRPr lang="en-IN" sz="2800" dirty="0"/>
          </a:p>
          <a:p>
            <a:r>
              <a:rPr lang="en-IN" sz="2400" dirty="0"/>
              <a:t>A list a1, a2, . . . , an is organized as shown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687" y="5214950"/>
            <a:ext cx="8985313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10" y="1142984"/>
            <a:ext cx="635796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Convention: </a:t>
            </a:r>
          </a:p>
          <a:p>
            <a:r>
              <a:rPr lang="en-IN" sz="2400" dirty="0" smtClean="0"/>
              <a:t> Position </a:t>
            </a:r>
            <a:r>
              <a:rPr lang="en-IN" sz="2400" dirty="0" err="1"/>
              <a:t>i</a:t>
            </a:r>
            <a:r>
              <a:rPr lang="en-IN" sz="2400" dirty="0"/>
              <a:t> is a pointer to the cell </a:t>
            </a:r>
            <a:r>
              <a:rPr lang="en-IN" sz="2400" dirty="0" smtClean="0"/>
              <a:t>holding the </a:t>
            </a:r>
            <a:r>
              <a:rPr lang="en-IN" sz="2400" dirty="0"/>
              <a:t>pointer to the cell containing </a:t>
            </a:r>
            <a:r>
              <a:rPr lang="en-IN" sz="2400" dirty="0" err="1"/>
              <a:t>ai</a:t>
            </a:r>
            <a:r>
              <a:rPr lang="en-IN" sz="2400" dirty="0"/>
              <a:t>, (for </a:t>
            </a:r>
            <a:r>
              <a:rPr lang="en-IN" sz="2400" dirty="0" err="1"/>
              <a:t>i</a:t>
            </a:r>
            <a:r>
              <a:rPr lang="en-IN" sz="2400" dirty="0"/>
              <a:t> = 1, 2, . . . , n). </a:t>
            </a:r>
            <a:endParaRPr lang="en-IN" sz="2400" dirty="0" smtClean="0"/>
          </a:p>
          <a:p>
            <a:r>
              <a:rPr lang="en-IN" sz="2400" dirty="0" smtClean="0"/>
              <a:t>Thus</a:t>
            </a:r>
            <a:r>
              <a:rPr lang="en-IN" sz="2400" dirty="0"/>
              <a:t>,</a:t>
            </a:r>
          </a:p>
          <a:p>
            <a:r>
              <a:rPr lang="en-IN" sz="2400" dirty="0"/>
              <a:t>– Position 1 is a pointer to the </a:t>
            </a:r>
            <a:r>
              <a:rPr lang="en-IN" sz="2400" dirty="0" smtClean="0"/>
              <a:t>header</a:t>
            </a:r>
          </a:p>
          <a:p>
            <a:endParaRPr lang="en-IN" sz="2400" dirty="0" smtClean="0"/>
          </a:p>
          <a:p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785786" y="3500438"/>
            <a:ext cx="5532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/>
              <a:t>-- End (L) is a pointer to the last cell of list L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857224" y="4429132"/>
            <a:ext cx="7786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• </a:t>
            </a:r>
            <a:r>
              <a:rPr lang="en-IN" sz="2400" dirty="0"/>
              <a:t>Delete (x, L)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9" y="481502"/>
            <a:ext cx="7572428" cy="5785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785918" y="6143644"/>
            <a:ext cx="1628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• Insert (x, p, L)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857232"/>
            <a:ext cx="8022230" cy="280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643042" y="3143248"/>
            <a:ext cx="16672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Delete (x, L)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</a:t>
            </a:r>
            <a:r>
              <a:rPr lang="en-US" smtClean="0"/>
              <a:t>linked list</a:t>
            </a:r>
            <a:endParaRPr lang="en-IN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1244" y="2714620"/>
            <a:ext cx="6425964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Lists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Ordered  Lists</a:t>
            </a:r>
          </a:p>
          <a:p>
            <a:pPr lvl="1"/>
            <a:r>
              <a:rPr lang="en-US" dirty="0" smtClean="0"/>
              <a:t>instances are of the form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(e</a:t>
            </a:r>
            <a:r>
              <a:rPr lang="en-US" baseline="-25000" dirty="0" smtClean="0">
                <a:solidFill>
                  <a:schemeClr val="accent2"/>
                </a:solidFill>
              </a:rPr>
              <a:t>0</a:t>
            </a:r>
            <a:r>
              <a:rPr lang="en-US" dirty="0" smtClean="0">
                <a:solidFill>
                  <a:schemeClr val="accent2"/>
                </a:solidFill>
              </a:rPr>
              <a:t>, e</a:t>
            </a:r>
            <a:r>
              <a:rPr lang="en-US" baseline="-25000" dirty="0" smtClean="0">
                <a:solidFill>
                  <a:schemeClr val="accent2"/>
                </a:solidFill>
              </a:rPr>
              <a:t>1</a:t>
            </a:r>
            <a:r>
              <a:rPr lang="en-US" dirty="0" smtClean="0">
                <a:solidFill>
                  <a:schemeClr val="accent2"/>
                </a:solidFill>
              </a:rPr>
              <a:t>, e</a:t>
            </a:r>
            <a:r>
              <a:rPr lang="en-US" baseline="-25000" dirty="0" smtClean="0">
                <a:solidFill>
                  <a:schemeClr val="accent2"/>
                </a:solidFill>
              </a:rPr>
              <a:t>2</a:t>
            </a:r>
            <a:r>
              <a:rPr lang="en-US" dirty="0" smtClean="0">
                <a:solidFill>
                  <a:schemeClr val="accent2"/>
                </a:solidFill>
              </a:rPr>
              <a:t>, …, e</a:t>
            </a:r>
            <a:r>
              <a:rPr lang="en-US" baseline="-25000" dirty="0" smtClean="0">
                <a:solidFill>
                  <a:schemeClr val="accent2"/>
                </a:solidFill>
              </a:rPr>
              <a:t>n-1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</a:p>
          <a:p>
            <a:pPr>
              <a:buNone/>
            </a:pPr>
            <a:r>
              <a:rPr lang="en-US" dirty="0" smtClean="0"/>
              <a:t>Where</a:t>
            </a:r>
          </a:p>
          <a:p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e</a:t>
            </a:r>
            <a:r>
              <a:rPr lang="en-US" baseline="-25000" dirty="0" err="1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 denotes a list element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n &gt;= 0</a:t>
            </a:r>
            <a:r>
              <a:rPr lang="en-US" dirty="0" smtClean="0"/>
              <a:t> is finite</a:t>
            </a:r>
          </a:p>
          <a:p>
            <a:r>
              <a:rPr lang="en-US" dirty="0" smtClean="0"/>
              <a:t>list size is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n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Lists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chemeClr val="accent2"/>
                </a:solidFill>
              </a:rPr>
              <a:t>L = (e</a:t>
            </a:r>
            <a:r>
              <a:rPr lang="en-US" baseline="-25000" dirty="0" smtClean="0">
                <a:solidFill>
                  <a:schemeClr val="accent2"/>
                </a:solidFill>
              </a:rPr>
              <a:t>0</a:t>
            </a:r>
            <a:r>
              <a:rPr lang="en-US" dirty="0" smtClean="0">
                <a:solidFill>
                  <a:schemeClr val="accent2"/>
                </a:solidFill>
              </a:rPr>
              <a:t>, e</a:t>
            </a:r>
            <a:r>
              <a:rPr lang="en-US" baseline="-25000" dirty="0" smtClean="0">
                <a:solidFill>
                  <a:schemeClr val="accent2"/>
                </a:solidFill>
              </a:rPr>
              <a:t>1</a:t>
            </a:r>
            <a:r>
              <a:rPr lang="en-US" dirty="0" smtClean="0">
                <a:solidFill>
                  <a:schemeClr val="accent2"/>
                </a:solidFill>
              </a:rPr>
              <a:t>, e</a:t>
            </a:r>
            <a:r>
              <a:rPr lang="en-US" baseline="-25000" dirty="0" smtClean="0">
                <a:solidFill>
                  <a:schemeClr val="accent2"/>
                </a:solidFill>
              </a:rPr>
              <a:t>2</a:t>
            </a:r>
            <a:r>
              <a:rPr lang="en-US" dirty="0" smtClean="0">
                <a:solidFill>
                  <a:schemeClr val="accent2"/>
                </a:solidFill>
              </a:rPr>
              <a:t>, e</a:t>
            </a:r>
            <a:r>
              <a:rPr lang="en-US" baseline="-25000" dirty="0" smtClean="0">
                <a:solidFill>
                  <a:schemeClr val="accent2"/>
                </a:solidFill>
              </a:rPr>
              <a:t>3</a:t>
            </a:r>
            <a:r>
              <a:rPr lang="en-US" dirty="0" smtClean="0">
                <a:solidFill>
                  <a:schemeClr val="accent2"/>
                </a:solidFill>
              </a:rPr>
              <a:t>, …, e</a:t>
            </a:r>
            <a:r>
              <a:rPr lang="en-US" baseline="-25000" dirty="0" smtClean="0">
                <a:solidFill>
                  <a:schemeClr val="accent2"/>
                </a:solidFill>
              </a:rPr>
              <a:t>n-1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</a:p>
          <a:p>
            <a:pPr>
              <a:buFont typeface="Wingdings" pitchFamily="2" charset="2"/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chemeClr val="accent2"/>
                </a:solidFill>
              </a:rPr>
              <a:t>e</a:t>
            </a:r>
            <a:r>
              <a:rPr lang="en-US" baseline="-25000" dirty="0" smtClean="0">
                <a:solidFill>
                  <a:schemeClr val="accent2"/>
                </a:solidFill>
              </a:rPr>
              <a:t>0</a:t>
            </a:r>
            <a:r>
              <a:rPr lang="en-US" dirty="0" smtClean="0"/>
              <a:t> is the </a:t>
            </a:r>
            <a:r>
              <a:rPr lang="en-US" dirty="0" err="1" smtClean="0"/>
              <a:t>zero’th</a:t>
            </a:r>
            <a:r>
              <a:rPr lang="en-US" dirty="0" smtClean="0"/>
              <a:t> element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chemeClr val="accent2"/>
                </a:solidFill>
              </a:rPr>
              <a:t>e</a:t>
            </a:r>
            <a:r>
              <a:rPr lang="en-US" baseline="-25000" dirty="0" smtClean="0">
                <a:solidFill>
                  <a:schemeClr val="accent2"/>
                </a:solidFill>
              </a:rPr>
              <a:t>n-1</a:t>
            </a:r>
            <a:r>
              <a:rPr lang="en-US" dirty="0" smtClean="0"/>
              <a:t> is the last element</a:t>
            </a:r>
          </a:p>
          <a:p>
            <a:pPr>
              <a:buFont typeface="Wingdings" pitchFamily="2" charset="2"/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e</a:t>
            </a:r>
            <a:r>
              <a:rPr lang="en-US" baseline="-25000" dirty="0" err="1" smtClean="0">
                <a:solidFill>
                  <a:schemeClr val="accent2"/>
                </a:solidFill>
              </a:rPr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immediately precedes </a:t>
            </a:r>
            <a:r>
              <a:rPr lang="en-US" dirty="0" smtClean="0">
                <a:solidFill>
                  <a:schemeClr val="accent2"/>
                </a:solidFill>
              </a:rPr>
              <a:t>e</a:t>
            </a:r>
            <a:r>
              <a:rPr lang="en-US" baseline="-25000" dirty="0" smtClean="0">
                <a:solidFill>
                  <a:schemeClr val="accent2"/>
                </a:solidFill>
              </a:rPr>
              <a:t>i+1</a:t>
            </a:r>
          </a:p>
          <a:p>
            <a:r>
              <a:rPr lang="en-US" dirty="0">
                <a:solidFill>
                  <a:srgbClr val="7030A0"/>
                </a:solidFill>
              </a:rPr>
              <a:t>D</a:t>
            </a:r>
            <a:r>
              <a:rPr lang="en-US" dirty="0" smtClean="0">
                <a:solidFill>
                  <a:srgbClr val="7030A0"/>
                </a:solidFill>
              </a:rPr>
              <a:t>ata object </a:t>
            </a:r>
            <a:r>
              <a:rPr lang="en-US" dirty="0" smtClean="0">
                <a:solidFill>
                  <a:srgbClr val="7030A0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7030A0"/>
                </a:solidFill>
              </a:rPr>
              <a:t>set of instances;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A</a:t>
            </a:r>
            <a:r>
              <a:rPr lang="en-US" dirty="0" smtClean="0">
                <a:solidFill>
                  <a:srgbClr val="7030A0"/>
                </a:solidFill>
              </a:rPr>
              <a:t>n instance of a linear list is an ordered set of elements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List Examples/Instances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Days of Week = </a:t>
            </a:r>
            <a:r>
              <a:rPr lang="en-US" dirty="0" smtClean="0">
                <a:solidFill>
                  <a:schemeClr val="accent2"/>
                </a:solidFill>
              </a:rPr>
              <a:t>(S, M, T, W, </a:t>
            </a:r>
            <a:r>
              <a:rPr lang="en-US" dirty="0" err="1" smtClean="0">
                <a:solidFill>
                  <a:schemeClr val="accent2"/>
                </a:solidFill>
              </a:rPr>
              <a:t>Th</a:t>
            </a:r>
            <a:r>
              <a:rPr lang="en-US" dirty="0" smtClean="0">
                <a:solidFill>
                  <a:schemeClr val="accent2"/>
                </a:solidFill>
              </a:rPr>
              <a:t>, F, Sa)</a:t>
            </a:r>
          </a:p>
          <a:p>
            <a:pPr lvl="1"/>
            <a:r>
              <a:rPr lang="en-US" dirty="0" smtClean="0"/>
              <a:t>data object  -- days of the week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(S, M, T, W, </a:t>
            </a:r>
            <a:r>
              <a:rPr lang="en-US" dirty="0" err="1" smtClean="0">
                <a:solidFill>
                  <a:schemeClr val="accent2"/>
                </a:solidFill>
              </a:rPr>
              <a:t>Th</a:t>
            </a:r>
            <a:r>
              <a:rPr lang="en-US" dirty="0" smtClean="0">
                <a:solidFill>
                  <a:schemeClr val="accent2"/>
                </a:solidFill>
              </a:rPr>
              <a:t>, F, Sa),  (M, T, W, </a:t>
            </a:r>
            <a:r>
              <a:rPr lang="en-US" dirty="0" err="1" smtClean="0">
                <a:solidFill>
                  <a:schemeClr val="accent2"/>
                </a:solidFill>
              </a:rPr>
              <a:t>Th</a:t>
            </a:r>
            <a:r>
              <a:rPr lang="en-US" dirty="0" smtClean="0">
                <a:solidFill>
                  <a:schemeClr val="accent2"/>
                </a:solidFill>
              </a:rPr>
              <a:t>, F, Sa, S)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Two instances of the linear list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Months = </a:t>
            </a:r>
            <a:r>
              <a:rPr lang="en-US" dirty="0" smtClean="0">
                <a:solidFill>
                  <a:schemeClr val="accent2"/>
                </a:solidFill>
              </a:rPr>
              <a:t>(Jan, Feb, Mar, Apr, …, Nov, Dec)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/>
              <a:t>Linear List itself may be viewed as data object, which is simply the set of all possible linear list instances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Linear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ize : (</a:t>
            </a:r>
            <a:r>
              <a:rPr lang="en-US" dirty="0" err="1" smtClean="0"/>
              <a:t>a,b,c,e,f</a:t>
            </a:r>
            <a:r>
              <a:rPr lang="en-US" dirty="0" smtClean="0"/>
              <a:t>)  is 5</a:t>
            </a:r>
          </a:p>
          <a:p>
            <a:r>
              <a:rPr lang="en-US" dirty="0">
                <a:solidFill>
                  <a:srgbClr val="0070C0"/>
                </a:solidFill>
              </a:rPr>
              <a:t>g</a:t>
            </a:r>
            <a:r>
              <a:rPr lang="en-US" dirty="0" smtClean="0">
                <a:solidFill>
                  <a:srgbClr val="0070C0"/>
                </a:solidFill>
              </a:rPr>
              <a:t>et (index)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Get (1) = a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Get(4) = 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Get (-2) = error …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Indexof</a:t>
            </a:r>
            <a:r>
              <a:rPr lang="en-US" dirty="0" smtClean="0">
                <a:solidFill>
                  <a:srgbClr val="0070C0"/>
                </a:solidFill>
              </a:rPr>
              <a:t>(a) = 1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Indexof</a:t>
            </a:r>
            <a:r>
              <a:rPr lang="en-US" dirty="0" smtClean="0">
                <a:solidFill>
                  <a:srgbClr val="0070C0"/>
                </a:solidFill>
              </a:rPr>
              <a:t>(f) = 5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Indexof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(R) = </a:t>
            </a:r>
            <a:r>
              <a:rPr lang="en-US" dirty="0" smtClean="0">
                <a:solidFill>
                  <a:srgbClr val="FF0000"/>
                </a:solidFill>
              </a:rPr>
              <a:t>-1  -- error</a:t>
            </a:r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List -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and return element with given index</a:t>
            </a:r>
          </a:p>
          <a:p>
            <a:pPr lvl="1"/>
            <a:r>
              <a:rPr lang="en-US" dirty="0" smtClean="0"/>
              <a:t>Remove(</a:t>
            </a:r>
            <a:r>
              <a:rPr lang="en-US" dirty="0" err="1" smtClean="0"/>
              <a:t>theindex</a:t>
            </a:r>
            <a:r>
              <a:rPr lang="en-US" dirty="0" smtClean="0"/>
              <a:t>)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L = (</a:t>
            </a:r>
            <a:r>
              <a:rPr lang="en-US" i="1" dirty="0" err="1" smtClean="0">
                <a:solidFill>
                  <a:schemeClr val="accent2"/>
                </a:solidFill>
              </a:rPr>
              <a:t>a,b,c,d,e,f,g</a:t>
            </a:r>
            <a:r>
              <a:rPr lang="en-US" i="1" dirty="0" smtClean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i="1" dirty="0" smtClean="0">
                <a:solidFill>
                  <a:schemeClr val="accent2"/>
                </a:solidFill>
              </a:rPr>
              <a:t>remove(2)</a:t>
            </a:r>
            <a:r>
              <a:rPr lang="en-US" i="1" dirty="0" smtClean="0"/>
              <a:t> </a:t>
            </a:r>
            <a:r>
              <a:rPr lang="en-US" dirty="0" smtClean="0"/>
              <a:t>returns </a:t>
            </a:r>
            <a:r>
              <a:rPr lang="en-US" i="1" dirty="0" smtClean="0">
                <a:solidFill>
                  <a:schemeClr val="accent2"/>
                </a:solidFill>
              </a:rPr>
              <a:t>c </a:t>
            </a:r>
            <a:r>
              <a:rPr lang="en-US" dirty="0" smtClean="0"/>
              <a:t>and </a:t>
            </a:r>
            <a:r>
              <a:rPr lang="en-US" i="1" dirty="0" smtClean="0">
                <a:solidFill>
                  <a:schemeClr val="accent2"/>
                </a:solidFill>
              </a:rPr>
              <a:t>L</a:t>
            </a:r>
            <a:r>
              <a:rPr lang="en-US" dirty="0" smtClean="0"/>
              <a:t> becomes </a:t>
            </a:r>
            <a:r>
              <a:rPr lang="en-US" i="1" dirty="0" smtClean="0">
                <a:solidFill>
                  <a:schemeClr val="accent2"/>
                </a:solidFill>
              </a:rPr>
              <a:t>(</a:t>
            </a:r>
            <a:r>
              <a:rPr lang="en-US" i="1" dirty="0" err="1" smtClean="0">
                <a:solidFill>
                  <a:schemeClr val="accent2"/>
                </a:solidFill>
              </a:rPr>
              <a:t>a,b,d,e,f,g</a:t>
            </a:r>
            <a:r>
              <a:rPr lang="en-US" i="1" dirty="0" smtClean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index of</a:t>
            </a:r>
            <a:r>
              <a:rPr lang="en-US" i="1" dirty="0">
                <a:solidFill>
                  <a:schemeClr val="tx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d,e,f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and</a:t>
            </a:r>
            <a:r>
              <a:rPr lang="en-US" i="1" dirty="0">
                <a:solidFill>
                  <a:schemeClr val="tx2"/>
                </a:solidFill>
              </a:rPr>
              <a:t> </a:t>
            </a:r>
            <a:r>
              <a:rPr lang="en-US" i="1" dirty="0">
                <a:solidFill>
                  <a:schemeClr val="accent2"/>
                </a:solidFill>
              </a:rPr>
              <a:t>g</a:t>
            </a:r>
            <a:r>
              <a:rPr lang="en-US" i="1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decrease by</a:t>
            </a:r>
            <a:r>
              <a:rPr lang="en-US" i="1" dirty="0">
                <a:solidFill>
                  <a:schemeClr val="tx2"/>
                </a:solidFill>
              </a:rPr>
              <a:t> </a:t>
            </a:r>
            <a:r>
              <a:rPr lang="en-US" i="1" dirty="0" smtClean="0">
                <a:solidFill>
                  <a:schemeClr val="tx2"/>
                </a:solidFill>
              </a:rPr>
              <a:t>1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r</a:t>
            </a:r>
            <a:r>
              <a:rPr lang="en-US" i="1" dirty="0" smtClean="0">
                <a:solidFill>
                  <a:schemeClr val="tx2"/>
                </a:solidFill>
              </a:rPr>
              <a:t>emove (8) = </a:t>
            </a:r>
            <a:r>
              <a:rPr lang="en-US" i="1" dirty="0" smtClean="0">
                <a:solidFill>
                  <a:srgbClr val="FF0000"/>
                </a:solidFill>
              </a:rPr>
              <a:t>error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list --operations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an element so that the new element has a specified index</a:t>
            </a:r>
          </a:p>
          <a:p>
            <a:pPr lvl="1"/>
            <a:r>
              <a:rPr lang="en-US" dirty="0" smtClean="0"/>
              <a:t>Add(</a:t>
            </a:r>
            <a:r>
              <a:rPr lang="en-US" dirty="0" err="1" smtClean="0"/>
              <a:t>theindex,theelement</a:t>
            </a:r>
            <a:r>
              <a:rPr lang="en-US" dirty="0" smtClean="0"/>
              <a:t>)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L = (</a:t>
            </a:r>
            <a:r>
              <a:rPr lang="en-US" i="1" dirty="0" err="1" smtClean="0">
                <a:solidFill>
                  <a:schemeClr val="accent2"/>
                </a:solidFill>
              </a:rPr>
              <a:t>a,b,c,d,e,f,g</a:t>
            </a:r>
            <a:r>
              <a:rPr lang="en-US" i="1" dirty="0" smtClean="0">
                <a:solidFill>
                  <a:schemeClr val="accent2"/>
                </a:solidFill>
              </a:rPr>
              <a:t>)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add(0,h)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chemeClr val="tx2"/>
                </a:solidFill>
              </a:rPr>
              <a:t>=&gt; </a:t>
            </a:r>
            <a:r>
              <a:rPr lang="en-US" i="1" dirty="0" smtClean="0">
                <a:solidFill>
                  <a:schemeClr val="accent2"/>
                </a:solidFill>
              </a:rPr>
              <a:t>L = (</a:t>
            </a:r>
            <a:r>
              <a:rPr lang="en-US" i="1" dirty="0" err="1" smtClean="0">
                <a:solidFill>
                  <a:schemeClr val="accent2"/>
                </a:solidFill>
              </a:rPr>
              <a:t>h,a,b,c,d,e,f,g</a:t>
            </a:r>
            <a:r>
              <a:rPr lang="en-US" i="1" dirty="0" smtClean="0">
                <a:solidFill>
                  <a:schemeClr val="accent2"/>
                </a:solidFill>
              </a:rPr>
              <a:t>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index of</a:t>
            </a:r>
            <a:r>
              <a:rPr lang="en-US" i="1" dirty="0" smtClean="0">
                <a:solidFill>
                  <a:schemeClr val="tx2"/>
                </a:solidFill>
              </a:rPr>
              <a:t> </a:t>
            </a:r>
            <a:r>
              <a:rPr lang="en-US" i="1" dirty="0" err="1" smtClean="0">
                <a:solidFill>
                  <a:schemeClr val="accent2"/>
                </a:solidFill>
              </a:rPr>
              <a:t>a,b,c,d,e,f</a:t>
            </a:r>
            <a:r>
              <a:rPr lang="en-US" i="1" dirty="0" smtClean="0">
                <a:solidFill>
                  <a:schemeClr val="accent2"/>
                </a:solidFill>
              </a:rPr>
              <a:t>,</a:t>
            </a:r>
            <a:r>
              <a:rPr lang="en-US" i="1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and</a:t>
            </a:r>
            <a:r>
              <a:rPr lang="en-US" i="1" dirty="0" smtClean="0">
                <a:solidFill>
                  <a:schemeClr val="tx2"/>
                </a:solidFill>
              </a:rPr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g</a:t>
            </a:r>
            <a:r>
              <a:rPr lang="en-US" i="1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increase by</a:t>
            </a:r>
            <a:r>
              <a:rPr lang="en-US" i="1" dirty="0" smtClean="0">
                <a:solidFill>
                  <a:schemeClr val="tx2"/>
                </a:solidFill>
              </a:rPr>
              <a:t> 1</a:t>
            </a:r>
          </a:p>
          <a:p>
            <a:pPr lvl="1" eaLnBrk="0" hangingPunct="0">
              <a:spcBef>
                <a:spcPct val="50000"/>
              </a:spcBef>
              <a:buClr>
                <a:schemeClr val="tx2"/>
              </a:buClr>
              <a:buSzPct val="75000"/>
            </a:pPr>
            <a:r>
              <a:rPr lang="en-US" i="1" dirty="0" smtClean="0">
                <a:solidFill>
                  <a:schemeClr val="accent2"/>
                </a:solidFill>
                <a:latin typeface="Arial" charset="0"/>
              </a:rPr>
              <a:t>add(10,h)</a:t>
            </a:r>
            <a:r>
              <a:rPr lang="en-US" i="1" dirty="0" smtClean="0">
                <a:latin typeface="Arial" charset="0"/>
              </a:rPr>
              <a:t> =&gt; </a:t>
            </a:r>
            <a:r>
              <a:rPr lang="en-US" dirty="0" smtClean="0">
                <a:latin typeface="Arial" charset="0"/>
              </a:rPr>
              <a:t>error</a:t>
            </a:r>
          </a:p>
          <a:p>
            <a:pPr lvl="1" eaLnBrk="0" hangingPunct="0">
              <a:spcBef>
                <a:spcPct val="50000"/>
              </a:spcBef>
              <a:buClr>
                <a:schemeClr val="tx2"/>
              </a:buClr>
              <a:buSzPct val="75000"/>
            </a:pPr>
            <a:r>
              <a:rPr lang="en-US" i="1" dirty="0" smtClean="0">
                <a:solidFill>
                  <a:schemeClr val="accent2"/>
                </a:solidFill>
                <a:latin typeface="Arial" charset="0"/>
              </a:rPr>
              <a:t>add(-6,h)</a:t>
            </a:r>
            <a:r>
              <a:rPr lang="en-US" i="1" dirty="0" smtClean="0">
                <a:latin typeface="Arial" charset="0"/>
              </a:rPr>
              <a:t> =&gt; </a:t>
            </a:r>
            <a:r>
              <a:rPr lang="en-US" dirty="0" smtClean="0">
                <a:latin typeface="Arial" charset="0"/>
              </a:rPr>
              <a:t>error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1775</Words>
  <Application>Microsoft Macintosh PowerPoint</Application>
  <PresentationFormat>On-screen Show (4:3)</PresentationFormat>
  <Paragraphs>242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Data Objects</vt:lpstr>
      <vt:lpstr>Data Structures</vt:lpstr>
      <vt:lpstr>Data Structures</vt:lpstr>
      <vt:lpstr>Linear Lists</vt:lpstr>
      <vt:lpstr>Linear Lists</vt:lpstr>
      <vt:lpstr>Linear List Examples/Instances</vt:lpstr>
      <vt:lpstr>Operations on Linear List</vt:lpstr>
      <vt:lpstr>Linear List - Operations</vt:lpstr>
      <vt:lpstr>Linear list --operations</vt:lpstr>
      <vt:lpstr>Specification of Data Structure</vt:lpstr>
      <vt:lpstr>Points to look</vt:lpstr>
      <vt:lpstr>Is List ADT unique?</vt:lpstr>
      <vt:lpstr>Lists – Another Design as an ADT</vt:lpstr>
      <vt:lpstr>What have we assumed?</vt:lpstr>
      <vt:lpstr>Operations</vt:lpstr>
      <vt:lpstr>An Example Program with ADT</vt:lpstr>
      <vt:lpstr>Pseudocode in C</vt:lpstr>
      <vt:lpstr>Data Encapsulation</vt:lpstr>
      <vt:lpstr>Data Encapsulation</vt:lpstr>
      <vt:lpstr>Other Concepts</vt:lpstr>
      <vt:lpstr>Records</vt:lpstr>
      <vt:lpstr>Variant Records</vt:lpstr>
      <vt:lpstr>Implementation of Lists</vt:lpstr>
      <vt:lpstr>Array Implementation of Lists</vt:lpstr>
      <vt:lpstr>PowerPoint Presentation</vt:lpstr>
      <vt:lpstr>PowerPoint Presentation</vt:lpstr>
      <vt:lpstr>PowerPoint Presentation</vt:lpstr>
      <vt:lpstr>PowerPoint Presentation</vt:lpstr>
      <vt:lpstr>Pointer Implementation</vt:lpstr>
      <vt:lpstr>PowerPoint Presentation</vt:lpstr>
      <vt:lpstr>PowerPoint Presentation</vt:lpstr>
      <vt:lpstr>PowerPoint Presentation</vt:lpstr>
      <vt:lpstr>PowerPoint Presentation</vt:lpstr>
      <vt:lpstr>Doubly linked 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Objects</dc:title>
  <dc:creator>admin</dc:creator>
  <cp:lastModifiedBy>R K Shyamasundar</cp:lastModifiedBy>
  <cp:revision>13</cp:revision>
  <dcterms:created xsi:type="dcterms:W3CDTF">2016-07-26T11:44:20Z</dcterms:created>
  <dcterms:modified xsi:type="dcterms:W3CDTF">2016-07-28T11:40:52Z</dcterms:modified>
</cp:coreProperties>
</file>