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12192000"/>
  <p:notesSz cx="12192000" cy="6858000"/>
  <p:embeddedFontLst>
    <p:embeddedFont>
      <p:font typeface="Century Gothic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CenturyGothic-bold.fntdata"/><Relationship Id="rId14" Type="http://schemas.openxmlformats.org/officeDocument/2006/relationships/slide" Target="slides/slide9.xml"/><Relationship Id="rId36" Type="http://schemas.openxmlformats.org/officeDocument/2006/relationships/font" Target="fonts/CenturyGothic-regular.fntdata"/><Relationship Id="rId17" Type="http://schemas.openxmlformats.org/officeDocument/2006/relationships/slide" Target="slides/slide12.xml"/><Relationship Id="rId39" Type="http://schemas.openxmlformats.org/officeDocument/2006/relationships/font" Target="fonts/CenturyGothic-boldItalic.fntdata"/><Relationship Id="rId16" Type="http://schemas.openxmlformats.org/officeDocument/2006/relationships/slide" Target="slides/slide11.xml"/><Relationship Id="rId38" Type="http://schemas.openxmlformats.org/officeDocument/2006/relationships/font" Target="fonts/CenturyGothic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741502565a_0_1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741502565a_0_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741502565a_0_5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741502565a_0_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741502565a_0_13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741502565a_0_1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741502565a_0_35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741502565a_0_3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741502565a_0_42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741502565a_0_4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741502565a_0_51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741502565a_0_5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741502565a_0_29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741502565a_0_2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741502565a_0_23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741502565a_0_2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8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0" name="Google Shape;90;p13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5" name="Google Shape;105;p15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6" name="Google Shape;106;p15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15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8" name="Google Shape;108;p15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15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0" name="Google Shape;110;p15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15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8" name="Google Shape;118;p16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9" name="Google Shape;119;p16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0" name="Google Shape;120;p16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1" name="Google Shape;121;p16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2" name="Google Shape;122;p16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3" name="Google Shape;123;p16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4" name="Google Shape;124;p16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5" name="Google Shape;125;p16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26" name="Google Shape;126;p1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16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 rot="5400000">
            <a:off x="1679576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4" name="Google Shape;54;p8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5" name="Google Shape;55;p8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6" name="Google Shape;56;p8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1.xml"/><Relationship Id="rId1" Type="http://schemas.openxmlformats.org/officeDocument/2006/relationships/image" Target="../media/image8.png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  <p:sldLayoutId id="2147483664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jpg"/><Relationship Id="rId4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Relationship Id="rId4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jpg"/><Relationship Id="rId4" Type="http://schemas.openxmlformats.org/officeDocument/2006/relationships/image" Target="../media/image25.jpg"/><Relationship Id="rId5" Type="http://schemas.openxmlformats.org/officeDocument/2006/relationships/image" Target="../media/image26.jpg"/><Relationship Id="rId6" Type="http://schemas.openxmlformats.org/officeDocument/2006/relationships/image" Target="../media/image2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/>
        </p:nvSpPr>
        <p:spPr>
          <a:xfrm>
            <a:off x="2653176" y="1707250"/>
            <a:ext cx="8000100" cy="3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60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End-to-End ML Workflow with Automation</a:t>
            </a:r>
            <a:endParaRPr b="0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5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Team Members: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265" lvl="0" marL="354965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Anmol (Team Lead) - 250250125012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265" lvl="0" marL="354965" marR="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Dushyant Baghel - 250250125018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265" lvl="0" marL="354965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Vikrant Tyagi - 250250125070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265" lvl="0" marL="354965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Aditya Vats - 250250125007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265" lvl="0" marL="354965" marR="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Aman Panchal - 250250125008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9"/>
          <p:cNvSpPr txBox="1"/>
          <p:nvPr>
            <p:ph type="title"/>
          </p:nvPr>
        </p:nvSpPr>
        <p:spPr>
          <a:xfrm>
            <a:off x="1371600" y="228600"/>
            <a:ext cx="9448800" cy="1354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Fake News Detection using MLOps</a:t>
            </a: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/>
        </p:nvSpPr>
        <p:spPr>
          <a:xfrm>
            <a:off x="459740" y="318261"/>
            <a:ext cx="5234305" cy="5203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 Split the dataset into training and testing sets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411480" rtl="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x_train, x_test, y_train, y_test = train_test_split(x, y, test_size=0.25, random_state=42)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1661160" rtl="0" algn="l">
              <a:lnSpc>
                <a:spcPct val="200100"/>
              </a:lnSpc>
              <a:spcBef>
                <a:spcPts val="188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 Text preprocessing and vectorization vectorization = TfidfVectorizer()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x_train_vectorized = vectorization.fit_transform(x_train) x_test_vectorized = vectorization.transform(x_test)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125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 Tokenization and padding for LSTM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1326515" rtl="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tokenizer = Tokenizer(num_words=10000) tokenizer.fit_on_texts(x_train)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x_train_seq = tokenizer.texts_to_sequences(x_train)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x_test_seq = tokenizer.texts_to_sequences(x_test)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/>
        </p:nvSpPr>
        <p:spPr>
          <a:xfrm>
            <a:off x="296367" y="353695"/>
            <a:ext cx="8220709" cy="5787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 Logistic Regression model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log_reg = LogisticRegression()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log_reg.fit(x_train_vectorized, y_train)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 Decision Tree Classifier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44278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dt_model = DecisionTreeClassifier() dt_model.fit(x_train_vectorized, y_train)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756910" rtl="0" algn="l">
              <a:lnSpc>
                <a:spcPct val="100000"/>
              </a:lnSpc>
              <a:spcBef>
                <a:spcPts val="2165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 LSTM model lstm_model = Sequential([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1615" marR="16484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Embedding(input_dim=10000, output_dim=128, input_length=100), LSTM(128, return_sequences=False),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21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Dense(1, activation='sigmoid')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])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lstm_model.compile(optimizer='adam', loss='binary_crossentropy', metrics=['accuracy']) lstm_model.fit(x_train_padded, y_train, epochs=5, batch_size=64, verbose=1)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 Predictions for the Ensemble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23768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log_reg_preds = log_reg.predict_proba(x_test_vectorized)[:, 1] dt_preds = dt_model.predict_proba(x_test_vectorized)[:, 1] lstm_preds = lstm_model.predict(x_test_padded).flatten()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/>
        </p:nvSpPr>
        <p:spPr>
          <a:xfrm>
            <a:off x="438099" y="290321"/>
            <a:ext cx="6459220" cy="4690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 Ensemble: Soft Voting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949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ensemble_preds = (log_reg_preds + dt_preds + lstm_preds) / 3 ensemble_final_preds = (ensemble_preds &gt;= 0.5).astype(int)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318008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 Classification Reports print("Logistic Regression Report:")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print(classification_report(y_test, (log_reg_preds &gt;= 0.5).astype(int)))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print("Decision Tree Report:")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print(classification_report(y_test, (dt_preds &gt;= 0.5).astype(int)))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165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print("LSTM Report:")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print(classification_report(y_test, (lstm_preds &gt;= 0.5).astype(int)))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1088390" rtl="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print("Ensemble Model Report:") print(classification_report(y_test, ensemble_final_preds))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04800"/>
            <a:ext cx="5715000" cy="632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13714" y="304800"/>
            <a:ext cx="5715000" cy="63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646111" y="452718"/>
            <a:ext cx="11241089" cy="964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4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Century Gothic"/>
              <a:buNone/>
            </a:pPr>
            <a:r>
              <a:rPr lang="en-US">
                <a:solidFill>
                  <a:schemeClr val="accent3"/>
                </a:solidFill>
              </a:rPr>
              <a:t>Part 3 – CI/CD Pipeline using GitHub Actions</a:t>
            </a:r>
            <a:endParaRPr/>
          </a:p>
        </p:txBody>
      </p:sp>
      <p:sp>
        <p:nvSpPr>
          <p:cNvPr id="221" name="Google Shape;221;p32"/>
          <p:cNvSpPr txBox="1"/>
          <p:nvPr/>
        </p:nvSpPr>
        <p:spPr>
          <a:xfrm>
            <a:off x="916939" y="1707918"/>
            <a:ext cx="5997575" cy="424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7775">
            <a:spAutoFit/>
          </a:bodyPr>
          <a:lstStyle/>
          <a:p>
            <a:pPr indent="-227965" lvl="0" marL="2406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Goal: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Automate training, testing, deployment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7329" lvl="0" marL="240029" marR="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Steps:</a:t>
            </a:r>
            <a:endParaRPr b="0" i="0" sz="2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marR="0" rtl="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Set up Python environment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marR="0" rtl="0" algn="l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Install dependencies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Clean data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marR="0" rtl="0" algn="l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 &amp; evaluate models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marR="0" rtl="0" algn="l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 Docker image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Push to DockerHub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7329" lvl="0" marL="240029" marR="0" rtl="0" algn="l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Run Trivy &amp; CodeQL scans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2593" y="375045"/>
            <a:ext cx="9108281" cy="6161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4" title="Screenshot 2025-08-02 12262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7757"/>
            <a:ext cx="11887203" cy="6321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5" title="Screenshot 2025-08-02 12294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139585" cy="655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5" title="Screenshot 2025-08-02 12310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4385" y="152400"/>
            <a:ext cx="8595215" cy="6369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6" title="Screenshot 2025-08-02 12314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584666" cy="655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6" title="Screenshot 2025-08-02 12321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9475" y="152400"/>
            <a:ext cx="5150126" cy="34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6" title="Screenshot 2025-08-02 123423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89474" y="3722550"/>
            <a:ext cx="5061400" cy="298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/>
          <p:nvPr>
            <p:ph type="title"/>
          </p:nvPr>
        </p:nvSpPr>
        <p:spPr>
          <a:xfrm>
            <a:off x="646111" y="452718"/>
            <a:ext cx="9404723" cy="964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4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Century Gothic"/>
              <a:buNone/>
            </a:pPr>
            <a:r>
              <a:rPr lang="en-US">
                <a:solidFill>
                  <a:schemeClr val="accent3"/>
                </a:solidFill>
              </a:rPr>
              <a:t>Part 4 – Web Application (Flask)</a:t>
            </a:r>
            <a:endParaRPr/>
          </a:p>
        </p:txBody>
      </p:sp>
      <p:sp>
        <p:nvSpPr>
          <p:cNvPr id="250" name="Google Shape;250;p37"/>
          <p:cNvSpPr txBox="1"/>
          <p:nvPr/>
        </p:nvSpPr>
        <p:spPr>
          <a:xfrm>
            <a:off x="916939" y="1682705"/>
            <a:ext cx="5668010" cy="3359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550">
            <a:spAutoFit/>
          </a:bodyPr>
          <a:lstStyle/>
          <a:p>
            <a:pPr indent="-227965" lvl="0" marL="2406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Functionality:</a:t>
            </a:r>
            <a:endParaRPr b="0" i="0" sz="2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Input: Single text or CSV file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marR="0" rtl="0" algn="l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Output: Prediction with label (Real/Fake)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Backend Functions:</a:t>
            </a:r>
            <a:endParaRPr b="0" i="0" sz="2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marR="0" rtl="0" algn="l">
              <a:lnSpc>
                <a:spcPct val="100000"/>
              </a:lnSpc>
              <a:spcBef>
                <a:spcPts val="735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predict_news() – Handles single string input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marR="0" rtl="0" algn="l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process_csv() – Processes CSV uploads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5250941" y="609676"/>
            <a:ext cx="2292859" cy="6597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Century Gothic"/>
              <a:buNone/>
            </a:pPr>
            <a:r>
              <a:rPr lang="en-US">
                <a:solidFill>
                  <a:schemeClr val="accent3"/>
                </a:solidFill>
              </a:rPr>
              <a:t>Agenda</a:t>
            </a:r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916939" y="1707918"/>
            <a:ext cx="6433185" cy="36535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7775">
            <a:spAutoFit/>
          </a:bodyPr>
          <a:lstStyle/>
          <a:p>
            <a:pPr indent="-227965" lvl="0" marL="2406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7329" lvl="0" marL="240029" marR="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 1: Data Cleaning &amp; Preprocessing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marR="0" rtl="0" algn="l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 2: Model Training &amp; Evaluation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marR="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 3: CI/CD Pipeline using GitHub Actions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7329" lvl="0" marL="240029" marR="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 4: Web Application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marR="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Part 5: Visualizations &amp; Notebook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marR="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 &amp; Future Scope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38" title="Screenshot 2025-08-02 13291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749574" cy="655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8" title="Screenshot 2025-08-02 13294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4374" y="152400"/>
            <a:ext cx="5252405" cy="6553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39" title="Screenshot 2025-08-02 13304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027945" cy="655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9" title="Screenshot 2025-08-02 13321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2745" y="152400"/>
            <a:ext cx="5770934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40" title="Screenshot 2025-08-02 13325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525051" cy="65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0" title="Screenshot 2025-08-02 13355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1525" y="152400"/>
            <a:ext cx="6248076" cy="63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41" title="Screenshot 2025-08-02 12590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658780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2"/>
          <p:cNvSpPr txBox="1"/>
          <p:nvPr>
            <p:ph type="title"/>
          </p:nvPr>
        </p:nvSpPr>
        <p:spPr>
          <a:xfrm>
            <a:off x="916939" y="282175"/>
            <a:ext cx="9404723" cy="964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4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Century Gothic"/>
              <a:buNone/>
            </a:pPr>
            <a:r>
              <a:rPr lang="en-US">
                <a:solidFill>
                  <a:schemeClr val="accent3"/>
                </a:solidFill>
              </a:rPr>
              <a:t>Part 5 – Visualizations</a:t>
            </a:r>
            <a:endParaRPr/>
          </a:p>
        </p:txBody>
      </p:sp>
      <p:sp>
        <p:nvSpPr>
          <p:cNvPr id="279" name="Google Shape;279;p42"/>
          <p:cNvSpPr txBox="1"/>
          <p:nvPr/>
        </p:nvSpPr>
        <p:spPr>
          <a:xfrm>
            <a:off x="916939" y="1682705"/>
            <a:ext cx="5593715" cy="4408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550">
            <a:spAutoFit/>
          </a:bodyPr>
          <a:lstStyle/>
          <a:p>
            <a:pPr indent="-227965" lvl="0" marL="2406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Notebook Generated Automatically:</a:t>
            </a:r>
            <a:endParaRPr b="0" i="0" sz="2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Word Count Distribution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marR="0" rtl="0" algn="l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Character Count Distribution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marR="0" rtl="0" algn="l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Word Cloud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Fake vs Real Distribution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Sample Visualization:</a:t>
            </a:r>
            <a:endParaRPr b="0" i="0" sz="2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9245" lvl="0" marL="321945" marR="0" rtl="0" algn="l">
              <a:lnSpc>
                <a:spcPct val="100000"/>
              </a:lnSpc>
              <a:spcBef>
                <a:spcPts val="869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Word Count Distribution</a:t>
            </a:r>
            <a:endParaRPr b="0" i="0" sz="2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2895" lvl="0" marL="315595" marR="0" rtl="0" algn="l">
              <a:lnSpc>
                <a:spcPct val="100000"/>
              </a:lnSpc>
              <a:spcBef>
                <a:spcPts val="745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Fake vs Real Count</a:t>
            </a:r>
            <a:endParaRPr b="0" i="0" sz="2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43" title="Screenshot 2025-08-02 12383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1100"/>
            <a:ext cx="5582074" cy="655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3" title="Screenshot 2025-08-02 12393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6875" y="152400"/>
            <a:ext cx="6152726" cy="648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646100" y="319376"/>
            <a:ext cx="9404700" cy="153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Upload news test csv file and </a:t>
            </a:r>
            <a:r>
              <a:rPr lang="en-US" sz="2400"/>
              <a:t>click</a:t>
            </a:r>
            <a:r>
              <a:rPr lang="en-US" sz="2400"/>
              <a:t> on submit to get Processed csv file as output available for </a:t>
            </a:r>
            <a:r>
              <a:rPr lang="en-US" sz="2400"/>
              <a:t>download</a:t>
            </a:r>
            <a:r>
              <a:rPr lang="en-US" sz="2400"/>
              <a:t> processed </a:t>
            </a:r>
            <a:r>
              <a:rPr lang="en-US" sz="2400"/>
              <a:t>through</a:t>
            </a:r>
            <a:r>
              <a:rPr lang="en-US" sz="2400"/>
              <a:t> ML model.</a:t>
            </a:r>
            <a:endParaRPr sz="2400"/>
          </a:p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1103312" y="2052918"/>
            <a:ext cx="8946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44" title="Screenshot 2025-08-02 12425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975" y="1598500"/>
            <a:ext cx="9404699" cy="510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876" y="54482"/>
            <a:ext cx="5181600" cy="3374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6289" y="54482"/>
            <a:ext cx="5695949" cy="3374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90549" y="3646191"/>
            <a:ext cx="5667428" cy="2984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8876" y="3613279"/>
            <a:ext cx="5181600" cy="2984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title"/>
          </p:nvPr>
        </p:nvSpPr>
        <p:spPr>
          <a:xfrm>
            <a:off x="646111" y="452718"/>
            <a:ext cx="9404723" cy="659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Century Gothic"/>
              <a:buNone/>
            </a:pPr>
            <a:r>
              <a:rPr lang="en-US">
                <a:solidFill>
                  <a:schemeClr val="accent3"/>
                </a:solidFill>
              </a:rPr>
              <a:t>Conclusion</a:t>
            </a:r>
            <a:endParaRPr/>
          </a:p>
        </p:txBody>
      </p:sp>
      <p:sp>
        <p:nvSpPr>
          <p:cNvPr id="306" name="Google Shape;306;p46"/>
          <p:cNvSpPr txBox="1"/>
          <p:nvPr/>
        </p:nvSpPr>
        <p:spPr>
          <a:xfrm>
            <a:off x="916939" y="1707918"/>
            <a:ext cx="7052309" cy="2070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7775">
            <a:spAutoFit/>
          </a:bodyPr>
          <a:lstStyle/>
          <a:p>
            <a:pPr indent="-309245" lvl="0" marL="3219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MLOps pipeline fully implemented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9245" lvl="0" marL="321945" marR="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Models integrated and deployed automatically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9245" lvl="0" marL="321945" marR="0" rtl="0" algn="l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Flask-based accessible UI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9245" lvl="0" marL="321945" marR="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GitHub Actions enabled secure deployment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7"/>
          <p:cNvSpPr txBox="1"/>
          <p:nvPr>
            <p:ph type="title"/>
          </p:nvPr>
        </p:nvSpPr>
        <p:spPr>
          <a:xfrm>
            <a:off x="916939" y="609676"/>
            <a:ext cx="48744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Century Gothic"/>
              <a:buNone/>
            </a:pPr>
            <a:r>
              <a:rPr lang="en-US">
                <a:solidFill>
                  <a:schemeClr val="accent3"/>
                </a:solidFill>
              </a:rPr>
              <a:t>Future Scope</a:t>
            </a:r>
            <a:endParaRPr/>
          </a:p>
        </p:txBody>
      </p:sp>
      <p:sp>
        <p:nvSpPr>
          <p:cNvPr id="312" name="Google Shape;312;p47"/>
          <p:cNvSpPr txBox="1"/>
          <p:nvPr/>
        </p:nvSpPr>
        <p:spPr>
          <a:xfrm>
            <a:off x="916939" y="1711198"/>
            <a:ext cx="6543040" cy="2308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125">
            <a:spAutoFit/>
          </a:bodyPr>
          <a:lstStyle/>
          <a:p>
            <a:pPr indent="-227965" lvl="0" marL="2406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Auto-retraining with time-based scheduler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Deploy on cloud (AWS/GCP)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marR="0" rtl="0" algn="l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 logging and monitoring (Prometheus/Grafana)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marR="0" rtl="0" algn="l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Display prediction confidence scores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marR="0" rtl="0" algn="l">
              <a:lnSpc>
                <a:spcPct val="100000"/>
              </a:lnSpc>
              <a:spcBef>
                <a:spcPts val="715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API testing and unit test integration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4208526" y="609676"/>
            <a:ext cx="5392674" cy="6597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Century Gothic"/>
              <a:buNone/>
            </a:pPr>
            <a:r>
              <a:rPr lang="en-US">
                <a:solidFill>
                  <a:schemeClr val="accent3"/>
                </a:solidFill>
              </a:rPr>
              <a:t>Project Overview</a:t>
            </a:r>
            <a:endParaRPr/>
          </a:p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1103300" y="2052925"/>
            <a:ext cx="9906600" cy="3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075">
            <a:spAutoFit/>
          </a:bodyPr>
          <a:lstStyle/>
          <a:p>
            <a:pPr indent="-22860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Objective:</a:t>
            </a:r>
            <a:endParaRPr/>
          </a:p>
          <a:p>
            <a:pPr indent="-228600" lvl="0" marL="241300" rtl="0" algn="l">
              <a:lnSpc>
                <a:spcPct val="102045"/>
              </a:lnSpc>
              <a:spcBef>
                <a:spcPts val="204"/>
              </a:spcBef>
              <a:spcAft>
                <a:spcPts val="0"/>
              </a:spcAft>
              <a:buSzPts val="1760"/>
              <a:buFont typeface="Arial"/>
              <a:buChar char="•"/>
            </a:pPr>
            <a:r>
              <a:rPr b="0" lang="en-US" sz="2200">
                <a:latin typeface="Calibri"/>
                <a:ea typeface="Calibri"/>
                <a:cs typeface="Calibri"/>
                <a:sym typeface="Calibri"/>
              </a:rPr>
              <a:t>Detect fake news articles using NLP and machine learning models in an </a:t>
            </a:r>
            <a:endParaRPr b="0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lnSpc>
                <a:spcPct val="102045"/>
              </a:lnSpc>
              <a:spcBef>
                <a:spcPts val="204"/>
              </a:spcBef>
              <a:spcAft>
                <a:spcPts val="0"/>
              </a:spcAft>
              <a:buNone/>
            </a:pPr>
            <a:r>
              <a:rPr b="0" lang="en-US" sz="2200">
                <a:latin typeface="Calibri"/>
                <a:ea typeface="Calibri"/>
                <a:cs typeface="Calibri"/>
                <a:sym typeface="Calibri"/>
              </a:rPr>
              <a:t>automated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lang="en-US" sz="2200">
                <a:latin typeface="Calibri"/>
                <a:ea typeface="Calibri"/>
                <a:cs typeface="Calibri"/>
                <a:sym typeface="Calibri"/>
              </a:rPr>
              <a:t>MLOps pipeline.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Technologies used:</a:t>
            </a:r>
            <a:endParaRPr/>
          </a:p>
          <a:p>
            <a:pPr indent="-228600" lvl="0" marL="241300" rtl="0" algn="l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SzPts val="1760"/>
              <a:buFont typeface="Arial"/>
              <a:buChar char="•"/>
            </a:pPr>
            <a:r>
              <a:rPr b="0" lang="en-US" sz="2200">
                <a:latin typeface="Calibri"/>
                <a:ea typeface="Calibri"/>
                <a:cs typeface="Calibri"/>
                <a:sym typeface="Calibri"/>
              </a:rPr>
              <a:t>Python - Pandas,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Matplotlib, Seaborn, Flask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760"/>
              <a:buFont typeface="Arial"/>
              <a:buChar char="•"/>
            </a:pPr>
            <a:r>
              <a:rPr b="0" lang="en-US" sz="2200">
                <a:latin typeface="Calibri"/>
                <a:ea typeface="Calibri"/>
                <a:cs typeface="Calibri"/>
                <a:sym typeface="Calibri"/>
              </a:rPr>
              <a:t>Scikit-learn: Logistic Regression, Decision T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ree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rtl="0" algn="l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SzPts val="1760"/>
              <a:buFont typeface="Arial"/>
              <a:buChar char="•"/>
            </a:pPr>
            <a:r>
              <a:rPr b="0" lang="en-US" sz="2200">
                <a:latin typeface="Calibri"/>
                <a:ea typeface="Calibri"/>
                <a:cs typeface="Calibri"/>
                <a:sym typeface="Calibri"/>
              </a:rPr>
              <a:t>TensorFlow, LSTM, TF-IDF,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Ensemble</a:t>
            </a:r>
            <a:r>
              <a:rPr b="0" lang="en-US" sz="2200">
                <a:latin typeface="Calibri"/>
                <a:ea typeface="Calibri"/>
                <a:cs typeface="Calibri"/>
                <a:sym typeface="Calibri"/>
              </a:rPr>
              <a:t> Model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rtl="0" algn="l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SzPts val="1760"/>
              <a:buFont typeface="Arial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Git, </a:t>
            </a:r>
            <a:r>
              <a:rPr b="0" lang="en-US" sz="2200">
                <a:latin typeface="Calibri"/>
                <a:ea typeface="Calibri"/>
                <a:cs typeface="Calibri"/>
                <a:sym typeface="Calibri"/>
              </a:rPr>
              <a:t>GitHub Actions: Code Q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L, Trivy Scan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rtl="0" algn="l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SzPts val="1760"/>
              <a:buFont typeface="Arial"/>
              <a:buChar char="•"/>
            </a:pPr>
            <a:r>
              <a:rPr b="0" lang="en-US" sz="2200">
                <a:latin typeface="Calibri"/>
                <a:ea typeface="Calibri"/>
                <a:cs typeface="Calibri"/>
                <a:sym typeface="Calibri"/>
              </a:rPr>
              <a:t>Docker</a:t>
            </a:r>
            <a:endParaRPr b="0" sz="2200">
              <a:latin typeface="Calibri"/>
              <a:ea typeface="Calibri"/>
              <a:cs typeface="Calibri"/>
              <a:sym typeface="Calibri"/>
            </a:endParaRPr>
          </a:p>
          <a:p>
            <a:pPr indent="-256540" lvl="0" marL="241300" rtl="0" algn="l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SzPts val="2200"/>
              <a:buFont typeface="Calibri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Jupyter Notebook / Google Colab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8"/>
          <p:cNvSpPr txBox="1"/>
          <p:nvPr/>
        </p:nvSpPr>
        <p:spPr>
          <a:xfrm>
            <a:off x="916939" y="308228"/>
            <a:ext cx="1077595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Q&amp;A</a:t>
            </a:r>
            <a:endParaRPr b="0" i="0" sz="4400" u="none" cap="none" strike="noStrike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48"/>
          <p:cNvSpPr txBox="1"/>
          <p:nvPr/>
        </p:nvSpPr>
        <p:spPr>
          <a:xfrm>
            <a:off x="4630038" y="2109596"/>
            <a:ext cx="2913761" cy="14715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Any Questions?</a:t>
            </a:r>
            <a:endParaRPr b="0" i="0" sz="2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75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394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b="0" i="0" sz="2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753371" y="152400"/>
            <a:ext cx="10521690" cy="964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4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Century Gothic"/>
              <a:buNone/>
            </a:pPr>
            <a:r>
              <a:rPr lang="en-US">
                <a:solidFill>
                  <a:schemeClr val="accent3"/>
                </a:solidFill>
              </a:rPr>
              <a:t>Part 1 – Data Cleaning &amp; Preprocessing</a:t>
            </a:r>
            <a:endParaRPr/>
          </a:p>
        </p:txBody>
      </p:sp>
      <p:sp>
        <p:nvSpPr>
          <p:cNvPr id="166" name="Google Shape;166;p22"/>
          <p:cNvSpPr txBox="1"/>
          <p:nvPr/>
        </p:nvSpPr>
        <p:spPr>
          <a:xfrm>
            <a:off x="916939" y="1707918"/>
            <a:ext cx="9241155" cy="31329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7775">
            <a:spAutoFit/>
          </a:bodyPr>
          <a:lstStyle/>
          <a:p>
            <a:pPr indent="-227965" lvl="0" marL="2406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Why it's important: 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Garbage in = Garbage out </a:t>
            </a: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Steps followed: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7329" lvl="0" marL="240029" marR="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Removed null values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marR="0" rtl="0" algn="l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Converted text to lowercase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marR="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Removed punctuations and special characters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7329" lvl="0" marL="240029" marR="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Added new features: word_count, character_count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marR="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Parsed and validated publish_date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/>
        </p:nvSpPr>
        <p:spPr>
          <a:xfrm>
            <a:off x="762000" y="152400"/>
            <a:ext cx="11277600" cy="6055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 Clean the dataset based on given rules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import pandas as pd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 clean_data(df):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try: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# 1. Keep only the specified columns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required_columns = ['Index', 'News Headline', 'Complete News', 'Fake News(Yes/No)', 'word_count', 'character_count', 'Publish Dates', 'Source']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if list(df.columns) != required_columns: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print("Columns do not match the required list or order.")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# 2. Remove rows with empty 'News Headline' or 'Complete News'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df.dropna(subset=['News Headline', 'Complete News'], inplace=True)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# Convert 'News Headline' to uppercase and 'Complete News' to lowercase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df['News Headline'] = df['News Headline'].str.replace(r'[^a-zA-Z\s]', '', regex=True).str.upper()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df['Complete News'] = df['Complete News'].str.replace(r'[^a-zA-Z\s]', '', regex=True).str.lower()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/>
        </p:nvSpPr>
        <p:spPr>
          <a:xfrm>
            <a:off x="457200" y="228600"/>
            <a:ext cx="10972800" cy="5304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 3. Ensure 'Fake News(Yes/No)' contains only 1 or 0, replacing invalid values with 0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df['Fake News(Yes/No)'] = df['Fake News(Yes/No)'].where(df['Fake News(Yes/No)'].isin([0, 1])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# 4. Calculate missing 'word_count' and 'character_count'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def count_words(text):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return len(str(text).split())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# Function to count characters excluding spaces in a text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def count_characters(text):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return len(str(text).replace(' ', ''))  # Removes spaces before counting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# Apply the functions to the 'text_column'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df['word_count'] = df['Complete News'].apply(count_words)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df['character_count'] = df['Complete News'].apply(count_characters)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# 5. Handle 'Publish Dates'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# Drop rows where 'Publish Dates' is NaN (invalid or missing dates)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df['Publish Dates'] = pd.to_datetime(df['Publish Dates'], format='mixed' , errors='coerce')   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/>
        </p:nvSpPr>
        <p:spPr>
          <a:xfrm>
            <a:off x="533400" y="448697"/>
            <a:ext cx="10058400" cy="5960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df.dropna(subset=['Publish Dates'], inplace = True)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# 6. Handle 'Source' column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df.loc[df['Source'].isna(), 'Fake News(Yes/No)'] = 1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for item in df.index: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if df.at[item, 'word_count']==0: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df.drop(item, inplace=True)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for item in df.index: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if df.at[item, 'character_count']==0: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df.drop(item, inplace=True)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except: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print("Falied to clean dataset, issue with csv file entered, please check and fix before uploading.")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else: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print("Dataset cleaned successfully.")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df=pd.read_csv('dataset/fake_news_final.csv')</a:t>
            </a:r>
            <a:endParaRPr/>
          </a:p>
          <a:p>
            <a:pPr indent="0" lvl="0" marL="12700" marR="0" rtl="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clean_data(df)</a:t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3226689" y="238441"/>
            <a:ext cx="5738700" cy="12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445" rtl="0" algn="ctr">
              <a:lnSpc>
                <a:spcPct val="119404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Century Gothic"/>
              <a:buNone/>
            </a:pPr>
            <a:r>
              <a:rPr lang="en-US">
                <a:solidFill>
                  <a:schemeClr val="accent3"/>
                </a:solidFill>
              </a:rPr>
              <a:t>SCREENSHOTS</a:t>
            </a:r>
            <a:endParaRPr/>
          </a:p>
          <a:p>
            <a:pPr indent="0" lvl="0" marL="0" rtl="0" algn="ctr">
              <a:lnSpc>
                <a:spcPct val="119404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Century Gothic"/>
              <a:buNone/>
            </a:pPr>
            <a:r>
              <a:rPr lang="en-US">
                <a:solidFill>
                  <a:schemeClr val="accent2"/>
                </a:solidFill>
              </a:rPr>
              <a:t>Before</a:t>
            </a:r>
            <a:r>
              <a:rPr lang="en-US"/>
              <a:t>	and	</a:t>
            </a:r>
            <a:r>
              <a:rPr lang="en-US">
                <a:solidFill>
                  <a:schemeClr val="accent2"/>
                </a:solidFill>
              </a:rPr>
              <a:t>After</a:t>
            </a:r>
            <a:endParaRPr/>
          </a:p>
        </p:txBody>
      </p:sp>
      <p:pic>
        <p:nvPicPr>
          <p:cNvPr id="187" name="Google Shape;18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90649"/>
            <a:ext cx="5028821" cy="4281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9175" y="1686075"/>
            <a:ext cx="5260426" cy="42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646111" y="452718"/>
            <a:ext cx="9404723" cy="964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4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Century Gothic"/>
              <a:buNone/>
            </a:pPr>
            <a:r>
              <a:rPr lang="en-US">
                <a:solidFill>
                  <a:schemeClr val="accent3"/>
                </a:solidFill>
              </a:rPr>
              <a:t>Part 2 – Model Training &amp; Evaluation</a:t>
            </a:r>
            <a:endParaRPr/>
          </a:p>
        </p:txBody>
      </p:sp>
      <p:sp>
        <p:nvSpPr>
          <p:cNvPr id="194" name="Google Shape;194;p27"/>
          <p:cNvSpPr txBox="1"/>
          <p:nvPr/>
        </p:nvSpPr>
        <p:spPr>
          <a:xfrm>
            <a:off x="916939" y="1682705"/>
            <a:ext cx="6970500" cy="44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550">
            <a:spAutoFit/>
          </a:bodyPr>
          <a:lstStyle/>
          <a:p>
            <a:pPr indent="-227965" lvl="0" marL="2406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Data Split &amp; Vectorization:</a:t>
            </a:r>
            <a:endParaRPr b="0" i="0" sz="2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Train/Test split: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75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/2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marR="0" rtl="0" algn="l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TF-IDF and tokenizer applied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marR="0" rtl="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Models Used:</a:t>
            </a:r>
            <a:endParaRPr b="0" i="0" sz="2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marR="0" rtl="0" algn="l">
              <a:lnSpc>
                <a:spcPct val="100000"/>
              </a:lnSpc>
              <a:spcBef>
                <a:spcPts val="745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marR="0" rtl="0" algn="l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 Tree Classifier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marR="0" rtl="0" algn="l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LSTM (Deep Learning)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Ensemble: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 Voting Classifier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Metrics:</a:t>
            </a:r>
            <a:endParaRPr b="0" i="0" sz="2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7329" lvl="0" marL="240029" marR="0" rtl="0" algn="l">
              <a:lnSpc>
                <a:spcPct val="100000"/>
              </a:lnSpc>
              <a:spcBef>
                <a:spcPts val="735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Accuracy, Precision, Recall, F1-Score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