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5E5EB-E501-4EAF-AAE4-DA1508353715}" type="datetimeFigureOut">
              <a:rPr lang="en-US" smtClean="0"/>
              <a:t>28-Dec-19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E3242-D415-4068-844D-F49298CA7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27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28-Dec-19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28-Dec-19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28-Dec-19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28-Dec-19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A481-B75E-44FD-B0A0-3763A8360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Company Earnings Manipulation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25B5A-7FCF-4354-B24E-96522DE68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8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134A-226C-4089-8966-784F08A9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102"/>
          </a:xfrm>
        </p:spPr>
        <p:txBody>
          <a:bodyPr/>
          <a:lstStyle/>
          <a:p>
            <a:r>
              <a:rPr lang="en-US" dirty="0"/>
              <a:t>What is Earnings Fraud?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2B59A-52B3-4BEF-9205-15371E651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7446"/>
            <a:ext cx="8596668" cy="5036233"/>
          </a:xfrm>
        </p:spPr>
        <p:txBody>
          <a:bodyPr>
            <a:noAutofit/>
          </a:bodyPr>
          <a:lstStyle/>
          <a:p>
            <a:r>
              <a:rPr lang="en-US" sz="2400" dirty="0"/>
              <a:t>Earnings Management:</a:t>
            </a:r>
          </a:p>
          <a:p>
            <a:pPr lvl="1"/>
            <a:r>
              <a:rPr lang="en-US" sz="2200" dirty="0"/>
              <a:t>Creative Accounting to make companies financial reports look better</a:t>
            </a:r>
          </a:p>
          <a:p>
            <a:r>
              <a:rPr lang="en-US" sz="2400" dirty="0"/>
              <a:t>Earnings Manipulation:</a:t>
            </a:r>
          </a:p>
          <a:p>
            <a:pPr lvl="1"/>
            <a:r>
              <a:rPr lang="en-US" sz="2200" dirty="0"/>
              <a:t>Management takes deliberate steps to bring reported earnings to a desired level</a:t>
            </a:r>
          </a:p>
          <a:p>
            <a:r>
              <a:rPr lang="en-US" sz="2400" dirty="0"/>
              <a:t>Earnings Fraud:</a:t>
            </a:r>
          </a:p>
          <a:p>
            <a:pPr lvl="1"/>
            <a:r>
              <a:rPr lang="en-US" sz="2200" dirty="0"/>
              <a:t>Manipulating the earnings by violating the accounting standards and corporate laws</a:t>
            </a:r>
          </a:p>
          <a:p>
            <a:pPr lvl="1"/>
            <a:r>
              <a:rPr lang="en-US" sz="2200" dirty="0"/>
              <a:t>Structuring activities in such a way that reduces expected value of the company</a:t>
            </a:r>
          </a:p>
        </p:txBody>
      </p:sp>
    </p:spTree>
    <p:extLst>
      <p:ext uri="{BB962C8B-B14F-4D97-AF65-F5344CB8AC3E}">
        <p14:creationId xmlns:p14="http://schemas.microsoft.com/office/powerpoint/2010/main" val="285118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79B90-5548-4BD6-B55F-CEA128B3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6381"/>
            <a:ext cx="8596668" cy="1320800"/>
          </a:xfrm>
        </p:spPr>
        <p:txBody>
          <a:bodyPr/>
          <a:lstStyle/>
          <a:p>
            <a:r>
              <a:rPr lang="en-US" dirty="0"/>
              <a:t>Variables (Financial Ratios)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53674F-EFC0-47DF-84A4-C967662C31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405633"/>
              </p:ext>
            </p:extLst>
          </p:nvPr>
        </p:nvGraphicFramePr>
        <p:xfrm>
          <a:off x="677334" y="1223888"/>
          <a:ext cx="11250902" cy="4700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225">
                  <a:extLst>
                    <a:ext uri="{9D8B030D-6E8A-4147-A177-3AD203B41FA5}">
                      <a16:colId xmlns:a16="http://schemas.microsoft.com/office/drawing/2014/main" val="3228876044"/>
                    </a:ext>
                  </a:extLst>
                </a:gridCol>
                <a:gridCol w="3532622">
                  <a:extLst>
                    <a:ext uri="{9D8B030D-6E8A-4147-A177-3AD203B41FA5}">
                      <a16:colId xmlns:a16="http://schemas.microsoft.com/office/drawing/2014/main" val="3084084109"/>
                    </a:ext>
                  </a:extLst>
                </a:gridCol>
                <a:gridCol w="6567055">
                  <a:extLst>
                    <a:ext uri="{9D8B030D-6E8A-4147-A177-3AD203B41FA5}">
                      <a16:colId xmlns:a16="http://schemas.microsoft.com/office/drawing/2014/main" val="1370115137"/>
                    </a:ext>
                  </a:extLst>
                </a:gridCol>
              </a:tblGrid>
              <a:tr h="52232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289982"/>
                  </a:ext>
                </a:extLst>
              </a:tr>
              <a:tr h="522328">
                <a:tc>
                  <a:txBody>
                    <a:bodyPr/>
                    <a:lstStyle/>
                    <a:p>
                      <a:r>
                        <a:rPr lang="en-US" dirty="0"/>
                        <a:t>DSRI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Sales to Receivables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(Receivables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/Sales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)/(Receivables</a:t>
                      </a:r>
                      <a:r>
                        <a:rPr lang="en-US" baseline="-25000" dirty="0"/>
                        <a:t>t-1</a:t>
                      </a:r>
                      <a:r>
                        <a:rPr lang="en-US" dirty="0"/>
                        <a:t>/Sales</a:t>
                      </a:r>
                      <a:r>
                        <a:rPr lang="en-US" baseline="-25000" dirty="0"/>
                        <a:t>t-1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253243"/>
                  </a:ext>
                </a:extLst>
              </a:tr>
              <a:tr h="522328">
                <a:tc>
                  <a:txBody>
                    <a:bodyPr/>
                    <a:lstStyle/>
                    <a:p>
                      <a:r>
                        <a:rPr lang="en-US" dirty="0"/>
                        <a:t>GMI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Gross Margin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[(Sales</a:t>
                      </a:r>
                      <a:r>
                        <a:rPr lang="en-US" baseline="-25000" dirty="0"/>
                        <a:t>t-1</a:t>
                      </a:r>
                      <a:r>
                        <a:rPr lang="en-US" dirty="0"/>
                        <a:t>-COG)/Sold</a:t>
                      </a:r>
                      <a:r>
                        <a:rPr lang="en-US" baseline="-25000" dirty="0"/>
                        <a:t>t-1</a:t>
                      </a:r>
                      <a:r>
                        <a:rPr lang="en-US" dirty="0"/>
                        <a:t>)/Sales</a:t>
                      </a:r>
                      <a:r>
                        <a:rPr lang="en-US" baseline="-25000" dirty="0"/>
                        <a:t>t-1</a:t>
                      </a:r>
                      <a:r>
                        <a:rPr lang="en-US" dirty="0"/>
                        <a:t>]/[(Sales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-COG Sold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)/Sales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13308"/>
                  </a:ext>
                </a:extLst>
              </a:tr>
              <a:tr h="522328">
                <a:tc>
                  <a:txBody>
                    <a:bodyPr/>
                    <a:lstStyle/>
                    <a:p>
                      <a:r>
                        <a:rPr lang="en-US" dirty="0"/>
                        <a:t>AQI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Asset Quality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1-[(Cur </a:t>
                      </a:r>
                      <a:r>
                        <a:rPr lang="en-US" dirty="0" err="1"/>
                        <a:t>Asts+PP&amp;E</a:t>
                      </a:r>
                      <a:r>
                        <a:rPr lang="en-US" dirty="0"/>
                        <a:t>/Total ASTS)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]/(previous year)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839346"/>
                  </a:ext>
                </a:extLst>
              </a:tr>
              <a:tr h="522328">
                <a:tc>
                  <a:txBody>
                    <a:bodyPr/>
                    <a:lstStyle/>
                    <a:p>
                      <a:r>
                        <a:rPr lang="en-US" dirty="0"/>
                        <a:t>SGI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 Growth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Salest/Sales</a:t>
                      </a:r>
                      <a:r>
                        <a:rPr lang="en-US" baseline="-25000" dirty="0"/>
                        <a:t>t-1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149472"/>
                  </a:ext>
                </a:extLst>
              </a:tr>
              <a:tr h="522328">
                <a:tc>
                  <a:txBody>
                    <a:bodyPr/>
                    <a:lstStyle/>
                    <a:p>
                      <a:r>
                        <a:rPr lang="en-US" dirty="0"/>
                        <a:t>DEPI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Depreciation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[Dep/(</a:t>
                      </a:r>
                      <a:r>
                        <a:rPr lang="en-US" dirty="0" err="1"/>
                        <a:t>Dep+PP&amp;E</a:t>
                      </a:r>
                      <a:r>
                        <a:rPr lang="en-US" dirty="0"/>
                        <a:t>)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]/[previous year]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6957"/>
                  </a:ext>
                </a:extLst>
              </a:tr>
              <a:tr h="522328">
                <a:tc>
                  <a:txBody>
                    <a:bodyPr/>
                    <a:lstStyle/>
                    <a:p>
                      <a:r>
                        <a:rPr lang="en-US" dirty="0"/>
                        <a:t>SGAI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 General and Admin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[Sales, </a:t>
                      </a:r>
                      <a:r>
                        <a:rPr lang="en-US" dirty="0" err="1"/>
                        <a:t>Genand</a:t>
                      </a:r>
                      <a:r>
                        <a:rPr lang="en-US" dirty="0"/>
                        <a:t>  Admin </a:t>
                      </a:r>
                      <a:r>
                        <a:rPr lang="en-US" dirty="0" err="1"/>
                        <a:t>Expt</a:t>
                      </a:r>
                      <a:r>
                        <a:rPr lang="en-US" dirty="0"/>
                        <a:t>/Sales]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/[previous year]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42506"/>
                  </a:ext>
                </a:extLst>
              </a:tr>
              <a:tr h="522328">
                <a:tc>
                  <a:txBody>
                    <a:bodyPr/>
                    <a:lstStyle/>
                    <a:p>
                      <a:r>
                        <a:rPr lang="en-US" dirty="0"/>
                        <a:t>ACCR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Accruals to Total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[PAT-Cash from Ops]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/[Total </a:t>
                      </a:r>
                      <a:r>
                        <a:rPr lang="en-US" dirty="0" err="1"/>
                        <a:t>Asts</a:t>
                      </a:r>
                      <a:r>
                        <a:rPr lang="en-US" dirty="0"/>
                        <a:t>]</a:t>
                      </a:r>
                      <a:r>
                        <a:rPr lang="en-US" baseline="-250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624785"/>
                  </a:ext>
                </a:extLst>
              </a:tr>
              <a:tr h="522328">
                <a:tc>
                  <a:txBody>
                    <a:bodyPr/>
                    <a:lstStyle/>
                    <a:p>
                      <a:r>
                        <a:rPr lang="en-US" dirty="0"/>
                        <a:t>LEVI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Leverage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[Long Term </a:t>
                      </a:r>
                      <a:r>
                        <a:rPr lang="en-US" dirty="0" err="1"/>
                        <a:t>Debt+Curr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Liab</a:t>
                      </a:r>
                      <a:r>
                        <a:rPr lang="en-US" dirty="0"/>
                        <a:t>]</a:t>
                      </a:r>
                      <a:r>
                        <a:rPr lang="en-US" baseline="-25000" dirty="0"/>
                        <a:t>t</a:t>
                      </a:r>
                      <a:r>
                        <a:rPr lang="en-US" dirty="0"/>
                        <a:t>/[Previous Year]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4299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2D392E-84AC-421A-B61B-7A370EA784B5}"/>
              </a:ext>
            </a:extLst>
          </p:cNvPr>
          <p:cNvSpPr txBox="1"/>
          <p:nvPr/>
        </p:nvSpPr>
        <p:spPr>
          <a:xfrm>
            <a:off x="2067951" y="6217920"/>
            <a:ext cx="752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Beneish</a:t>
            </a:r>
            <a:r>
              <a:rPr lang="en-US" dirty="0"/>
              <a:t>, Earnings Manipulation, Financial Analysts Journal, Sep 1999</a:t>
            </a:r>
          </a:p>
        </p:txBody>
      </p:sp>
    </p:spTree>
    <p:extLst>
      <p:ext uri="{BB962C8B-B14F-4D97-AF65-F5344CB8AC3E}">
        <p14:creationId xmlns:p14="http://schemas.microsoft.com/office/powerpoint/2010/main" val="196293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44C8-5552-4644-B503-FE127643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935108-804F-4CBA-BB6D-6187F5AB1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383178"/>
              </p:ext>
            </p:extLst>
          </p:nvPr>
        </p:nvGraphicFramePr>
        <p:xfrm>
          <a:off x="677333" y="2286000"/>
          <a:ext cx="3936872" cy="20327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218">
                  <a:extLst>
                    <a:ext uri="{9D8B030D-6E8A-4147-A177-3AD203B41FA5}">
                      <a16:colId xmlns:a16="http://schemas.microsoft.com/office/drawing/2014/main" val="2677495821"/>
                    </a:ext>
                  </a:extLst>
                </a:gridCol>
                <a:gridCol w="984218">
                  <a:extLst>
                    <a:ext uri="{9D8B030D-6E8A-4147-A177-3AD203B41FA5}">
                      <a16:colId xmlns:a16="http://schemas.microsoft.com/office/drawing/2014/main" val="727911194"/>
                    </a:ext>
                  </a:extLst>
                </a:gridCol>
                <a:gridCol w="984218">
                  <a:extLst>
                    <a:ext uri="{9D8B030D-6E8A-4147-A177-3AD203B41FA5}">
                      <a16:colId xmlns:a16="http://schemas.microsoft.com/office/drawing/2014/main" val="1585490170"/>
                    </a:ext>
                  </a:extLst>
                </a:gridCol>
                <a:gridCol w="984218">
                  <a:extLst>
                    <a:ext uri="{9D8B030D-6E8A-4147-A177-3AD203B41FA5}">
                      <a16:colId xmlns:a16="http://schemas.microsoft.com/office/drawing/2014/main" val="2103198068"/>
                    </a:ext>
                  </a:extLst>
                </a:gridCol>
              </a:tblGrid>
              <a:tr h="33879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Skewed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0995380"/>
                  </a:ext>
                </a:extLst>
              </a:tr>
              <a:tr h="33879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Manipulation?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5857335"/>
                  </a:ext>
                </a:extLst>
              </a:tr>
              <a:tr h="338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0852279"/>
                  </a:ext>
                </a:extLst>
              </a:tr>
              <a:tr h="338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5098180"/>
                  </a:ext>
                </a:extLst>
              </a:tr>
              <a:tr h="338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2697213"/>
                  </a:ext>
                </a:extLst>
              </a:tr>
              <a:tr h="338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Total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19049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F86564-63D7-40D8-BBA2-5F1FEC5AC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994552"/>
              </p:ext>
            </p:extLst>
          </p:nvPr>
        </p:nvGraphicFramePr>
        <p:xfrm>
          <a:off x="5430875" y="3302390"/>
          <a:ext cx="3670924" cy="20327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7731">
                  <a:extLst>
                    <a:ext uri="{9D8B030D-6E8A-4147-A177-3AD203B41FA5}">
                      <a16:colId xmlns:a16="http://schemas.microsoft.com/office/drawing/2014/main" val="938004800"/>
                    </a:ext>
                  </a:extLst>
                </a:gridCol>
                <a:gridCol w="917731">
                  <a:extLst>
                    <a:ext uri="{9D8B030D-6E8A-4147-A177-3AD203B41FA5}">
                      <a16:colId xmlns:a16="http://schemas.microsoft.com/office/drawing/2014/main" val="224595300"/>
                    </a:ext>
                  </a:extLst>
                </a:gridCol>
                <a:gridCol w="917731">
                  <a:extLst>
                    <a:ext uri="{9D8B030D-6E8A-4147-A177-3AD203B41FA5}">
                      <a16:colId xmlns:a16="http://schemas.microsoft.com/office/drawing/2014/main" val="329616309"/>
                    </a:ext>
                  </a:extLst>
                </a:gridCol>
                <a:gridCol w="917731">
                  <a:extLst>
                    <a:ext uri="{9D8B030D-6E8A-4147-A177-3AD203B41FA5}">
                      <a16:colId xmlns:a16="http://schemas.microsoft.com/office/drawing/2014/main" val="652894241"/>
                    </a:ext>
                  </a:extLst>
                </a:gridCol>
              </a:tblGrid>
              <a:tr h="33879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Balanced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756644"/>
                  </a:ext>
                </a:extLst>
              </a:tr>
              <a:tr h="33879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Manipulation?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1384846"/>
                  </a:ext>
                </a:extLst>
              </a:tr>
              <a:tr h="338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9584020"/>
                  </a:ext>
                </a:extLst>
              </a:tr>
              <a:tr h="338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2566718"/>
                  </a:ext>
                </a:extLst>
              </a:tr>
              <a:tr h="338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273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6443605"/>
                  </a:ext>
                </a:extLst>
              </a:tr>
              <a:tr h="338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Total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1473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723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49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450</TotalTime>
  <Words>245</Words>
  <Application>Microsoft Office PowerPoint</Application>
  <PresentationFormat>Widescreen</PresentationFormat>
  <Paragraphs>79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Company Earnings Manipulation</vt:lpstr>
      <vt:lpstr>What is Earnings Fraud?</vt:lpstr>
      <vt:lpstr>Variables (Financial Ratios)</vt:lpstr>
      <vt:lpstr>Confusion Matrix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Analytics</dc:title>
  <dc:creator>Vishnuprasad Nagadevara</dc:creator>
  <cp:lastModifiedBy>Vishnuprasad Nagadevara</cp:lastModifiedBy>
  <cp:revision>13</cp:revision>
  <dcterms:created xsi:type="dcterms:W3CDTF">2019-12-28T09:59:45Z</dcterms:created>
  <dcterms:modified xsi:type="dcterms:W3CDTF">2019-12-28T17:31:30Z</dcterms:modified>
</cp:coreProperties>
</file>