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749" r:id="rId3"/>
    <p:sldId id="792" r:id="rId4"/>
    <p:sldId id="793" r:id="rId5"/>
    <p:sldId id="807" r:id="rId6"/>
    <p:sldId id="794" r:id="rId7"/>
    <p:sldId id="795" r:id="rId8"/>
    <p:sldId id="809" r:id="rId9"/>
    <p:sldId id="796" r:id="rId10"/>
    <p:sldId id="797" r:id="rId11"/>
    <p:sldId id="798" r:id="rId12"/>
    <p:sldId id="799" r:id="rId13"/>
    <p:sldId id="800" r:id="rId14"/>
    <p:sldId id="801" r:id="rId15"/>
    <p:sldId id="802" r:id="rId16"/>
    <p:sldId id="803" r:id="rId17"/>
    <p:sldId id="804" r:id="rId18"/>
    <p:sldId id="805" r:id="rId19"/>
    <p:sldId id="8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2600"/>
    <a:srgbClr val="E92201"/>
    <a:srgbClr val="F7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3.0158102766798402E-2"/>
          <c:y val="2.67459138187221E-2"/>
          <c:w val="0.91358563381158397"/>
          <c:h val="0.9227340267459139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f(z, 0.1)</c:v>
                </c:pt>
              </c:strCache>
            </c:strRef>
          </c:tx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-0.76159415595576496</c:v>
                </c:pt>
                <c:pt idx="1">
                  <c:v>-0.71629787019902502</c:v>
                </c:pt>
                <c:pt idx="2">
                  <c:v>-0.66403677026784902</c:v>
                </c:pt>
                <c:pt idx="3">
                  <c:v>-0.60436777711716405</c:v>
                </c:pt>
                <c:pt idx="4">
                  <c:v>-0.53704956699803497</c:v>
                </c:pt>
                <c:pt idx="5">
                  <c:v>-0.46211715726001001</c:v>
                </c:pt>
                <c:pt idx="6">
                  <c:v>-0.37994896225522501</c:v>
                </c:pt>
                <c:pt idx="7">
                  <c:v>-0.29131261245159101</c:v>
                </c:pt>
                <c:pt idx="8">
                  <c:v>-0.19737532022490401</c:v>
                </c:pt>
                <c:pt idx="9">
                  <c:v>-9.9667994624955805E-2</c:v>
                </c:pt>
                <c:pt idx="10">
                  <c:v>0</c:v>
                </c:pt>
                <c:pt idx="11">
                  <c:v>9.9667994624955805E-2</c:v>
                </c:pt>
                <c:pt idx="12">
                  <c:v>0.19737532022490401</c:v>
                </c:pt>
                <c:pt idx="13">
                  <c:v>0.29131261245159101</c:v>
                </c:pt>
                <c:pt idx="14">
                  <c:v>0.37994896225522501</c:v>
                </c:pt>
                <c:pt idx="15">
                  <c:v>0.46211715726001001</c:v>
                </c:pt>
                <c:pt idx="16">
                  <c:v>0.53704956699803497</c:v>
                </c:pt>
                <c:pt idx="17">
                  <c:v>0.60436777711716405</c:v>
                </c:pt>
                <c:pt idx="18">
                  <c:v>0.66403677026784902</c:v>
                </c:pt>
                <c:pt idx="19">
                  <c:v>0.71629787019902502</c:v>
                </c:pt>
                <c:pt idx="20">
                  <c:v>0.76159415595576496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A1C-244A-8739-AF5C77788A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f(z, 0.25)</c:v>
                </c:pt>
              </c:strCache>
            </c:strRef>
          </c:tx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-0.98661429815142998</c:v>
                </c:pt>
                <c:pt idx="1">
                  <c:v>-0.97802611473881396</c:v>
                </c:pt>
                <c:pt idx="2">
                  <c:v>-0.96402758007581701</c:v>
                </c:pt>
                <c:pt idx="3">
                  <c:v>-0.94137553849728695</c:v>
                </c:pt>
                <c:pt idx="4">
                  <c:v>-0.90514825364486595</c:v>
                </c:pt>
                <c:pt idx="5">
                  <c:v>-0.84828363995751299</c:v>
                </c:pt>
                <c:pt idx="6">
                  <c:v>-0.76159415595576496</c:v>
                </c:pt>
                <c:pt idx="7">
                  <c:v>-0.63514895238728697</c:v>
                </c:pt>
                <c:pt idx="8">
                  <c:v>-0.46211715726001001</c:v>
                </c:pt>
                <c:pt idx="9">
                  <c:v>-0.24491866240370899</c:v>
                </c:pt>
                <c:pt idx="10">
                  <c:v>0</c:v>
                </c:pt>
                <c:pt idx="11">
                  <c:v>0.24491866240370899</c:v>
                </c:pt>
                <c:pt idx="12">
                  <c:v>0.46211715726001001</c:v>
                </c:pt>
                <c:pt idx="13">
                  <c:v>0.63514895238728697</c:v>
                </c:pt>
                <c:pt idx="14">
                  <c:v>0.76159415595576496</c:v>
                </c:pt>
                <c:pt idx="15">
                  <c:v>0.84828363995751299</c:v>
                </c:pt>
                <c:pt idx="16">
                  <c:v>0.90514825364486595</c:v>
                </c:pt>
                <c:pt idx="17">
                  <c:v>0.94137553849728695</c:v>
                </c:pt>
                <c:pt idx="18">
                  <c:v>0.96402758007581701</c:v>
                </c:pt>
                <c:pt idx="19">
                  <c:v>0.97802611473881396</c:v>
                </c:pt>
                <c:pt idx="20">
                  <c:v>0.98661429815142998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A1C-244A-8739-AF5C77788A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f(z, 0.5)</c:v>
                </c:pt>
              </c:strCache>
            </c:strRef>
          </c:tx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-0.999909204262595</c:v>
                </c:pt>
                <c:pt idx="1">
                  <c:v>-0.99975321084802804</c:v>
                </c:pt>
                <c:pt idx="2">
                  <c:v>-0.99932929973906703</c:v>
                </c:pt>
                <c:pt idx="3">
                  <c:v>-0.99817789761119902</c:v>
                </c:pt>
                <c:pt idx="4">
                  <c:v>-0.99505475368673102</c:v>
                </c:pt>
                <c:pt idx="5">
                  <c:v>-0.98661429815142998</c:v>
                </c:pt>
                <c:pt idx="6">
                  <c:v>-0.96402758007581701</c:v>
                </c:pt>
                <c:pt idx="7">
                  <c:v>-0.90514825364486595</c:v>
                </c:pt>
                <c:pt idx="8">
                  <c:v>-0.76159415595576496</c:v>
                </c:pt>
                <c:pt idx="9">
                  <c:v>-0.46211715726001001</c:v>
                </c:pt>
                <c:pt idx="10">
                  <c:v>0</c:v>
                </c:pt>
                <c:pt idx="11">
                  <c:v>0.46211715726001001</c:v>
                </c:pt>
                <c:pt idx="12">
                  <c:v>0.76159415595576496</c:v>
                </c:pt>
                <c:pt idx="13">
                  <c:v>0.90514825364486595</c:v>
                </c:pt>
                <c:pt idx="14">
                  <c:v>0.96402758007581701</c:v>
                </c:pt>
                <c:pt idx="15">
                  <c:v>0.98661429815142998</c:v>
                </c:pt>
                <c:pt idx="16">
                  <c:v>0.99505475368673102</c:v>
                </c:pt>
                <c:pt idx="17">
                  <c:v>0.99817789761119902</c:v>
                </c:pt>
                <c:pt idx="18">
                  <c:v>0.99932929973906703</c:v>
                </c:pt>
                <c:pt idx="19">
                  <c:v>0.99975321084802804</c:v>
                </c:pt>
                <c:pt idx="20">
                  <c:v>0.999909204262595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A1C-244A-8739-AF5C77788A2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f(z, 1.0)</c:v>
                </c:pt>
              </c:strCache>
            </c:strRef>
          </c:tx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xVal>
          <c:yVal>
            <c:numRef>
              <c:f>Sheet1!$E$2:$E$22</c:f>
              <c:numCache>
                <c:formatCode>General</c:formatCode>
                <c:ptCount val="21"/>
                <c:pt idx="0">
                  <c:v>-0.99999999587769295</c:v>
                </c:pt>
                <c:pt idx="1">
                  <c:v>-0.999999969540041</c:v>
                </c:pt>
                <c:pt idx="2">
                  <c:v>-0.99999977492967596</c:v>
                </c:pt>
                <c:pt idx="3">
                  <c:v>-0.99999833694394502</c:v>
                </c:pt>
                <c:pt idx="4">
                  <c:v>-0.99998771165079603</c:v>
                </c:pt>
                <c:pt idx="5">
                  <c:v>-0.999909204262595</c:v>
                </c:pt>
                <c:pt idx="6">
                  <c:v>-0.99932929973906703</c:v>
                </c:pt>
                <c:pt idx="7">
                  <c:v>-0.99505475368673102</c:v>
                </c:pt>
                <c:pt idx="8">
                  <c:v>-0.96402758007581701</c:v>
                </c:pt>
                <c:pt idx="9">
                  <c:v>-0.76159415595576496</c:v>
                </c:pt>
                <c:pt idx="10">
                  <c:v>0</c:v>
                </c:pt>
                <c:pt idx="11">
                  <c:v>0.76159415595576496</c:v>
                </c:pt>
                <c:pt idx="12">
                  <c:v>0.96402758007581701</c:v>
                </c:pt>
                <c:pt idx="13">
                  <c:v>0.99505475368673102</c:v>
                </c:pt>
                <c:pt idx="14">
                  <c:v>0.99932929973906703</c:v>
                </c:pt>
                <c:pt idx="15">
                  <c:v>0.999909204262595</c:v>
                </c:pt>
                <c:pt idx="16">
                  <c:v>0.99998771165079603</c:v>
                </c:pt>
                <c:pt idx="17">
                  <c:v>0.99999833694394502</c:v>
                </c:pt>
                <c:pt idx="18">
                  <c:v>0.99999977492967596</c:v>
                </c:pt>
                <c:pt idx="19">
                  <c:v>0.999999969540041</c:v>
                </c:pt>
                <c:pt idx="20">
                  <c:v>0.99999999587769295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A1C-244A-8739-AF5C77788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1550080"/>
        <c:axId val="577502336"/>
      </c:scatterChart>
      <c:valAx>
        <c:axId val="1011550080"/>
        <c:scaling>
          <c:orientation val="minMax"/>
          <c:max val="10"/>
          <c:min val="-10"/>
        </c:scaling>
        <c:delete val="0"/>
        <c:axPos val="b"/>
        <c:numFmt formatCode="General" sourceLinked="1"/>
        <c:majorTickMark val="out"/>
        <c:minorTickMark val="none"/>
        <c:tickLblPos val="nextTo"/>
        <c:crossAx val="577502336"/>
        <c:crosses val="autoZero"/>
        <c:crossBetween val="midCat"/>
      </c:valAx>
      <c:valAx>
        <c:axId val="577502336"/>
        <c:scaling>
          <c:orientation val="minMax"/>
          <c:max val="1"/>
          <c:min val="-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1155008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7479894805639395"/>
          <c:y val="0.60946262474991497"/>
          <c:w val="0.26480859605988"/>
          <c:h val="0.35358519263843902"/>
        </c:manualLayout>
      </c:layout>
      <c:overlay val="0"/>
      <c:spPr>
        <a:solidFill>
          <a:schemeClr val="tx1"/>
        </a:solidFill>
      </c:spPr>
      <c:txPr>
        <a:bodyPr/>
        <a:lstStyle/>
        <a:p>
          <a:pPr>
            <a:defRPr sz="1800" baseline="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2.emf"/><Relationship Id="rId16" Type="http://schemas.openxmlformats.org/officeDocument/2006/relationships/image" Target="../media/image35.emf"/><Relationship Id="rId1" Type="http://schemas.openxmlformats.org/officeDocument/2006/relationships/image" Target="../media/image11.emf"/><Relationship Id="rId6" Type="http://schemas.openxmlformats.org/officeDocument/2006/relationships/image" Target="../media/image5.emf"/><Relationship Id="rId11" Type="http://schemas.openxmlformats.org/officeDocument/2006/relationships/image" Target="../media/image19.emf"/><Relationship Id="rId5" Type="http://schemas.openxmlformats.org/officeDocument/2006/relationships/image" Target="../media/image10.emf"/><Relationship Id="rId15" Type="http://schemas.openxmlformats.org/officeDocument/2006/relationships/image" Target="../media/image33.emf"/><Relationship Id="rId10" Type="http://schemas.openxmlformats.org/officeDocument/2006/relationships/image" Target="../media/image18.emf"/><Relationship Id="rId4" Type="http://schemas.openxmlformats.org/officeDocument/2006/relationships/image" Target="../media/image14.emf"/><Relationship Id="rId9" Type="http://schemas.openxmlformats.org/officeDocument/2006/relationships/image" Target="../media/image17.emf"/><Relationship Id="rId14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5.emf"/><Relationship Id="rId11" Type="http://schemas.openxmlformats.org/officeDocument/2006/relationships/image" Target="../media/image19.emf"/><Relationship Id="rId5" Type="http://schemas.openxmlformats.org/officeDocument/2006/relationships/image" Target="../media/image10.emf"/><Relationship Id="rId10" Type="http://schemas.openxmlformats.org/officeDocument/2006/relationships/image" Target="../media/image18.emf"/><Relationship Id="rId4" Type="http://schemas.openxmlformats.org/officeDocument/2006/relationships/image" Target="../media/image14.emf"/><Relationship Id="rId9" Type="http://schemas.openxmlformats.org/officeDocument/2006/relationships/image" Target="../media/image17.emf"/><Relationship Id="rId14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5.emf"/><Relationship Id="rId1" Type="http://schemas.openxmlformats.org/officeDocument/2006/relationships/image" Target="../media/image10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5.emf"/><Relationship Id="rId11" Type="http://schemas.openxmlformats.org/officeDocument/2006/relationships/image" Target="../media/image19.emf"/><Relationship Id="rId5" Type="http://schemas.openxmlformats.org/officeDocument/2006/relationships/image" Target="../media/image10.emf"/><Relationship Id="rId10" Type="http://schemas.openxmlformats.org/officeDocument/2006/relationships/image" Target="../media/image18.emf"/><Relationship Id="rId4" Type="http://schemas.openxmlformats.org/officeDocument/2006/relationships/image" Target="../media/image14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image" Target="../media/image12.emf"/><Relationship Id="rId7" Type="http://schemas.openxmlformats.org/officeDocument/2006/relationships/image" Target="../media/image5.emf"/><Relationship Id="rId12" Type="http://schemas.openxmlformats.org/officeDocument/2006/relationships/image" Target="../media/image19.emf"/><Relationship Id="rId2" Type="http://schemas.openxmlformats.org/officeDocument/2006/relationships/image" Target="../media/image11.emf"/><Relationship Id="rId16" Type="http://schemas.openxmlformats.org/officeDocument/2006/relationships/image" Target="../media/image33.emf"/><Relationship Id="rId1" Type="http://schemas.openxmlformats.org/officeDocument/2006/relationships/image" Target="../media/image31.emf"/><Relationship Id="rId6" Type="http://schemas.openxmlformats.org/officeDocument/2006/relationships/image" Target="../media/image10.emf"/><Relationship Id="rId11" Type="http://schemas.openxmlformats.org/officeDocument/2006/relationships/image" Target="../media/image18.emf"/><Relationship Id="rId5" Type="http://schemas.openxmlformats.org/officeDocument/2006/relationships/image" Target="../media/image14.emf"/><Relationship Id="rId15" Type="http://schemas.openxmlformats.org/officeDocument/2006/relationships/image" Target="../media/image32.emf"/><Relationship Id="rId10" Type="http://schemas.openxmlformats.org/officeDocument/2006/relationships/image" Target="../media/image17.emf"/><Relationship Id="rId4" Type="http://schemas.openxmlformats.org/officeDocument/2006/relationships/image" Target="../media/image13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A5188-04A8-DA49-9312-ADFCED0E2015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110B-B80C-7F42-A31A-1A363AC2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0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110B-B80C-7F42-A31A-1A363AC244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7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9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3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700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386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5599" y="49213"/>
            <a:ext cx="810661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8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0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4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4104-DD34-684A-A832-8CD08E282BF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4104-DD34-684A-A832-8CD08E282BF7}" type="datetimeFigureOut">
              <a:rPr lang="en-US" smtClean="0"/>
              <a:t>7/15/18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37F7-0CD7-0C48-8154-508AF6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3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  <p:sldLayoutId id="214748367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.bin"/><Relationship Id="rId18" Type="http://schemas.openxmlformats.org/officeDocument/2006/relationships/image" Target="../media/image15.emf"/><Relationship Id="rId26" Type="http://schemas.openxmlformats.org/officeDocument/2006/relationships/image" Target="../media/image19.e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34" Type="http://schemas.openxmlformats.org/officeDocument/2006/relationships/image" Target="../media/image33.emf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3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emf"/><Relationship Id="rId20" Type="http://schemas.openxmlformats.org/officeDocument/2006/relationships/image" Target="../media/image16.emf"/><Relationship Id="rId29" Type="http://schemas.openxmlformats.org/officeDocument/2006/relationships/oleObject" Target="../embeddings/oleObject5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18.emf"/><Relationship Id="rId32" Type="http://schemas.openxmlformats.org/officeDocument/2006/relationships/image" Target="../media/image32.e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20.emf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49.bin"/><Relationship Id="rId31" Type="http://schemas.openxmlformats.org/officeDocument/2006/relationships/oleObject" Target="../embeddings/oleObject55.bin"/><Relationship Id="rId4" Type="http://schemas.openxmlformats.org/officeDocument/2006/relationships/image" Target="../media/image31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10.emf"/><Relationship Id="rId22" Type="http://schemas.openxmlformats.org/officeDocument/2006/relationships/image" Target="../media/image17.emf"/><Relationship Id="rId27" Type="http://schemas.openxmlformats.org/officeDocument/2006/relationships/oleObject" Target="../embeddings/oleObject53.bin"/><Relationship Id="rId30" Type="http://schemas.openxmlformats.org/officeDocument/2006/relationships/image" Target="../media/image21.emf"/><Relationship Id="rId8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2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34" Type="http://schemas.openxmlformats.org/officeDocument/2006/relationships/image" Target="../media/image35.emf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3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19.emf"/><Relationship Id="rId32" Type="http://schemas.openxmlformats.org/officeDocument/2006/relationships/image" Target="../media/image33.e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21.emf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65.bin"/><Relationship Id="rId31" Type="http://schemas.openxmlformats.org/officeDocument/2006/relationships/oleObject" Target="../embeddings/oleObject71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34.emf"/><Relationship Id="rId8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29" Type="http://schemas.openxmlformats.org/officeDocument/2006/relationships/oleObject" Target="../embeddings/oleObject8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19.e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21.emf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5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e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23.png"/><Relationship Id="rId21" Type="http://schemas.openxmlformats.org/officeDocument/2006/relationships/image" Target="../media/image16.emf"/><Relationship Id="rId7" Type="http://schemas.openxmlformats.org/officeDocument/2006/relationships/image" Target="../media/image5.emf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5" Type="http://schemas.openxmlformats.org/officeDocument/2006/relationships/image" Target="../media/image18.emf"/><Relationship Id="rId3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20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e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10.emf"/><Relationship Id="rId15" Type="http://schemas.openxmlformats.org/officeDocument/2006/relationships/image" Target="../media/image14.emf"/><Relationship Id="rId23" Type="http://schemas.openxmlformats.org/officeDocument/2006/relationships/image" Target="../media/image17.e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5.emf"/><Relationship Id="rId31" Type="http://schemas.openxmlformats.org/officeDocument/2006/relationships/image" Target="../media/image2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9.e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29" Type="http://schemas.openxmlformats.org/officeDocument/2006/relationships/image" Target="../media/image22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19.emf"/><Relationship Id="rId32" Type="http://schemas.openxmlformats.org/officeDocument/2006/relationships/image" Target="../media/image22.e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21.emf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29.bin"/><Relationship Id="rId31" Type="http://schemas.openxmlformats.org/officeDocument/2006/relationships/oleObject" Target="../embeddings/oleObject20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5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948" y="490638"/>
            <a:ext cx="11064240" cy="2541713"/>
          </a:xfrm>
        </p:spPr>
        <p:txBody>
          <a:bodyPr>
            <a:normAutofit/>
          </a:bodyPr>
          <a:lstStyle/>
          <a:p>
            <a:r>
              <a:rPr lang="en-US" dirty="0"/>
              <a:t>Data Mining 2</a:t>
            </a:r>
            <a:br>
              <a:rPr lang="en-US" dirty="0"/>
            </a:br>
            <a:r>
              <a:rPr lang="en-US" sz="8000" b="1" dirty="0"/>
              <a:t>Supervised Learning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068" y="3503560"/>
            <a:ext cx="9144000" cy="2942960"/>
          </a:xfrm>
        </p:spPr>
        <p:txBody>
          <a:bodyPr>
            <a:normAutofit/>
          </a:bodyPr>
          <a:lstStyle/>
          <a:p>
            <a:r>
              <a:rPr lang="en-US" sz="7100" b="1" dirty="0">
                <a:solidFill>
                  <a:srgbClr val="C00000"/>
                </a:solidFill>
              </a:rPr>
              <a:t>Neural Networks</a:t>
            </a:r>
          </a:p>
          <a:p>
            <a:endParaRPr lang="en-US" sz="3600" dirty="0"/>
          </a:p>
          <a:p>
            <a:r>
              <a:rPr lang="en-US" sz="3600" dirty="0"/>
              <a:t>Dr. Shailesh Kumar</a:t>
            </a:r>
          </a:p>
          <a:p>
            <a:r>
              <a:rPr lang="en-US" sz="3600" dirty="0"/>
              <a:t>ISB/CBA</a:t>
            </a:r>
          </a:p>
        </p:txBody>
      </p:sp>
    </p:spTree>
    <p:extLst>
      <p:ext uri="{BB962C8B-B14F-4D97-AF65-F5344CB8AC3E}">
        <p14:creationId xmlns:p14="http://schemas.microsoft.com/office/powerpoint/2010/main" val="180696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Anatomy of Each Neuron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568728" y="4621923"/>
          <a:ext cx="5568949" cy="155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2" name="Equation" r:id="rId3" imgW="1333500" imgH="495300" progId="Equation.DSMT4">
                  <p:embed/>
                </p:oleObj>
              </mc:Choice>
              <mc:Fallback>
                <p:oleObj name="Equation" r:id="rId3" imgW="13335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8728" y="4621923"/>
                        <a:ext cx="5568949" cy="1555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497" y="1385113"/>
            <a:ext cx="7799183" cy="297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0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Anatomy of Each Neuron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067984" y="3016250"/>
          <a:ext cx="5568949" cy="155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6" name="Equation" r:id="rId3" imgW="1333500" imgH="495300" progId="Equation.DSMT4">
                  <p:embed/>
                </p:oleObj>
              </mc:Choice>
              <mc:Fallback>
                <p:oleObj name="Equation" r:id="rId3" imgW="13335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7984" y="3016250"/>
                        <a:ext cx="5568949" cy="1555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76647" y="1517527"/>
            <a:ext cx="3862813" cy="12646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/>
              <a:t>ACTIVATION of </a:t>
            </a:r>
            <a:r>
              <a:rPr lang="en-US" sz="2667" b="1" i="1" dirty="0" err="1"/>
              <a:t>k</a:t>
            </a:r>
            <a:r>
              <a:rPr lang="en-US" sz="2667" b="1" i="1" baseline="30000" dirty="0" err="1"/>
              <a:t>th</a:t>
            </a:r>
            <a:r>
              <a:rPr lang="en-US" sz="2667" b="1" dirty="0"/>
              <a:t> a NEURON in the NEXT LAYER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57367" y="4949461"/>
            <a:ext cx="2900733" cy="97649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/>
              <a:t>ACTIVATION FUNCTION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8613" y="1521430"/>
            <a:ext cx="3730035" cy="12646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/>
              <a:t>ACTIVATION of </a:t>
            </a:r>
            <a:r>
              <a:rPr lang="en-US" sz="2667" b="1" i="1" dirty="0" err="1"/>
              <a:t>j</a:t>
            </a:r>
            <a:r>
              <a:rPr lang="en-US" sz="2667" b="1" i="1" baseline="30000" dirty="0" err="1"/>
              <a:t>th</a:t>
            </a:r>
            <a:r>
              <a:rPr lang="en-US" sz="2667" b="1" i="1" baseline="30000" dirty="0"/>
              <a:t> </a:t>
            </a:r>
            <a:r>
              <a:rPr lang="en-US" sz="2667" b="1" dirty="0"/>
              <a:t>NEURON in the CURRENT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34855" y="4949461"/>
            <a:ext cx="2900733" cy="97649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/>
              <a:t>TRANSFER FUNCTION</a:t>
            </a:r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2508053" y="2782162"/>
            <a:ext cx="0" cy="498831"/>
          </a:xfrm>
          <a:prstGeom prst="straightConnector1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02778" y="2786065"/>
            <a:ext cx="1" cy="759523"/>
          </a:xfrm>
          <a:prstGeom prst="straightConnector1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</p:cNvCxnSpPr>
          <p:nvPr/>
        </p:nvCxnSpPr>
        <p:spPr>
          <a:xfrm flipV="1">
            <a:off x="3107735" y="4154160"/>
            <a:ext cx="878367" cy="795301"/>
          </a:xfrm>
          <a:prstGeom prst="straightConnector1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</p:cNvCxnSpPr>
          <p:nvPr/>
        </p:nvCxnSpPr>
        <p:spPr>
          <a:xfrm flipH="1" flipV="1">
            <a:off x="5388613" y="4154160"/>
            <a:ext cx="1996608" cy="795301"/>
          </a:xfrm>
          <a:prstGeom prst="straightConnector1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801332" y="3368755"/>
            <a:ext cx="2900733" cy="97649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/>
              <a:t>WEIGHTS (Parameters)</a:t>
            </a: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7249057" y="3857001"/>
            <a:ext cx="1552275" cy="0"/>
          </a:xfrm>
          <a:prstGeom prst="straightConnector1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60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Activation Functions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349037" y="1319195"/>
          <a:ext cx="7780867" cy="1238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9" name="Equation" r:id="rId3" imgW="2159000" imgH="457200" progId="Equation.DSMT4">
                  <p:embed/>
                </p:oleObj>
              </mc:Choice>
              <mc:Fallback>
                <p:oleObj name="Equation" r:id="rId3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9037" y="1319195"/>
                        <a:ext cx="7780867" cy="1238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825500" y="2846389"/>
          <a:ext cx="10710333" cy="366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0" name="Equation" r:id="rId5" imgW="3479800" imgH="1587500" progId="Equation.DSMT4">
                  <p:embed/>
                </p:oleObj>
              </mc:Choice>
              <mc:Fallback>
                <p:oleObj name="Equation" r:id="rId5" imgW="3479800" imgH="1587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5500" y="2846389"/>
                        <a:ext cx="10710333" cy="366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28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Hyperbolic Activation Function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1194551" y="1450982"/>
          <a:ext cx="9934783" cy="4965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790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Output Layer </a:t>
            </a:r>
            <a:r>
              <a:rPr lang="en-US" dirty="0" err="1"/>
              <a:t>Backprop</a:t>
            </a:r>
            <a:endParaRPr lang="en-US" dirty="0"/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/>
          </p:nvPr>
        </p:nvGraphicFramePr>
        <p:xfrm>
          <a:off x="6060017" y="1255937"/>
          <a:ext cx="5585883" cy="167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9" name="Equation" r:id="rId3" imgW="1816100" imgH="723900" progId="Equation.DSMT4">
                  <p:embed/>
                </p:oleObj>
              </mc:Choice>
              <mc:Fallback>
                <p:oleObj name="Equation" r:id="rId3" imgW="1816100" imgH="723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0017" y="1255937"/>
                        <a:ext cx="5585883" cy="1670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454773" y="2243979"/>
            <a:ext cx="1530143" cy="3339759"/>
            <a:chOff x="341078" y="2243978"/>
            <a:chExt cx="1147607" cy="3339759"/>
          </a:xfrm>
        </p:grpSpPr>
        <p:sp>
          <p:nvSpPr>
            <p:cNvPr id="60" name="Oval 59"/>
            <p:cNvSpPr/>
            <p:nvPr/>
          </p:nvSpPr>
          <p:spPr>
            <a:xfrm>
              <a:off x="866068" y="2243978"/>
              <a:ext cx="622617" cy="5740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Oval 60"/>
            <p:cNvSpPr/>
            <p:nvPr/>
          </p:nvSpPr>
          <p:spPr>
            <a:xfrm>
              <a:off x="866068" y="3567621"/>
              <a:ext cx="622617" cy="6314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Oval 61"/>
            <p:cNvSpPr/>
            <p:nvPr/>
          </p:nvSpPr>
          <p:spPr>
            <a:xfrm>
              <a:off x="866068" y="4952255"/>
              <a:ext cx="622617" cy="6314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63" name="Object 62"/>
            <p:cNvGraphicFramePr>
              <a:graphicFrameLocks noChangeAspect="1"/>
            </p:cNvGraphicFramePr>
            <p:nvPr>
              <p:extLst/>
            </p:nvPr>
          </p:nvGraphicFramePr>
          <p:xfrm>
            <a:off x="960438" y="3633788"/>
            <a:ext cx="473075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0" name="Equation" r:id="rId5" imgW="228600" imgH="228600" progId="Equation.DSMT4">
                    <p:embed/>
                  </p:oleObj>
                </mc:Choice>
                <mc:Fallback>
                  <p:oleObj name="Equation" r:id="rId5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60438" y="3633788"/>
                          <a:ext cx="473075" cy="474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63"/>
            <p:cNvGraphicFramePr>
              <a:graphicFrameLocks noChangeAspect="1"/>
            </p:cNvGraphicFramePr>
            <p:nvPr>
              <p:extLst/>
            </p:nvPr>
          </p:nvGraphicFramePr>
          <p:xfrm>
            <a:off x="960438" y="5029200"/>
            <a:ext cx="473075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1" name="Equation" r:id="rId7" imgW="228600" imgH="228600" progId="Equation.DSMT4">
                    <p:embed/>
                  </p:oleObj>
                </mc:Choice>
                <mc:Fallback>
                  <p:oleObj name="Equation" r:id="rId7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60438" y="5029200"/>
                          <a:ext cx="473075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64"/>
            <p:cNvGraphicFramePr>
              <a:graphicFrameLocks noChangeAspect="1"/>
            </p:cNvGraphicFramePr>
            <p:nvPr>
              <p:extLst/>
            </p:nvPr>
          </p:nvGraphicFramePr>
          <p:xfrm>
            <a:off x="960438" y="2301875"/>
            <a:ext cx="474662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2" name="Equation" r:id="rId9" imgW="228600" imgH="228600" progId="Equation.DSMT4">
                    <p:embed/>
                  </p:oleObj>
                </mc:Choice>
                <mc:Fallback>
                  <p:oleObj name="Equation" r:id="rId9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60438" y="2301875"/>
                          <a:ext cx="474662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65"/>
            <p:cNvGraphicFramePr>
              <a:graphicFrameLocks noChangeAspect="1"/>
            </p:cNvGraphicFramePr>
            <p:nvPr>
              <p:extLst/>
            </p:nvPr>
          </p:nvGraphicFramePr>
          <p:xfrm>
            <a:off x="341078" y="2297905"/>
            <a:ext cx="369887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3" name="Equation" r:id="rId11" imgW="177800" imgH="203200" progId="Equation.DSMT4">
                    <p:embed/>
                  </p:oleObj>
                </mc:Choice>
                <mc:Fallback>
                  <p:oleObj name="Equation" r:id="rId11" imgW="1778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1078" y="2297905"/>
                          <a:ext cx="369887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66"/>
            <p:cNvGraphicFramePr>
              <a:graphicFrameLocks noChangeAspect="1"/>
            </p:cNvGraphicFramePr>
            <p:nvPr>
              <p:extLst/>
            </p:nvPr>
          </p:nvGraphicFramePr>
          <p:xfrm>
            <a:off x="367534" y="3730268"/>
            <a:ext cx="3143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4" name="Equation" r:id="rId13" imgW="152400" imgH="203200" progId="Equation.DSMT4">
                    <p:embed/>
                  </p:oleObj>
                </mc:Choice>
                <mc:Fallback>
                  <p:oleObj name="Equation" r:id="rId13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7534" y="3730268"/>
                          <a:ext cx="314325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67"/>
            <p:cNvGraphicFramePr>
              <a:graphicFrameLocks noChangeAspect="1"/>
            </p:cNvGraphicFramePr>
            <p:nvPr>
              <p:extLst/>
            </p:nvPr>
          </p:nvGraphicFramePr>
          <p:xfrm>
            <a:off x="341078" y="5056859"/>
            <a:ext cx="36830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5" name="Equation" r:id="rId15" imgW="177800" imgH="203200" progId="Equation.DSMT4">
                    <p:embed/>
                  </p:oleObj>
                </mc:Choice>
                <mc:Fallback>
                  <p:oleObj name="Equation" r:id="rId15" imgW="1778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41078" y="5056859"/>
                          <a:ext cx="368300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Group 68"/>
          <p:cNvGrpSpPr/>
          <p:nvPr/>
        </p:nvGrpSpPr>
        <p:grpSpPr>
          <a:xfrm>
            <a:off x="1984913" y="2212252"/>
            <a:ext cx="2416560" cy="3055744"/>
            <a:chOff x="1488685" y="2212252"/>
            <a:chExt cx="1812420" cy="3055744"/>
          </a:xfrm>
        </p:grpSpPr>
        <p:sp>
          <p:nvSpPr>
            <p:cNvPr id="70" name="Oval 69"/>
            <p:cNvSpPr/>
            <p:nvPr/>
          </p:nvSpPr>
          <p:spPr>
            <a:xfrm>
              <a:off x="2678488" y="2212252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71" name="Object 70"/>
            <p:cNvGraphicFramePr>
              <a:graphicFrameLocks noChangeAspect="1"/>
            </p:cNvGraphicFramePr>
            <p:nvPr>
              <p:extLst/>
            </p:nvPr>
          </p:nvGraphicFramePr>
          <p:xfrm>
            <a:off x="2795588" y="2290763"/>
            <a:ext cx="446087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6" name="Equation" r:id="rId17" imgW="215900" imgH="228600" progId="Equation.DSMT4">
                    <p:embed/>
                  </p:oleObj>
                </mc:Choice>
                <mc:Fallback>
                  <p:oleObj name="Equation" r:id="rId17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795588" y="2290763"/>
                          <a:ext cx="446087" cy="474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2" name="Straight Arrow Connector 71"/>
            <p:cNvCxnSpPr>
              <a:stCxn id="60" idx="6"/>
              <a:endCxn id="70" idx="2"/>
            </p:cNvCxnSpPr>
            <p:nvPr/>
          </p:nvCxnSpPr>
          <p:spPr>
            <a:xfrm flipV="1">
              <a:off x="1488685" y="2527993"/>
              <a:ext cx="1189803" cy="302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1" idx="6"/>
              <a:endCxn id="70" idx="2"/>
            </p:cNvCxnSpPr>
            <p:nvPr/>
          </p:nvCxnSpPr>
          <p:spPr>
            <a:xfrm flipV="1">
              <a:off x="1488685" y="2527993"/>
              <a:ext cx="1189803" cy="135536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2" idx="6"/>
              <a:endCxn id="70" idx="2"/>
            </p:cNvCxnSpPr>
            <p:nvPr/>
          </p:nvCxnSpPr>
          <p:spPr>
            <a:xfrm flipV="1">
              <a:off x="1488685" y="2527993"/>
              <a:ext cx="1189803" cy="274000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1984913" y="2531017"/>
            <a:ext cx="2416560" cy="2736980"/>
            <a:chOff x="1488685" y="2531016"/>
            <a:chExt cx="1812420" cy="2736980"/>
          </a:xfrm>
        </p:grpSpPr>
        <p:sp>
          <p:nvSpPr>
            <p:cNvPr id="76" name="Oval 75"/>
            <p:cNvSpPr/>
            <p:nvPr/>
          </p:nvSpPr>
          <p:spPr>
            <a:xfrm>
              <a:off x="2678488" y="3089937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77" name="Object 76"/>
            <p:cNvGraphicFramePr>
              <a:graphicFrameLocks noChangeAspect="1"/>
            </p:cNvGraphicFramePr>
            <p:nvPr>
              <p:extLst/>
            </p:nvPr>
          </p:nvGraphicFramePr>
          <p:xfrm>
            <a:off x="2786063" y="3159125"/>
            <a:ext cx="446087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7" name="Equation" r:id="rId19" imgW="215900" imgH="228600" progId="Equation.DSMT4">
                    <p:embed/>
                  </p:oleObj>
                </mc:Choice>
                <mc:Fallback>
                  <p:oleObj name="Equation" r:id="rId19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786063" y="3159125"/>
                          <a:ext cx="446087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8" name="Straight Arrow Connector 77"/>
            <p:cNvCxnSpPr>
              <a:stCxn id="60" idx="6"/>
              <a:endCxn id="76" idx="2"/>
            </p:cNvCxnSpPr>
            <p:nvPr/>
          </p:nvCxnSpPr>
          <p:spPr>
            <a:xfrm>
              <a:off x="1488685" y="2531016"/>
              <a:ext cx="1189803" cy="87466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1" idx="6"/>
              <a:endCxn id="76" idx="2"/>
            </p:cNvCxnSpPr>
            <p:nvPr/>
          </p:nvCxnSpPr>
          <p:spPr>
            <a:xfrm flipV="1">
              <a:off x="1488685" y="3405678"/>
              <a:ext cx="1189803" cy="47768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2" idx="6"/>
              <a:endCxn id="76" idx="2"/>
            </p:cNvCxnSpPr>
            <p:nvPr/>
          </p:nvCxnSpPr>
          <p:spPr>
            <a:xfrm flipV="1">
              <a:off x="1488685" y="3405678"/>
              <a:ext cx="1189803" cy="186231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984913" y="2531017"/>
            <a:ext cx="2416560" cy="2736980"/>
            <a:chOff x="1488685" y="2531016"/>
            <a:chExt cx="1812420" cy="2736980"/>
          </a:xfrm>
        </p:grpSpPr>
        <p:sp>
          <p:nvSpPr>
            <p:cNvPr id="82" name="Oval 81"/>
            <p:cNvSpPr/>
            <p:nvPr/>
          </p:nvSpPr>
          <p:spPr>
            <a:xfrm>
              <a:off x="2678488" y="3933933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83" name="Object 82"/>
            <p:cNvGraphicFramePr>
              <a:graphicFrameLocks noChangeAspect="1"/>
            </p:cNvGraphicFramePr>
            <p:nvPr>
              <p:extLst/>
            </p:nvPr>
          </p:nvGraphicFramePr>
          <p:xfrm>
            <a:off x="2795588" y="4041775"/>
            <a:ext cx="446087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8" name="Equation" r:id="rId21" imgW="215900" imgH="228600" progId="Equation.DSMT4">
                    <p:embed/>
                  </p:oleObj>
                </mc:Choice>
                <mc:Fallback>
                  <p:oleObj name="Equation" r:id="rId21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795588" y="4041775"/>
                          <a:ext cx="446087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4" name="Straight Arrow Connector 83"/>
            <p:cNvCxnSpPr>
              <a:stCxn id="60" idx="6"/>
              <a:endCxn id="82" idx="2"/>
            </p:cNvCxnSpPr>
            <p:nvPr/>
          </p:nvCxnSpPr>
          <p:spPr>
            <a:xfrm>
              <a:off x="1488685" y="2531016"/>
              <a:ext cx="1189803" cy="171865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1" idx="6"/>
              <a:endCxn id="82" idx="2"/>
            </p:cNvCxnSpPr>
            <p:nvPr/>
          </p:nvCxnSpPr>
          <p:spPr>
            <a:xfrm>
              <a:off x="1488685" y="3883362"/>
              <a:ext cx="1189803" cy="36631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2" idx="6"/>
              <a:endCxn id="82" idx="2"/>
            </p:cNvCxnSpPr>
            <p:nvPr/>
          </p:nvCxnSpPr>
          <p:spPr>
            <a:xfrm flipV="1">
              <a:off x="1488685" y="4249674"/>
              <a:ext cx="1189803" cy="101832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1984915" y="2531017"/>
            <a:ext cx="2437396" cy="2901935"/>
            <a:chOff x="1488685" y="2531016"/>
            <a:chExt cx="1828047" cy="2901934"/>
          </a:xfrm>
        </p:grpSpPr>
        <p:sp>
          <p:nvSpPr>
            <p:cNvPr id="88" name="Oval 87"/>
            <p:cNvSpPr/>
            <p:nvPr/>
          </p:nvSpPr>
          <p:spPr>
            <a:xfrm>
              <a:off x="2694115" y="4801468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89" name="Object 88"/>
            <p:cNvGraphicFramePr>
              <a:graphicFrameLocks noChangeAspect="1"/>
            </p:cNvGraphicFramePr>
            <p:nvPr>
              <p:extLst/>
            </p:nvPr>
          </p:nvGraphicFramePr>
          <p:xfrm>
            <a:off x="2801938" y="4870450"/>
            <a:ext cx="447675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09" name="Equation" r:id="rId23" imgW="215900" imgH="228600" progId="Equation.DSMT4">
                    <p:embed/>
                  </p:oleObj>
                </mc:Choice>
                <mc:Fallback>
                  <p:oleObj name="Equation" r:id="rId23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801938" y="4870450"/>
                          <a:ext cx="447675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0" name="Straight Arrow Connector 89"/>
            <p:cNvCxnSpPr>
              <a:stCxn id="60" idx="6"/>
              <a:endCxn id="88" idx="2"/>
            </p:cNvCxnSpPr>
            <p:nvPr/>
          </p:nvCxnSpPr>
          <p:spPr>
            <a:xfrm>
              <a:off x="1488685" y="2531016"/>
              <a:ext cx="1205430" cy="258619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1" idx="6"/>
              <a:endCxn id="88" idx="2"/>
            </p:cNvCxnSpPr>
            <p:nvPr/>
          </p:nvCxnSpPr>
          <p:spPr>
            <a:xfrm>
              <a:off x="1488685" y="3883362"/>
              <a:ext cx="1205430" cy="123384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2" idx="6"/>
              <a:endCxn id="88" idx="2"/>
            </p:cNvCxnSpPr>
            <p:nvPr/>
          </p:nvCxnSpPr>
          <p:spPr>
            <a:xfrm flipV="1">
              <a:off x="1488685" y="5117209"/>
              <a:ext cx="1205430" cy="1507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984915" y="2531016"/>
            <a:ext cx="2437396" cy="3745931"/>
            <a:chOff x="1488685" y="2531016"/>
            <a:chExt cx="1828047" cy="3745930"/>
          </a:xfrm>
        </p:grpSpPr>
        <p:sp>
          <p:nvSpPr>
            <p:cNvPr id="94" name="Oval 93"/>
            <p:cNvSpPr/>
            <p:nvPr/>
          </p:nvSpPr>
          <p:spPr>
            <a:xfrm>
              <a:off x="2694115" y="5645464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95" name="Object 94"/>
            <p:cNvGraphicFramePr>
              <a:graphicFrameLocks noChangeAspect="1"/>
            </p:cNvGraphicFramePr>
            <p:nvPr>
              <p:extLst/>
            </p:nvPr>
          </p:nvGraphicFramePr>
          <p:xfrm>
            <a:off x="2811463" y="5753100"/>
            <a:ext cx="447675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10" name="Equation" r:id="rId25" imgW="215900" imgH="228600" progId="Equation.DSMT4">
                    <p:embed/>
                  </p:oleObj>
                </mc:Choice>
                <mc:Fallback>
                  <p:oleObj name="Equation" r:id="rId25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811463" y="5753100"/>
                          <a:ext cx="447675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6" name="Straight Arrow Connector 95"/>
            <p:cNvCxnSpPr>
              <a:stCxn id="60" idx="6"/>
              <a:endCxn id="94" idx="2"/>
            </p:cNvCxnSpPr>
            <p:nvPr/>
          </p:nvCxnSpPr>
          <p:spPr>
            <a:xfrm>
              <a:off x="1488685" y="2531016"/>
              <a:ext cx="1205430" cy="343018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61" idx="6"/>
              <a:endCxn id="94" idx="2"/>
            </p:cNvCxnSpPr>
            <p:nvPr/>
          </p:nvCxnSpPr>
          <p:spPr>
            <a:xfrm>
              <a:off x="1488685" y="3883362"/>
              <a:ext cx="1205430" cy="207784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2" idx="6"/>
              <a:endCxn id="94" idx="2"/>
            </p:cNvCxnSpPr>
            <p:nvPr/>
          </p:nvCxnSpPr>
          <p:spPr>
            <a:xfrm>
              <a:off x="1488685" y="5267996"/>
              <a:ext cx="1205430" cy="69320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3563082" y="1417253"/>
            <a:ext cx="3036100" cy="4543953"/>
            <a:chOff x="2672310" y="1417252"/>
            <a:chExt cx="2277075" cy="4543953"/>
          </a:xfrm>
        </p:grpSpPr>
        <p:sp>
          <p:nvSpPr>
            <p:cNvPr id="100" name="Oval 99"/>
            <p:cNvSpPr/>
            <p:nvPr/>
          </p:nvSpPr>
          <p:spPr>
            <a:xfrm>
              <a:off x="2672310" y="1417252"/>
              <a:ext cx="622617" cy="5740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01" name="Object 100"/>
            <p:cNvGraphicFramePr>
              <a:graphicFrameLocks noChangeAspect="1"/>
            </p:cNvGraphicFramePr>
            <p:nvPr>
              <p:extLst/>
            </p:nvPr>
          </p:nvGraphicFramePr>
          <p:xfrm>
            <a:off x="2784475" y="1476375"/>
            <a:ext cx="4492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11" name="Equation" r:id="rId27" imgW="215900" imgH="228600" progId="Equation.DSMT4">
                    <p:embed/>
                  </p:oleObj>
                </mc:Choice>
                <mc:Fallback>
                  <p:oleObj name="Equation" r:id="rId27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784475" y="1476375"/>
                          <a:ext cx="449263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" name="Oval 101"/>
            <p:cNvSpPr/>
            <p:nvPr/>
          </p:nvSpPr>
          <p:spPr>
            <a:xfrm>
              <a:off x="4326768" y="3204029"/>
              <a:ext cx="622617" cy="63148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03" name="Object 102"/>
            <p:cNvGraphicFramePr>
              <a:graphicFrameLocks noChangeAspect="1"/>
            </p:cNvGraphicFramePr>
            <p:nvPr>
              <p:extLst/>
            </p:nvPr>
          </p:nvGraphicFramePr>
          <p:xfrm>
            <a:off x="4405313" y="3246757"/>
            <a:ext cx="474662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12" name="Equation" r:id="rId29" imgW="228600" imgH="228600" progId="Equation.DSMT4">
                    <p:embed/>
                  </p:oleObj>
                </mc:Choice>
                <mc:Fallback>
                  <p:oleObj name="Equation" r:id="rId29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405313" y="3246757"/>
                          <a:ext cx="474662" cy="474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4" name="Straight Arrow Connector 103"/>
            <p:cNvCxnSpPr>
              <a:stCxn id="70" idx="6"/>
              <a:endCxn id="102" idx="2"/>
            </p:cNvCxnSpPr>
            <p:nvPr/>
          </p:nvCxnSpPr>
          <p:spPr>
            <a:xfrm>
              <a:off x="3301105" y="2527993"/>
              <a:ext cx="1025663" cy="99177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76" idx="6"/>
              <a:endCxn id="102" idx="2"/>
            </p:cNvCxnSpPr>
            <p:nvPr/>
          </p:nvCxnSpPr>
          <p:spPr>
            <a:xfrm>
              <a:off x="3301105" y="3405678"/>
              <a:ext cx="1025663" cy="114092"/>
            </a:xfrm>
            <a:prstGeom prst="straightConnector1">
              <a:avLst/>
            </a:prstGeom>
            <a:ln w="57150" cmpd="sng">
              <a:solidFill>
                <a:srgbClr val="FF008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82" idx="6"/>
              <a:endCxn id="102" idx="2"/>
            </p:cNvCxnSpPr>
            <p:nvPr/>
          </p:nvCxnSpPr>
          <p:spPr>
            <a:xfrm flipV="1">
              <a:off x="3301105" y="3519770"/>
              <a:ext cx="1025663" cy="72990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00" idx="6"/>
              <a:endCxn id="102" idx="2"/>
            </p:cNvCxnSpPr>
            <p:nvPr/>
          </p:nvCxnSpPr>
          <p:spPr>
            <a:xfrm>
              <a:off x="3294927" y="1704290"/>
              <a:ext cx="1031841" cy="181548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88" idx="6"/>
              <a:endCxn id="102" idx="2"/>
            </p:cNvCxnSpPr>
            <p:nvPr/>
          </p:nvCxnSpPr>
          <p:spPr>
            <a:xfrm flipV="1">
              <a:off x="3316732" y="3519770"/>
              <a:ext cx="1010036" cy="159743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4" idx="6"/>
              <a:endCxn id="102" idx="2"/>
            </p:cNvCxnSpPr>
            <p:nvPr/>
          </p:nvCxnSpPr>
          <p:spPr>
            <a:xfrm flipV="1">
              <a:off x="3316732" y="3519770"/>
              <a:ext cx="1010036" cy="244143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7" name="Object 116"/>
          <p:cNvGraphicFramePr>
            <a:graphicFrameLocks noChangeAspect="1"/>
          </p:cNvGraphicFramePr>
          <p:nvPr>
            <p:extLst/>
          </p:nvPr>
        </p:nvGraphicFramePr>
        <p:xfrm>
          <a:off x="7414686" y="3556576"/>
          <a:ext cx="4252383" cy="2751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13" name="Equation" r:id="rId31" imgW="1384300" imgH="1193800" progId="Equation.DSMT4">
                  <p:embed/>
                </p:oleObj>
              </mc:Choice>
              <mc:Fallback>
                <p:oleObj name="Equation" r:id="rId31" imgW="1384300" imgH="119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414686" y="3556576"/>
                        <a:ext cx="4252383" cy="2751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Oval 119"/>
          <p:cNvSpPr/>
          <p:nvPr/>
        </p:nvSpPr>
        <p:spPr>
          <a:xfrm>
            <a:off x="5780659" y="4511809"/>
            <a:ext cx="830156" cy="63148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aphicFrame>
        <p:nvGraphicFramePr>
          <p:cNvPr id="121" name="Object 120"/>
          <p:cNvGraphicFramePr>
            <a:graphicFrameLocks noChangeAspect="1"/>
          </p:cNvGraphicFramePr>
          <p:nvPr>
            <p:extLst/>
          </p:nvPr>
        </p:nvGraphicFramePr>
        <p:xfrm>
          <a:off x="5885384" y="4554538"/>
          <a:ext cx="63288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14" name="Equation" r:id="rId33" imgW="228600" imgH="228600" progId="Equation.DSMT4">
                  <p:embed/>
                </p:oleObj>
              </mc:Choice>
              <mc:Fallback>
                <p:oleObj name="Equation" r:id="rId33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885384" y="4554538"/>
                        <a:ext cx="632883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" name="Straight Arrow Connector 121"/>
          <p:cNvCxnSpPr>
            <a:stCxn id="100" idx="6"/>
            <a:endCxn id="120" idx="2"/>
          </p:cNvCxnSpPr>
          <p:nvPr/>
        </p:nvCxnSpPr>
        <p:spPr>
          <a:xfrm>
            <a:off x="4393236" y="1704291"/>
            <a:ext cx="1387421" cy="312326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0" idx="6"/>
            <a:endCxn id="120" idx="2"/>
          </p:cNvCxnSpPr>
          <p:nvPr/>
        </p:nvCxnSpPr>
        <p:spPr>
          <a:xfrm>
            <a:off x="4401473" y="2527994"/>
            <a:ext cx="1379184" cy="229955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6" idx="6"/>
            <a:endCxn id="120" idx="2"/>
          </p:cNvCxnSpPr>
          <p:nvPr/>
        </p:nvCxnSpPr>
        <p:spPr>
          <a:xfrm>
            <a:off x="4401473" y="3405680"/>
            <a:ext cx="1379184" cy="142187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82" idx="6"/>
            <a:endCxn id="120" idx="2"/>
          </p:cNvCxnSpPr>
          <p:nvPr/>
        </p:nvCxnSpPr>
        <p:spPr>
          <a:xfrm>
            <a:off x="4401473" y="4249675"/>
            <a:ext cx="1379184" cy="57787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94" idx="6"/>
            <a:endCxn id="120" idx="2"/>
          </p:cNvCxnSpPr>
          <p:nvPr/>
        </p:nvCxnSpPr>
        <p:spPr>
          <a:xfrm flipV="1">
            <a:off x="4422311" y="4827551"/>
            <a:ext cx="1358348" cy="113365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8" idx="6"/>
            <a:endCxn id="120" idx="2"/>
          </p:cNvCxnSpPr>
          <p:nvPr/>
        </p:nvCxnSpPr>
        <p:spPr>
          <a:xfrm flipV="1">
            <a:off x="4422311" y="4827551"/>
            <a:ext cx="1358348" cy="28965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7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Hidden Layer back-prop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54773" y="2243979"/>
            <a:ext cx="1530143" cy="3339759"/>
            <a:chOff x="341078" y="2243978"/>
            <a:chExt cx="1147607" cy="3339759"/>
          </a:xfrm>
        </p:grpSpPr>
        <p:sp>
          <p:nvSpPr>
            <p:cNvPr id="60" name="Oval 59"/>
            <p:cNvSpPr/>
            <p:nvPr/>
          </p:nvSpPr>
          <p:spPr>
            <a:xfrm>
              <a:off x="866068" y="2243978"/>
              <a:ext cx="622617" cy="5740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Oval 60"/>
            <p:cNvSpPr/>
            <p:nvPr/>
          </p:nvSpPr>
          <p:spPr>
            <a:xfrm>
              <a:off x="866068" y="3567621"/>
              <a:ext cx="622617" cy="6314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Oval 61"/>
            <p:cNvSpPr/>
            <p:nvPr/>
          </p:nvSpPr>
          <p:spPr>
            <a:xfrm>
              <a:off x="866068" y="4952255"/>
              <a:ext cx="622617" cy="6314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63" name="Object 62"/>
            <p:cNvGraphicFramePr>
              <a:graphicFrameLocks noChangeAspect="1"/>
            </p:cNvGraphicFramePr>
            <p:nvPr>
              <p:extLst/>
            </p:nvPr>
          </p:nvGraphicFramePr>
          <p:xfrm>
            <a:off x="960438" y="3633788"/>
            <a:ext cx="473075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23" name="Equation" r:id="rId3" imgW="228600" imgH="228600" progId="Equation.DSMT4">
                    <p:embed/>
                  </p:oleObj>
                </mc:Choice>
                <mc:Fallback>
                  <p:oleObj name="Equation" r:id="rId3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0438" y="3633788"/>
                          <a:ext cx="473075" cy="474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63"/>
            <p:cNvGraphicFramePr>
              <a:graphicFrameLocks noChangeAspect="1"/>
            </p:cNvGraphicFramePr>
            <p:nvPr>
              <p:extLst/>
            </p:nvPr>
          </p:nvGraphicFramePr>
          <p:xfrm>
            <a:off x="960438" y="5029200"/>
            <a:ext cx="473075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24" name="Equation" r:id="rId5" imgW="228600" imgH="228600" progId="Equation.DSMT4">
                    <p:embed/>
                  </p:oleObj>
                </mc:Choice>
                <mc:Fallback>
                  <p:oleObj name="Equation" r:id="rId5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60438" y="5029200"/>
                          <a:ext cx="473075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64"/>
            <p:cNvGraphicFramePr>
              <a:graphicFrameLocks noChangeAspect="1"/>
            </p:cNvGraphicFramePr>
            <p:nvPr>
              <p:extLst/>
            </p:nvPr>
          </p:nvGraphicFramePr>
          <p:xfrm>
            <a:off x="960438" y="2301875"/>
            <a:ext cx="474662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25" name="Equation" r:id="rId7" imgW="228600" imgH="228600" progId="Equation.DSMT4">
                    <p:embed/>
                  </p:oleObj>
                </mc:Choice>
                <mc:Fallback>
                  <p:oleObj name="Equation" r:id="rId7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60438" y="2301875"/>
                          <a:ext cx="474662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65"/>
            <p:cNvGraphicFramePr>
              <a:graphicFrameLocks noChangeAspect="1"/>
            </p:cNvGraphicFramePr>
            <p:nvPr>
              <p:extLst/>
            </p:nvPr>
          </p:nvGraphicFramePr>
          <p:xfrm>
            <a:off x="341078" y="2297905"/>
            <a:ext cx="369887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26" name="Equation" r:id="rId9" imgW="177800" imgH="203200" progId="Equation.DSMT4">
                    <p:embed/>
                  </p:oleObj>
                </mc:Choice>
                <mc:Fallback>
                  <p:oleObj name="Equation" r:id="rId9" imgW="1778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1078" y="2297905"/>
                          <a:ext cx="369887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66"/>
            <p:cNvGraphicFramePr>
              <a:graphicFrameLocks noChangeAspect="1"/>
            </p:cNvGraphicFramePr>
            <p:nvPr>
              <p:extLst/>
            </p:nvPr>
          </p:nvGraphicFramePr>
          <p:xfrm>
            <a:off x="367534" y="3730268"/>
            <a:ext cx="3143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27" name="Equation" r:id="rId11" imgW="152400" imgH="203200" progId="Equation.DSMT4">
                    <p:embed/>
                  </p:oleObj>
                </mc:Choice>
                <mc:Fallback>
                  <p:oleObj name="Equation" r:id="rId11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7534" y="3730268"/>
                          <a:ext cx="314325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67"/>
            <p:cNvGraphicFramePr>
              <a:graphicFrameLocks noChangeAspect="1"/>
            </p:cNvGraphicFramePr>
            <p:nvPr>
              <p:extLst/>
            </p:nvPr>
          </p:nvGraphicFramePr>
          <p:xfrm>
            <a:off x="341078" y="5056859"/>
            <a:ext cx="36830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28" name="Equation" r:id="rId13" imgW="177800" imgH="203200" progId="Equation.DSMT4">
                    <p:embed/>
                  </p:oleObj>
                </mc:Choice>
                <mc:Fallback>
                  <p:oleObj name="Equation" r:id="rId13" imgW="1778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1078" y="5056859"/>
                          <a:ext cx="368300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Group 68"/>
          <p:cNvGrpSpPr/>
          <p:nvPr/>
        </p:nvGrpSpPr>
        <p:grpSpPr>
          <a:xfrm>
            <a:off x="1984913" y="2212252"/>
            <a:ext cx="2416560" cy="3055744"/>
            <a:chOff x="1488685" y="2212252"/>
            <a:chExt cx="1812420" cy="3055744"/>
          </a:xfrm>
        </p:grpSpPr>
        <p:sp>
          <p:nvSpPr>
            <p:cNvPr id="70" name="Oval 69"/>
            <p:cNvSpPr/>
            <p:nvPr/>
          </p:nvSpPr>
          <p:spPr>
            <a:xfrm>
              <a:off x="2678488" y="2212252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71" name="Object 70"/>
            <p:cNvGraphicFramePr>
              <a:graphicFrameLocks noChangeAspect="1"/>
            </p:cNvGraphicFramePr>
            <p:nvPr>
              <p:extLst/>
            </p:nvPr>
          </p:nvGraphicFramePr>
          <p:xfrm>
            <a:off x="2795588" y="2290763"/>
            <a:ext cx="446087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29" name="Equation" r:id="rId15" imgW="215900" imgH="228600" progId="Equation.DSMT4">
                    <p:embed/>
                  </p:oleObj>
                </mc:Choice>
                <mc:Fallback>
                  <p:oleObj name="Equation" r:id="rId15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795588" y="2290763"/>
                          <a:ext cx="446087" cy="474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2" name="Straight Arrow Connector 71"/>
            <p:cNvCxnSpPr>
              <a:stCxn id="60" idx="6"/>
              <a:endCxn id="70" idx="2"/>
            </p:cNvCxnSpPr>
            <p:nvPr/>
          </p:nvCxnSpPr>
          <p:spPr>
            <a:xfrm flipV="1">
              <a:off x="1488685" y="2527993"/>
              <a:ext cx="1189803" cy="302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1" idx="6"/>
              <a:endCxn id="70" idx="2"/>
            </p:cNvCxnSpPr>
            <p:nvPr/>
          </p:nvCxnSpPr>
          <p:spPr>
            <a:xfrm flipV="1">
              <a:off x="1488685" y="2527993"/>
              <a:ext cx="1189803" cy="135536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2" idx="6"/>
              <a:endCxn id="70" idx="2"/>
            </p:cNvCxnSpPr>
            <p:nvPr/>
          </p:nvCxnSpPr>
          <p:spPr>
            <a:xfrm flipV="1">
              <a:off x="1488685" y="2527993"/>
              <a:ext cx="1189803" cy="274000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1984913" y="2531017"/>
            <a:ext cx="2416560" cy="2736980"/>
            <a:chOff x="1488685" y="2531016"/>
            <a:chExt cx="1812420" cy="2736980"/>
          </a:xfrm>
        </p:grpSpPr>
        <p:sp>
          <p:nvSpPr>
            <p:cNvPr id="76" name="Oval 75"/>
            <p:cNvSpPr/>
            <p:nvPr/>
          </p:nvSpPr>
          <p:spPr>
            <a:xfrm>
              <a:off x="2678488" y="3089937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77" name="Object 76"/>
            <p:cNvGraphicFramePr>
              <a:graphicFrameLocks noChangeAspect="1"/>
            </p:cNvGraphicFramePr>
            <p:nvPr>
              <p:extLst/>
            </p:nvPr>
          </p:nvGraphicFramePr>
          <p:xfrm>
            <a:off x="2786063" y="3159125"/>
            <a:ext cx="446087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30" name="Equation" r:id="rId17" imgW="215900" imgH="228600" progId="Equation.DSMT4">
                    <p:embed/>
                  </p:oleObj>
                </mc:Choice>
                <mc:Fallback>
                  <p:oleObj name="Equation" r:id="rId17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786063" y="3159125"/>
                          <a:ext cx="446087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8" name="Straight Arrow Connector 77"/>
            <p:cNvCxnSpPr>
              <a:stCxn id="60" idx="6"/>
              <a:endCxn id="76" idx="2"/>
            </p:cNvCxnSpPr>
            <p:nvPr/>
          </p:nvCxnSpPr>
          <p:spPr>
            <a:xfrm>
              <a:off x="1488685" y="2531016"/>
              <a:ext cx="1189803" cy="87466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1" idx="6"/>
              <a:endCxn id="76" idx="2"/>
            </p:cNvCxnSpPr>
            <p:nvPr/>
          </p:nvCxnSpPr>
          <p:spPr>
            <a:xfrm flipV="1">
              <a:off x="1488685" y="3405678"/>
              <a:ext cx="1189803" cy="477684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2" idx="6"/>
              <a:endCxn id="76" idx="2"/>
            </p:cNvCxnSpPr>
            <p:nvPr/>
          </p:nvCxnSpPr>
          <p:spPr>
            <a:xfrm flipV="1">
              <a:off x="1488685" y="3405678"/>
              <a:ext cx="1189803" cy="186231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984913" y="2531017"/>
            <a:ext cx="2416560" cy="2736980"/>
            <a:chOff x="1488685" y="2531016"/>
            <a:chExt cx="1812420" cy="2736980"/>
          </a:xfrm>
        </p:grpSpPr>
        <p:sp>
          <p:nvSpPr>
            <p:cNvPr id="82" name="Oval 81"/>
            <p:cNvSpPr/>
            <p:nvPr/>
          </p:nvSpPr>
          <p:spPr>
            <a:xfrm>
              <a:off x="2678488" y="3933933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83" name="Object 82"/>
            <p:cNvGraphicFramePr>
              <a:graphicFrameLocks noChangeAspect="1"/>
            </p:cNvGraphicFramePr>
            <p:nvPr>
              <p:extLst/>
            </p:nvPr>
          </p:nvGraphicFramePr>
          <p:xfrm>
            <a:off x="2795588" y="4041775"/>
            <a:ext cx="446087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31" name="Equation" r:id="rId19" imgW="215900" imgH="228600" progId="Equation.DSMT4">
                    <p:embed/>
                  </p:oleObj>
                </mc:Choice>
                <mc:Fallback>
                  <p:oleObj name="Equation" r:id="rId19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795588" y="4041775"/>
                          <a:ext cx="446087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4" name="Straight Arrow Connector 83"/>
            <p:cNvCxnSpPr>
              <a:stCxn id="60" idx="6"/>
              <a:endCxn id="82" idx="2"/>
            </p:cNvCxnSpPr>
            <p:nvPr/>
          </p:nvCxnSpPr>
          <p:spPr>
            <a:xfrm>
              <a:off x="1488685" y="2531016"/>
              <a:ext cx="1189803" cy="171865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1" idx="6"/>
              <a:endCxn id="82" idx="2"/>
            </p:cNvCxnSpPr>
            <p:nvPr/>
          </p:nvCxnSpPr>
          <p:spPr>
            <a:xfrm>
              <a:off x="1488685" y="3883362"/>
              <a:ext cx="1189803" cy="36631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62" idx="6"/>
              <a:endCxn id="82" idx="2"/>
            </p:cNvCxnSpPr>
            <p:nvPr/>
          </p:nvCxnSpPr>
          <p:spPr>
            <a:xfrm flipV="1">
              <a:off x="1488685" y="4249674"/>
              <a:ext cx="1189803" cy="101832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1984915" y="2531017"/>
            <a:ext cx="2437396" cy="2901935"/>
            <a:chOff x="1488685" y="2531016"/>
            <a:chExt cx="1828047" cy="2901934"/>
          </a:xfrm>
        </p:grpSpPr>
        <p:sp>
          <p:nvSpPr>
            <p:cNvPr id="88" name="Oval 87"/>
            <p:cNvSpPr/>
            <p:nvPr/>
          </p:nvSpPr>
          <p:spPr>
            <a:xfrm>
              <a:off x="2694115" y="4801468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89" name="Object 88"/>
            <p:cNvGraphicFramePr>
              <a:graphicFrameLocks noChangeAspect="1"/>
            </p:cNvGraphicFramePr>
            <p:nvPr>
              <p:extLst/>
            </p:nvPr>
          </p:nvGraphicFramePr>
          <p:xfrm>
            <a:off x="2801938" y="4870450"/>
            <a:ext cx="447675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32" name="Equation" r:id="rId21" imgW="215900" imgH="228600" progId="Equation.DSMT4">
                    <p:embed/>
                  </p:oleObj>
                </mc:Choice>
                <mc:Fallback>
                  <p:oleObj name="Equation" r:id="rId21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801938" y="4870450"/>
                          <a:ext cx="447675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0" name="Straight Arrow Connector 89"/>
            <p:cNvCxnSpPr>
              <a:stCxn id="60" idx="6"/>
              <a:endCxn id="88" idx="2"/>
            </p:cNvCxnSpPr>
            <p:nvPr/>
          </p:nvCxnSpPr>
          <p:spPr>
            <a:xfrm>
              <a:off x="1488685" y="2531016"/>
              <a:ext cx="1205430" cy="258619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1" idx="6"/>
              <a:endCxn id="88" idx="2"/>
            </p:cNvCxnSpPr>
            <p:nvPr/>
          </p:nvCxnSpPr>
          <p:spPr>
            <a:xfrm>
              <a:off x="1488685" y="3883362"/>
              <a:ext cx="1205430" cy="123384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2" idx="6"/>
              <a:endCxn id="88" idx="2"/>
            </p:cNvCxnSpPr>
            <p:nvPr/>
          </p:nvCxnSpPr>
          <p:spPr>
            <a:xfrm flipV="1">
              <a:off x="1488685" y="5117209"/>
              <a:ext cx="1205430" cy="1507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984915" y="2531016"/>
            <a:ext cx="2437396" cy="3745931"/>
            <a:chOff x="1488685" y="2531016"/>
            <a:chExt cx="1828047" cy="3745930"/>
          </a:xfrm>
        </p:grpSpPr>
        <p:sp>
          <p:nvSpPr>
            <p:cNvPr id="94" name="Oval 93"/>
            <p:cNvSpPr/>
            <p:nvPr/>
          </p:nvSpPr>
          <p:spPr>
            <a:xfrm>
              <a:off x="2694115" y="5645464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95" name="Object 94"/>
            <p:cNvGraphicFramePr>
              <a:graphicFrameLocks noChangeAspect="1"/>
            </p:cNvGraphicFramePr>
            <p:nvPr>
              <p:extLst/>
            </p:nvPr>
          </p:nvGraphicFramePr>
          <p:xfrm>
            <a:off x="2811463" y="5753100"/>
            <a:ext cx="447675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33" name="Equation" r:id="rId23" imgW="215900" imgH="228600" progId="Equation.DSMT4">
                    <p:embed/>
                  </p:oleObj>
                </mc:Choice>
                <mc:Fallback>
                  <p:oleObj name="Equation" r:id="rId23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811463" y="5753100"/>
                          <a:ext cx="447675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6" name="Straight Arrow Connector 95"/>
            <p:cNvCxnSpPr>
              <a:stCxn id="60" idx="6"/>
              <a:endCxn id="94" idx="2"/>
            </p:cNvCxnSpPr>
            <p:nvPr/>
          </p:nvCxnSpPr>
          <p:spPr>
            <a:xfrm>
              <a:off x="1488685" y="2531016"/>
              <a:ext cx="1205430" cy="343018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61" idx="6"/>
              <a:endCxn id="94" idx="2"/>
            </p:cNvCxnSpPr>
            <p:nvPr/>
          </p:nvCxnSpPr>
          <p:spPr>
            <a:xfrm>
              <a:off x="1488685" y="3883362"/>
              <a:ext cx="1205430" cy="207784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62" idx="6"/>
              <a:endCxn id="94" idx="2"/>
            </p:cNvCxnSpPr>
            <p:nvPr/>
          </p:nvCxnSpPr>
          <p:spPr>
            <a:xfrm>
              <a:off x="1488685" y="5267996"/>
              <a:ext cx="1205430" cy="69320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3563082" y="1417253"/>
            <a:ext cx="3036100" cy="4543953"/>
            <a:chOff x="2672310" y="1417252"/>
            <a:chExt cx="2277075" cy="4543953"/>
          </a:xfrm>
        </p:grpSpPr>
        <p:sp>
          <p:nvSpPr>
            <p:cNvPr id="100" name="Oval 99"/>
            <p:cNvSpPr/>
            <p:nvPr/>
          </p:nvSpPr>
          <p:spPr>
            <a:xfrm>
              <a:off x="2672310" y="1417252"/>
              <a:ext cx="622617" cy="5740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01" name="Object 100"/>
            <p:cNvGraphicFramePr>
              <a:graphicFrameLocks noChangeAspect="1"/>
            </p:cNvGraphicFramePr>
            <p:nvPr>
              <p:extLst/>
            </p:nvPr>
          </p:nvGraphicFramePr>
          <p:xfrm>
            <a:off x="2784475" y="1476375"/>
            <a:ext cx="4492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34" name="Equation" r:id="rId25" imgW="215900" imgH="228600" progId="Equation.DSMT4">
                    <p:embed/>
                  </p:oleObj>
                </mc:Choice>
                <mc:Fallback>
                  <p:oleObj name="Equation" r:id="rId25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784475" y="1476375"/>
                          <a:ext cx="449263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" name="Oval 101"/>
            <p:cNvSpPr/>
            <p:nvPr/>
          </p:nvSpPr>
          <p:spPr>
            <a:xfrm>
              <a:off x="4326768" y="3204029"/>
              <a:ext cx="622617" cy="63148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03" name="Object 102"/>
            <p:cNvGraphicFramePr>
              <a:graphicFrameLocks noChangeAspect="1"/>
            </p:cNvGraphicFramePr>
            <p:nvPr>
              <p:extLst/>
            </p:nvPr>
          </p:nvGraphicFramePr>
          <p:xfrm>
            <a:off x="4405313" y="3246757"/>
            <a:ext cx="474662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35" name="Equation" r:id="rId27" imgW="228600" imgH="228600" progId="Equation.DSMT4">
                    <p:embed/>
                  </p:oleObj>
                </mc:Choice>
                <mc:Fallback>
                  <p:oleObj name="Equation" r:id="rId27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405313" y="3246757"/>
                          <a:ext cx="474662" cy="474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4" name="Straight Arrow Connector 103"/>
            <p:cNvCxnSpPr>
              <a:stCxn id="70" idx="6"/>
              <a:endCxn id="102" idx="2"/>
            </p:cNvCxnSpPr>
            <p:nvPr/>
          </p:nvCxnSpPr>
          <p:spPr>
            <a:xfrm>
              <a:off x="3301105" y="2527993"/>
              <a:ext cx="1025663" cy="99177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76" idx="6"/>
              <a:endCxn id="102" idx="2"/>
            </p:cNvCxnSpPr>
            <p:nvPr/>
          </p:nvCxnSpPr>
          <p:spPr>
            <a:xfrm>
              <a:off x="3301105" y="3405678"/>
              <a:ext cx="1025663" cy="114092"/>
            </a:xfrm>
            <a:prstGeom prst="straightConnector1">
              <a:avLst/>
            </a:prstGeom>
            <a:ln w="57150" cmpd="sng">
              <a:solidFill>
                <a:srgbClr val="6084D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82" idx="6"/>
              <a:endCxn id="102" idx="2"/>
            </p:cNvCxnSpPr>
            <p:nvPr/>
          </p:nvCxnSpPr>
          <p:spPr>
            <a:xfrm flipV="1">
              <a:off x="3301105" y="3519770"/>
              <a:ext cx="1025663" cy="72990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00" idx="6"/>
              <a:endCxn id="102" idx="2"/>
            </p:cNvCxnSpPr>
            <p:nvPr/>
          </p:nvCxnSpPr>
          <p:spPr>
            <a:xfrm>
              <a:off x="3294927" y="1704290"/>
              <a:ext cx="1031841" cy="181548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88" idx="6"/>
              <a:endCxn id="102" idx="2"/>
            </p:cNvCxnSpPr>
            <p:nvPr/>
          </p:nvCxnSpPr>
          <p:spPr>
            <a:xfrm flipV="1">
              <a:off x="3316732" y="3519770"/>
              <a:ext cx="1010036" cy="159743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4" idx="6"/>
              <a:endCxn id="102" idx="2"/>
            </p:cNvCxnSpPr>
            <p:nvPr/>
          </p:nvCxnSpPr>
          <p:spPr>
            <a:xfrm flipV="1">
              <a:off x="3316732" y="3519770"/>
              <a:ext cx="1010036" cy="2441435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599182" y="3802063"/>
          <a:ext cx="53467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36" name="Equation" r:id="rId29" imgW="1739900" imgH="736600" progId="Equation.DSMT4">
                  <p:embed/>
                </p:oleObj>
              </mc:Choice>
              <mc:Fallback>
                <p:oleObj name="Equation" r:id="rId29" imgW="1739900" imgH="73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599182" y="3802063"/>
                        <a:ext cx="5346700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Oval 119"/>
          <p:cNvSpPr/>
          <p:nvPr/>
        </p:nvSpPr>
        <p:spPr>
          <a:xfrm>
            <a:off x="5780659" y="4511809"/>
            <a:ext cx="830156" cy="63148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aphicFrame>
        <p:nvGraphicFramePr>
          <p:cNvPr id="121" name="Object 120"/>
          <p:cNvGraphicFramePr>
            <a:graphicFrameLocks noChangeAspect="1"/>
          </p:cNvGraphicFramePr>
          <p:nvPr>
            <p:extLst/>
          </p:nvPr>
        </p:nvGraphicFramePr>
        <p:xfrm>
          <a:off x="5885384" y="4554538"/>
          <a:ext cx="63288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37" name="Equation" r:id="rId31" imgW="228600" imgH="228600" progId="Equation.DSMT4">
                  <p:embed/>
                </p:oleObj>
              </mc:Choice>
              <mc:Fallback>
                <p:oleObj name="Equation" r:id="rId31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885384" y="4554538"/>
                        <a:ext cx="632883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" name="Straight Arrow Connector 121"/>
          <p:cNvCxnSpPr>
            <a:stCxn id="100" idx="6"/>
            <a:endCxn id="120" idx="2"/>
          </p:cNvCxnSpPr>
          <p:nvPr/>
        </p:nvCxnSpPr>
        <p:spPr>
          <a:xfrm>
            <a:off x="4393236" y="1704291"/>
            <a:ext cx="1387421" cy="312326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0" idx="6"/>
            <a:endCxn id="120" idx="2"/>
          </p:cNvCxnSpPr>
          <p:nvPr/>
        </p:nvCxnSpPr>
        <p:spPr>
          <a:xfrm>
            <a:off x="4401473" y="2527994"/>
            <a:ext cx="1379184" cy="229955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6" idx="6"/>
            <a:endCxn id="120" idx="2"/>
          </p:cNvCxnSpPr>
          <p:nvPr/>
        </p:nvCxnSpPr>
        <p:spPr>
          <a:xfrm>
            <a:off x="4401473" y="3405680"/>
            <a:ext cx="1379184" cy="1421873"/>
          </a:xfrm>
          <a:prstGeom prst="straightConnector1">
            <a:avLst/>
          </a:prstGeom>
          <a:ln w="57150" cmpd="sng">
            <a:solidFill>
              <a:srgbClr val="6084D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82" idx="6"/>
            <a:endCxn id="120" idx="2"/>
          </p:cNvCxnSpPr>
          <p:nvPr/>
        </p:nvCxnSpPr>
        <p:spPr>
          <a:xfrm>
            <a:off x="4401473" y="4249675"/>
            <a:ext cx="1379184" cy="57787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94" idx="6"/>
            <a:endCxn id="120" idx="2"/>
          </p:cNvCxnSpPr>
          <p:nvPr/>
        </p:nvCxnSpPr>
        <p:spPr>
          <a:xfrm flipV="1">
            <a:off x="4422311" y="4827551"/>
            <a:ext cx="1358348" cy="113365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8" idx="6"/>
            <a:endCxn id="120" idx="2"/>
          </p:cNvCxnSpPr>
          <p:nvPr/>
        </p:nvCxnSpPr>
        <p:spPr>
          <a:xfrm flipV="1">
            <a:off x="4422311" y="4827551"/>
            <a:ext cx="1358348" cy="28965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Object 109"/>
          <p:cNvGraphicFramePr>
            <a:graphicFrameLocks noChangeAspect="1"/>
          </p:cNvGraphicFramePr>
          <p:nvPr>
            <p:extLst/>
          </p:nvPr>
        </p:nvGraphicFramePr>
        <p:xfrm>
          <a:off x="6040967" y="1255713"/>
          <a:ext cx="5623984" cy="167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38" name="Equation" r:id="rId33" imgW="1828800" imgH="723900" progId="Equation.DSMT4">
                  <p:embed/>
                </p:oleObj>
              </mc:Choice>
              <mc:Fallback>
                <p:oleObj name="Equation" r:id="rId33" imgW="1828800" imgH="723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040967" y="1255713"/>
                        <a:ext cx="5623984" cy="1670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74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Mode 1 – Feed Forward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968" y="1468508"/>
            <a:ext cx="10804232" cy="4797821"/>
          </a:xfrm>
        </p:spPr>
        <p:txBody>
          <a:bodyPr/>
          <a:lstStyle/>
          <a:p>
            <a:r>
              <a:rPr lang="en-US" dirty="0"/>
              <a:t>There is no notion of “</a:t>
            </a:r>
            <a:r>
              <a:rPr lang="en-US" b="1" dirty="0"/>
              <a:t>STATE</a:t>
            </a:r>
            <a:r>
              <a:rPr lang="en-US" dirty="0"/>
              <a:t>” or “</a:t>
            </a:r>
            <a:r>
              <a:rPr lang="en-US" b="1" dirty="0"/>
              <a:t>MEMORY</a:t>
            </a:r>
            <a:r>
              <a:rPr lang="en-US" dirty="0"/>
              <a:t>”  in this network!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230922" y="2226293"/>
            <a:ext cx="6441405" cy="4064695"/>
            <a:chOff x="118331" y="1417252"/>
            <a:chExt cx="4831054" cy="4859694"/>
          </a:xfrm>
        </p:grpSpPr>
        <p:grpSp>
          <p:nvGrpSpPr>
            <p:cNvPr id="4" name="Group 3"/>
            <p:cNvGrpSpPr/>
            <p:nvPr/>
          </p:nvGrpSpPr>
          <p:grpSpPr>
            <a:xfrm>
              <a:off x="118331" y="1739901"/>
              <a:ext cx="1370354" cy="3843836"/>
              <a:chOff x="118331" y="1739901"/>
              <a:chExt cx="1370354" cy="384383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66068" y="2243978"/>
                <a:ext cx="622617" cy="57407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66068" y="3567621"/>
                <a:ext cx="622617" cy="63148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866068" y="4952255"/>
                <a:ext cx="622617" cy="63148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aphicFrame>
            <p:nvGraphicFramePr>
              <p:cNvPr id="8" name="Object 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60438" y="3633788"/>
              <a:ext cx="473075" cy="4746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129" name="Equation" r:id="rId3" imgW="228600" imgH="228600" progId="Equation.DSMT4">
                      <p:embed/>
                    </p:oleObj>
                  </mc:Choice>
                  <mc:Fallback>
                    <p:oleObj name="Equation" r:id="rId3" imgW="2286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960438" y="3633788"/>
                            <a:ext cx="473075" cy="4746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Object 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60438" y="5029200"/>
              <a:ext cx="473075" cy="474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130" name="Equation" r:id="rId5" imgW="228600" imgH="228600" progId="Equation.DSMT4">
                      <p:embed/>
                    </p:oleObj>
                  </mc:Choice>
                  <mc:Fallback>
                    <p:oleObj name="Equation" r:id="rId5" imgW="2286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60438" y="5029200"/>
                            <a:ext cx="473075" cy="4746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60438" y="2301875"/>
              <a:ext cx="474662" cy="473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131" name="Equation" r:id="rId7" imgW="228600" imgH="228600" progId="Equation.DSMT4">
                      <p:embed/>
                    </p:oleObj>
                  </mc:Choice>
                  <mc:Fallback>
                    <p:oleObj name="Equation" r:id="rId7" imgW="2286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60438" y="2301875"/>
                            <a:ext cx="474662" cy="4730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1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60438" y="1739901"/>
              <a:ext cx="369887" cy="422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132" name="Equation" r:id="rId9" imgW="177800" imgH="203200" progId="Equation.DSMT4">
                      <p:embed/>
                    </p:oleObj>
                  </mc:Choice>
                  <mc:Fallback>
                    <p:oleObj name="Equation" r:id="rId9" imgW="1778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960438" y="1739901"/>
                            <a:ext cx="369887" cy="4222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58010" y="3448786"/>
              <a:ext cx="523850" cy="7037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133" name="Equation" r:id="rId11" imgW="152400" imgH="203200" progId="Equation.DSMT4">
                      <p:embed/>
                    </p:oleObj>
                  </mc:Choice>
                  <mc:Fallback>
                    <p:oleObj name="Equation" r:id="rId11" imgW="1524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58010" y="3448786"/>
                            <a:ext cx="523850" cy="70375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18331" y="4801467"/>
              <a:ext cx="591047" cy="6776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134" name="Equation" r:id="rId13" imgW="177800" imgH="203200" progId="Equation.DSMT4">
                      <p:embed/>
                    </p:oleObj>
                  </mc:Choice>
                  <mc:Fallback>
                    <p:oleObj name="Equation" r:id="rId13" imgW="1778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18331" y="4801467"/>
                            <a:ext cx="591047" cy="6776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Group 13"/>
            <p:cNvGrpSpPr/>
            <p:nvPr/>
          </p:nvGrpSpPr>
          <p:grpSpPr>
            <a:xfrm>
              <a:off x="1488685" y="2212252"/>
              <a:ext cx="1812420" cy="3055744"/>
              <a:chOff x="1488685" y="2212252"/>
              <a:chExt cx="1812420" cy="3055744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678488" y="2212252"/>
                <a:ext cx="622617" cy="63148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aphicFrame>
            <p:nvGraphicFramePr>
              <p:cNvPr id="16" name="Object 1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795588" y="2290763"/>
              <a:ext cx="446087" cy="4746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135" name="Equation" r:id="rId15" imgW="215900" imgH="228600" progId="Equation.DSMT4">
                      <p:embed/>
                    </p:oleObj>
                  </mc:Choice>
                  <mc:Fallback>
                    <p:oleObj name="Equation" r:id="rId15" imgW="2159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795588" y="2290763"/>
                            <a:ext cx="446087" cy="4746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7" name="Straight Arrow Connector 16"/>
              <p:cNvCxnSpPr>
                <a:stCxn id="5" idx="6"/>
                <a:endCxn id="15" idx="2"/>
              </p:cNvCxnSpPr>
              <p:nvPr/>
            </p:nvCxnSpPr>
            <p:spPr>
              <a:xfrm flipV="1">
                <a:off x="1488685" y="2527993"/>
                <a:ext cx="1189803" cy="302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6" idx="6"/>
                <a:endCxn id="15" idx="2"/>
              </p:cNvCxnSpPr>
              <p:nvPr/>
            </p:nvCxnSpPr>
            <p:spPr>
              <a:xfrm flipV="1">
                <a:off x="1488685" y="2527993"/>
                <a:ext cx="1189803" cy="1355369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7" idx="6"/>
                <a:endCxn id="15" idx="2"/>
              </p:cNvCxnSpPr>
              <p:nvPr/>
            </p:nvCxnSpPr>
            <p:spPr>
              <a:xfrm flipV="1">
                <a:off x="1488685" y="2527993"/>
                <a:ext cx="1189803" cy="274000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488685" y="2531016"/>
              <a:ext cx="1812420" cy="2736980"/>
              <a:chOff x="1488685" y="2531016"/>
              <a:chExt cx="1812420" cy="273698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678488" y="3089937"/>
                <a:ext cx="622617" cy="63148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786063" y="3159125"/>
              <a:ext cx="446087" cy="474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136" name="Equation" r:id="rId17" imgW="215900" imgH="228600" progId="Equation.DSMT4">
                      <p:embed/>
                    </p:oleObj>
                  </mc:Choice>
                  <mc:Fallback>
                    <p:oleObj name="Equation" r:id="rId17" imgW="2159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786063" y="3159125"/>
                            <a:ext cx="446087" cy="4746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3" name="Straight Arrow Connector 22"/>
              <p:cNvCxnSpPr>
                <a:stCxn id="5" idx="6"/>
                <a:endCxn id="21" idx="2"/>
              </p:cNvCxnSpPr>
              <p:nvPr/>
            </p:nvCxnSpPr>
            <p:spPr>
              <a:xfrm>
                <a:off x="1488685" y="2531016"/>
                <a:ext cx="1189803" cy="87466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6" idx="6"/>
                <a:endCxn id="21" idx="2"/>
              </p:cNvCxnSpPr>
              <p:nvPr/>
            </p:nvCxnSpPr>
            <p:spPr>
              <a:xfrm flipV="1">
                <a:off x="1488685" y="3405678"/>
                <a:ext cx="1189803" cy="477684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7" idx="6"/>
                <a:endCxn id="21" idx="2"/>
              </p:cNvCxnSpPr>
              <p:nvPr/>
            </p:nvCxnSpPr>
            <p:spPr>
              <a:xfrm flipV="1">
                <a:off x="1488685" y="3405678"/>
                <a:ext cx="1189803" cy="186231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488685" y="2531016"/>
              <a:ext cx="1812420" cy="2736980"/>
              <a:chOff x="1488685" y="2531016"/>
              <a:chExt cx="1812420" cy="273698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678488" y="3933933"/>
                <a:ext cx="622617" cy="63148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aphicFrame>
            <p:nvGraphicFramePr>
              <p:cNvPr id="28" name="Object 2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795588" y="4041775"/>
              <a:ext cx="446087" cy="474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137" name="Equation" r:id="rId19" imgW="215900" imgH="228600" progId="Equation.DSMT4">
                      <p:embed/>
                    </p:oleObj>
                  </mc:Choice>
                  <mc:Fallback>
                    <p:oleObj name="Equation" r:id="rId19" imgW="2159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2795588" y="4041775"/>
                            <a:ext cx="446087" cy="4746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9" name="Straight Arrow Connector 28"/>
              <p:cNvCxnSpPr>
                <a:stCxn id="5" idx="6"/>
                <a:endCxn id="27" idx="2"/>
              </p:cNvCxnSpPr>
              <p:nvPr/>
            </p:nvCxnSpPr>
            <p:spPr>
              <a:xfrm>
                <a:off x="1488685" y="2531016"/>
                <a:ext cx="1189803" cy="171865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6" idx="6"/>
                <a:endCxn id="27" idx="2"/>
              </p:cNvCxnSpPr>
              <p:nvPr/>
            </p:nvCxnSpPr>
            <p:spPr>
              <a:xfrm>
                <a:off x="1488685" y="3883362"/>
                <a:ext cx="1189803" cy="36631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7" idx="6"/>
                <a:endCxn id="27" idx="2"/>
              </p:cNvCxnSpPr>
              <p:nvPr/>
            </p:nvCxnSpPr>
            <p:spPr>
              <a:xfrm flipV="1">
                <a:off x="1488685" y="4249674"/>
                <a:ext cx="1189803" cy="101832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488685" y="2531016"/>
              <a:ext cx="1828047" cy="2901934"/>
              <a:chOff x="1488685" y="2531016"/>
              <a:chExt cx="1828047" cy="2901934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694115" y="4801468"/>
                <a:ext cx="622617" cy="63148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801938" y="4870450"/>
              <a:ext cx="447675" cy="474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138" name="Equation" r:id="rId21" imgW="215900" imgH="228600" progId="Equation.DSMT4">
                      <p:embed/>
                    </p:oleObj>
                  </mc:Choice>
                  <mc:Fallback>
                    <p:oleObj name="Equation" r:id="rId21" imgW="2159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801938" y="4870450"/>
                            <a:ext cx="447675" cy="4746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5" name="Straight Arrow Connector 34"/>
              <p:cNvCxnSpPr>
                <a:stCxn id="5" idx="6"/>
                <a:endCxn id="33" idx="2"/>
              </p:cNvCxnSpPr>
              <p:nvPr/>
            </p:nvCxnSpPr>
            <p:spPr>
              <a:xfrm>
                <a:off x="1488685" y="2531016"/>
                <a:ext cx="1205430" cy="258619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6" idx="6"/>
                <a:endCxn id="33" idx="2"/>
              </p:cNvCxnSpPr>
              <p:nvPr/>
            </p:nvCxnSpPr>
            <p:spPr>
              <a:xfrm>
                <a:off x="1488685" y="3883362"/>
                <a:ext cx="1205430" cy="123384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7" idx="6"/>
                <a:endCxn id="33" idx="2"/>
              </p:cNvCxnSpPr>
              <p:nvPr/>
            </p:nvCxnSpPr>
            <p:spPr>
              <a:xfrm flipV="1">
                <a:off x="1488685" y="5117209"/>
                <a:ext cx="1205430" cy="15078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488685" y="2531016"/>
              <a:ext cx="1828047" cy="3745930"/>
              <a:chOff x="1488685" y="2531016"/>
              <a:chExt cx="1828047" cy="374593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694115" y="5645464"/>
                <a:ext cx="622617" cy="63148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aphicFrame>
            <p:nvGraphicFramePr>
              <p:cNvPr id="40" name="Object 3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811463" y="5753100"/>
              <a:ext cx="447675" cy="474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139" name="Equation" r:id="rId23" imgW="215900" imgH="228600" progId="Equation.DSMT4">
                      <p:embed/>
                    </p:oleObj>
                  </mc:Choice>
                  <mc:Fallback>
                    <p:oleObj name="Equation" r:id="rId23" imgW="2159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811463" y="5753100"/>
                            <a:ext cx="447675" cy="4746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1" name="Straight Arrow Connector 40"/>
              <p:cNvCxnSpPr>
                <a:stCxn id="5" idx="6"/>
                <a:endCxn id="39" idx="2"/>
              </p:cNvCxnSpPr>
              <p:nvPr/>
            </p:nvCxnSpPr>
            <p:spPr>
              <a:xfrm>
                <a:off x="1488685" y="2531016"/>
                <a:ext cx="1205430" cy="3430189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6" idx="6"/>
                <a:endCxn id="39" idx="2"/>
              </p:cNvCxnSpPr>
              <p:nvPr/>
            </p:nvCxnSpPr>
            <p:spPr>
              <a:xfrm>
                <a:off x="1488685" y="3883362"/>
                <a:ext cx="1205430" cy="207784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7" idx="6"/>
                <a:endCxn id="39" idx="2"/>
              </p:cNvCxnSpPr>
              <p:nvPr/>
            </p:nvCxnSpPr>
            <p:spPr>
              <a:xfrm>
                <a:off x="1488685" y="5267996"/>
                <a:ext cx="1205430" cy="693209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672310" y="1417252"/>
              <a:ext cx="2277075" cy="4543953"/>
              <a:chOff x="2672310" y="1417252"/>
              <a:chExt cx="2277075" cy="454395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2672310" y="1417252"/>
                <a:ext cx="622617" cy="57407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aphicFrame>
            <p:nvGraphicFramePr>
              <p:cNvPr id="46" name="Object 45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784475" y="1476375"/>
              <a:ext cx="449263" cy="474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140" name="Equation" r:id="rId25" imgW="215900" imgH="228600" progId="Equation.DSMT4">
                      <p:embed/>
                    </p:oleObj>
                  </mc:Choice>
                  <mc:Fallback>
                    <p:oleObj name="Equation" r:id="rId25" imgW="2159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2784475" y="1476375"/>
                            <a:ext cx="449263" cy="4746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Oval 46"/>
              <p:cNvSpPr/>
              <p:nvPr/>
            </p:nvSpPr>
            <p:spPr>
              <a:xfrm>
                <a:off x="4326768" y="3591060"/>
                <a:ext cx="622617" cy="63148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aphicFrame>
            <p:nvGraphicFramePr>
              <p:cNvPr id="48" name="Object 4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405313" y="3633788"/>
              <a:ext cx="474662" cy="4746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141" name="Equation" r:id="rId27" imgW="228600" imgH="228600" progId="Equation.DSMT4">
                      <p:embed/>
                    </p:oleObj>
                  </mc:Choice>
                  <mc:Fallback>
                    <p:oleObj name="Equation" r:id="rId27" imgW="2286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405313" y="3633788"/>
                            <a:ext cx="474662" cy="4746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9" name="Straight Arrow Connector 48"/>
              <p:cNvCxnSpPr>
                <a:stCxn id="15" idx="6"/>
                <a:endCxn id="47" idx="2"/>
              </p:cNvCxnSpPr>
              <p:nvPr/>
            </p:nvCxnSpPr>
            <p:spPr>
              <a:xfrm>
                <a:off x="3301105" y="2527993"/>
                <a:ext cx="1025663" cy="137880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21" idx="6"/>
                <a:endCxn id="47" idx="2"/>
              </p:cNvCxnSpPr>
              <p:nvPr/>
            </p:nvCxnSpPr>
            <p:spPr>
              <a:xfrm>
                <a:off x="3301105" y="3405678"/>
                <a:ext cx="1025663" cy="50112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27" idx="6"/>
                <a:endCxn id="47" idx="2"/>
              </p:cNvCxnSpPr>
              <p:nvPr/>
            </p:nvCxnSpPr>
            <p:spPr>
              <a:xfrm flipV="1">
                <a:off x="3301105" y="3906801"/>
                <a:ext cx="1025663" cy="34287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5" idx="6"/>
                <a:endCxn id="47" idx="2"/>
              </p:cNvCxnSpPr>
              <p:nvPr/>
            </p:nvCxnSpPr>
            <p:spPr>
              <a:xfrm>
                <a:off x="3294927" y="1704290"/>
                <a:ext cx="1031841" cy="2202511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3" idx="6"/>
                <a:endCxn id="47" idx="2"/>
              </p:cNvCxnSpPr>
              <p:nvPr/>
            </p:nvCxnSpPr>
            <p:spPr>
              <a:xfrm flipV="1">
                <a:off x="3316732" y="3906801"/>
                <a:ext cx="1010036" cy="121040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9" idx="6"/>
                <a:endCxn id="47" idx="2"/>
              </p:cNvCxnSpPr>
              <p:nvPr/>
            </p:nvCxnSpPr>
            <p:spPr>
              <a:xfrm flipV="1">
                <a:off x="3316732" y="3906801"/>
                <a:ext cx="1010036" cy="2054404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6" name="Object 55"/>
          <p:cNvGraphicFramePr>
            <a:graphicFrameLocks noChangeAspect="1"/>
          </p:cNvGraphicFramePr>
          <p:nvPr>
            <p:extLst/>
          </p:nvPr>
        </p:nvGraphicFramePr>
        <p:xfrm>
          <a:off x="8905300" y="4080225"/>
          <a:ext cx="645225" cy="530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42" name="Equation" r:id="rId29" imgW="127000" imgH="165100" progId="Equation.DSMT4">
                  <p:embed/>
                </p:oleObj>
              </mc:Choice>
              <mc:Fallback>
                <p:oleObj name="Equation" r:id="rId29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905300" y="4080225"/>
                        <a:ext cx="645225" cy="530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56"/>
          <p:cNvSpPr/>
          <p:nvPr/>
        </p:nvSpPr>
        <p:spPr>
          <a:xfrm>
            <a:off x="3021102" y="2110778"/>
            <a:ext cx="5884196" cy="4348007"/>
          </a:xfrm>
          <a:prstGeom prst="rect">
            <a:avLst/>
          </a:prstGeom>
          <a:noFill/>
          <a:ln w="28575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55801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MODE 2 – Recurrent Neural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21" y="1256834"/>
            <a:ext cx="10733681" cy="674719"/>
          </a:xfrm>
        </p:spPr>
        <p:txBody>
          <a:bodyPr/>
          <a:lstStyle/>
          <a:p>
            <a:r>
              <a:rPr lang="en-US" dirty="0"/>
              <a:t>Networks Remember the Previous “</a:t>
            </a:r>
            <a:r>
              <a:rPr lang="en-US" b="1" dirty="0"/>
              <a:t>STATE</a:t>
            </a:r>
            <a:r>
              <a:rPr lang="en-US" dirty="0"/>
              <a:t>”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19" y="1675587"/>
            <a:ext cx="7270947" cy="504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9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MODE 3 – Compression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21" y="1256834"/>
            <a:ext cx="10733681" cy="674719"/>
          </a:xfrm>
        </p:spPr>
        <p:txBody>
          <a:bodyPr/>
          <a:lstStyle/>
          <a:p>
            <a:r>
              <a:rPr lang="en-US" b="1" dirty="0"/>
              <a:t>INPUT</a:t>
            </a:r>
            <a:r>
              <a:rPr lang="en-US" dirty="0"/>
              <a:t> = </a:t>
            </a:r>
            <a:r>
              <a:rPr lang="en-US" b="1" dirty="0"/>
              <a:t>OUTPUT</a:t>
            </a:r>
            <a:r>
              <a:rPr lang="en-US" dirty="0"/>
              <a:t> (Non-Linear PCA)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86" y="1841501"/>
            <a:ext cx="9063423" cy="41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7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MODE 4 – Deep Belief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56" y="2542695"/>
            <a:ext cx="10498667" cy="3810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21" y="1256833"/>
            <a:ext cx="10733681" cy="1285863"/>
          </a:xfrm>
        </p:spPr>
        <p:txBody>
          <a:bodyPr>
            <a:normAutofit/>
          </a:bodyPr>
          <a:lstStyle/>
          <a:p>
            <a:r>
              <a:rPr lang="en-US" b="1" dirty="0"/>
              <a:t>Multi-Layer Compression with Sparse Coding</a:t>
            </a:r>
          </a:p>
          <a:p>
            <a:r>
              <a:rPr lang="en-US" dirty="0"/>
              <a:t>Learning a Hierarchy of Features</a:t>
            </a:r>
          </a:p>
        </p:txBody>
      </p:sp>
    </p:spTree>
    <p:extLst>
      <p:ext uri="{BB962C8B-B14F-4D97-AF65-F5344CB8AC3E}">
        <p14:creationId xmlns:p14="http://schemas.microsoft.com/office/powerpoint/2010/main" val="17979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ML = Optimization?</a:t>
            </a: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0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53" y="-75955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Typical ML Process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6548" y="1431330"/>
            <a:ext cx="3056520" cy="66550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68780" y="1431330"/>
            <a:ext cx="3687913" cy="66550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32096" y="2820478"/>
            <a:ext cx="5874496" cy="66550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1"/>
                </a:solidFill>
              </a:rPr>
              <a:t>Objective Function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16617" y="1431330"/>
            <a:ext cx="3862415" cy="66550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1"/>
                </a:solidFill>
              </a:rPr>
              <a:t>Stats on Data</a:t>
            </a:r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714808" y="2096831"/>
            <a:ext cx="3954536" cy="723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6" idx="0"/>
          </p:cNvCxnSpPr>
          <p:nvPr/>
        </p:nvCxnSpPr>
        <p:spPr>
          <a:xfrm>
            <a:off x="5647825" y="2096831"/>
            <a:ext cx="21521" cy="723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5669346" y="2096831"/>
            <a:ext cx="4143391" cy="723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42386" y="4111587"/>
            <a:ext cx="2949361" cy="8475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>
                <a:solidFill>
                  <a:schemeClr val="tx1"/>
                </a:solidFill>
              </a:rPr>
              <a:t>Closed Form Solution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218564" y="4111587"/>
            <a:ext cx="2437488" cy="8475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>
                <a:solidFill>
                  <a:schemeClr val="tx1"/>
                </a:solidFill>
              </a:rPr>
              <a:t>Iterative Solution</a:t>
            </a:r>
          </a:p>
        </p:txBody>
      </p:sp>
      <p:cxnSp>
        <p:nvCxnSpPr>
          <p:cNvPr id="19" name="Straight Arrow Connector 18"/>
          <p:cNvCxnSpPr>
            <a:stCxn id="6" idx="2"/>
            <a:endCxn id="17" idx="0"/>
          </p:cNvCxnSpPr>
          <p:nvPr/>
        </p:nvCxnSpPr>
        <p:spPr>
          <a:xfrm flipH="1">
            <a:off x="1917067" y="3485979"/>
            <a:ext cx="3752279" cy="6256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8" idx="0"/>
          </p:cNvCxnSpPr>
          <p:nvPr/>
        </p:nvCxnSpPr>
        <p:spPr>
          <a:xfrm>
            <a:off x="5669346" y="3485979"/>
            <a:ext cx="3767964" cy="6256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1062085" y="5297357"/>
          <a:ext cx="3258176" cy="610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2" name="Equation" r:id="rId3" imgW="1066800" imgH="266700" progId="Equation.DSMT4">
                  <p:embed/>
                </p:oleObj>
              </mc:Choice>
              <mc:Fallback>
                <p:oleObj name="Equation" r:id="rId3" imgW="10668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85" y="5297357"/>
                        <a:ext cx="3258176" cy="610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/>
          </p:nvPr>
        </p:nvGraphicFramePr>
        <p:xfrm>
          <a:off x="442386" y="6018214"/>
          <a:ext cx="450003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3" name="Equation" r:id="rId5" imgW="1473200" imgH="304800" progId="Equation.DSMT4">
                  <p:embed/>
                </p:oleObj>
              </mc:Choice>
              <mc:Fallback>
                <p:oleObj name="Equation" r:id="rId5" imgW="14732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386" y="6018214"/>
                        <a:ext cx="4500033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/>
          </p:nvPr>
        </p:nvGraphicFramePr>
        <p:xfrm>
          <a:off x="6012029" y="5311775"/>
          <a:ext cx="604943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4" name="Equation" r:id="rId7" imgW="1981200" imgH="520700" progId="Equation.DSMT4">
                  <p:embed/>
                </p:oleObj>
              </mc:Choice>
              <mc:Fallback>
                <p:oleObj name="Equation" r:id="rId7" imgW="19812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2029" y="5311775"/>
                        <a:ext cx="6049433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>
            <a:stCxn id="4" idx="3"/>
            <a:endCxn id="7" idx="1"/>
          </p:cNvCxnSpPr>
          <p:nvPr/>
        </p:nvCxnSpPr>
        <p:spPr>
          <a:xfrm>
            <a:off x="3243068" y="1764080"/>
            <a:ext cx="47354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328726" y="4111587"/>
            <a:ext cx="2681237" cy="8475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dirty="0">
                <a:solidFill>
                  <a:schemeClr val="tx1"/>
                </a:solidFill>
              </a:rPr>
              <a:t>Greedy Algorithm</a:t>
            </a:r>
          </a:p>
        </p:txBody>
      </p:sp>
      <p:cxnSp>
        <p:nvCxnSpPr>
          <p:cNvPr id="23" name="Straight Arrow Connector 22"/>
          <p:cNvCxnSpPr>
            <a:stCxn id="6" idx="2"/>
            <a:endCxn id="21" idx="0"/>
          </p:cNvCxnSpPr>
          <p:nvPr/>
        </p:nvCxnSpPr>
        <p:spPr>
          <a:xfrm>
            <a:off x="5669344" y="3485979"/>
            <a:ext cx="0" cy="6256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8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7" grpId="0" animBg="1"/>
      <p:bldP spid="18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Initialization Matters!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10" y="1123856"/>
            <a:ext cx="5811170" cy="3729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07862" y="1407637"/>
            <a:ext cx="4177224" cy="5017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667" b="1" dirty="0">
                <a:solidFill>
                  <a:srgbClr val="FF00FF"/>
                </a:solidFill>
              </a:rPr>
              <a:t>PCA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67" b="1" dirty="0">
                <a:solidFill>
                  <a:srgbClr val="FF00FF"/>
                </a:solidFill>
              </a:rPr>
              <a:t>Fisher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67" b="1" dirty="0">
                <a:solidFill>
                  <a:srgbClr val="FF0000"/>
                </a:solidFill>
              </a:rPr>
              <a:t>K-Nearest Neighbor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67" b="1" dirty="0" err="1">
                <a:solidFill>
                  <a:srgbClr val="FF0000"/>
                </a:solidFill>
              </a:rPr>
              <a:t>Parzen</a:t>
            </a:r>
            <a:r>
              <a:rPr lang="en-US" sz="2667" b="1" dirty="0">
                <a:solidFill>
                  <a:srgbClr val="FF0000"/>
                </a:solidFill>
              </a:rPr>
              <a:t> Window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67" b="1" dirty="0">
                <a:solidFill>
                  <a:srgbClr val="FF00FF"/>
                </a:solidFill>
              </a:rPr>
              <a:t>Bayesian Classifier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67" b="1" dirty="0">
                <a:solidFill>
                  <a:srgbClr val="FF00FF"/>
                </a:solidFill>
              </a:rPr>
              <a:t>Naïve Bayes Classifier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67" b="1" dirty="0">
                <a:solidFill>
                  <a:srgbClr val="008000"/>
                </a:solidFill>
              </a:rPr>
              <a:t>K-Means Clustering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67" b="1" dirty="0">
                <a:solidFill>
                  <a:srgbClr val="008000"/>
                </a:solidFill>
              </a:rPr>
              <a:t>Mixture of Gaussians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67" b="1" dirty="0">
                <a:solidFill>
                  <a:srgbClr val="3366FF"/>
                </a:solidFill>
              </a:rPr>
              <a:t>Decision Trees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67" b="1" dirty="0">
                <a:solidFill>
                  <a:srgbClr val="008000"/>
                </a:solidFill>
              </a:rPr>
              <a:t>Perceptron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67" b="1" dirty="0">
                <a:solidFill>
                  <a:srgbClr val="008000"/>
                </a:solidFill>
              </a:rPr>
              <a:t>Logistic Regression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67" b="1" dirty="0">
                <a:solidFill>
                  <a:srgbClr val="008000"/>
                </a:solidFill>
              </a:rPr>
              <a:t>Neural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929" y="4900547"/>
            <a:ext cx="3850731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/>
              <a:buChar char="•"/>
            </a:pPr>
            <a:r>
              <a:rPr lang="en-US" sz="2667" b="1" dirty="0">
                <a:solidFill>
                  <a:srgbClr val="FF0000"/>
                </a:solidFill>
              </a:rPr>
              <a:t>Non-Parametric? </a:t>
            </a:r>
          </a:p>
          <a:p>
            <a:pPr marL="380990" indent="-380990">
              <a:buFont typeface="Arial"/>
              <a:buChar char="•"/>
            </a:pPr>
            <a:r>
              <a:rPr lang="en-US" sz="2667" b="1" dirty="0">
                <a:solidFill>
                  <a:srgbClr val="FF00FF"/>
                </a:solidFill>
              </a:rPr>
              <a:t>Closed Form Solution?</a:t>
            </a:r>
          </a:p>
          <a:p>
            <a:pPr marL="380990" indent="-380990">
              <a:buFont typeface="Arial"/>
              <a:buChar char="•"/>
            </a:pPr>
            <a:r>
              <a:rPr lang="en-US" sz="2667" b="1" dirty="0">
                <a:solidFill>
                  <a:srgbClr val="3366FF"/>
                </a:solidFill>
              </a:rPr>
              <a:t>Greedy Algorithm?</a:t>
            </a:r>
          </a:p>
          <a:p>
            <a:pPr marL="380990" indent="-380990">
              <a:buFont typeface="Arial"/>
              <a:buChar char="•"/>
            </a:pPr>
            <a:r>
              <a:rPr lang="en-US" sz="2667" b="1" dirty="0">
                <a:solidFill>
                  <a:srgbClr val="008000"/>
                </a:solidFill>
              </a:rPr>
              <a:t>Iterative Algorithm?</a:t>
            </a:r>
          </a:p>
        </p:txBody>
      </p:sp>
    </p:spTree>
    <p:extLst>
      <p:ext uri="{BB962C8B-B14F-4D97-AF65-F5344CB8AC3E}">
        <p14:creationId xmlns:p14="http://schemas.microsoft.com/office/powerpoint/2010/main" val="126984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Neural Networks</a:t>
            </a:r>
            <a:br>
              <a:rPr lang="en-US" sz="6600" b="1" dirty="0"/>
            </a:br>
            <a:endParaRPr 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2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XOR Neural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44" y="1716605"/>
            <a:ext cx="4527600" cy="423070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37E3B5-0FC2-0542-AAD7-3561D76015D2}"/>
              </a:ext>
            </a:extLst>
          </p:cNvPr>
          <p:cNvCxnSpPr/>
          <p:nvPr/>
        </p:nvCxnSpPr>
        <p:spPr>
          <a:xfrm>
            <a:off x="6770457" y="3422049"/>
            <a:ext cx="2133748" cy="2008265"/>
          </a:xfrm>
          <a:prstGeom prst="line">
            <a:avLst/>
          </a:pr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051008-A868-C542-B0E3-C1AEC26881DD}"/>
              </a:ext>
            </a:extLst>
          </p:cNvPr>
          <p:cNvCxnSpPr/>
          <p:nvPr/>
        </p:nvCxnSpPr>
        <p:spPr>
          <a:xfrm>
            <a:off x="7693090" y="2097334"/>
            <a:ext cx="2418646" cy="2314531"/>
          </a:xfrm>
          <a:prstGeom prst="line">
            <a:avLst/>
          </a:prstGeom>
          <a:ln w="38100" cmpd="sng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72A967-F83C-ED4A-9759-811EA7478266}"/>
                  </a:ext>
                </a:extLst>
              </p:cNvPr>
              <p:cNvSpPr txBox="1"/>
              <p:nvPr/>
            </p:nvSpPr>
            <p:spPr>
              <a:xfrm rot="2527840">
                <a:off x="7031855" y="4044161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72A967-F83C-ED4A-9759-811EA7478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27840">
                <a:off x="7031855" y="4044161"/>
                <a:ext cx="1943994" cy="369332"/>
              </a:xfrm>
              <a:prstGeom prst="rect">
                <a:avLst/>
              </a:prstGeom>
              <a:blipFill>
                <a:blip r:embed="rId4"/>
                <a:stretch>
                  <a:fillRect l="-3759" t="-800" r="-1504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82DAB7-128B-0F47-A6FD-B9D6EC1376CA}"/>
                  </a:ext>
                </a:extLst>
              </p:cNvPr>
              <p:cNvSpPr txBox="1"/>
              <p:nvPr/>
            </p:nvSpPr>
            <p:spPr>
              <a:xfrm rot="2639475">
                <a:off x="7735415" y="3226903"/>
                <a:ext cx="1943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82DAB7-128B-0F47-A6FD-B9D6EC13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39475">
                <a:off x="7735415" y="3226903"/>
                <a:ext cx="1943994" cy="369332"/>
              </a:xfrm>
              <a:prstGeom prst="rect">
                <a:avLst/>
              </a:prstGeom>
              <a:blipFill>
                <a:blip r:embed="rId5"/>
                <a:stretch>
                  <a:fillRect l="-3817" t="-781" r="-76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17101FB9-5090-3D4B-9358-359F69627023}"/>
              </a:ext>
            </a:extLst>
          </p:cNvPr>
          <p:cNvSpPr/>
          <p:nvPr/>
        </p:nvSpPr>
        <p:spPr>
          <a:xfrm>
            <a:off x="7454616" y="4464440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E0773-2032-084E-85B0-D03FB85C1A19}"/>
              </a:ext>
            </a:extLst>
          </p:cNvPr>
          <p:cNvSpPr/>
          <p:nvPr/>
        </p:nvSpPr>
        <p:spPr>
          <a:xfrm>
            <a:off x="7553105" y="4671632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66E258-818F-C048-A02B-BDACB310DF68}"/>
              </a:ext>
            </a:extLst>
          </p:cNvPr>
          <p:cNvSpPr/>
          <p:nvPr/>
        </p:nvSpPr>
        <p:spPr>
          <a:xfrm>
            <a:off x="7329750" y="4972403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6A52D5-DB55-0249-92A4-B56E100B8C59}"/>
              </a:ext>
            </a:extLst>
          </p:cNvPr>
          <p:cNvSpPr/>
          <p:nvPr/>
        </p:nvSpPr>
        <p:spPr>
          <a:xfrm>
            <a:off x="7562793" y="4915433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FBAD85-D499-B440-9C9B-794798580016}"/>
              </a:ext>
            </a:extLst>
          </p:cNvPr>
          <p:cNvSpPr/>
          <p:nvPr/>
        </p:nvSpPr>
        <p:spPr>
          <a:xfrm>
            <a:off x="7220277" y="4534307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0B07E5-7B55-D54D-A171-716AE896AC5D}"/>
              </a:ext>
            </a:extLst>
          </p:cNvPr>
          <p:cNvSpPr/>
          <p:nvPr/>
        </p:nvSpPr>
        <p:spPr>
          <a:xfrm>
            <a:off x="7159020" y="4761515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8C4794-EAA0-EE47-91F7-CF450B0F6644}"/>
              </a:ext>
            </a:extLst>
          </p:cNvPr>
          <p:cNvSpPr/>
          <p:nvPr/>
        </p:nvSpPr>
        <p:spPr>
          <a:xfrm>
            <a:off x="7785145" y="4781840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507E5D-12E6-9A40-B33F-9ECF99F55569}"/>
              </a:ext>
            </a:extLst>
          </p:cNvPr>
          <p:cNvSpPr/>
          <p:nvPr/>
        </p:nvSpPr>
        <p:spPr>
          <a:xfrm>
            <a:off x="7716789" y="4519924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83172-B847-774B-AFEC-279E1362ADF1}"/>
              </a:ext>
            </a:extLst>
          </p:cNvPr>
          <p:cNvSpPr/>
          <p:nvPr/>
        </p:nvSpPr>
        <p:spPr>
          <a:xfrm>
            <a:off x="9184805" y="2456344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65384A-3099-4846-BD38-AEF188B75131}"/>
              </a:ext>
            </a:extLst>
          </p:cNvPr>
          <p:cNvSpPr/>
          <p:nvPr/>
        </p:nvSpPr>
        <p:spPr>
          <a:xfrm>
            <a:off x="9283294" y="2663536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D34494-F9D3-A84C-AFBD-DEDFAC27A01E}"/>
              </a:ext>
            </a:extLst>
          </p:cNvPr>
          <p:cNvSpPr/>
          <p:nvPr/>
        </p:nvSpPr>
        <p:spPr>
          <a:xfrm>
            <a:off x="9059939" y="2964307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6A355F-8552-F64F-A335-5E4367C51176}"/>
              </a:ext>
            </a:extLst>
          </p:cNvPr>
          <p:cNvSpPr/>
          <p:nvPr/>
        </p:nvSpPr>
        <p:spPr>
          <a:xfrm>
            <a:off x="9292982" y="2907337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2753D9-5341-F34D-96DA-E4B147411DE1}"/>
              </a:ext>
            </a:extLst>
          </p:cNvPr>
          <p:cNvSpPr/>
          <p:nvPr/>
        </p:nvSpPr>
        <p:spPr>
          <a:xfrm>
            <a:off x="8950466" y="2526211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235391-290D-6C4A-B13F-01C4CB35D19C}"/>
              </a:ext>
            </a:extLst>
          </p:cNvPr>
          <p:cNvSpPr/>
          <p:nvPr/>
        </p:nvSpPr>
        <p:spPr>
          <a:xfrm>
            <a:off x="8889209" y="2753419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FD4A79-AEEB-9B49-A861-0DB45FC2F6C4}"/>
              </a:ext>
            </a:extLst>
          </p:cNvPr>
          <p:cNvSpPr/>
          <p:nvPr/>
        </p:nvSpPr>
        <p:spPr>
          <a:xfrm>
            <a:off x="9515334" y="2773744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B9D2BEB-D4E5-8A4C-9E16-8ED97AB3C763}"/>
              </a:ext>
            </a:extLst>
          </p:cNvPr>
          <p:cNvSpPr/>
          <p:nvPr/>
        </p:nvSpPr>
        <p:spPr>
          <a:xfrm>
            <a:off x="9446978" y="2511828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1691279-45FB-D247-A4DE-9640CFE1DD7D}"/>
                  </a:ext>
                </a:extLst>
              </p:cNvPr>
              <p:cNvSpPr/>
              <p:nvPr/>
            </p:nvSpPr>
            <p:spPr>
              <a:xfrm>
                <a:off x="8988639" y="5342469"/>
                <a:ext cx="612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1691279-45FB-D247-A4DE-9640CFE1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639" y="5342469"/>
                <a:ext cx="61254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76A10522-E21A-D148-B605-3E86A53B041A}"/>
              </a:ext>
            </a:extLst>
          </p:cNvPr>
          <p:cNvSpPr/>
          <p:nvPr/>
        </p:nvSpPr>
        <p:spPr>
          <a:xfrm>
            <a:off x="7356245" y="4743585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A749C-947B-5B41-8334-83F2521F7D3E}"/>
              </a:ext>
            </a:extLst>
          </p:cNvPr>
          <p:cNvSpPr/>
          <p:nvPr/>
        </p:nvSpPr>
        <p:spPr>
          <a:xfrm>
            <a:off x="7159020" y="2648461"/>
            <a:ext cx="108177" cy="114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35502E-F7BE-654F-ACAB-F80534537146}"/>
              </a:ext>
            </a:extLst>
          </p:cNvPr>
          <p:cNvSpPr/>
          <p:nvPr/>
        </p:nvSpPr>
        <p:spPr>
          <a:xfrm>
            <a:off x="7410333" y="2512457"/>
            <a:ext cx="108177" cy="114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7C8C4F-C530-4340-B15A-13DD92C2F9D4}"/>
              </a:ext>
            </a:extLst>
          </p:cNvPr>
          <p:cNvSpPr/>
          <p:nvPr/>
        </p:nvSpPr>
        <p:spPr>
          <a:xfrm>
            <a:off x="7372392" y="2716640"/>
            <a:ext cx="108177" cy="114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84DEC0-3283-5840-A046-A2F3336E80BC}"/>
              </a:ext>
            </a:extLst>
          </p:cNvPr>
          <p:cNvSpPr/>
          <p:nvPr/>
        </p:nvSpPr>
        <p:spPr>
          <a:xfrm>
            <a:off x="7183605" y="2890677"/>
            <a:ext cx="108177" cy="114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D0F22E-FC62-E345-89B8-2CE6E62BA365}"/>
              </a:ext>
            </a:extLst>
          </p:cNvPr>
          <p:cNvSpPr/>
          <p:nvPr/>
        </p:nvSpPr>
        <p:spPr>
          <a:xfrm>
            <a:off x="6890084" y="2737286"/>
            <a:ext cx="108177" cy="114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83C921-4CA8-4944-9525-BD47A51F084D}"/>
              </a:ext>
            </a:extLst>
          </p:cNvPr>
          <p:cNvSpPr/>
          <p:nvPr/>
        </p:nvSpPr>
        <p:spPr>
          <a:xfrm>
            <a:off x="6961989" y="2514385"/>
            <a:ext cx="108177" cy="114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B23C61-DFF5-BA4E-9191-55F64C5EAB69}"/>
              </a:ext>
            </a:extLst>
          </p:cNvPr>
          <p:cNvSpPr/>
          <p:nvPr/>
        </p:nvSpPr>
        <p:spPr>
          <a:xfrm>
            <a:off x="7213108" y="2374513"/>
            <a:ext cx="108177" cy="114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80EEF0-6B13-F04D-9187-552DA5AE64CC}"/>
              </a:ext>
            </a:extLst>
          </p:cNvPr>
          <p:cNvSpPr/>
          <p:nvPr/>
        </p:nvSpPr>
        <p:spPr>
          <a:xfrm>
            <a:off x="6979807" y="2978151"/>
            <a:ext cx="108177" cy="114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C993C6-3D1D-ED4D-AD58-F9011D204C46}"/>
              </a:ext>
            </a:extLst>
          </p:cNvPr>
          <p:cNvSpPr/>
          <p:nvPr/>
        </p:nvSpPr>
        <p:spPr>
          <a:xfrm>
            <a:off x="9283657" y="4629664"/>
            <a:ext cx="108177" cy="114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8770F4-5408-3144-81A6-7AD93D612823}"/>
              </a:ext>
            </a:extLst>
          </p:cNvPr>
          <p:cNvSpPr/>
          <p:nvPr/>
        </p:nvSpPr>
        <p:spPr>
          <a:xfrm>
            <a:off x="9534970" y="4493660"/>
            <a:ext cx="108177" cy="114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862EFD-524E-E346-B801-5DDBDECDC01B}"/>
              </a:ext>
            </a:extLst>
          </p:cNvPr>
          <p:cNvSpPr/>
          <p:nvPr/>
        </p:nvSpPr>
        <p:spPr>
          <a:xfrm>
            <a:off x="9497029" y="4697843"/>
            <a:ext cx="108177" cy="114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B9D97E-F1AF-6F47-8DA1-CFB2B16803E1}"/>
              </a:ext>
            </a:extLst>
          </p:cNvPr>
          <p:cNvSpPr/>
          <p:nvPr/>
        </p:nvSpPr>
        <p:spPr>
          <a:xfrm>
            <a:off x="9308242" y="4871880"/>
            <a:ext cx="108177" cy="114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84D040-07A5-8142-B180-4DB996CC6433}"/>
              </a:ext>
            </a:extLst>
          </p:cNvPr>
          <p:cNvSpPr/>
          <p:nvPr/>
        </p:nvSpPr>
        <p:spPr>
          <a:xfrm>
            <a:off x="9014721" y="4718489"/>
            <a:ext cx="108177" cy="114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4545C4-2B8B-4A49-AA51-6A6AEC3E5DC8}"/>
              </a:ext>
            </a:extLst>
          </p:cNvPr>
          <p:cNvSpPr/>
          <p:nvPr/>
        </p:nvSpPr>
        <p:spPr>
          <a:xfrm>
            <a:off x="9086626" y="4495588"/>
            <a:ext cx="108177" cy="114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00CFB5-CE3A-7644-A51E-F4C38538524C}"/>
              </a:ext>
            </a:extLst>
          </p:cNvPr>
          <p:cNvSpPr/>
          <p:nvPr/>
        </p:nvSpPr>
        <p:spPr>
          <a:xfrm>
            <a:off x="9337745" y="4355716"/>
            <a:ext cx="108177" cy="114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9BE685-FEE8-A742-984F-0BBBA11EF8B5}"/>
              </a:ext>
            </a:extLst>
          </p:cNvPr>
          <p:cNvSpPr/>
          <p:nvPr/>
        </p:nvSpPr>
        <p:spPr>
          <a:xfrm>
            <a:off x="9104444" y="4959354"/>
            <a:ext cx="108177" cy="114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68F3B4-7469-3744-A9C9-54E36D65AD34}"/>
              </a:ext>
            </a:extLst>
          </p:cNvPr>
          <p:cNvCxnSpPr/>
          <p:nvPr/>
        </p:nvCxnSpPr>
        <p:spPr>
          <a:xfrm>
            <a:off x="6664112" y="5453916"/>
            <a:ext cx="386307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EFF0DF-A5D4-9C45-9FEB-397C63CDA312}"/>
              </a:ext>
            </a:extLst>
          </p:cNvPr>
          <p:cNvCxnSpPr/>
          <p:nvPr/>
        </p:nvCxnSpPr>
        <p:spPr>
          <a:xfrm flipV="1">
            <a:off x="6664112" y="1542102"/>
            <a:ext cx="0" cy="39118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C3465DD-A46F-D14B-931D-D32E401712D9}"/>
              </a:ext>
            </a:extLst>
          </p:cNvPr>
          <p:cNvSpPr/>
          <p:nvPr/>
        </p:nvSpPr>
        <p:spPr>
          <a:xfrm>
            <a:off x="9113727" y="2740190"/>
            <a:ext cx="108177" cy="975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D32E294F-16C5-2949-BAC0-B8B6E1405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131104"/>
              </p:ext>
            </p:extLst>
          </p:nvPr>
        </p:nvGraphicFramePr>
        <p:xfrm>
          <a:off x="6107117" y="2995978"/>
          <a:ext cx="491067" cy="56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Equation" r:id="rId7" imgW="177800" imgH="203200" progId="Equation.DSMT4">
                  <p:embed/>
                </p:oleObj>
              </mc:Choice>
              <mc:Fallback>
                <p:oleObj name="Equation" r:id="rId7" imgW="177800" imgH="203200" progId="Equation.DSMT4">
                  <p:embed/>
                  <p:pic>
                    <p:nvPicPr>
                      <p:cNvPr id="88" name="Object 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07117" y="2995978"/>
                        <a:ext cx="491067" cy="56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06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7448375" y="833718"/>
            <a:ext cx="4470279" cy="3604022"/>
            <a:chOff x="5423224" y="994977"/>
            <a:chExt cx="3352709" cy="3188011"/>
          </a:xfrm>
        </p:grpSpPr>
        <p:pic>
          <p:nvPicPr>
            <p:cNvPr id="92" name="Picture 91" descr="Picture 5.png"/>
            <p:cNvPicPr>
              <a:picLocks noChangeAspect="1"/>
            </p:cNvPicPr>
            <p:nvPr/>
          </p:nvPicPr>
          <p:blipFill>
            <a:blip r:embed="rId3"/>
            <a:srcRect l="16067" t="19684" r="27752" b="13122"/>
            <a:stretch>
              <a:fillRect/>
            </a:stretch>
          </p:blipFill>
          <p:spPr>
            <a:xfrm>
              <a:off x="5607374" y="1321694"/>
              <a:ext cx="2514600" cy="2678046"/>
            </a:xfrm>
            <a:prstGeom prst="rect">
              <a:avLst/>
            </a:prstGeom>
          </p:spPr>
        </p:pic>
        <p:cxnSp>
          <p:nvCxnSpPr>
            <p:cNvPr id="104" name="Straight Arrow Connector 103"/>
            <p:cNvCxnSpPr/>
            <p:nvPr/>
          </p:nvCxnSpPr>
          <p:spPr>
            <a:xfrm flipV="1">
              <a:off x="5590304" y="1412045"/>
              <a:ext cx="11043" cy="2587697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5601347" y="3999742"/>
              <a:ext cx="2860261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8" name="Object 107"/>
            <p:cNvGraphicFramePr>
              <a:graphicFrameLocks noChangeAspect="1"/>
            </p:cNvGraphicFramePr>
            <p:nvPr>
              <p:extLst/>
            </p:nvPr>
          </p:nvGraphicFramePr>
          <p:xfrm>
            <a:off x="8461608" y="3760713"/>
            <a:ext cx="3143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79" name="Equation" r:id="rId4" imgW="152400" imgH="203200" progId="Equation.DSMT4">
                    <p:embed/>
                  </p:oleObj>
                </mc:Choice>
                <mc:Fallback>
                  <p:oleObj name="Equation" r:id="rId4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461608" y="3760713"/>
                          <a:ext cx="314325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ct 108"/>
            <p:cNvGraphicFramePr>
              <a:graphicFrameLocks noChangeAspect="1"/>
            </p:cNvGraphicFramePr>
            <p:nvPr>
              <p:extLst/>
            </p:nvPr>
          </p:nvGraphicFramePr>
          <p:xfrm>
            <a:off x="5423224" y="994977"/>
            <a:ext cx="36830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0" name="Equation" r:id="rId6" imgW="177800" imgH="203200" progId="Equation.DSMT4">
                    <p:embed/>
                  </p:oleObj>
                </mc:Choice>
                <mc:Fallback>
                  <p:oleObj name="Equation" r:id="rId6" imgW="1778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224" y="994977"/>
                          <a:ext cx="368300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Multi-Layer Perceptron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454773" y="2243979"/>
            <a:ext cx="1530143" cy="3339759"/>
            <a:chOff x="341078" y="2243978"/>
            <a:chExt cx="1147607" cy="3339759"/>
          </a:xfrm>
        </p:grpSpPr>
        <p:sp>
          <p:nvSpPr>
            <p:cNvPr id="6" name="Oval 5"/>
            <p:cNvSpPr/>
            <p:nvPr/>
          </p:nvSpPr>
          <p:spPr>
            <a:xfrm>
              <a:off x="866068" y="2243978"/>
              <a:ext cx="622617" cy="5740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Oval 6"/>
            <p:cNvSpPr/>
            <p:nvPr/>
          </p:nvSpPr>
          <p:spPr>
            <a:xfrm>
              <a:off x="866068" y="3567621"/>
              <a:ext cx="622617" cy="6314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Oval 7"/>
            <p:cNvSpPr/>
            <p:nvPr/>
          </p:nvSpPr>
          <p:spPr>
            <a:xfrm>
              <a:off x="866068" y="4952255"/>
              <a:ext cx="622617" cy="6314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960438" y="3633788"/>
            <a:ext cx="473075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1" name="Equation" r:id="rId8" imgW="228600" imgH="228600" progId="Equation.DSMT4">
                    <p:embed/>
                  </p:oleObj>
                </mc:Choice>
                <mc:Fallback>
                  <p:oleObj name="Equation" r:id="rId8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60438" y="3633788"/>
                          <a:ext cx="473075" cy="474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960438" y="5029200"/>
            <a:ext cx="473075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2" name="Equation" r:id="rId10" imgW="228600" imgH="228600" progId="Equation.DSMT4">
                    <p:embed/>
                  </p:oleObj>
                </mc:Choice>
                <mc:Fallback>
                  <p:oleObj name="Equation" r:id="rId10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60438" y="5029200"/>
                          <a:ext cx="473075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960438" y="2301875"/>
            <a:ext cx="474662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3" name="Equation" r:id="rId12" imgW="228600" imgH="228600" progId="Equation.DSMT4">
                    <p:embed/>
                  </p:oleObj>
                </mc:Choice>
                <mc:Fallback>
                  <p:oleObj name="Equation" r:id="rId12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60438" y="2301875"/>
                          <a:ext cx="474662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7"/>
            <p:cNvGraphicFramePr>
              <a:graphicFrameLocks noChangeAspect="1"/>
            </p:cNvGraphicFramePr>
            <p:nvPr>
              <p:extLst/>
            </p:nvPr>
          </p:nvGraphicFramePr>
          <p:xfrm>
            <a:off x="341078" y="2297905"/>
            <a:ext cx="369887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4" name="Equation" r:id="rId14" imgW="177800" imgH="203200" progId="Equation.DSMT4">
                    <p:embed/>
                  </p:oleObj>
                </mc:Choice>
                <mc:Fallback>
                  <p:oleObj name="Equation" r:id="rId14" imgW="1778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41078" y="2297905"/>
                          <a:ext cx="369887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>
              <p:extLst/>
            </p:nvPr>
          </p:nvGraphicFramePr>
          <p:xfrm>
            <a:off x="367534" y="3730268"/>
            <a:ext cx="3143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5" name="Equation" r:id="rId16" imgW="152400" imgH="203200" progId="Equation.DSMT4">
                    <p:embed/>
                  </p:oleObj>
                </mc:Choice>
                <mc:Fallback>
                  <p:oleObj name="Equation" r:id="rId16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7534" y="3730268"/>
                          <a:ext cx="314325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>
              <p:extLst/>
            </p:nvPr>
          </p:nvGraphicFramePr>
          <p:xfrm>
            <a:off x="341078" y="5056859"/>
            <a:ext cx="36830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6" name="Equation" r:id="rId17" imgW="177800" imgH="203200" progId="Equation.DSMT4">
                    <p:embed/>
                  </p:oleObj>
                </mc:Choice>
                <mc:Fallback>
                  <p:oleObj name="Equation" r:id="rId17" imgW="1778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1078" y="5056859"/>
                          <a:ext cx="368300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4" name="Straight Connector 93"/>
          <p:cNvCxnSpPr/>
          <p:nvPr/>
        </p:nvCxnSpPr>
        <p:spPr>
          <a:xfrm>
            <a:off x="9131007" y="1656262"/>
            <a:ext cx="1832775" cy="139407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0800000" flipV="1">
            <a:off x="7712581" y="1599520"/>
            <a:ext cx="2235200" cy="13716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966735" y="2196570"/>
            <a:ext cx="1625978" cy="1855202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 flipH="1" flipV="1">
            <a:off x="9143996" y="2237244"/>
            <a:ext cx="1600199" cy="1626176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712583" y="3352121"/>
            <a:ext cx="3251199" cy="158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1984913" y="2212252"/>
            <a:ext cx="2416560" cy="3055744"/>
            <a:chOff x="1488685" y="2212252"/>
            <a:chExt cx="1812420" cy="3055744"/>
          </a:xfrm>
        </p:grpSpPr>
        <p:sp>
          <p:nvSpPr>
            <p:cNvPr id="9" name="Oval 8"/>
            <p:cNvSpPr/>
            <p:nvPr/>
          </p:nvSpPr>
          <p:spPr>
            <a:xfrm>
              <a:off x="2678488" y="2212252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2795588" y="2290763"/>
            <a:ext cx="446087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7" name="Equation" r:id="rId18" imgW="215900" imgH="228600" progId="Equation.DSMT4">
                    <p:embed/>
                  </p:oleObj>
                </mc:Choice>
                <mc:Fallback>
                  <p:oleObj name="Equation" r:id="rId18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795588" y="2290763"/>
                          <a:ext cx="446087" cy="474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1" name="Straight Arrow Connector 110"/>
            <p:cNvCxnSpPr>
              <a:stCxn id="6" idx="6"/>
              <a:endCxn id="9" idx="2"/>
            </p:cNvCxnSpPr>
            <p:nvPr/>
          </p:nvCxnSpPr>
          <p:spPr>
            <a:xfrm flipV="1">
              <a:off x="1488685" y="2527993"/>
              <a:ext cx="1189803" cy="302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7" idx="6"/>
              <a:endCxn id="9" idx="2"/>
            </p:cNvCxnSpPr>
            <p:nvPr/>
          </p:nvCxnSpPr>
          <p:spPr>
            <a:xfrm flipV="1">
              <a:off x="1488685" y="2527993"/>
              <a:ext cx="1189803" cy="135536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8" idx="6"/>
              <a:endCxn id="9" idx="2"/>
            </p:cNvCxnSpPr>
            <p:nvPr/>
          </p:nvCxnSpPr>
          <p:spPr>
            <a:xfrm flipV="1">
              <a:off x="1488685" y="2527993"/>
              <a:ext cx="1189803" cy="274000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1984913" y="2531017"/>
            <a:ext cx="2416560" cy="2736980"/>
            <a:chOff x="1488685" y="2531016"/>
            <a:chExt cx="1812420" cy="2736980"/>
          </a:xfrm>
        </p:grpSpPr>
        <p:sp>
          <p:nvSpPr>
            <p:cNvPr id="10" name="Oval 9"/>
            <p:cNvSpPr/>
            <p:nvPr/>
          </p:nvSpPr>
          <p:spPr>
            <a:xfrm>
              <a:off x="2678488" y="3089937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2786063" y="3159125"/>
            <a:ext cx="446087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8" name="Equation" r:id="rId20" imgW="215900" imgH="228600" progId="Equation.DSMT4">
                    <p:embed/>
                  </p:oleObj>
                </mc:Choice>
                <mc:Fallback>
                  <p:oleObj name="Equation" r:id="rId20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786063" y="3159125"/>
                          <a:ext cx="446087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3" name="Straight Arrow Connector 112"/>
            <p:cNvCxnSpPr>
              <a:stCxn id="6" idx="6"/>
              <a:endCxn id="10" idx="2"/>
            </p:cNvCxnSpPr>
            <p:nvPr/>
          </p:nvCxnSpPr>
          <p:spPr>
            <a:xfrm>
              <a:off x="1488685" y="2531016"/>
              <a:ext cx="1189803" cy="87466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7" idx="6"/>
              <a:endCxn id="10" idx="2"/>
            </p:cNvCxnSpPr>
            <p:nvPr/>
          </p:nvCxnSpPr>
          <p:spPr>
            <a:xfrm flipV="1">
              <a:off x="1488685" y="3405678"/>
              <a:ext cx="1189803" cy="47768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8" idx="6"/>
              <a:endCxn id="10" idx="2"/>
            </p:cNvCxnSpPr>
            <p:nvPr/>
          </p:nvCxnSpPr>
          <p:spPr>
            <a:xfrm flipV="1">
              <a:off x="1488685" y="3405678"/>
              <a:ext cx="1189803" cy="186231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>
            <a:off x="1984913" y="2531017"/>
            <a:ext cx="2416560" cy="2736980"/>
            <a:chOff x="1488685" y="2531016"/>
            <a:chExt cx="1812420" cy="2736980"/>
          </a:xfrm>
        </p:grpSpPr>
        <p:sp>
          <p:nvSpPr>
            <p:cNvPr id="11" name="Oval 10"/>
            <p:cNvSpPr/>
            <p:nvPr/>
          </p:nvSpPr>
          <p:spPr>
            <a:xfrm>
              <a:off x="2678488" y="3933933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2795588" y="4041775"/>
            <a:ext cx="446087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9" name="Equation" r:id="rId22" imgW="215900" imgH="228600" progId="Equation.DSMT4">
                    <p:embed/>
                  </p:oleObj>
                </mc:Choice>
                <mc:Fallback>
                  <p:oleObj name="Equation" r:id="rId22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795588" y="4041775"/>
                          <a:ext cx="446087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4" name="Straight Arrow Connector 113"/>
            <p:cNvCxnSpPr>
              <a:stCxn id="6" idx="6"/>
              <a:endCxn id="11" idx="2"/>
            </p:cNvCxnSpPr>
            <p:nvPr/>
          </p:nvCxnSpPr>
          <p:spPr>
            <a:xfrm>
              <a:off x="1488685" y="2531016"/>
              <a:ext cx="1189803" cy="171865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7" idx="6"/>
              <a:endCxn id="11" idx="2"/>
            </p:cNvCxnSpPr>
            <p:nvPr/>
          </p:nvCxnSpPr>
          <p:spPr>
            <a:xfrm>
              <a:off x="1488685" y="3883362"/>
              <a:ext cx="1189803" cy="36631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8" idx="6"/>
              <a:endCxn id="11" idx="2"/>
            </p:cNvCxnSpPr>
            <p:nvPr/>
          </p:nvCxnSpPr>
          <p:spPr>
            <a:xfrm flipV="1">
              <a:off x="1488685" y="4249674"/>
              <a:ext cx="1189803" cy="101832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1984915" y="2531017"/>
            <a:ext cx="2437396" cy="2901935"/>
            <a:chOff x="1488685" y="2531016"/>
            <a:chExt cx="1828047" cy="2901934"/>
          </a:xfrm>
        </p:grpSpPr>
        <p:sp>
          <p:nvSpPr>
            <p:cNvPr id="99" name="Oval 98"/>
            <p:cNvSpPr/>
            <p:nvPr/>
          </p:nvSpPr>
          <p:spPr>
            <a:xfrm>
              <a:off x="2694115" y="4801468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01" name="Object 100"/>
            <p:cNvGraphicFramePr>
              <a:graphicFrameLocks noChangeAspect="1"/>
            </p:cNvGraphicFramePr>
            <p:nvPr>
              <p:extLst/>
            </p:nvPr>
          </p:nvGraphicFramePr>
          <p:xfrm>
            <a:off x="2801938" y="4870450"/>
            <a:ext cx="447675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90" name="Equation" r:id="rId24" imgW="215900" imgH="228600" progId="Equation.DSMT4">
                    <p:embed/>
                  </p:oleObj>
                </mc:Choice>
                <mc:Fallback>
                  <p:oleObj name="Equation" r:id="rId24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801938" y="4870450"/>
                          <a:ext cx="447675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7" name="Straight Arrow Connector 116"/>
            <p:cNvCxnSpPr>
              <a:stCxn id="6" idx="6"/>
              <a:endCxn id="99" idx="2"/>
            </p:cNvCxnSpPr>
            <p:nvPr/>
          </p:nvCxnSpPr>
          <p:spPr>
            <a:xfrm>
              <a:off x="1488685" y="2531016"/>
              <a:ext cx="1205430" cy="258619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7" idx="6"/>
              <a:endCxn id="99" idx="2"/>
            </p:cNvCxnSpPr>
            <p:nvPr/>
          </p:nvCxnSpPr>
          <p:spPr>
            <a:xfrm>
              <a:off x="1488685" y="3883362"/>
              <a:ext cx="1205430" cy="123384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8" idx="6"/>
              <a:endCxn id="99" idx="2"/>
            </p:cNvCxnSpPr>
            <p:nvPr/>
          </p:nvCxnSpPr>
          <p:spPr>
            <a:xfrm flipV="1">
              <a:off x="1488685" y="5117209"/>
              <a:ext cx="1205430" cy="1507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>
            <a:off x="1984915" y="2531016"/>
            <a:ext cx="2437396" cy="3745931"/>
            <a:chOff x="1488685" y="2531016"/>
            <a:chExt cx="1828047" cy="3745930"/>
          </a:xfrm>
        </p:grpSpPr>
        <p:sp>
          <p:nvSpPr>
            <p:cNvPr id="100" name="Oval 99"/>
            <p:cNvSpPr/>
            <p:nvPr/>
          </p:nvSpPr>
          <p:spPr>
            <a:xfrm>
              <a:off x="2694115" y="5645464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02" name="Object 101"/>
            <p:cNvGraphicFramePr>
              <a:graphicFrameLocks noChangeAspect="1"/>
            </p:cNvGraphicFramePr>
            <p:nvPr>
              <p:extLst/>
            </p:nvPr>
          </p:nvGraphicFramePr>
          <p:xfrm>
            <a:off x="2811463" y="5753100"/>
            <a:ext cx="447675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91" name="Equation" r:id="rId26" imgW="215900" imgH="228600" progId="Equation.DSMT4">
                    <p:embed/>
                  </p:oleObj>
                </mc:Choice>
                <mc:Fallback>
                  <p:oleObj name="Equation" r:id="rId26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811463" y="5753100"/>
                          <a:ext cx="447675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0" name="Straight Arrow Connector 119"/>
            <p:cNvCxnSpPr>
              <a:stCxn id="6" idx="6"/>
              <a:endCxn id="100" idx="2"/>
            </p:cNvCxnSpPr>
            <p:nvPr/>
          </p:nvCxnSpPr>
          <p:spPr>
            <a:xfrm>
              <a:off x="1488685" y="2531016"/>
              <a:ext cx="1205430" cy="343018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7" idx="6"/>
              <a:endCxn id="100" idx="2"/>
            </p:cNvCxnSpPr>
            <p:nvPr/>
          </p:nvCxnSpPr>
          <p:spPr>
            <a:xfrm>
              <a:off x="1488685" y="3883362"/>
              <a:ext cx="1205430" cy="207784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8" idx="6"/>
              <a:endCxn id="100" idx="2"/>
            </p:cNvCxnSpPr>
            <p:nvPr/>
          </p:nvCxnSpPr>
          <p:spPr>
            <a:xfrm>
              <a:off x="1488685" y="5267996"/>
              <a:ext cx="1205430" cy="69320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>
            <a:off x="3563082" y="1417253"/>
            <a:ext cx="3036100" cy="4543953"/>
            <a:chOff x="2672310" y="1417252"/>
            <a:chExt cx="2277075" cy="4543953"/>
          </a:xfrm>
        </p:grpSpPr>
        <p:sp>
          <p:nvSpPr>
            <p:cNvPr id="12" name="Oval 11"/>
            <p:cNvSpPr/>
            <p:nvPr/>
          </p:nvSpPr>
          <p:spPr>
            <a:xfrm>
              <a:off x="2672310" y="1417252"/>
              <a:ext cx="622617" cy="5740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2784475" y="1476375"/>
            <a:ext cx="4492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92" name="Equation" r:id="rId28" imgW="215900" imgH="228600" progId="Equation.DSMT4">
                    <p:embed/>
                  </p:oleObj>
                </mc:Choice>
                <mc:Fallback>
                  <p:oleObj name="Equation" r:id="rId28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784475" y="1476375"/>
                          <a:ext cx="449263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Oval 50"/>
            <p:cNvSpPr/>
            <p:nvPr/>
          </p:nvSpPr>
          <p:spPr>
            <a:xfrm>
              <a:off x="4326768" y="3591060"/>
              <a:ext cx="622617" cy="63148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54" name="Object 53"/>
            <p:cNvGraphicFramePr>
              <a:graphicFrameLocks noChangeAspect="1"/>
            </p:cNvGraphicFramePr>
            <p:nvPr>
              <p:extLst/>
            </p:nvPr>
          </p:nvGraphicFramePr>
          <p:xfrm>
            <a:off x="4405313" y="3633788"/>
            <a:ext cx="474662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93" name="Equation" r:id="rId30" imgW="228600" imgH="228600" progId="Equation.DSMT4">
                    <p:embed/>
                  </p:oleObj>
                </mc:Choice>
                <mc:Fallback>
                  <p:oleObj name="Equation" r:id="rId30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405313" y="3633788"/>
                          <a:ext cx="474662" cy="474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0" name="Straight Arrow Connector 169"/>
            <p:cNvCxnSpPr>
              <a:stCxn id="9" idx="6"/>
              <a:endCxn id="51" idx="2"/>
            </p:cNvCxnSpPr>
            <p:nvPr/>
          </p:nvCxnSpPr>
          <p:spPr>
            <a:xfrm>
              <a:off x="3301105" y="2527993"/>
              <a:ext cx="1025663" cy="137880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0" idx="6"/>
              <a:endCxn id="51" idx="2"/>
            </p:cNvCxnSpPr>
            <p:nvPr/>
          </p:nvCxnSpPr>
          <p:spPr>
            <a:xfrm>
              <a:off x="3301105" y="3405678"/>
              <a:ext cx="1025663" cy="50112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1" idx="6"/>
              <a:endCxn id="51" idx="2"/>
            </p:cNvCxnSpPr>
            <p:nvPr/>
          </p:nvCxnSpPr>
          <p:spPr>
            <a:xfrm flipV="1">
              <a:off x="3301105" y="3906801"/>
              <a:ext cx="1025663" cy="34287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2" idx="6"/>
              <a:endCxn id="51" idx="2"/>
            </p:cNvCxnSpPr>
            <p:nvPr/>
          </p:nvCxnSpPr>
          <p:spPr>
            <a:xfrm>
              <a:off x="3294927" y="1704290"/>
              <a:ext cx="1031841" cy="2202511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99" idx="6"/>
              <a:endCxn id="51" idx="2"/>
            </p:cNvCxnSpPr>
            <p:nvPr/>
          </p:nvCxnSpPr>
          <p:spPr>
            <a:xfrm flipV="1">
              <a:off x="3316732" y="3906801"/>
              <a:ext cx="1010036" cy="121040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00" idx="6"/>
              <a:endCxn id="51" idx="2"/>
            </p:cNvCxnSpPr>
            <p:nvPr/>
          </p:nvCxnSpPr>
          <p:spPr>
            <a:xfrm flipV="1">
              <a:off x="3316732" y="3906801"/>
              <a:ext cx="1010036" cy="205440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Object 65"/>
          <p:cNvGraphicFramePr>
            <a:graphicFrameLocks noChangeAspect="1"/>
          </p:cNvGraphicFramePr>
          <p:nvPr>
            <p:extLst/>
          </p:nvPr>
        </p:nvGraphicFramePr>
        <p:xfrm>
          <a:off x="6049434" y="4775200"/>
          <a:ext cx="5513917" cy="155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94" name="Equation" r:id="rId32" imgW="1320800" imgH="495300" progId="Equation.DSMT4">
                  <p:embed/>
                </p:oleObj>
              </mc:Choice>
              <mc:Fallback>
                <p:oleObj name="Equation" r:id="rId32" imgW="1320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049434" y="4775200"/>
                        <a:ext cx="5513917" cy="155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74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Multi-Layer Perceptron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637309" y="2243979"/>
            <a:ext cx="1347607" cy="3339759"/>
            <a:chOff x="341078" y="2243978"/>
            <a:chExt cx="1147607" cy="3339759"/>
          </a:xfrm>
        </p:grpSpPr>
        <p:sp>
          <p:nvSpPr>
            <p:cNvPr id="6" name="Oval 5"/>
            <p:cNvSpPr/>
            <p:nvPr/>
          </p:nvSpPr>
          <p:spPr>
            <a:xfrm>
              <a:off x="866068" y="2243978"/>
              <a:ext cx="622617" cy="5740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Oval 6"/>
            <p:cNvSpPr/>
            <p:nvPr/>
          </p:nvSpPr>
          <p:spPr>
            <a:xfrm>
              <a:off x="866068" y="3567621"/>
              <a:ext cx="622617" cy="6314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Oval 7"/>
            <p:cNvSpPr/>
            <p:nvPr/>
          </p:nvSpPr>
          <p:spPr>
            <a:xfrm>
              <a:off x="866068" y="4952255"/>
              <a:ext cx="622617" cy="63148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960438" y="3633788"/>
            <a:ext cx="473075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0" name="Equation" r:id="rId3" imgW="228600" imgH="228600" progId="Equation.DSMT4">
                    <p:embed/>
                  </p:oleObj>
                </mc:Choice>
                <mc:Fallback>
                  <p:oleObj name="Equation" r:id="rId3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0438" y="3633788"/>
                          <a:ext cx="473075" cy="474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/>
            </p:nvPr>
          </p:nvGraphicFramePr>
          <p:xfrm>
            <a:off x="960438" y="5029200"/>
            <a:ext cx="473075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1" name="Equation" r:id="rId5" imgW="228600" imgH="228600" progId="Equation.DSMT4">
                    <p:embed/>
                  </p:oleObj>
                </mc:Choice>
                <mc:Fallback>
                  <p:oleObj name="Equation" r:id="rId5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60438" y="5029200"/>
                          <a:ext cx="473075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960438" y="2301875"/>
            <a:ext cx="474662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2" name="Equation" r:id="rId7" imgW="228600" imgH="228600" progId="Equation.DSMT4">
                    <p:embed/>
                  </p:oleObj>
                </mc:Choice>
                <mc:Fallback>
                  <p:oleObj name="Equation" r:id="rId7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60438" y="2301875"/>
                          <a:ext cx="474662" cy="473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7"/>
            <p:cNvGraphicFramePr>
              <a:graphicFrameLocks noChangeAspect="1"/>
            </p:cNvGraphicFramePr>
            <p:nvPr>
              <p:extLst/>
            </p:nvPr>
          </p:nvGraphicFramePr>
          <p:xfrm>
            <a:off x="341078" y="2297905"/>
            <a:ext cx="369887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3" name="Equation" r:id="rId9" imgW="177800" imgH="203200" progId="Equation.DSMT4">
                    <p:embed/>
                  </p:oleObj>
                </mc:Choice>
                <mc:Fallback>
                  <p:oleObj name="Equation" r:id="rId9" imgW="1778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1078" y="2297905"/>
                          <a:ext cx="369887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>
              <p:extLst/>
            </p:nvPr>
          </p:nvGraphicFramePr>
          <p:xfrm>
            <a:off x="367534" y="3730268"/>
            <a:ext cx="314325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4" name="Equation" r:id="rId11" imgW="152400" imgH="203200" progId="Equation.DSMT4">
                    <p:embed/>
                  </p:oleObj>
                </mc:Choice>
                <mc:Fallback>
                  <p:oleObj name="Equation" r:id="rId11" imgW="152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7534" y="3730268"/>
                          <a:ext cx="314325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>
              <p:extLst/>
            </p:nvPr>
          </p:nvGraphicFramePr>
          <p:xfrm>
            <a:off x="341078" y="5056859"/>
            <a:ext cx="36830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5" name="Equation" r:id="rId13" imgW="177800" imgH="203200" progId="Equation.DSMT4">
                    <p:embed/>
                  </p:oleObj>
                </mc:Choice>
                <mc:Fallback>
                  <p:oleObj name="Equation" r:id="rId13" imgW="1778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1078" y="5056859"/>
                          <a:ext cx="368300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3" name="Group 202"/>
          <p:cNvGrpSpPr/>
          <p:nvPr/>
        </p:nvGrpSpPr>
        <p:grpSpPr>
          <a:xfrm>
            <a:off x="1984915" y="2212252"/>
            <a:ext cx="2416559" cy="3055745"/>
            <a:chOff x="1488686" y="2212252"/>
            <a:chExt cx="1812419" cy="3055745"/>
          </a:xfrm>
        </p:grpSpPr>
        <p:sp>
          <p:nvSpPr>
            <p:cNvPr id="9" name="Oval 8"/>
            <p:cNvSpPr/>
            <p:nvPr/>
          </p:nvSpPr>
          <p:spPr>
            <a:xfrm>
              <a:off x="2678488" y="2212252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2795588" y="2290763"/>
            <a:ext cx="446087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6" name="Equation" r:id="rId15" imgW="215900" imgH="228600" progId="Equation.DSMT4">
                    <p:embed/>
                  </p:oleObj>
                </mc:Choice>
                <mc:Fallback>
                  <p:oleObj name="Equation" r:id="rId15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795588" y="2290763"/>
                          <a:ext cx="446087" cy="474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1" name="Straight Arrow Connector 110"/>
            <p:cNvCxnSpPr>
              <a:stCxn id="6" idx="6"/>
              <a:endCxn id="9" idx="2"/>
            </p:cNvCxnSpPr>
            <p:nvPr/>
          </p:nvCxnSpPr>
          <p:spPr>
            <a:xfrm flipV="1">
              <a:off x="1488687" y="2527993"/>
              <a:ext cx="1189801" cy="302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7" idx="6"/>
              <a:endCxn id="9" idx="2"/>
            </p:cNvCxnSpPr>
            <p:nvPr/>
          </p:nvCxnSpPr>
          <p:spPr>
            <a:xfrm flipV="1">
              <a:off x="1488687" y="2527993"/>
              <a:ext cx="1189801" cy="135537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8" idx="6"/>
              <a:endCxn id="9" idx="2"/>
            </p:cNvCxnSpPr>
            <p:nvPr/>
          </p:nvCxnSpPr>
          <p:spPr>
            <a:xfrm flipV="1">
              <a:off x="1488687" y="2527993"/>
              <a:ext cx="1189801" cy="274000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1984915" y="2531017"/>
            <a:ext cx="2416559" cy="2736980"/>
            <a:chOff x="1488686" y="2531016"/>
            <a:chExt cx="1812419" cy="2736980"/>
          </a:xfrm>
        </p:grpSpPr>
        <p:sp>
          <p:nvSpPr>
            <p:cNvPr id="10" name="Oval 9"/>
            <p:cNvSpPr/>
            <p:nvPr/>
          </p:nvSpPr>
          <p:spPr>
            <a:xfrm>
              <a:off x="2678488" y="3089937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2786063" y="3159125"/>
            <a:ext cx="446087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7" name="Equation" r:id="rId17" imgW="215900" imgH="228600" progId="Equation.DSMT4">
                    <p:embed/>
                  </p:oleObj>
                </mc:Choice>
                <mc:Fallback>
                  <p:oleObj name="Equation" r:id="rId17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786063" y="3159125"/>
                          <a:ext cx="446087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3" name="Straight Arrow Connector 112"/>
            <p:cNvCxnSpPr>
              <a:stCxn id="6" idx="6"/>
              <a:endCxn id="10" idx="2"/>
            </p:cNvCxnSpPr>
            <p:nvPr/>
          </p:nvCxnSpPr>
          <p:spPr>
            <a:xfrm>
              <a:off x="1488687" y="2531016"/>
              <a:ext cx="1189801" cy="87466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7" idx="6"/>
              <a:endCxn id="10" idx="2"/>
            </p:cNvCxnSpPr>
            <p:nvPr/>
          </p:nvCxnSpPr>
          <p:spPr>
            <a:xfrm flipV="1">
              <a:off x="1488687" y="3405678"/>
              <a:ext cx="1189801" cy="47768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8" idx="6"/>
              <a:endCxn id="10" idx="2"/>
            </p:cNvCxnSpPr>
            <p:nvPr/>
          </p:nvCxnSpPr>
          <p:spPr>
            <a:xfrm flipV="1">
              <a:off x="1488687" y="3405678"/>
              <a:ext cx="1189801" cy="186231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>
            <a:off x="1984915" y="2531017"/>
            <a:ext cx="2416559" cy="2736980"/>
            <a:chOff x="1488686" y="2531016"/>
            <a:chExt cx="1812419" cy="2736980"/>
          </a:xfrm>
        </p:grpSpPr>
        <p:sp>
          <p:nvSpPr>
            <p:cNvPr id="11" name="Oval 10"/>
            <p:cNvSpPr/>
            <p:nvPr/>
          </p:nvSpPr>
          <p:spPr>
            <a:xfrm>
              <a:off x="2678488" y="3933933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2795588" y="4041775"/>
            <a:ext cx="446087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8" name="Equation" r:id="rId19" imgW="215900" imgH="228600" progId="Equation.DSMT4">
                    <p:embed/>
                  </p:oleObj>
                </mc:Choice>
                <mc:Fallback>
                  <p:oleObj name="Equation" r:id="rId19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795588" y="4041775"/>
                          <a:ext cx="446087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4" name="Straight Arrow Connector 113"/>
            <p:cNvCxnSpPr>
              <a:stCxn id="6" idx="6"/>
              <a:endCxn id="11" idx="2"/>
            </p:cNvCxnSpPr>
            <p:nvPr/>
          </p:nvCxnSpPr>
          <p:spPr>
            <a:xfrm>
              <a:off x="1488687" y="2531016"/>
              <a:ext cx="1189801" cy="171865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7" idx="6"/>
              <a:endCxn id="11" idx="2"/>
            </p:cNvCxnSpPr>
            <p:nvPr/>
          </p:nvCxnSpPr>
          <p:spPr>
            <a:xfrm>
              <a:off x="1488687" y="3883362"/>
              <a:ext cx="1189801" cy="36631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8" idx="6"/>
              <a:endCxn id="11" idx="2"/>
            </p:cNvCxnSpPr>
            <p:nvPr/>
          </p:nvCxnSpPr>
          <p:spPr>
            <a:xfrm flipV="1">
              <a:off x="1488687" y="4249674"/>
              <a:ext cx="1189801" cy="101832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1984915" y="2531017"/>
            <a:ext cx="2437394" cy="2901935"/>
            <a:chOff x="1488686" y="2531016"/>
            <a:chExt cx="1828046" cy="2901934"/>
          </a:xfrm>
        </p:grpSpPr>
        <p:sp>
          <p:nvSpPr>
            <p:cNvPr id="99" name="Oval 98"/>
            <p:cNvSpPr/>
            <p:nvPr/>
          </p:nvSpPr>
          <p:spPr>
            <a:xfrm>
              <a:off x="2694115" y="4801468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01" name="Object 100"/>
            <p:cNvGraphicFramePr>
              <a:graphicFrameLocks noChangeAspect="1"/>
            </p:cNvGraphicFramePr>
            <p:nvPr>
              <p:extLst/>
            </p:nvPr>
          </p:nvGraphicFramePr>
          <p:xfrm>
            <a:off x="2801938" y="4870450"/>
            <a:ext cx="447675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89" name="Equation" r:id="rId21" imgW="215900" imgH="228600" progId="Equation.DSMT4">
                    <p:embed/>
                  </p:oleObj>
                </mc:Choice>
                <mc:Fallback>
                  <p:oleObj name="Equation" r:id="rId21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801938" y="4870450"/>
                          <a:ext cx="447675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7" name="Straight Arrow Connector 116"/>
            <p:cNvCxnSpPr>
              <a:stCxn id="6" idx="6"/>
              <a:endCxn id="99" idx="2"/>
            </p:cNvCxnSpPr>
            <p:nvPr/>
          </p:nvCxnSpPr>
          <p:spPr>
            <a:xfrm>
              <a:off x="1488686" y="2531016"/>
              <a:ext cx="1205429" cy="258619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7" idx="6"/>
              <a:endCxn id="99" idx="2"/>
            </p:cNvCxnSpPr>
            <p:nvPr/>
          </p:nvCxnSpPr>
          <p:spPr>
            <a:xfrm>
              <a:off x="1488686" y="3883362"/>
              <a:ext cx="1205429" cy="123384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8" idx="6"/>
              <a:endCxn id="99" idx="2"/>
            </p:cNvCxnSpPr>
            <p:nvPr/>
          </p:nvCxnSpPr>
          <p:spPr>
            <a:xfrm flipV="1">
              <a:off x="1488686" y="5117209"/>
              <a:ext cx="1205429" cy="150786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>
            <a:off x="1984917" y="2531017"/>
            <a:ext cx="2437395" cy="3745930"/>
            <a:chOff x="1488686" y="2531017"/>
            <a:chExt cx="1828046" cy="3745929"/>
          </a:xfrm>
        </p:grpSpPr>
        <p:sp>
          <p:nvSpPr>
            <p:cNvPr id="100" name="Oval 99"/>
            <p:cNvSpPr/>
            <p:nvPr/>
          </p:nvSpPr>
          <p:spPr>
            <a:xfrm>
              <a:off x="2694115" y="5645464"/>
              <a:ext cx="622617" cy="63148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02" name="Object 101"/>
            <p:cNvGraphicFramePr>
              <a:graphicFrameLocks noChangeAspect="1"/>
            </p:cNvGraphicFramePr>
            <p:nvPr>
              <p:extLst/>
            </p:nvPr>
          </p:nvGraphicFramePr>
          <p:xfrm>
            <a:off x="2811463" y="5753100"/>
            <a:ext cx="447675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90" name="Equation" r:id="rId23" imgW="215900" imgH="228600" progId="Equation.DSMT4">
                    <p:embed/>
                  </p:oleObj>
                </mc:Choice>
                <mc:Fallback>
                  <p:oleObj name="Equation" r:id="rId23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811463" y="5753100"/>
                          <a:ext cx="447675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0" name="Straight Arrow Connector 119"/>
            <p:cNvCxnSpPr>
              <a:stCxn id="6" idx="6"/>
              <a:endCxn id="100" idx="2"/>
            </p:cNvCxnSpPr>
            <p:nvPr/>
          </p:nvCxnSpPr>
          <p:spPr>
            <a:xfrm>
              <a:off x="1488686" y="2531017"/>
              <a:ext cx="1205429" cy="343018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7" idx="6"/>
              <a:endCxn id="100" idx="2"/>
            </p:cNvCxnSpPr>
            <p:nvPr/>
          </p:nvCxnSpPr>
          <p:spPr>
            <a:xfrm>
              <a:off x="1488686" y="3883363"/>
              <a:ext cx="1205429" cy="207784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8" idx="6"/>
              <a:endCxn id="100" idx="2"/>
            </p:cNvCxnSpPr>
            <p:nvPr/>
          </p:nvCxnSpPr>
          <p:spPr>
            <a:xfrm>
              <a:off x="1488686" y="5267996"/>
              <a:ext cx="1205429" cy="693209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>
            <a:off x="3563082" y="1417253"/>
            <a:ext cx="3036100" cy="4543953"/>
            <a:chOff x="2672310" y="1417252"/>
            <a:chExt cx="2277075" cy="4543953"/>
          </a:xfrm>
        </p:grpSpPr>
        <p:sp>
          <p:nvSpPr>
            <p:cNvPr id="12" name="Oval 11"/>
            <p:cNvSpPr/>
            <p:nvPr/>
          </p:nvSpPr>
          <p:spPr>
            <a:xfrm>
              <a:off x="2672310" y="1417252"/>
              <a:ext cx="622617" cy="5740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2784475" y="1476375"/>
            <a:ext cx="449263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91" name="Equation" r:id="rId25" imgW="215900" imgH="228600" progId="Equation.DSMT4">
                    <p:embed/>
                  </p:oleObj>
                </mc:Choice>
                <mc:Fallback>
                  <p:oleObj name="Equation" r:id="rId25" imgW="2159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784475" y="1476375"/>
                          <a:ext cx="449263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Oval 50"/>
            <p:cNvSpPr/>
            <p:nvPr/>
          </p:nvSpPr>
          <p:spPr>
            <a:xfrm>
              <a:off x="4326768" y="3591060"/>
              <a:ext cx="622617" cy="63148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aphicFrame>
          <p:nvGraphicFramePr>
            <p:cNvPr id="54" name="Object 53"/>
            <p:cNvGraphicFramePr>
              <a:graphicFrameLocks noChangeAspect="1"/>
            </p:cNvGraphicFramePr>
            <p:nvPr>
              <p:extLst/>
            </p:nvPr>
          </p:nvGraphicFramePr>
          <p:xfrm>
            <a:off x="4405313" y="3633788"/>
            <a:ext cx="474662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92" name="Equation" r:id="rId27" imgW="228600" imgH="228600" progId="Equation.DSMT4">
                    <p:embed/>
                  </p:oleObj>
                </mc:Choice>
                <mc:Fallback>
                  <p:oleObj name="Equation" r:id="rId27" imgW="2286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405313" y="3633788"/>
                          <a:ext cx="474662" cy="474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0" name="Straight Arrow Connector 169"/>
            <p:cNvCxnSpPr>
              <a:stCxn id="9" idx="6"/>
              <a:endCxn id="51" idx="2"/>
            </p:cNvCxnSpPr>
            <p:nvPr/>
          </p:nvCxnSpPr>
          <p:spPr>
            <a:xfrm>
              <a:off x="3301105" y="2527993"/>
              <a:ext cx="1025663" cy="137880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0" idx="6"/>
              <a:endCxn id="51" idx="2"/>
            </p:cNvCxnSpPr>
            <p:nvPr/>
          </p:nvCxnSpPr>
          <p:spPr>
            <a:xfrm>
              <a:off x="3301105" y="3405678"/>
              <a:ext cx="1025663" cy="50112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1" idx="6"/>
              <a:endCxn id="51" idx="2"/>
            </p:cNvCxnSpPr>
            <p:nvPr/>
          </p:nvCxnSpPr>
          <p:spPr>
            <a:xfrm flipV="1">
              <a:off x="3301105" y="3906801"/>
              <a:ext cx="1025663" cy="342873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2" idx="6"/>
              <a:endCxn id="51" idx="2"/>
            </p:cNvCxnSpPr>
            <p:nvPr/>
          </p:nvCxnSpPr>
          <p:spPr>
            <a:xfrm>
              <a:off x="3294927" y="1704290"/>
              <a:ext cx="1031841" cy="2202511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99" idx="6"/>
              <a:endCxn id="51" idx="2"/>
            </p:cNvCxnSpPr>
            <p:nvPr/>
          </p:nvCxnSpPr>
          <p:spPr>
            <a:xfrm flipV="1">
              <a:off x="3316732" y="3906801"/>
              <a:ext cx="1010036" cy="121040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00" idx="6"/>
              <a:endCxn id="51" idx="2"/>
            </p:cNvCxnSpPr>
            <p:nvPr/>
          </p:nvCxnSpPr>
          <p:spPr>
            <a:xfrm flipV="1">
              <a:off x="3316732" y="3906801"/>
              <a:ext cx="1010036" cy="205440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93975" y="4604888"/>
                <a:ext cx="536044" cy="4098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2,3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75" y="4604888"/>
                <a:ext cx="536044" cy="409856"/>
              </a:xfrm>
              <a:prstGeom prst="rect">
                <a:avLst/>
              </a:prstGeom>
              <a:blipFill rotWithShape="0">
                <a:blip r:embed="rId29"/>
                <a:stretch>
                  <a:fillRect l="-4444" t="-1429" r="-888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666510" y="3392691"/>
                <a:ext cx="536044" cy="4098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2,1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510" y="3392691"/>
                <a:ext cx="536044" cy="409856"/>
              </a:xfrm>
              <a:prstGeom prst="rect">
                <a:avLst/>
              </a:prstGeom>
              <a:blipFill rotWithShape="0">
                <a:blip r:embed="rId30"/>
                <a:stretch>
                  <a:fillRect l="-5618" t="-2899" r="-10112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3C2610A8-253B-BA4F-8B65-D4EC9B561DD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49434" y="4775200"/>
          <a:ext cx="5513917" cy="1557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3" name="Equation" r:id="rId31" imgW="1320800" imgH="495300" progId="Equation.DSMT4">
                  <p:embed/>
                </p:oleObj>
              </mc:Choice>
              <mc:Fallback>
                <p:oleObj name="Equation" r:id="rId31" imgW="1320800" imgH="495300" progId="Equation.DSMT4">
                  <p:embed/>
                  <p:pic>
                    <p:nvPicPr>
                      <p:cNvPr id="66" name="Object 6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049434" y="4775200"/>
                        <a:ext cx="5513917" cy="1557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80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317420" y="1927992"/>
          <a:ext cx="4133849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6" name="Equation" r:id="rId3" imgW="1130300" imgH="457200" progId="Equation.DSMT4">
                  <p:embed/>
                </p:oleObj>
              </mc:Choice>
              <mc:Fallback>
                <p:oleObj name="Equation" r:id="rId3" imgW="1130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420" y="1927992"/>
                        <a:ext cx="4133849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209456"/>
            <a:ext cx="11885084" cy="914400"/>
          </a:xfrm>
        </p:spPr>
        <p:txBody>
          <a:bodyPr/>
          <a:lstStyle/>
          <a:p>
            <a:pPr algn="ctr"/>
            <a:r>
              <a:rPr lang="en-US" dirty="0"/>
              <a:t>Generalized + Logistic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2282" y="1466329"/>
            <a:ext cx="5592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Generalized Linear Discriminant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1317417" y="3822179"/>
          <a:ext cx="35306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7" name="Equation" r:id="rId5" imgW="965200" imgH="266700" progId="Equation.DSMT4">
                  <p:embed/>
                </p:oleObj>
              </mc:Choice>
              <mc:Fallback>
                <p:oleObj name="Equation" r:id="rId5" imgW="9652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7417" y="3822179"/>
                        <a:ext cx="3530600" cy="73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42282" y="3360514"/>
            <a:ext cx="694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Logistic Generalized Linear Discriminant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317419" y="4689277"/>
          <a:ext cx="5513916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8" name="Equation" r:id="rId7" imgW="1320800" imgH="495300" progId="Equation.DSMT4">
                  <p:embed/>
                </p:oleObj>
              </mc:Choice>
              <mc:Fallback>
                <p:oleObj name="Equation" r:id="rId7" imgW="1320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7419" y="4689277"/>
                        <a:ext cx="5513916" cy="155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1121595" y="3822179"/>
            <a:ext cx="1443076" cy="2051855"/>
          </a:xfrm>
          <a:prstGeom prst="roundRect">
            <a:avLst/>
          </a:prstGeom>
          <a:noFill/>
          <a:ln w="38100" cmpd="sng"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ounded Rectangle 10"/>
          <p:cNvSpPr/>
          <p:nvPr/>
        </p:nvSpPr>
        <p:spPr>
          <a:xfrm>
            <a:off x="3444367" y="3868673"/>
            <a:ext cx="1084204" cy="665307"/>
          </a:xfrm>
          <a:prstGeom prst="roundRect">
            <a:avLst/>
          </a:prstGeom>
          <a:noFill/>
          <a:ln w="38100" cmpd="sng"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ounded Rectangle 12"/>
          <p:cNvSpPr/>
          <p:nvPr/>
        </p:nvSpPr>
        <p:spPr>
          <a:xfrm>
            <a:off x="3763813" y="4801631"/>
            <a:ext cx="2762104" cy="1444981"/>
          </a:xfrm>
          <a:prstGeom prst="roundRect">
            <a:avLst/>
          </a:prstGeom>
          <a:noFill/>
          <a:ln w="38100" cmpd="sng">
            <a:solidFill>
              <a:srgbClr val="FF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4042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15086</TotalTime>
  <Words>235</Words>
  <Application>Microsoft Macintosh PowerPoint</Application>
  <PresentationFormat>Widescreen</PresentationFormat>
  <Paragraphs>82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Data Mining 2 Supervised Learning</vt:lpstr>
      <vt:lpstr>ML = Optimization?</vt:lpstr>
      <vt:lpstr>Typical ML Process</vt:lpstr>
      <vt:lpstr>Initialization Matters!</vt:lpstr>
      <vt:lpstr>Neural Networks </vt:lpstr>
      <vt:lpstr>XOR Neural Network</vt:lpstr>
      <vt:lpstr>Multi-Layer Perceptron</vt:lpstr>
      <vt:lpstr>Multi-Layer Perceptron</vt:lpstr>
      <vt:lpstr>Generalized + Logistic</vt:lpstr>
      <vt:lpstr>Anatomy of Each Neuron</vt:lpstr>
      <vt:lpstr>Anatomy of Each Neuron</vt:lpstr>
      <vt:lpstr>Activation Functions</vt:lpstr>
      <vt:lpstr>Hyperbolic Activation Function</vt:lpstr>
      <vt:lpstr>Output Layer Backprop</vt:lpstr>
      <vt:lpstr>Hidden Layer back-prop</vt:lpstr>
      <vt:lpstr>Mode 1 – Feed Forward x  y</vt:lpstr>
      <vt:lpstr>MODE 2 – Recurrent Neural Nets</vt:lpstr>
      <vt:lpstr>MODE 3 – Compression Network</vt:lpstr>
      <vt:lpstr>MODE 4 – Deep Belief Network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Deep Learning</dc:title>
  <dc:creator>Shailesh Kumar</dc:creator>
  <cp:lastModifiedBy>Microsoft Office User</cp:lastModifiedBy>
  <cp:revision>1544</cp:revision>
  <dcterms:created xsi:type="dcterms:W3CDTF">2016-07-13T14:10:23Z</dcterms:created>
  <dcterms:modified xsi:type="dcterms:W3CDTF">2018-07-15T03:03:28Z</dcterms:modified>
</cp:coreProperties>
</file>