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839" r:id="rId3"/>
    <p:sldId id="808" r:id="rId4"/>
    <p:sldId id="809" r:id="rId5"/>
    <p:sldId id="840" r:id="rId6"/>
    <p:sldId id="810" r:id="rId7"/>
    <p:sldId id="811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30" r:id="rId27"/>
    <p:sldId id="831" r:id="rId28"/>
    <p:sldId id="832" r:id="rId29"/>
    <p:sldId id="833" r:id="rId30"/>
    <p:sldId id="834" r:id="rId31"/>
    <p:sldId id="835" r:id="rId32"/>
    <p:sldId id="836" r:id="rId33"/>
    <p:sldId id="837" r:id="rId34"/>
    <p:sldId id="8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740"/>
  </p:normalViewPr>
  <p:slideViewPr>
    <p:cSldViewPr snapToGrid="0" snapToObjects="1">
      <p:cViewPr varScale="1">
        <p:scale>
          <a:sx n="119" d="100"/>
          <a:sy n="11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110B-B80C-7F42-A31A-1A363AC24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70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3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3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9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png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948" y="490638"/>
            <a:ext cx="11064240" cy="2541713"/>
          </a:xfrm>
        </p:spPr>
        <p:txBody>
          <a:bodyPr>
            <a:normAutofit/>
          </a:bodyPr>
          <a:lstStyle/>
          <a:p>
            <a:r>
              <a:rPr lang="en-US" dirty="0"/>
              <a:t>Data Mining 2</a:t>
            </a:r>
            <a:br>
              <a:rPr lang="en-US" dirty="0"/>
            </a:br>
            <a:r>
              <a:rPr lang="en-US" sz="8000" b="1" dirty="0"/>
              <a:t>Supervised 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948" y="3503560"/>
            <a:ext cx="11064240" cy="2942960"/>
          </a:xfrm>
        </p:spPr>
        <p:txBody>
          <a:bodyPr>
            <a:normAutofit fontScale="92500"/>
          </a:bodyPr>
          <a:lstStyle/>
          <a:p>
            <a:r>
              <a:rPr lang="en-US" sz="7100" b="1" dirty="0">
                <a:solidFill>
                  <a:srgbClr val="C00000"/>
                </a:solidFill>
              </a:rPr>
              <a:t>SUPPORT VECTOR MACHINES</a:t>
            </a:r>
          </a:p>
          <a:p>
            <a:endParaRPr lang="en-US" sz="3600" dirty="0"/>
          </a:p>
          <a:p>
            <a:r>
              <a:rPr lang="en-US" sz="3600" dirty="0"/>
              <a:t>Dr. Shailesh Kumar</a:t>
            </a:r>
          </a:p>
          <a:p>
            <a:r>
              <a:rPr lang="en-US" sz="3600" dirty="0"/>
              <a:t>ISB</a:t>
            </a:r>
            <a:r>
              <a:rPr lang="en-US" sz="3600"/>
              <a:t>/CBA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69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Trick – 1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PRIMAL </a:t>
            </a:r>
            <a:r>
              <a:rPr lang="en-US" b="1" dirty="0">
                <a:solidFill>
                  <a:srgbClr val="C00000"/>
                </a:solidFill>
                <a:sym typeface="Wingdings"/>
              </a:rPr>
              <a:t> DUAL</a:t>
            </a:r>
            <a:br>
              <a:rPr lang="en-US" b="1" dirty="0">
                <a:solidFill>
                  <a:srgbClr val="C00000"/>
                </a:solidFill>
                <a:sym typeface="Wingdings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8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Solving the PRIMAL</a:t>
            </a:r>
          </a:p>
        </p:txBody>
      </p:sp>
      <p:pic>
        <p:nvPicPr>
          <p:cNvPr id="4" name="Picture 3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42" y="4921488"/>
            <a:ext cx="3979644" cy="1458059"/>
          </a:xfrm>
          <a:prstGeom prst="rect">
            <a:avLst/>
          </a:prstGeom>
        </p:spPr>
      </p:pic>
      <p:pic>
        <p:nvPicPr>
          <p:cNvPr id="5" name="Picture 4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40" y="3522663"/>
            <a:ext cx="4549021" cy="1398824"/>
          </a:xfrm>
          <a:prstGeom prst="rect">
            <a:avLst/>
          </a:prstGeom>
        </p:spPr>
      </p:pic>
      <p:pic>
        <p:nvPicPr>
          <p:cNvPr id="6" name="Picture 5" descr="Screen Shot 2014-10-14 at 10.03.5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1484219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220554" y="3522663"/>
          <a:ext cx="214418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6" imgW="546100" imgH="393700" progId="Equation.DSMT4">
                  <p:embed/>
                </p:oleObj>
              </mc:Choice>
              <mc:Fallback>
                <p:oleObj name="Equation" r:id="rId6" imgW="546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554" y="3522663"/>
                        <a:ext cx="2144183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220554" y="5103925"/>
          <a:ext cx="214418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8" imgW="546100" imgH="393700" progId="Equation.DSMT4">
                  <p:embed/>
                </p:oleObj>
              </mc:Choice>
              <mc:Fallback>
                <p:oleObj name="Equation" r:id="rId8" imgW="546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0554" y="5103925"/>
                        <a:ext cx="2144183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PRIMAL </a:t>
            </a:r>
            <a:r>
              <a:rPr lang="en-US" dirty="0">
                <a:sym typeface="Wingdings"/>
              </a:rPr>
              <a:t> DUAL</a:t>
            </a:r>
            <a:endParaRPr lang="en-US" dirty="0"/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1299003"/>
            <a:ext cx="11277600" cy="16764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86" y="3109681"/>
            <a:ext cx="3979644" cy="1458059"/>
          </a:xfrm>
          <a:prstGeom prst="rect">
            <a:avLst/>
          </a:prstGeom>
        </p:spPr>
      </p:pic>
      <p:pic>
        <p:nvPicPr>
          <p:cNvPr id="6" name="Picture 5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8" y="3149371"/>
            <a:ext cx="4549021" cy="1398824"/>
          </a:xfrm>
          <a:prstGeom prst="rect">
            <a:avLst/>
          </a:prstGeom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4" y="4605953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6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SVM Objective (DUAL)</a:t>
            </a:r>
          </a:p>
        </p:txBody>
      </p:sp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5" y="4759873"/>
            <a:ext cx="3979644" cy="14580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1" y="1986451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547" y="1494969"/>
            <a:ext cx="378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OBJECTIVE: Minimize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636" y="4258518"/>
            <a:ext cx="2501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CONSTRAINT:</a:t>
            </a:r>
          </a:p>
        </p:txBody>
      </p:sp>
      <p:pic>
        <p:nvPicPr>
          <p:cNvPr id="9" name="Picture 8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24" y="5007601"/>
            <a:ext cx="2540360" cy="9987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718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Karush</a:t>
            </a:r>
            <a:r>
              <a:rPr lang="en-US" dirty="0"/>
              <a:t>-Kuhn-Tucker (KKT) condition</a:t>
            </a:r>
          </a:p>
        </p:txBody>
      </p:sp>
      <p:pic>
        <p:nvPicPr>
          <p:cNvPr id="4" name="Picture 3" descr="Screen Shot 2014-10-14 at 10.3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1948412"/>
            <a:ext cx="10616411" cy="41240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272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Support Vectors</a:t>
            </a:r>
          </a:p>
        </p:txBody>
      </p:sp>
      <p:pic>
        <p:nvPicPr>
          <p:cNvPr id="4" name="Picture 3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19" y="1272042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>
          <a:xfrm>
            <a:off x="40695" y="2997032"/>
            <a:ext cx="8382000" cy="386096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1010" y="3175705"/>
            <a:ext cx="7300754" cy="3254495"/>
            <a:chOff x="2970757" y="3175705"/>
            <a:chExt cx="5475566" cy="3254494"/>
          </a:xfrm>
        </p:grpSpPr>
        <p:sp>
          <p:nvSpPr>
            <p:cNvPr id="6" name="Oval 5"/>
            <p:cNvSpPr/>
            <p:nvPr/>
          </p:nvSpPr>
          <p:spPr>
            <a:xfrm>
              <a:off x="2970757" y="3360371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4710542" y="5351714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4531961" y="6006846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8"/>
            <p:cNvSpPr/>
            <p:nvPr/>
          </p:nvSpPr>
          <p:spPr>
            <a:xfrm>
              <a:off x="3189022" y="4505520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0963" y="3175705"/>
              <a:ext cx="2136354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Support Vectors</a:t>
              </a:r>
            </a:p>
          </p:txBody>
        </p:sp>
        <p:cxnSp>
          <p:nvCxnSpPr>
            <p:cNvPr id="12" name="Straight Arrow Connector 11"/>
            <p:cNvCxnSpPr>
              <a:stCxn id="10" idx="1"/>
              <a:endCxn id="6" idx="6"/>
            </p:cNvCxnSpPr>
            <p:nvPr/>
          </p:nvCxnSpPr>
          <p:spPr>
            <a:xfrm flipH="1">
              <a:off x="3380831" y="3468093"/>
              <a:ext cx="2500132" cy="10395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1"/>
              <a:endCxn id="9" idx="7"/>
            </p:cNvCxnSpPr>
            <p:nvPr/>
          </p:nvCxnSpPr>
          <p:spPr>
            <a:xfrm flipH="1">
              <a:off x="3539042" y="3468093"/>
              <a:ext cx="2341921" cy="109942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7" idx="7"/>
            </p:cNvCxnSpPr>
            <p:nvPr/>
          </p:nvCxnSpPr>
          <p:spPr>
            <a:xfrm flipH="1">
              <a:off x="5060562" y="3760480"/>
              <a:ext cx="1888578" cy="165323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8" idx="7"/>
            </p:cNvCxnSpPr>
            <p:nvPr/>
          </p:nvCxnSpPr>
          <p:spPr>
            <a:xfrm flipH="1">
              <a:off x="4881981" y="3760480"/>
              <a:ext cx="2067159" cy="230836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7212835" y="3783724"/>
            <a:ext cx="1233488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40" name="Equation" r:id="rId5" imgW="419100" imgH="203200" progId="Equation.DSMT4">
                    <p:embed/>
                  </p:oleObj>
                </mc:Choice>
                <mc:Fallback>
                  <p:oleObj name="Equation" r:id="rId5" imgW="4191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12835" y="3783724"/>
                          <a:ext cx="1233488" cy="600075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Trick – 2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SLACK VARIABLES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5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Separable Case</a:t>
            </a:r>
          </a:p>
        </p:txBody>
      </p:sp>
      <p:pic>
        <p:nvPicPr>
          <p:cNvPr id="6" name="Picture 5" descr="Screen Shot 2014-10-14 at 10.5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557337"/>
            <a:ext cx="6712897" cy="4300665"/>
          </a:xfrm>
          <a:prstGeom prst="rect">
            <a:avLst/>
          </a:prstGeom>
        </p:spPr>
      </p:pic>
      <p:pic>
        <p:nvPicPr>
          <p:cNvPr id="9" name="Picture 8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7" y="1326966"/>
            <a:ext cx="623146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Non-Separable</a:t>
            </a:r>
          </a:p>
        </p:txBody>
      </p:sp>
      <p:pic>
        <p:nvPicPr>
          <p:cNvPr id="8" name="Picture 7" descr="Screen Shot 2014-10-14 at 10.5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557337"/>
            <a:ext cx="6790524" cy="4300665"/>
          </a:xfrm>
          <a:prstGeom prst="rect">
            <a:avLst/>
          </a:prstGeom>
        </p:spPr>
      </p:pic>
      <p:pic>
        <p:nvPicPr>
          <p:cNvPr id="11" name="Picture 10" descr="Screen Shot 2014-10-14 at 10.57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72" y="1415591"/>
            <a:ext cx="7382933" cy="151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6377" y="3677887"/>
            <a:ext cx="2704458" cy="58477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Slack Variables</a:t>
            </a:r>
          </a:p>
        </p:txBody>
      </p:sp>
      <p:sp>
        <p:nvSpPr>
          <p:cNvPr id="5" name="Oval 4"/>
          <p:cNvSpPr/>
          <p:nvPr/>
        </p:nvSpPr>
        <p:spPr>
          <a:xfrm>
            <a:off x="3668626" y="2557335"/>
            <a:ext cx="1164081" cy="908875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3086585" y="4741698"/>
            <a:ext cx="811329" cy="518337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8475243" y="1335535"/>
            <a:ext cx="890332" cy="1221800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>
            <a:stCxn id="4" idx="0"/>
            <a:endCxn id="13" idx="4"/>
          </p:cNvCxnSpPr>
          <p:nvPr/>
        </p:nvCxnSpPr>
        <p:spPr>
          <a:xfrm flipH="1" flipV="1">
            <a:off x="8920409" y="2557335"/>
            <a:ext cx="298197" cy="112055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5" idx="6"/>
          </p:cNvCxnSpPr>
          <p:nvPr/>
        </p:nvCxnSpPr>
        <p:spPr>
          <a:xfrm flipH="1" flipV="1">
            <a:off x="4832707" y="3011773"/>
            <a:ext cx="3033670" cy="95850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12" idx="6"/>
          </p:cNvCxnSpPr>
          <p:nvPr/>
        </p:nvCxnSpPr>
        <p:spPr>
          <a:xfrm flipH="1">
            <a:off x="3897914" y="3970275"/>
            <a:ext cx="3968463" cy="103059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PRIMAL Objective</a:t>
            </a:r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6" y="1844868"/>
            <a:ext cx="8473219" cy="125953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6" y="4340829"/>
            <a:ext cx="11853333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sp>
        <p:nvSpPr>
          <p:cNvPr id="8" name="Oval 7"/>
          <p:cNvSpPr/>
          <p:nvPr/>
        </p:nvSpPr>
        <p:spPr>
          <a:xfrm>
            <a:off x="3157133" y="4340829"/>
            <a:ext cx="1534472" cy="12065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9471397" y="4670847"/>
            <a:ext cx="891068" cy="660039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565663" y="4493229"/>
            <a:ext cx="1586027" cy="10541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91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Motivation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DUAL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pic>
        <p:nvPicPr>
          <p:cNvPr id="6" name="Picture 5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1844869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3" y="1273415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4" y="2520399"/>
            <a:ext cx="1991273" cy="7828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4280605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3" y="3913017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Screen Shot 2014-10-14 at 11.10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1" y="5186989"/>
            <a:ext cx="2822180" cy="739963"/>
          </a:xfrm>
          <a:prstGeom prst="rect">
            <a:avLst/>
          </a:prstGeom>
          <a:ln w="5715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6450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/>
              <a:t>   Tolerance for Slack </a:t>
            </a:r>
            <a:r>
              <a:rPr lang="en-US" dirty="0">
                <a:sym typeface="Wingdings"/>
              </a:rPr>
              <a:t> SVM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005" t="6370" r="6995" b="10054"/>
          <a:stretch/>
        </p:blipFill>
        <p:spPr>
          <a:xfrm>
            <a:off x="158740" y="3211749"/>
            <a:ext cx="5836193" cy="3429615"/>
          </a:xfrm>
          <a:prstGeom prst="rect">
            <a:avLst/>
          </a:prstGeom>
        </p:spPr>
      </p:pic>
      <p:pic>
        <p:nvPicPr>
          <p:cNvPr id="4" name="Picture 3" descr="Screen Shot 2014-10-14 at 11.1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73" y="1514643"/>
            <a:ext cx="2822180" cy="73996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41"/>
          <a:stretch/>
        </p:blipFill>
        <p:spPr>
          <a:xfrm>
            <a:off x="1101609" y="1273011"/>
            <a:ext cx="4463800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2562" t="6899" r="7903" b="10162"/>
          <a:stretch/>
        </p:blipFill>
        <p:spPr>
          <a:xfrm>
            <a:off x="6232381" y="3145599"/>
            <a:ext cx="5959619" cy="34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Trick – 3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KERNEL TRICK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7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Feature Space Transformation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610" y="1415590"/>
            <a:ext cx="448558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ORIGINAL FEATURE SPACE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 NOT LINEARLY SEPARABLE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415590"/>
            <a:ext cx="434279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TRANSFORMED FEATURE SPACE</a:t>
            </a:r>
          </a:p>
          <a:p>
            <a:pPr algn="ctr"/>
            <a:endParaRPr lang="en-US" sz="2400" b="1" dirty="0">
              <a:solidFill>
                <a:srgbClr val="000000"/>
              </a:solidFill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Classes are LINEARLY SEPARABLE</a:t>
            </a:r>
          </a:p>
        </p:txBody>
      </p:sp>
      <p:pic>
        <p:nvPicPr>
          <p:cNvPr id="30" name="Picture 29" descr="Picture 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6047" y="2907653"/>
            <a:ext cx="3903230" cy="3475696"/>
          </a:xfrm>
          <a:prstGeom prst="rect">
            <a:avLst/>
          </a:prstGeom>
        </p:spPr>
      </p:pic>
      <p:pic>
        <p:nvPicPr>
          <p:cNvPr id="31" name="Picture 30" descr="Picture 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039" y="3197304"/>
            <a:ext cx="4419600" cy="2896394"/>
          </a:xfrm>
          <a:prstGeom prst="rect">
            <a:avLst/>
          </a:prstGeom>
        </p:spPr>
      </p:pic>
      <p:grpSp>
        <p:nvGrpSpPr>
          <p:cNvPr id="32" name="Group 90"/>
          <p:cNvGrpSpPr/>
          <p:nvPr/>
        </p:nvGrpSpPr>
        <p:grpSpPr>
          <a:xfrm>
            <a:off x="2375647" y="3441053"/>
            <a:ext cx="2133600" cy="2439194"/>
            <a:chOff x="914400" y="2743200"/>
            <a:chExt cx="2133600" cy="2439194"/>
          </a:xfrm>
        </p:grpSpPr>
        <p:cxnSp>
          <p:nvCxnSpPr>
            <p:cNvPr id="33" name="Straight Connector 32"/>
            <p:cNvCxnSpPr/>
            <p:nvPr/>
          </p:nvCxnSpPr>
          <p:spPr>
            <a:xfrm rot="5400000" flipH="1" flipV="1">
              <a:off x="419100" y="3390900"/>
              <a:ext cx="2286000" cy="9906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47303" y="4000897"/>
              <a:ext cx="1829594" cy="5334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14400" y="4343400"/>
              <a:ext cx="2133600" cy="381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66800" y="3200400"/>
              <a:ext cx="1981200" cy="685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447403" y="4038997"/>
              <a:ext cx="1981994" cy="304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6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Increasing Model Capacity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9214" y="2024161"/>
          <a:ext cx="3808289" cy="6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214" y="2024161"/>
                        <a:ext cx="3808289" cy="66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9212" y="5306254"/>
          <a:ext cx="683471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5" imgW="2235200" imgH="457200" progId="Equation.DSMT4">
                  <p:embed/>
                </p:oleObj>
              </mc:Choice>
              <mc:Fallback>
                <p:oleObj name="Equation" r:id="rId5" imgW="2235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12" y="5306254"/>
                        <a:ext cx="6834717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199" y="1562497"/>
            <a:ext cx="356155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LINEAR CLASSIFIERS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209" y="4581357"/>
            <a:ext cx="600292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GENERALIZED LINEAR CLASSIFIERS</a:t>
            </a:r>
          </a:p>
        </p:txBody>
      </p:sp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51"/>
            <a:ext cx="4049615" cy="375588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3956751" y="1854885"/>
            <a:ext cx="4368797" cy="10172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592134" y="4581359"/>
            <a:ext cx="1503530" cy="292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10-14 at 11.53.3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64" y="3168127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KERNEL TRICK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22986" y="1508199"/>
          <a:ext cx="3808289" cy="6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3" imgW="1041400" imgH="241300" progId="Equation.DSMT4">
                  <p:embed/>
                </p:oleObj>
              </mc:Choice>
              <mc:Fallback>
                <p:oleObj name="Equation" r:id="rId3" imgW="1041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86" y="1508199"/>
                        <a:ext cx="3808289" cy="66267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22986" y="3970805"/>
          <a:ext cx="4910727" cy="11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5" imgW="1435100" imgH="457200" progId="Equation.DSMT4">
                  <p:embed/>
                </p:oleObj>
              </mc:Choice>
              <mc:Fallback>
                <p:oleObj name="Equation" r:id="rId5" imgW="1435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86" y="3970805"/>
                        <a:ext cx="4910727" cy="117559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2986" y="5159624"/>
          <a:ext cx="8456084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7" imgW="2311400" imgH="431800" progId="Equation.DSMT4">
                  <p:embed/>
                </p:oleObj>
              </mc:Choice>
              <mc:Fallback>
                <p:oleObj name="Equation" r:id="rId7" imgW="2311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986" y="5159624"/>
                        <a:ext cx="8456084" cy="118745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22984" y="2184104"/>
          <a:ext cx="6877051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9" imgW="1879600" imgH="431800" progId="Equation.DSMT4">
                  <p:embed/>
                </p:oleObj>
              </mc:Choice>
              <mc:Fallback>
                <p:oleObj name="Equation" r:id="rId9" imgW="187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984" y="2184104"/>
                        <a:ext cx="6877051" cy="118745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49"/>
            <a:ext cx="4049615" cy="317267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Screen Shot 2014-10-14 at 11.53.32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64" y="1134460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SVM Kernels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92894" y="1389129"/>
          <a:ext cx="8456084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3" imgW="2311400" imgH="431800" progId="Equation.DSMT4">
                  <p:embed/>
                </p:oleObj>
              </mc:Choice>
              <mc:Fallback>
                <p:oleObj name="Equation" r:id="rId3" imgW="2311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894" y="1389129"/>
                        <a:ext cx="8456084" cy="118745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24051" y="5126081"/>
          <a:ext cx="7992533" cy="118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Equation" r:id="rId5" imgW="2184400" imgH="431800" progId="Equation.DSMT4">
                  <p:embed/>
                </p:oleObj>
              </mc:Choice>
              <mc:Fallback>
                <p:oleObj name="Equation" r:id="rId5" imgW="218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051" y="5126081"/>
                        <a:ext cx="7992533" cy="1187451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37134" y="3120902"/>
            <a:ext cx="5251451" cy="1370151"/>
            <a:chOff x="2502850" y="2909226"/>
            <a:chExt cx="3938588" cy="137015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02850" y="3511026"/>
            <a:ext cx="3938588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name="Equation" r:id="rId7" imgW="1435100" imgH="279400" progId="Equation.DSMT4">
                    <p:embed/>
                  </p:oleObj>
                </mc:Choice>
                <mc:Fallback>
                  <p:oleObj name="Equation" r:id="rId7" imgW="1435100" imgH="279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02850" y="3511026"/>
                          <a:ext cx="3938588" cy="768350"/>
                        </a:xfrm>
                        <a:prstGeom prst="rect">
                          <a:avLst/>
                        </a:prstGeom>
                        <a:ln>
                          <a:solidFill>
                            <a:srgbClr val="3366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61586" y="2909226"/>
              <a:ext cx="3339328" cy="74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7" b="1" dirty="0">
                  <a:solidFill>
                    <a:srgbClr val="0000FF"/>
                  </a:solidFill>
                </a:rPr>
                <a:t>KERNEL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2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Polynomial Kernel  / Separable</a:t>
            </a:r>
          </a:p>
        </p:txBody>
      </p:sp>
      <p:pic>
        <p:nvPicPr>
          <p:cNvPr id="4" name="Picture 3" descr="Screen Shot 2014-10-14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45" y="2496809"/>
            <a:ext cx="5912457" cy="4150947"/>
          </a:xfrm>
          <a:prstGeom prst="rect">
            <a:avLst/>
          </a:prstGeom>
        </p:spPr>
      </p:pic>
      <p:pic>
        <p:nvPicPr>
          <p:cNvPr id="6" name="Picture 5" descr="Screen Shot 2014-10-14 at 11.57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" y="2480641"/>
            <a:ext cx="5912457" cy="416711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76486" y="1433513"/>
          <a:ext cx="531918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5" imgW="2184400" imgH="431800" progId="Equation.DSMT4">
                  <p:embed/>
                </p:oleObj>
              </mc:Choice>
              <mc:Fallback>
                <p:oleObj name="Equation" r:id="rId5" imgW="218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6486" y="1433513"/>
                        <a:ext cx="5319183" cy="788987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7563" y="1432789"/>
          <a:ext cx="4793987" cy="79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7" imgW="1879600" imgH="431800" progId="Equation.DSMT4">
                  <p:embed/>
                </p:oleObj>
              </mc:Choice>
              <mc:Fallback>
                <p:oleObj name="Equation" r:id="rId7" imgW="187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563" y="1432789"/>
                        <a:ext cx="4793987" cy="79047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9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6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Polynomial Kernel / Non-Separable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12885" y="1433513"/>
            <a:ext cx="5879116" cy="5214243"/>
            <a:chOff x="4734662" y="1433513"/>
            <a:chExt cx="4409337" cy="5214242"/>
          </a:xfrm>
        </p:grpSpPr>
        <p:pic>
          <p:nvPicPr>
            <p:cNvPr id="8" name="Picture 7" descr="Screen Shot 2014-10-14 at 11.58.1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662" y="2496810"/>
              <a:ext cx="4409337" cy="4150945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932363" y="1433513"/>
            <a:ext cx="3989387" cy="788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7" name="Equation" r:id="rId4" imgW="2184400" imgH="431800" progId="Equation.DSMT4">
                    <p:embed/>
                  </p:oleObj>
                </mc:Choice>
                <mc:Fallback>
                  <p:oleObj name="Equation" r:id="rId4" imgW="2184400" imgH="431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32363" y="1433513"/>
                          <a:ext cx="3989387" cy="788987"/>
                        </a:xfrm>
                        <a:prstGeom prst="rect">
                          <a:avLst/>
                        </a:prstGeom>
                        <a:ln>
                          <a:solidFill>
                            <a:srgbClr val="3366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141666" y="1432789"/>
            <a:ext cx="5895717" cy="5203527"/>
            <a:chOff x="106249" y="1432787"/>
            <a:chExt cx="4421788" cy="5203527"/>
          </a:xfrm>
        </p:grpSpPr>
        <p:pic>
          <p:nvPicPr>
            <p:cNvPr id="7" name="Picture 6" descr="Screen Shot 2014-10-14 at 11.57.4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49" y="2488810"/>
              <a:ext cx="4421788" cy="4147504"/>
            </a:xfrm>
            <a:prstGeom prst="rect">
              <a:avLst/>
            </a:prstGeom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23172" y="1432787"/>
            <a:ext cx="3595490" cy="790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8" name="Equation" r:id="rId7" imgW="1879600" imgH="431800" progId="Equation.DSMT4">
                    <p:embed/>
                  </p:oleObj>
                </mc:Choice>
                <mc:Fallback>
                  <p:oleObj name="Equation" r:id="rId7" imgW="1879600" imgH="431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3172" y="1432787"/>
                          <a:ext cx="3595490" cy="790479"/>
                        </a:xfrm>
                        <a:prstGeom prst="rect">
                          <a:avLst/>
                        </a:prstGeom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59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Polynomial Kernel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63902" y="1389065"/>
          <a:ext cx="5041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3" imgW="1308100" imgH="304800" progId="Equation.DSMT4">
                  <p:embed/>
                </p:oleObj>
              </mc:Choice>
              <mc:Fallback>
                <p:oleObj name="Equation" r:id="rId3" imgW="13081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3902" y="1389065"/>
                        <a:ext cx="5041900" cy="841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67750" y="2476823"/>
          <a:ext cx="7230533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5" imgW="2628900" imgH="1384300" progId="Equation.DSMT4">
                  <p:embed/>
                </p:oleObj>
              </mc:Choice>
              <mc:Fallback>
                <p:oleObj name="Equation" r:id="rId5" imgW="26289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7750" y="2476823"/>
                        <a:ext cx="7230533" cy="27336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88894" y="5477226"/>
          <a:ext cx="7982637" cy="111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7" imgW="1701800" imgH="330200" progId="Equation.DSMT4">
                  <p:embed/>
                </p:oleObj>
              </mc:Choice>
              <mc:Fallback>
                <p:oleObj name="Equation" r:id="rId7" imgW="17018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8894" y="5477226"/>
                        <a:ext cx="7982637" cy="111291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Which is the “best” Perceptron!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87" y="1407204"/>
            <a:ext cx="6632827" cy="48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3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RBF Kernels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29417" y="1485059"/>
          <a:ext cx="651086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3" imgW="1689100" imgH="533400" progId="Equation.DSMT4">
                  <p:embed/>
                </p:oleObj>
              </mc:Choice>
              <mc:Fallback>
                <p:oleObj name="Equation" r:id="rId3" imgW="168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9417" y="1485059"/>
                        <a:ext cx="6510867" cy="1473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99931" y="3086637"/>
          <a:ext cx="72644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5" imgW="2641600" imgH="1485900" progId="Equation.DSMT4">
                  <p:embed/>
                </p:oleObj>
              </mc:Choice>
              <mc:Fallback>
                <p:oleObj name="Equation" r:id="rId5" imgW="2641600" imgH="148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9931" y="3086637"/>
                        <a:ext cx="7264400" cy="29337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Linear SVM</a:t>
            </a:r>
          </a:p>
        </p:txBody>
      </p:sp>
      <p:pic>
        <p:nvPicPr>
          <p:cNvPr id="4" name="Picture 3" descr="Screen Shot 2014-10-14 at 1.1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3" y="1371362"/>
            <a:ext cx="8045235" cy="47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7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Non-Linear SVM</a:t>
            </a:r>
          </a:p>
        </p:txBody>
      </p:sp>
      <p:pic>
        <p:nvPicPr>
          <p:cNvPr id="6" name="Picture 5" descr="Screen Shot 2014-10-14 at 1.1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8" y="2572763"/>
            <a:ext cx="6299200" cy="3657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54268" y="1861195"/>
          <a:ext cx="4187056" cy="73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4" imgW="1244600" imgH="304800" progId="Equation.DSMT4">
                  <p:embed/>
                </p:oleObj>
              </mc:Choice>
              <mc:Fallback>
                <p:oleObj name="Equation" r:id="rId4" imgW="12446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4268" y="1861195"/>
                        <a:ext cx="4187056" cy="73449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Screen Shot 2014-10-14 at 1.10.1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7" y="2595686"/>
            <a:ext cx="6129867" cy="36449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98312" y="1622362"/>
          <a:ext cx="4753825" cy="107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7" imgW="1689100" imgH="533400" progId="Equation.DSMT4">
                  <p:embed/>
                </p:oleObj>
              </mc:Choice>
              <mc:Fallback>
                <p:oleObj name="Equation" r:id="rId7" imgW="168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8312" y="1622362"/>
                        <a:ext cx="4753825" cy="107563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Summary in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43" y="1361589"/>
            <a:ext cx="10778959" cy="4931467"/>
          </a:xfrm>
        </p:spPr>
        <p:txBody>
          <a:bodyPr>
            <a:normAutofit/>
          </a:bodyPr>
          <a:lstStyle/>
          <a:p>
            <a:r>
              <a:rPr lang="en-US" sz="3200" b="1" dirty="0"/>
              <a:t>Learning an SVM Classifier</a:t>
            </a:r>
          </a:p>
          <a:p>
            <a:pPr lvl="1"/>
            <a:r>
              <a:rPr lang="en-US" sz="2933" dirty="0"/>
              <a:t>Trick 1 </a:t>
            </a:r>
            <a:r>
              <a:rPr lang="en-US" sz="2933" dirty="0">
                <a:sym typeface="Wingdings"/>
              </a:rPr>
              <a:t>: PRIMAL  DUAL (Support Vectors)</a:t>
            </a:r>
          </a:p>
          <a:p>
            <a:pPr lvl="1"/>
            <a:r>
              <a:rPr lang="en-US" sz="2933" dirty="0">
                <a:sym typeface="Wingdings"/>
              </a:rPr>
              <a:t>Trick 2 : SLACK Variables</a:t>
            </a:r>
          </a:p>
          <a:p>
            <a:pPr lvl="1"/>
            <a:r>
              <a:rPr lang="en-US" sz="2933" dirty="0">
                <a:sym typeface="Wingdings"/>
              </a:rPr>
              <a:t>Trick 3 : Kernels</a:t>
            </a:r>
          </a:p>
          <a:p>
            <a:r>
              <a:rPr lang="en-US" sz="3200" b="1" dirty="0">
                <a:sym typeface="Wingdings"/>
              </a:rPr>
              <a:t>What kind of model is this?</a:t>
            </a:r>
          </a:p>
          <a:p>
            <a:pPr lvl="1"/>
            <a:r>
              <a:rPr lang="en-US" sz="2933" dirty="0">
                <a:sym typeface="Wingdings"/>
              </a:rPr>
              <a:t>What is the model?</a:t>
            </a:r>
          </a:p>
          <a:p>
            <a:pPr lvl="1"/>
            <a:r>
              <a:rPr lang="en-US" sz="2933" dirty="0">
                <a:sym typeface="Wingdings"/>
              </a:rPr>
              <a:t>What are the parameters?</a:t>
            </a:r>
          </a:p>
          <a:p>
            <a:pPr lvl="1"/>
            <a:r>
              <a:rPr lang="en-US" sz="2933" dirty="0">
                <a:sym typeface="Wingdings"/>
              </a:rPr>
              <a:t>What is complexity?</a:t>
            </a:r>
          </a:p>
          <a:p>
            <a:r>
              <a:rPr lang="en-US" sz="3200" b="1" dirty="0">
                <a:sym typeface="Wingdings"/>
              </a:rPr>
              <a:t>SCORING using SVM Classifier</a:t>
            </a:r>
          </a:p>
          <a:p>
            <a:endParaRPr lang="en-US" sz="3200" b="1" dirty="0">
              <a:sym typeface="Wingdings"/>
            </a:endParaRPr>
          </a:p>
          <a:p>
            <a:endParaRPr lang="en-US" sz="3200" b="1" dirty="0">
              <a:sym typeface="Wingdings"/>
            </a:endParaRPr>
          </a:p>
          <a:p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179" y="4849030"/>
          <a:ext cx="6065821" cy="107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1854200" imgH="457200" progId="Equation.DSMT4">
                  <p:embed/>
                </p:oleObj>
              </mc:Choice>
              <mc:Fallback>
                <p:oleObj name="Equation" r:id="rId3" imgW="185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179" y="4849030"/>
                        <a:ext cx="6065821" cy="107000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8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Advanced Topics in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24" y="1464566"/>
            <a:ext cx="10839976" cy="50001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Kernels</a:t>
            </a:r>
          </a:p>
          <a:p>
            <a:pPr lvl="1"/>
            <a:r>
              <a:rPr lang="en-US" dirty="0"/>
              <a:t>Fisher Kernel</a:t>
            </a:r>
          </a:p>
          <a:p>
            <a:pPr lvl="1"/>
            <a:r>
              <a:rPr lang="en-US" dirty="0"/>
              <a:t>String Kernel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More Applications</a:t>
            </a:r>
          </a:p>
          <a:p>
            <a:pPr lvl="1"/>
            <a:r>
              <a:rPr lang="en-US" dirty="0"/>
              <a:t>SVM Regression</a:t>
            </a:r>
          </a:p>
          <a:p>
            <a:pPr lvl="1"/>
            <a:r>
              <a:rPr lang="en-US" dirty="0"/>
              <a:t>SVM based Outlier Detection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b="1" dirty="0"/>
              <a:t>More Theory</a:t>
            </a:r>
          </a:p>
          <a:p>
            <a:pPr lvl="1"/>
            <a:r>
              <a:rPr lang="en-US" dirty="0"/>
              <a:t>VC Dimension</a:t>
            </a:r>
          </a:p>
          <a:p>
            <a:pPr lvl="1"/>
            <a:r>
              <a:rPr lang="en-US" dirty="0"/>
              <a:t>Probably Approximately Correct</a:t>
            </a:r>
          </a:p>
          <a:p>
            <a:pPr lvl="1"/>
            <a:r>
              <a:rPr lang="en-US" dirty="0"/>
              <a:t>…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The “Best” Separation Boundary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9" y="1379015"/>
            <a:ext cx="7004549" cy="51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Linear Support Vector Machines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Hyper-plane for 2-classes</a:t>
            </a:r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>
          <a:xfrm>
            <a:off x="0" y="2997032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7" y="1305193"/>
            <a:ext cx="6231467" cy="1028700"/>
          </a:xfrm>
          <a:prstGeom prst="rect">
            <a:avLst/>
          </a:prstGeom>
        </p:spPr>
      </p:pic>
      <p:pic>
        <p:nvPicPr>
          <p:cNvPr id="7" name="Picture 6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59" y="2698583"/>
            <a:ext cx="541866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Hyper-plane for 2-classes</a:t>
            </a:r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>
          <a:xfrm>
            <a:off x="1745236" y="1202417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33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2" y="1978691"/>
            <a:ext cx="36068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9.33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2" y="5063385"/>
            <a:ext cx="2946400" cy="584200"/>
          </a:xfrm>
          <a:prstGeom prst="rect">
            <a:avLst/>
          </a:prstGeom>
          <a:ln>
            <a:solidFill>
              <a:srgbClr val="1469A2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089317" y="3067437"/>
            <a:ext cx="2333595" cy="18042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4419" y="1587932"/>
            <a:ext cx="2636352" cy="202663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4-10-14 at 9.37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867" y="5063385"/>
            <a:ext cx="1710267" cy="660400"/>
          </a:xfrm>
          <a:prstGeom prst="rect">
            <a:avLst/>
          </a:prstGeom>
          <a:ln>
            <a:solidFill>
              <a:srgbClr val="7A961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467026" y="4368054"/>
            <a:ext cx="536933" cy="503663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/>
              <a:t>SVM Objective</a:t>
            </a:r>
          </a:p>
        </p:txBody>
      </p:sp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>
          <a:xfrm>
            <a:off x="1758997" y="2877964"/>
            <a:ext cx="8382000" cy="3860968"/>
          </a:xfrm>
          <a:prstGeom prst="rect">
            <a:avLst/>
          </a:prstGeom>
        </p:spPr>
      </p:pic>
      <p:pic>
        <p:nvPicPr>
          <p:cNvPr id="10" name="Picture 9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1" name="Picture 10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val="16902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5" y="3429000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5379473" y="3902793"/>
            <a:ext cx="881880" cy="75409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703900" y="5550593"/>
            <a:ext cx="358380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Lagrange Multipliers</a:t>
            </a:r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 flipH="1">
            <a:off x="5495801" y="4656892"/>
            <a:ext cx="324612" cy="893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/>
              <a:t>SVM Objective</a:t>
            </a:r>
          </a:p>
        </p:txBody>
      </p:sp>
      <p:pic>
        <p:nvPicPr>
          <p:cNvPr id="15" name="Picture 14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6" name="Picture 15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val="380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16479</TotalTime>
  <Words>246</Words>
  <Application>Microsoft Macintosh PowerPoint</Application>
  <PresentationFormat>Widescreen</PresentationFormat>
  <Paragraphs>83</Paragraphs>
  <Slides>34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Equation</vt:lpstr>
      <vt:lpstr>Data Mining 2 Supervised Learning</vt:lpstr>
      <vt:lpstr>Motivation </vt:lpstr>
      <vt:lpstr>Which is the “best” Perceptron!</vt:lpstr>
      <vt:lpstr>The “Best” Separation Boundary</vt:lpstr>
      <vt:lpstr>Linear Support Vector Machines </vt:lpstr>
      <vt:lpstr>Linear Hyper-plane for 2-classes</vt:lpstr>
      <vt:lpstr>Linear Hyper-plane for 2-classes</vt:lpstr>
      <vt:lpstr>SVM Objective</vt:lpstr>
      <vt:lpstr>SVM Objective</vt:lpstr>
      <vt:lpstr>SVM Trick – 1 PRIMAL  DUAL </vt:lpstr>
      <vt:lpstr>Solving the PRIMAL</vt:lpstr>
      <vt:lpstr>PRIMAL  DUAL</vt:lpstr>
      <vt:lpstr>SVM Objective (DUAL)</vt:lpstr>
      <vt:lpstr>Karush-Kuhn-Tucker (KKT) condition</vt:lpstr>
      <vt:lpstr>Support Vectors</vt:lpstr>
      <vt:lpstr>SVM Trick – 2 SLACK VARIABLES </vt:lpstr>
      <vt:lpstr>Separable Case</vt:lpstr>
      <vt:lpstr>Non-Separable</vt:lpstr>
      <vt:lpstr>PRIMAL Objective</vt:lpstr>
      <vt:lpstr>DUAL Objective</vt:lpstr>
      <vt:lpstr>   Tolerance for Slack  SVM Complexity</vt:lpstr>
      <vt:lpstr>SVM Trick – 3 KERNEL TRICK </vt:lpstr>
      <vt:lpstr>Feature Space Transformation</vt:lpstr>
      <vt:lpstr>Increasing Model Capacity</vt:lpstr>
      <vt:lpstr>KERNEL TRICK</vt:lpstr>
      <vt:lpstr>SVM Kernels</vt:lpstr>
      <vt:lpstr>Polynomial Kernel  / Separable</vt:lpstr>
      <vt:lpstr>Polynomial Kernel / Non-Separable</vt:lpstr>
      <vt:lpstr>Polynomial Kernel</vt:lpstr>
      <vt:lpstr>RBF Kernels</vt:lpstr>
      <vt:lpstr>Linear SVM</vt:lpstr>
      <vt:lpstr>Non-Linear SVM</vt:lpstr>
      <vt:lpstr>Summary in SVM</vt:lpstr>
      <vt:lpstr>Advanced Topics in SVM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Microsoft Office User</cp:lastModifiedBy>
  <cp:revision>1516</cp:revision>
  <dcterms:created xsi:type="dcterms:W3CDTF">2016-07-13T14:10:23Z</dcterms:created>
  <dcterms:modified xsi:type="dcterms:W3CDTF">2018-07-13T16:46:58Z</dcterms:modified>
</cp:coreProperties>
</file>