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3"/>
  </p:notesMasterIdLst>
  <p:handoutMasterIdLst>
    <p:handoutMasterId r:id="rId44"/>
  </p:handoutMasterIdLst>
  <p:sldIdLst>
    <p:sldId id="358" r:id="rId2"/>
    <p:sldId id="359" r:id="rId3"/>
    <p:sldId id="421" r:id="rId4"/>
    <p:sldId id="360" r:id="rId5"/>
    <p:sldId id="361" r:id="rId6"/>
    <p:sldId id="362" r:id="rId7"/>
    <p:sldId id="256" r:id="rId8"/>
    <p:sldId id="257" r:id="rId9"/>
    <p:sldId id="258" r:id="rId10"/>
    <p:sldId id="261" r:id="rId11"/>
    <p:sldId id="259" r:id="rId12"/>
    <p:sldId id="363" r:id="rId13"/>
    <p:sldId id="377" r:id="rId14"/>
    <p:sldId id="378" r:id="rId15"/>
    <p:sldId id="379" r:id="rId16"/>
    <p:sldId id="380" r:id="rId17"/>
    <p:sldId id="364" r:id="rId18"/>
    <p:sldId id="365" r:id="rId19"/>
    <p:sldId id="422" r:id="rId20"/>
    <p:sldId id="423" r:id="rId21"/>
    <p:sldId id="435" r:id="rId22"/>
    <p:sldId id="366" r:id="rId23"/>
    <p:sldId id="367" r:id="rId24"/>
    <p:sldId id="410" r:id="rId25"/>
    <p:sldId id="439" r:id="rId26"/>
    <p:sldId id="436" r:id="rId27"/>
    <p:sldId id="437" r:id="rId28"/>
    <p:sldId id="438" r:id="rId29"/>
    <p:sldId id="368" r:id="rId30"/>
    <p:sldId id="370" r:id="rId31"/>
    <p:sldId id="371" r:id="rId32"/>
    <p:sldId id="372" r:id="rId33"/>
    <p:sldId id="432" r:id="rId34"/>
    <p:sldId id="373" r:id="rId35"/>
    <p:sldId id="374" r:id="rId36"/>
    <p:sldId id="375" r:id="rId37"/>
    <p:sldId id="376" r:id="rId38"/>
    <p:sldId id="427" r:id="rId39"/>
    <p:sldId id="430" r:id="rId40"/>
    <p:sldId id="440" r:id="rId41"/>
    <p:sldId id="345" r:id="rId42"/>
  </p:sldIdLst>
  <p:sldSz cx="9144000" cy="6858000" type="screen4x3"/>
  <p:notesSz cx="6858000" cy="91170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33"/>
    <a:srgbClr val="CC9900"/>
    <a:srgbClr val="FF99FF"/>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82" autoAdjust="0"/>
    <p:restoredTop sz="90929"/>
  </p:normalViewPr>
  <p:slideViewPr>
    <p:cSldViewPr>
      <p:cViewPr varScale="1">
        <p:scale>
          <a:sx n="65" d="100"/>
          <a:sy n="65" d="100"/>
        </p:scale>
        <p:origin x="12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I:\Fidility\Factor%20Analysis\Factor%20Analysis-Graphs%20for%20Rotation.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I:\Fidility\Factor%20Analysis\Factor%20Analysis-Graphs%20for%20Rotation.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I:\Fidility\Factor%20Analysis\Factor%20Analysis-Graphs%20for%20Rotation.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I:\Fidility\Factor%20Analysis\Factor%20Analysis-Graphs%20for%20Rot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2850459550003493E-2"/>
          <c:y val="1.3375556316330023E-2"/>
          <c:w val="0.93492623149068865"/>
          <c:h val="0.93535650838405027"/>
        </c:manualLayout>
      </c:layout>
      <c:scatterChart>
        <c:scatterStyle val="lineMarker"/>
        <c:varyColors val="0"/>
        <c:ser>
          <c:idx val="0"/>
          <c:order val="0"/>
          <c:spPr>
            <a:ln w="28575">
              <a:noFill/>
            </a:ln>
          </c:spPr>
          <c:xVal>
            <c:numRef>
              <c:f>Sheet1!$B$2:$B$6</c:f>
              <c:numCache>
                <c:formatCode>General</c:formatCode>
                <c:ptCount val="5"/>
                <c:pt idx="0">
                  <c:v>0.62890000000000079</c:v>
                </c:pt>
                <c:pt idx="1">
                  <c:v>0.69920000000000071</c:v>
                </c:pt>
                <c:pt idx="2">
                  <c:v>0.77850000000000019</c:v>
                </c:pt>
                <c:pt idx="3">
                  <c:v>0.7246000000000008</c:v>
                </c:pt>
                <c:pt idx="4">
                  <c:v>0.89630000000000043</c:v>
                </c:pt>
              </c:numCache>
            </c:numRef>
          </c:xVal>
          <c:yVal>
            <c:numRef>
              <c:f>Sheet1!$C$2:$C$6</c:f>
              <c:numCache>
                <c:formatCode>General</c:formatCode>
                <c:ptCount val="5"/>
                <c:pt idx="0">
                  <c:v>0.34850000000000042</c:v>
                </c:pt>
                <c:pt idx="1">
                  <c:v>0.32870000000000038</c:v>
                </c:pt>
                <c:pt idx="2">
                  <c:v>-0.20690000000000017</c:v>
                </c:pt>
                <c:pt idx="3">
                  <c:v>-0.20700000000000016</c:v>
                </c:pt>
                <c:pt idx="4">
                  <c:v>-4.7300000000000078E-2</c:v>
                </c:pt>
              </c:numCache>
            </c:numRef>
          </c:yVal>
          <c:smooth val="0"/>
          <c:extLst>
            <c:ext xmlns:c16="http://schemas.microsoft.com/office/drawing/2014/chart" uri="{C3380CC4-5D6E-409C-BE32-E72D297353CC}">
              <c16:uniqueId val="{00000000-89EF-4E76-88B2-FAAF04F16359}"/>
            </c:ext>
          </c:extLst>
        </c:ser>
        <c:dLbls>
          <c:showLegendKey val="0"/>
          <c:showVal val="0"/>
          <c:showCatName val="0"/>
          <c:showSerName val="0"/>
          <c:showPercent val="0"/>
          <c:showBubbleSize val="0"/>
        </c:dLbls>
        <c:axId val="948545872"/>
        <c:axId val="948538256"/>
      </c:scatterChart>
      <c:valAx>
        <c:axId val="948545872"/>
        <c:scaling>
          <c:orientation val="minMax"/>
          <c:min val="-1"/>
        </c:scaling>
        <c:delete val="0"/>
        <c:axPos val="b"/>
        <c:numFmt formatCode="General" sourceLinked="1"/>
        <c:majorTickMark val="out"/>
        <c:minorTickMark val="none"/>
        <c:tickLblPos val="nextTo"/>
        <c:crossAx val="948538256"/>
        <c:crosses val="autoZero"/>
        <c:crossBetween val="midCat"/>
      </c:valAx>
      <c:valAx>
        <c:axId val="948538256"/>
        <c:scaling>
          <c:orientation val="minMax"/>
          <c:max val="1"/>
          <c:min val="-1"/>
        </c:scaling>
        <c:delete val="0"/>
        <c:axPos val="l"/>
        <c:majorGridlines/>
        <c:numFmt formatCode="General" sourceLinked="1"/>
        <c:majorTickMark val="out"/>
        <c:minorTickMark val="none"/>
        <c:tickLblPos val="nextTo"/>
        <c:crossAx val="948545872"/>
        <c:crosses val="autoZero"/>
        <c:crossBetween val="midCat"/>
      </c:valAx>
      <c:spPr>
        <a:solidFill>
          <a:schemeClr val="bg2"/>
        </a:solidFill>
        <a:ln>
          <a:solidFill>
            <a:schemeClr val="tx1"/>
          </a:solidFill>
        </a:ln>
      </c:spPr>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277498589126994E-2"/>
          <c:y val="1.7765705051060798E-2"/>
          <c:w val="0.93492623149068865"/>
          <c:h val="0.93535650838405027"/>
        </c:manualLayout>
      </c:layout>
      <c:scatterChart>
        <c:scatterStyle val="lineMarker"/>
        <c:varyColors val="0"/>
        <c:ser>
          <c:idx val="0"/>
          <c:order val="0"/>
          <c:spPr>
            <a:ln w="28575">
              <a:noFill/>
            </a:ln>
          </c:spPr>
          <c:xVal>
            <c:numRef>
              <c:f>Sheet1!$B$2:$B$6</c:f>
              <c:numCache>
                <c:formatCode>General</c:formatCode>
                <c:ptCount val="5"/>
                <c:pt idx="0">
                  <c:v>0.62890000000000079</c:v>
                </c:pt>
                <c:pt idx="1">
                  <c:v>0.69920000000000004</c:v>
                </c:pt>
                <c:pt idx="2">
                  <c:v>0.77850000000000064</c:v>
                </c:pt>
                <c:pt idx="3">
                  <c:v>0.7246000000000008</c:v>
                </c:pt>
                <c:pt idx="4">
                  <c:v>0.89629999999999999</c:v>
                </c:pt>
              </c:numCache>
            </c:numRef>
          </c:xVal>
          <c:yVal>
            <c:numRef>
              <c:f>Sheet1!$C$2:$C$6</c:f>
              <c:numCache>
                <c:formatCode>General</c:formatCode>
                <c:ptCount val="5"/>
                <c:pt idx="0">
                  <c:v>0.34850000000000031</c:v>
                </c:pt>
                <c:pt idx="1">
                  <c:v>0.32870000000000038</c:v>
                </c:pt>
                <c:pt idx="2">
                  <c:v>-0.20690000000000017</c:v>
                </c:pt>
                <c:pt idx="3">
                  <c:v>-0.20700000000000016</c:v>
                </c:pt>
                <c:pt idx="4">
                  <c:v>-4.7300000000000057E-2</c:v>
                </c:pt>
              </c:numCache>
            </c:numRef>
          </c:yVal>
          <c:smooth val="0"/>
          <c:extLst>
            <c:ext xmlns:c16="http://schemas.microsoft.com/office/drawing/2014/chart" uri="{C3380CC4-5D6E-409C-BE32-E72D297353CC}">
              <c16:uniqueId val="{00000000-3ECA-4AC3-A275-62729F3278D1}"/>
            </c:ext>
          </c:extLst>
        </c:ser>
        <c:dLbls>
          <c:showLegendKey val="0"/>
          <c:showVal val="0"/>
          <c:showCatName val="0"/>
          <c:showSerName val="0"/>
          <c:showPercent val="0"/>
          <c:showBubbleSize val="0"/>
        </c:dLbls>
        <c:axId val="948541520"/>
        <c:axId val="948543152"/>
      </c:scatterChart>
      <c:valAx>
        <c:axId val="948541520"/>
        <c:scaling>
          <c:orientation val="minMax"/>
          <c:min val="-1"/>
        </c:scaling>
        <c:delete val="0"/>
        <c:axPos val="b"/>
        <c:numFmt formatCode="General" sourceLinked="1"/>
        <c:majorTickMark val="out"/>
        <c:minorTickMark val="none"/>
        <c:tickLblPos val="nextTo"/>
        <c:crossAx val="948543152"/>
        <c:crosses val="autoZero"/>
        <c:crossBetween val="midCat"/>
      </c:valAx>
      <c:valAx>
        <c:axId val="948543152"/>
        <c:scaling>
          <c:orientation val="minMax"/>
          <c:max val="1"/>
          <c:min val="-1"/>
        </c:scaling>
        <c:delete val="0"/>
        <c:axPos val="l"/>
        <c:majorGridlines/>
        <c:numFmt formatCode="General" sourceLinked="1"/>
        <c:majorTickMark val="out"/>
        <c:minorTickMark val="none"/>
        <c:tickLblPos val="nextTo"/>
        <c:crossAx val="948541520"/>
        <c:crosses val="autoZero"/>
        <c:crossBetween val="midCat"/>
      </c:valAx>
    </c:plotArea>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6334815786915596E-2"/>
          <c:y val="1.7713148759630853E-2"/>
          <c:w val="0.95586431904345293"/>
          <c:h val="0.93769193429111231"/>
        </c:manualLayout>
      </c:layout>
      <c:scatterChart>
        <c:scatterStyle val="lineMarker"/>
        <c:varyColors val="0"/>
        <c:ser>
          <c:idx val="0"/>
          <c:order val="0"/>
          <c:spPr>
            <a:ln w="28575">
              <a:noFill/>
            </a:ln>
          </c:spPr>
          <c:xVal>
            <c:numRef>
              <c:f>Sheet1!$B$9:$B$13</c:f>
              <c:numCache>
                <c:formatCode>General</c:formatCode>
                <c:ptCount val="5"/>
                <c:pt idx="0">
                  <c:v>0.42890000000000039</c:v>
                </c:pt>
                <c:pt idx="1">
                  <c:v>0.49920000000000031</c:v>
                </c:pt>
                <c:pt idx="2">
                  <c:v>0.57850000000000001</c:v>
                </c:pt>
                <c:pt idx="3">
                  <c:v>0.52459999999999996</c:v>
                </c:pt>
                <c:pt idx="4">
                  <c:v>0.69629999999999992</c:v>
                </c:pt>
              </c:numCache>
            </c:numRef>
          </c:xVal>
          <c:yVal>
            <c:numRef>
              <c:f>Sheet1!$C$9:$C$13</c:f>
              <c:numCache>
                <c:formatCode>General</c:formatCode>
                <c:ptCount val="5"/>
                <c:pt idx="0">
                  <c:v>0.84850000000000003</c:v>
                </c:pt>
                <c:pt idx="1">
                  <c:v>0.82870000000000066</c:v>
                </c:pt>
                <c:pt idx="2">
                  <c:v>0.29310000000000008</c:v>
                </c:pt>
                <c:pt idx="3">
                  <c:v>0.29300000000000032</c:v>
                </c:pt>
                <c:pt idx="4">
                  <c:v>0.45270000000000005</c:v>
                </c:pt>
              </c:numCache>
            </c:numRef>
          </c:yVal>
          <c:smooth val="0"/>
          <c:extLst>
            <c:ext xmlns:c16="http://schemas.microsoft.com/office/drawing/2014/chart" uri="{C3380CC4-5D6E-409C-BE32-E72D297353CC}">
              <c16:uniqueId val="{00000000-4B1C-4B85-BCA8-33D8E7922202}"/>
            </c:ext>
          </c:extLst>
        </c:ser>
        <c:dLbls>
          <c:showLegendKey val="0"/>
          <c:showVal val="0"/>
          <c:showCatName val="0"/>
          <c:showSerName val="0"/>
          <c:showPercent val="0"/>
          <c:showBubbleSize val="0"/>
        </c:dLbls>
        <c:axId val="738481952"/>
        <c:axId val="988093264"/>
      </c:scatterChart>
      <c:valAx>
        <c:axId val="738481952"/>
        <c:scaling>
          <c:orientation val="minMax"/>
          <c:max val="1"/>
          <c:min val="-1"/>
        </c:scaling>
        <c:delete val="0"/>
        <c:axPos val="b"/>
        <c:numFmt formatCode="General" sourceLinked="1"/>
        <c:majorTickMark val="out"/>
        <c:minorTickMark val="none"/>
        <c:tickLblPos val="nextTo"/>
        <c:crossAx val="988093264"/>
        <c:crosses val="autoZero"/>
        <c:crossBetween val="midCat"/>
      </c:valAx>
      <c:valAx>
        <c:axId val="988093264"/>
        <c:scaling>
          <c:orientation val="minMax"/>
          <c:max val="1"/>
          <c:min val="-1"/>
        </c:scaling>
        <c:delete val="0"/>
        <c:axPos val="l"/>
        <c:majorGridlines>
          <c:spPr>
            <a:ln>
              <a:solidFill>
                <a:schemeClr val="bg2"/>
              </a:solidFill>
            </a:ln>
          </c:spPr>
        </c:majorGridlines>
        <c:numFmt formatCode="General" sourceLinked="1"/>
        <c:majorTickMark val="out"/>
        <c:minorTickMark val="none"/>
        <c:tickLblPos val="nextTo"/>
        <c:crossAx val="738481952"/>
        <c:crosses val="autoZero"/>
        <c:crossBetween val="midCat"/>
      </c:valAx>
      <c:spPr>
        <a:solidFill>
          <a:schemeClr val="bg2"/>
        </a:solidFill>
      </c:spPr>
    </c:plotArea>
    <c:plotVisOnly val="1"/>
    <c:dispBlanksAs val="gap"/>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Sheet1!$B$2:$B$6</c:f>
              <c:numCache>
                <c:formatCode>General</c:formatCode>
                <c:ptCount val="5"/>
                <c:pt idx="0">
                  <c:v>0.62890000000000079</c:v>
                </c:pt>
                <c:pt idx="1">
                  <c:v>0.69920000000000004</c:v>
                </c:pt>
                <c:pt idx="2">
                  <c:v>0.77850000000000064</c:v>
                </c:pt>
                <c:pt idx="3">
                  <c:v>0.7246000000000008</c:v>
                </c:pt>
                <c:pt idx="4">
                  <c:v>0.89629999999999999</c:v>
                </c:pt>
              </c:numCache>
            </c:numRef>
          </c:xVal>
          <c:yVal>
            <c:numRef>
              <c:f>Sheet1!$C$2:$C$6</c:f>
              <c:numCache>
                <c:formatCode>General</c:formatCode>
                <c:ptCount val="5"/>
                <c:pt idx="0">
                  <c:v>0.34850000000000031</c:v>
                </c:pt>
                <c:pt idx="1">
                  <c:v>0.32870000000000038</c:v>
                </c:pt>
                <c:pt idx="2">
                  <c:v>-0.20690000000000017</c:v>
                </c:pt>
                <c:pt idx="3">
                  <c:v>-0.20700000000000016</c:v>
                </c:pt>
                <c:pt idx="4">
                  <c:v>-4.7300000000000057E-2</c:v>
                </c:pt>
              </c:numCache>
            </c:numRef>
          </c:yVal>
          <c:smooth val="0"/>
          <c:extLst>
            <c:ext xmlns:c16="http://schemas.microsoft.com/office/drawing/2014/chart" uri="{C3380CC4-5D6E-409C-BE32-E72D297353CC}">
              <c16:uniqueId val="{00000000-4EFE-4DAE-9062-04410A7CBBEF}"/>
            </c:ext>
          </c:extLst>
        </c:ser>
        <c:dLbls>
          <c:showLegendKey val="0"/>
          <c:showVal val="0"/>
          <c:showCatName val="0"/>
          <c:showSerName val="0"/>
          <c:showPercent val="0"/>
          <c:showBubbleSize val="0"/>
        </c:dLbls>
        <c:axId val="988091088"/>
        <c:axId val="988081840"/>
      </c:scatterChart>
      <c:valAx>
        <c:axId val="988091088"/>
        <c:scaling>
          <c:orientation val="minMax"/>
          <c:max val="1"/>
          <c:min val="-1"/>
        </c:scaling>
        <c:delete val="0"/>
        <c:axPos val="b"/>
        <c:numFmt formatCode="General" sourceLinked="1"/>
        <c:majorTickMark val="out"/>
        <c:minorTickMark val="none"/>
        <c:tickLblPos val="nextTo"/>
        <c:crossAx val="988081840"/>
        <c:crosses val="autoZero"/>
        <c:crossBetween val="midCat"/>
      </c:valAx>
      <c:valAx>
        <c:axId val="988081840"/>
        <c:scaling>
          <c:orientation val="minMax"/>
          <c:max val="1"/>
          <c:min val="-1"/>
        </c:scaling>
        <c:delete val="0"/>
        <c:axPos val="l"/>
        <c:majorGridlines/>
        <c:numFmt formatCode="General" sourceLinked="1"/>
        <c:majorTickMark val="out"/>
        <c:minorTickMark val="none"/>
        <c:tickLblPos val="nextTo"/>
        <c:crossAx val="988091088"/>
        <c:crosses val="autoZero"/>
        <c:crossBetween val="midCat"/>
      </c:valAx>
    </c:plotArea>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0.0463</cdr:x>
      <cdr:y>0.4209</cdr:y>
    </cdr:from>
    <cdr:to>
      <cdr:x>0.26852</cdr:x>
      <cdr:y>0.47141</cdr:y>
    </cdr:to>
    <cdr:sp macro="" textlink="">
      <cdr:nvSpPr>
        <cdr:cNvPr id="4" name="TextBox 3"/>
        <cdr:cNvSpPr txBox="1"/>
      </cdr:nvSpPr>
      <cdr:spPr>
        <a:xfrm xmlns:a="http://schemas.openxmlformats.org/drawingml/2006/main">
          <a:off x="381000" y="1905000"/>
          <a:ext cx="1828800" cy="228600"/>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2000" dirty="0">
              <a:solidFill>
                <a:schemeClr val="tx1"/>
              </a:solidFill>
            </a:rPr>
            <a:t>Factor 1</a:t>
          </a:r>
        </a:p>
      </cdr:txBody>
    </cdr:sp>
  </cdr:relSizeAnchor>
  <cdr:relSizeAnchor xmlns:cdr="http://schemas.openxmlformats.org/drawingml/2006/chartDrawing">
    <cdr:from>
      <cdr:x>0.45381</cdr:x>
      <cdr:y>0.92926</cdr:y>
    </cdr:from>
    <cdr:to>
      <cdr:x>0.57368</cdr:x>
      <cdr:y>0.9696</cdr:y>
    </cdr:to>
    <cdr:sp macro="" textlink="">
      <cdr:nvSpPr>
        <cdr:cNvPr id="6" name="TextBox 5"/>
        <cdr:cNvSpPr txBox="1"/>
      </cdr:nvSpPr>
      <cdr:spPr>
        <a:xfrm xmlns:a="http://schemas.openxmlformats.org/drawingml/2006/main">
          <a:off x="4038600" y="5005137"/>
          <a:ext cx="1066800" cy="21727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2000" dirty="0">
              <a:solidFill>
                <a:schemeClr val="tx1"/>
              </a:solidFill>
            </a:rPr>
            <a:t>Factor</a:t>
          </a:r>
          <a:r>
            <a:rPr lang="en-US" sz="2000" dirty="0">
              <a:solidFill>
                <a:srgbClr val="FFFF00"/>
              </a:solidFill>
            </a:rPr>
            <a:t> 2</a:t>
          </a:r>
        </a:p>
      </cdr:txBody>
    </cdr:sp>
  </cdr:relSizeAnchor>
</c:userShapes>
</file>

<file path=ppt/drawings/drawing2.xml><?xml version="1.0" encoding="utf-8"?>
<c:userShapes xmlns:c="http://schemas.openxmlformats.org/drawingml/2006/chart">
  <cdr:relSizeAnchor xmlns:cdr="http://schemas.openxmlformats.org/drawingml/2006/chartDrawing">
    <cdr:from>
      <cdr:x>0.04167</cdr:x>
      <cdr:y>0.40407</cdr:y>
    </cdr:from>
    <cdr:to>
      <cdr:x>0.26389</cdr:x>
      <cdr:y>0.45458</cdr:y>
    </cdr:to>
    <cdr:sp macro="" textlink="">
      <cdr:nvSpPr>
        <cdr:cNvPr id="4" name="TextBox 3"/>
        <cdr:cNvSpPr txBox="1"/>
      </cdr:nvSpPr>
      <cdr:spPr>
        <a:xfrm xmlns:a="http://schemas.openxmlformats.org/drawingml/2006/main">
          <a:off x="342918" y="1828800"/>
          <a:ext cx="1828782" cy="228606"/>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2000" dirty="0">
              <a:solidFill>
                <a:schemeClr val="tx1"/>
              </a:solidFill>
            </a:rPr>
            <a:t>Factor 1</a:t>
          </a:r>
        </a:p>
      </cdr:txBody>
    </cdr:sp>
  </cdr:relSizeAnchor>
  <cdr:relSizeAnchor xmlns:cdr="http://schemas.openxmlformats.org/drawingml/2006/chartDrawing">
    <cdr:from>
      <cdr:x>0.44444</cdr:x>
      <cdr:y>0.92424</cdr:y>
    </cdr:from>
    <cdr:to>
      <cdr:x>0.56944</cdr:x>
      <cdr:y>0.9697</cdr:y>
    </cdr:to>
    <cdr:sp macro="" textlink="">
      <cdr:nvSpPr>
        <cdr:cNvPr id="6" name="TextBox 5"/>
        <cdr:cNvSpPr txBox="1"/>
      </cdr:nvSpPr>
      <cdr:spPr>
        <a:xfrm xmlns:a="http://schemas.openxmlformats.org/drawingml/2006/main">
          <a:off x="3657563" y="4648188"/>
          <a:ext cx="1028700" cy="22862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2000" dirty="0">
              <a:solidFill>
                <a:schemeClr val="tx1"/>
              </a:solidFill>
            </a:rPr>
            <a:t>Factor </a:t>
          </a:r>
          <a:r>
            <a:rPr lang="en-US" sz="2000" dirty="0">
              <a:solidFill>
                <a:srgbClr val="FFFF00"/>
              </a:solidFill>
            </a:rPr>
            <a:t>2</a:t>
          </a:r>
        </a:p>
      </cdr:txBody>
    </cdr:sp>
  </cdr:relSizeAnchor>
</c:userShapes>
</file>

<file path=ppt/drawings/drawing3.xml><?xml version="1.0" encoding="utf-8"?>
<c:userShapes xmlns:c="http://schemas.openxmlformats.org/drawingml/2006/chart">
  <cdr:relSizeAnchor xmlns:cdr="http://schemas.openxmlformats.org/drawingml/2006/chartDrawing">
    <cdr:from>
      <cdr:x>0.5</cdr:x>
      <cdr:y>0.03385</cdr:y>
    </cdr:from>
    <cdr:to>
      <cdr:x>0.5001</cdr:x>
      <cdr:y>0.47692</cdr:y>
    </cdr:to>
    <cdr:sp macro="" textlink="">
      <cdr:nvSpPr>
        <cdr:cNvPr id="3" name="Straight Connector 2"/>
        <cdr:cNvSpPr/>
      </cdr:nvSpPr>
      <cdr:spPr>
        <a:xfrm xmlns:a="http://schemas.openxmlformats.org/drawingml/2006/main" rot="5400000" flipH="1" flipV="1">
          <a:off x="3017940" y="1264518"/>
          <a:ext cx="2194541" cy="823"/>
        </a:xfrm>
        <a:prstGeom xmlns:a="http://schemas.openxmlformats.org/drawingml/2006/main" prst="line">
          <a:avLst/>
        </a:prstGeom>
        <a:ln xmlns:a="http://schemas.openxmlformats.org/drawingml/2006/main" w="19050">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0.50329</cdr:x>
      <cdr:y>0.49692</cdr:y>
    </cdr:from>
    <cdr:to>
      <cdr:x>0.98477</cdr:x>
      <cdr:y>0.49727</cdr:y>
    </cdr:to>
    <cdr:sp macro="" textlink="">
      <cdr:nvSpPr>
        <cdr:cNvPr id="5" name="Straight Connector 4"/>
        <cdr:cNvSpPr/>
      </cdr:nvSpPr>
      <cdr:spPr>
        <a:xfrm xmlns:a="http://schemas.openxmlformats.org/drawingml/2006/main">
          <a:off x="4141839" y="2461248"/>
          <a:ext cx="3962388" cy="1733"/>
        </a:xfrm>
        <a:prstGeom xmlns:a="http://schemas.openxmlformats.org/drawingml/2006/main" prst="line">
          <a:avLst/>
        </a:prstGeom>
        <a:ln xmlns:a="http://schemas.openxmlformats.org/drawingml/2006/main" w="19050">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0.43519</cdr:x>
      <cdr:y>0.90323</cdr:y>
    </cdr:from>
    <cdr:to>
      <cdr:x>0.65742</cdr:x>
      <cdr:y>0.95374</cdr:y>
    </cdr:to>
    <cdr:sp macro="" textlink="">
      <cdr:nvSpPr>
        <cdr:cNvPr id="6" name="TextBox 1"/>
        <cdr:cNvSpPr txBox="1"/>
      </cdr:nvSpPr>
      <cdr:spPr>
        <a:xfrm xmlns:a="http://schemas.openxmlformats.org/drawingml/2006/main">
          <a:off x="3581400" y="4267200"/>
          <a:ext cx="1828864" cy="23862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000" dirty="0">
              <a:solidFill>
                <a:schemeClr val="tx1"/>
              </a:solidFill>
            </a:rPr>
            <a:t>Factor 2</a:t>
          </a:r>
        </a:p>
      </cdr:txBody>
    </cdr:sp>
  </cdr:relSizeAnchor>
  <cdr:relSizeAnchor xmlns:cdr="http://schemas.openxmlformats.org/drawingml/2006/chartDrawing">
    <cdr:from>
      <cdr:x>0.02778</cdr:x>
      <cdr:y>0.40323</cdr:y>
    </cdr:from>
    <cdr:to>
      <cdr:x>0.25</cdr:x>
      <cdr:y>0.45374</cdr:y>
    </cdr:to>
    <cdr:sp macro="" textlink="">
      <cdr:nvSpPr>
        <cdr:cNvPr id="7" name="TextBox 1"/>
        <cdr:cNvSpPr txBox="1"/>
      </cdr:nvSpPr>
      <cdr:spPr>
        <a:xfrm xmlns:a="http://schemas.openxmlformats.org/drawingml/2006/main">
          <a:off x="228600" y="1905000"/>
          <a:ext cx="1828782" cy="23862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000" dirty="0">
              <a:solidFill>
                <a:schemeClr val="tx1"/>
              </a:solidFill>
            </a:rPr>
            <a:t>Factor 1</a:t>
          </a:r>
        </a:p>
      </cdr:txBody>
    </cdr:sp>
  </cdr:relSizeAnchor>
</c:userShapes>
</file>

<file path=ppt/drawings/drawing4.xml><?xml version="1.0" encoding="utf-8"?>
<c:userShapes xmlns:c="http://schemas.openxmlformats.org/drawingml/2006/chart">
  <cdr:relSizeAnchor xmlns:cdr="http://schemas.openxmlformats.org/drawingml/2006/chartDrawing">
    <cdr:from>
      <cdr:x>0.50149</cdr:x>
      <cdr:y>0.2017</cdr:y>
    </cdr:from>
    <cdr:to>
      <cdr:x>0.95982</cdr:x>
      <cdr:y>0.49682</cdr:y>
    </cdr:to>
    <cdr:sp macro="" textlink="">
      <cdr:nvSpPr>
        <cdr:cNvPr id="3" name="Straight Connector 2"/>
        <cdr:cNvSpPr/>
      </cdr:nvSpPr>
      <cdr:spPr>
        <a:xfrm xmlns:a="http://schemas.openxmlformats.org/drawingml/2006/main" flipV="1">
          <a:off x="3209925" y="904875"/>
          <a:ext cx="2933700" cy="1323975"/>
        </a:xfrm>
        <a:prstGeom xmlns:a="http://schemas.openxmlformats.org/drawingml/2006/main" prst="line">
          <a:avLst/>
        </a:prstGeom>
        <a:ln xmlns:a="http://schemas.openxmlformats.org/drawingml/2006/main" w="19050">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0.5</cdr:x>
      <cdr:y>0.49894</cdr:y>
    </cdr:from>
    <cdr:to>
      <cdr:x>0.95387</cdr:x>
      <cdr:y>0.68153</cdr:y>
    </cdr:to>
    <cdr:sp macro="" textlink="">
      <cdr:nvSpPr>
        <cdr:cNvPr id="5" name="Straight Connector 4"/>
        <cdr:cNvSpPr/>
      </cdr:nvSpPr>
      <cdr:spPr>
        <a:xfrm xmlns:a="http://schemas.openxmlformats.org/drawingml/2006/main">
          <a:off x="3200400" y="2238376"/>
          <a:ext cx="2905125" cy="819150"/>
        </a:xfrm>
        <a:prstGeom xmlns:a="http://schemas.openxmlformats.org/drawingml/2006/main" prst="line">
          <a:avLst/>
        </a:prstGeom>
        <a:ln xmlns:a="http://schemas.openxmlformats.org/drawingml/2006/main" w="19050">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6259" name="Rectangle 3"/>
          <p:cNvSpPr>
            <a:spLocks noGrp="1" noChangeArrowheads="1"/>
          </p:cNvSpPr>
          <p:nvPr>
            <p:ph type="dt" sz="quarter"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6260" name="Rectangle 4"/>
          <p:cNvSpPr>
            <a:spLocks noGrp="1" noChangeArrowheads="1"/>
          </p:cNvSpPr>
          <p:nvPr>
            <p:ph type="ftr" sz="quarter" idx="2"/>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6261" name="Rectangle 5"/>
          <p:cNvSpPr>
            <a:spLocks noGrp="1" noChangeArrowheads="1"/>
          </p:cNvSpPr>
          <p:nvPr>
            <p:ph type="sldNum" sz="quarter" idx="3"/>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8A776F2-7E9B-43F7-B27A-D1CB17DB7270}" type="slidenum">
              <a:rPr lang="en-US"/>
              <a:pPr>
                <a:defRPr/>
              </a:pPr>
              <a:t>‹#›</a:t>
            </a:fld>
            <a:endParaRPr lang="en-US"/>
          </a:p>
        </p:txBody>
      </p:sp>
    </p:spTree>
    <p:extLst>
      <p:ext uri="{BB962C8B-B14F-4D97-AF65-F5344CB8AC3E}">
        <p14:creationId xmlns:p14="http://schemas.microsoft.com/office/powerpoint/2010/main" val="1032001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3315" name="Rectangle 3"/>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4330700"/>
            <a:ext cx="50292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3319" name="Rectangle 7"/>
          <p:cNvSpPr>
            <a:spLocks noGrp="1" noChangeArrowheads="1"/>
          </p:cNvSpPr>
          <p:nvPr>
            <p:ph type="sldNum" sz="quarter" idx="5"/>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C23486A-20A4-4C94-BD92-3EE0510F8CAF}" type="slidenum">
              <a:rPr lang="en-US"/>
              <a:pPr>
                <a:defRPr/>
              </a:pPr>
              <a:t>‹#›</a:t>
            </a:fld>
            <a:endParaRPr lang="en-US"/>
          </a:p>
        </p:txBody>
      </p:sp>
    </p:spTree>
    <p:extLst>
      <p:ext uri="{BB962C8B-B14F-4D97-AF65-F5344CB8AC3E}">
        <p14:creationId xmlns:p14="http://schemas.microsoft.com/office/powerpoint/2010/main" val="7187235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4C23486A-20A4-4C94-BD92-3EE0510F8CAF}" type="slidenum">
              <a:rPr lang="en-US" smtClean="0"/>
              <a:pPr>
                <a:defRPr/>
              </a:pPr>
              <a:t>30</a:t>
            </a:fld>
            <a:endParaRPr lang="en-US"/>
          </a:p>
        </p:txBody>
      </p:sp>
    </p:spTree>
    <p:extLst>
      <p:ext uri="{BB962C8B-B14F-4D97-AF65-F5344CB8AC3E}">
        <p14:creationId xmlns:p14="http://schemas.microsoft.com/office/powerpoint/2010/main" val="405636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C23486A-20A4-4C94-BD92-3EE0510F8CAF}" type="slidenum">
              <a:rPr lang="en-US" smtClean="0"/>
              <a:pPr>
                <a:defRPr/>
              </a:pPr>
              <a:t>31</a:t>
            </a:fld>
            <a:endParaRPr lang="en-US"/>
          </a:p>
        </p:txBody>
      </p:sp>
    </p:spTree>
    <p:extLst>
      <p:ext uri="{BB962C8B-B14F-4D97-AF65-F5344CB8AC3E}">
        <p14:creationId xmlns:p14="http://schemas.microsoft.com/office/powerpoint/2010/main" val="564845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0D93670-8B42-4006-84FF-0D7585CBC59C}" type="slidenum">
              <a:rPr lang="en-US" smtClean="0"/>
              <a:pPr>
                <a:defRPr/>
              </a:pPr>
              <a:t>‹#›</a:t>
            </a:fld>
            <a:endParaRPr lang="en-US"/>
          </a:p>
        </p:txBody>
      </p:sp>
    </p:spTree>
    <p:extLst>
      <p:ext uri="{BB962C8B-B14F-4D97-AF65-F5344CB8AC3E}">
        <p14:creationId xmlns:p14="http://schemas.microsoft.com/office/powerpoint/2010/main" val="427658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F2D9EE-19C5-4901-AF93-1E171A4954E4}" type="slidenum">
              <a:rPr lang="en-US" smtClean="0"/>
              <a:pPr>
                <a:defRPr/>
              </a:pPr>
              <a:t>‹#›</a:t>
            </a:fld>
            <a:endParaRPr lang="en-US"/>
          </a:p>
        </p:txBody>
      </p:sp>
    </p:spTree>
    <p:extLst>
      <p:ext uri="{BB962C8B-B14F-4D97-AF65-F5344CB8AC3E}">
        <p14:creationId xmlns:p14="http://schemas.microsoft.com/office/powerpoint/2010/main" val="354669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F2D9EE-19C5-4901-AF93-1E171A4954E4}"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923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F2D9EE-19C5-4901-AF93-1E171A4954E4}" type="slidenum">
              <a:rPr lang="en-US" smtClean="0"/>
              <a:pPr>
                <a:defRPr/>
              </a:pPr>
              <a:t>‹#›</a:t>
            </a:fld>
            <a:endParaRPr lang="en-US"/>
          </a:p>
        </p:txBody>
      </p:sp>
    </p:spTree>
    <p:extLst>
      <p:ext uri="{BB962C8B-B14F-4D97-AF65-F5344CB8AC3E}">
        <p14:creationId xmlns:p14="http://schemas.microsoft.com/office/powerpoint/2010/main" val="384519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F2D9EE-19C5-4901-AF93-1E171A4954E4}"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263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F2D9EE-19C5-4901-AF93-1E171A4954E4}" type="slidenum">
              <a:rPr lang="en-US" smtClean="0"/>
              <a:pPr>
                <a:defRPr/>
              </a:pPr>
              <a:t>‹#›</a:t>
            </a:fld>
            <a:endParaRPr lang="en-US"/>
          </a:p>
        </p:txBody>
      </p:sp>
    </p:spTree>
    <p:extLst>
      <p:ext uri="{BB962C8B-B14F-4D97-AF65-F5344CB8AC3E}">
        <p14:creationId xmlns:p14="http://schemas.microsoft.com/office/powerpoint/2010/main" val="347216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3DF083A-7194-404F-9BFF-2EE4C47C9F34}" type="slidenum">
              <a:rPr lang="en-US" smtClean="0"/>
              <a:pPr>
                <a:defRPr/>
              </a:pPr>
              <a:t>‹#›</a:t>
            </a:fld>
            <a:endParaRPr lang="en-US"/>
          </a:p>
        </p:txBody>
      </p:sp>
    </p:spTree>
    <p:extLst>
      <p:ext uri="{BB962C8B-B14F-4D97-AF65-F5344CB8AC3E}">
        <p14:creationId xmlns:p14="http://schemas.microsoft.com/office/powerpoint/2010/main" val="3961677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6FBCAA0-48E5-4950-B3E3-CC01DEBBA5A5}" type="slidenum">
              <a:rPr lang="en-US" smtClean="0"/>
              <a:pPr>
                <a:defRPr/>
              </a:pPr>
              <a:t>‹#›</a:t>
            </a:fld>
            <a:endParaRPr lang="en-US"/>
          </a:p>
        </p:txBody>
      </p:sp>
    </p:spTree>
    <p:extLst>
      <p:ext uri="{BB962C8B-B14F-4D97-AF65-F5344CB8AC3E}">
        <p14:creationId xmlns:p14="http://schemas.microsoft.com/office/powerpoint/2010/main" val="815879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030"/>
          <p:cNvSpPr>
            <a:spLocks noGrp="1" noChangeArrowheads="1"/>
          </p:cNvSpPr>
          <p:nvPr>
            <p:ph type="dt" sz="half" idx="10"/>
          </p:nvPr>
        </p:nvSpPr>
        <p:spPr>
          <a:ln/>
        </p:spPr>
        <p:txBody>
          <a:bodyPr/>
          <a:lstStyle>
            <a:lvl1pPr>
              <a:defRPr/>
            </a:lvl1pPr>
          </a:lstStyle>
          <a:p>
            <a:pPr>
              <a:defRPr/>
            </a:pPr>
            <a:endParaRPr lang="en-US"/>
          </a:p>
        </p:txBody>
      </p:sp>
      <p:sp>
        <p:nvSpPr>
          <p:cNvPr id="5" name="Rectangle 1031"/>
          <p:cNvSpPr>
            <a:spLocks noGrp="1" noChangeArrowheads="1"/>
          </p:cNvSpPr>
          <p:nvPr>
            <p:ph type="ftr" sz="quarter" idx="11"/>
          </p:nvPr>
        </p:nvSpPr>
        <p:spPr>
          <a:ln/>
        </p:spPr>
        <p:txBody>
          <a:bodyPr/>
          <a:lstStyle>
            <a:lvl1pPr>
              <a:defRPr/>
            </a:lvl1pPr>
          </a:lstStyle>
          <a:p>
            <a:pPr>
              <a:defRPr/>
            </a:pPr>
            <a:endParaRPr lang="en-US"/>
          </a:p>
        </p:txBody>
      </p:sp>
      <p:sp>
        <p:nvSpPr>
          <p:cNvPr id="6" name="Rectangle 1032"/>
          <p:cNvSpPr>
            <a:spLocks noGrp="1" noChangeArrowheads="1"/>
          </p:cNvSpPr>
          <p:nvPr>
            <p:ph type="sldNum" sz="quarter" idx="12"/>
          </p:nvPr>
        </p:nvSpPr>
        <p:spPr>
          <a:ln/>
        </p:spPr>
        <p:txBody>
          <a:bodyPr/>
          <a:lstStyle>
            <a:lvl1pPr>
              <a:defRPr/>
            </a:lvl1pPr>
          </a:lstStyle>
          <a:p>
            <a:pPr>
              <a:defRPr/>
            </a:pPr>
            <a:fld id="{17B7B491-E47D-4430-8123-EE130DCE597E}" type="slidenum">
              <a:rPr lang="en-US"/>
              <a:pPr>
                <a:defRPr/>
              </a:pPr>
              <a:t>‹#›</a:t>
            </a:fld>
            <a:endParaRPr lang="en-US"/>
          </a:p>
        </p:txBody>
      </p:sp>
    </p:spTree>
    <p:extLst>
      <p:ext uri="{BB962C8B-B14F-4D97-AF65-F5344CB8AC3E}">
        <p14:creationId xmlns:p14="http://schemas.microsoft.com/office/powerpoint/2010/main" val="186556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D7090D-56FB-47F9-BB96-DAEF5BC65503}" type="slidenum">
              <a:rPr lang="en-US" smtClean="0"/>
              <a:pPr>
                <a:defRPr/>
              </a:pPr>
              <a:t>‹#›</a:t>
            </a:fld>
            <a:endParaRPr lang="en-US"/>
          </a:p>
        </p:txBody>
      </p:sp>
    </p:spTree>
    <p:extLst>
      <p:ext uri="{BB962C8B-B14F-4D97-AF65-F5344CB8AC3E}">
        <p14:creationId xmlns:p14="http://schemas.microsoft.com/office/powerpoint/2010/main" val="371589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1EE24D-EB81-4A06-B16B-C1371DFE5D2F}" type="slidenum">
              <a:rPr lang="en-US" smtClean="0"/>
              <a:pPr>
                <a:defRPr/>
              </a:pPr>
              <a:t>‹#›</a:t>
            </a:fld>
            <a:endParaRPr lang="en-US"/>
          </a:p>
        </p:txBody>
      </p:sp>
    </p:spTree>
    <p:extLst>
      <p:ext uri="{BB962C8B-B14F-4D97-AF65-F5344CB8AC3E}">
        <p14:creationId xmlns:p14="http://schemas.microsoft.com/office/powerpoint/2010/main" val="110352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8E8B342-AEDE-4106-B9DF-485F5B256111}" type="slidenum">
              <a:rPr lang="en-US" smtClean="0"/>
              <a:pPr>
                <a:defRPr/>
              </a:pPr>
              <a:t>‹#›</a:t>
            </a:fld>
            <a:endParaRPr lang="en-US"/>
          </a:p>
        </p:txBody>
      </p:sp>
    </p:spTree>
    <p:extLst>
      <p:ext uri="{BB962C8B-B14F-4D97-AF65-F5344CB8AC3E}">
        <p14:creationId xmlns:p14="http://schemas.microsoft.com/office/powerpoint/2010/main" val="310020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EFE6127-148E-4AE8-9CDE-AFDCB450861C}" type="slidenum">
              <a:rPr lang="en-US" smtClean="0"/>
              <a:pPr>
                <a:defRPr/>
              </a:pPr>
              <a:t>‹#›</a:t>
            </a:fld>
            <a:endParaRPr lang="en-US"/>
          </a:p>
        </p:txBody>
      </p:sp>
    </p:spTree>
    <p:extLst>
      <p:ext uri="{BB962C8B-B14F-4D97-AF65-F5344CB8AC3E}">
        <p14:creationId xmlns:p14="http://schemas.microsoft.com/office/powerpoint/2010/main" val="416944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993C736-E96D-47A9-B6ED-CF7A1C89C258}" type="slidenum">
              <a:rPr lang="en-US" smtClean="0"/>
              <a:pPr>
                <a:defRPr/>
              </a:pPr>
              <a:t>‹#›</a:t>
            </a:fld>
            <a:endParaRPr lang="en-US"/>
          </a:p>
        </p:txBody>
      </p:sp>
    </p:spTree>
    <p:extLst>
      <p:ext uri="{BB962C8B-B14F-4D97-AF65-F5344CB8AC3E}">
        <p14:creationId xmlns:p14="http://schemas.microsoft.com/office/powerpoint/2010/main" val="3131282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5AF060C-7966-4681-AFEC-C26F47EEFC1B}" type="slidenum">
              <a:rPr lang="en-US" smtClean="0"/>
              <a:pPr>
                <a:defRPr/>
              </a:pPr>
              <a:t>‹#›</a:t>
            </a:fld>
            <a:endParaRPr lang="en-US"/>
          </a:p>
        </p:txBody>
      </p:sp>
    </p:spTree>
    <p:extLst>
      <p:ext uri="{BB962C8B-B14F-4D97-AF65-F5344CB8AC3E}">
        <p14:creationId xmlns:p14="http://schemas.microsoft.com/office/powerpoint/2010/main" val="106745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AA16AA7-C223-42B9-BFA1-B0342E45546B}" type="slidenum">
              <a:rPr lang="en-US" smtClean="0"/>
              <a:pPr>
                <a:defRPr/>
              </a:pPr>
              <a:t>‹#›</a:t>
            </a:fld>
            <a:endParaRPr lang="en-US"/>
          </a:p>
        </p:txBody>
      </p:sp>
    </p:spTree>
    <p:extLst>
      <p:ext uri="{BB962C8B-B14F-4D97-AF65-F5344CB8AC3E}">
        <p14:creationId xmlns:p14="http://schemas.microsoft.com/office/powerpoint/2010/main" val="294931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4B9C215-F3AF-4A23-855B-C9B498FA26B9}" type="slidenum">
              <a:rPr lang="en-US" smtClean="0"/>
              <a:pPr>
                <a:defRPr/>
              </a:pPr>
              <a:t>‹#›</a:t>
            </a:fld>
            <a:endParaRPr lang="en-US"/>
          </a:p>
        </p:txBody>
      </p:sp>
    </p:spTree>
    <p:extLst>
      <p:ext uri="{BB962C8B-B14F-4D97-AF65-F5344CB8AC3E}">
        <p14:creationId xmlns:p14="http://schemas.microsoft.com/office/powerpoint/2010/main" val="342413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0F2D9EE-19C5-4901-AF93-1E171A4954E4}" type="slidenum">
              <a:rPr lang="en-US" smtClean="0"/>
              <a:pPr>
                <a:defRPr/>
              </a:pPr>
              <a:t>‹#›</a:t>
            </a:fld>
            <a:endParaRPr lang="en-US"/>
          </a:p>
        </p:txBody>
      </p:sp>
    </p:spTree>
    <p:extLst>
      <p:ext uri="{BB962C8B-B14F-4D97-AF65-F5344CB8AC3E}">
        <p14:creationId xmlns:p14="http://schemas.microsoft.com/office/powerpoint/2010/main" val="252397030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ctrTitle"/>
          </p:nvPr>
        </p:nvSpPr>
        <p:spPr>
          <a:xfrm>
            <a:off x="1130594" y="2777123"/>
            <a:ext cx="5498805" cy="1143000"/>
          </a:xfrm>
        </p:spPr>
        <p:txBody>
          <a:bodyPr/>
          <a:lstStyle/>
          <a:p>
            <a:r>
              <a:rPr lang="en-US" sz="5400" dirty="0"/>
              <a:t>Factor Analysis</a:t>
            </a:r>
          </a:p>
        </p:txBody>
      </p:sp>
      <p:sp>
        <p:nvSpPr>
          <p:cNvPr id="76805" name="Rectangle 5"/>
          <p:cNvSpPr>
            <a:spLocks noGrp="1" noChangeArrowheads="1"/>
          </p:cNvSpPr>
          <p:nvPr>
            <p:ph type="subTitle" idx="1"/>
          </p:nvPr>
        </p:nvSpPr>
        <p:spPr/>
        <p:txBody>
          <a:bodyPr/>
          <a:lstStyle/>
          <a:p>
            <a:endParaRPr lang="en-US"/>
          </a:p>
        </p:txBody>
      </p:sp>
    </p:spTree>
    <p:extLst>
      <p:ext uri="{BB962C8B-B14F-4D97-AF65-F5344CB8AC3E}">
        <p14:creationId xmlns:p14="http://schemas.microsoft.com/office/powerpoint/2010/main" val="3075747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C041-489E-41C0-946F-7A455C65C1A3}"/>
              </a:ext>
            </a:extLst>
          </p:cNvPr>
          <p:cNvSpPr>
            <a:spLocks noGrp="1"/>
          </p:cNvSpPr>
          <p:nvPr>
            <p:ph type="title"/>
          </p:nvPr>
        </p:nvSpPr>
        <p:spPr/>
        <p:txBody>
          <a:bodyPr/>
          <a:lstStyle/>
          <a:p>
            <a:r>
              <a:rPr lang="en-US" dirty="0"/>
              <a:t>Principal Components</a:t>
            </a:r>
          </a:p>
        </p:txBody>
      </p:sp>
      <p:graphicFrame>
        <p:nvGraphicFramePr>
          <p:cNvPr id="3" name="Table 2">
            <a:extLst>
              <a:ext uri="{FF2B5EF4-FFF2-40B4-BE49-F238E27FC236}">
                <a16:creationId xmlns:a16="http://schemas.microsoft.com/office/drawing/2014/main" id="{4FB7DC8F-2899-4281-9E0D-0E6A88A220D5}"/>
              </a:ext>
            </a:extLst>
          </p:cNvPr>
          <p:cNvGraphicFramePr>
            <a:graphicFrameLocks noGrp="1"/>
          </p:cNvGraphicFramePr>
          <p:nvPr/>
        </p:nvGraphicFramePr>
        <p:xfrm>
          <a:off x="628650" y="2346569"/>
          <a:ext cx="6096000" cy="19185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157411723"/>
                    </a:ext>
                  </a:extLst>
                </a:gridCol>
                <a:gridCol w="1219200">
                  <a:extLst>
                    <a:ext uri="{9D8B030D-6E8A-4147-A177-3AD203B41FA5}">
                      <a16:colId xmlns:a16="http://schemas.microsoft.com/office/drawing/2014/main" val="618869607"/>
                    </a:ext>
                  </a:extLst>
                </a:gridCol>
                <a:gridCol w="1219200">
                  <a:extLst>
                    <a:ext uri="{9D8B030D-6E8A-4147-A177-3AD203B41FA5}">
                      <a16:colId xmlns:a16="http://schemas.microsoft.com/office/drawing/2014/main" val="158724380"/>
                    </a:ext>
                  </a:extLst>
                </a:gridCol>
                <a:gridCol w="1219200">
                  <a:extLst>
                    <a:ext uri="{9D8B030D-6E8A-4147-A177-3AD203B41FA5}">
                      <a16:colId xmlns:a16="http://schemas.microsoft.com/office/drawing/2014/main" val="576844425"/>
                    </a:ext>
                  </a:extLst>
                </a:gridCol>
                <a:gridCol w="1219200">
                  <a:extLst>
                    <a:ext uri="{9D8B030D-6E8A-4147-A177-3AD203B41FA5}">
                      <a16:colId xmlns:a16="http://schemas.microsoft.com/office/drawing/2014/main" val="1502922440"/>
                    </a:ext>
                  </a:extLst>
                </a:gridCol>
              </a:tblGrid>
              <a:tr h="383716">
                <a:tc>
                  <a:txBody>
                    <a:bodyPr/>
                    <a:lstStyle/>
                    <a:p>
                      <a:pPr algn="l" fontAlgn="b"/>
                      <a:endParaRPr lang="en-US" sz="18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ctr" fontAlgn="b"/>
                      <a:r>
                        <a:rPr lang="en-US" sz="1800" b="0" i="0" u="none" strike="noStrike" dirty="0">
                          <a:solidFill>
                            <a:srgbClr val="000000"/>
                          </a:solidFill>
                          <a:effectLst/>
                          <a:latin typeface="Calibri" panose="020F0502020204030204" pitchFamily="34" charset="0"/>
                        </a:rPr>
                        <a:t>PC 1</a:t>
                      </a:r>
                    </a:p>
                  </a:txBody>
                  <a:tcPr marL="7144" marR="7144" marT="7144" marB="0" anchor="ctr"/>
                </a:tc>
                <a:tc>
                  <a:txBody>
                    <a:bodyPr/>
                    <a:lstStyle/>
                    <a:p>
                      <a:pPr algn="ctr" fontAlgn="b"/>
                      <a:r>
                        <a:rPr lang="en-US" sz="1800" b="0" i="0" u="none" strike="noStrike">
                          <a:solidFill>
                            <a:srgbClr val="000000"/>
                          </a:solidFill>
                          <a:effectLst/>
                          <a:latin typeface="Calibri" panose="020F0502020204030204" pitchFamily="34" charset="0"/>
                        </a:rPr>
                        <a:t>PC 2</a:t>
                      </a:r>
                    </a:p>
                  </a:txBody>
                  <a:tcPr marL="7144" marR="7144" marT="7144" marB="0" anchor="ctr"/>
                </a:tc>
                <a:tc>
                  <a:txBody>
                    <a:bodyPr/>
                    <a:lstStyle/>
                    <a:p>
                      <a:pPr algn="ctr" fontAlgn="b"/>
                      <a:r>
                        <a:rPr lang="en-US" sz="1800" b="0" i="0" u="none" strike="noStrike">
                          <a:solidFill>
                            <a:srgbClr val="000000"/>
                          </a:solidFill>
                          <a:effectLst/>
                          <a:latin typeface="Calibri" panose="020F0502020204030204" pitchFamily="34" charset="0"/>
                        </a:rPr>
                        <a:t>PC 3</a:t>
                      </a:r>
                    </a:p>
                  </a:txBody>
                  <a:tcPr marL="7144" marR="7144" marT="7144" marB="0" anchor="ctr"/>
                </a:tc>
                <a:tc>
                  <a:txBody>
                    <a:bodyPr/>
                    <a:lstStyle/>
                    <a:p>
                      <a:pPr algn="ctr" fontAlgn="b"/>
                      <a:r>
                        <a:rPr lang="en-US" sz="1800" b="0" i="0" u="none" strike="noStrike">
                          <a:solidFill>
                            <a:srgbClr val="000000"/>
                          </a:solidFill>
                          <a:effectLst/>
                          <a:latin typeface="Calibri" panose="020F0502020204030204" pitchFamily="34" charset="0"/>
                        </a:rPr>
                        <a:t>PC 4</a:t>
                      </a:r>
                    </a:p>
                  </a:txBody>
                  <a:tcPr marL="7144" marR="7144" marT="7144" marB="0" anchor="ctr"/>
                </a:tc>
                <a:extLst>
                  <a:ext uri="{0D108BD9-81ED-4DB2-BD59-A6C34878D82A}">
                    <a16:rowId xmlns:a16="http://schemas.microsoft.com/office/drawing/2014/main" val="3939583398"/>
                  </a:ext>
                </a:extLst>
              </a:tr>
              <a:tr h="383716">
                <a:tc>
                  <a:txBody>
                    <a:bodyPr/>
                    <a:lstStyle/>
                    <a:p>
                      <a:pPr algn="l" fontAlgn="b"/>
                      <a:r>
                        <a:rPr lang="en-US" sz="1800" b="0" i="0" u="none" strike="noStrike">
                          <a:solidFill>
                            <a:srgbClr val="000000"/>
                          </a:solidFill>
                          <a:effectLst/>
                          <a:latin typeface="Calibri" panose="020F0502020204030204" pitchFamily="34" charset="0"/>
                        </a:rPr>
                        <a:t>Fat</a:t>
                      </a:r>
                    </a:p>
                  </a:txBody>
                  <a:tcPr marL="7144" marR="7144" marT="7144" marB="0" anchor="ctr"/>
                </a:tc>
                <a:tc>
                  <a:txBody>
                    <a:bodyPr/>
                    <a:lstStyle/>
                    <a:p>
                      <a:pPr algn="ctr" fontAlgn="b"/>
                      <a:r>
                        <a:rPr lang="en-US" sz="1800" b="0" i="0" u="none" strike="noStrike" dirty="0">
                          <a:solidFill>
                            <a:srgbClr val="000000"/>
                          </a:solidFill>
                          <a:effectLst/>
                          <a:latin typeface="Calibri" panose="020F0502020204030204" pitchFamily="34" charset="0"/>
                        </a:rPr>
                        <a:t>-0.45</a:t>
                      </a:r>
                    </a:p>
                  </a:txBody>
                  <a:tcPr marL="7144" marR="7144" marT="7144" marB="0" anchor="ctr"/>
                </a:tc>
                <a:tc>
                  <a:txBody>
                    <a:bodyPr/>
                    <a:lstStyle/>
                    <a:p>
                      <a:pPr algn="ctr" fontAlgn="b"/>
                      <a:r>
                        <a:rPr lang="en-US" sz="1800" b="0" i="0" u="none" strike="noStrike" dirty="0">
                          <a:solidFill>
                            <a:srgbClr val="000000"/>
                          </a:solidFill>
                          <a:effectLst/>
                          <a:latin typeface="Calibri" panose="020F0502020204030204" pitchFamily="34" charset="0"/>
                        </a:rPr>
                        <a:t>0.66</a:t>
                      </a:r>
                    </a:p>
                  </a:txBody>
                  <a:tcPr marL="7144" marR="7144" marT="7144" marB="0" anchor="ctr"/>
                </a:tc>
                <a:tc>
                  <a:txBody>
                    <a:bodyPr/>
                    <a:lstStyle/>
                    <a:p>
                      <a:pPr algn="ctr" fontAlgn="b"/>
                      <a:r>
                        <a:rPr lang="en-US" sz="1800" b="0" i="0" u="none" strike="noStrike" dirty="0">
                          <a:solidFill>
                            <a:schemeClr val="accent1">
                              <a:lumMod val="60000"/>
                              <a:lumOff val="40000"/>
                            </a:schemeClr>
                          </a:solidFill>
                          <a:effectLst/>
                          <a:latin typeface="Calibri" panose="020F0502020204030204" pitchFamily="34" charset="0"/>
                        </a:rPr>
                        <a:t>0.58</a:t>
                      </a:r>
                    </a:p>
                  </a:txBody>
                  <a:tcPr marL="7144" marR="7144" marT="7144" marB="0" anchor="ctr"/>
                </a:tc>
                <a:tc>
                  <a:txBody>
                    <a:bodyPr/>
                    <a:lstStyle/>
                    <a:p>
                      <a:pPr algn="ctr" fontAlgn="b"/>
                      <a:r>
                        <a:rPr lang="en-US" sz="1800" b="0" i="0" u="none" strike="noStrike" dirty="0">
                          <a:solidFill>
                            <a:schemeClr val="accent1">
                              <a:lumMod val="60000"/>
                              <a:lumOff val="40000"/>
                            </a:schemeClr>
                          </a:solidFill>
                          <a:effectLst/>
                          <a:latin typeface="Calibri" panose="020F0502020204030204" pitchFamily="34" charset="0"/>
                        </a:rPr>
                        <a:t>0.18</a:t>
                      </a:r>
                    </a:p>
                  </a:txBody>
                  <a:tcPr marL="7144" marR="7144" marT="7144" marB="0" anchor="ctr"/>
                </a:tc>
                <a:extLst>
                  <a:ext uri="{0D108BD9-81ED-4DB2-BD59-A6C34878D82A}">
                    <a16:rowId xmlns:a16="http://schemas.microsoft.com/office/drawing/2014/main" val="783807122"/>
                  </a:ext>
                </a:extLst>
              </a:tr>
              <a:tr h="383716">
                <a:tc>
                  <a:txBody>
                    <a:bodyPr/>
                    <a:lstStyle/>
                    <a:p>
                      <a:pPr algn="l" fontAlgn="b"/>
                      <a:r>
                        <a:rPr lang="en-US" sz="1800" b="0" i="0" u="none" strike="noStrike">
                          <a:solidFill>
                            <a:srgbClr val="000000"/>
                          </a:solidFill>
                          <a:effectLst/>
                          <a:latin typeface="Calibri" panose="020F0502020204030204" pitchFamily="34" charset="0"/>
                        </a:rPr>
                        <a:t>Protein</a:t>
                      </a:r>
                    </a:p>
                  </a:txBody>
                  <a:tcPr marL="7144" marR="7144" marT="7144" marB="0" anchor="ctr"/>
                </a:tc>
                <a:tc>
                  <a:txBody>
                    <a:bodyPr/>
                    <a:lstStyle/>
                    <a:p>
                      <a:pPr algn="ctr" fontAlgn="b"/>
                      <a:r>
                        <a:rPr lang="en-US" sz="1800" b="0" i="0" u="none" strike="noStrike">
                          <a:solidFill>
                            <a:srgbClr val="000000"/>
                          </a:solidFill>
                          <a:effectLst/>
                          <a:latin typeface="Calibri" panose="020F0502020204030204" pitchFamily="34" charset="0"/>
                        </a:rPr>
                        <a:t>-0.55</a:t>
                      </a:r>
                    </a:p>
                  </a:txBody>
                  <a:tcPr marL="7144" marR="7144" marT="7144" marB="0" anchor="ctr"/>
                </a:tc>
                <a:tc>
                  <a:txBody>
                    <a:bodyPr/>
                    <a:lstStyle/>
                    <a:p>
                      <a:pPr algn="ctr" fontAlgn="b"/>
                      <a:r>
                        <a:rPr lang="en-US" sz="1800" b="0" i="0" u="none" strike="noStrike" dirty="0">
                          <a:solidFill>
                            <a:srgbClr val="000000"/>
                          </a:solidFill>
                          <a:effectLst/>
                          <a:latin typeface="Calibri" panose="020F0502020204030204" pitchFamily="34" charset="0"/>
                        </a:rPr>
                        <a:t>0.21</a:t>
                      </a:r>
                    </a:p>
                  </a:txBody>
                  <a:tcPr marL="7144" marR="7144" marT="7144" marB="0" anchor="ctr"/>
                </a:tc>
                <a:tc>
                  <a:txBody>
                    <a:bodyPr/>
                    <a:lstStyle/>
                    <a:p>
                      <a:pPr algn="ctr" fontAlgn="b"/>
                      <a:r>
                        <a:rPr lang="en-US" sz="1800" b="0" i="0" u="none" strike="noStrike">
                          <a:solidFill>
                            <a:schemeClr val="accent1">
                              <a:lumMod val="60000"/>
                              <a:lumOff val="40000"/>
                            </a:schemeClr>
                          </a:solidFill>
                          <a:effectLst/>
                          <a:latin typeface="Calibri" panose="020F0502020204030204" pitchFamily="34" charset="0"/>
                        </a:rPr>
                        <a:t>-0.46</a:t>
                      </a:r>
                    </a:p>
                  </a:txBody>
                  <a:tcPr marL="7144" marR="7144" marT="7144" marB="0" anchor="ctr"/>
                </a:tc>
                <a:tc>
                  <a:txBody>
                    <a:bodyPr/>
                    <a:lstStyle/>
                    <a:p>
                      <a:pPr algn="ctr" fontAlgn="b"/>
                      <a:r>
                        <a:rPr lang="en-US" sz="1800" b="0" i="0" u="none" strike="noStrike" dirty="0">
                          <a:solidFill>
                            <a:schemeClr val="accent1">
                              <a:lumMod val="60000"/>
                              <a:lumOff val="40000"/>
                            </a:schemeClr>
                          </a:solidFill>
                          <a:effectLst/>
                          <a:latin typeface="Calibri" panose="020F0502020204030204" pitchFamily="34" charset="0"/>
                        </a:rPr>
                        <a:t>-0.67</a:t>
                      </a:r>
                    </a:p>
                  </a:txBody>
                  <a:tcPr marL="7144" marR="7144" marT="7144" marB="0" anchor="ctr"/>
                </a:tc>
                <a:extLst>
                  <a:ext uri="{0D108BD9-81ED-4DB2-BD59-A6C34878D82A}">
                    <a16:rowId xmlns:a16="http://schemas.microsoft.com/office/drawing/2014/main" val="2612889233"/>
                  </a:ext>
                </a:extLst>
              </a:tr>
              <a:tr h="383716">
                <a:tc>
                  <a:txBody>
                    <a:bodyPr/>
                    <a:lstStyle/>
                    <a:p>
                      <a:pPr algn="l" fontAlgn="b"/>
                      <a:r>
                        <a:rPr lang="en-US" sz="1800" b="0" i="0" u="none" strike="noStrike">
                          <a:solidFill>
                            <a:srgbClr val="000000"/>
                          </a:solidFill>
                          <a:effectLst/>
                          <a:latin typeface="Calibri" panose="020F0502020204030204" pitchFamily="34" charset="0"/>
                        </a:rPr>
                        <a:t>Fiber</a:t>
                      </a:r>
                    </a:p>
                  </a:txBody>
                  <a:tcPr marL="7144" marR="7144" marT="7144" marB="0" anchor="ctr"/>
                </a:tc>
                <a:tc>
                  <a:txBody>
                    <a:bodyPr/>
                    <a:lstStyle/>
                    <a:p>
                      <a:pPr algn="ctr" fontAlgn="b"/>
                      <a:r>
                        <a:rPr lang="en-US" sz="1800" b="0" i="0" u="none" strike="noStrike">
                          <a:solidFill>
                            <a:srgbClr val="000000"/>
                          </a:solidFill>
                          <a:effectLst/>
                          <a:latin typeface="Calibri" panose="020F0502020204030204" pitchFamily="34" charset="0"/>
                        </a:rPr>
                        <a:t>0.55</a:t>
                      </a:r>
                    </a:p>
                  </a:txBody>
                  <a:tcPr marL="7144" marR="7144" marT="7144" marB="0" anchor="ctr"/>
                </a:tc>
                <a:tc>
                  <a:txBody>
                    <a:bodyPr/>
                    <a:lstStyle/>
                    <a:p>
                      <a:pPr algn="ctr" fontAlgn="b"/>
                      <a:r>
                        <a:rPr lang="en-US" sz="1800" b="0" i="0" u="none" strike="noStrike" dirty="0">
                          <a:solidFill>
                            <a:srgbClr val="000000"/>
                          </a:solidFill>
                          <a:effectLst/>
                          <a:latin typeface="Calibri" panose="020F0502020204030204" pitchFamily="34" charset="0"/>
                        </a:rPr>
                        <a:t>0.19</a:t>
                      </a:r>
                    </a:p>
                  </a:txBody>
                  <a:tcPr marL="7144" marR="7144" marT="7144" marB="0" anchor="ctr"/>
                </a:tc>
                <a:tc>
                  <a:txBody>
                    <a:bodyPr/>
                    <a:lstStyle/>
                    <a:p>
                      <a:pPr algn="ctr" fontAlgn="b"/>
                      <a:r>
                        <a:rPr lang="en-US" sz="1800" b="0" i="0" u="none" strike="noStrike" dirty="0">
                          <a:solidFill>
                            <a:schemeClr val="accent1">
                              <a:lumMod val="60000"/>
                              <a:lumOff val="40000"/>
                            </a:schemeClr>
                          </a:solidFill>
                          <a:effectLst/>
                          <a:latin typeface="Calibri" panose="020F0502020204030204" pitchFamily="34" charset="0"/>
                        </a:rPr>
                        <a:t>0.43</a:t>
                      </a:r>
                    </a:p>
                  </a:txBody>
                  <a:tcPr marL="7144" marR="7144" marT="7144" marB="0" anchor="ctr"/>
                </a:tc>
                <a:tc>
                  <a:txBody>
                    <a:bodyPr/>
                    <a:lstStyle/>
                    <a:p>
                      <a:pPr algn="ctr" fontAlgn="b"/>
                      <a:r>
                        <a:rPr lang="en-US" sz="1800" b="0" i="0" u="none" strike="noStrike" dirty="0">
                          <a:solidFill>
                            <a:schemeClr val="accent1">
                              <a:lumMod val="60000"/>
                              <a:lumOff val="40000"/>
                            </a:schemeClr>
                          </a:solidFill>
                          <a:effectLst/>
                          <a:latin typeface="Calibri" panose="020F0502020204030204" pitchFamily="34" charset="0"/>
                        </a:rPr>
                        <a:t>-0.69</a:t>
                      </a:r>
                    </a:p>
                  </a:txBody>
                  <a:tcPr marL="7144" marR="7144" marT="7144" marB="0" anchor="ctr"/>
                </a:tc>
                <a:extLst>
                  <a:ext uri="{0D108BD9-81ED-4DB2-BD59-A6C34878D82A}">
                    <a16:rowId xmlns:a16="http://schemas.microsoft.com/office/drawing/2014/main" val="1983262171"/>
                  </a:ext>
                </a:extLst>
              </a:tr>
              <a:tr h="383716">
                <a:tc>
                  <a:txBody>
                    <a:bodyPr/>
                    <a:lstStyle/>
                    <a:p>
                      <a:pPr algn="l" fontAlgn="b"/>
                      <a:r>
                        <a:rPr lang="en-US" sz="1800" b="0" i="0" u="none" strike="noStrike">
                          <a:solidFill>
                            <a:srgbClr val="000000"/>
                          </a:solidFill>
                          <a:effectLst/>
                          <a:latin typeface="Calibri" panose="020F0502020204030204" pitchFamily="34" charset="0"/>
                        </a:rPr>
                        <a:t>Vitamin-C</a:t>
                      </a:r>
                    </a:p>
                  </a:txBody>
                  <a:tcPr marL="7144" marR="7144" marT="7144" marB="0" anchor="ctr"/>
                </a:tc>
                <a:tc>
                  <a:txBody>
                    <a:bodyPr/>
                    <a:lstStyle/>
                    <a:p>
                      <a:pPr algn="ctr" fontAlgn="b"/>
                      <a:r>
                        <a:rPr lang="en-US" sz="1800" b="0" i="0" u="none" strike="noStrike">
                          <a:solidFill>
                            <a:srgbClr val="000000"/>
                          </a:solidFill>
                          <a:effectLst/>
                          <a:latin typeface="Calibri" panose="020F0502020204030204" pitchFamily="34" charset="0"/>
                        </a:rPr>
                        <a:t>0.44</a:t>
                      </a:r>
                    </a:p>
                  </a:txBody>
                  <a:tcPr marL="7144" marR="7144" marT="7144" marB="0" anchor="ctr"/>
                </a:tc>
                <a:tc>
                  <a:txBody>
                    <a:bodyPr/>
                    <a:lstStyle/>
                    <a:p>
                      <a:pPr algn="ctr" fontAlgn="b"/>
                      <a:r>
                        <a:rPr lang="en-US" sz="1800" b="0" i="0" u="none" strike="noStrike">
                          <a:solidFill>
                            <a:srgbClr val="000000"/>
                          </a:solidFill>
                          <a:effectLst/>
                          <a:latin typeface="Calibri" panose="020F0502020204030204" pitchFamily="34" charset="0"/>
                        </a:rPr>
                        <a:t>0.7</a:t>
                      </a:r>
                    </a:p>
                  </a:txBody>
                  <a:tcPr marL="7144" marR="7144" marT="7144" marB="0" anchor="ctr"/>
                </a:tc>
                <a:tc>
                  <a:txBody>
                    <a:bodyPr/>
                    <a:lstStyle/>
                    <a:p>
                      <a:pPr algn="ctr" fontAlgn="b"/>
                      <a:r>
                        <a:rPr lang="en-US" sz="1800" b="0" i="0" u="none" strike="noStrike" dirty="0">
                          <a:solidFill>
                            <a:schemeClr val="accent1">
                              <a:lumMod val="60000"/>
                              <a:lumOff val="40000"/>
                            </a:schemeClr>
                          </a:solidFill>
                          <a:effectLst/>
                          <a:latin typeface="Calibri" panose="020F0502020204030204" pitchFamily="34" charset="0"/>
                        </a:rPr>
                        <a:t>-0.52</a:t>
                      </a:r>
                    </a:p>
                  </a:txBody>
                  <a:tcPr marL="7144" marR="7144" marT="7144" marB="0" anchor="ctr"/>
                </a:tc>
                <a:tc>
                  <a:txBody>
                    <a:bodyPr/>
                    <a:lstStyle/>
                    <a:p>
                      <a:pPr algn="ctr" fontAlgn="b"/>
                      <a:r>
                        <a:rPr lang="en-US" sz="1800" b="0" i="0" u="none" strike="noStrike" dirty="0">
                          <a:solidFill>
                            <a:schemeClr val="accent1">
                              <a:lumMod val="60000"/>
                              <a:lumOff val="40000"/>
                            </a:schemeClr>
                          </a:solidFill>
                          <a:effectLst/>
                          <a:latin typeface="Calibri" panose="020F0502020204030204" pitchFamily="34" charset="0"/>
                        </a:rPr>
                        <a:t>0.22</a:t>
                      </a:r>
                    </a:p>
                  </a:txBody>
                  <a:tcPr marL="7144" marR="7144" marT="7144" marB="0" anchor="ctr"/>
                </a:tc>
                <a:extLst>
                  <a:ext uri="{0D108BD9-81ED-4DB2-BD59-A6C34878D82A}">
                    <a16:rowId xmlns:a16="http://schemas.microsoft.com/office/drawing/2014/main" val="1672221054"/>
                  </a:ext>
                </a:extLst>
              </a:tr>
            </a:tbl>
          </a:graphicData>
        </a:graphic>
      </p:graphicFrame>
      <p:sp>
        <p:nvSpPr>
          <p:cNvPr id="4" name="TextBox 3">
            <a:extLst>
              <a:ext uri="{FF2B5EF4-FFF2-40B4-BE49-F238E27FC236}">
                <a16:creationId xmlns:a16="http://schemas.microsoft.com/office/drawing/2014/main" id="{528DB5BD-3736-4B25-9C15-621B23A63A3A}"/>
              </a:ext>
            </a:extLst>
          </p:cNvPr>
          <p:cNvSpPr txBox="1"/>
          <p:nvPr/>
        </p:nvSpPr>
        <p:spPr>
          <a:xfrm>
            <a:off x="886264" y="4687180"/>
            <a:ext cx="6347714" cy="646331"/>
          </a:xfrm>
          <a:prstGeom prst="rect">
            <a:avLst/>
          </a:prstGeom>
          <a:noFill/>
          <a:ln>
            <a:solidFill>
              <a:srgbClr val="0070C0"/>
            </a:solidFill>
          </a:ln>
        </p:spPr>
        <p:txBody>
          <a:bodyPr wrap="square" rtlCol="0">
            <a:spAutoFit/>
          </a:bodyPr>
          <a:lstStyle/>
          <a:p>
            <a:r>
              <a:rPr lang="en-US" dirty="0"/>
              <a:t>PC 1 for a particular food item is</a:t>
            </a:r>
          </a:p>
          <a:p>
            <a:r>
              <a:rPr lang="en-US" dirty="0"/>
              <a:t>F1 = 0.55 (Fiber + 0.44 (Vit-C) – 0.45 (Fat) – 0.55(Protein) </a:t>
            </a:r>
          </a:p>
        </p:txBody>
      </p:sp>
    </p:spTree>
    <p:extLst>
      <p:ext uri="{BB962C8B-B14F-4D97-AF65-F5344CB8AC3E}">
        <p14:creationId xmlns:p14="http://schemas.microsoft.com/office/powerpoint/2010/main" val="12755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86BE-8B22-4D5D-9FF2-529F41AADD71}"/>
              </a:ext>
            </a:extLst>
          </p:cNvPr>
          <p:cNvSpPr>
            <a:spLocks noGrp="1"/>
          </p:cNvSpPr>
          <p:nvPr>
            <p:ph type="title"/>
          </p:nvPr>
        </p:nvSpPr>
        <p:spPr>
          <a:xfrm>
            <a:off x="6267157" y="1337311"/>
            <a:ext cx="2422244" cy="1345223"/>
          </a:xfrm>
        </p:spPr>
        <p:txBody>
          <a:bodyPr>
            <a:normAutofit fontScale="90000"/>
          </a:bodyPr>
          <a:lstStyle/>
          <a:p>
            <a:r>
              <a:rPr lang="en-US" dirty="0"/>
              <a:t>Two Principal Components</a:t>
            </a:r>
            <a:endParaRPr lang="en-US" sz="2100" dirty="0"/>
          </a:p>
        </p:txBody>
      </p:sp>
      <p:pic>
        <p:nvPicPr>
          <p:cNvPr id="3" name="Picture 2">
            <a:extLst>
              <a:ext uri="{FF2B5EF4-FFF2-40B4-BE49-F238E27FC236}">
                <a16:creationId xmlns:a16="http://schemas.microsoft.com/office/drawing/2014/main" id="{710274A2-8DE3-4DED-AEAA-F8F233B18806}"/>
              </a:ext>
            </a:extLst>
          </p:cNvPr>
          <p:cNvPicPr>
            <a:picLocks noChangeAspect="1"/>
          </p:cNvPicPr>
          <p:nvPr/>
        </p:nvPicPr>
        <p:blipFill>
          <a:blip r:embed="rId2"/>
          <a:stretch>
            <a:fillRect/>
          </a:stretch>
        </p:blipFill>
        <p:spPr>
          <a:xfrm>
            <a:off x="538090" y="966118"/>
            <a:ext cx="5380892" cy="4849994"/>
          </a:xfrm>
          <a:prstGeom prst="rect">
            <a:avLst/>
          </a:prstGeom>
        </p:spPr>
      </p:pic>
      <p:sp>
        <p:nvSpPr>
          <p:cNvPr id="4" name="Oval 3">
            <a:extLst>
              <a:ext uri="{FF2B5EF4-FFF2-40B4-BE49-F238E27FC236}">
                <a16:creationId xmlns:a16="http://schemas.microsoft.com/office/drawing/2014/main" id="{930ACBC7-FDB7-4B39-B80E-3D019F5D9191}"/>
              </a:ext>
            </a:extLst>
          </p:cNvPr>
          <p:cNvSpPr/>
          <p:nvPr/>
        </p:nvSpPr>
        <p:spPr>
          <a:xfrm rot="1683515">
            <a:off x="3082798" y="793040"/>
            <a:ext cx="2501873" cy="501931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Oval 4">
            <a:extLst>
              <a:ext uri="{FF2B5EF4-FFF2-40B4-BE49-F238E27FC236}">
                <a16:creationId xmlns:a16="http://schemas.microsoft.com/office/drawing/2014/main" id="{3B3085D0-8851-4CF0-8105-0294816ABB2A}"/>
              </a:ext>
            </a:extLst>
          </p:cNvPr>
          <p:cNvSpPr/>
          <p:nvPr/>
        </p:nvSpPr>
        <p:spPr>
          <a:xfrm rot="20193248">
            <a:off x="911198" y="936265"/>
            <a:ext cx="2086572" cy="45061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 name="TextBox 5">
            <a:extLst>
              <a:ext uri="{FF2B5EF4-FFF2-40B4-BE49-F238E27FC236}">
                <a16:creationId xmlns:a16="http://schemas.microsoft.com/office/drawing/2014/main" id="{04E2F06D-2273-413B-9185-9ECA776191A4}"/>
              </a:ext>
            </a:extLst>
          </p:cNvPr>
          <p:cNvSpPr txBox="1"/>
          <p:nvPr/>
        </p:nvSpPr>
        <p:spPr>
          <a:xfrm>
            <a:off x="6832465" y="3148740"/>
            <a:ext cx="1856936" cy="923330"/>
          </a:xfrm>
          <a:prstGeom prst="rect">
            <a:avLst/>
          </a:prstGeom>
          <a:noFill/>
        </p:spPr>
        <p:txBody>
          <a:bodyPr wrap="square" rtlCol="0">
            <a:spAutoFit/>
          </a:bodyPr>
          <a:lstStyle/>
          <a:p>
            <a:r>
              <a:rPr lang="en-US" dirty="0"/>
              <a:t>Non-leafy Veg have lower Vit-C</a:t>
            </a:r>
          </a:p>
        </p:txBody>
      </p:sp>
      <p:sp>
        <p:nvSpPr>
          <p:cNvPr id="7" name="TextBox 6">
            <a:extLst>
              <a:ext uri="{FF2B5EF4-FFF2-40B4-BE49-F238E27FC236}">
                <a16:creationId xmlns:a16="http://schemas.microsoft.com/office/drawing/2014/main" id="{2B7198E2-94BF-476A-96A6-B68E153DBE8C}"/>
              </a:ext>
            </a:extLst>
          </p:cNvPr>
          <p:cNvSpPr txBox="1"/>
          <p:nvPr/>
        </p:nvSpPr>
        <p:spPr>
          <a:xfrm>
            <a:off x="6831822" y="4163177"/>
            <a:ext cx="2071277" cy="923330"/>
          </a:xfrm>
          <a:prstGeom prst="rect">
            <a:avLst/>
          </a:prstGeom>
          <a:noFill/>
        </p:spPr>
        <p:txBody>
          <a:bodyPr wrap="square" rtlCol="0">
            <a:spAutoFit/>
          </a:bodyPr>
          <a:lstStyle/>
          <a:p>
            <a:r>
              <a:rPr lang="en-US" dirty="0"/>
              <a:t>Sea food has Lower Fat Content</a:t>
            </a:r>
          </a:p>
        </p:txBody>
      </p:sp>
    </p:spTree>
    <p:extLst>
      <p:ext uri="{BB962C8B-B14F-4D97-AF65-F5344CB8AC3E}">
        <p14:creationId xmlns:p14="http://schemas.microsoft.com/office/powerpoint/2010/main" val="159044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Factor Analysis</a:t>
            </a:r>
          </a:p>
        </p:txBody>
      </p:sp>
      <p:sp>
        <p:nvSpPr>
          <p:cNvPr id="3" name="Content Placeholder 2"/>
          <p:cNvSpPr>
            <a:spLocks noGrp="1"/>
          </p:cNvSpPr>
          <p:nvPr>
            <p:ph idx="1"/>
          </p:nvPr>
        </p:nvSpPr>
        <p:spPr>
          <a:xfrm>
            <a:off x="609598" y="2160590"/>
            <a:ext cx="6858001" cy="4392610"/>
          </a:xfrm>
        </p:spPr>
        <p:txBody>
          <a:bodyPr>
            <a:normAutofit/>
          </a:bodyPr>
          <a:lstStyle/>
          <a:p>
            <a:r>
              <a:rPr lang="en-US" sz="4000" dirty="0"/>
              <a:t>Exploratory Factor Analysis</a:t>
            </a:r>
          </a:p>
          <a:p>
            <a:pPr lvl="1"/>
            <a:r>
              <a:rPr lang="en-US" sz="2400" dirty="0"/>
              <a:t>Known as Common Factor Model</a:t>
            </a:r>
          </a:p>
          <a:p>
            <a:pPr lvl="1"/>
            <a:r>
              <a:rPr lang="en-US" sz="2400" dirty="0"/>
              <a:t>Makes explicit assumptions about how each variable is measured</a:t>
            </a:r>
          </a:p>
          <a:p>
            <a:pPr lvl="1"/>
            <a:r>
              <a:rPr lang="en-US" sz="2400" dirty="0"/>
              <a:t>Observed variance of each measure is attributable to a small number of common factors</a:t>
            </a:r>
          </a:p>
          <a:p>
            <a:pPr lvl="1"/>
            <a:r>
              <a:rPr lang="en-US" sz="2400" dirty="0"/>
              <a:t>“Rotation” is useful to facilitate the interpretation of a factor</a:t>
            </a:r>
          </a:p>
        </p:txBody>
      </p:sp>
    </p:spTree>
    <p:extLst>
      <p:ext uri="{BB962C8B-B14F-4D97-AF65-F5344CB8AC3E}">
        <p14:creationId xmlns:p14="http://schemas.microsoft.com/office/powerpoint/2010/main" val="108939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1192213"/>
            <a:ext cx="7772400" cy="560387"/>
          </a:xfrm>
        </p:spPr>
        <p:txBody>
          <a:bodyPr>
            <a:normAutofit fontScale="90000"/>
          </a:bodyPr>
          <a:lstStyle/>
          <a:p>
            <a:r>
              <a:rPr lang="en-US" sz="4000"/>
              <a:t>Factor Analysis – Example</a:t>
            </a:r>
          </a:p>
        </p:txBody>
      </p:sp>
      <p:sp>
        <p:nvSpPr>
          <p:cNvPr id="59395" name="Rectangle 3"/>
          <p:cNvSpPr>
            <a:spLocks noGrp="1" noChangeArrowheads="1"/>
          </p:cNvSpPr>
          <p:nvPr>
            <p:ph idx="1"/>
          </p:nvPr>
        </p:nvSpPr>
        <p:spPr/>
        <p:txBody>
          <a:bodyPr>
            <a:normAutofit/>
          </a:bodyPr>
          <a:lstStyle/>
          <a:p>
            <a:r>
              <a:rPr lang="en-US" sz="2800" dirty="0"/>
              <a:t>Customers from 3 Banks</a:t>
            </a:r>
          </a:p>
          <a:p>
            <a:r>
              <a:rPr lang="en-US" sz="2800" dirty="0"/>
              <a:t>IOB, Vysya and Canara</a:t>
            </a:r>
          </a:p>
          <a:p>
            <a:r>
              <a:rPr lang="en-US" sz="2800" dirty="0"/>
              <a:t>Computerized Branches</a:t>
            </a:r>
          </a:p>
          <a:p>
            <a:r>
              <a:rPr lang="en-US" sz="2800" dirty="0"/>
              <a:t>369 Customers</a:t>
            </a:r>
          </a:p>
          <a:p>
            <a:r>
              <a:rPr lang="en-US" sz="2800" dirty="0"/>
              <a:t>131 Variables/Attributes</a:t>
            </a:r>
          </a:p>
        </p:txBody>
      </p:sp>
    </p:spTree>
    <p:extLst>
      <p:ext uri="{BB962C8B-B14F-4D97-AF65-F5344CB8AC3E}">
        <p14:creationId xmlns:p14="http://schemas.microsoft.com/office/powerpoint/2010/main" val="318862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560387"/>
          </a:xfrm>
        </p:spPr>
        <p:txBody>
          <a:bodyPr>
            <a:normAutofit fontScale="90000"/>
          </a:bodyPr>
          <a:lstStyle/>
          <a:p>
            <a:r>
              <a:rPr lang="en-US" sz="4000" dirty="0"/>
              <a:t>Factor Analysis – Example</a:t>
            </a:r>
          </a:p>
        </p:txBody>
      </p:sp>
      <p:graphicFrame>
        <p:nvGraphicFramePr>
          <p:cNvPr id="60419" name="Object 3"/>
          <p:cNvGraphicFramePr>
            <a:graphicFrameLocks noGrp="1" noChangeAspect="1"/>
          </p:cNvGraphicFramePr>
          <p:nvPr>
            <p:ph type="tbl" idx="1"/>
            <p:extLst/>
          </p:nvPr>
        </p:nvGraphicFramePr>
        <p:xfrm>
          <a:off x="1524000" y="1001713"/>
          <a:ext cx="5715000" cy="5694362"/>
        </p:xfrm>
        <a:graphic>
          <a:graphicData uri="http://schemas.openxmlformats.org/presentationml/2006/ole">
            <mc:AlternateContent xmlns:mc="http://schemas.openxmlformats.org/markup-compatibility/2006">
              <mc:Choice xmlns:v="urn:schemas-microsoft-com:vml" Requires="v">
                <p:oleObj spid="_x0000_s15364" name="Worksheet" r:id="rId3" imgW="4405680" imgH="4389120" progId="Excel.Sheet.8">
                  <p:embed/>
                </p:oleObj>
              </mc:Choice>
              <mc:Fallback>
                <p:oleObj name="Worksheet" r:id="rId3" imgW="4405680" imgH="4389120" progId="Excel.Sheet.8">
                  <p:embed/>
                  <p:pic>
                    <p:nvPicPr>
                      <p:cNvPr id="604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001713"/>
                        <a:ext cx="5715000" cy="5694362"/>
                      </a:xfrm>
                      <a:prstGeom prst="rect">
                        <a:avLst/>
                      </a:prstGeom>
                      <a:solidFill>
                        <a:schemeClr val="bg2"/>
                      </a:solidFill>
                      <a:extLst/>
                    </p:spPr>
                  </p:pic>
                </p:oleObj>
              </mc:Fallback>
            </mc:AlternateContent>
          </a:graphicData>
        </a:graphic>
      </p:graphicFrame>
    </p:spTree>
    <p:extLst>
      <p:ext uri="{BB962C8B-B14F-4D97-AF65-F5344CB8AC3E}">
        <p14:creationId xmlns:p14="http://schemas.microsoft.com/office/powerpoint/2010/main" val="230470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006" y="457200"/>
            <a:ext cx="7772400" cy="560387"/>
          </a:xfrm>
        </p:spPr>
        <p:txBody>
          <a:bodyPr>
            <a:normAutofit fontScale="90000"/>
          </a:bodyPr>
          <a:lstStyle/>
          <a:p>
            <a:r>
              <a:rPr lang="en-US" sz="4000" dirty="0"/>
              <a:t>Factors 1,2 and 3</a:t>
            </a:r>
          </a:p>
        </p:txBody>
      </p:sp>
      <p:graphicFrame>
        <p:nvGraphicFramePr>
          <p:cNvPr id="61443" name="Object 3"/>
          <p:cNvGraphicFramePr>
            <a:graphicFrameLocks noGrp="1" noChangeAspect="1"/>
          </p:cNvGraphicFramePr>
          <p:nvPr>
            <p:ph type="tbl" idx="1"/>
            <p:extLst/>
          </p:nvPr>
        </p:nvGraphicFramePr>
        <p:xfrm>
          <a:off x="323850" y="1219200"/>
          <a:ext cx="8542338" cy="5257800"/>
        </p:xfrm>
        <a:graphic>
          <a:graphicData uri="http://schemas.openxmlformats.org/presentationml/2006/ole">
            <mc:AlternateContent xmlns:mc="http://schemas.openxmlformats.org/markup-compatibility/2006">
              <mc:Choice xmlns:v="urn:schemas-microsoft-com:vml" Requires="v">
                <p:oleObj spid="_x0000_s16388" name="Worksheet" r:id="rId3" imgW="4405680" imgH="2711160" progId="Excel.Sheet.8">
                  <p:embed/>
                </p:oleObj>
              </mc:Choice>
              <mc:Fallback>
                <p:oleObj name="Worksheet" r:id="rId3" imgW="4405680" imgH="2711160" progId="Excel.Sheet.8">
                  <p:embed/>
                  <p:pic>
                    <p:nvPicPr>
                      <p:cNvPr id="614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19200"/>
                        <a:ext cx="8542338" cy="5257800"/>
                      </a:xfrm>
                      <a:prstGeom prst="rect">
                        <a:avLst/>
                      </a:prstGeom>
                      <a:solidFill>
                        <a:schemeClr val="bg2"/>
                      </a:solidFill>
                      <a:extLst/>
                    </p:spPr>
                  </p:pic>
                </p:oleObj>
              </mc:Fallback>
            </mc:AlternateContent>
          </a:graphicData>
        </a:graphic>
      </p:graphicFrame>
    </p:spTree>
    <p:extLst>
      <p:ext uri="{BB962C8B-B14F-4D97-AF65-F5344CB8AC3E}">
        <p14:creationId xmlns:p14="http://schemas.microsoft.com/office/powerpoint/2010/main" val="164426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006" y="381000"/>
            <a:ext cx="7772400" cy="560387"/>
          </a:xfrm>
        </p:spPr>
        <p:txBody>
          <a:bodyPr>
            <a:normAutofit fontScale="90000"/>
          </a:bodyPr>
          <a:lstStyle/>
          <a:p>
            <a:r>
              <a:rPr lang="en-US" sz="4000" dirty="0"/>
              <a:t>Factor 4</a:t>
            </a:r>
          </a:p>
        </p:txBody>
      </p:sp>
      <p:graphicFrame>
        <p:nvGraphicFramePr>
          <p:cNvPr id="62467" name="Object 3"/>
          <p:cNvGraphicFramePr>
            <a:graphicFrameLocks noGrp="1" noChangeAspect="1"/>
          </p:cNvGraphicFramePr>
          <p:nvPr>
            <p:ph type="tbl" idx="1"/>
            <p:extLst/>
          </p:nvPr>
        </p:nvGraphicFramePr>
        <p:xfrm>
          <a:off x="684213" y="1219200"/>
          <a:ext cx="7800975" cy="4953000"/>
        </p:xfrm>
        <a:graphic>
          <a:graphicData uri="http://schemas.openxmlformats.org/presentationml/2006/ole">
            <mc:AlternateContent xmlns:mc="http://schemas.openxmlformats.org/markup-compatibility/2006">
              <mc:Choice xmlns:v="urn:schemas-microsoft-com:vml" Requires="v">
                <p:oleObj spid="_x0000_s17412" name="Worksheet" r:id="rId3" imgW="4405680" imgH="2796480" progId="Excel.Sheet.8">
                  <p:embed/>
                </p:oleObj>
              </mc:Choice>
              <mc:Fallback>
                <p:oleObj name="Worksheet" r:id="rId3" imgW="4405680" imgH="2796480" progId="Excel.Sheet.8">
                  <p:embed/>
                  <p:pic>
                    <p:nvPicPr>
                      <p:cNvPr id="624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19200"/>
                        <a:ext cx="7800975" cy="4953000"/>
                      </a:xfrm>
                      <a:prstGeom prst="rect">
                        <a:avLst/>
                      </a:prstGeom>
                      <a:solidFill>
                        <a:schemeClr val="bg2"/>
                      </a:solidFill>
                      <a:extLst/>
                    </p:spPr>
                  </p:pic>
                </p:oleObj>
              </mc:Fallback>
            </mc:AlternateContent>
          </a:graphicData>
        </a:graphic>
      </p:graphicFrame>
    </p:spTree>
    <p:extLst>
      <p:ext uri="{BB962C8B-B14F-4D97-AF65-F5344CB8AC3E}">
        <p14:creationId xmlns:p14="http://schemas.microsoft.com/office/powerpoint/2010/main" val="236813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Factor Analysis</a:t>
            </a:r>
          </a:p>
        </p:txBody>
      </p:sp>
      <p:sp>
        <p:nvSpPr>
          <p:cNvPr id="3" name="Content Placeholder 2"/>
          <p:cNvSpPr>
            <a:spLocks noGrp="1"/>
          </p:cNvSpPr>
          <p:nvPr>
            <p:ph idx="1"/>
          </p:nvPr>
        </p:nvSpPr>
        <p:spPr/>
        <p:txBody>
          <a:bodyPr>
            <a:normAutofit/>
          </a:bodyPr>
          <a:lstStyle/>
          <a:p>
            <a:r>
              <a:rPr lang="en-US" sz="2800" dirty="0"/>
              <a:t>No prior notion about the factors</a:t>
            </a:r>
          </a:p>
          <a:p>
            <a:r>
              <a:rPr lang="en-US" sz="2800" dirty="0"/>
              <a:t>Lets every variable load on every factor</a:t>
            </a:r>
          </a:p>
          <a:p>
            <a:r>
              <a:rPr lang="en-US" sz="2800" dirty="0"/>
              <a:t>Use rotation to identify an “interpretable” solution</a:t>
            </a:r>
          </a:p>
          <a:p>
            <a:r>
              <a:rPr lang="en-US" sz="2800" dirty="0"/>
              <a:t>Factors are uncorrelated</a:t>
            </a:r>
          </a:p>
          <a:p>
            <a:r>
              <a:rPr lang="en-US" sz="2800" dirty="0"/>
              <a:t>Goal is to infer factor structure</a:t>
            </a:r>
          </a:p>
        </p:txBody>
      </p:sp>
    </p:spTree>
    <p:extLst>
      <p:ext uri="{BB962C8B-B14F-4D97-AF65-F5344CB8AC3E}">
        <p14:creationId xmlns:p14="http://schemas.microsoft.com/office/powerpoint/2010/main" val="235877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Factor Analysis</a:t>
            </a:r>
          </a:p>
        </p:txBody>
      </p:sp>
      <p:sp>
        <p:nvSpPr>
          <p:cNvPr id="2" name="Content Placeholder 1"/>
          <p:cNvSpPr>
            <a:spLocks noGrp="1"/>
          </p:cNvSpPr>
          <p:nvPr>
            <p:ph idx="1"/>
          </p:nvPr>
        </p:nvSpPr>
        <p:spPr/>
        <p:txBody>
          <a:bodyPr>
            <a:normAutofit/>
          </a:bodyPr>
          <a:lstStyle/>
          <a:p>
            <a:r>
              <a:rPr lang="en-US" sz="2800" dirty="0"/>
              <a:t>A case of 5 variables and 2 factors</a:t>
            </a:r>
          </a:p>
          <a:p>
            <a:r>
              <a:rPr lang="en-US" sz="2800" dirty="0"/>
              <a:t>X1=b11 F1+B12 F2+e1</a:t>
            </a:r>
          </a:p>
          <a:p>
            <a:r>
              <a:rPr lang="en-US" sz="2800" dirty="0"/>
              <a:t>X2=b21 F1+B22 F2+e2</a:t>
            </a:r>
          </a:p>
          <a:p>
            <a:r>
              <a:rPr lang="en-US" sz="2800" dirty="0"/>
              <a:t>X3=b31 F1+B32 F2+e3</a:t>
            </a:r>
          </a:p>
          <a:p>
            <a:r>
              <a:rPr lang="en-US" sz="2800" dirty="0"/>
              <a:t>X4=b41 F1+B42 F2+e4</a:t>
            </a:r>
          </a:p>
          <a:p>
            <a:r>
              <a:rPr lang="en-US" sz="2800" dirty="0"/>
              <a:t>X5=b51 F1+B52 F2+e5</a:t>
            </a:r>
          </a:p>
        </p:txBody>
      </p:sp>
    </p:spTree>
    <p:extLst>
      <p:ext uri="{BB962C8B-B14F-4D97-AF65-F5344CB8AC3E}">
        <p14:creationId xmlns:p14="http://schemas.microsoft.com/office/powerpoint/2010/main" val="373145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Concepts</a:t>
            </a:r>
          </a:p>
        </p:txBody>
      </p:sp>
      <p:sp>
        <p:nvSpPr>
          <p:cNvPr id="3" name="Content Placeholder 2"/>
          <p:cNvSpPr>
            <a:spLocks noGrp="1"/>
          </p:cNvSpPr>
          <p:nvPr>
            <p:ph idx="1"/>
          </p:nvPr>
        </p:nvSpPr>
        <p:spPr>
          <a:xfrm>
            <a:off x="685800" y="1981200"/>
            <a:ext cx="7772400" cy="4267200"/>
          </a:xfrm>
        </p:spPr>
        <p:txBody>
          <a:bodyPr/>
          <a:lstStyle/>
          <a:p>
            <a:endParaRPr lang="en-IN" dirty="0"/>
          </a:p>
          <a:p>
            <a:pPr>
              <a:spcBef>
                <a:spcPts val="1200"/>
              </a:spcBef>
            </a:pPr>
            <a:r>
              <a:rPr lang="en-IN" sz="3600" dirty="0"/>
              <a:t>F is latent (i.e. unobserved, underlying) variable </a:t>
            </a:r>
          </a:p>
          <a:p>
            <a:pPr>
              <a:spcBef>
                <a:spcPts val="1200"/>
              </a:spcBef>
            </a:pPr>
            <a:r>
              <a:rPr lang="en-IN" sz="3600" dirty="0"/>
              <a:t>X’s are observed (i.e. manifest) variables</a:t>
            </a:r>
          </a:p>
          <a:p>
            <a:pPr>
              <a:spcBef>
                <a:spcPts val="1200"/>
              </a:spcBef>
            </a:pPr>
            <a:r>
              <a:rPr lang="en-IN" sz="3600" dirty="0"/>
              <a:t>e</a:t>
            </a:r>
            <a:r>
              <a:rPr lang="en-IN" sz="3600" baseline="-25000" dirty="0"/>
              <a:t>ji</a:t>
            </a:r>
            <a:r>
              <a:rPr lang="en-IN" sz="3600" dirty="0"/>
              <a:t>s measurement error for X</a:t>
            </a:r>
            <a:r>
              <a:rPr lang="en-IN" sz="3600" baseline="-25000" dirty="0"/>
              <a:t>j</a:t>
            </a:r>
            <a:r>
              <a:rPr lang="en-IN" sz="3600" dirty="0"/>
              <a:t>.</a:t>
            </a:r>
          </a:p>
          <a:p>
            <a:pPr>
              <a:spcBef>
                <a:spcPts val="1200"/>
              </a:spcBef>
            </a:pPr>
            <a:r>
              <a:rPr lang="el-GR" sz="3600" dirty="0"/>
              <a:t>λ</a:t>
            </a:r>
            <a:r>
              <a:rPr lang="en-IN" sz="3600" baseline="-25000" dirty="0"/>
              <a:t>ji</a:t>
            </a:r>
            <a:r>
              <a:rPr lang="en-IN" sz="3600" dirty="0"/>
              <a:t>s the “loading” for X</a:t>
            </a:r>
            <a:r>
              <a:rPr lang="en-IN" sz="3600" baseline="-25000" dirty="0"/>
              <a:t>j</a:t>
            </a:r>
            <a:r>
              <a:rPr lang="en-IN" sz="3600" dirty="0"/>
              <a:t>.</a:t>
            </a:r>
          </a:p>
          <a:p>
            <a:endParaRPr lang="en-IN" dirty="0"/>
          </a:p>
        </p:txBody>
      </p:sp>
    </p:spTree>
    <p:extLst>
      <p:ext uri="{BB962C8B-B14F-4D97-AF65-F5344CB8AC3E}">
        <p14:creationId xmlns:p14="http://schemas.microsoft.com/office/powerpoint/2010/main" val="387259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90600" y="152400"/>
            <a:ext cx="7772400" cy="560387"/>
          </a:xfrm>
        </p:spPr>
        <p:txBody>
          <a:bodyPr>
            <a:normAutofit fontScale="90000"/>
          </a:bodyPr>
          <a:lstStyle/>
          <a:p>
            <a:r>
              <a:rPr lang="en-US" sz="4000" dirty="0"/>
              <a:t>Factor Analysis</a:t>
            </a:r>
          </a:p>
        </p:txBody>
      </p:sp>
      <p:sp>
        <p:nvSpPr>
          <p:cNvPr id="57347" name="Rectangle 3"/>
          <p:cNvSpPr>
            <a:spLocks noGrp="1" noChangeArrowheads="1"/>
          </p:cNvSpPr>
          <p:nvPr>
            <p:ph idx="1"/>
          </p:nvPr>
        </p:nvSpPr>
        <p:spPr>
          <a:xfrm>
            <a:off x="963304" y="1524000"/>
            <a:ext cx="7113896" cy="4191000"/>
          </a:xfrm>
        </p:spPr>
        <p:txBody>
          <a:bodyPr>
            <a:normAutofit/>
          </a:bodyPr>
          <a:lstStyle/>
          <a:p>
            <a:r>
              <a:rPr lang="en-US" sz="3200" dirty="0"/>
              <a:t>Data Reduction</a:t>
            </a:r>
          </a:p>
          <a:p>
            <a:r>
              <a:rPr lang="en-US" sz="3200" dirty="0"/>
              <a:t>Interrelationships among large no. of variables</a:t>
            </a:r>
          </a:p>
          <a:p>
            <a:r>
              <a:rPr lang="en-US" sz="3200" dirty="0"/>
              <a:t>Identify common underlying dimension</a:t>
            </a:r>
          </a:p>
          <a:p>
            <a:r>
              <a:rPr lang="en-US" sz="3200" dirty="0"/>
              <a:t>Search for Fundamental Constructs</a:t>
            </a:r>
          </a:p>
        </p:txBody>
      </p:sp>
    </p:spTree>
    <p:extLst>
      <p:ext uri="{BB962C8B-B14F-4D97-AF65-F5344CB8AC3E}">
        <p14:creationId xmlns:p14="http://schemas.microsoft.com/office/powerpoint/2010/main" val="4258894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IN" dirty="0"/>
              <a:t>Assumptions of Factor Analysis </a:t>
            </a:r>
          </a:p>
        </p:txBody>
      </p:sp>
      <p:sp>
        <p:nvSpPr>
          <p:cNvPr id="3" name="Content Placeholder 2"/>
          <p:cNvSpPr>
            <a:spLocks noGrp="1"/>
          </p:cNvSpPr>
          <p:nvPr>
            <p:ph idx="1"/>
          </p:nvPr>
        </p:nvSpPr>
        <p:spPr>
          <a:xfrm>
            <a:off x="152400" y="1752600"/>
            <a:ext cx="8839200" cy="4648200"/>
          </a:xfrm>
        </p:spPr>
        <p:txBody>
          <a:bodyPr>
            <a:normAutofit fontScale="92500" lnSpcReduction="10000"/>
          </a:bodyPr>
          <a:lstStyle/>
          <a:p>
            <a:r>
              <a:rPr lang="en-IN" sz="2800" dirty="0"/>
              <a:t>Measurement error has constant variance and mean 0.</a:t>
            </a:r>
          </a:p>
          <a:p>
            <a:r>
              <a:rPr lang="en-IN" sz="2800" dirty="0" err="1"/>
              <a:t>Var</a:t>
            </a:r>
            <a:r>
              <a:rPr lang="en-IN" sz="2800" dirty="0"/>
              <a:t> (e</a:t>
            </a:r>
            <a:r>
              <a:rPr lang="en-IN" sz="2800" baseline="-25000" dirty="0"/>
              <a:t>j</a:t>
            </a:r>
            <a:r>
              <a:rPr lang="en-IN" sz="2800" dirty="0"/>
              <a:t>) = </a:t>
            </a:r>
            <a:r>
              <a:rPr lang="el-GR" sz="2800" dirty="0"/>
              <a:t>σ</a:t>
            </a:r>
            <a:r>
              <a:rPr lang="en-IN" sz="2800" baseline="-25000" dirty="0"/>
              <a:t>j</a:t>
            </a:r>
            <a:r>
              <a:rPr lang="en-IN" sz="2800" baseline="46000" dirty="0"/>
              <a:t>2</a:t>
            </a:r>
            <a:r>
              <a:rPr lang="en-IN" sz="2800" dirty="0"/>
              <a:t>;</a:t>
            </a:r>
            <a:r>
              <a:rPr lang="en-IN" sz="2800" baseline="46000" dirty="0"/>
              <a:t>        </a:t>
            </a:r>
            <a:r>
              <a:rPr lang="en-IN" sz="2800" dirty="0"/>
              <a:t>E(e</a:t>
            </a:r>
            <a:r>
              <a:rPr lang="en-IN" sz="2800" baseline="-25000" dirty="0"/>
              <a:t>j</a:t>
            </a:r>
            <a:r>
              <a:rPr lang="en-IN" sz="2800" dirty="0"/>
              <a:t>) = 0</a:t>
            </a:r>
          </a:p>
          <a:p>
            <a:r>
              <a:rPr lang="en-IN" sz="2800" dirty="0"/>
              <a:t>No association between the factor and measurement error</a:t>
            </a:r>
          </a:p>
          <a:p>
            <a:r>
              <a:rPr lang="en-IN" sz="2800" dirty="0" err="1"/>
              <a:t>Cov</a:t>
            </a:r>
            <a:r>
              <a:rPr lang="en-IN" sz="2800" dirty="0"/>
              <a:t>(F,e</a:t>
            </a:r>
            <a:r>
              <a:rPr lang="en-IN" sz="2800" baseline="-25000" dirty="0"/>
              <a:t>j</a:t>
            </a:r>
            <a:r>
              <a:rPr lang="en-IN" sz="2800" dirty="0"/>
              <a:t>) = 0</a:t>
            </a:r>
          </a:p>
          <a:p>
            <a:r>
              <a:rPr lang="en-IN" sz="2800" dirty="0"/>
              <a:t>No association between errors:</a:t>
            </a:r>
          </a:p>
          <a:p>
            <a:r>
              <a:rPr lang="en-IN" sz="2800" dirty="0" err="1"/>
              <a:t>Cov</a:t>
            </a:r>
            <a:r>
              <a:rPr lang="en-IN" sz="2800" dirty="0"/>
              <a:t>(e</a:t>
            </a:r>
            <a:r>
              <a:rPr lang="en-IN" sz="2800" baseline="-25000" dirty="0"/>
              <a:t>j</a:t>
            </a:r>
            <a:r>
              <a:rPr lang="en-IN" sz="2800" dirty="0"/>
              <a:t>,e</a:t>
            </a:r>
            <a:r>
              <a:rPr lang="en-IN" sz="2800" baseline="-25000" dirty="0"/>
              <a:t>k</a:t>
            </a:r>
            <a:r>
              <a:rPr lang="en-IN" sz="2800" dirty="0"/>
              <a:t>) = 0</a:t>
            </a:r>
          </a:p>
          <a:p>
            <a:r>
              <a:rPr lang="en-IN" sz="2800" b="1" dirty="0"/>
              <a:t>Given the factor, observed variables are independent of one another.</a:t>
            </a:r>
            <a:endParaRPr lang="en-IN" sz="2800" dirty="0"/>
          </a:p>
          <a:p>
            <a:r>
              <a:rPr lang="en-IN" sz="2800" b="1" dirty="0" err="1"/>
              <a:t>Cov</a:t>
            </a:r>
            <a:r>
              <a:rPr lang="en-IN" sz="2800" b="1" dirty="0"/>
              <a:t> ( X</a:t>
            </a:r>
            <a:r>
              <a:rPr lang="en-IN" sz="2800" b="1" baseline="-25000" dirty="0"/>
              <a:t>j</a:t>
            </a:r>
            <a:r>
              <a:rPr lang="en-IN" sz="2800" b="1" dirty="0"/>
              <a:t>,X</a:t>
            </a:r>
            <a:r>
              <a:rPr lang="en-IN" sz="2800" b="1" baseline="-25000" dirty="0"/>
              <a:t>k </a:t>
            </a:r>
            <a:r>
              <a:rPr lang="en-IN" sz="2800" b="1" dirty="0"/>
              <a:t>| F ) = 0 </a:t>
            </a:r>
            <a:endParaRPr lang="en-IN" sz="2800" dirty="0"/>
          </a:p>
        </p:txBody>
      </p:sp>
    </p:spTree>
    <p:extLst>
      <p:ext uri="{BB962C8B-B14F-4D97-AF65-F5344CB8AC3E}">
        <p14:creationId xmlns:p14="http://schemas.microsoft.com/office/powerpoint/2010/main" val="424782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304800"/>
            <a:ext cx="7772400" cy="1143000"/>
          </a:xfrm>
          <a:noFill/>
          <a:ln/>
        </p:spPr>
        <p:txBody>
          <a:bodyPr/>
          <a:lstStyle/>
          <a:p>
            <a:r>
              <a:rPr lang="en-US" dirty="0"/>
              <a:t>Factor Analysis Model</a:t>
            </a:r>
          </a:p>
        </p:txBody>
      </p:sp>
      <p:sp>
        <p:nvSpPr>
          <p:cNvPr id="68611" name="Rectangle 3"/>
          <p:cNvSpPr>
            <a:spLocks noGrp="1" noChangeArrowheads="1"/>
          </p:cNvSpPr>
          <p:nvPr>
            <p:ph idx="1"/>
          </p:nvPr>
        </p:nvSpPr>
        <p:spPr>
          <a:xfrm>
            <a:off x="533400" y="1600200"/>
            <a:ext cx="8153400" cy="4800600"/>
          </a:xfrm>
        </p:spPr>
        <p:txBody>
          <a:bodyPr/>
          <a:lstStyle/>
          <a:p>
            <a:r>
              <a:rPr lang="en-US" sz="2800" dirty="0">
                <a:cs typeface="Times New Roman" pitchFamily="18" charset="0"/>
              </a:rPr>
              <a:t>The factors are uncorrelated with each other.  </a:t>
            </a:r>
          </a:p>
          <a:p>
            <a:r>
              <a:rPr lang="en-US" sz="2800" dirty="0">
                <a:cs typeface="Times New Roman" pitchFamily="18" charset="0"/>
              </a:rPr>
              <a:t>The common factors themselves can be expressed as linear combinations of the observed variables.</a:t>
            </a:r>
          </a:p>
          <a:p>
            <a:pPr>
              <a:buNone/>
            </a:pPr>
            <a:r>
              <a:rPr lang="en-US" sz="2800" dirty="0">
                <a:cs typeface="Times New Roman" pitchFamily="18" charset="0"/>
              </a:rPr>
              <a:t>	F</a:t>
            </a:r>
            <a:r>
              <a:rPr lang="en-US" sz="2800" baseline="-25000" dirty="0">
                <a:cs typeface="Times New Roman" pitchFamily="18" charset="0"/>
              </a:rPr>
              <a:t>i</a:t>
            </a:r>
            <a:r>
              <a:rPr lang="en-US" sz="2800" dirty="0">
                <a:cs typeface="Times New Roman" pitchFamily="18" charset="0"/>
              </a:rPr>
              <a:t> = </a:t>
            </a:r>
            <a:r>
              <a:rPr lang="el-GR" sz="2800" dirty="0">
                <a:cs typeface="Times New Roman" pitchFamily="18" charset="0"/>
              </a:rPr>
              <a:t>λ</a:t>
            </a:r>
            <a:r>
              <a:rPr lang="en-US" sz="2800" baseline="-25000" dirty="0">
                <a:cs typeface="Times New Roman" pitchFamily="18" charset="0"/>
              </a:rPr>
              <a:t>i1</a:t>
            </a:r>
            <a:r>
              <a:rPr lang="en-US" sz="2800" dirty="0">
                <a:cs typeface="Times New Roman" pitchFamily="18" charset="0"/>
              </a:rPr>
              <a:t>X</a:t>
            </a:r>
            <a:r>
              <a:rPr lang="en-US" sz="2800" baseline="-25000" dirty="0">
                <a:cs typeface="Times New Roman" pitchFamily="18" charset="0"/>
              </a:rPr>
              <a:t>1</a:t>
            </a:r>
            <a:r>
              <a:rPr lang="en-US" sz="2800" dirty="0">
                <a:cs typeface="Times New Roman" pitchFamily="18" charset="0"/>
              </a:rPr>
              <a:t> + </a:t>
            </a:r>
            <a:r>
              <a:rPr lang="el-GR" sz="2800" dirty="0">
                <a:cs typeface="Times New Roman" pitchFamily="18" charset="0"/>
              </a:rPr>
              <a:t>λ </a:t>
            </a:r>
            <a:r>
              <a:rPr lang="en-US" sz="2800" baseline="-25000" dirty="0">
                <a:cs typeface="Times New Roman" pitchFamily="18" charset="0"/>
              </a:rPr>
              <a:t>i2</a:t>
            </a:r>
            <a:r>
              <a:rPr lang="en-US" sz="2800" dirty="0">
                <a:cs typeface="Times New Roman" pitchFamily="18" charset="0"/>
              </a:rPr>
              <a:t>X</a:t>
            </a:r>
            <a:r>
              <a:rPr lang="en-US" sz="2800" baseline="-25000" dirty="0">
                <a:cs typeface="Times New Roman" pitchFamily="18" charset="0"/>
              </a:rPr>
              <a:t>2</a:t>
            </a:r>
            <a:r>
              <a:rPr lang="en-US" sz="2800" dirty="0">
                <a:cs typeface="Times New Roman" pitchFamily="18" charset="0"/>
              </a:rPr>
              <a:t> + </a:t>
            </a:r>
            <a:r>
              <a:rPr lang="el-GR" sz="2800" dirty="0">
                <a:cs typeface="Times New Roman" pitchFamily="18" charset="0"/>
              </a:rPr>
              <a:t>λ </a:t>
            </a:r>
            <a:r>
              <a:rPr lang="en-US" sz="2800" baseline="-25000" dirty="0">
                <a:cs typeface="Times New Roman" pitchFamily="18" charset="0"/>
              </a:rPr>
              <a:t>i3</a:t>
            </a:r>
            <a:r>
              <a:rPr lang="en-US" sz="2800" dirty="0">
                <a:cs typeface="Times New Roman" pitchFamily="18" charset="0"/>
              </a:rPr>
              <a:t>X</a:t>
            </a:r>
            <a:r>
              <a:rPr lang="en-US" sz="2800" baseline="-25000" dirty="0">
                <a:cs typeface="Times New Roman" pitchFamily="18" charset="0"/>
              </a:rPr>
              <a:t>3</a:t>
            </a:r>
            <a:r>
              <a:rPr lang="en-US" sz="2800" dirty="0">
                <a:cs typeface="Times New Roman" pitchFamily="18" charset="0"/>
              </a:rPr>
              <a:t> + . . . + </a:t>
            </a:r>
            <a:r>
              <a:rPr lang="el-GR" sz="2800" dirty="0">
                <a:cs typeface="Times New Roman" pitchFamily="18" charset="0"/>
              </a:rPr>
              <a:t>λ </a:t>
            </a:r>
            <a:r>
              <a:rPr lang="en-US" sz="2800" baseline="-25000" dirty="0" err="1">
                <a:cs typeface="Times New Roman" pitchFamily="18" charset="0"/>
              </a:rPr>
              <a:t>ik</a:t>
            </a:r>
            <a:r>
              <a:rPr lang="en-US" sz="2800" dirty="0" err="1">
                <a:cs typeface="Times New Roman" pitchFamily="18" charset="0"/>
              </a:rPr>
              <a:t>X</a:t>
            </a:r>
            <a:r>
              <a:rPr lang="en-US" sz="2800" baseline="-25000" dirty="0" err="1">
                <a:cs typeface="Times New Roman" pitchFamily="18" charset="0"/>
              </a:rPr>
              <a:t>k</a:t>
            </a:r>
            <a:endParaRPr lang="en-US" sz="2800" baseline="-25000" dirty="0">
              <a:cs typeface="Times New Roman" pitchFamily="18" charset="0"/>
            </a:endParaRPr>
          </a:p>
          <a:p>
            <a:pPr>
              <a:buFont typeface="Wingdings" pitchFamily="2" charset="2"/>
              <a:buNone/>
            </a:pPr>
            <a:r>
              <a:rPr lang="en-US" sz="2800" dirty="0">
                <a:cs typeface="Times New Roman" pitchFamily="18" charset="0"/>
              </a:rPr>
              <a:t> 	where</a:t>
            </a:r>
          </a:p>
          <a:p>
            <a:pPr>
              <a:buFont typeface="Wingdings" pitchFamily="2" charset="2"/>
              <a:buNone/>
            </a:pPr>
            <a:r>
              <a:rPr lang="en-US" sz="2800" dirty="0">
                <a:cs typeface="Times New Roman" pitchFamily="18" charset="0"/>
              </a:rPr>
              <a:t> 	F</a:t>
            </a:r>
            <a:r>
              <a:rPr lang="en-US" sz="2800" baseline="-25000" dirty="0">
                <a:cs typeface="Times New Roman" pitchFamily="18" charset="0"/>
              </a:rPr>
              <a:t>i</a:t>
            </a:r>
            <a:r>
              <a:rPr lang="en-US" sz="2800" dirty="0">
                <a:cs typeface="Times New Roman" pitchFamily="18" charset="0"/>
              </a:rPr>
              <a:t> 	=	estimate of </a:t>
            </a:r>
            <a:r>
              <a:rPr lang="en-US" sz="2800" i="1" dirty="0" err="1">
                <a:cs typeface="Times New Roman" pitchFamily="18" charset="0"/>
              </a:rPr>
              <a:t>i</a:t>
            </a:r>
            <a:r>
              <a:rPr lang="en-US" sz="2800" i="1" dirty="0">
                <a:cs typeface="Times New Roman" pitchFamily="18" charset="0"/>
              </a:rPr>
              <a:t> </a:t>
            </a:r>
            <a:r>
              <a:rPr lang="en-US" sz="2800" dirty="0" err="1">
                <a:cs typeface="Times New Roman" pitchFamily="18" charset="0"/>
              </a:rPr>
              <a:t>th</a:t>
            </a:r>
            <a:r>
              <a:rPr lang="en-US" sz="2800" dirty="0">
                <a:cs typeface="Times New Roman" pitchFamily="18" charset="0"/>
              </a:rPr>
              <a:t> factor</a:t>
            </a:r>
          </a:p>
          <a:p>
            <a:pPr>
              <a:buNone/>
            </a:pPr>
            <a:r>
              <a:rPr lang="en-US" sz="2800" dirty="0">
                <a:cs typeface="Times New Roman" pitchFamily="18" charset="0"/>
              </a:rPr>
              <a:t>	</a:t>
            </a:r>
            <a:r>
              <a:rPr lang="el-GR" sz="2800" dirty="0">
                <a:cs typeface="Times New Roman" pitchFamily="18" charset="0"/>
              </a:rPr>
              <a:t>λ</a:t>
            </a:r>
            <a:r>
              <a:rPr lang="en-US" sz="2800" baseline="-25000" dirty="0">
                <a:cs typeface="Times New Roman" pitchFamily="18" charset="0"/>
              </a:rPr>
              <a:t>ij</a:t>
            </a:r>
            <a:r>
              <a:rPr lang="en-US" sz="2800" dirty="0">
                <a:cs typeface="Times New Roman" pitchFamily="18" charset="0"/>
              </a:rPr>
              <a:t> 	=	weight or factor score coefficient</a:t>
            </a:r>
          </a:p>
          <a:p>
            <a:pPr>
              <a:buFont typeface="Wingdings" pitchFamily="2" charset="2"/>
              <a:buNone/>
            </a:pPr>
            <a:r>
              <a:rPr lang="en-US" sz="2800" dirty="0">
                <a:cs typeface="Times New Roman" pitchFamily="18" charset="0"/>
              </a:rPr>
              <a:t>	k 	=	number of variables </a:t>
            </a:r>
          </a:p>
          <a:p>
            <a:pPr>
              <a:buFont typeface="Wingdings" pitchFamily="2" charset="2"/>
              <a:buNone/>
            </a:pPr>
            <a:endParaRPr lang="en-US" sz="2000" dirty="0">
              <a:solidFill>
                <a:srgbClr val="000000"/>
              </a:solidFill>
              <a:cs typeface="Times New Roman" pitchFamily="18" charset="0"/>
            </a:endParaRPr>
          </a:p>
          <a:p>
            <a:pPr>
              <a:buFont typeface="Wingdings" pitchFamily="2" charset="2"/>
              <a:buNone/>
            </a:pPr>
            <a:endParaRPr lang="en-US" sz="2000" dirty="0"/>
          </a:p>
        </p:txBody>
      </p:sp>
    </p:spTree>
    <p:extLst>
      <p:ext uri="{BB962C8B-B14F-4D97-AF65-F5344CB8AC3E}">
        <p14:creationId xmlns:p14="http://schemas.microsoft.com/office/powerpoint/2010/main" val="86192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4289" y="158825"/>
            <a:ext cx="6589199" cy="885603"/>
          </a:xfrm>
        </p:spPr>
        <p:txBody>
          <a:bodyPr/>
          <a:lstStyle/>
          <a:p>
            <a:pPr eaLnBrk="1" hangingPunct="1"/>
            <a:r>
              <a:rPr lang="en-US" altLang="en-US" b="1" dirty="0">
                <a:solidFill>
                  <a:schemeClr val="tx2">
                    <a:lumMod val="75000"/>
                  </a:schemeClr>
                </a:solidFill>
                <a:effectLst/>
                <a:latin typeface="Calibri" panose="020F0502020204030204" pitchFamily="34" charset="0"/>
                <a:cs typeface="Calibri" panose="020F0502020204030204" pitchFamily="34" charset="0"/>
              </a:rPr>
              <a:t>Data Reduction</a:t>
            </a:r>
          </a:p>
        </p:txBody>
      </p:sp>
      <p:sp>
        <p:nvSpPr>
          <p:cNvPr id="12291" name="Rectangle 3"/>
          <p:cNvSpPr>
            <a:spLocks noGrp="1" noChangeArrowheads="1"/>
          </p:cNvSpPr>
          <p:nvPr>
            <p:ph idx="1"/>
          </p:nvPr>
        </p:nvSpPr>
        <p:spPr>
          <a:xfrm>
            <a:off x="215729" y="1088512"/>
            <a:ext cx="8928271" cy="1828080"/>
          </a:xfrm>
        </p:spPr>
        <p:txBody>
          <a:bodyPr>
            <a:normAutofit lnSpcReduction="10000"/>
          </a:bodyPr>
          <a:lstStyle/>
          <a:p>
            <a:pPr eaLnBrk="1" hangingPunct="1">
              <a:buClr>
                <a:srgbClr val="00FF00"/>
              </a:buClr>
            </a:pPr>
            <a:r>
              <a:rPr lang="en-US" altLang="en-US" sz="2800" dirty="0">
                <a:latin typeface="Calibri" panose="020F0502020204030204" pitchFamily="34" charset="0"/>
                <a:cs typeface="Calibri" panose="020F0502020204030204" pitchFamily="34" charset="0"/>
              </a:rPr>
              <a:t>Summarization of data with many (p) variables by a smaller set of (k) derived (synthetic, composite) variables.</a:t>
            </a:r>
          </a:p>
          <a:p>
            <a:pPr>
              <a:buClr>
                <a:srgbClr val="00FF00"/>
              </a:buClr>
            </a:pPr>
            <a:r>
              <a:rPr lang="en-US" altLang="en-US" sz="2800" dirty="0">
                <a:latin typeface="Calibri" panose="020F0502020204030204" pitchFamily="34" charset="0"/>
                <a:cs typeface="Calibri" panose="020F0502020204030204" pitchFamily="34" charset="0"/>
              </a:rPr>
              <a:t>“Residual” variation is information in </a:t>
            </a:r>
            <a:r>
              <a:rPr lang="en-US" altLang="en-US" sz="2800" i="1" dirty="0">
                <a:latin typeface="Calibri" panose="020F0502020204030204" pitchFamily="34" charset="0"/>
                <a:cs typeface="Calibri" panose="020F0502020204030204" pitchFamily="34" charset="0"/>
              </a:rPr>
              <a:t>A</a:t>
            </a:r>
            <a:r>
              <a:rPr lang="en-US" altLang="en-US" sz="2800" dirty="0">
                <a:latin typeface="Calibri" panose="020F0502020204030204" pitchFamily="34" charset="0"/>
                <a:cs typeface="Calibri" panose="020F0502020204030204" pitchFamily="34" charset="0"/>
              </a:rPr>
              <a:t> that is not captured in F</a:t>
            </a:r>
          </a:p>
        </p:txBody>
      </p:sp>
      <p:sp>
        <p:nvSpPr>
          <p:cNvPr id="547847" name="Line 7"/>
          <p:cNvSpPr>
            <a:spLocks noChangeShapeType="1"/>
          </p:cNvSpPr>
          <p:nvPr/>
        </p:nvSpPr>
        <p:spPr bwMode="auto">
          <a:xfrm>
            <a:off x="5149752" y="4942742"/>
            <a:ext cx="873125" cy="9525"/>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IN"/>
          </a:p>
        </p:txBody>
      </p:sp>
      <p:grpSp>
        <p:nvGrpSpPr>
          <p:cNvPr id="2" name="Group 15"/>
          <p:cNvGrpSpPr>
            <a:grpSpLocks/>
          </p:cNvGrpSpPr>
          <p:nvPr/>
        </p:nvGrpSpPr>
        <p:grpSpPr bwMode="auto">
          <a:xfrm>
            <a:off x="431971" y="3100388"/>
            <a:ext cx="4360862" cy="3413125"/>
            <a:chOff x="345" y="1780"/>
            <a:chExt cx="2747" cy="2150"/>
          </a:xfrm>
          <a:solidFill>
            <a:schemeClr val="accent4">
              <a:lumMod val="60000"/>
              <a:lumOff val="40000"/>
            </a:schemeClr>
          </a:solidFill>
        </p:grpSpPr>
        <p:sp>
          <p:nvSpPr>
            <p:cNvPr id="12299" name="Rectangle 4"/>
            <p:cNvSpPr>
              <a:spLocks noChangeArrowheads="1"/>
            </p:cNvSpPr>
            <p:nvPr/>
          </p:nvSpPr>
          <p:spPr bwMode="auto">
            <a:xfrm>
              <a:off x="643" y="2109"/>
              <a:ext cx="2449" cy="1821"/>
            </a:xfrm>
            <a:prstGeom prst="rect">
              <a:avLst/>
            </a:prstGeom>
            <a:grpFill/>
            <a:ln w="38100">
              <a:solidFill>
                <a:srgbClr val="00FFFF"/>
              </a:solidFill>
              <a:miter lim="800000"/>
              <a:headEnd/>
              <a:tailEnd/>
            </a:ln>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0" name="Text Box 5"/>
            <p:cNvSpPr txBox="1">
              <a:spLocks noChangeArrowheads="1"/>
            </p:cNvSpPr>
            <p:nvPr/>
          </p:nvSpPr>
          <p:spPr bwMode="auto">
            <a:xfrm>
              <a:off x="345" y="2857"/>
              <a:ext cx="217"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00FFFF"/>
                  </a:solidFill>
                  <a:latin typeface="Comic Sans MS" panose="030F0702030302020204" pitchFamily="66" charset="0"/>
                </a:rPr>
                <a:t>n</a:t>
              </a:r>
            </a:p>
          </p:txBody>
        </p:sp>
        <p:sp>
          <p:nvSpPr>
            <p:cNvPr id="12301" name="Text Box 6"/>
            <p:cNvSpPr txBox="1">
              <a:spLocks noChangeArrowheads="1"/>
            </p:cNvSpPr>
            <p:nvPr/>
          </p:nvSpPr>
          <p:spPr bwMode="auto">
            <a:xfrm>
              <a:off x="1735" y="1780"/>
              <a:ext cx="219"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rgbClr val="00FFFF"/>
                  </a:solidFill>
                  <a:latin typeface="Comic Sans MS" panose="030F0702030302020204" pitchFamily="66" charset="0"/>
                </a:rPr>
                <a:t>p</a:t>
              </a:r>
            </a:p>
          </p:txBody>
        </p:sp>
        <p:sp>
          <p:nvSpPr>
            <p:cNvPr id="12302" name="Text Box 11"/>
            <p:cNvSpPr txBox="1">
              <a:spLocks noChangeArrowheads="1"/>
            </p:cNvSpPr>
            <p:nvPr/>
          </p:nvSpPr>
          <p:spPr bwMode="auto">
            <a:xfrm>
              <a:off x="1724" y="2753"/>
              <a:ext cx="327" cy="4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i="1">
                  <a:solidFill>
                    <a:srgbClr val="00FFFF"/>
                  </a:solidFill>
                  <a:latin typeface="Comic Sans MS" panose="030F0702030302020204" pitchFamily="66" charset="0"/>
                </a:rPr>
                <a:t>A</a:t>
              </a:r>
            </a:p>
          </p:txBody>
        </p:sp>
      </p:grpSp>
      <p:grpSp>
        <p:nvGrpSpPr>
          <p:cNvPr id="3" name="Group 16"/>
          <p:cNvGrpSpPr>
            <a:grpSpLocks/>
          </p:cNvGrpSpPr>
          <p:nvPr/>
        </p:nvGrpSpPr>
        <p:grpSpPr bwMode="auto">
          <a:xfrm>
            <a:off x="6316492" y="3071080"/>
            <a:ext cx="1533525" cy="3368675"/>
            <a:chOff x="3811" y="1809"/>
            <a:chExt cx="966" cy="2122"/>
          </a:xfrm>
        </p:grpSpPr>
        <p:sp>
          <p:nvSpPr>
            <p:cNvPr id="12295" name="Rectangle 8"/>
            <p:cNvSpPr>
              <a:spLocks noChangeArrowheads="1"/>
            </p:cNvSpPr>
            <p:nvPr/>
          </p:nvSpPr>
          <p:spPr bwMode="auto">
            <a:xfrm>
              <a:off x="4069" y="2110"/>
              <a:ext cx="708" cy="1821"/>
            </a:xfrm>
            <a:prstGeom prst="rect">
              <a:avLst/>
            </a:prstGeom>
            <a:noFill/>
            <a:ln w="381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6" name="Text Box 9"/>
            <p:cNvSpPr txBox="1">
              <a:spLocks noChangeArrowheads="1"/>
            </p:cNvSpPr>
            <p:nvPr/>
          </p:nvSpPr>
          <p:spPr bwMode="auto">
            <a:xfrm>
              <a:off x="3811" y="2847"/>
              <a:ext cx="2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FF33CC"/>
                  </a:solidFill>
                  <a:latin typeface="Comic Sans MS" panose="030F0702030302020204" pitchFamily="66" charset="0"/>
                </a:rPr>
                <a:t>n</a:t>
              </a:r>
            </a:p>
          </p:txBody>
        </p:sp>
        <p:sp>
          <p:nvSpPr>
            <p:cNvPr id="12297" name="Text Box 10"/>
            <p:cNvSpPr txBox="1">
              <a:spLocks noChangeArrowheads="1"/>
            </p:cNvSpPr>
            <p:nvPr/>
          </p:nvSpPr>
          <p:spPr bwMode="auto">
            <a:xfrm>
              <a:off x="4327" y="1809"/>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FF33CC"/>
                  </a:solidFill>
                  <a:latin typeface="Comic Sans MS" panose="030F0702030302020204" pitchFamily="66" charset="0"/>
                </a:rPr>
                <a:t>k</a:t>
              </a:r>
            </a:p>
          </p:txBody>
        </p:sp>
        <p:sp>
          <p:nvSpPr>
            <p:cNvPr id="12298" name="Text Box 14"/>
            <p:cNvSpPr txBox="1">
              <a:spLocks noChangeArrowheads="1"/>
            </p:cNvSpPr>
            <p:nvPr/>
          </p:nvSpPr>
          <p:spPr bwMode="auto">
            <a:xfrm>
              <a:off x="4271" y="2716"/>
              <a:ext cx="2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b="1" i="1" dirty="0">
                  <a:solidFill>
                    <a:srgbClr val="FF33CC"/>
                  </a:solidFill>
                  <a:latin typeface="Comic Sans MS" panose="030F0702030302020204" pitchFamily="66" charset="0"/>
                </a:rPr>
                <a:t>F</a:t>
              </a:r>
            </a:p>
          </p:txBody>
        </p:sp>
      </p:grpSp>
    </p:spTree>
    <p:extLst>
      <p:ext uri="{BB962C8B-B14F-4D97-AF65-F5344CB8AC3E}">
        <p14:creationId xmlns:p14="http://schemas.microsoft.com/office/powerpoint/2010/main" val="69152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47847"/>
                                        </p:tgtEl>
                                        <p:attrNameLst>
                                          <p:attrName>style.visibility</p:attrName>
                                        </p:attrNameLst>
                                      </p:cBhvr>
                                      <p:to>
                                        <p:strVal val="visible"/>
                                      </p:to>
                                    </p:set>
                                    <p:animEffect transition="in" filter="wipe(left)">
                                      <p:cBhvr>
                                        <p:cTn id="11" dur="500"/>
                                        <p:tgtEl>
                                          <p:spTgt spid="5478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8900" y="69850"/>
            <a:ext cx="8966200" cy="1143000"/>
          </a:xfrm>
        </p:spPr>
        <p:txBody>
          <a:bodyPr>
            <a:normAutofit/>
          </a:bodyPr>
          <a:lstStyle/>
          <a:p>
            <a:pPr eaLnBrk="1" hangingPunct="1"/>
            <a:r>
              <a:rPr lang="en-US" altLang="en-US" dirty="0">
                <a:solidFill>
                  <a:srgbClr val="00FF00"/>
                </a:solidFill>
                <a:latin typeface="Calibri" panose="020F0502020204030204" pitchFamily="34" charset="0"/>
                <a:cs typeface="Calibri" panose="020F0502020204030204" pitchFamily="34" charset="0"/>
              </a:rPr>
              <a:t>Principal Component Analysis (PCA)</a:t>
            </a:r>
          </a:p>
        </p:txBody>
      </p:sp>
      <p:sp>
        <p:nvSpPr>
          <p:cNvPr id="14339" name="Rectangle 3"/>
          <p:cNvSpPr>
            <a:spLocks noGrp="1" noChangeArrowheads="1"/>
          </p:cNvSpPr>
          <p:nvPr>
            <p:ph idx="1"/>
          </p:nvPr>
        </p:nvSpPr>
        <p:spPr>
          <a:xfrm>
            <a:off x="247650" y="1524000"/>
            <a:ext cx="7524750" cy="4953000"/>
          </a:xfrm>
        </p:spPr>
        <p:txBody>
          <a:bodyPr>
            <a:normAutofit/>
          </a:bodyPr>
          <a:lstStyle/>
          <a:p>
            <a:pPr eaLnBrk="1" hangingPunct="1">
              <a:buClr>
                <a:srgbClr val="00FF00"/>
              </a:buClr>
            </a:pPr>
            <a:r>
              <a:rPr lang="en-US" altLang="en-US" sz="3200" dirty="0">
                <a:latin typeface="Calibri" panose="020F0502020204030204" pitchFamily="34" charset="0"/>
                <a:cs typeface="Calibri" panose="020F0502020204030204" pitchFamily="34" charset="0"/>
              </a:rPr>
              <a:t>Probably the most widely-used and well-known of the “standard” multivariate methods</a:t>
            </a:r>
          </a:p>
          <a:p>
            <a:pPr eaLnBrk="1" hangingPunct="1">
              <a:buClr>
                <a:srgbClr val="00FF00"/>
              </a:buClr>
            </a:pPr>
            <a:r>
              <a:rPr lang="en-US" altLang="en-US" sz="3200" dirty="0">
                <a:latin typeface="Calibri" panose="020F0502020204030204" pitchFamily="34" charset="0"/>
                <a:cs typeface="Calibri" panose="020F0502020204030204" pitchFamily="34" charset="0"/>
              </a:rPr>
              <a:t>Developed by Pearson (1901) and </a:t>
            </a:r>
            <a:r>
              <a:rPr lang="en-US" altLang="en-US" sz="3200" dirty="0" err="1">
                <a:latin typeface="Calibri" panose="020F0502020204030204" pitchFamily="34" charset="0"/>
                <a:cs typeface="Calibri" panose="020F0502020204030204" pitchFamily="34" charset="0"/>
              </a:rPr>
              <a:t>Hotelling</a:t>
            </a:r>
            <a:r>
              <a:rPr lang="en-US" altLang="en-US" sz="3200" dirty="0">
                <a:latin typeface="Calibri" panose="020F0502020204030204" pitchFamily="34" charset="0"/>
                <a:cs typeface="Calibri" panose="020F0502020204030204" pitchFamily="34" charset="0"/>
              </a:rPr>
              <a:t> (1933)</a:t>
            </a:r>
          </a:p>
          <a:p>
            <a:pPr eaLnBrk="1" hangingPunct="1">
              <a:buClr>
                <a:srgbClr val="00FF00"/>
              </a:buClr>
            </a:pPr>
            <a:r>
              <a:rPr lang="en-US" altLang="en-US" sz="3200" dirty="0">
                <a:latin typeface="Calibri" panose="020F0502020204030204" pitchFamily="34" charset="0"/>
                <a:cs typeface="Calibri" panose="020F0502020204030204" pitchFamily="34" charset="0"/>
              </a:rPr>
              <a:t>First applied in ecology by Goodall (1954) under the name “factor analysis” (“principal factor analysis” is a synonym of PCA).</a:t>
            </a:r>
          </a:p>
          <a:p>
            <a:pPr eaLnBrk="1" hangingPunct="1">
              <a:buClr>
                <a:srgbClr val="00FF00"/>
              </a:buClr>
            </a:pPr>
            <a:endParaRPr lang="en-US" altLang="en-US" dirty="0">
              <a:latin typeface="Comic Sans MS" panose="030F0702030302020204" pitchFamily="66" charset="0"/>
            </a:endParaRPr>
          </a:p>
        </p:txBody>
      </p:sp>
    </p:spTree>
    <p:extLst>
      <p:ext uri="{BB962C8B-B14F-4D97-AF65-F5344CB8AC3E}">
        <p14:creationId xmlns:p14="http://schemas.microsoft.com/office/powerpoint/2010/main" val="2022195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82750" y="69850"/>
            <a:ext cx="7372350" cy="996950"/>
          </a:xfrm>
        </p:spPr>
        <p:txBody>
          <a:bodyPr/>
          <a:lstStyle/>
          <a:p>
            <a:pPr eaLnBrk="1" hangingPunct="1"/>
            <a:r>
              <a:rPr lang="en-US" altLang="en-US" dirty="0">
                <a:solidFill>
                  <a:srgbClr val="00FF00"/>
                </a:solidFill>
                <a:latin typeface="Calibri" panose="020F0502020204030204" pitchFamily="34" charset="0"/>
                <a:cs typeface="Calibri" panose="020F0502020204030204" pitchFamily="34" charset="0"/>
              </a:rPr>
              <a:t>PCA</a:t>
            </a:r>
          </a:p>
        </p:txBody>
      </p:sp>
      <p:sp>
        <p:nvSpPr>
          <p:cNvPr id="16387" name="Rectangle 3"/>
          <p:cNvSpPr>
            <a:spLocks noGrp="1" noChangeArrowheads="1"/>
          </p:cNvSpPr>
          <p:nvPr>
            <p:ph idx="1"/>
          </p:nvPr>
        </p:nvSpPr>
        <p:spPr>
          <a:xfrm>
            <a:off x="247650" y="1676400"/>
            <a:ext cx="7372350" cy="4876800"/>
          </a:xfrm>
        </p:spPr>
        <p:txBody>
          <a:bodyPr>
            <a:noAutofit/>
          </a:bodyPr>
          <a:lstStyle/>
          <a:p>
            <a:pPr eaLnBrk="1" hangingPunct="1">
              <a:buClr>
                <a:srgbClr val="00FF00"/>
              </a:buClr>
            </a:pPr>
            <a:r>
              <a:rPr lang="en-US" altLang="en-US" sz="2800" dirty="0">
                <a:latin typeface="Calibri" panose="020F0502020204030204" pitchFamily="34" charset="0"/>
                <a:cs typeface="Calibri" panose="020F0502020204030204" pitchFamily="34" charset="0"/>
              </a:rPr>
              <a:t>Objective of PCA is to </a:t>
            </a:r>
            <a:r>
              <a:rPr lang="en-US" altLang="en-US" sz="2800" dirty="0">
                <a:solidFill>
                  <a:srgbClr val="FF33CC"/>
                </a:solidFill>
                <a:latin typeface="Calibri" panose="020F0502020204030204" pitchFamily="34" charset="0"/>
                <a:cs typeface="Calibri" panose="020F0502020204030204" pitchFamily="34" charset="0"/>
              </a:rPr>
              <a:t>rigidly rotate</a:t>
            </a:r>
            <a:r>
              <a:rPr lang="en-US" altLang="en-US" sz="2800" dirty="0">
                <a:latin typeface="Calibri" panose="020F0502020204030204" pitchFamily="34" charset="0"/>
                <a:cs typeface="Calibri" panose="020F0502020204030204" pitchFamily="34" charset="0"/>
              </a:rPr>
              <a:t> the axes of this </a:t>
            </a:r>
            <a:r>
              <a:rPr lang="en-US" altLang="en-US" sz="2800" i="1" dirty="0">
                <a:latin typeface="Calibri" panose="020F0502020204030204" pitchFamily="34" charset="0"/>
                <a:cs typeface="Calibri" panose="020F0502020204030204" pitchFamily="34" charset="0"/>
              </a:rPr>
              <a:t>p</a:t>
            </a:r>
            <a:r>
              <a:rPr lang="en-US" altLang="en-US" sz="2800" dirty="0">
                <a:latin typeface="Calibri" panose="020F0502020204030204" pitchFamily="34" charset="0"/>
                <a:cs typeface="Calibri" panose="020F0502020204030204" pitchFamily="34" charset="0"/>
              </a:rPr>
              <a:t>-dimensional space to new positions (</a:t>
            </a:r>
            <a:r>
              <a:rPr lang="en-US" altLang="en-US" sz="2800" dirty="0">
                <a:solidFill>
                  <a:srgbClr val="FF33CC"/>
                </a:solidFill>
                <a:latin typeface="Calibri" panose="020F0502020204030204" pitchFamily="34" charset="0"/>
                <a:cs typeface="Calibri" panose="020F0502020204030204" pitchFamily="34" charset="0"/>
              </a:rPr>
              <a:t>principal axes</a:t>
            </a:r>
            <a:r>
              <a:rPr lang="en-US" altLang="en-US" sz="2800" dirty="0">
                <a:latin typeface="Calibri" panose="020F0502020204030204" pitchFamily="34" charset="0"/>
                <a:cs typeface="Calibri" panose="020F0502020204030204" pitchFamily="34" charset="0"/>
              </a:rPr>
              <a:t>) that have the following properties:</a:t>
            </a:r>
          </a:p>
          <a:p>
            <a:pPr lvl="1">
              <a:buClr>
                <a:srgbClr val="00FF00"/>
              </a:buClr>
            </a:pPr>
            <a:r>
              <a:rPr lang="en-US" altLang="en-US" sz="2600" dirty="0">
                <a:latin typeface="Calibri" panose="020F0502020204030204" pitchFamily="34" charset="0"/>
                <a:cs typeface="Calibri" panose="020F0502020204030204" pitchFamily="34" charset="0"/>
              </a:rPr>
              <a:t>Ordered such that </a:t>
            </a:r>
            <a:r>
              <a:rPr lang="en-US" altLang="en-US" sz="2600" dirty="0">
                <a:solidFill>
                  <a:srgbClr val="FF33CC"/>
                </a:solidFill>
                <a:latin typeface="Calibri" panose="020F0502020204030204" pitchFamily="34" charset="0"/>
                <a:cs typeface="Calibri" panose="020F0502020204030204" pitchFamily="34" charset="0"/>
              </a:rPr>
              <a:t>principal axis 1 has the highest variance</a:t>
            </a:r>
            <a:r>
              <a:rPr lang="en-US" altLang="en-US" sz="2600" dirty="0">
                <a:latin typeface="Calibri" panose="020F0502020204030204" pitchFamily="34" charset="0"/>
                <a:cs typeface="Calibri" panose="020F0502020204030204" pitchFamily="34" charset="0"/>
              </a:rPr>
              <a:t>, axis 2 has the next highest variance, .... , and axis </a:t>
            </a:r>
            <a:r>
              <a:rPr lang="en-US" altLang="en-US" sz="2600" i="1" dirty="0">
                <a:latin typeface="Calibri" panose="020F0502020204030204" pitchFamily="34" charset="0"/>
                <a:cs typeface="Calibri" panose="020F0502020204030204" pitchFamily="34" charset="0"/>
              </a:rPr>
              <a:t>p</a:t>
            </a:r>
            <a:r>
              <a:rPr lang="en-US" altLang="en-US" sz="2600" dirty="0">
                <a:latin typeface="Calibri" panose="020F0502020204030204" pitchFamily="34" charset="0"/>
                <a:cs typeface="Calibri" panose="020F0502020204030204" pitchFamily="34" charset="0"/>
              </a:rPr>
              <a:t> has the lowest variance</a:t>
            </a:r>
          </a:p>
          <a:p>
            <a:pPr lvl="1">
              <a:buClr>
                <a:srgbClr val="00FF00"/>
              </a:buClr>
            </a:pPr>
            <a:r>
              <a:rPr lang="en-US" altLang="en-US" sz="2600" dirty="0">
                <a:latin typeface="Calibri" panose="020F0502020204030204" pitchFamily="34" charset="0"/>
                <a:cs typeface="Calibri" panose="020F0502020204030204" pitchFamily="34" charset="0"/>
              </a:rPr>
              <a:t>Covariance among each pair of the principal axes is zero (</a:t>
            </a:r>
            <a:r>
              <a:rPr lang="en-US" altLang="en-US" sz="2600" dirty="0">
                <a:solidFill>
                  <a:srgbClr val="FF33CC"/>
                </a:solidFill>
                <a:latin typeface="Calibri" panose="020F0502020204030204" pitchFamily="34" charset="0"/>
                <a:cs typeface="Calibri" panose="020F0502020204030204" pitchFamily="34" charset="0"/>
              </a:rPr>
              <a:t>the principal axes are uncorrelated</a:t>
            </a:r>
            <a:r>
              <a:rPr lang="en-US" altLang="en-US" sz="2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32388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a:noFill/>
          <a:ln/>
        </p:spPr>
        <p:txBody>
          <a:bodyPr/>
          <a:lstStyle/>
          <a:p>
            <a:r>
              <a:rPr lang="en-US" sz="2800" i="1" dirty="0"/>
              <a:t>PCA Vs. CFA</a:t>
            </a:r>
            <a:endParaRPr lang="en-US" sz="2800" dirty="0"/>
          </a:p>
        </p:txBody>
      </p:sp>
      <p:sp>
        <p:nvSpPr>
          <p:cNvPr id="2" name="Text Placeholder 1">
            <a:extLst>
              <a:ext uri="{FF2B5EF4-FFF2-40B4-BE49-F238E27FC236}">
                <a16:creationId xmlns:a16="http://schemas.microsoft.com/office/drawing/2014/main" id="{3A153265-E307-4895-A61B-AA2748D39FFD}"/>
              </a:ext>
            </a:extLst>
          </p:cNvPr>
          <p:cNvSpPr>
            <a:spLocks noGrp="1"/>
          </p:cNvSpPr>
          <p:nvPr>
            <p:ph type="body" idx="1"/>
          </p:nvPr>
        </p:nvSpPr>
        <p:spPr>
          <a:xfrm>
            <a:off x="687867" y="1126491"/>
            <a:ext cx="3090672" cy="576262"/>
          </a:xfrm>
        </p:spPr>
        <p:txBody>
          <a:bodyPr/>
          <a:lstStyle/>
          <a:p>
            <a:r>
              <a:rPr lang="en-US" dirty="0"/>
              <a:t>PCA</a:t>
            </a:r>
          </a:p>
        </p:txBody>
      </p:sp>
      <p:sp>
        <p:nvSpPr>
          <p:cNvPr id="75779" name="Rectangle 3"/>
          <p:cNvSpPr>
            <a:spLocks noGrp="1" noChangeArrowheads="1"/>
          </p:cNvSpPr>
          <p:nvPr>
            <p:ph sz="half" idx="2"/>
          </p:nvPr>
        </p:nvSpPr>
        <p:spPr>
          <a:xfrm>
            <a:off x="609598" y="1702753"/>
            <a:ext cx="3962402" cy="5002847"/>
          </a:xfrm>
        </p:spPr>
        <p:txBody>
          <a:bodyPr>
            <a:normAutofit fontScale="85000" lnSpcReduction="10000"/>
          </a:bodyPr>
          <a:lstStyle/>
          <a:p>
            <a:pPr>
              <a:lnSpc>
                <a:spcPct val="90000"/>
              </a:lnSpc>
            </a:pPr>
            <a:r>
              <a:rPr lang="en-US" sz="2800" dirty="0">
                <a:cs typeface="Times New Roman" pitchFamily="18" charset="0"/>
              </a:rPr>
              <a:t>Total variance in the data is considered.  </a:t>
            </a:r>
          </a:p>
          <a:p>
            <a:pPr>
              <a:lnSpc>
                <a:spcPct val="90000"/>
              </a:lnSpc>
            </a:pPr>
            <a:r>
              <a:rPr lang="en-US" sz="2800" dirty="0">
                <a:cs typeface="Times New Roman" pitchFamily="18" charset="0"/>
              </a:rPr>
              <a:t>Full variance is brought into the factor matrix.  </a:t>
            </a:r>
          </a:p>
          <a:p>
            <a:pPr>
              <a:lnSpc>
                <a:spcPct val="90000"/>
              </a:lnSpc>
            </a:pPr>
            <a:r>
              <a:rPr lang="en-US" sz="2800" dirty="0">
                <a:cs typeface="Times New Roman" pitchFamily="18" charset="0"/>
              </a:rPr>
              <a:t>PCA is recommended when the primary concern is to determine the minimum number of factors that will account for maximum variance in the data </a:t>
            </a:r>
          </a:p>
          <a:p>
            <a:pPr>
              <a:lnSpc>
                <a:spcPct val="90000"/>
              </a:lnSpc>
            </a:pPr>
            <a:r>
              <a:rPr lang="en-US" sz="2800" dirty="0">
                <a:cs typeface="Times New Roman" pitchFamily="18" charset="0"/>
              </a:rPr>
              <a:t>Use in subsequent multivariate analysis.  </a:t>
            </a:r>
          </a:p>
          <a:p>
            <a:pPr>
              <a:lnSpc>
                <a:spcPct val="90000"/>
              </a:lnSpc>
            </a:pPr>
            <a:r>
              <a:rPr lang="en-US" sz="2800" dirty="0">
                <a:cs typeface="Times New Roman" pitchFamily="18" charset="0"/>
              </a:rPr>
              <a:t>The factors are called </a:t>
            </a:r>
            <a:r>
              <a:rPr lang="en-US" sz="2800" i="1" dirty="0">
                <a:cs typeface="Times New Roman" pitchFamily="18" charset="0"/>
              </a:rPr>
              <a:t>principal components</a:t>
            </a:r>
            <a:r>
              <a:rPr lang="en-US" sz="2800" dirty="0">
                <a:cs typeface="Times New Roman" pitchFamily="18" charset="0"/>
              </a:rPr>
              <a:t>. </a:t>
            </a:r>
          </a:p>
        </p:txBody>
      </p:sp>
      <p:sp>
        <p:nvSpPr>
          <p:cNvPr id="3" name="Text Placeholder 2">
            <a:extLst>
              <a:ext uri="{FF2B5EF4-FFF2-40B4-BE49-F238E27FC236}">
                <a16:creationId xmlns:a16="http://schemas.microsoft.com/office/drawing/2014/main" id="{70B29890-3FE6-45F5-A023-DD5F71BEA452}"/>
              </a:ext>
            </a:extLst>
          </p:cNvPr>
          <p:cNvSpPr>
            <a:spLocks noGrp="1"/>
          </p:cNvSpPr>
          <p:nvPr>
            <p:ph type="body" sz="quarter" idx="3"/>
          </p:nvPr>
        </p:nvSpPr>
        <p:spPr>
          <a:xfrm>
            <a:off x="5160264" y="1126491"/>
            <a:ext cx="3090672" cy="576262"/>
          </a:xfrm>
        </p:spPr>
        <p:txBody>
          <a:bodyPr/>
          <a:lstStyle/>
          <a:p>
            <a:r>
              <a:rPr lang="en-US" dirty="0"/>
              <a:t>CFA</a:t>
            </a:r>
          </a:p>
        </p:txBody>
      </p:sp>
      <p:sp>
        <p:nvSpPr>
          <p:cNvPr id="4" name="Content Placeholder 3">
            <a:extLst>
              <a:ext uri="{FF2B5EF4-FFF2-40B4-BE49-F238E27FC236}">
                <a16:creationId xmlns:a16="http://schemas.microsoft.com/office/drawing/2014/main" id="{13C14953-B692-41E9-842C-BCF6B212B8B0}"/>
              </a:ext>
            </a:extLst>
          </p:cNvPr>
          <p:cNvSpPr>
            <a:spLocks noGrp="1"/>
          </p:cNvSpPr>
          <p:nvPr>
            <p:ph sz="quarter" idx="4"/>
          </p:nvPr>
        </p:nvSpPr>
        <p:spPr>
          <a:xfrm>
            <a:off x="4724399" y="1702753"/>
            <a:ext cx="3962402" cy="4088496"/>
          </a:xfrm>
        </p:spPr>
        <p:txBody>
          <a:bodyPr>
            <a:noAutofit/>
          </a:bodyPr>
          <a:lstStyle/>
          <a:p>
            <a:r>
              <a:rPr lang="en-US" sz="2200" dirty="0">
                <a:solidFill>
                  <a:srgbClr val="0070C0"/>
                </a:solidFill>
                <a:cs typeface="Times New Roman" pitchFamily="18" charset="0"/>
              </a:rPr>
              <a:t>Estimated based only on the common variance.  </a:t>
            </a:r>
          </a:p>
          <a:p>
            <a:r>
              <a:rPr lang="en-US" sz="2200" dirty="0">
                <a:solidFill>
                  <a:srgbClr val="0070C0"/>
                </a:solidFill>
                <a:cs typeface="Times New Roman" pitchFamily="18" charset="0"/>
              </a:rPr>
              <a:t>Communalities are inserted in the diagonal of the correlation matrix.  </a:t>
            </a:r>
          </a:p>
          <a:p>
            <a:r>
              <a:rPr lang="en-US" sz="2200" dirty="0">
                <a:solidFill>
                  <a:srgbClr val="0070C0"/>
                </a:solidFill>
                <a:cs typeface="Times New Roman" pitchFamily="18" charset="0"/>
              </a:rPr>
              <a:t>Appropriate when the primary concern is to identify the underlying dimensions and the common variance is of interest.  </a:t>
            </a:r>
          </a:p>
          <a:p>
            <a:r>
              <a:rPr lang="en-US" sz="2200" dirty="0">
                <a:solidFill>
                  <a:srgbClr val="0070C0"/>
                </a:solidFill>
                <a:cs typeface="Times New Roman" pitchFamily="18" charset="0"/>
              </a:rPr>
              <a:t>This method is also known as </a:t>
            </a:r>
            <a:r>
              <a:rPr lang="en-US" sz="2200" i="1" dirty="0">
                <a:solidFill>
                  <a:srgbClr val="0070C0"/>
                </a:solidFill>
                <a:cs typeface="Times New Roman" pitchFamily="18" charset="0"/>
              </a:rPr>
              <a:t>principal axis factoring</a:t>
            </a:r>
            <a:r>
              <a:rPr lang="en-US" sz="2200" dirty="0">
                <a:solidFill>
                  <a:srgbClr val="0070C0"/>
                </a:solidFill>
                <a:cs typeface="Times New Roman" pitchFamily="18" charset="0"/>
              </a:rPr>
              <a:t>. </a:t>
            </a:r>
            <a:endParaRPr lang="en-US" sz="2200" dirty="0">
              <a:solidFill>
                <a:srgbClr val="0070C0"/>
              </a:solidFill>
            </a:endParaRPr>
          </a:p>
        </p:txBody>
      </p:sp>
    </p:spTree>
    <p:extLst>
      <p:ext uri="{BB962C8B-B14F-4D97-AF65-F5344CB8AC3E}">
        <p14:creationId xmlns:p14="http://schemas.microsoft.com/office/powerpoint/2010/main" val="415669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23446"/>
            <a:ext cx="7772400" cy="1143000"/>
          </a:xfrm>
        </p:spPr>
        <p:txBody>
          <a:bodyPr/>
          <a:lstStyle/>
          <a:p>
            <a:r>
              <a:rPr lang="en-US" sz="3200" dirty="0"/>
              <a:t>Some Definitions</a:t>
            </a:r>
          </a:p>
        </p:txBody>
      </p:sp>
      <p:sp>
        <p:nvSpPr>
          <p:cNvPr id="70659" name="Rectangle 3"/>
          <p:cNvSpPr>
            <a:spLocks noGrp="1" noChangeArrowheads="1"/>
          </p:cNvSpPr>
          <p:nvPr>
            <p:ph idx="1"/>
          </p:nvPr>
        </p:nvSpPr>
        <p:spPr>
          <a:xfrm>
            <a:off x="304800" y="1445454"/>
            <a:ext cx="8153400" cy="5183946"/>
          </a:xfrm>
        </p:spPr>
        <p:txBody>
          <a:bodyPr>
            <a:normAutofit fontScale="92500" lnSpcReduction="20000"/>
          </a:bodyPr>
          <a:lstStyle/>
          <a:p>
            <a:pPr>
              <a:lnSpc>
                <a:spcPct val="120000"/>
              </a:lnSpc>
            </a:pPr>
            <a:r>
              <a:rPr lang="en-US" sz="2800" b="1" dirty="0">
                <a:solidFill>
                  <a:schemeClr val="tx2">
                    <a:lumMod val="75000"/>
                  </a:schemeClr>
                </a:solidFill>
                <a:cs typeface="Times New Roman" pitchFamily="18" charset="0"/>
              </a:rPr>
              <a:t>Bartlett's test of </a:t>
            </a:r>
            <a:r>
              <a:rPr lang="en-US" sz="2800" b="1" dirty="0" err="1">
                <a:solidFill>
                  <a:schemeClr val="tx2">
                    <a:lumMod val="75000"/>
                  </a:schemeClr>
                </a:solidFill>
                <a:cs typeface="Times New Roman" pitchFamily="18" charset="0"/>
              </a:rPr>
              <a:t>sphericity</a:t>
            </a:r>
            <a:r>
              <a:rPr lang="en-US" sz="2800" dirty="0">
                <a:cs typeface="Times New Roman" pitchFamily="18" charset="0"/>
              </a:rPr>
              <a:t>.  Bartlett's test of </a:t>
            </a:r>
            <a:r>
              <a:rPr lang="en-US" sz="2800" dirty="0" err="1">
                <a:cs typeface="Times New Roman" pitchFamily="18" charset="0"/>
              </a:rPr>
              <a:t>sphericity</a:t>
            </a:r>
            <a:r>
              <a:rPr lang="en-US" sz="2800" dirty="0">
                <a:cs typeface="Times New Roman" pitchFamily="18" charset="0"/>
              </a:rPr>
              <a:t> is a test statistic used to examine the hypothesis that the variables are uncorrelated in the population.  In other words, the population correlation matrix is an identity matrix; each variable correlates perfectly with itself (</a:t>
            </a:r>
            <a:r>
              <a:rPr lang="en-US" sz="2800" i="1" dirty="0">
                <a:cs typeface="Times New Roman" pitchFamily="18" charset="0"/>
              </a:rPr>
              <a:t>r</a:t>
            </a:r>
            <a:r>
              <a:rPr lang="en-US" sz="2800" dirty="0">
                <a:cs typeface="Times New Roman" pitchFamily="18" charset="0"/>
              </a:rPr>
              <a:t> = 1) but has no correlation with the other variables (</a:t>
            </a:r>
            <a:r>
              <a:rPr lang="en-US" sz="2800" i="1" dirty="0">
                <a:cs typeface="Times New Roman" pitchFamily="18" charset="0"/>
              </a:rPr>
              <a:t>r</a:t>
            </a:r>
            <a:r>
              <a:rPr lang="en-US" sz="2800" dirty="0">
                <a:cs typeface="Times New Roman" pitchFamily="18" charset="0"/>
              </a:rPr>
              <a:t> = 0).</a:t>
            </a:r>
            <a:r>
              <a:rPr lang="en-US" sz="2800" dirty="0"/>
              <a:t> </a:t>
            </a:r>
          </a:p>
          <a:p>
            <a:pPr>
              <a:lnSpc>
                <a:spcPct val="120000"/>
              </a:lnSpc>
            </a:pPr>
            <a:r>
              <a:rPr lang="en-US" sz="2800" b="1" dirty="0">
                <a:solidFill>
                  <a:schemeClr val="tx2">
                    <a:lumMod val="75000"/>
                  </a:schemeClr>
                </a:solidFill>
                <a:cs typeface="Times New Roman" pitchFamily="18" charset="0"/>
              </a:rPr>
              <a:t>Correlation matrix</a:t>
            </a:r>
            <a:r>
              <a:rPr lang="en-US" sz="2800" dirty="0">
                <a:cs typeface="Times New Roman" pitchFamily="18" charset="0"/>
              </a:rPr>
              <a:t>.  A correlation matrix is a lower triangle matrix showing the simple correlations,</a:t>
            </a:r>
            <a:r>
              <a:rPr lang="en-US" sz="2800" i="1" dirty="0">
                <a:cs typeface="Times New Roman" pitchFamily="18" charset="0"/>
              </a:rPr>
              <a:t> r</a:t>
            </a:r>
            <a:r>
              <a:rPr lang="en-US" sz="2800" dirty="0">
                <a:cs typeface="Times New Roman" pitchFamily="18" charset="0"/>
              </a:rPr>
              <a:t>, between all possible pairs of variables included in the analysis.  The diagonal elements, which are all 1, are usually omitted. </a:t>
            </a:r>
          </a:p>
        </p:txBody>
      </p:sp>
    </p:spTree>
    <p:extLst>
      <p:ext uri="{BB962C8B-B14F-4D97-AF65-F5344CB8AC3E}">
        <p14:creationId xmlns:p14="http://schemas.microsoft.com/office/powerpoint/2010/main" val="2867580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762000" y="152400"/>
            <a:ext cx="7772400" cy="838200"/>
          </a:xfrm>
          <a:noFill/>
          <a:ln/>
        </p:spPr>
        <p:txBody>
          <a:bodyPr/>
          <a:lstStyle/>
          <a:p>
            <a:r>
              <a:rPr lang="en-US" sz="3200" dirty="0"/>
              <a:t>Some Definitions</a:t>
            </a:r>
          </a:p>
        </p:txBody>
      </p:sp>
      <p:sp>
        <p:nvSpPr>
          <p:cNvPr id="71683" name="Rectangle 3"/>
          <p:cNvSpPr>
            <a:spLocks noGrp="1" noChangeArrowheads="1"/>
          </p:cNvSpPr>
          <p:nvPr>
            <p:ph idx="1"/>
          </p:nvPr>
        </p:nvSpPr>
        <p:spPr>
          <a:xfrm>
            <a:off x="304800" y="1143000"/>
            <a:ext cx="8458200" cy="5562600"/>
          </a:xfrm>
        </p:spPr>
        <p:txBody>
          <a:bodyPr>
            <a:normAutofit fontScale="85000" lnSpcReduction="20000"/>
          </a:bodyPr>
          <a:lstStyle/>
          <a:p>
            <a:pPr>
              <a:lnSpc>
                <a:spcPct val="120000"/>
              </a:lnSpc>
            </a:pPr>
            <a:r>
              <a:rPr lang="en-US" sz="2800" b="1" dirty="0">
                <a:solidFill>
                  <a:schemeClr val="tx2">
                    <a:lumMod val="75000"/>
                  </a:schemeClr>
                </a:solidFill>
                <a:cs typeface="Times New Roman" pitchFamily="18" charset="0"/>
              </a:rPr>
              <a:t>Communality</a:t>
            </a:r>
            <a:r>
              <a:rPr lang="en-US" sz="2800" dirty="0">
                <a:cs typeface="Times New Roman" pitchFamily="18" charset="0"/>
              </a:rPr>
              <a:t>.  Communality is the amount of variance a variable shares with all the other variables being considered.  This is also the proportion of variance explained by the common factors. </a:t>
            </a:r>
          </a:p>
          <a:p>
            <a:pPr>
              <a:lnSpc>
                <a:spcPct val="120000"/>
              </a:lnSpc>
            </a:pPr>
            <a:r>
              <a:rPr lang="en-US" sz="2800" b="1" dirty="0">
                <a:solidFill>
                  <a:schemeClr val="tx2">
                    <a:lumMod val="75000"/>
                  </a:schemeClr>
                </a:solidFill>
                <a:cs typeface="Times New Roman" pitchFamily="18" charset="0"/>
              </a:rPr>
              <a:t>Eigenvalue</a:t>
            </a:r>
            <a:r>
              <a:rPr lang="en-US" sz="2800" dirty="0">
                <a:cs typeface="Times New Roman" pitchFamily="18" charset="0"/>
              </a:rPr>
              <a:t>.  The eigenvalue represents the total variance explained by each factor. </a:t>
            </a:r>
          </a:p>
          <a:p>
            <a:pPr>
              <a:lnSpc>
                <a:spcPct val="120000"/>
              </a:lnSpc>
            </a:pPr>
            <a:r>
              <a:rPr lang="en-US" sz="2800" b="1" dirty="0">
                <a:solidFill>
                  <a:schemeClr val="tx2">
                    <a:lumMod val="75000"/>
                  </a:schemeClr>
                </a:solidFill>
                <a:cs typeface="Times New Roman" pitchFamily="18" charset="0"/>
              </a:rPr>
              <a:t>Factor loadings</a:t>
            </a:r>
            <a:r>
              <a:rPr lang="en-US" sz="2800" dirty="0">
                <a:cs typeface="Times New Roman" pitchFamily="18" charset="0"/>
              </a:rPr>
              <a:t>.  Factor loadings are simple correlations between the variables and the factors. </a:t>
            </a:r>
          </a:p>
          <a:p>
            <a:pPr>
              <a:lnSpc>
                <a:spcPct val="120000"/>
              </a:lnSpc>
            </a:pPr>
            <a:r>
              <a:rPr lang="en-US" sz="2800" b="1" dirty="0">
                <a:solidFill>
                  <a:schemeClr val="tx2">
                    <a:lumMod val="75000"/>
                  </a:schemeClr>
                </a:solidFill>
                <a:cs typeface="Times New Roman" pitchFamily="18" charset="0"/>
              </a:rPr>
              <a:t>Factor loading plot</a:t>
            </a:r>
            <a:r>
              <a:rPr lang="en-US" sz="2800" dirty="0">
                <a:cs typeface="Times New Roman" pitchFamily="18" charset="0"/>
              </a:rPr>
              <a:t>.  A factor loading plot is a plot of the original variables using the factor loadings as coordinates. </a:t>
            </a:r>
          </a:p>
          <a:p>
            <a:pPr>
              <a:lnSpc>
                <a:spcPct val="120000"/>
              </a:lnSpc>
            </a:pPr>
            <a:r>
              <a:rPr lang="en-US" sz="2800" b="1" dirty="0">
                <a:solidFill>
                  <a:schemeClr val="tx2">
                    <a:lumMod val="75000"/>
                  </a:schemeClr>
                </a:solidFill>
                <a:cs typeface="Times New Roman" pitchFamily="18" charset="0"/>
              </a:rPr>
              <a:t>Factor matrix</a:t>
            </a:r>
            <a:r>
              <a:rPr lang="en-US" sz="2800" dirty="0">
                <a:cs typeface="Times New Roman" pitchFamily="18" charset="0"/>
              </a:rPr>
              <a:t>.  A factor matrix contains the factor loadings of all the variables on all the factors extracted. </a:t>
            </a:r>
          </a:p>
        </p:txBody>
      </p:sp>
    </p:spTree>
    <p:extLst>
      <p:ext uri="{BB962C8B-B14F-4D97-AF65-F5344CB8AC3E}">
        <p14:creationId xmlns:p14="http://schemas.microsoft.com/office/powerpoint/2010/main" val="2245562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a:xfrm>
            <a:off x="685800" y="304800"/>
            <a:ext cx="7772400" cy="762000"/>
          </a:xfrm>
          <a:noFill/>
          <a:ln/>
        </p:spPr>
        <p:txBody>
          <a:bodyPr/>
          <a:lstStyle/>
          <a:p>
            <a:r>
              <a:rPr lang="en-US" sz="3200" dirty="0"/>
              <a:t>Some Definitions</a:t>
            </a:r>
          </a:p>
        </p:txBody>
      </p:sp>
      <p:sp>
        <p:nvSpPr>
          <p:cNvPr id="72707" name="Rectangle 3"/>
          <p:cNvSpPr>
            <a:spLocks noGrp="1" noChangeArrowheads="1"/>
          </p:cNvSpPr>
          <p:nvPr>
            <p:ph idx="1"/>
          </p:nvPr>
        </p:nvSpPr>
        <p:spPr>
          <a:xfrm>
            <a:off x="266700" y="1219200"/>
            <a:ext cx="8343900" cy="5334000"/>
          </a:xfrm>
        </p:spPr>
        <p:txBody>
          <a:bodyPr>
            <a:normAutofit fontScale="85000" lnSpcReduction="10000"/>
          </a:bodyPr>
          <a:lstStyle/>
          <a:p>
            <a:pPr>
              <a:lnSpc>
                <a:spcPct val="110000"/>
              </a:lnSpc>
            </a:pPr>
            <a:r>
              <a:rPr lang="en-US" sz="2800" b="1" dirty="0">
                <a:solidFill>
                  <a:schemeClr val="tx2">
                    <a:lumMod val="75000"/>
                  </a:schemeClr>
                </a:solidFill>
                <a:cs typeface="Times New Roman" pitchFamily="18" charset="0"/>
              </a:rPr>
              <a:t>Factor scores</a:t>
            </a:r>
            <a:r>
              <a:rPr lang="en-US" sz="2800" dirty="0">
                <a:cs typeface="Times New Roman" pitchFamily="18" charset="0"/>
              </a:rPr>
              <a:t>.  Factor scores are composite scores estimated for each respondent on the derived factors. </a:t>
            </a:r>
          </a:p>
          <a:p>
            <a:pPr>
              <a:lnSpc>
                <a:spcPct val="110000"/>
              </a:lnSpc>
            </a:pPr>
            <a:r>
              <a:rPr lang="en-US" sz="2800" b="1" dirty="0">
                <a:solidFill>
                  <a:schemeClr val="tx2">
                    <a:lumMod val="75000"/>
                  </a:schemeClr>
                </a:solidFill>
                <a:cs typeface="Times New Roman" pitchFamily="18" charset="0"/>
              </a:rPr>
              <a:t>Kaiser-Meyer-</a:t>
            </a:r>
            <a:r>
              <a:rPr lang="en-US" sz="2800" b="1" dirty="0" err="1">
                <a:solidFill>
                  <a:schemeClr val="tx2">
                    <a:lumMod val="75000"/>
                  </a:schemeClr>
                </a:solidFill>
                <a:cs typeface="Times New Roman" pitchFamily="18" charset="0"/>
              </a:rPr>
              <a:t>Olkin</a:t>
            </a:r>
            <a:r>
              <a:rPr lang="en-US" sz="2800" b="1" dirty="0">
                <a:solidFill>
                  <a:schemeClr val="tx2">
                    <a:lumMod val="75000"/>
                  </a:schemeClr>
                </a:solidFill>
                <a:cs typeface="Times New Roman" pitchFamily="18" charset="0"/>
              </a:rPr>
              <a:t> (KMO) </a:t>
            </a:r>
            <a:r>
              <a:rPr lang="en-US" sz="2800" b="1" dirty="0">
                <a:cs typeface="Times New Roman" pitchFamily="18" charset="0"/>
              </a:rPr>
              <a:t>measure of sampling adequacy</a:t>
            </a:r>
            <a:r>
              <a:rPr lang="en-US" sz="2800" dirty="0">
                <a:cs typeface="Times New Roman" pitchFamily="18" charset="0"/>
              </a:rPr>
              <a:t>.  The Kaiser-Meyer-</a:t>
            </a:r>
            <a:r>
              <a:rPr lang="en-US" sz="2800" dirty="0" err="1">
                <a:cs typeface="Times New Roman" pitchFamily="18" charset="0"/>
              </a:rPr>
              <a:t>Olkin</a:t>
            </a:r>
            <a:r>
              <a:rPr lang="en-US" sz="2800" dirty="0">
                <a:cs typeface="Times New Roman" pitchFamily="18" charset="0"/>
              </a:rPr>
              <a:t> (KMO) measure of sampling adequacy is an index used to examine the appropriateness of factor analysis.  High values (between 0.5 and 1.0) indicate factor analysis is appropriate.  Values below 0.5 imply that factor analysis may not be appropriate. </a:t>
            </a:r>
          </a:p>
          <a:p>
            <a:pPr>
              <a:lnSpc>
                <a:spcPct val="110000"/>
              </a:lnSpc>
            </a:pPr>
            <a:r>
              <a:rPr lang="en-US" sz="2800" b="1" dirty="0">
                <a:solidFill>
                  <a:schemeClr val="tx2">
                    <a:lumMod val="75000"/>
                  </a:schemeClr>
                </a:solidFill>
                <a:cs typeface="Times New Roman" pitchFamily="18" charset="0"/>
              </a:rPr>
              <a:t>Residuals</a:t>
            </a:r>
            <a:r>
              <a:rPr lang="en-US" sz="2800" dirty="0">
                <a:cs typeface="Times New Roman" pitchFamily="18" charset="0"/>
              </a:rPr>
              <a:t> are the differences between the observed correlations, as given in the input correlation matrix, and the reproduced correlations, as estimated from the factor matrix. </a:t>
            </a:r>
          </a:p>
        </p:txBody>
      </p:sp>
    </p:spTree>
    <p:extLst>
      <p:ext uri="{BB962C8B-B14F-4D97-AF65-F5344CB8AC3E}">
        <p14:creationId xmlns:p14="http://schemas.microsoft.com/office/powerpoint/2010/main" val="3407846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t>
            </a:r>
          </a:p>
        </p:txBody>
      </p:sp>
      <p:sp>
        <p:nvSpPr>
          <p:cNvPr id="3" name="Content Placeholder 2"/>
          <p:cNvSpPr>
            <a:spLocks noGrp="1"/>
          </p:cNvSpPr>
          <p:nvPr>
            <p:ph idx="1"/>
          </p:nvPr>
        </p:nvSpPr>
        <p:spPr>
          <a:xfrm>
            <a:off x="609598" y="1600200"/>
            <a:ext cx="6858001" cy="4441163"/>
          </a:xfrm>
        </p:spPr>
        <p:txBody>
          <a:bodyPr>
            <a:noAutofit/>
          </a:bodyPr>
          <a:lstStyle/>
          <a:p>
            <a:r>
              <a:rPr lang="en-US" sz="3200" dirty="0"/>
              <a:t>The common factor model has infinite number of solutions</a:t>
            </a:r>
          </a:p>
          <a:p>
            <a:r>
              <a:rPr lang="en-US" sz="3200" dirty="0"/>
              <a:t>(Not so with PCA!)</a:t>
            </a:r>
          </a:p>
          <a:p>
            <a:r>
              <a:rPr lang="en-US" sz="3200" dirty="0"/>
              <a:t>Then, Why not choose the one which is better understandable/ interpretable?</a:t>
            </a:r>
          </a:p>
          <a:p>
            <a:r>
              <a:rPr lang="en-US" sz="3200" dirty="0"/>
              <a:t>Use rotation to achieve this</a:t>
            </a:r>
          </a:p>
        </p:txBody>
      </p:sp>
    </p:spTree>
    <p:extLst>
      <p:ext uri="{BB962C8B-B14F-4D97-AF65-F5344CB8AC3E}">
        <p14:creationId xmlns:p14="http://schemas.microsoft.com/office/powerpoint/2010/main" val="81631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 Analysis</a:t>
            </a:r>
          </a:p>
        </p:txBody>
      </p:sp>
      <p:sp>
        <p:nvSpPr>
          <p:cNvPr id="3" name="Content Placeholder 2"/>
          <p:cNvSpPr>
            <a:spLocks noGrp="1"/>
          </p:cNvSpPr>
          <p:nvPr>
            <p:ph idx="1"/>
          </p:nvPr>
        </p:nvSpPr>
        <p:spPr>
          <a:xfrm>
            <a:off x="457200" y="1447800"/>
            <a:ext cx="7467600" cy="5105400"/>
          </a:xfrm>
        </p:spPr>
        <p:txBody>
          <a:bodyPr>
            <a:normAutofit/>
          </a:bodyPr>
          <a:lstStyle/>
          <a:p>
            <a:r>
              <a:rPr lang="en-IN" sz="2800" dirty="0"/>
              <a:t>Removes redundancy or duplication from a set of correlated variables</a:t>
            </a:r>
          </a:p>
          <a:p>
            <a:r>
              <a:rPr lang="en-IN" sz="2800" dirty="0"/>
              <a:t>Represents correlated variables with a smaller set of “derived” variables.</a:t>
            </a:r>
          </a:p>
          <a:p>
            <a:r>
              <a:rPr lang="en-IN" sz="2800" dirty="0"/>
              <a:t>Factors are formed that are relatively independent of one another.</a:t>
            </a:r>
          </a:p>
          <a:p>
            <a:r>
              <a:rPr lang="en-IN" sz="2800" dirty="0"/>
              <a:t>Two types of “variables”:</a:t>
            </a:r>
          </a:p>
          <a:p>
            <a:r>
              <a:rPr lang="en-IN" sz="2800" dirty="0"/>
              <a:t>–latent variables: factors</a:t>
            </a:r>
          </a:p>
          <a:p>
            <a:r>
              <a:rPr lang="en-IN" sz="2800" dirty="0"/>
              <a:t>–observed variables</a:t>
            </a:r>
          </a:p>
          <a:p>
            <a:endParaRPr lang="en-IN" sz="2400" dirty="0"/>
          </a:p>
        </p:txBody>
      </p:sp>
    </p:spTree>
    <p:extLst>
      <p:ext uri="{BB962C8B-B14F-4D97-AF65-F5344CB8AC3E}">
        <p14:creationId xmlns:p14="http://schemas.microsoft.com/office/powerpoint/2010/main" val="4073316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228600"/>
            <a:ext cx="7772400" cy="838200"/>
          </a:xfrm>
        </p:spPr>
        <p:txBody>
          <a:bodyPr/>
          <a:lstStyle/>
          <a:p>
            <a:pPr eaLnBrk="1" hangingPunct="1"/>
            <a:r>
              <a:rPr lang="en-US" dirty="0"/>
              <a:t>Unrotated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3149828"/>
              </p:ext>
            </p:extLst>
          </p:nvPr>
        </p:nvGraphicFramePr>
        <p:xfrm>
          <a:off x="0" y="1090863"/>
          <a:ext cx="8899358" cy="53861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8809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5800" y="190500"/>
            <a:ext cx="7772400" cy="1143000"/>
          </a:xfrm>
        </p:spPr>
        <p:txBody>
          <a:bodyPr/>
          <a:lstStyle/>
          <a:p>
            <a:pPr eaLnBrk="1" hangingPunct="1"/>
            <a:r>
              <a:rPr lang="en-US" dirty="0"/>
              <a:t>Varimax Rotation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9067551"/>
              </p:ext>
            </p:extLst>
          </p:nvPr>
        </p:nvGraphicFramePr>
        <p:xfrm>
          <a:off x="457200" y="1143000"/>
          <a:ext cx="8229600" cy="51816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flipV="1">
            <a:off x="4572000" y="1600200"/>
            <a:ext cx="3810000" cy="2057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urved Connector 7"/>
          <p:cNvCxnSpPr/>
          <p:nvPr/>
        </p:nvCxnSpPr>
        <p:spPr>
          <a:xfrm>
            <a:off x="4572000" y="1828800"/>
            <a:ext cx="1143000" cy="1066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6200000" flipH="1">
            <a:off x="6324600" y="3886200"/>
            <a:ext cx="1524000" cy="1066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000" y="3657600"/>
            <a:ext cx="3810000" cy="2057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9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t>After Rotation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8595773"/>
              </p:ext>
            </p:extLst>
          </p:nvPr>
        </p:nvGraphicFramePr>
        <p:xfrm>
          <a:off x="685800" y="1447800"/>
          <a:ext cx="82296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507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7772400" cy="1143000"/>
          </a:xfrm>
        </p:spPr>
        <p:txBody>
          <a:bodyPr/>
          <a:lstStyle/>
          <a:p>
            <a:r>
              <a:rPr lang="en-IN" dirty="0"/>
              <a:t>Rotation - Example</a:t>
            </a:r>
          </a:p>
        </p:txBody>
      </p:sp>
      <p:pic>
        <p:nvPicPr>
          <p:cNvPr id="6" name="Picture 5"/>
          <p:cNvPicPr>
            <a:picLocks noChangeAspect="1"/>
          </p:cNvPicPr>
          <p:nvPr/>
        </p:nvPicPr>
        <p:blipFill>
          <a:blip r:embed="rId2"/>
          <a:stretch>
            <a:fillRect/>
          </a:stretch>
        </p:blipFill>
        <p:spPr>
          <a:xfrm>
            <a:off x="938691" y="1600200"/>
            <a:ext cx="6961818" cy="5029200"/>
          </a:xfrm>
          <a:prstGeom prst="rect">
            <a:avLst/>
          </a:prstGeom>
        </p:spPr>
      </p:pic>
    </p:spTree>
    <p:extLst>
      <p:ext uri="{BB962C8B-B14F-4D97-AF65-F5344CB8AC3E}">
        <p14:creationId xmlns:p14="http://schemas.microsoft.com/office/powerpoint/2010/main" val="1124125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1"/>
          <p:cNvSpPr>
            <a:spLocks noGrp="1"/>
          </p:cNvSpPr>
          <p:nvPr>
            <p:ph type="title"/>
          </p:nvPr>
        </p:nvSpPr>
        <p:spPr/>
        <p:txBody>
          <a:bodyPr/>
          <a:lstStyle/>
          <a:p>
            <a:pPr eaLnBrk="1" hangingPunct="1"/>
            <a:r>
              <a:rPr lang="en-US" sz="3600"/>
              <a:t>PROMAX Rotation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0443217"/>
              </p:ext>
            </p:extLst>
          </p:nvPr>
        </p:nvGraphicFramePr>
        <p:xfrm>
          <a:off x="1447800" y="2182479"/>
          <a:ext cx="6348413"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9220" name="TextBox 1"/>
          <p:cNvSpPr txBox="1">
            <a:spLocks noChangeArrowheads="1"/>
          </p:cNvSpPr>
          <p:nvPr/>
        </p:nvSpPr>
        <p:spPr bwMode="auto">
          <a:xfrm>
            <a:off x="609600" y="3581400"/>
            <a:ext cx="1828800" cy="228600"/>
          </a:xfrm>
          <a:prstGeom prst="rect">
            <a:avLst/>
          </a:prstGeom>
          <a:noFill/>
          <a:ln w="9525">
            <a:noFill/>
            <a:miter lim="800000"/>
            <a:headEnd/>
            <a:tailEnd/>
          </a:ln>
        </p:spPr>
        <p:txBody>
          <a:bodyPr/>
          <a:lstStyle/>
          <a:p>
            <a:r>
              <a:rPr lang="en-US" sz="2000" dirty="0">
                <a:latin typeface="Calibri" pitchFamily="34" charset="0"/>
              </a:rPr>
              <a:t>Factor 1</a:t>
            </a:r>
          </a:p>
        </p:txBody>
      </p:sp>
      <p:sp>
        <p:nvSpPr>
          <p:cNvPr id="9221" name="TextBox 1"/>
          <p:cNvSpPr txBox="1">
            <a:spLocks noChangeArrowheads="1"/>
          </p:cNvSpPr>
          <p:nvPr/>
        </p:nvSpPr>
        <p:spPr bwMode="auto">
          <a:xfrm>
            <a:off x="4191000" y="6096000"/>
            <a:ext cx="1828800" cy="228600"/>
          </a:xfrm>
          <a:prstGeom prst="rect">
            <a:avLst/>
          </a:prstGeom>
          <a:noFill/>
          <a:ln w="9525">
            <a:noFill/>
            <a:miter lim="800000"/>
            <a:headEnd/>
            <a:tailEnd/>
          </a:ln>
        </p:spPr>
        <p:txBody>
          <a:bodyPr/>
          <a:lstStyle/>
          <a:p>
            <a:r>
              <a:rPr lang="en-US" sz="2000" dirty="0">
                <a:latin typeface="Calibri" pitchFamily="34" charset="0"/>
              </a:rPr>
              <a:t>Factor 2</a:t>
            </a:r>
          </a:p>
        </p:txBody>
      </p:sp>
    </p:spTree>
    <p:extLst>
      <p:ext uri="{BB962C8B-B14F-4D97-AF65-F5344CB8AC3E}">
        <p14:creationId xmlns:p14="http://schemas.microsoft.com/office/powerpoint/2010/main" val="2775270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15962"/>
          </a:xfrm>
        </p:spPr>
        <p:txBody>
          <a:bodyPr/>
          <a:lstStyle/>
          <a:p>
            <a:pPr eaLnBrk="1" hangingPunct="1"/>
            <a:r>
              <a:rPr lang="en-US"/>
              <a:t>Rotation</a:t>
            </a:r>
          </a:p>
        </p:txBody>
      </p:sp>
      <p:sp>
        <p:nvSpPr>
          <p:cNvPr id="10243" name="Content Placeholder 2"/>
          <p:cNvSpPr>
            <a:spLocks noGrp="1"/>
          </p:cNvSpPr>
          <p:nvPr>
            <p:ph idx="1"/>
          </p:nvPr>
        </p:nvSpPr>
        <p:spPr>
          <a:xfrm>
            <a:off x="381000" y="1600200"/>
            <a:ext cx="8229600" cy="4525963"/>
          </a:xfrm>
        </p:spPr>
        <p:txBody>
          <a:bodyPr/>
          <a:lstStyle/>
          <a:p>
            <a:pPr indent="0" eaLnBrk="1" hangingPunct="1"/>
            <a:r>
              <a:rPr lang="en-US" sz="2800" dirty="0"/>
              <a:t>Varimax Method. An orthogonal rotation method that minimizes the number of variables that have high loadings on each factor. This method simplifies the interpretation of the factors. </a:t>
            </a:r>
          </a:p>
          <a:p>
            <a:pPr indent="0" eaLnBrk="1" hangingPunct="1"/>
            <a:r>
              <a:rPr lang="en-US" sz="2800" dirty="0" err="1"/>
              <a:t>Quartimax</a:t>
            </a:r>
            <a:r>
              <a:rPr lang="en-US" sz="2800" dirty="0"/>
              <a:t> Method. A rotation method that minimizes the number of factors needed to explain each variable. This method simplifies the interpretation of the observed variables. </a:t>
            </a:r>
          </a:p>
          <a:p>
            <a:pPr eaLnBrk="1" hangingPunct="1">
              <a:buFont typeface="Arial" charset="0"/>
              <a:buNone/>
            </a:pPr>
            <a:endParaRPr lang="en-US" sz="2800" dirty="0"/>
          </a:p>
        </p:txBody>
      </p:sp>
    </p:spTree>
    <p:extLst>
      <p:ext uri="{BB962C8B-B14F-4D97-AF65-F5344CB8AC3E}">
        <p14:creationId xmlns:p14="http://schemas.microsoft.com/office/powerpoint/2010/main" val="373089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Rotation</a:t>
            </a:r>
          </a:p>
        </p:txBody>
      </p:sp>
      <p:sp>
        <p:nvSpPr>
          <p:cNvPr id="11267" name="Content Placeholder 2"/>
          <p:cNvSpPr>
            <a:spLocks noGrp="1"/>
          </p:cNvSpPr>
          <p:nvPr>
            <p:ph idx="1"/>
          </p:nvPr>
        </p:nvSpPr>
        <p:spPr>
          <a:xfrm>
            <a:off x="609598" y="2160590"/>
            <a:ext cx="6629401" cy="3880773"/>
          </a:xfrm>
        </p:spPr>
        <p:txBody>
          <a:bodyPr>
            <a:normAutofit fontScale="92500" lnSpcReduction="10000"/>
          </a:bodyPr>
          <a:lstStyle/>
          <a:p>
            <a:pPr eaLnBrk="1" hangingPunct="1">
              <a:lnSpc>
                <a:spcPct val="110000"/>
              </a:lnSpc>
            </a:pPr>
            <a:r>
              <a:rPr lang="en-US" sz="2800" dirty="0"/>
              <a:t>Equamax Method. A rotation method that is a combination of the varimax method, which simplifies the factors, and the </a:t>
            </a:r>
            <a:r>
              <a:rPr lang="en-US" sz="2800" dirty="0" err="1"/>
              <a:t>quartimax</a:t>
            </a:r>
            <a:r>
              <a:rPr lang="en-US" sz="2800" dirty="0"/>
              <a:t> method which simplifies the variables. </a:t>
            </a:r>
          </a:p>
          <a:p>
            <a:pPr eaLnBrk="1" hangingPunct="1">
              <a:lnSpc>
                <a:spcPct val="110000"/>
              </a:lnSpc>
            </a:pPr>
            <a:r>
              <a:rPr lang="en-US" sz="2800" dirty="0"/>
              <a:t>The number of variables that load highly on a factor and the number of factors needed to explain a variable are minimized. </a:t>
            </a:r>
          </a:p>
          <a:p>
            <a:pPr eaLnBrk="1" hangingPunct="1"/>
            <a:endParaRPr lang="en-US" dirty="0"/>
          </a:p>
        </p:txBody>
      </p:sp>
    </p:spTree>
    <p:extLst>
      <p:ext uri="{BB962C8B-B14F-4D97-AF65-F5344CB8AC3E}">
        <p14:creationId xmlns:p14="http://schemas.microsoft.com/office/powerpoint/2010/main" val="3453496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Rotation</a:t>
            </a:r>
          </a:p>
        </p:txBody>
      </p:sp>
      <p:sp>
        <p:nvSpPr>
          <p:cNvPr id="12291" name="Content Placeholder 2"/>
          <p:cNvSpPr>
            <a:spLocks noGrp="1"/>
          </p:cNvSpPr>
          <p:nvPr>
            <p:ph idx="1"/>
          </p:nvPr>
        </p:nvSpPr>
        <p:spPr>
          <a:xfrm>
            <a:off x="609598" y="2160590"/>
            <a:ext cx="7010401" cy="4240210"/>
          </a:xfrm>
        </p:spPr>
        <p:txBody>
          <a:bodyPr>
            <a:normAutofit/>
          </a:bodyPr>
          <a:lstStyle/>
          <a:p>
            <a:pPr eaLnBrk="1" hangingPunct="1"/>
            <a:r>
              <a:rPr lang="en-US" sz="2800" dirty="0"/>
              <a:t>Direct </a:t>
            </a:r>
            <a:r>
              <a:rPr lang="en-US" sz="2800" dirty="0" err="1"/>
              <a:t>Oblimin</a:t>
            </a:r>
            <a:r>
              <a:rPr lang="en-US" sz="2800" dirty="0"/>
              <a:t> Method. A method for oblique (nonorthogonal) rotation. </a:t>
            </a:r>
          </a:p>
          <a:p>
            <a:r>
              <a:rPr lang="en-US" sz="2800" dirty="0"/>
              <a:t>Promax Rotation. An oblique rotation, which allows factors to be correlated. </a:t>
            </a:r>
          </a:p>
          <a:p>
            <a:pPr lvl="1"/>
            <a:r>
              <a:rPr lang="en-US" sz="2600" dirty="0"/>
              <a:t>This rotation can be calculated more quickly than a direct </a:t>
            </a:r>
            <a:r>
              <a:rPr lang="en-US" sz="2600" dirty="0" err="1"/>
              <a:t>oblimin</a:t>
            </a:r>
            <a:r>
              <a:rPr lang="en-US" sz="2600" dirty="0"/>
              <a:t> rotation, so it is useful for large datasets. </a:t>
            </a:r>
          </a:p>
          <a:p>
            <a:pPr eaLnBrk="1" hangingPunct="1"/>
            <a:endParaRPr lang="en-US" dirty="0"/>
          </a:p>
        </p:txBody>
      </p:sp>
    </p:spTree>
    <p:extLst>
      <p:ext uri="{BB962C8B-B14F-4D97-AF65-F5344CB8AC3E}">
        <p14:creationId xmlns:p14="http://schemas.microsoft.com/office/powerpoint/2010/main" val="1790947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295400"/>
          </a:xfrm>
        </p:spPr>
        <p:txBody>
          <a:bodyPr/>
          <a:lstStyle/>
          <a:p>
            <a:r>
              <a:rPr lang="en-IN" dirty="0"/>
              <a:t>How to decide on k, Number of Factors?</a:t>
            </a:r>
          </a:p>
        </p:txBody>
      </p:sp>
      <p:sp>
        <p:nvSpPr>
          <p:cNvPr id="3" name="Content Placeholder 2"/>
          <p:cNvSpPr>
            <a:spLocks noGrp="1"/>
          </p:cNvSpPr>
          <p:nvPr>
            <p:ph idx="1"/>
          </p:nvPr>
        </p:nvSpPr>
        <p:spPr>
          <a:xfrm>
            <a:off x="685800" y="2209800"/>
            <a:ext cx="7772400" cy="4114800"/>
          </a:xfrm>
        </p:spPr>
        <p:txBody>
          <a:bodyPr>
            <a:normAutofit/>
          </a:bodyPr>
          <a:lstStyle/>
          <a:p>
            <a:r>
              <a:rPr lang="en-IN" sz="2800" dirty="0"/>
              <a:t>The number of uncorrelated constructs that are jointly measured by the X’s.</a:t>
            </a:r>
          </a:p>
          <a:p>
            <a:r>
              <a:rPr lang="en-IN" sz="2800" dirty="0"/>
              <a:t>Only useful if number of factors is less than number of X’s </a:t>
            </a:r>
          </a:p>
          <a:p>
            <a:r>
              <a:rPr lang="en-IN" sz="2800" dirty="0"/>
              <a:t>Interpretability</a:t>
            </a:r>
          </a:p>
        </p:txBody>
      </p:sp>
    </p:spTree>
    <p:extLst>
      <p:ext uri="{BB962C8B-B14F-4D97-AF65-F5344CB8AC3E}">
        <p14:creationId xmlns:p14="http://schemas.microsoft.com/office/powerpoint/2010/main" val="2308441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8387"/>
            <a:ext cx="7772400" cy="1007013"/>
          </a:xfrm>
        </p:spPr>
        <p:txBody>
          <a:bodyPr/>
          <a:lstStyle/>
          <a:p>
            <a:r>
              <a:rPr lang="en-IN" dirty="0"/>
              <a:t>How to decide on k?</a:t>
            </a:r>
          </a:p>
        </p:txBody>
      </p:sp>
      <p:sp>
        <p:nvSpPr>
          <p:cNvPr id="3" name="Content Placeholder 2"/>
          <p:cNvSpPr>
            <a:spLocks noGrp="1"/>
          </p:cNvSpPr>
          <p:nvPr>
            <p:ph idx="1"/>
          </p:nvPr>
        </p:nvSpPr>
        <p:spPr>
          <a:xfrm>
            <a:off x="228600" y="1464212"/>
            <a:ext cx="8458200" cy="5029200"/>
          </a:xfrm>
        </p:spPr>
        <p:txBody>
          <a:bodyPr>
            <a:normAutofit lnSpcReduction="10000"/>
          </a:bodyPr>
          <a:lstStyle/>
          <a:p>
            <a:r>
              <a:rPr lang="en-IN" sz="2800" dirty="0"/>
              <a:t>Consider Eigen values from a principal components analysis</a:t>
            </a:r>
          </a:p>
          <a:p>
            <a:r>
              <a:rPr lang="en-IN" sz="2800" dirty="0"/>
              <a:t>Two interpretations:</a:t>
            </a:r>
          </a:p>
          <a:p>
            <a:pPr lvl="1"/>
            <a:r>
              <a:rPr lang="en-IN" sz="2400" dirty="0"/>
              <a:t>Eigenvalue ≅ equivalent number of variables which the factor represents</a:t>
            </a:r>
          </a:p>
          <a:p>
            <a:pPr lvl="1"/>
            <a:r>
              <a:rPr lang="en-IN" sz="2400" dirty="0"/>
              <a:t>Eigen value ≅ amount of variance in the data described by the factor.</a:t>
            </a:r>
          </a:p>
          <a:p>
            <a:r>
              <a:rPr lang="en-IN" sz="2800" dirty="0"/>
              <a:t>Rules to go by:</a:t>
            </a:r>
          </a:p>
          <a:p>
            <a:pPr lvl="1"/>
            <a:r>
              <a:rPr lang="en-IN" sz="2400" dirty="0"/>
              <a:t>number of eigenvalues&gt; 1</a:t>
            </a:r>
          </a:p>
          <a:p>
            <a:pPr lvl="1"/>
            <a:r>
              <a:rPr lang="en-IN" sz="2400" dirty="0"/>
              <a:t>Scree plot</a:t>
            </a:r>
          </a:p>
          <a:p>
            <a:pPr lvl="1"/>
            <a:r>
              <a:rPr lang="en-IN" sz="2400" dirty="0"/>
              <a:t>% variance explained</a:t>
            </a:r>
          </a:p>
          <a:p>
            <a:endParaRPr lang="en-IN" sz="2800" dirty="0"/>
          </a:p>
        </p:txBody>
      </p:sp>
    </p:spTree>
    <p:extLst>
      <p:ext uri="{BB962C8B-B14F-4D97-AF65-F5344CB8AC3E}">
        <p14:creationId xmlns:p14="http://schemas.microsoft.com/office/powerpoint/2010/main" val="251561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685800"/>
            <a:ext cx="7772400" cy="560387"/>
          </a:xfrm>
        </p:spPr>
        <p:txBody>
          <a:bodyPr>
            <a:normAutofit fontScale="90000"/>
          </a:bodyPr>
          <a:lstStyle/>
          <a:p>
            <a:r>
              <a:rPr lang="en-US" sz="4000" dirty="0"/>
              <a:t>Factor Analysis</a:t>
            </a:r>
          </a:p>
        </p:txBody>
      </p:sp>
      <p:sp>
        <p:nvSpPr>
          <p:cNvPr id="58371" name="Rectangle 3"/>
          <p:cNvSpPr>
            <a:spLocks noGrp="1" noChangeArrowheads="1"/>
          </p:cNvSpPr>
          <p:nvPr>
            <p:ph idx="1"/>
          </p:nvPr>
        </p:nvSpPr>
        <p:spPr>
          <a:xfrm>
            <a:off x="609599" y="1905000"/>
            <a:ext cx="6347714" cy="4136363"/>
          </a:xfrm>
        </p:spPr>
        <p:txBody>
          <a:bodyPr/>
          <a:lstStyle/>
          <a:p>
            <a:r>
              <a:rPr lang="en-US" sz="2800" dirty="0"/>
              <a:t>Uses Correlations</a:t>
            </a:r>
          </a:p>
          <a:p>
            <a:r>
              <a:rPr lang="en-US" sz="2800" dirty="0"/>
              <a:t>Normalize Data</a:t>
            </a:r>
          </a:p>
          <a:p>
            <a:r>
              <a:rPr lang="en-US" sz="2800" dirty="0"/>
              <a:t>Explains the total variation</a:t>
            </a:r>
          </a:p>
          <a:p>
            <a:r>
              <a:rPr lang="en-US" sz="2800" dirty="0"/>
              <a:t>Select Factors which Explain Maximum Variation</a:t>
            </a:r>
          </a:p>
          <a:p>
            <a:r>
              <a:rPr lang="en-US" sz="2800" dirty="0"/>
              <a:t>Methods of Rotation</a:t>
            </a:r>
          </a:p>
          <a:p>
            <a:endParaRPr lang="en-US" dirty="0"/>
          </a:p>
        </p:txBody>
      </p:sp>
    </p:spTree>
    <p:extLst>
      <p:ext uri="{BB962C8B-B14F-4D97-AF65-F5344CB8AC3E}">
        <p14:creationId xmlns:p14="http://schemas.microsoft.com/office/powerpoint/2010/main" val="2793419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47700" y="76200"/>
            <a:ext cx="7772400" cy="1143000"/>
          </a:xfrm>
        </p:spPr>
        <p:txBody>
          <a:bodyPr/>
          <a:lstStyle/>
          <a:p>
            <a:r>
              <a:rPr lang="en-US" dirty="0"/>
              <a:t>Scree Plot</a:t>
            </a:r>
          </a:p>
        </p:txBody>
      </p:sp>
      <p:sp>
        <p:nvSpPr>
          <p:cNvPr id="52228" name="Rectangle 4"/>
          <p:cNvSpPr>
            <a:spLocks noChangeArrowheads="1"/>
          </p:cNvSpPr>
          <p:nvPr/>
        </p:nvSpPr>
        <p:spPr bwMode="auto">
          <a:xfrm>
            <a:off x="4076700" y="5059363"/>
            <a:ext cx="457200" cy="457200"/>
          </a:xfrm>
          <a:prstGeom prst="rect">
            <a:avLst/>
          </a:prstGeom>
          <a:noFill/>
          <a:ln w="12700">
            <a:noFill/>
            <a:miter lim="800000"/>
            <a:headEnd/>
            <a:tailEnd/>
          </a:ln>
          <a:effectLst/>
        </p:spPr>
        <p:txBody>
          <a:bodyPr wrap="none" anchor="ctr"/>
          <a:lstStyle/>
          <a:p>
            <a:endParaRPr lang="en-US"/>
          </a:p>
        </p:txBody>
      </p:sp>
      <p:sp>
        <p:nvSpPr>
          <p:cNvPr id="52229" name="Line 5"/>
          <p:cNvSpPr>
            <a:spLocks noChangeShapeType="1"/>
          </p:cNvSpPr>
          <p:nvPr/>
        </p:nvSpPr>
        <p:spPr bwMode="auto">
          <a:xfrm>
            <a:off x="3162300" y="5973763"/>
            <a:ext cx="4762500" cy="0"/>
          </a:xfrm>
          <a:prstGeom prst="line">
            <a:avLst/>
          </a:prstGeom>
          <a:noFill/>
          <a:ln w="38100">
            <a:solidFill>
              <a:schemeClr val="tx1"/>
            </a:solidFill>
            <a:round/>
            <a:headEnd/>
            <a:tailEnd/>
          </a:ln>
          <a:effectLst/>
        </p:spPr>
        <p:txBody>
          <a:bodyPr wrap="none" anchor="ctr"/>
          <a:lstStyle/>
          <a:p>
            <a:endParaRPr lang="en-US"/>
          </a:p>
        </p:txBody>
      </p:sp>
      <p:sp>
        <p:nvSpPr>
          <p:cNvPr id="52230" name="Line 6"/>
          <p:cNvSpPr>
            <a:spLocks noChangeShapeType="1"/>
          </p:cNvSpPr>
          <p:nvPr/>
        </p:nvSpPr>
        <p:spPr bwMode="auto">
          <a:xfrm>
            <a:off x="6007100" y="5745163"/>
            <a:ext cx="0" cy="228600"/>
          </a:xfrm>
          <a:prstGeom prst="line">
            <a:avLst/>
          </a:prstGeom>
          <a:noFill/>
          <a:ln w="28575">
            <a:solidFill>
              <a:schemeClr val="tx1"/>
            </a:solidFill>
            <a:round/>
            <a:headEnd/>
            <a:tailEnd/>
          </a:ln>
          <a:effectLst/>
        </p:spPr>
        <p:txBody>
          <a:bodyPr wrap="none" anchor="ctr"/>
          <a:lstStyle/>
          <a:p>
            <a:endParaRPr lang="en-US"/>
          </a:p>
        </p:txBody>
      </p:sp>
      <p:sp>
        <p:nvSpPr>
          <p:cNvPr id="52231" name="Line 7"/>
          <p:cNvSpPr>
            <a:spLocks noChangeShapeType="1"/>
          </p:cNvSpPr>
          <p:nvPr/>
        </p:nvSpPr>
        <p:spPr bwMode="auto">
          <a:xfrm>
            <a:off x="4089400" y="5745163"/>
            <a:ext cx="0" cy="228600"/>
          </a:xfrm>
          <a:prstGeom prst="line">
            <a:avLst/>
          </a:prstGeom>
          <a:noFill/>
          <a:ln w="28575">
            <a:solidFill>
              <a:schemeClr val="tx1"/>
            </a:solidFill>
            <a:round/>
            <a:headEnd/>
            <a:tailEnd/>
          </a:ln>
          <a:effectLst/>
        </p:spPr>
        <p:txBody>
          <a:bodyPr wrap="none" anchor="ctr"/>
          <a:lstStyle/>
          <a:p>
            <a:endParaRPr lang="en-US"/>
          </a:p>
        </p:txBody>
      </p:sp>
      <p:sp>
        <p:nvSpPr>
          <p:cNvPr id="52232" name="Line 8"/>
          <p:cNvSpPr>
            <a:spLocks noChangeShapeType="1"/>
          </p:cNvSpPr>
          <p:nvPr/>
        </p:nvSpPr>
        <p:spPr bwMode="auto">
          <a:xfrm>
            <a:off x="5054600" y="5732463"/>
            <a:ext cx="0" cy="228600"/>
          </a:xfrm>
          <a:prstGeom prst="line">
            <a:avLst/>
          </a:prstGeom>
          <a:noFill/>
          <a:ln w="28575">
            <a:solidFill>
              <a:schemeClr val="tx1"/>
            </a:solidFill>
            <a:round/>
            <a:headEnd/>
            <a:tailEnd/>
          </a:ln>
          <a:effectLst/>
        </p:spPr>
        <p:txBody>
          <a:bodyPr wrap="none" anchor="ctr"/>
          <a:lstStyle/>
          <a:p>
            <a:endParaRPr lang="en-US"/>
          </a:p>
        </p:txBody>
      </p:sp>
      <p:sp>
        <p:nvSpPr>
          <p:cNvPr id="52233" name="Line 9"/>
          <p:cNvSpPr>
            <a:spLocks noChangeShapeType="1"/>
          </p:cNvSpPr>
          <p:nvPr/>
        </p:nvSpPr>
        <p:spPr bwMode="auto">
          <a:xfrm>
            <a:off x="3149600" y="1401763"/>
            <a:ext cx="0" cy="4572000"/>
          </a:xfrm>
          <a:prstGeom prst="line">
            <a:avLst/>
          </a:prstGeom>
          <a:noFill/>
          <a:ln w="38100">
            <a:solidFill>
              <a:schemeClr val="tx1"/>
            </a:solidFill>
            <a:round/>
            <a:headEnd/>
            <a:tailEnd/>
          </a:ln>
          <a:effectLst/>
        </p:spPr>
        <p:txBody>
          <a:bodyPr wrap="none" anchor="ctr"/>
          <a:lstStyle/>
          <a:p>
            <a:endParaRPr lang="en-US"/>
          </a:p>
        </p:txBody>
      </p:sp>
      <p:sp>
        <p:nvSpPr>
          <p:cNvPr id="52234" name="Line 10"/>
          <p:cNvSpPr>
            <a:spLocks noChangeShapeType="1"/>
          </p:cNvSpPr>
          <p:nvPr/>
        </p:nvSpPr>
        <p:spPr bwMode="auto">
          <a:xfrm>
            <a:off x="6972300" y="5745163"/>
            <a:ext cx="0" cy="228600"/>
          </a:xfrm>
          <a:prstGeom prst="line">
            <a:avLst/>
          </a:prstGeom>
          <a:noFill/>
          <a:ln w="28575">
            <a:solidFill>
              <a:schemeClr val="tx1"/>
            </a:solidFill>
            <a:round/>
            <a:headEnd/>
            <a:tailEnd/>
          </a:ln>
          <a:effectLst/>
        </p:spPr>
        <p:txBody>
          <a:bodyPr wrap="none" anchor="ctr"/>
          <a:lstStyle/>
          <a:p>
            <a:endParaRPr lang="en-US"/>
          </a:p>
        </p:txBody>
      </p:sp>
      <p:sp>
        <p:nvSpPr>
          <p:cNvPr id="52235" name="Line 11"/>
          <p:cNvSpPr>
            <a:spLocks noChangeShapeType="1"/>
          </p:cNvSpPr>
          <p:nvPr/>
        </p:nvSpPr>
        <p:spPr bwMode="auto">
          <a:xfrm>
            <a:off x="7937500" y="5745163"/>
            <a:ext cx="0" cy="228600"/>
          </a:xfrm>
          <a:prstGeom prst="line">
            <a:avLst/>
          </a:prstGeom>
          <a:noFill/>
          <a:ln w="28575">
            <a:solidFill>
              <a:schemeClr val="tx1"/>
            </a:solidFill>
            <a:round/>
            <a:headEnd/>
            <a:tailEnd/>
          </a:ln>
          <a:effectLst/>
        </p:spPr>
        <p:txBody>
          <a:bodyPr wrap="none" anchor="ctr"/>
          <a:lstStyle/>
          <a:p>
            <a:endParaRPr lang="en-US"/>
          </a:p>
        </p:txBody>
      </p:sp>
      <p:sp>
        <p:nvSpPr>
          <p:cNvPr id="52236" name="Rectangle 12"/>
          <p:cNvSpPr>
            <a:spLocks noChangeArrowheads="1"/>
          </p:cNvSpPr>
          <p:nvPr/>
        </p:nvSpPr>
        <p:spPr bwMode="auto">
          <a:xfrm>
            <a:off x="2501900" y="4986338"/>
            <a:ext cx="10033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0.5</a:t>
            </a:r>
          </a:p>
        </p:txBody>
      </p:sp>
      <p:sp>
        <p:nvSpPr>
          <p:cNvPr id="52237" name="Rectangle 13"/>
          <p:cNvSpPr>
            <a:spLocks noChangeArrowheads="1"/>
          </p:cNvSpPr>
          <p:nvPr/>
        </p:nvSpPr>
        <p:spPr bwMode="auto">
          <a:xfrm>
            <a:off x="3657600" y="5976938"/>
            <a:ext cx="6858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2</a:t>
            </a:r>
          </a:p>
        </p:txBody>
      </p:sp>
      <p:sp>
        <p:nvSpPr>
          <p:cNvPr id="52238" name="Rectangle 14"/>
          <p:cNvSpPr>
            <a:spLocks noChangeArrowheads="1"/>
          </p:cNvSpPr>
          <p:nvPr/>
        </p:nvSpPr>
        <p:spPr bwMode="auto">
          <a:xfrm>
            <a:off x="6591300" y="5976938"/>
            <a:ext cx="6858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5</a:t>
            </a:r>
          </a:p>
        </p:txBody>
      </p:sp>
      <p:sp>
        <p:nvSpPr>
          <p:cNvPr id="52239" name="Rectangle 15"/>
          <p:cNvSpPr>
            <a:spLocks noChangeArrowheads="1"/>
          </p:cNvSpPr>
          <p:nvPr/>
        </p:nvSpPr>
        <p:spPr bwMode="auto">
          <a:xfrm>
            <a:off x="5600700" y="5976938"/>
            <a:ext cx="6858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4</a:t>
            </a:r>
          </a:p>
        </p:txBody>
      </p:sp>
      <p:sp>
        <p:nvSpPr>
          <p:cNvPr id="52240" name="Rectangle 16"/>
          <p:cNvSpPr>
            <a:spLocks noChangeArrowheads="1"/>
          </p:cNvSpPr>
          <p:nvPr/>
        </p:nvSpPr>
        <p:spPr bwMode="auto">
          <a:xfrm>
            <a:off x="4610100" y="5976938"/>
            <a:ext cx="6858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3</a:t>
            </a:r>
          </a:p>
        </p:txBody>
      </p:sp>
      <p:sp>
        <p:nvSpPr>
          <p:cNvPr id="52241" name="Rectangle 17"/>
          <p:cNvSpPr>
            <a:spLocks noChangeArrowheads="1"/>
          </p:cNvSpPr>
          <p:nvPr/>
        </p:nvSpPr>
        <p:spPr bwMode="auto">
          <a:xfrm>
            <a:off x="7531100" y="5976938"/>
            <a:ext cx="6858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6</a:t>
            </a:r>
          </a:p>
        </p:txBody>
      </p:sp>
      <p:sp>
        <p:nvSpPr>
          <p:cNvPr id="52242" name="Rectangle 18"/>
          <p:cNvSpPr>
            <a:spLocks noChangeArrowheads="1"/>
          </p:cNvSpPr>
          <p:nvPr/>
        </p:nvSpPr>
        <p:spPr bwMode="auto">
          <a:xfrm>
            <a:off x="4648200" y="6281738"/>
            <a:ext cx="38100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hlink"/>
                </a:solidFill>
              </a:rPr>
              <a:t> Component Number</a:t>
            </a:r>
          </a:p>
        </p:txBody>
      </p:sp>
      <p:sp>
        <p:nvSpPr>
          <p:cNvPr id="52243" name="Rectangle 19"/>
          <p:cNvSpPr>
            <a:spLocks noChangeArrowheads="1"/>
          </p:cNvSpPr>
          <p:nvPr/>
        </p:nvSpPr>
        <p:spPr bwMode="auto">
          <a:xfrm>
            <a:off x="2590800" y="5287963"/>
            <a:ext cx="1003300" cy="758825"/>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0.0</a:t>
            </a:r>
          </a:p>
        </p:txBody>
      </p:sp>
      <p:sp>
        <p:nvSpPr>
          <p:cNvPr id="52244" name="Rectangle 20"/>
          <p:cNvSpPr>
            <a:spLocks noChangeArrowheads="1"/>
          </p:cNvSpPr>
          <p:nvPr/>
        </p:nvSpPr>
        <p:spPr bwMode="auto">
          <a:xfrm>
            <a:off x="2501900" y="2700338"/>
            <a:ext cx="10033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2.0</a:t>
            </a:r>
          </a:p>
        </p:txBody>
      </p:sp>
      <p:sp>
        <p:nvSpPr>
          <p:cNvPr id="52245" name="Rectangle 21"/>
          <p:cNvSpPr>
            <a:spLocks noChangeArrowheads="1"/>
          </p:cNvSpPr>
          <p:nvPr/>
        </p:nvSpPr>
        <p:spPr bwMode="auto">
          <a:xfrm>
            <a:off x="2501900" y="1173163"/>
            <a:ext cx="10033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3.0</a:t>
            </a:r>
          </a:p>
        </p:txBody>
      </p:sp>
      <p:sp>
        <p:nvSpPr>
          <p:cNvPr id="52246" name="Rectangle 22"/>
          <p:cNvSpPr>
            <a:spLocks noChangeArrowheads="1"/>
          </p:cNvSpPr>
          <p:nvPr/>
        </p:nvSpPr>
        <p:spPr bwMode="auto">
          <a:xfrm rot="-5400000">
            <a:off x="1035844" y="3242469"/>
            <a:ext cx="20066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hlink"/>
                </a:solidFill>
              </a:rPr>
              <a:t> Eigenvalue</a:t>
            </a:r>
          </a:p>
        </p:txBody>
      </p:sp>
      <p:sp>
        <p:nvSpPr>
          <p:cNvPr id="52247" name="Line 23"/>
          <p:cNvSpPr>
            <a:spLocks noChangeShapeType="1"/>
          </p:cNvSpPr>
          <p:nvPr/>
        </p:nvSpPr>
        <p:spPr bwMode="auto">
          <a:xfrm rot="-5400000">
            <a:off x="3314700" y="5097463"/>
            <a:ext cx="0" cy="228600"/>
          </a:xfrm>
          <a:prstGeom prst="line">
            <a:avLst/>
          </a:prstGeom>
          <a:noFill/>
          <a:ln w="28575">
            <a:solidFill>
              <a:schemeClr val="tx1"/>
            </a:solidFill>
            <a:round/>
            <a:headEnd/>
            <a:tailEnd/>
          </a:ln>
          <a:effectLst/>
        </p:spPr>
        <p:txBody>
          <a:bodyPr wrap="none" anchor="ctr"/>
          <a:lstStyle/>
          <a:p>
            <a:endParaRPr lang="en-US"/>
          </a:p>
        </p:txBody>
      </p:sp>
      <p:sp>
        <p:nvSpPr>
          <p:cNvPr id="52248" name="Line 24"/>
          <p:cNvSpPr>
            <a:spLocks noChangeShapeType="1"/>
          </p:cNvSpPr>
          <p:nvPr/>
        </p:nvSpPr>
        <p:spPr bwMode="auto">
          <a:xfrm rot="-5400000">
            <a:off x="3314700" y="4335463"/>
            <a:ext cx="0" cy="228600"/>
          </a:xfrm>
          <a:prstGeom prst="line">
            <a:avLst/>
          </a:prstGeom>
          <a:noFill/>
          <a:ln w="28575">
            <a:solidFill>
              <a:schemeClr val="tx1"/>
            </a:solidFill>
            <a:round/>
            <a:headEnd/>
            <a:tailEnd/>
          </a:ln>
          <a:effectLst/>
        </p:spPr>
        <p:txBody>
          <a:bodyPr wrap="none" anchor="ctr"/>
          <a:lstStyle/>
          <a:p>
            <a:endParaRPr lang="en-US"/>
          </a:p>
        </p:txBody>
      </p:sp>
      <p:sp>
        <p:nvSpPr>
          <p:cNvPr id="52249" name="Line 25"/>
          <p:cNvSpPr>
            <a:spLocks noChangeShapeType="1"/>
          </p:cNvSpPr>
          <p:nvPr/>
        </p:nvSpPr>
        <p:spPr bwMode="auto">
          <a:xfrm rot="-5400000">
            <a:off x="3314700" y="3573463"/>
            <a:ext cx="0" cy="228600"/>
          </a:xfrm>
          <a:prstGeom prst="line">
            <a:avLst/>
          </a:prstGeom>
          <a:noFill/>
          <a:ln w="28575">
            <a:solidFill>
              <a:schemeClr val="tx1"/>
            </a:solidFill>
            <a:round/>
            <a:headEnd/>
            <a:tailEnd/>
          </a:ln>
          <a:effectLst/>
        </p:spPr>
        <p:txBody>
          <a:bodyPr wrap="none" anchor="ctr"/>
          <a:lstStyle/>
          <a:p>
            <a:endParaRPr lang="en-US"/>
          </a:p>
        </p:txBody>
      </p:sp>
      <p:sp>
        <p:nvSpPr>
          <p:cNvPr id="52250" name="Line 26"/>
          <p:cNvSpPr>
            <a:spLocks noChangeShapeType="1"/>
          </p:cNvSpPr>
          <p:nvPr/>
        </p:nvSpPr>
        <p:spPr bwMode="auto">
          <a:xfrm rot="-5400000">
            <a:off x="3314700" y="2811463"/>
            <a:ext cx="0" cy="228600"/>
          </a:xfrm>
          <a:prstGeom prst="line">
            <a:avLst/>
          </a:prstGeom>
          <a:noFill/>
          <a:ln w="28575">
            <a:solidFill>
              <a:schemeClr val="tx1"/>
            </a:solidFill>
            <a:round/>
            <a:headEnd/>
            <a:tailEnd/>
          </a:ln>
          <a:effectLst/>
        </p:spPr>
        <p:txBody>
          <a:bodyPr wrap="none" anchor="ctr"/>
          <a:lstStyle/>
          <a:p>
            <a:endParaRPr lang="en-US"/>
          </a:p>
        </p:txBody>
      </p:sp>
      <p:sp>
        <p:nvSpPr>
          <p:cNvPr id="52251" name="Line 27"/>
          <p:cNvSpPr>
            <a:spLocks noChangeShapeType="1"/>
          </p:cNvSpPr>
          <p:nvPr/>
        </p:nvSpPr>
        <p:spPr bwMode="auto">
          <a:xfrm rot="-5400000">
            <a:off x="3314700" y="2049463"/>
            <a:ext cx="0" cy="228600"/>
          </a:xfrm>
          <a:prstGeom prst="line">
            <a:avLst/>
          </a:prstGeom>
          <a:noFill/>
          <a:ln w="28575">
            <a:solidFill>
              <a:schemeClr val="tx1"/>
            </a:solidFill>
            <a:round/>
            <a:headEnd/>
            <a:tailEnd/>
          </a:ln>
          <a:effectLst/>
        </p:spPr>
        <p:txBody>
          <a:bodyPr wrap="none" anchor="ctr"/>
          <a:lstStyle/>
          <a:p>
            <a:endParaRPr lang="en-US"/>
          </a:p>
        </p:txBody>
      </p:sp>
      <p:sp>
        <p:nvSpPr>
          <p:cNvPr id="52252" name="Line 28"/>
          <p:cNvSpPr>
            <a:spLocks noChangeShapeType="1"/>
          </p:cNvSpPr>
          <p:nvPr/>
        </p:nvSpPr>
        <p:spPr bwMode="auto">
          <a:xfrm rot="-5400000">
            <a:off x="3289300" y="1287463"/>
            <a:ext cx="0" cy="228600"/>
          </a:xfrm>
          <a:prstGeom prst="line">
            <a:avLst/>
          </a:prstGeom>
          <a:noFill/>
          <a:ln w="28575">
            <a:solidFill>
              <a:schemeClr val="tx1"/>
            </a:solidFill>
            <a:round/>
            <a:headEnd/>
            <a:tailEnd/>
          </a:ln>
          <a:effectLst/>
        </p:spPr>
        <p:txBody>
          <a:bodyPr wrap="none" anchor="ctr"/>
          <a:lstStyle/>
          <a:p>
            <a:endParaRPr lang="en-US"/>
          </a:p>
        </p:txBody>
      </p:sp>
      <p:sp>
        <p:nvSpPr>
          <p:cNvPr id="52253" name="Rectangle 29"/>
          <p:cNvSpPr>
            <a:spLocks noChangeArrowheads="1"/>
          </p:cNvSpPr>
          <p:nvPr/>
        </p:nvSpPr>
        <p:spPr bwMode="auto">
          <a:xfrm>
            <a:off x="2514600" y="4221163"/>
            <a:ext cx="10033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1.0</a:t>
            </a:r>
          </a:p>
        </p:txBody>
      </p:sp>
      <p:sp>
        <p:nvSpPr>
          <p:cNvPr id="52254" name="Rectangle 30"/>
          <p:cNvSpPr>
            <a:spLocks noChangeArrowheads="1"/>
          </p:cNvSpPr>
          <p:nvPr/>
        </p:nvSpPr>
        <p:spPr bwMode="auto">
          <a:xfrm>
            <a:off x="2514600" y="3459163"/>
            <a:ext cx="10033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1.5</a:t>
            </a:r>
          </a:p>
        </p:txBody>
      </p:sp>
      <p:sp>
        <p:nvSpPr>
          <p:cNvPr id="52255" name="Rectangle 31"/>
          <p:cNvSpPr>
            <a:spLocks noChangeArrowheads="1"/>
          </p:cNvSpPr>
          <p:nvPr/>
        </p:nvSpPr>
        <p:spPr bwMode="auto">
          <a:xfrm>
            <a:off x="2501900" y="1935163"/>
            <a:ext cx="10033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2.5</a:t>
            </a:r>
          </a:p>
        </p:txBody>
      </p:sp>
      <p:sp>
        <p:nvSpPr>
          <p:cNvPr id="52256" name="Line 32"/>
          <p:cNvSpPr>
            <a:spLocks noChangeShapeType="1"/>
          </p:cNvSpPr>
          <p:nvPr/>
        </p:nvSpPr>
        <p:spPr bwMode="auto">
          <a:xfrm>
            <a:off x="3200400" y="1706563"/>
            <a:ext cx="838200" cy="685800"/>
          </a:xfrm>
          <a:prstGeom prst="line">
            <a:avLst/>
          </a:prstGeom>
          <a:noFill/>
          <a:ln w="12700">
            <a:solidFill>
              <a:schemeClr val="tx1"/>
            </a:solidFill>
            <a:round/>
            <a:headEnd/>
            <a:tailEnd/>
          </a:ln>
          <a:effectLst/>
        </p:spPr>
        <p:txBody>
          <a:bodyPr wrap="none" anchor="ctr"/>
          <a:lstStyle/>
          <a:p>
            <a:endParaRPr lang="en-US"/>
          </a:p>
        </p:txBody>
      </p:sp>
      <p:sp>
        <p:nvSpPr>
          <p:cNvPr id="52257" name="Line 33"/>
          <p:cNvSpPr>
            <a:spLocks noChangeShapeType="1"/>
          </p:cNvSpPr>
          <p:nvPr/>
        </p:nvSpPr>
        <p:spPr bwMode="auto">
          <a:xfrm>
            <a:off x="4038600" y="2392363"/>
            <a:ext cx="990600" cy="2819400"/>
          </a:xfrm>
          <a:prstGeom prst="line">
            <a:avLst/>
          </a:prstGeom>
          <a:noFill/>
          <a:ln w="12700">
            <a:solidFill>
              <a:schemeClr val="tx1"/>
            </a:solidFill>
            <a:round/>
            <a:headEnd/>
            <a:tailEnd/>
          </a:ln>
          <a:effectLst/>
        </p:spPr>
        <p:txBody>
          <a:bodyPr wrap="none" anchor="ctr"/>
          <a:lstStyle/>
          <a:p>
            <a:endParaRPr lang="en-US"/>
          </a:p>
        </p:txBody>
      </p:sp>
      <p:sp>
        <p:nvSpPr>
          <p:cNvPr id="52258" name="Line 34"/>
          <p:cNvSpPr>
            <a:spLocks noChangeShapeType="1"/>
          </p:cNvSpPr>
          <p:nvPr/>
        </p:nvSpPr>
        <p:spPr bwMode="auto">
          <a:xfrm>
            <a:off x="5029200" y="5211763"/>
            <a:ext cx="914400" cy="152400"/>
          </a:xfrm>
          <a:prstGeom prst="line">
            <a:avLst/>
          </a:prstGeom>
          <a:noFill/>
          <a:ln w="12700">
            <a:solidFill>
              <a:schemeClr val="tx1"/>
            </a:solidFill>
            <a:round/>
            <a:headEnd/>
            <a:tailEnd/>
          </a:ln>
          <a:effectLst/>
        </p:spPr>
        <p:txBody>
          <a:bodyPr wrap="none" anchor="ctr"/>
          <a:lstStyle/>
          <a:p>
            <a:endParaRPr lang="en-US"/>
          </a:p>
        </p:txBody>
      </p:sp>
      <p:sp>
        <p:nvSpPr>
          <p:cNvPr id="52259" name="Line 35"/>
          <p:cNvSpPr>
            <a:spLocks noChangeShapeType="1"/>
          </p:cNvSpPr>
          <p:nvPr/>
        </p:nvSpPr>
        <p:spPr bwMode="auto">
          <a:xfrm>
            <a:off x="5943600" y="5364163"/>
            <a:ext cx="990600" cy="152400"/>
          </a:xfrm>
          <a:prstGeom prst="line">
            <a:avLst/>
          </a:prstGeom>
          <a:noFill/>
          <a:ln w="12700">
            <a:solidFill>
              <a:schemeClr val="tx1"/>
            </a:solidFill>
            <a:round/>
            <a:headEnd/>
            <a:tailEnd/>
          </a:ln>
          <a:effectLst/>
        </p:spPr>
        <p:txBody>
          <a:bodyPr wrap="none" anchor="ctr"/>
          <a:lstStyle/>
          <a:p>
            <a:endParaRPr lang="en-US"/>
          </a:p>
        </p:txBody>
      </p:sp>
      <p:sp>
        <p:nvSpPr>
          <p:cNvPr id="52260" name="Line 36"/>
          <p:cNvSpPr>
            <a:spLocks noChangeShapeType="1"/>
          </p:cNvSpPr>
          <p:nvPr/>
        </p:nvSpPr>
        <p:spPr bwMode="auto">
          <a:xfrm>
            <a:off x="6934200" y="5516563"/>
            <a:ext cx="990600" cy="152400"/>
          </a:xfrm>
          <a:prstGeom prst="line">
            <a:avLst/>
          </a:prstGeom>
          <a:noFill/>
          <a:ln w="12700">
            <a:solidFill>
              <a:schemeClr val="tx1"/>
            </a:solidFill>
            <a:round/>
            <a:headEnd/>
            <a:tailEnd/>
          </a:ln>
          <a:effectLst/>
        </p:spPr>
        <p:txBody>
          <a:bodyPr wrap="none" anchor="ctr"/>
          <a:lstStyle/>
          <a:p>
            <a:endParaRPr lang="en-US"/>
          </a:p>
        </p:txBody>
      </p:sp>
      <p:sp>
        <p:nvSpPr>
          <p:cNvPr id="52261" name="Rectangle 37"/>
          <p:cNvSpPr>
            <a:spLocks noChangeArrowheads="1"/>
          </p:cNvSpPr>
          <p:nvPr/>
        </p:nvSpPr>
        <p:spPr bwMode="auto">
          <a:xfrm>
            <a:off x="2743200" y="5973763"/>
            <a:ext cx="685800" cy="423862"/>
          </a:xfrm>
          <a:prstGeom prst="rect">
            <a:avLst/>
          </a:prstGeom>
          <a:noFill/>
          <a:ln w="12700">
            <a:noFill/>
            <a:miter lim="800000"/>
            <a:headEnd/>
            <a:tailEnd/>
          </a:ln>
          <a:effectLst/>
        </p:spPr>
        <p:txBody>
          <a:bodyPr lIns="90487" tIns="44450" rIns="90487" bIns="44450">
            <a:spAutoFit/>
          </a:bodyPr>
          <a:lstStyle/>
          <a:p>
            <a:pPr algn="l" eaLnBrk="0" hangingPunct="0">
              <a:spcBef>
                <a:spcPct val="50000"/>
              </a:spcBef>
            </a:pPr>
            <a:r>
              <a:rPr lang="en-US" sz="2200">
                <a:solidFill>
                  <a:schemeClr val="tx2"/>
                </a:solidFill>
              </a:rPr>
              <a:t>   1 </a:t>
            </a:r>
          </a:p>
        </p:txBody>
      </p:sp>
    </p:spTree>
    <p:extLst>
      <p:ext uri="{BB962C8B-B14F-4D97-AF65-F5344CB8AC3E}">
        <p14:creationId xmlns:p14="http://schemas.microsoft.com/office/powerpoint/2010/main" val="2800634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endParaRPr lang="en-US"/>
          </a:p>
        </p:txBody>
      </p:sp>
      <p:sp>
        <p:nvSpPr>
          <p:cNvPr id="34819" name="Rectangle 3"/>
          <p:cNvSpPr>
            <a:spLocks noGrp="1" noChangeArrowheads="1"/>
          </p:cNvSpPr>
          <p:nvPr>
            <p:ph idx="1"/>
          </p:nvPr>
        </p:nvSpPr>
        <p:spPr/>
        <p:txBody>
          <a:bodyPr/>
          <a:lstStyle/>
          <a:p>
            <a:pPr eaLnBrk="1" hangingPunct="1"/>
            <a:r>
              <a:rPr lang="en-US"/>
              <a:t>Questions</a:t>
            </a:r>
          </a:p>
          <a:p>
            <a:pPr eaLnBrk="1" hangingPunct="1"/>
            <a:r>
              <a:rPr lang="en-US"/>
              <a:t>Clarifications?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Introduction</a:t>
            </a:r>
          </a:p>
        </p:txBody>
      </p:sp>
      <p:sp>
        <p:nvSpPr>
          <p:cNvPr id="3075" name="Content Placeholder 2"/>
          <p:cNvSpPr>
            <a:spLocks noGrp="1"/>
          </p:cNvSpPr>
          <p:nvPr>
            <p:ph idx="1"/>
          </p:nvPr>
        </p:nvSpPr>
        <p:spPr>
          <a:xfrm>
            <a:off x="457200" y="1600200"/>
            <a:ext cx="8229600" cy="4800600"/>
          </a:xfrm>
        </p:spPr>
        <p:txBody>
          <a:bodyPr>
            <a:noAutofit/>
          </a:bodyPr>
          <a:lstStyle/>
          <a:p>
            <a:pPr eaLnBrk="1" hangingPunct="1"/>
            <a:r>
              <a:rPr lang="en-US" sz="3200" dirty="0"/>
              <a:t>Identify attributes which are similar</a:t>
            </a:r>
          </a:p>
          <a:p>
            <a:pPr lvl="1" eaLnBrk="1" hangingPunct="1"/>
            <a:r>
              <a:rPr lang="en-US" sz="2800" dirty="0"/>
              <a:t>Identify sets of statements that have highly correlated responses</a:t>
            </a:r>
          </a:p>
          <a:p>
            <a:pPr eaLnBrk="1" hangingPunct="1"/>
            <a:r>
              <a:rPr lang="en-US" sz="3200" dirty="0"/>
              <a:t>Identify statements that measure some factor which is common to all of them</a:t>
            </a:r>
          </a:p>
          <a:p>
            <a:pPr eaLnBrk="1" hangingPunct="1"/>
            <a:r>
              <a:rPr lang="en-US" sz="3200" dirty="0"/>
              <a:t>There can be more than one set.  Identify underlying basic construct</a:t>
            </a:r>
          </a:p>
          <a:p>
            <a:pPr eaLnBrk="1" hangingPunct="1"/>
            <a:r>
              <a:rPr lang="en-US" sz="3200" dirty="0"/>
              <a:t>Applied to continuous or scaled variables.  Not categorical variables</a:t>
            </a:r>
          </a:p>
        </p:txBody>
      </p:sp>
    </p:spTree>
    <p:extLst>
      <p:ext uri="{BB962C8B-B14F-4D97-AF65-F5344CB8AC3E}">
        <p14:creationId xmlns:p14="http://schemas.microsoft.com/office/powerpoint/2010/main" val="388407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304800"/>
            <a:ext cx="7772400" cy="1143000"/>
          </a:xfrm>
        </p:spPr>
        <p:txBody>
          <a:bodyPr/>
          <a:lstStyle/>
          <a:p>
            <a:pPr eaLnBrk="1" hangingPunct="1"/>
            <a:r>
              <a:rPr lang="en-US" dirty="0"/>
              <a:t>Introduction</a:t>
            </a:r>
          </a:p>
        </p:txBody>
      </p:sp>
      <p:sp>
        <p:nvSpPr>
          <p:cNvPr id="4099" name="Content Placeholder 2"/>
          <p:cNvSpPr>
            <a:spLocks noGrp="1"/>
          </p:cNvSpPr>
          <p:nvPr>
            <p:ph idx="1"/>
          </p:nvPr>
        </p:nvSpPr>
        <p:spPr>
          <a:xfrm>
            <a:off x="457200" y="1600200"/>
            <a:ext cx="8229600" cy="4876800"/>
          </a:xfrm>
        </p:spPr>
        <p:txBody>
          <a:bodyPr/>
          <a:lstStyle/>
          <a:p>
            <a:pPr eaLnBrk="1" hangingPunct="1"/>
            <a:r>
              <a:rPr lang="en-US" sz="3600" dirty="0"/>
              <a:t>Uses Principle Component Analysis</a:t>
            </a:r>
          </a:p>
          <a:p>
            <a:pPr lvl="1" eaLnBrk="1" hangingPunct="1"/>
            <a:r>
              <a:rPr lang="en-US" sz="2400" dirty="0"/>
              <a:t>Method for re-expressing multivariate data  so that first few dimensions account for as much information as possible</a:t>
            </a:r>
          </a:p>
          <a:p>
            <a:pPr lvl="1" eaLnBrk="1" hangingPunct="1"/>
            <a:r>
              <a:rPr lang="en-US" sz="2400" dirty="0"/>
              <a:t>Selects (components) factors, one at a time using procedures which “best fit” each factor to the data.</a:t>
            </a:r>
          </a:p>
          <a:p>
            <a:pPr lvl="1" eaLnBrk="1" hangingPunct="1"/>
            <a:r>
              <a:rPr lang="en-US" sz="2400" dirty="0"/>
              <a:t>Each Subsequent factor is selected to explain residual variance</a:t>
            </a:r>
          </a:p>
          <a:p>
            <a:pPr lvl="1" eaLnBrk="1" hangingPunct="1"/>
            <a:r>
              <a:rPr lang="en-US" sz="2400" dirty="0"/>
              <a:t>These factors uncorrelated to each other.</a:t>
            </a:r>
          </a:p>
        </p:txBody>
      </p:sp>
    </p:spTree>
    <p:extLst>
      <p:ext uri="{BB962C8B-B14F-4D97-AF65-F5344CB8AC3E}">
        <p14:creationId xmlns:p14="http://schemas.microsoft.com/office/powerpoint/2010/main" val="312443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3D72-1585-4656-A864-2F101874A5A5}"/>
              </a:ext>
            </a:extLst>
          </p:cNvPr>
          <p:cNvSpPr>
            <a:spLocks noGrp="1"/>
          </p:cNvSpPr>
          <p:nvPr>
            <p:ph type="ctrTitle"/>
          </p:nvPr>
        </p:nvSpPr>
        <p:spPr/>
        <p:txBody>
          <a:bodyPr/>
          <a:lstStyle/>
          <a:p>
            <a:r>
              <a:rPr lang="en-US" dirty="0"/>
              <a:t>Nutrients and Food Items</a:t>
            </a:r>
          </a:p>
        </p:txBody>
      </p:sp>
      <p:sp>
        <p:nvSpPr>
          <p:cNvPr id="3" name="Subtitle 2">
            <a:extLst>
              <a:ext uri="{FF2B5EF4-FFF2-40B4-BE49-F238E27FC236}">
                <a16:creationId xmlns:a16="http://schemas.microsoft.com/office/drawing/2014/main" id="{966A11AB-30C8-4DAB-8952-F924C46B8D6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851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3B3060-CDC6-424C-9BB8-F9DB3D5C3E8B}"/>
              </a:ext>
            </a:extLst>
          </p:cNvPr>
          <p:cNvSpPr txBox="1"/>
          <p:nvPr/>
        </p:nvSpPr>
        <p:spPr>
          <a:xfrm>
            <a:off x="574399" y="1220725"/>
            <a:ext cx="1398297" cy="4662815"/>
          </a:xfrm>
          <a:prstGeom prst="rect">
            <a:avLst/>
          </a:prstGeom>
          <a:noFill/>
          <a:ln w="12700">
            <a:solidFill>
              <a:srgbClr val="0070C0"/>
            </a:solidFill>
          </a:ln>
        </p:spPr>
        <p:txBody>
          <a:bodyPr wrap="square" rtlCol="0">
            <a:spAutoFit/>
          </a:bodyPr>
          <a:lstStyle/>
          <a:p>
            <a:endParaRPr lang="en-US" sz="1350" dirty="0"/>
          </a:p>
          <a:p>
            <a:endParaRPr lang="en-US" sz="1350" dirty="0"/>
          </a:p>
          <a:p>
            <a:endParaRPr lang="en-US" sz="1350" b="1" dirty="0"/>
          </a:p>
          <a:p>
            <a:pPr marL="214313" indent="-214313">
              <a:buFont typeface="Arial" panose="020B0604020202020204" pitchFamily="34" charset="0"/>
              <a:buChar char="•"/>
            </a:pPr>
            <a:r>
              <a:rPr lang="en-US" sz="1350" b="1" dirty="0">
                <a:solidFill>
                  <a:srgbClr val="FF0000"/>
                </a:solidFill>
              </a:rPr>
              <a:t>Parsley</a:t>
            </a:r>
          </a:p>
          <a:p>
            <a:pPr marL="214313" indent="-214313">
              <a:buFont typeface="Arial" panose="020B0604020202020204" pitchFamily="34" charset="0"/>
              <a:buChar char="•"/>
            </a:pPr>
            <a:r>
              <a:rPr lang="en-US" sz="1350" b="1" dirty="0">
                <a:solidFill>
                  <a:srgbClr val="FF0000"/>
                </a:solidFill>
              </a:rPr>
              <a:t>Kale</a:t>
            </a:r>
          </a:p>
          <a:p>
            <a:pPr marL="214313" indent="-214313">
              <a:buFont typeface="Arial" panose="020B0604020202020204" pitchFamily="34" charset="0"/>
              <a:buChar char="•"/>
            </a:pPr>
            <a:endParaRPr lang="en-US" sz="1350" b="1" dirty="0">
              <a:solidFill>
                <a:srgbClr val="FF0000"/>
              </a:solidFill>
            </a:endParaRPr>
          </a:p>
          <a:p>
            <a:pPr marL="214313" indent="-214313">
              <a:buFont typeface="Arial" panose="020B0604020202020204" pitchFamily="34" charset="0"/>
              <a:buChar char="•"/>
            </a:pPr>
            <a:endParaRPr lang="en-US" sz="1350" b="1" dirty="0">
              <a:solidFill>
                <a:srgbClr val="FF0000"/>
              </a:solidFill>
            </a:endParaRPr>
          </a:p>
          <a:p>
            <a:pPr marL="214313" indent="-214313">
              <a:buFont typeface="Arial" panose="020B0604020202020204" pitchFamily="34" charset="0"/>
              <a:buChar char="•"/>
            </a:pPr>
            <a:r>
              <a:rPr lang="en-US" sz="1350" b="1" dirty="0">
                <a:solidFill>
                  <a:srgbClr val="FF0000"/>
                </a:solidFill>
              </a:rPr>
              <a:t>Broccoli</a:t>
            </a:r>
          </a:p>
          <a:p>
            <a:pPr marL="214313" indent="-214313">
              <a:buFont typeface="Arial" panose="020B0604020202020204" pitchFamily="34" charset="0"/>
              <a:buChar char="•"/>
            </a:pPr>
            <a:endParaRPr lang="en-US" sz="1350" b="1" dirty="0">
              <a:solidFill>
                <a:srgbClr val="FF0000"/>
              </a:solidFill>
            </a:endParaRPr>
          </a:p>
          <a:p>
            <a:pPr marL="214313" indent="-214313">
              <a:buFont typeface="Arial" panose="020B0604020202020204" pitchFamily="34" charset="0"/>
              <a:buChar char="•"/>
            </a:pPr>
            <a:endParaRPr lang="en-US" sz="1350" b="1" dirty="0">
              <a:solidFill>
                <a:srgbClr val="FF0000"/>
              </a:solidFill>
            </a:endParaRPr>
          </a:p>
          <a:p>
            <a:pPr marL="214313" indent="-214313">
              <a:buFont typeface="Arial" panose="020B0604020202020204" pitchFamily="34" charset="0"/>
              <a:buChar char="•"/>
            </a:pPr>
            <a:r>
              <a:rPr lang="en-US" sz="1350" b="1" dirty="0">
                <a:solidFill>
                  <a:srgbClr val="FF0000"/>
                </a:solidFill>
              </a:rPr>
              <a:t>Cauliflower</a:t>
            </a:r>
          </a:p>
          <a:p>
            <a:pPr marL="214313" indent="-214313">
              <a:buFont typeface="Arial" panose="020B0604020202020204" pitchFamily="34" charset="0"/>
              <a:buChar char="•"/>
            </a:pPr>
            <a:endParaRPr lang="en-US" sz="1350" b="1" dirty="0">
              <a:solidFill>
                <a:srgbClr val="FF0000"/>
              </a:solidFill>
            </a:endParaRPr>
          </a:p>
          <a:p>
            <a:pPr marL="214313" indent="-214313">
              <a:buFont typeface="Arial" panose="020B0604020202020204" pitchFamily="34" charset="0"/>
              <a:buChar char="•"/>
            </a:pPr>
            <a:r>
              <a:rPr lang="en-US" sz="1350" b="1" dirty="0">
                <a:solidFill>
                  <a:srgbClr val="FF0000"/>
                </a:solidFill>
              </a:rPr>
              <a:t>Soybeans</a:t>
            </a:r>
          </a:p>
          <a:p>
            <a:pPr marL="214313" indent="-214313">
              <a:buFont typeface="Arial" panose="020B0604020202020204" pitchFamily="34" charset="0"/>
              <a:buChar char="•"/>
            </a:pPr>
            <a:endParaRPr lang="en-US" sz="1350" b="1" dirty="0">
              <a:solidFill>
                <a:srgbClr val="FF0000"/>
              </a:solidFill>
            </a:endParaRPr>
          </a:p>
          <a:p>
            <a:pPr marL="214313" indent="-214313">
              <a:buFont typeface="Arial" panose="020B0604020202020204" pitchFamily="34" charset="0"/>
              <a:buChar char="•"/>
            </a:pPr>
            <a:r>
              <a:rPr lang="en-US" sz="1350" b="1" dirty="0">
                <a:solidFill>
                  <a:srgbClr val="FF0000"/>
                </a:solidFill>
              </a:rPr>
              <a:t>Yam</a:t>
            </a:r>
          </a:p>
          <a:p>
            <a:pPr marL="214313" indent="-214313">
              <a:buFont typeface="Arial" panose="020B0604020202020204" pitchFamily="34" charset="0"/>
              <a:buChar char="•"/>
            </a:pPr>
            <a:endParaRPr lang="en-US" sz="1350" b="1" dirty="0"/>
          </a:p>
          <a:p>
            <a:pPr marL="214313" indent="-214313">
              <a:buFont typeface="Arial" panose="020B0604020202020204" pitchFamily="34" charset="0"/>
              <a:buChar char="•"/>
            </a:pPr>
            <a:r>
              <a:rPr lang="en-US" sz="1350" b="1" dirty="0">
                <a:solidFill>
                  <a:srgbClr val="002060"/>
                </a:solidFill>
              </a:rPr>
              <a:t>Guinea Hen</a:t>
            </a:r>
          </a:p>
          <a:p>
            <a:pPr marL="214313" indent="-214313">
              <a:buFont typeface="Arial" panose="020B0604020202020204" pitchFamily="34" charset="0"/>
              <a:buChar char="•"/>
            </a:pPr>
            <a:endParaRPr lang="en-US" sz="1350" dirty="0"/>
          </a:p>
          <a:p>
            <a:pPr marL="214313" indent="-214313">
              <a:buFont typeface="Arial" panose="020B0604020202020204" pitchFamily="34" charset="0"/>
              <a:buChar char="•"/>
            </a:pPr>
            <a:endParaRPr lang="en-US" sz="1350" dirty="0"/>
          </a:p>
          <a:p>
            <a:pPr marL="214313" indent="-214313">
              <a:buFont typeface="Arial" panose="020B0604020202020204" pitchFamily="34" charset="0"/>
              <a:buChar char="•"/>
            </a:pPr>
            <a:endParaRPr lang="en-US" sz="1350" dirty="0"/>
          </a:p>
          <a:p>
            <a:pPr marL="214313" indent="-214313">
              <a:buFont typeface="Arial" panose="020B0604020202020204" pitchFamily="34" charset="0"/>
              <a:buChar char="•"/>
            </a:pPr>
            <a:endParaRPr lang="en-US" sz="1350" dirty="0"/>
          </a:p>
          <a:p>
            <a:pPr marL="214313" indent="-214313">
              <a:buFont typeface="Arial" panose="020B0604020202020204" pitchFamily="34" charset="0"/>
              <a:buChar char="•"/>
            </a:pPr>
            <a:endParaRPr lang="en-US" sz="1350" dirty="0"/>
          </a:p>
        </p:txBody>
      </p:sp>
      <p:sp>
        <p:nvSpPr>
          <p:cNvPr id="9" name="TextBox 8">
            <a:extLst>
              <a:ext uri="{FF2B5EF4-FFF2-40B4-BE49-F238E27FC236}">
                <a16:creationId xmlns:a16="http://schemas.microsoft.com/office/drawing/2014/main" id="{1E795088-F076-48B7-B951-1B24DBE913E4}"/>
              </a:ext>
            </a:extLst>
          </p:cNvPr>
          <p:cNvSpPr txBox="1"/>
          <p:nvPr/>
        </p:nvSpPr>
        <p:spPr>
          <a:xfrm rot="16200000">
            <a:off x="-200722" y="3570739"/>
            <a:ext cx="1193163" cy="300082"/>
          </a:xfrm>
          <a:prstGeom prst="rect">
            <a:avLst/>
          </a:prstGeom>
          <a:noFill/>
        </p:spPr>
        <p:txBody>
          <a:bodyPr wrap="square" rtlCol="0">
            <a:spAutoFit/>
          </a:bodyPr>
          <a:lstStyle/>
          <a:p>
            <a:r>
              <a:rPr lang="en-US" sz="1350" dirty="0"/>
              <a:t>Vitamin C</a:t>
            </a:r>
          </a:p>
        </p:txBody>
      </p:sp>
      <p:sp>
        <p:nvSpPr>
          <p:cNvPr id="15" name="TextBox 14">
            <a:extLst>
              <a:ext uri="{FF2B5EF4-FFF2-40B4-BE49-F238E27FC236}">
                <a16:creationId xmlns:a16="http://schemas.microsoft.com/office/drawing/2014/main" id="{009EF845-D2B1-4D69-9608-1DB35861E256}"/>
              </a:ext>
            </a:extLst>
          </p:cNvPr>
          <p:cNvSpPr txBox="1"/>
          <p:nvPr/>
        </p:nvSpPr>
        <p:spPr>
          <a:xfrm>
            <a:off x="2651651" y="1225472"/>
            <a:ext cx="1398297" cy="4662815"/>
          </a:xfrm>
          <a:prstGeom prst="rect">
            <a:avLst/>
          </a:prstGeom>
          <a:noFill/>
          <a:ln w="12700">
            <a:solidFill>
              <a:srgbClr val="0070C0"/>
            </a:solidFill>
          </a:ln>
        </p:spPr>
        <p:txBody>
          <a:bodyPr wrap="square" rtlCol="0">
            <a:spAutoFit/>
          </a:bodyPr>
          <a:lstStyle/>
          <a:p>
            <a:endParaRPr lang="en-US" sz="1350" b="1" dirty="0"/>
          </a:p>
          <a:p>
            <a:pPr marL="214313" indent="-214313">
              <a:buFont typeface="Arial" panose="020B0604020202020204" pitchFamily="34" charset="0"/>
              <a:buChar char="•"/>
            </a:pPr>
            <a:r>
              <a:rPr lang="en-US" sz="1350" b="1" dirty="0">
                <a:solidFill>
                  <a:srgbClr val="FF0000"/>
                </a:solidFill>
              </a:rPr>
              <a:t>Parsley</a:t>
            </a:r>
          </a:p>
          <a:p>
            <a:pPr marL="214313" indent="-214313">
              <a:buFont typeface="Arial" panose="020B0604020202020204" pitchFamily="34" charset="0"/>
              <a:buChar char="•"/>
            </a:pPr>
            <a:r>
              <a:rPr lang="en-US" sz="1350" b="1" dirty="0">
                <a:solidFill>
                  <a:srgbClr val="FF0000"/>
                </a:solidFill>
              </a:rPr>
              <a:t>Kale</a:t>
            </a:r>
          </a:p>
          <a:p>
            <a:pPr marL="214313" indent="-214313">
              <a:buFont typeface="Arial" panose="020B0604020202020204" pitchFamily="34" charset="0"/>
              <a:buChar char="•"/>
            </a:pPr>
            <a:r>
              <a:rPr lang="en-US" sz="1350" b="1" dirty="0">
                <a:solidFill>
                  <a:srgbClr val="FF0000"/>
                </a:solidFill>
              </a:rPr>
              <a:t> </a:t>
            </a:r>
          </a:p>
          <a:p>
            <a:pPr marL="214313" indent="-214313">
              <a:buFont typeface="Arial" panose="020B0604020202020204" pitchFamily="34" charset="0"/>
              <a:buChar char="•"/>
            </a:pPr>
            <a:r>
              <a:rPr lang="en-US" sz="1350" b="1" dirty="0">
                <a:solidFill>
                  <a:srgbClr val="FF0000"/>
                </a:solidFill>
              </a:rPr>
              <a:t>Broccoli</a:t>
            </a:r>
          </a:p>
          <a:p>
            <a:pPr marL="214313" indent="-214313">
              <a:buFont typeface="Arial" panose="020B0604020202020204" pitchFamily="34" charset="0"/>
              <a:buChar char="•"/>
            </a:pPr>
            <a:r>
              <a:rPr lang="en-US" sz="1350" b="1" dirty="0">
                <a:solidFill>
                  <a:srgbClr val="FF0000"/>
                </a:solidFill>
              </a:rPr>
              <a:t> </a:t>
            </a:r>
          </a:p>
          <a:p>
            <a:pPr marL="214313" indent="-214313">
              <a:buFont typeface="Arial" panose="020B0604020202020204" pitchFamily="34" charset="0"/>
              <a:buChar char="•"/>
            </a:pPr>
            <a:r>
              <a:rPr lang="en-US" sz="1350" b="1" dirty="0">
                <a:solidFill>
                  <a:srgbClr val="FF0000"/>
                </a:solidFill>
              </a:rPr>
              <a:t>Cauliflower</a:t>
            </a:r>
          </a:p>
          <a:p>
            <a:pPr marL="214313" indent="-214313">
              <a:buFont typeface="Arial" panose="020B0604020202020204" pitchFamily="34" charset="0"/>
              <a:buChar char="•"/>
            </a:pPr>
            <a:r>
              <a:rPr lang="en-US" sz="1350" b="1" dirty="0">
                <a:solidFill>
                  <a:srgbClr val="FF0000"/>
                </a:solidFill>
              </a:rPr>
              <a:t>Cabbage</a:t>
            </a:r>
          </a:p>
          <a:p>
            <a:pPr marL="214313" indent="-214313">
              <a:buFont typeface="Arial" panose="020B0604020202020204" pitchFamily="34" charset="0"/>
              <a:buChar char="•"/>
            </a:pPr>
            <a:r>
              <a:rPr lang="en-US" sz="1350" b="1" dirty="0">
                <a:solidFill>
                  <a:srgbClr val="FF0000"/>
                </a:solidFill>
              </a:rPr>
              <a:t>Spinach</a:t>
            </a:r>
          </a:p>
          <a:p>
            <a:pPr marL="214313" indent="-214313">
              <a:buFont typeface="Arial" panose="020B0604020202020204" pitchFamily="34" charset="0"/>
              <a:buChar char="•"/>
            </a:pPr>
            <a:r>
              <a:rPr lang="en-US" sz="1350" b="1" dirty="0">
                <a:solidFill>
                  <a:srgbClr val="FF0000"/>
                </a:solidFill>
              </a:rPr>
              <a:t>Soybeans</a:t>
            </a:r>
          </a:p>
          <a:p>
            <a:pPr marL="214313" indent="-214313">
              <a:buFont typeface="Arial" panose="020B0604020202020204" pitchFamily="34" charset="0"/>
              <a:buChar char="•"/>
            </a:pPr>
            <a:r>
              <a:rPr lang="en-US" sz="1350" b="1" dirty="0">
                <a:solidFill>
                  <a:srgbClr val="FF0000"/>
                </a:solidFill>
              </a:rPr>
              <a:t>  </a:t>
            </a:r>
          </a:p>
          <a:p>
            <a:pPr marL="214313" indent="-214313">
              <a:buFont typeface="Arial" panose="020B0604020202020204" pitchFamily="34" charset="0"/>
              <a:buChar char="•"/>
            </a:pPr>
            <a:r>
              <a:rPr lang="en-US" sz="1350" b="1" dirty="0">
                <a:solidFill>
                  <a:srgbClr val="FF0000"/>
                </a:solidFill>
              </a:rPr>
              <a:t>Yam</a:t>
            </a:r>
          </a:p>
          <a:p>
            <a:pPr marL="214313" indent="-214313">
              <a:buFont typeface="Arial" panose="020B0604020202020204" pitchFamily="34" charset="0"/>
              <a:buChar char="•"/>
            </a:pPr>
            <a:endParaRPr lang="en-US" sz="1350" b="1" dirty="0"/>
          </a:p>
          <a:p>
            <a:pPr marL="214313" indent="-214313">
              <a:buFont typeface="Arial" panose="020B0604020202020204" pitchFamily="34" charset="0"/>
              <a:buChar char="•"/>
            </a:pPr>
            <a:r>
              <a:rPr lang="en-US" sz="1350" b="1" dirty="0">
                <a:solidFill>
                  <a:srgbClr val="002060"/>
                </a:solidFill>
              </a:rPr>
              <a:t>Guinea Hen</a:t>
            </a:r>
          </a:p>
          <a:p>
            <a:pPr marL="214313" indent="-214313">
              <a:buFont typeface="Arial" panose="020B0604020202020204" pitchFamily="34" charset="0"/>
              <a:buChar char="•"/>
            </a:pPr>
            <a:r>
              <a:rPr lang="en-US" sz="1350" b="1" dirty="0">
                <a:solidFill>
                  <a:srgbClr val="002060"/>
                </a:solidFill>
              </a:rPr>
              <a:t>Bluefish</a:t>
            </a:r>
          </a:p>
          <a:p>
            <a:pPr marL="214313" indent="-214313">
              <a:buFont typeface="Arial" panose="020B0604020202020204" pitchFamily="34" charset="0"/>
              <a:buChar char="•"/>
            </a:pPr>
            <a:r>
              <a:rPr lang="en-US" sz="1350" b="1" dirty="0">
                <a:solidFill>
                  <a:srgbClr val="002060"/>
                </a:solidFill>
              </a:rPr>
              <a:t>Mackerel</a:t>
            </a:r>
          </a:p>
          <a:p>
            <a:pPr marL="214313" indent="-214313">
              <a:buFont typeface="Arial" panose="020B0604020202020204" pitchFamily="34" charset="0"/>
              <a:buChar char="•"/>
            </a:pPr>
            <a:r>
              <a:rPr lang="en-US" sz="1350" b="1" dirty="0">
                <a:solidFill>
                  <a:srgbClr val="002060"/>
                </a:solidFill>
              </a:rPr>
              <a:t>Chicken</a:t>
            </a:r>
          </a:p>
          <a:p>
            <a:pPr marL="214313" indent="-214313">
              <a:buFont typeface="Arial" panose="020B0604020202020204" pitchFamily="34" charset="0"/>
              <a:buChar char="•"/>
            </a:pPr>
            <a:r>
              <a:rPr lang="en-US" sz="1350" b="1" dirty="0">
                <a:solidFill>
                  <a:srgbClr val="002060"/>
                </a:solidFill>
              </a:rPr>
              <a:t> </a:t>
            </a:r>
          </a:p>
          <a:p>
            <a:pPr marL="214313" indent="-214313">
              <a:buFont typeface="Arial" panose="020B0604020202020204" pitchFamily="34" charset="0"/>
              <a:buChar char="•"/>
            </a:pPr>
            <a:r>
              <a:rPr lang="en-US" sz="1350" b="1" dirty="0">
                <a:solidFill>
                  <a:srgbClr val="002060"/>
                </a:solidFill>
              </a:rPr>
              <a:t> </a:t>
            </a:r>
          </a:p>
          <a:p>
            <a:pPr marL="214313" indent="-214313">
              <a:buFont typeface="Arial" panose="020B0604020202020204" pitchFamily="34" charset="0"/>
              <a:buChar char="•"/>
            </a:pPr>
            <a:r>
              <a:rPr lang="en-US" sz="1350" b="1" dirty="0">
                <a:solidFill>
                  <a:srgbClr val="002060"/>
                </a:solidFill>
              </a:rPr>
              <a:t>Pork</a:t>
            </a:r>
          </a:p>
          <a:p>
            <a:pPr marL="214313" indent="-214313">
              <a:buFont typeface="Arial" panose="020B0604020202020204" pitchFamily="34" charset="0"/>
              <a:buChar char="•"/>
            </a:pPr>
            <a:r>
              <a:rPr lang="en-US" sz="1350" b="1" dirty="0">
                <a:solidFill>
                  <a:srgbClr val="002060"/>
                </a:solidFill>
              </a:rPr>
              <a:t>Lamb</a:t>
            </a:r>
          </a:p>
          <a:p>
            <a:pPr marL="214313" indent="-214313">
              <a:buFont typeface="Arial" panose="020B0604020202020204" pitchFamily="34" charset="0"/>
              <a:buChar char="•"/>
            </a:pPr>
            <a:endParaRPr lang="en-US" sz="1350" dirty="0"/>
          </a:p>
        </p:txBody>
      </p:sp>
      <p:sp>
        <p:nvSpPr>
          <p:cNvPr id="17" name="TextBox 16">
            <a:extLst>
              <a:ext uri="{FF2B5EF4-FFF2-40B4-BE49-F238E27FC236}">
                <a16:creationId xmlns:a16="http://schemas.microsoft.com/office/drawing/2014/main" id="{2C5473FE-840A-4CAB-90F6-C6ED9A295C9D}"/>
              </a:ext>
            </a:extLst>
          </p:cNvPr>
          <p:cNvSpPr txBox="1"/>
          <p:nvPr/>
        </p:nvSpPr>
        <p:spPr>
          <a:xfrm rot="16200000">
            <a:off x="1813663" y="3408746"/>
            <a:ext cx="1318898" cy="507831"/>
          </a:xfrm>
          <a:prstGeom prst="rect">
            <a:avLst/>
          </a:prstGeom>
          <a:noFill/>
        </p:spPr>
        <p:txBody>
          <a:bodyPr wrap="square" rtlCol="0">
            <a:spAutoFit/>
          </a:bodyPr>
          <a:lstStyle/>
          <a:p>
            <a:r>
              <a:rPr lang="en-US" sz="1350" dirty="0"/>
              <a:t>Vitamin C - Fat</a:t>
            </a:r>
          </a:p>
        </p:txBody>
      </p:sp>
      <p:sp>
        <p:nvSpPr>
          <p:cNvPr id="19" name="TextBox 18">
            <a:extLst>
              <a:ext uri="{FF2B5EF4-FFF2-40B4-BE49-F238E27FC236}">
                <a16:creationId xmlns:a16="http://schemas.microsoft.com/office/drawing/2014/main" id="{629E5396-3F06-4A7D-85AE-3A4FD59B9A0E}"/>
              </a:ext>
            </a:extLst>
          </p:cNvPr>
          <p:cNvSpPr txBox="1"/>
          <p:nvPr/>
        </p:nvSpPr>
        <p:spPr>
          <a:xfrm>
            <a:off x="4728903" y="1220725"/>
            <a:ext cx="1398297" cy="4662815"/>
          </a:xfrm>
          <a:prstGeom prst="rect">
            <a:avLst/>
          </a:prstGeom>
          <a:noFill/>
          <a:ln w="12700">
            <a:solidFill>
              <a:srgbClr val="0070C0"/>
            </a:solidFill>
          </a:ln>
        </p:spPr>
        <p:txBody>
          <a:bodyPr wrap="square" rtlCol="0">
            <a:spAutoFit/>
          </a:bodyPr>
          <a:lstStyle/>
          <a:p>
            <a:pPr marL="214313" indent="-214313">
              <a:buFont typeface="Arial" panose="020B0604020202020204" pitchFamily="34" charset="0"/>
              <a:buChar char="•"/>
            </a:pPr>
            <a:r>
              <a:rPr lang="en-US" sz="1350" b="1" dirty="0">
                <a:solidFill>
                  <a:srgbClr val="FF0000"/>
                </a:solidFill>
              </a:rPr>
              <a:t>Parsley</a:t>
            </a:r>
          </a:p>
          <a:p>
            <a:pPr marL="214313" indent="-214313">
              <a:buFont typeface="Arial" panose="020B0604020202020204" pitchFamily="34" charset="0"/>
              <a:buChar char="•"/>
            </a:pPr>
            <a:r>
              <a:rPr lang="en-US" sz="1350" b="1" dirty="0">
                <a:solidFill>
                  <a:srgbClr val="FF0000"/>
                </a:solidFill>
              </a:rPr>
              <a:t>Kale</a:t>
            </a:r>
          </a:p>
          <a:p>
            <a:pPr marL="214313" indent="-214313">
              <a:buFont typeface="Arial" panose="020B0604020202020204" pitchFamily="34" charset="0"/>
              <a:buChar char="•"/>
            </a:pPr>
            <a:r>
              <a:rPr lang="en-US" sz="1350" b="1" dirty="0">
                <a:solidFill>
                  <a:srgbClr val="FF0000"/>
                </a:solidFill>
              </a:rPr>
              <a:t> </a:t>
            </a:r>
          </a:p>
          <a:p>
            <a:pPr marL="214313" indent="-214313">
              <a:buFont typeface="Arial" panose="020B0604020202020204" pitchFamily="34" charset="0"/>
              <a:buChar char="•"/>
            </a:pPr>
            <a:r>
              <a:rPr lang="en-US" sz="1350" b="1" dirty="0">
                <a:solidFill>
                  <a:srgbClr val="FF0000"/>
                </a:solidFill>
              </a:rPr>
              <a:t>Peas</a:t>
            </a:r>
          </a:p>
          <a:p>
            <a:pPr marL="214313" indent="-214313">
              <a:buFont typeface="Arial" panose="020B0604020202020204" pitchFamily="34" charset="0"/>
              <a:buChar char="•"/>
            </a:pPr>
            <a:r>
              <a:rPr lang="en-US" sz="1350" b="1" dirty="0">
                <a:solidFill>
                  <a:srgbClr val="FF0000"/>
                </a:solidFill>
              </a:rPr>
              <a:t>Broccoli</a:t>
            </a:r>
          </a:p>
          <a:p>
            <a:pPr marL="214313" indent="-214313">
              <a:buFont typeface="Arial" panose="020B0604020202020204" pitchFamily="34" charset="0"/>
              <a:buChar char="•"/>
            </a:pPr>
            <a:r>
              <a:rPr lang="en-US" sz="1350" b="1" dirty="0">
                <a:solidFill>
                  <a:srgbClr val="FF0000"/>
                </a:solidFill>
              </a:rPr>
              <a:t> </a:t>
            </a:r>
          </a:p>
          <a:p>
            <a:pPr marL="214313" indent="-214313">
              <a:buFont typeface="Arial" panose="020B0604020202020204" pitchFamily="34" charset="0"/>
              <a:buChar char="•"/>
            </a:pPr>
            <a:r>
              <a:rPr lang="en-US" sz="1350" b="1" dirty="0">
                <a:solidFill>
                  <a:srgbClr val="FF0000"/>
                </a:solidFill>
              </a:rPr>
              <a:t>Cauliflower</a:t>
            </a:r>
          </a:p>
          <a:p>
            <a:pPr marL="214313" indent="-214313">
              <a:buFont typeface="Arial" panose="020B0604020202020204" pitchFamily="34" charset="0"/>
              <a:buChar char="•"/>
            </a:pPr>
            <a:r>
              <a:rPr lang="en-US" sz="1350" b="1" dirty="0">
                <a:solidFill>
                  <a:srgbClr val="FF0000"/>
                </a:solidFill>
              </a:rPr>
              <a:t>Cabbage</a:t>
            </a:r>
          </a:p>
          <a:p>
            <a:pPr marL="214313" indent="-214313">
              <a:buFont typeface="Arial" panose="020B0604020202020204" pitchFamily="34" charset="0"/>
              <a:buChar char="•"/>
            </a:pPr>
            <a:r>
              <a:rPr lang="en-US" sz="1350" b="1" dirty="0">
                <a:solidFill>
                  <a:srgbClr val="FF0000"/>
                </a:solidFill>
              </a:rPr>
              <a:t>Spinach</a:t>
            </a:r>
          </a:p>
          <a:p>
            <a:pPr marL="214313" indent="-214313">
              <a:buFont typeface="Arial" panose="020B0604020202020204" pitchFamily="34" charset="0"/>
              <a:buChar char="•"/>
            </a:pPr>
            <a:r>
              <a:rPr lang="en-US" sz="1350" b="1" dirty="0">
                <a:solidFill>
                  <a:srgbClr val="FF0000"/>
                </a:solidFill>
              </a:rPr>
              <a:t>Soybeans</a:t>
            </a:r>
          </a:p>
          <a:p>
            <a:pPr marL="214313" indent="-214313">
              <a:buFont typeface="Arial" panose="020B0604020202020204" pitchFamily="34" charset="0"/>
              <a:buChar char="•"/>
            </a:pPr>
            <a:r>
              <a:rPr lang="en-US" sz="1350" b="1" dirty="0">
                <a:solidFill>
                  <a:srgbClr val="FF0000"/>
                </a:solidFill>
              </a:rPr>
              <a:t>Eggplant</a:t>
            </a:r>
          </a:p>
          <a:p>
            <a:pPr marL="214313" indent="-214313">
              <a:buFont typeface="Arial" panose="020B0604020202020204" pitchFamily="34" charset="0"/>
              <a:buChar char="•"/>
            </a:pPr>
            <a:r>
              <a:rPr lang="en-US" sz="1350" b="1" dirty="0">
                <a:solidFill>
                  <a:srgbClr val="FF0000"/>
                </a:solidFill>
              </a:rPr>
              <a:t>Yam</a:t>
            </a:r>
          </a:p>
          <a:p>
            <a:pPr marL="214313" indent="-214313">
              <a:buFont typeface="Arial" panose="020B0604020202020204" pitchFamily="34" charset="0"/>
              <a:buChar char="•"/>
            </a:pPr>
            <a:endParaRPr lang="en-US" sz="1350" b="1" dirty="0"/>
          </a:p>
          <a:p>
            <a:pPr marL="214313" indent="-214313">
              <a:buFont typeface="Arial" panose="020B0604020202020204" pitchFamily="34" charset="0"/>
              <a:buChar char="•"/>
            </a:pPr>
            <a:r>
              <a:rPr lang="en-US" sz="1350" b="1" dirty="0">
                <a:solidFill>
                  <a:srgbClr val="002060"/>
                </a:solidFill>
              </a:rPr>
              <a:t>Haddock</a:t>
            </a:r>
          </a:p>
          <a:p>
            <a:pPr marL="214313" indent="-214313">
              <a:buFont typeface="Arial" panose="020B0604020202020204" pitchFamily="34" charset="0"/>
              <a:buChar char="•"/>
            </a:pPr>
            <a:r>
              <a:rPr lang="en-US" sz="1350" b="1" dirty="0">
                <a:solidFill>
                  <a:srgbClr val="002060"/>
                </a:solidFill>
              </a:rPr>
              <a:t>Guinea Hen</a:t>
            </a:r>
          </a:p>
          <a:p>
            <a:pPr marL="214313" indent="-214313">
              <a:buFont typeface="Arial" panose="020B0604020202020204" pitchFamily="34" charset="0"/>
              <a:buChar char="•"/>
            </a:pPr>
            <a:r>
              <a:rPr lang="en-US" sz="1350" b="1" dirty="0">
                <a:solidFill>
                  <a:srgbClr val="002060"/>
                </a:solidFill>
              </a:rPr>
              <a:t>Bluefish</a:t>
            </a:r>
          </a:p>
          <a:p>
            <a:pPr marL="214313" indent="-214313">
              <a:buFont typeface="Arial" panose="020B0604020202020204" pitchFamily="34" charset="0"/>
              <a:buChar char="•"/>
            </a:pPr>
            <a:r>
              <a:rPr lang="en-US" sz="1350" b="1" dirty="0">
                <a:solidFill>
                  <a:srgbClr val="002060"/>
                </a:solidFill>
              </a:rPr>
              <a:t>Mackerel</a:t>
            </a:r>
          </a:p>
          <a:p>
            <a:pPr marL="214313" indent="-214313">
              <a:buFont typeface="Arial" panose="020B0604020202020204" pitchFamily="34" charset="0"/>
              <a:buChar char="•"/>
            </a:pPr>
            <a:r>
              <a:rPr lang="en-US" sz="1350" b="1" dirty="0">
                <a:solidFill>
                  <a:srgbClr val="002060"/>
                </a:solidFill>
              </a:rPr>
              <a:t>Chicken</a:t>
            </a:r>
          </a:p>
          <a:p>
            <a:pPr marL="214313" indent="-214313">
              <a:buFont typeface="Arial" panose="020B0604020202020204" pitchFamily="34" charset="0"/>
              <a:buChar char="•"/>
            </a:pPr>
            <a:r>
              <a:rPr lang="en-US" sz="1350" b="1" dirty="0">
                <a:solidFill>
                  <a:srgbClr val="002060"/>
                </a:solidFill>
              </a:rPr>
              <a:t>  </a:t>
            </a:r>
          </a:p>
          <a:p>
            <a:pPr marL="214313" indent="-214313">
              <a:buFont typeface="Arial" panose="020B0604020202020204" pitchFamily="34" charset="0"/>
              <a:buChar char="•"/>
            </a:pPr>
            <a:r>
              <a:rPr lang="en-US" sz="1350" b="1" dirty="0">
                <a:solidFill>
                  <a:srgbClr val="002060"/>
                </a:solidFill>
              </a:rPr>
              <a:t>Pork</a:t>
            </a:r>
          </a:p>
          <a:p>
            <a:pPr marL="214313" indent="-214313">
              <a:buFont typeface="Arial" panose="020B0604020202020204" pitchFamily="34" charset="0"/>
              <a:buChar char="•"/>
            </a:pPr>
            <a:r>
              <a:rPr lang="en-US" sz="1350" b="1" dirty="0">
                <a:solidFill>
                  <a:srgbClr val="002060"/>
                </a:solidFill>
              </a:rPr>
              <a:t>Lamb</a:t>
            </a:r>
          </a:p>
          <a:p>
            <a:pPr marL="214313" indent="-214313">
              <a:buFont typeface="Arial" panose="020B0604020202020204" pitchFamily="34" charset="0"/>
              <a:buChar char="•"/>
            </a:pPr>
            <a:endParaRPr lang="en-US" sz="1350" dirty="0"/>
          </a:p>
        </p:txBody>
      </p:sp>
      <p:sp>
        <p:nvSpPr>
          <p:cNvPr id="20" name="TextBox 19">
            <a:extLst>
              <a:ext uri="{FF2B5EF4-FFF2-40B4-BE49-F238E27FC236}">
                <a16:creationId xmlns:a16="http://schemas.microsoft.com/office/drawing/2014/main" id="{790C54DB-01BC-444D-8313-A03D0A409F6C}"/>
              </a:ext>
            </a:extLst>
          </p:cNvPr>
          <p:cNvSpPr txBox="1"/>
          <p:nvPr/>
        </p:nvSpPr>
        <p:spPr>
          <a:xfrm rot="16200000">
            <a:off x="3496078" y="3225718"/>
            <a:ext cx="1856396" cy="507831"/>
          </a:xfrm>
          <a:prstGeom prst="rect">
            <a:avLst/>
          </a:prstGeom>
          <a:noFill/>
        </p:spPr>
        <p:txBody>
          <a:bodyPr wrap="square" rtlCol="0">
            <a:spAutoFit/>
          </a:bodyPr>
          <a:lstStyle/>
          <a:p>
            <a:r>
              <a:rPr lang="en-US" sz="1350" dirty="0"/>
              <a:t>Vitamin C + Fiber - Fat</a:t>
            </a:r>
          </a:p>
        </p:txBody>
      </p:sp>
      <p:sp>
        <p:nvSpPr>
          <p:cNvPr id="10" name="Title 9">
            <a:extLst>
              <a:ext uri="{FF2B5EF4-FFF2-40B4-BE49-F238E27FC236}">
                <a16:creationId xmlns:a16="http://schemas.microsoft.com/office/drawing/2014/main" id="{8E443953-99F8-4F63-B731-2C3BD24F7A3A}"/>
              </a:ext>
            </a:extLst>
          </p:cNvPr>
          <p:cNvSpPr>
            <a:spLocks noGrp="1"/>
          </p:cNvSpPr>
          <p:nvPr>
            <p:ph type="title"/>
          </p:nvPr>
        </p:nvSpPr>
        <p:spPr>
          <a:xfrm>
            <a:off x="6400799" y="2286000"/>
            <a:ext cx="2168801" cy="2860944"/>
          </a:xfrm>
        </p:spPr>
        <p:txBody>
          <a:bodyPr/>
          <a:lstStyle/>
          <a:p>
            <a:r>
              <a:rPr lang="en-US" dirty="0">
                <a:solidFill>
                  <a:srgbClr val="0070C0"/>
                </a:solidFill>
              </a:rPr>
              <a:t>Food Items sorted by Nutrients</a:t>
            </a:r>
          </a:p>
        </p:txBody>
      </p:sp>
    </p:spTree>
    <p:extLst>
      <p:ext uri="{BB962C8B-B14F-4D97-AF65-F5344CB8AC3E}">
        <p14:creationId xmlns:p14="http://schemas.microsoft.com/office/powerpoint/2010/main" val="372835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5" grpId="0" animBg="1"/>
      <p:bldP spid="17" grpId="0"/>
      <p:bldP spid="1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B206-56C0-4990-B69E-F2A054F0AF69}"/>
              </a:ext>
            </a:extLst>
          </p:cNvPr>
          <p:cNvSpPr>
            <a:spLocks noGrp="1"/>
          </p:cNvSpPr>
          <p:nvPr>
            <p:ph type="title"/>
          </p:nvPr>
        </p:nvSpPr>
        <p:spPr>
          <a:xfrm>
            <a:off x="6096000" y="1797001"/>
            <a:ext cx="2650321" cy="3263997"/>
          </a:xfrm>
        </p:spPr>
        <p:txBody>
          <a:bodyPr>
            <a:normAutofit fontScale="90000"/>
          </a:bodyPr>
          <a:lstStyle/>
          <a:p>
            <a:r>
              <a:rPr lang="en-US" dirty="0">
                <a:solidFill>
                  <a:srgbClr val="0070C0"/>
                </a:solidFill>
              </a:rPr>
              <a:t>Comparison of nutrient levels in Different Food Items</a:t>
            </a:r>
            <a:br>
              <a:rPr lang="en-US" dirty="0">
                <a:solidFill>
                  <a:srgbClr val="0070C0"/>
                </a:solidFill>
              </a:rPr>
            </a:br>
            <a:r>
              <a:rPr lang="en-US" sz="2400" dirty="0">
                <a:solidFill>
                  <a:srgbClr val="0070C0"/>
                </a:solidFill>
              </a:rPr>
              <a:t>(Look for correlations)</a:t>
            </a:r>
          </a:p>
        </p:txBody>
      </p:sp>
      <p:pic>
        <p:nvPicPr>
          <p:cNvPr id="3" name="Picture 2">
            <a:extLst>
              <a:ext uri="{FF2B5EF4-FFF2-40B4-BE49-F238E27FC236}">
                <a16:creationId xmlns:a16="http://schemas.microsoft.com/office/drawing/2014/main" id="{F6776060-C722-4F8D-8034-AE8109F9F5DF}"/>
              </a:ext>
            </a:extLst>
          </p:cNvPr>
          <p:cNvPicPr>
            <a:picLocks noChangeAspect="1"/>
          </p:cNvPicPr>
          <p:nvPr/>
        </p:nvPicPr>
        <p:blipFill>
          <a:blip r:embed="rId2"/>
          <a:stretch>
            <a:fillRect/>
          </a:stretch>
        </p:blipFill>
        <p:spPr>
          <a:xfrm>
            <a:off x="726400" y="1099918"/>
            <a:ext cx="4770551" cy="4744904"/>
          </a:xfrm>
          <a:prstGeom prst="rect">
            <a:avLst/>
          </a:prstGeom>
        </p:spPr>
      </p:pic>
    </p:spTree>
    <p:extLst>
      <p:ext uri="{BB962C8B-B14F-4D97-AF65-F5344CB8AC3E}">
        <p14:creationId xmlns:p14="http://schemas.microsoft.com/office/powerpoint/2010/main" val="37449750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1080</TotalTime>
  <Words>1621</Words>
  <Application>Microsoft Office PowerPoint</Application>
  <PresentationFormat>On-screen Show (4:3)</PresentationFormat>
  <Paragraphs>283</Paragraphs>
  <Slides>41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0" baseType="lpstr">
      <vt:lpstr>Arial</vt:lpstr>
      <vt:lpstr>Calibri</vt:lpstr>
      <vt:lpstr>Comic Sans MS</vt:lpstr>
      <vt:lpstr>Times New Roman</vt:lpstr>
      <vt:lpstr>Trebuchet MS</vt:lpstr>
      <vt:lpstr>Wingdings</vt:lpstr>
      <vt:lpstr>Wingdings 3</vt:lpstr>
      <vt:lpstr>Facet</vt:lpstr>
      <vt:lpstr>Worksheet</vt:lpstr>
      <vt:lpstr>Factor Analysis</vt:lpstr>
      <vt:lpstr>Factor Analysis</vt:lpstr>
      <vt:lpstr>Factor Analysis</vt:lpstr>
      <vt:lpstr>Factor Analysis</vt:lpstr>
      <vt:lpstr>Introduction</vt:lpstr>
      <vt:lpstr>Introduction</vt:lpstr>
      <vt:lpstr>Nutrients and Food Items</vt:lpstr>
      <vt:lpstr>Food Items sorted by Nutrients</vt:lpstr>
      <vt:lpstr>Comparison of nutrient levels in Different Food Items (Look for correlations)</vt:lpstr>
      <vt:lpstr>Principal Components</vt:lpstr>
      <vt:lpstr>Two Principal Components</vt:lpstr>
      <vt:lpstr>Exploratory Factor Analysis</vt:lpstr>
      <vt:lpstr>Factor Analysis – Example</vt:lpstr>
      <vt:lpstr>Factor Analysis – Example</vt:lpstr>
      <vt:lpstr>Factors 1,2 and 3</vt:lpstr>
      <vt:lpstr>Factor 4</vt:lpstr>
      <vt:lpstr>Exploratory Factor Analysis</vt:lpstr>
      <vt:lpstr>Exploratory Factor Analysis</vt:lpstr>
      <vt:lpstr>Some Concepts</vt:lpstr>
      <vt:lpstr>Assumptions of Factor Analysis </vt:lpstr>
      <vt:lpstr>Factor Analysis Model</vt:lpstr>
      <vt:lpstr>Data Reduction</vt:lpstr>
      <vt:lpstr>Principal Component Analysis (PCA)</vt:lpstr>
      <vt:lpstr>PCA</vt:lpstr>
      <vt:lpstr>PCA Vs. CFA</vt:lpstr>
      <vt:lpstr>Some Definitions</vt:lpstr>
      <vt:lpstr>Some Definitions</vt:lpstr>
      <vt:lpstr>Some Definitions</vt:lpstr>
      <vt:lpstr>Rotation</vt:lpstr>
      <vt:lpstr>Unrotated</vt:lpstr>
      <vt:lpstr>Varimax Rotation</vt:lpstr>
      <vt:lpstr>After Rotation</vt:lpstr>
      <vt:lpstr>Rotation - Example</vt:lpstr>
      <vt:lpstr>PROMAX Rotation</vt:lpstr>
      <vt:lpstr>Rotation</vt:lpstr>
      <vt:lpstr>Rotation</vt:lpstr>
      <vt:lpstr>Rotation</vt:lpstr>
      <vt:lpstr>How to decide on k, Number of Factors?</vt:lpstr>
      <vt:lpstr>How to decide on k?</vt:lpstr>
      <vt:lpstr>Scree Plot</vt:lpstr>
      <vt:lpstr>PowerPoint Presentation</vt:lpstr>
    </vt:vector>
  </TitlesOfParts>
  <Company>IIMB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Relationship Management</dc:title>
  <dc:creator>Nagadevara</dc:creator>
  <cp:lastModifiedBy>Vishnuprasad Nagadevara</cp:lastModifiedBy>
  <cp:revision>75</cp:revision>
  <dcterms:created xsi:type="dcterms:W3CDTF">2002-09-25T09:27:11Z</dcterms:created>
  <dcterms:modified xsi:type="dcterms:W3CDTF">2019-12-20T15:51:59Z</dcterms:modified>
</cp:coreProperties>
</file>