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Sheet1!$L$2:$L$7</c:f>
              <c:strCache>
                <c:ptCount val="6"/>
                <c:pt idx="0">
                  <c:v>Credit cards</c:v>
                </c:pt>
                <c:pt idx="1">
                  <c:v>Personal loans</c:v>
                </c:pt>
                <c:pt idx="2">
                  <c:v>Auto loans</c:v>
                </c:pt>
                <c:pt idx="3">
                  <c:v>Consumer loans</c:v>
                </c:pt>
                <c:pt idx="4">
                  <c:v>Home loans</c:v>
                </c:pt>
                <c:pt idx="5">
                  <c:v>Two-wheeler loans</c:v>
                </c:pt>
              </c:strCache>
            </c:strRef>
          </c:cat>
          <c:val>
            <c:numRef>
              <c:f>Sheet1!$M$2:$M$7</c:f>
              <c:numCache>
                <c:formatCode>General</c:formatCode>
                <c:ptCount val="6"/>
                <c:pt idx="0">
                  <c:v>1.4</c:v>
                </c:pt>
                <c:pt idx="1">
                  <c:v>1.2</c:v>
                </c:pt>
                <c:pt idx="2">
                  <c:v>1.1000000000000001</c:v>
                </c:pt>
                <c:pt idx="3">
                  <c:v>0.8</c:v>
                </c:pt>
                <c:pt idx="4">
                  <c:v>0.8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9C-4E71-8CDC-C36AB739D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6653920"/>
        <c:axId val="396655888"/>
      </c:barChart>
      <c:catAx>
        <c:axId val="3966539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655888"/>
        <c:crosses val="autoZero"/>
        <c:auto val="1"/>
        <c:lblAlgn val="ctr"/>
        <c:lblOffset val="100"/>
        <c:noMultiLvlLbl val="0"/>
      </c:catAx>
      <c:valAx>
        <c:axId val="396655888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665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Sheet1!$B$21:$B$30</c:f>
              <c:strCache>
                <c:ptCount val="10"/>
                <c:pt idx="0">
                  <c:v>Spreadsheet tools such as Microsoft Excel</c:v>
                </c:pt>
                <c:pt idx="1">
                  <c:v>Database tools such as Microsoft Access or Microsoft SQL Server</c:v>
                </c:pt>
                <c:pt idx="2">
                  <c:v>Continuous monitoring tools, which may include governance risk and compliance (GRC) tools (SAP, SAI Global, Oracle)</c:v>
                </c:pt>
                <c:pt idx="3">
                  <c:v>Text analytics tools or keyword searching </c:v>
                </c:pt>
                <c:pt idx="4">
                  <c:v>Forensic analytics software (ACL, iDEA)</c:v>
                </c:pt>
                <c:pt idx="5">
                  <c:v>Social media/web monitoring tools</c:v>
                </c:pt>
                <c:pt idx="6">
                  <c:v>Visualization and reporting tools (Tableau, Spotfire, QlikView)</c:v>
                </c:pt>
                <c:pt idx="7">
                  <c:v>Statistical analysis and data-mining packages (SPSS, SAS, R, Stata)</c:v>
                </c:pt>
                <c:pt idx="8">
                  <c:v>Big data technologies (Hadoop, Map Reduce)</c:v>
                </c:pt>
                <c:pt idx="9">
                  <c:v>Voice searching and analysis (Nexidia, NICE)</c:v>
                </c:pt>
              </c:strCache>
            </c:strRef>
          </c:cat>
          <c:val>
            <c:numRef>
              <c:f>Sheet1!$C$21:$C$30</c:f>
              <c:numCache>
                <c:formatCode>0%</c:formatCode>
                <c:ptCount val="10"/>
                <c:pt idx="0">
                  <c:v>0.65</c:v>
                </c:pt>
                <c:pt idx="1">
                  <c:v>0.43</c:v>
                </c:pt>
                <c:pt idx="2">
                  <c:v>0.28999999999999998</c:v>
                </c:pt>
                <c:pt idx="3">
                  <c:v>0.26</c:v>
                </c:pt>
                <c:pt idx="4">
                  <c:v>0.26</c:v>
                </c:pt>
                <c:pt idx="5">
                  <c:v>0.21</c:v>
                </c:pt>
                <c:pt idx="6">
                  <c:v>0.12</c:v>
                </c:pt>
                <c:pt idx="7">
                  <c:v>0.11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1E-4133-BF60-37A3C3EA0F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19207480"/>
        <c:axId val="319208464"/>
      </c:barChart>
      <c:catAx>
        <c:axId val="3192074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208464"/>
        <c:crosses val="autoZero"/>
        <c:auto val="1"/>
        <c:lblAlgn val="ctr"/>
        <c:lblOffset val="100"/>
        <c:noMultiLvlLbl val="0"/>
      </c:catAx>
      <c:valAx>
        <c:axId val="319208464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207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E5EB-E501-4EAF-AAE4-DA1508353715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E3242-D415-4068-844D-F49298CA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Experian Fraud Report 2018-19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E3242-D415-4068-844D-F49298CA79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481-B75E-44FD-B0A0-3763A8360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Fraud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25B5A-7FCF-4354-B24E-96522DE68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8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0A9B9-55AA-4276-98C6-2ED00A28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4998"/>
            <a:ext cx="8596668" cy="1104314"/>
          </a:xfrm>
        </p:spPr>
        <p:txBody>
          <a:bodyPr/>
          <a:lstStyle/>
          <a:p>
            <a:r>
              <a:rPr lang="en-US" dirty="0"/>
              <a:t>Distribution of different types of Frauds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89812-D3D9-4D59-B583-BE208FAA2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95" y="1417983"/>
            <a:ext cx="10334625" cy="50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0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06DC-43AF-4D9B-8602-FE88FD0F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982"/>
          </a:xfrm>
        </p:spPr>
        <p:txBody>
          <a:bodyPr/>
          <a:lstStyle/>
          <a:p>
            <a:r>
              <a:rPr lang="en-US" dirty="0"/>
              <a:t>Distribution of Frauds – by Product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A7DEAC-FC1A-4FBA-BE72-037E00E94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20355"/>
              </p:ext>
            </p:extLst>
          </p:nvPr>
        </p:nvGraphicFramePr>
        <p:xfrm>
          <a:off x="1009650" y="2057400"/>
          <a:ext cx="737235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586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202B-D884-4708-9C62-D0B0B0C6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US" dirty="0"/>
              <a:t>State-wise Distribution (major states)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AA211-19EA-4E52-8E8E-99DE2337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1926"/>
            <a:ext cx="82677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936C-E51D-4DC3-967A-F10DDC71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City-wise (tiers)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8AB8B-7102-4205-B65E-30AE443F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43" y="2456644"/>
            <a:ext cx="1012236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5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F654-1B37-4ECF-8136-26F7F58A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650"/>
            <a:ext cx="8596668" cy="1024645"/>
          </a:xfrm>
        </p:spPr>
        <p:txBody>
          <a:bodyPr/>
          <a:lstStyle/>
          <a:p>
            <a:r>
              <a:rPr lang="en-US" dirty="0"/>
              <a:t>Type of Techniques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43524-3678-452D-9802-663B08832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80" y="1547446"/>
            <a:ext cx="8596668" cy="505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1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2E8B-611B-4D6B-A356-5E57180D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E53099-075D-49D6-B757-26284E67AF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342048"/>
              </p:ext>
            </p:extLst>
          </p:nvPr>
        </p:nvGraphicFramePr>
        <p:xfrm>
          <a:off x="403668" y="1842867"/>
          <a:ext cx="11110998" cy="478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281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81CE-B8E0-46AF-845A-EFF41128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ABB5C-FDCA-4BB1-A437-A7FC64E6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Bank fraud (Bank loans)</a:t>
            </a:r>
          </a:p>
          <a:p>
            <a:r>
              <a:rPr lang="en-US" sz="2800" dirty="0"/>
              <a:t>Credit Card Fraud</a:t>
            </a:r>
          </a:p>
          <a:p>
            <a:r>
              <a:rPr lang="en-US" sz="2800" dirty="0"/>
              <a:t>Financial Reporting Fraud</a:t>
            </a:r>
          </a:p>
          <a:p>
            <a:r>
              <a:rPr lang="en-US" sz="2800" dirty="0"/>
              <a:t>Insurance Fraud</a:t>
            </a:r>
          </a:p>
          <a:p>
            <a:r>
              <a:rPr lang="en-US" sz="2800" dirty="0"/>
              <a:t>Customs and Income Tax Fraud</a:t>
            </a:r>
          </a:p>
          <a:p>
            <a:r>
              <a:rPr lang="en-US" sz="2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18085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58</Words>
  <Application>Microsoft Office PowerPoint</Application>
  <PresentationFormat>Widescreen</PresentationFormat>
  <Paragraphs>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Fraud Analytics</vt:lpstr>
      <vt:lpstr>Distribution of different types of Frauds</vt:lpstr>
      <vt:lpstr>Distribution of Frauds – by Product</vt:lpstr>
      <vt:lpstr>State-wise Distribution (major states)</vt:lpstr>
      <vt:lpstr>City-wise (tiers)</vt:lpstr>
      <vt:lpstr>Type of Techniques used</vt:lpstr>
      <vt:lpstr>Tools used</vt:lpstr>
      <vt:lpstr>Broad Categories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Analytics</dc:title>
  <dc:creator>Vishnuprasad Nagadevara</dc:creator>
  <cp:lastModifiedBy>Vishnuprasad Nagadevara</cp:lastModifiedBy>
  <cp:revision>7</cp:revision>
  <dcterms:created xsi:type="dcterms:W3CDTF">2019-12-28T09:59:45Z</dcterms:created>
  <dcterms:modified xsi:type="dcterms:W3CDTF">2019-12-28T16:49:40Z</dcterms:modified>
</cp:coreProperties>
</file>