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4" r:id="rId2"/>
    <p:sldId id="315" r:id="rId3"/>
    <p:sldId id="317" r:id="rId4"/>
    <p:sldId id="318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5" r:id="rId15"/>
    <p:sldId id="336" r:id="rId16"/>
    <p:sldId id="329" r:id="rId17"/>
    <p:sldId id="330" r:id="rId18"/>
    <p:sldId id="337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57A52-F2C3-467E-8593-F3FCA61E4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58AD2-CA88-4901-B750-59FFDF37B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3C23C-BB5F-46E3-B154-4EC35517F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D29F2-0FE3-4791-A2D7-50AE5CF31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B31D9-1E11-4A55-B248-E1B9981FE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48029-EDCA-45B2-B4A7-5038653D7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11052-B69C-4FCA-82B1-31A724290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79FC4-DE68-4152-84E3-A80207907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07F86-14A8-45E9-9A24-CFDA11348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7378E-6BE3-4953-A4FE-83F34D36A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7046C-DC1C-4459-AD9A-92A05533A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777F-8CE6-4E44-86E7-C3B86264F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FD01B5-9709-4E84-B4DE-F6BB0050E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E66397-09FA-49AD-8051-AA5B3A65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Fraud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8EDAE1-46E7-4BB6-B6F6-DC57EC74C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52400"/>
            <a:ext cx="8726556" cy="64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1752600"/>
            <a:ext cx="9700591" cy="4267200"/>
          </a:xfrm>
        </p:spPr>
        <p:txBody>
          <a:bodyPr/>
          <a:lstStyle/>
          <a:p>
            <a:r>
              <a:rPr lang="en-US" sz="3200" dirty="0">
                <a:latin typeface="AdvTT5235d5a9"/>
              </a:rPr>
              <a:t>Companies where SEC issued an AAER citing fraud were selected </a:t>
            </a:r>
          </a:p>
          <a:p>
            <a:r>
              <a:rPr lang="en-US" sz="3200" dirty="0">
                <a:latin typeface="AdvTT5235d5a9"/>
              </a:rPr>
              <a:t>Each of these was matched with a company in the same SIC code and of approximately the same size that had not been charged with fraud</a:t>
            </a:r>
          </a:p>
          <a:p>
            <a:r>
              <a:rPr lang="en-US" sz="3200" dirty="0">
                <a:latin typeface="AdvTT5235d5a9"/>
              </a:rPr>
              <a:t>The primary screening was for companies that had not been cited in the last ten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33" y="1991139"/>
            <a:ext cx="10668000" cy="4267200"/>
          </a:xfrm>
        </p:spPr>
        <p:txBody>
          <a:bodyPr/>
          <a:lstStyle/>
          <a:p>
            <a:r>
              <a:rPr lang="en-US" sz="3200" dirty="0">
                <a:latin typeface="AdvTT5235d5a9"/>
              </a:rPr>
              <a:t>The target was at least one year prior to the latest period cited in the AAER</a:t>
            </a:r>
          </a:p>
          <a:p>
            <a:r>
              <a:rPr lang="en-US" sz="3200" dirty="0">
                <a:latin typeface="AdvTT5235d5a9"/>
              </a:rPr>
              <a:t>SEC investigation often takes an extended period, there were several cases where went back more than one year.</a:t>
            </a:r>
          </a:p>
          <a:p>
            <a:r>
              <a:rPr lang="en-US" sz="3200" dirty="0">
                <a:latin typeface="AdvTT5235d5a9"/>
              </a:rPr>
              <a:t>The matching company was from the same time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9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908312"/>
            <a:ext cx="10668000" cy="4111487"/>
          </a:xfrm>
        </p:spPr>
        <p:txBody>
          <a:bodyPr/>
          <a:lstStyle/>
          <a:p>
            <a:r>
              <a:rPr lang="en-US" sz="3200" dirty="0">
                <a:latin typeface="AdvTT5235d5a9"/>
              </a:rPr>
              <a:t>Management's Discussion and Analysis</a:t>
            </a:r>
          </a:p>
          <a:p>
            <a:r>
              <a:rPr lang="en-US" sz="3200" dirty="0">
                <a:latin typeface="AdvTT5235d5a9"/>
              </a:rPr>
              <a:t>Senior management assists in the preparation of the MDA and may even write MDA</a:t>
            </a:r>
          </a:p>
          <a:p>
            <a:r>
              <a:rPr lang="en-US" sz="3200" dirty="0">
                <a:latin typeface="AdvTT5235d5a9"/>
              </a:rPr>
              <a:t>If fraud exists and the writer knows that it exists and has an incentive to deceive the reader</a:t>
            </a:r>
          </a:p>
          <a:p>
            <a:r>
              <a:rPr lang="en-US" sz="3200" dirty="0">
                <a:latin typeface="AdvTT5235d5a9"/>
              </a:rPr>
              <a:t>The MDA should provide clues of deception or 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4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21CA-2B86-4206-860B-AC15E10F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6C0D-8520-41F5-B13A-6EBC8088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752599"/>
            <a:ext cx="10668000" cy="4383157"/>
          </a:xfrm>
        </p:spPr>
        <p:txBody>
          <a:bodyPr/>
          <a:lstStyle/>
          <a:p>
            <a:r>
              <a:rPr lang="en-US" sz="2400" dirty="0"/>
              <a:t>The target document is the10-K. </a:t>
            </a:r>
          </a:p>
          <a:p>
            <a:r>
              <a:rPr lang="en-US" sz="2400" dirty="0"/>
              <a:t>A 10-K is a comprehensive report filed annually by a publicly traded company about its financial performance and is required by the U.S. Securities and Exchange Commission (SEC). The report contains much more detail than a company's annual report</a:t>
            </a:r>
          </a:p>
          <a:p>
            <a:r>
              <a:rPr lang="en-US" sz="2400" dirty="0"/>
              <a:t>The preferred 10-K for testing the model was at least one year prior to the latest period cited in the AAER.</a:t>
            </a:r>
          </a:p>
          <a:p>
            <a:r>
              <a:rPr lang="en-US" sz="2400" dirty="0"/>
              <a:t>If the AAER complaint accused the company of committing fraud for period from 2002 to 2005, the 10-K for 2004 was selected for the analysis. </a:t>
            </a:r>
          </a:p>
        </p:txBody>
      </p:sp>
    </p:spTree>
    <p:extLst>
      <p:ext uri="{BB962C8B-B14F-4D97-AF65-F5344CB8AC3E}">
        <p14:creationId xmlns:p14="http://schemas.microsoft.com/office/powerpoint/2010/main" val="95395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62F2-229C-43EB-876A-25A91770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5A21-C1DF-4648-8885-5D9A7026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the selected 10-K mentions that the SEC is investigating the company, then the 10-K for the prior year was selected. </a:t>
            </a:r>
          </a:p>
          <a:p>
            <a:r>
              <a:rPr lang="en-US" sz="2400" dirty="0"/>
              <a:t>Because the SEC investigation often takes an extended period, there were several cases where we had to go back more than one year.</a:t>
            </a:r>
          </a:p>
          <a:p>
            <a:r>
              <a:rPr lang="en-US" sz="2400" dirty="0"/>
              <a:t>The matching company 10-K was from the same time period, to reduce any potential bias caused by changing accounting rules, legal requirements, or other external influences.</a:t>
            </a:r>
          </a:p>
          <a:p>
            <a:r>
              <a:rPr lang="en-US" sz="2400" dirty="0"/>
              <a:t>There are two major blocks of text in a 10-K, the MDA and the Notes to the Financial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7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209" y="1752600"/>
            <a:ext cx="9167191" cy="426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Synonyms to create equal meaning words,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parts of speech to create separate words,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punctuation, and stop words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or terms were stemmed retaining POS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frequency weighting and information gain term weighting were used for SVD (Single Value Decomposition vector).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was performed on SVDs</a:t>
            </a:r>
          </a:p>
          <a:p>
            <a:r>
              <a:rPr lang="en-US" sz="3200" dirty="0">
                <a:latin typeface="AdvTT5235d5a9"/>
              </a:rPr>
              <a:t>The documents clustered into two stable clusters. </a:t>
            </a:r>
          </a:p>
          <a:p>
            <a:r>
              <a:rPr lang="en-US" sz="3200" dirty="0">
                <a:latin typeface="AdvTT5235d5a9"/>
              </a:rPr>
              <a:t>The documents were separated those with Fraud and without</a:t>
            </a:r>
          </a:p>
          <a:p>
            <a:r>
              <a:rPr lang="en-US" sz="3200" dirty="0">
                <a:latin typeface="AdvTT5235d5a9"/>
              </a:rPr>
              <a:t>No false negatives and three false positives in sixty-nine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214B-1567-41C5-93D5-76EAA0A0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BBEFFE-BB16-4606-8A44-E355BDF57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972330"/>
              </p:ext>
            </p:extLst>
          </p:nvPr>
        </p:nvGraphicFramePr>
        <p:xfrm>
          <a:off x="596624" y="2441713"/>
          <a:ext cx="10668000" cy="255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707">
                  <a:extLst>
                    <a:ext uri="{9D8B030D-6E8A-4147-A177-3AD203B41FA5}">
                      <a16:colId xmlns:a16="http://schemas.microsoft.com/office/drawing/2014/main" val="3184849634"/>
                    </a:ext>
                  </a:extLst>
                </a:gridCol>
                <a:gridCol w="7726293">
                  <a:extLst>
                    <a:ext uri="{9D8B030D-6E8A-4147-A177-3AD203B41FA5}">
                      <a16:colId xmlns:a16="http://schemas.microsoft.com/office/drawing/2014/main" val="3051098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 highest weighted terms representing clusters.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74930"/>
                  </a:ext>
                </a:extLst>
              </a:tr>
              <a:tr h="100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1 : No AAER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Affect, require, expense, </a:t>
                      </a:r>
                    </a:p>
                    <a:p>
                      <a:pPr algn="ctr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rate, do, cost, year, and determine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279167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 2 : AAER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Represent, account, relate, </a:t>
                      </a:r>
                    </a:p>
                    <a:p>
                      <a:pPr algn="ctr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continue, reduce, reflect, </a:t>
                      </a:r>
                    </a:p>
                    <a:p>
                      <a:pPr algn="ctr" fontAlgn="b"/>
                      <a:r>
                        <a:rPr lang="en-US" sz="2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sell, and expect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15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0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8305800" cy="42672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tested on a new sample of ten MDAs that received AAERs accusing them of fraud.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ten fraudulent MDAs, the Model clustered nine to be fraudulent.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MDA was from the first year the SEC cited in the AAER, and the SEC said that the fraud started mid-year.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MDA from the following year was tested using the CFDM, and it clustered as fraudulent</a:t>
            </a:r>
          </a:p>
        </p:txBody>
      </p:sp>
    </p:spTree>
    <p:extLst>
      <p:ext uri="{BB962C8B-B14F-4D97-AF65-F5344CB8AC3E}">
        <p14:creationId xmlns:p14="http://schemas.microsoft.com/office/powerpoint/2010/main" val="355493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 in Financial Reporting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992687"/>
              </p:ext>
            </p:extLst>
          </p:nvPr>
        </p:nvGraphicFramePr>
        <p:xfrm>
          <a:off x="1457739" y="2590800"/>
          <a:ext cx="8839200" cy="136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Sample 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Correctly identified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Incorrectly Identified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Fraudulent MDAs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90.91%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9.09%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Non-Fraudulent MDAs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3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738" y="1752600"/>
            <a:ext cx="8272462" cy="4267200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Fletcher H.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Glancy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Surya B. Yadav, A computational model for financial reporting fraud detection,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Systems 50 (2011) 595–601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0"/>
            <a:ext cx="8534400" cy="4267200"/>
          </a:xfrm>
        </p:spPr>
        <p:txBody>
          <a:bodyPr/>
          <a:lstStyle/>
          <a:p>
            <a:r>
              <a:rPr lang="en-US" sz="3200" dirty="0">
                <a:latin typeface="AdvTT5235d5a9"/>
              </a:rPr>
              <a:t>Cases of Enron, WorldCom, HealthSouth, etc. is well known</a:t>
            </a:r>
          </a:p>
          <a:p>
            <a:r>
              <a:rPr lang="en-US" sz="3200" dirty="0">
                <a:latin typeface="AdvTT5235d5a9"/>
              </a:rPr>
              <a:t>The fraud detection was after years of abuse by senior management; </a:t>
            </a:r>
          </a:p>
          <a:p>
            <a:r>
              <a:rPr lang="en-US" sz="3200" dirty="0">
                <a:latin typeface="AdvTT5235d5a9"/>
              </a:rPr>
              <a:t>The Securities and Exchange Commission (SEC) did not detect it proactively.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Fraud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dvTT5235d5a9"/>
              </a:rPr>
              <a:t>SEC issues an Accounting and Auditing Enforcement Release (AAER) </a:t>
            </a:r>
          </a:p>
          <a:p>
            <a:pPr lvl="1"/>
            <a:r>
              <a:rPr lang="en-US" sz="2800" dirty="0">
                <a:latin typeface="AdvTT5235d5a9"/>
              </a:rPr>
              <a:t>This is the starting point for de</a:t>
            </a:r>
            <a:r>
              <a:rPr lang="en-US" sz="2800" dirty="0">
                <a:latin typeface="AdvTT5235d5a9+fb"/>
              </a:rPr>
              <a:t>fi</a:t>
            </a:r>
            <a:r>
              <a:rPr lang="en-US" sz="2800" dirty="0">
                <a:latin typeface="AdvTT5235d5a9"/>
              </a:rPr>
              <a:t>ning</a:t>
            </a:r>
          </a:p>
          <a:p>
            <a:pPr lvl="1"/>
            <a:r>
              <a:rPr lang="en-US" sz="2800" dirty="0">
                <a:latin typeface="AdvTT5235d5a9"/>
              </a:rPr>
              <a:t>It entails an accounting or auditing related violation of the securities</a:t>
            </a:r>
          </a:p>
          <a:p>
            <a:r>
              <a:rPr lang="en-US" sz="3200" dirty="0">
                <a:latin typeface="AdvTT5235d5a9"/>
              </a:rPr>
              <a:t>Fraud is defined when SEC used the word fraud in describing the violation in AAER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5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38" y="304801"/>
            <a:ext cx="8001000" cy="83502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738" y="1905000"/>
            <a:ext cx="8001000" cy="42672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Fraud detection is after the fact and officially recognized only after the SEC issues an AAER.</a:t>
            </a: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A high level of senior management compensation comes from stock options. This leads to the conclusion that corporate fraud is likely to continue at the senior executive level</a:t>
            </a:r>
          </a:p>
          <a:p>
            <a:r>
              <a:rPr lang="en-US" sz="2400" dirty="0">
                <a:latin typeface="+mj-lt"/>
              </a:rPr>
              <a:t>The “New Economy” makes fraud a normal circumstance because of the requirement to predict and deliver continually increasing earnings by the corporate</a:t>
            </a:r>
          </a:p>
        </p:txBody>
      </p:sp>
    </p:spTree>
    <p:extLst>
      <p:ext uri="{BB962C8B-B14F-4D97-AF65-F5344CB8AC3E}">
        <p14:creationId xmlns:p14="http://schemas.microsoft.com/office/powerpoint/2010/main" val="404780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75" y="1981200"/>
            <a:ext cx="8272462" cy="4267200"/>
          </a:xfrm>
        </p:spPr>
        <p:txBody>
          <a:bodyPr/>
          <a:lstStyle/>
          <a:p>
            <a:r>
              <a:rPr lang="en-US" sz="3200" dirty="0">
                <a:latin typeface="AdvTT5235d5a9"/>
              </a:rPr>
              <a:t>Can the fraud be detected from the text of annual corporate SEC </a:t>
            </a:r>
            <a:r>
              <a:rPr lang="en-US" sz="3200" dirty="0">
                <a:latin typeface="AdvTT5235d5a9+fb"/>
              </a:rPr>
              <a:t>fi</a:t>
            </a:r>
            <a:r>
              <a:rPr lang="en-US" sz="3200" dirty="0">
                <a:latin typeface="AdvTT5235d5a9"/>
              </a:rPr>
              <a:t>lings?</a:t>
            </a:r>
          </a:p>
          <a:p>
            <a:r>
              <a:rPr lang="en-US" sz="3200" dirty="0">
                <a:latin typeface="AdvTT5235d5a9"/>
              </a:rPr>
              <a:t>Can a quantitative and computational-based fraud detection model be developed that will provide a methodology for automating detection of potential fraud?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948" y="1752600"/>
            <a:ext cx="8885790" cy="413136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dvTT5235d5a9"/>
              </a:rPr>
              <a:t>The relationships between words in documents form patterns.</a:t>
            </a:r>
          </a:p>
          <a:p>
            <a:r>
              <a:rPr lang="en-US" dirty="0">
                <a:solidFill>
                  <a:srgbClr val="000000"/>
                </a:solidFill>
                <a:latin typeface="AdvTT5235d5a9"/>
              </a:rPr>
              <a:t>Detection of these patterns is the primary focus of text mining </a:t>
            </a:r>
          </a:p>
          <a:p>
            <a:r>
              <a:rPr lang="en-US" dirty="0">
                <a:solidFill>
                  <a:srgbClr val="000000"/>
                </a:solidFill>
                <a:latin typeface="AdvTT5235d5a9"/>
              </a:rPr>
              <a:t>TM is a quantitative methodology that uses mathematical methods to describe the term-document matrix and increases the density through use of a singular value decomposition vector (SVD)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4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Analysis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1885122"/>
            <a:ext cx="9137374" cy="4267200"/>
          </a:xfrm>
        </p:spPr>
        <p:txBody>
          <a:bodyPr/>
          <a:lstStyle/>
          <a:p>
            <a:r>
              <a:rPr lang="en-US" sz="3200" dirty="0">
                <a:latin typeface="AdvTT5235d5a9"/>
              </a:rPr>
              <a:t>Select the target companies and target document.</a:t>
            </a:r>
          </a:p>
          <a:p>
            <a:r>
              <a:rPr lang="en-US" sz="3200" dirty="0">
                <a:latin typeface="AdvTT5235d5a9"/>
              </a:rPr>
              <a:t>Extract the target text from the document.</a:t>
            </a:r>
          </a:p>
          <a:p>
            <a:r>
              <a:rPr lang="en-US" sz="3200" dirty="0">
                <a:latin typeface="AdvTT5235d5a9"/>
              </a:rPr>
              <a:t>Prepare the target text for importing into the miner.</a:t>
            </a:r>
          </a:p>
          <a:p>
            <a:r>
              <a:rPr lang="en-US" sz="3200" dirty="0">
                <a:latin typeface="AdvTT5235d5a9"/>
              </a:rPr>
              <a:t>Import all of the target text documents into the miner creating a database</a:t>
            </a:r>
            <a:br>
              <a:rPr lang="en-US" sz="3200" dirty="0">
                <a:latin typeface="AdvTT5235d5a9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1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Analysis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069" y="1845365"/>
            <a:ext cx="9819861" cy="4267200"/>
          </a:xfrm>
        </p:spPr>
        <p:txBody>
          <a:bodyPr/>
          <a:lstStyle/>
          <a:p>
            <a:r>
              <a:rPr lang="en-US" sz="3200" dirty="0">
                <a:latin typeface="AdvTT5235d5a9"/>
              </a:rPr>
              <a:t>Stem terms to reduce the dimensions and to tag parts of speech.</a:t>
            </a:r>
          </a:p>
          <a:p>
            <a:r>
              <a:rPr lang="en-US" sz="3200" dirty="0">
                <a:latin typeface="AdvTT5235d5a9"/>
              </a:rPr>
              <a:t>Create SVDs to further reduce the document dimensions.</a:t>
            </a:r>
          </a:p>
          <a:p>
            <a:r>
              <a:rPr lang="en-US" sz="3200" dirty="0">
                <a:latin typeface="AdvTT5235d5a9"/>
              </a:rPr>
              <a:t>Cluster the document set.</a:t>
            </a:r>
          </a:p>
          <a:p>
            <a:r>
              <a:rPr lang="en-US" sz="3200" dirty="0">
                <a:latin typeface="AdvTT5235d5a9"/>
              </a:rPr>
              <a:t>Review and evaluate the clustering results.</a:t>
            </a:r>
          </a:p>
          <a:p>
            <a:r>
              <a:rPr lang="en-US" sz="3200" dirty="0">
                <a:latin typeface="AdvTT5235d5a9"/>
              </a:rPr>
              <a:t>Modify the SVD and clustering algorithm as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135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952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AdvTT5235d5a9</vt:lpstr>
      <vt:lpstr>AdvTT5235d5a9+fb</vt:lpstr>
      <vt:lpstr>Calibri</vt:lpstr>
      <vt:lpstr>Times New Roman</vt:lpstr>
      <vt:lpstr>Verdana</vt:lpstr>
      <vt:lpstr>Wingdings</vt:lpstr>
      <vt:lpstr>Profile</vt:lpstr>
      <vt:lpstr>Financial Fraud Detection</vt:lpstr>
      <vt:lpstr>CASE</vt:lpstr>
      <vt:lpstr>Introduction</vt:lpstr>
      <vt:lpstr>Definition of Fraud</vt:lpstr>
      <vt:lpstr>Problem Statement</vt:lpstr>
      <vt:lpstr>Objectives</vt:lpstr>
      <vt:lpstr>Text Mining</vt:lpstr>
      <vt:lpstr>Process for Analysis - 1</vt:lpstr>
      <vt:lpstr>Process for Analysis - 2</vt:lpstr>
      <vt:lpstr>PowerPoint Presentation</vt:lpstr>
      <vt:lpstr>Sample Selection</vt:lpstr>
      <vt:lpstr>Methodology</vt:lpstr>
      <vt:lpstr>Target Text</vt:lpstr>
      <vt:lpstr>PowerPoint Presentation</vt:lpstr>
      <vt:lpstr>PowerPoint Presentation</vt:lpstr>
      <vt:lpstr>Text Preparation</vt:lpstr>
      <vt:lpstr>Analysis</vt:lpstr>
      <vt:lpstr>Important Terms</vt:lpstr>
      <vt:lpstr>Test Dataset</vt:lpstr>
      <vt:lpstr>Test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Fraud Detection</dc:title>
  <dc:creator>Vishnuprasad Nagadevara</dc:creator>
  <cp:lastModifiedBy>Vishnuprasad Nagadevara</cp:lastModifiedBy>
  <cp:revision>6</cp:revision>
  <dcterms:created xsi:type="dcterms:W3CDTF">2019-12-27T16:32:21Z</dcterms:created>
  <dcterms:modified xsi:type="dcterms:W3CDTF">2019-12-29T03:19:19Z</dcterms:modified>
</cp:coreProperties>
</file>