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0"/>
  </p:notesMasterIdLst>
  <p:handoutMasterIdLst>
    <p:handoutMasterId r:id="rId81"/>
  </p:handoutMasterIdLst>
  <p:sldIdLst>
    <p:sldId id="257" r:id="rId2"/>
    <p:sldId id="261" r:id="rId3"/>
    <p:sldId id="394" r:id="rId4"/>
    <p:sldId id="843" r:id="rId5"/>
    <p:sldId id="262" r:id="rId6"/>
    <p:sldId id="315" r:id="rId7"/>
    <p:sldId id="316" r:id="rId8"/>
    <p:sldId id="317" r:id="rId9"/>
    <p:sldId id="318" r:id="rId10"/>
    <p:sldId id="319" r:id="rId11"/>
    <p:sldId id="357" r:id="rId12"/>
    <p:sldId id="358" r:id="rId13"/>
    <p:sldId id="359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30" r:id="rId24"/>
    <p:sldId id="331" r:id="rId25"/>
    <p:sldId id="334" r:id="rId26"/>
    <p:sldId id="372" r:id="rId27"/>
    <p:sldId id="335" r:id="rId28"/>
    <p:sldId id="336" r:id="rId29"/>
    <p:sldId id="337" r:id="rId30"/>
    <p:sldId id="495" r:id="rId31"/>
    <p:sldId id="338" r:id="rId32"/>
    <p:sldId id="497" r:id="rId33"/>
    <p:sldId id="399" r:id="rId34"/>
    <p:sldId id="400" r:id="rId35"/>
    <p:sldId id="414" r:id="rId36"/>
    <p:sldId id="424" r:id="rId37"/>
    <p:sldId id="343" r:id="rId38"/>
    <p:sldId id="344" r:id="rId39"/>
    <p:sldId id="349" r:id="rId40"/>
    <p:sldId id="350" r:id="rId41"/>
    <p:sldId id="355" r:id="rId42"/>
    <p:sldId id="496" r:id="rId43"/>
    <p:sldId id="397" r:id="rId44"/>
    <p:sldId id="498" r:id="rId45"/>
    <p:sldId id="263" r:id="rId46"/>
    <p:sldId id="264" r:id="rId47"/>
    <p:sldId id="274" r:id="rId48"/>
    <p:sldId id="275" r:id="rId49"/>
    <p:sldId id="276" r:id="rId50"/>
    <p:sldId id="278" r:id="rId51"/>
    <p:sldId id="281" r:id="rId52"/>
    <p:sldId id="282" r:id="rId53"/>
    <p:sldId id="283" r:id="rId54"/>
    <p:sldId id="284" r:id="rId55"/>
    <p:sldId id="844" r:id="rId56"/>
    <p:sldId id="308" r:id="rId57"/>
    <p:sldId id="374" r:id="rId58"/>
    <p:sldId id="376" r:id="rId59"/>
    <p:sldId id="377" r:id="rId60"/>
    <p:sldId id="383" r:id="rId61"/>
    <p:sldId id="384" r:id="rId62"/>
    <p:sldId id="385" r:id="rId63"/>
    <p:sldId id="386" r:id="rId64"/>
    <p:sldId id="387" r:id="rId65"/>
    <p:sldId id="388" r:id="rId66"/>
    <p:sldId id="389" r:id="rId67"/>
    <p:sldId id="390" r:id="rId68"/>
    <p:sldId id="391" r:id="rId69"/>
    <p:sldId id="392" r:id="rId70"/>
    <p:sldId id="393" r:id="rId71"/>
    <p:sldId id="396" r:id="rId72"/>
    <p:sldId id="711" r:id="rId73"/>
    <p:sldId id="314" r:id="rId74"/>
    <p:sldId id="425" r:id="rId75"/>
    <p:sldId id="846" r:id="rId76"/>
    <p:sldId id="847" r:id="rId77"/>
    <p:sldId id="848" r:id="rId78"/>
    <p:sldId id="838" r:id="rId7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3333FF"/>
    <a:srgbClr val="336600"/>
    <a:srgbClr val="800000"/>
    <a:srgbClr val="000099"/>
    <a:srgbClr val="FF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230" autoAdjust="0"/>
  </p:normalViewPr>
  <p:slideViewPr>
    <p:cSldViewPr>
      <p:cViewPr varScale="1">
        <p:scale>
          <a:sx n="63" d="100"/>
          <a:sy n="63" d="100"/>
        </p:scale>
        <p:origin x="133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56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0.xml"/><Relationship Id="rId2" Type="http://schemas.openxmlformats.org/officeDocument/2006/relationships/slide" Target="slides/slide28.xml"/><Relationship Id="rId1" Type="http://schemas.openxmlformats.org/officeDocument/2006/relationships/slide" Target="slides/slide6.xml"/><Relationship Id="rId4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4" rIns="96629" bIns="48314" numCol="1" anchor="t" anchorCtr="0" compatLnSpc="1">
            <a:prstTxWarp prst="textNoShape">
              <a:avLst/>
            </a:prstTxWarp>
          </a:bodyPr>
          <a:lstStyle>
            <a:lvl1pPr algn="l" defTabSz="965496" eaLnBrk="1" hangingPunct="1">
              <a:defRPr sz="1300" dirty="0">
                <a:latin typeface="Times" pitchFamily="1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4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4" rIns="96629" bIns="48314" numCol="1" anchor="t" anchorCtr="0" compatLnSpc="1">
            <a:prstTxWarp prst="textNoShape">
              <a:avLst/>
            </a:prstTxWarp>
          </a:bodyPr>
          <a:lstStyle>
            <a:lvl1pPr algn="r" defTabSz="965496" eaLnBrk="1" hangingPunct="1">
              <a:defRPr sz="1300" dirty="0">
                <a:latin typeface="Times" pitchFamily="1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4" rIns="96629" bIns="48314" numCol="1" anchor="b" anchorCtr="0" compatLnSpc="1">
            <a:prstTxWarp prst="textNoShape">
              <a:avLst/>
            </a:prstTxWarp>
          </a:bodyPr>
          <a:lstStyle>
            <a:lvl1pPr algn="l" defTabSz="965496" eaLnBrk="1" hangingPunct="1">
              <a:defRPr sz="1300" dirty="0">
                <a:latin typeface="Times" pitchFamily="1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4" rIns="96629" bIns="48314" numCol="1" anchor="b" anchorCtr="0" compatLnSpc="1">
            <a:prstTxWarp prst="textNoShape">
              <a:avLst/>
            </a:prstTxWarp>
          </a:bodyPr>
          <a:lstStyle>
            <a:lvl1pPr algn="r" defTabSz="964916" eaLnBrk="1" hangingPunct="1">
              <a:defRPr sz="1300"/>
            </a:lvl1pPr>
          </a:lstStyle>
          <a:p>
            <a:pPr>
              <a:defRPr/>
            </a:pPr>
            <a:fld id="{100088AB-63D1-4DE2-B036-5F430B4F47F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3819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4" rIns="96629" bIns="48314" numCol="1" anchor="t" anchorCtr="0" compatLnSpc="1">
            <a:prstTxWarp prst="textNoShape">
              <a:avLst/>
            </a:prstTxWarp>
          </a:bodyPr>
          <a:lstStyle>
            <a:lvl1pPr algn="l" defTabSz="965496" eaLnBrk="1" hangingPunct="1">
              <a:defRPr sz="1300" dirty="0">
                <a:latin typeface="Times" pitchFamily="1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4" rIns="96629" bIns="48314" numCol="1" anchor="t" anchorCtr="0" compatLnSpc="1">
            <a:prstTxWarp prst="textNoShape">
              <a:avLst/>
            </a:prstTxWarp>
          </a:bodyPr>
          <a:lstStyle>
            <a:lvl1pPr algn="r" defTabSz="965496" eaLnBrk="1" hangingPunct="1">
              <a:defRPr sz="1300" dirty="0">
                <a:latin typeface="Times" pitchFamily="1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60890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4" rIns="96629" bIns="483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4" rIns="96629" bIns="48314" numCol="1" anchor="b" anchorCtr="0" compatLnSpc="1">
            <a:prstTxWarp prst="textNoShape">
              <a:avLst/>
            </a:prstTxWarp>
          </a:bodyPr>
          <a:lstStyle>
            <a:lvl1pPr algn="l" defTabSz="965496" eaLnBrk="1" hangingPunct="1">
              <a:defRPr sz="1300" dirty="0">
                <a:latin typeface="Times" pitchFamily="1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4" rIns="96629" bIns="48314" numCol="1" anchor="b" anchorCtr="0" compatLnSpc="1">
            <a:prstTxWarp prst="textNoShape">
              <a:avLst/>
            </a:prstTxWarp>
          </a:bodyPr>
          <a:lstStyle>
            <a:lvl1pPr algn="r" defTabSz="964916" eaLnBrk="1" hangingPunct="1">
              <a:defRPr sz="1300"/>
            </a:lvl1pPr>
          </a:lstStyle>
          <a:p>
            <a:pPr>
              <a:defRPr/>
            </a:pPr>
            <a:fld id="{7F268FCB-A585-4247-8F29-A730D0807E3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55207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472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1255" indent="-284122" defTabSz="963472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1246" indent="-226980" defTabSz="963472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598379" indent="-226980" defTabSz="963472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5512" indent="-226980" defTabSz="963472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2645" indent="-226980" defTabSz="96347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69777" indent="-226980" defTabSz="96347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6910" indent="-226980" defTabSz="96347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4043" indent="-226980" defTabSz="96347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745D004-CD3F-4628-AE2A-EF94E8573A40}" type="slidenum">
              <a:rPr lang="en-US" altLang="en-US" sz="1300"/>
              <a:pPr>
                <a:spcBef>
                  <a:spcPct val="0"/>
                </a:spcBef>
              </a:pPr>
              <a:t>1</a:t>
            </a:fld>
            <a:endParaRPr lang="en-US" altLang="en-US" sz="1300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485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E-BIZ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0E9F2F-F4E8-4EBD-A7EE-9882A8ACB567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45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952C8C-FDF9-4FC4-A410-94B7146B5C2C}" type="slidenum">
              <a:rPr lang="en-US" altLang="en-US" smtClean="0"/>
              <a:pPr>
                <a:defRPr/>
              </a:pPr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41946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952C8C-FDF9-4FC4-A410-94B7146B5C2C}" type="slidenum">
              <a:rPr lang="en-US" altLang="en-US" smtClean="0"/>
              <a:pPr>
                <a:defRPr/>
              </a:pPr>
              <a:t>41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4944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952C8C-FDF9-4FC4-A410-94B7146B5C2C}" type="slidenum">
              <a:rPr lang="en-US" altLang="en-US" smtClean="0"/>
              <a:pPr>
                <a:defRPr/>
              </a:pPr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39793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952C8C-FDF9-4FC4-A410-94B7146B5C2C}" type="slidenum">
              <a:rPr lang="en-US" altLang="en-US" smtClean="0"/>
              <a:pPr>
                <a:defRPr/>
              </a:pPr>
              <a:t>45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40755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952C8C-FDF9-4FC4-A410-94B7146B5C2C}" type="slidenum">
              <a:rPr lang="en-US" altLang="en-US" smtClean="0"/>
              <a:pPr>
                <a:defRPr/>
              </a:pPr>
              <a:t>46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3398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952C8C-FDF9-4FC4-A410-94B7146B5C2C}" type="slidenum">
              <a:rPr lang="en-US" altLang="en-US" smtClean="0"/>
              <a:pPr>
                <a:defRPr/>
              </a:pPr>
              <a:t>56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5910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202CA-70A9-4CDA-B653-9AC1D5E64137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378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202CA-70A9-4CDA-B653-9AC1D5E64137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5813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BC212-A852-400C-82D3-5735D538070F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21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6200" y="750888"/>
            <a:ext cx="4941888" cy="3705225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413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BC212-A852-400C-82D3-5735D538070F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48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BC212-A852-400C-82D3-5735D538070F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2388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BC212-A852-400C-82D3-5735D538070F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055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952C8C-FDF9-4FC4-A410-94B7146B5C2C}" type="slidenum">
              <a:rPr lang="en-US" altLang="en-US" smtClean="0"/>
              <a:pPr>
                <a:defRPr/>
              </a:pPr>
              <a:t>70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41536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952C8C-FDF9-4FC4-A410-94B7146B5C2C}" type="slidenum">
              <a:rPr lang="en-US" altLang="en-US" smtClean="0"/>
              <a:pPr>
                <a:defRPr/>
              </a:pPr>
              <a:t>71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84737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952C8C-FDF9-4FC4-A410-94B7146B5C2C}" type="slidenum">
              <a:rPr lang="en-US" altLang="en-US" smtClean="0"/>
              <a:pPr>
                <a:defRPr/>
              </a:pPr>
              <a:t>72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88677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E-BIZ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9FD9CA-0505-4696-8BC6-9BBF9BE9AFD2}" type="slidenum">
              <a:rPr lang="en-US"/>
              <a:pPr/>
              <a:t>74</a:t>
            </a:fld>
            <a:endParaRPr lang="en-US" dirty="0"/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4931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E-BIZ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0E9F2F-F4E8-4EBD-A7EE-9882A8ACB567}" type="slidenum">
              <a:rPr lang="en-US"/>
              <a:pPr/>
              <a:t>76</a:t>
            </a:fld>
            <a:endParaRPr lang="en-US" dirty="0"/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653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E-BIZ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0E9F2F-F4E8-4EBD-A7EE-9882A8ACB567}" type="slidenum">
              <a:rPr lang="en-US"/>
              <a:pPr/>
              <a:t>77</a:t>
            </a:fld>
            <a:endParaRPr lang="en-US" dirty="0"/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678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E-BIZ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0E9F2F-F4E8-4EBD-A7EE-9882A8ACB567}" type="slidenum">
              <a:rPr lang="en-US"/>
              <a:pPr/>
              <a:t>78</a:t>
            </a:fld>
            <a:endParaRPr lang="en-US" dirty="0"/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6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E-BIZ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9FD9CA-0505-4696-8BC6-9BBF9BE9AFD2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720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E-BIZ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0E9F2F-F4E8-4EBD-A7EE-9882A8ACB567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27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E-BIZ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0E9F2F-F4E8-4EBD-A7EE-9882A8ACB567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41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E-BIZ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9FD9CA-0505-4696-8BC6-9BBF9BE9AFD2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318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E-BIZ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9FD9CA-0505-4696-8BC6-9BBF9BE9AFD2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999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E-BIZ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9FD9CA-0505-4696-8BC6-9BBF9BE9AFD2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31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E-BIZ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0E9F2F-F4E8-4EBD-A7EE-9882A8ACB567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064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158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485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464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3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97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128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68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934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72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360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175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ALwyVYi0uo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online.informs.org/doi/pdf/10.1287/opre.2016.1553" TargetMode="External"/><Relationship Id="rId2" Type="http://schemas.openxmlformats.org/officeDocument/2006/relationships/hyperlink" Target="https://www.amazon.com/Optimization-Issues-Mobile-Advertising-SpringerBriefs/dp/3319186442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dfs.semanticscholar.org/bc46/c641f300cf021e0f809c41f520fee677066d.pdf" TargetMode="External"/><Relationship Id="rId4" Type="http://schemas.openxmlformats.org/officeDocument/2006/relationships/hyperlink" Target="https://isbinsight.isb.edu/to-show-or-not-to-show-how-to-manage-internet-advertisement-campaigns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yhabitat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nlinelibrary.wiley.com/doi/10.1111/poms.12833/e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onlinelibrary.wiley.com/doi/full/10.1111/poms.12961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0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nbcphiladelphia.com/news/local/Getting-the-Most-Out-of-Black-Friday_Philadelphia-459714853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online.informs.org/doi/pdf/10.1287/isre.2018.0814" TargetMode="External"/><Relationship Id="rId2" Type="http://schemas.openxmlformats.org/officeDocument/2006/relationships/hyperlink" Target="https://pubsonline.informs.org/doi/pdf/10.1287/mnsc.2017.2764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pers.ssrn.com/sol3/papers.cfm?abstract_id=2915190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online.informs.org/doi/abs/10.1287/isre.2016.0626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ightzz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321771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	</a:t>
            </a:r>
          </a:p>
        </p:txBody>
      </p:sp>
      <p:pic>
        <p:nvPicPr>
          <p:cNvPr id="6" name="Picture 6" descr="Image result for fox schoo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112567"/>
            <a:ext cx="29718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789218"/>
            <a:ext cx="8991600" cy="990600"/>
          </a:xfrm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z="3600" b="1" dirty="0"/>
              <a:t>Data Analytics and Decision Analytics Models across Different Domains</a:t>
            </a:r>
          </a:p>
          <a:p>
            <a:pPr eaLnBrk="1" hangingPunct="1">
              <a:spcBef>
                <a:spcPts val="1200"/>
              </a:spcBef>
            </a:pPr>
            <a:endParaRPr lang="en-US" altLang="en-US" sz="2000" dirty="0"/>
          </a:p>
          <a:p>
            <a:pPr eaLnBrk="1" hangingPunct="1">
              <a:spcBef>
                <a:spcPts val="1200"/>
              </a:spcBef>
            </a:pPr>
            <a:r>
              <a:rPr lang="en-US" altLang="en-US" dirty="0"/>
              <a:t>Professor Subodha Kumar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dirty="0"/>
              <a:t>Director, Center for Data Analytics</a:t>
            </a:r>
          </a:p>
          <a:p>
            <a:pPr eaLnBrk="1" hangingPunct="1">
              <a:spcBef>
                <a:spcPts val="1200"/>
              </a:spcBef>
            </a:pP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2" y="1253354"/>
            <a:ext cx="8952980" cy="5299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19200" y="304800"/>
            <a:ext cx="5695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How is an Internet Ad Served?</a:t>
            </a:r>
          </a:p>
        </p:txBody>
      </p:sp>
    </p:spTree>
    <p:extLst>
      <p:ext uri="{BB962C8B-B14F-4D97-AF65-F5344CB8AC3E}">
        <p14:creationId xmlns:p14="http://schemas.microsoft.com/office/powerpoint/2010/main" val="391802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ChangeArrowheads="1"/>
          </p:cNvSpPr>
          <p:nvPr/>
        </p:nvSpPr>
        <p:spPr bwMode="auto">
          <a:xfrm>
            <a:off x="165100" y="333599"/>
            <a:ext cx="8674100" cy="729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sz="3200" dirty="0"/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sz="3200" dirty="0"/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sz="600" dirty="0"/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/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sz="3200" dirty="0"/>
          </a:p>
          <a:p>
            <a:pPr marL="285750" indent="-285750"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sz="3200" dirty="0"/>
          </a:p>
          <a:p>
            <a:pPr marL="285750" indent="-285750"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sz="3200" dirty="0"/>
          </a:p>
          <a:p>
            <a:pPr marL="285750" indent="-285750"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sz="3200" dirty="0"/>
          </a:p>
          <a:p>
            <a:pPr marL="285750" indent="-285750"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sz="3200" dirty="0"/>
          </a:p>
          <a:p>
            <a:pPr marL="285750" indent="-285750"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sz="3200" dirty="0"/>
          </a:p>
          <a:p>
            <a:pPr marL="285750" indent="-285750"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sz="3200" dirty="0"/>
          </a:p>
          <a:p>
            <a:pPr marL="285750" indent="-285750"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sz="3200" dirty="0"/>
          </a:p>
          <a:p>
            <a:pPr marL="2857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sz="3200" dirty="0"/>
          </a:p>
          <a:p>
            <a:pPr marL="285750" indent="-285750"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AU" sz="3200" dirty="0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971800" y="304800"/>
            <a:ext cx="429258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Different Players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65100" y="1143000"/>
            <a:ext cx="24257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Times" pitchFamily="1" charset="0"/>
              </a:rPr>
              <a:t>Advertisers or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" pitchFamily="1" charset="0"/>
              </a:rPr>
              <a:t>Ad-Aggregators</a:t>
            </a: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Times" pitchFamily="1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019800" y="1752600"/>
            <a:ext cx="1981200" cy="533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effectLst/>
                <a:latin typeface="Times" pitchFamily="1" charset="0"/>
              </a:rPr>
              <a:t>Ad</a:t>
            </a:r>
            <a:r>
              <a:rPr kumimoji="0" lang="en-US" sz="2800" b="1" i="0" u="none" strike="noStrike" cap="none" normalizeH="0" dirty="0">
                <a:ln>
                  <a:noFill/>
                </a:ln>
                <a:effectLst/>
                <a:latin typeface="Times" pitchFamily="1" charset="0"/>
              </a:rPr>
              <a:t> Firm</a:t>
            </a:r>
            <a:endParaRPr kumimoji="0" lang="en-US" sz="2800" b="1" i="0" u="none" strike="noStrike" cap="none" normalizeH="0" baseline="0" dirty="0">
              <a:ln>
                <a:noFill/>
              </a:ln>
              <a:effectLst/>
              <a:latin typeface="Times" pitchFamily="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086600" y="4572000"/>
            <a:ext cx="1600200" cy="1066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 bwMode="auto">
          <a:xfrm>
            <a:off x="2590800" y="1600200"/>
            <a:ext cx="3429000" cy="4191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2438400" y="1295400"/>
            <a:ext cx="685800" cy="43815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rPr>
              <a:t>Ad</a:t>
            </a:r>
          </a:p>
        </p:txBody>
      </p:sp>
    </p:spTree>
    <p:extLst>
      <p:ext uri="{BB962C8B-B14F-4D97-AF65-F5344CB8AC3E}">
        <p14:creationId xmlns:p14="http://schemas.microsoft.com/office/powerpoint/2010/main" val="723201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1197 0.00463 0.00104 0.00093 0.02534 0.00324 C 0.02795 0.00348 0.03055 0.00417 0.03316 0.0044 C 0.03507 0.00463 0.0368 0.00486 0.03871 0.0051 C 0.0401 0.00556 0.04149 0.00602 0.04305 0.00648 C 0.04444 0.00672 0.046 0.00672 0.04739 0.00718 C 0.04809 0.00718 0.04826 0.00834 0.04895 0.00834 C 0.05798 0.00926 0.06718 0.00926 0.07638 0.00973 C 0.08507 0.00926 0.09132 0.0081 0.09982 0.01042 C 0.10329 0.01111 0.10642 0.0132 0.10972 0.01435 L 0.11163 0.01505 C 0.1125 0.01551 0.11319 0.01644 0.11406 0.0169 C 0.11632 0.01829 0.12465 0.02084 0.12482 0.02084 C 0.13003 0.02199 0.12916 0.02176 0.13663 0.02269 C 0.13888 0.02315 0.14132 0.02315 0.14357 0.02338 C 0.14895 0.02593 0.14375 0.02385 0.15034 0.02547 C 0.15191 0.0257 0.15329 0.02639 0.15486 0.02662 C 0.15607 0.02709 0.15746 0.02709 0.15868 0.02732 C 0.16007 0.02778 0.16128 0.02824 0.16267 0.02871 C 0.16406 0.02917 0.16545 0.03033 0.16701 0.03056 C 0.1717 0.03125 0.17274 0.03148 0.17777 0.03264 C 0.17847 0.03287 0.17916 0.0331 0.17986 0.03334 C 0.18125 0.0338 0.18281 0.03403 0.1842 0.03449 C 0.18541 0.03496 0.18645 0.03542 0.18767 0.03588 C 0.18836 0.03611 0.18888 0.03681 0.18958 0.03727 C 0.19045 0.03773 0.19114 0.0382 0.19201 0.03843 C 0.19357 0.03912 0.19513 0.03959 0.19652 0.04051 C 0.19704 0.04098 0.19774 0.04144 0.19843 0.04167 C 0.20191 0.04329 0.20347 0.04329 0.20729 0.04375 C 0.20868 0.04422 0.21024 0.04445 0.21163 0.04514 C 0.21215 0.04537 0.2125 0.04607 0.21319 0.0463 C 0.21579 0.04746 0.21875 0.04792 0.22152 0.04838 C 0.22604 0.05232 0.21909 0.04653 0.22534 0.05023 C 0.22621 0.0507 0.22656 0.05185 0.22743 0.05232 C 0.22882 0.05301 0.2302 0.05324 0.23177 0.05348 C 0.23246 0.05371 0.23038 0.05324 0.22986 0.05278 C 0.22934 0.05278 0.22882 0.05255 0.22829 0.05232 C 0.2276 0.05162 0.22708 0.05093 0.22638 0.05023 C 0.22586 0.05 0.22534 0.05 0.22482 0.04954 C 0.2243 0.04931 0.22395 0.04861 0.22343 0.04838 C 0.22291 0.04792 0.22239 0.04792 0.22187 0.04769 C 0.22135 0.04723 0.22066 0.04676 0.21996 0.0463 C 0.21493 0.04352 0.22309 0.04861 0.21649 0.04445 C 0.21632 0.04352 0.21579 0.0426 0.21562 0.04167 C 0.21371 0.03565 0.21388 0.0382 0.21614 0.03843 C 0.2184 0.03889 0.22066 0.03889 0.22291 0.03912 C 0.22395 0.03959 0.22482 0.04005 0.22586 0.04051 C 0.22899 0.0419 0.22795 0.0419 0.23125 0.04306 C 0.23663 0.04514 0.24079 0.0456 0.24687 0.04699 C 0.25382 0.0507 0.24409 0.04584 0.25277 0.04908 C 0.25347 0.04931 0.25416 0.05 0.25486 0.05023 C 0.25555 0.0507 0.25642 0.0507 0.25729 0.05093 C 0.25816 0.05139 0.2592 0.05209 0.26024 0.05232 C 0.2684 0.05324 0.27656 0.05348 0.28472 0.05417 C 0.28576 0.0544 0.28697 0.0544 0.28819 0.05486 C 0.29132 0.05602 0.29027 0.05695 0.29392 0.05741 C 0.29774 0.05787 0.30156 0.05787 0.3052 0.0581 C 0.3092 0.05857 0.31319 0.05903 0.31701 0.05949 C 0.32482 0.06297 0.31562 0.05926 0.33281 0.06135 C 0.33368 0.06158 0.33437 0.0625 0.33524 0.06273 C 0.3375 0.0632 0.33975 0.0632 0.34201 0.06343 C 0.34531 0.06621 0.34114 0.06297 0.34687 0.06528 C 0.34774 0.06574 0.34878 0.06713 0.34947 0.06806 " pathEditMode="relative" ptsTypes="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ChangeArrowheads="1"/>
          </p:cNvSpPr>
          <p:nvPr/>
        </p:nvSpPr>
        <p:spPr bwMode="auto">
          <a:xfrm>
            <a:off x="165100" y="333599"/>
            <a:ext cx="8674100" cy="729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sz="3200" dirty="0"/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sz="3200" dirty="0"/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sz="600" dirty="0"/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/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sz="3200" dirty="0"/>
          </a:p>
          <a:p>
            <a:pPr marL="285750" indent="-285750"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sz="3200" dirty="0"/>
          </a:p>
          <a:p>
            <a:pPr marL="285750" indent="-285750"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sz="3200" dirty="0"/>
          </a:p>
          <a:p>
            <a:pPr marL="285750" indent="-285750"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sz="3200" dirty="0"/>
          </a:p>
          <a:p>
            <a:pPr marL="285750" indent="-285750"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sz="3200" dirty="0"/>
          </a:p>
          <a:p>
            <a:pPr marL="285750" indent="-285750"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sz="3200" dirty="0"/>
          </a:p>
          <a:p>
            <a:pPr marL="285750" indent="-285750"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sz="3200" dirty="0"/>
          </a:p>
          <a:p>
            <a:pPr marL="285750" indent="-285750"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sz="3200" dirty="0"/>
          </a:p>
          <a:p>
            <a:pPr marL="2857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sz="3200" dirty="0"/>
          </a:p>
          <a:p>
            <a:pPr marL="285750" indent="-285750"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AU" sz="3200" dirty="0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971800" y="304800"/>
            <a:ext cx="429258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Different Players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65100" y="1143000"/>
            <a:ext cx="24257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Times" pitchFamily="1" charset="0"/>
              </a:rPr>
              <a:t>Advertisers or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" pitchFamily="1" charset="0"/>
              </a:rPr>
              <a:t>Ad-Aggregators</a:t>
            </a: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Times" pitchFamily="1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019800" y="1752600"/>
            <a:ext cx="1981200" cy="533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effectLst/>
                <a:latin typeface="Times" pitchFamily="1" charset="0"/>
              </a:rPr>
              <a:t>Ad</a:t>
            </a:r>
            <a:r>
              <a:rPr kumimoji="0" lang="en-US" sz="2800" b="1" i="0" u="none" strike="noStrike" cap="none" normalizeH="0" dirty="0">
                <a:ln>
                  <a:noFill/>
                </a:ln>
                <a:effectLst/>
                <a:latin typeface="Times" pitchFamily="1" charset="0"/>
              </a:rPr>
              <a:t> Firm</a:t>
            </a:r>
            <a:endParaRPr kumimoji="0" lang="en-US" sz="2800" b="1" i="0" u="none" strike="noStrike" cap="none" normalizeH="0" baseline="0" dirty="0">
              <a:ln>
                <a:noFill/>
              </a:ln>
              <a:effectLst/>
              <a:latin typeface="Times" pitchFamily="1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043"/>
            <a:ext cx="7772400" cy="2459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124200" y="2627678"/>
            <a:ext cx="3429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/>
              <a:t>Perspective of the Ad Firm (Chitika)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2362200" y="5257800"/>
            <a:ext cx="1981200" cy="0"/>
          </a:xfrm>
          <a:prstGeom prst="straightConnector1">
            <a:avLst/>
          </a:prstGeom>
          <a:solidFill>
            <a:schemeClr val="accent1"/>
          </a:solidFill>
          <a:ln w="225425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7086600" y="4572000"/>
            <a:ext cx="1600200" cy="1066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 bwMode="auto">
          <a:xfrm>
            <a:off x="2590800" y="1600200"/>
            <a:ext cx="3429000" cy="4191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6436659" y="2232026"/>
            <a:ext cx="685800" cy="43815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rPr>
              <a:t>Ad</a:t>
            </a:r>
          </a:p>
        </p:txBody>
      </p:sp>
      <p:cxnSp>
        <p:nvCxnSpPr>
          <p:cNvPr id="12" name="Straight Arrow Connector 11"/>
          <p:cNvCxnSpPr>
            <a:stCxn id="7" idx="2"/>
          </p:cNvCxnSpPr>
          <p:nvPr/>
        </p:nvCxnSpPr>
        <p:spPr bwMode="auto">
          <a:xfrm flipH="1">
            <a:off x="5562600" y="2286000"/>
            <a:ext cx="1447800" cy="22098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Oval 9"/>
          <p:cNvSpPr/>
          <p:nvPr/>
        </p:nvSpPr>
        <p:spPr bwMode="auto">
          <a:xfrm>
            <a:off x="5410201" y="1340941"/>
            <a:ext cx="3200400" cy="1637943"/>
          </a:xfrm>
          <a:prstGeom prst="ellipse">
            <a:avLst/>
          </a:prstGeom>
          <a:noFill/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678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22 0.00208 -0.00243 0.00417 -0.00347 0.00648 C -0.00469 0.00926 -0.00556 0.01227 -0.00695 0.01481 C -0.00833 0.01782 -0.01042 0.01991 -0.01181 0.02268 C -0.01736 0.03264 -0.0191 0.04005 -0.02708 0.04884 C -0.03351 0.05602 -0.02656 0.04792 -0.03629 0.06273 C -0.03802 0.06505 -0.03993 0.06736 -0.04184 0.06991 L -0.04913 0.07963 L -0.05104 0.08217 C -0.05208 0.08356 -0.05313 0.08472 -0.05399 0.08611 L -0.05556 0.08866 C -0.05573 0.08981 -0.05573 0.09097 -0.0559 0.09213 C -0.05625 0.09375 -0.05677 0.0956 -0.05695 0.09722 C -0.05781 0.10324 -0.0566 0.10023 -0.05851 0.1037 C -0.05868 0.10579 -0.05903 0.10972 -0.0599 0.11157 C -0.06024 0.11227 -0.06094 0.1125 -0.06146 0.11296 C -0.06181 0.11481 -0.06215 0.1169 -0.06285 0.11875 C -0.0632 0.11967 -0.06354 0.1206 -0.06389 0.12153 C -0.06406 0.12222 -0.06458 0.12268 -0.06476 0.12338 C -0.06528 0.12454 -0.06545 0.12592 -0.0658 0.12731 C -0.06615 0.12893 -0.06684 0.13032 -0.06719 0.13194 C -0.0691 0.13912 -0.06684 0.13518 -0.07014 0.13981 C -0.07031 0.14028 -0.07049 0.14097 -0.07066 0.14167 C -0.07101 0.14259 -0.07153 0.14329 -0.0717 0.14421 C -0.07222 0.14792 -0.07222 0.15162 -0.07257 0.15532 C -0.07274 0.15602 -0.07309 0.15671 -0.07309 0.15741 C -0.07344 0.15856 -0.07309 0.16018 -0.07361 0.16134 C -0.07465 0.16296 -0.07639 0.16366 -0.07761 0.16528 L -0.08142 0.17037 L -0.08351 0.17315 C -0.08438 0.17708 -0.08438 0.17708 -0.08733 0.18217 C -0.08785 0.1831 -0.08872 0.18356 -0.08924 0.18426 C -0.0908 0.19028 -0.0882 0.1794 -0.0908 0.19398 C -0.09097 0.19514 -0.09149 0.19606 -0.09184 0.19722 C -0.09201 0.19792 -0.09184 0.19884 -0.09219 0.1993 C -0.09323 0.20046 -0.09462 0.20069 -0.09566 0.20185 C -0.09618 0.20231 -0.0967 0.20301 -0.09722 0.2037 C -0.09757 0.20555 -0.09757 0.20741 -0.09809 0.20903 C -0.09861 0.21018 -0.09965 0.21065 -0.10017 0.21157 C -0.10035 0.21227 -0.10035 0.21296 -0.10052 0.21366 C -0.10104 0.21481 -0.10156 0.21574 -0.10208 0.2169 C -0.10886 0.2287 -0.10347 0.21805 -0.10642 0.22407 C -0.1066 0.22477 -0.1066 0.22546 -0.10695 0.22592 C -0.10816 0.22824 -0.10938 0.22986 -0.11094 0.23194 C -0.11198 0.23634 -0.11042 0.23125 -0.11389 0.23588 C -0.11458 0.2368 -0.11476 0.23796 -0.11528 0.23912 C -0.1158 0.23981 -0.11632 0.24028 -0.11684 0.24097 C -0.11701 0.24167 -0.11701 0.24236 -0.11719 0.24305 C -0.11927 0.24606 -0.11892 0.24398 -0.12066 0.2463 C -0.12153 0.24745 -0.12222 0.24884 -0.12309 0.25023 C -0.12431 0.25185 -0.12656 0.25463 -0.12656 0.25463 C -0.12761 0.25856 -0.12639 0.25509 -0.12847 0.2581 C -0.13108 0.26134 -0.12778 0.25856 -0.13056 0.2625 C -0.13229 0.26528 -0.13438 0.26782 -0.13646 0.27037 L -0.13941 0.2743 C -0.14254 0.2831 -0.14028 0.28079 -0.14427 0.28356 C -0.14462 0.28472 -0.14479 0.28657 -0.14566 0.2875 C -0.14618 0.28796 -0.1467 0.28796 -0.14722 0.28796 C -0.14774 0.28912 -0.14826 0.29028 -0.14861 0.29143 C -0.14896 0.2919 -0.14896 0.29259 -0.14913 0.29329 C -0.14948 0.29398 -0.14983 0.29444 -0.15017 0.29537 C -0.15243 0.30139 -0.15035 0.29815 -0.15313 0.30185 C -0.15417 0.30787 -0.15243 0.30069 -0.15608 0.30648 C -0.15642 0.30694 -0.15625 0.3081 -0.15642 0.30903 C -0.15747 0.31296 -0.15886 0.31551 -0.16042 0.31944 C -0.16059 0.32037 -0.16076 0.3213 -0.16094 0.32199 C -0.16146 0.325 -0.1625 0.33194 -0.1658 0.33194 L -0.16632 0.33194 L -0.16719 0.33981 " pathEditMode="relative" ptsTypes="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ChangeArrowheads="1"/>
          </p:cNvSpPr>
          <p:nvPr/>
        </p:nvSpPr>
        <p:spPr bwMode="auto">
          <a:xfrm>
            <a:off x="241300" y="1833549"/>
            <a:ext cx="8674100" cy="4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2800" dirty="0"/>
              <a:t>To respect the interests of the publisher, ads are only shown to users that are likely to click on them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sz="2800" dirty="0"/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2800" dirty="0">
                <a:solidFill>
                  <a:srgbClr val="FF0000"/>
                </a:solidFill>
              </a:rPr>
              <a:t>However, too much filtering can lead to a large loss of ad-revenue (clicks)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sz="2800" dirty="0"/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2800" b="1" dirty="0">
                <a:solidFill>
                  <a:srgbClr val="070723"/>
                </a:solidFill>
              </a:rPr>
              <a:t>The goal therefore, is to maximize ad-revenue subject to an efficiency constraint</a:t>
            </a:r>
          </a:p>
          <a:p>
            <a:pPr marL="2857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sz="2800" dirty="0"/>
          </a:p>
          <a:p>
            <a:pPr marL="285750" indent="-285750"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AU" sz="2800" dirty="0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828799" y="535632"/>
            <a:ext cx="57871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To Show or Not to Show</a:t>
            </a:r>
          </a:p>
        </p:txBody>
      </p:sp>
    </p:spTree>
    <p:extLst>
      <p:ext uri="{BB962C8B-B14F-4D97-AF65-F5344CB8AC3E}">
        <p14:creationId xmlns:p14="http://schemas.microsoft.com/office/powerpoint/2010/main" val="2312383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13100"/>
            <a:ext cx="232756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0" y="391180"/>
            <a:ext cx="64347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Solution: Show Ads to Select Users</a:t>
            </a:r>
          </a:p>
        </p:txBody>
      </p:sp>
    </p:spTree>
    <p:extLst>
      <p:ext uri="{BB962C8B-B14F-4D97-AF65-F5344CB8AC3E}">
        <p14:creationId xmlns:p14="http://schemas.microsoft.com/office/powerpoint/2010/main" val="153011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124200"/>
            <a:ext cx="63563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0" y="391180"/>
            <a:ext cx="64347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Solution: Show Ads to Select Users</a:t>
            </a:r>
          </a:p>
        </p:txBody>
      </p:sp>
    </p:spTree>
    <p:extLst>
      <p:ext uri="{BB962C8B-B14F-4D97-AF65-F5344CB8AC3E}">
        <p14:creationId xmlns:p14="http://schemas.microsoft.com/office/powerpoint/2010/main" val="316214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2295525"/>
            <a:ext cx="678180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0" y="391180"/>
            <a:ext cx="64347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Solution: Show Ads to Select Users</a:t>
            </a:r>
          </a:p>
        </p:txBody>
      </p:sp>
    </p:spTree>
    <p:extLst>
      <p:ext uri="{BB962C8B-B14F-4D97-AF65-F5344CB8AC3E}">
        <p14:creationId xmlns:p14="http://schemas.microsoft.com/office/powerpoint/2010/main" val="18354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79602"/>
            <a:ext cx="8432143" cy="324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0" y="391180"/>
            <a:ext cx="64347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Solution: Show Ads to Select Users</a:t>
            </a:r>
          </a:p>
        </p:txBody>
      </p:sp>
    </p:spTree>
    <p:extLst>
      <p:ext uri="{BB962C8B-B14F-4D97-AF65-F5344CB8AC3E}">
        <p14:creationId xmlns:p14="http://schemas.microsoft.com/office/powerpoint/2010/main" val="282321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432143" cy="324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1752600" y="2996399"/>
            <a:ext cx="3505200" cy="1167599"/>
          </a:xfrm>
          <a:prstGeom prst="rect">
            <a:avLst/>
          </a:prstGeom>
          <a:solidFill>
            <a:schemeClr val="accent1">
              <a:lumMod val="75000"/>
              <a:alpha val="24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0" y="4195424"/>
            <a:ext cx="320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Prediction</a:t>
            </a:r>
          </a:p>
          <a:p>
            <a:pPr algn="ctr"/>
            <a:r>
              <a:rPr lang="en-US" sz="3200" dirty="0">
                <a:solidFill>
                  <a:srgbClr val="C00000"/>
                </a:solidFill>
              </a:rPr>
              <a:t>(Data Analytics)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391180"/>
            <a:ext cx="64347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Solution: Show Ads to Select Users</a:t>
            </a:r>
          </a:p>
        </p:txBody>
      </p:sp>
    </p:spTree>
    <p:extLst>
      <p:ext uri="{BB962C8B-B14F-4D97-AF65-F5344CB8AC3E}">
        <p14:creationId xmlns:p14="http://schemas.microsoft.com/office/powerpoint/2010/main" val="428778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432143" cy="324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5244443" y="1801797"/>
            <a:ext cx="1765958" cy="3048001"/>
          </a:xfrm>
          <a:prstGeom prst="rect">
            <a:avLst/>
          </a:prstGeom>
          <a:solidFill>
            <a:schemeClr val="accent1">
              <a:lumMod val="75000"/>
              <a:alpha val="24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4077" y="4849797"/>
            <a:ext cx="40007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Optimization</a:t>
            </a:r>
          </a:p>
          <a:p>
            <a:pPr algn="ctr"/>
            <a:r>
              <a:rPr lang="en-US" sz="3200" dirty="0">
                <a:solidFill>
                  <a:srgbClr val="C00000"/>
                </a:solidFill>
              </a:rPr>
              <a:t>(Decision Analytics)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391180"/>
            <a:ext cx="64347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Solution: Show Ads to Select Users</a:t>
            </a:r>
          </a:p>
        </p:txBody>
      </p:sp>
    </p:spTree>
    <p:extLst>
      <p:ext uri="{BB962C8B-B14F-4D97-AF65-F5344CB8AC3E}">
        <p14:creationId xmlns:p14="http://schemas.microsoft.com/office/powerpoint/2010/main" val="87897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067800" cy="1143000"/>
          </a:xfrm>
        </p:spPr>
        <p:txBody>
          <a:bodyPr/>
          <a:lstStyle/>
          <a:p>
            <a:r>
              <a:rPr lang="en-US" altLang="en-US" dirty="0"/>
              <a:t>Data Analytics and Decision Analytics</a:t>
            </a:r>
          </a:p>
        </p:txBody>
      </p:sp>
      <p:sp>
        <p:nvSpPr>
          <p:cNvPr id="13317" name="TextBox 5"/>
          <p:cNvSpPr txBox="1">
            <a:spLocks noChangeArrowheads="1"/>
          </p:cNvSpPr>
          <p:nvPr/>
        </p:nvSpPr>
        <p:spPr bwMode="auto">
          <a:xfrm>
            <a:off x="4495800" y="1828800"/>
            <a:ext cx="7620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1200" y="1273314"/>
            <a:ext cx="5486400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Business Analytics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2362200" y="1948656"/>
            <a:ext cx="1828800" cy="7982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5181600" y="1981200"/>
            <a:ext cx="1905000" cy="833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216195" y="2746911"/>
            <a:ext cx="2971800" cy="461665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Analytics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43600" y="2814935"/>
            <a:ext cx="2971800" cy="461665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Decision Analytics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6195" y="3201550"/>
            <a:ext cx="3822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Collecting raw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cleansing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Data analytics models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457200" y="4380447"/>
            <a:ext cx="1295400" cy="4760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1752600" y="4401879"/>
            <a:ext cx="304800" cy="4546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756144" y="4380447"/>
            <a:ext cx="2130056" cy="4760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0" y="4856518"/>
            <a:ext cx="1447800" cy="1323439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Exploratory Data Analysis (EDA)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00199" y="4888687"/>
            <a:ext cx="1587795" cy="1323439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Confirmatory Data Analysis (CDA)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65205" y="4876800"/>
            <a:ext cx="1359195" cy="1323439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Qualitative Data Analysis (QDA)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43600" y="3429000"/>
            <a:ext cx="320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Convert data analytics into valuable business decisions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Analytical and Optimization Models</a:t>
            </a:r>
          </a:p>
        </p:txBody>
      </p:sp>
    </p:spTree>
    <p:extLst>
      <p:ext uri="{BB962C8B-B14F-4D97-AF65-F5344CB8AC3E}">
        <p14:creationId xmlns:p14="http://schemas.microsoft.com/office/powerpoint/2010/main" val="470467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8432143" cy="324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7086600" y="1115997"/>
            <a:ext cx="1765958" cy="3048001"/>
          </a:xfrm>
          <a:prstGeom prst="rect">
            <a:avLst/>
          </a:prstGeom>
          <a:solidFill>
            <a:schemeClr val="accent1">
              <a:lumMod val="75000"/>
              <a:alpha val="24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69379" y="4367843"/>
            <a:ext cx="320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Real-time Feedback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391180"/>
            <a:ext cx="64347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Solution: Show Ads to Select Users</a:t>
            </a:r>
          </a:p>
        </p:txBody>
      </p:sp>
    </p:spTree>
    <p:extLst>
      <p:ext uri="{BB962C8B-B14F-4D97-AF65-F5344CB8AC3E}">
        <p14:creationId xmlns:p14="http://schemas.microsoft.com/office/powerpoint/2010/main" val="99904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4899"/>
            <a:ext cx="8229600" cy="1143000"/>
          </a:xfrm>
        </p:spPr>
        <p:txBody>
          <a:bodyPr/>
          <a:lstStyle/>
          <a:p>
            <a:r>
              <a:rPr lang="en-US" b="1" dirty="0"/>
              <a:t>Data Analytics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1542193"/>
            <a:ext cx="8686800" cy="379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Developed a predictive model called “Prophet”</a:t>
            </a:r>
          </a:p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</a:pPr>
            <a:endParaRPr lang="en-US" sz="2800" dirty="0"/>
          </a:p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800" u="sng" dirty="0"/>
              <a:t>More than 50 predictor variables</a:t>
            </a:r>
          </a:p>
          <a:p>
            <a:pPr>
              <a:lnSpc>
                <a:spcPct val="120000"/>
              </a:lnSpc>
            </a:pPr>
            <a:endParaRPr lang="en-US" sz="3200" dirty="0"/>
          </a:p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800" dirty="0"/>
              <a:t>Uses Logit Model</a:t>
            </a:r>
          </a:p>
          <a:p>
            <a:pPr>
              <a:lnSpc>
                <a:spcPct val="120000"/>
              </a:lnSpc>
            </a:pPr>
            <a:endParaRPr lang="en-US" sz="1600" dirty="0"/>
          </a:p>
          <a:p>
            <a:pPr algn="ctr">
              <a:lnSpc>
                <a:spcPct val="12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Click Probability = 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(Predictor Variables)</a:t>
            </a:r>
          </a:p>
        </p:txBody>
      </p:sp>
    </p:spTree>
    <p:extLst>
      <p:ext uri="{BB962C8B-B14F-4D97-AF65-F5344CB8AC3E}">
        <p14:creationId xmlns:p14="http://schemas.microsoft.com/office/powerpoint/2010/main" val="226281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4899"/>
            <a:ext cx="8229600" cy="1143000"/>
          </a:xfrm>
        </p:spPr>
        <p:txBody>
          <a:bodyPr/>
          <a:lstStyle/>
          <a:p>
            <a:r>
              <a:rPr lang="en-US" b="1" dirty="0"/>
              <a:t>Logit 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" y="1447800"/>
            <a:ext cx="9067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logit model can be expressed as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/>
            <a:r>
              <a:rPr lang="en-US" sz="2800" dirty="0"/>
              <a:t>where X is the vector of variables used for prediction. </a:t>
            </a:r>
          </a:p>
          <a:p>
            <a:pPr lvl="1"/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 estimate the logit function, we use the logit estimation procedure in STATA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133600"/>
            <a:ext cx="1207447" cy="533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052" y="4800600"/>
            <a:ext cx="5513341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5620926"/>
            <a:ext cx="2563908" cy="1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6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0546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38100" y="304800"/>
            <a:ext cx="9029700" cy="2819400"/>
          </a:xfrm>
          <a:prstGeom prst="rect">
            <a:avLst/>
          </a:prstGeom>
          <a:solidFill>
            <a:schemeClr val="accent1">
              <a:lumMod val="75000"/>
              <a:alpha val="24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069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29817" y="5943600"/>
            <a:ext cx="9029700" cy="419100"/>
          </a:xfrm>
          <a:prstGeom prst="rect">
            <a:avLst/>
          </a:prstGeom>
          <a:solidFill>
            <a:schemeClr val="accent1">
              <a:lumMod val="75000"/>
              <a:alpha val="24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238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80" y="304800"/>
            <a:ext cx="9127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3300"/>
                </a:solidFill>
              </a:rPr>
              <a:t>Maximize Clicks subject to a click-through-rate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0426" y="1828800"/>
                <a:ext cx="8686800" cy="4486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</a:rPr>
                                <m:t>Number</m:t>
                              </m:r>
                              <m:r>
                                <a:rPr lang="en-US" sz="280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</a:rPr>
                                <m:t>of</m:t>
                              </m:r>
                              <m:r>
                                <a:rPr lang="en-US" sz="280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</a:rPr>
                                <m:t>Clicks</m:t>
                              </m:r>
                              <m:r>
                                <a:rPr lang="en-US" sz="280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</a:rPr>
                                <m:t>in</m:t>
                              </m:r>
                              <m:r>
                                <a:rPr lang="en-US" sz="280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</a:rPr>
                                <m:t>the</m:t>
                              </m:r>
                              <m:r>
                                <a:rPr lang="en-US" sz="280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</a:rPr>
                                <m:t>Planning</m:t>
                              </m:r>
                              <m:r>
                                <a:rPr lang="en-US" sz="280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</a:rPr>
                                <m:t>Horizon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i="1" dirty="0">
                  <a:latin typeface="Cambria Math"/>
                </a:endParaRPr>
              </a:p>
              <a:p>
                <a:pPr>
                  <a:lnSpc>
                    <a:spcPct val="120000"/>
                  </a:lnSpc>
                  <a:spcAft>
                    <a:spcPts val="1200"/>
                  </a:spcAft>
                </a:pPr>
                <a:endParaRPr lang="en-US" sz="2800" dirty="0">
                  <a:latin typeface="Cambria Math"/>
                </a:endParaRPr>
              </a:p>
              <a:p>
                <a:pPr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>
                    <a:latin typeface="Cambria Math"/>
                  </a:rPr>
                  <a:t>Subject to</a:t>
                </a:r>
              </a:p>
              <a:p>
                <a:pPr algn="ctr"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Total</m:t>
                              </m:r>
                              <m:r>
                                <a:rPr lang="en-US" sz="28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Number</m:t>
                              </m:r>
                              <m:r>
                                <a:rPr lang="en-US" sz="28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of</m:t>
                              </m:r>
                              <m:r>
                                <a:rPr lang="en-US" sz="28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Clicks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 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/>
                                </a:rPr>
                                <m:t>Total</m:t>
                              </m:r>
                              <m:r>
                                <a:rPr lang="en-US" sz="2800" i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/>
                                </a:rPr>
                                <m:t>Number</m:t>
                              </m:r>
                              <m:r>
                                <a:rPr lang="en-US" sz="2800" i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/>
                                </a:rPr>
                                <m:t>of</m:t>
                              </m:r>
                              <m:r>
                                <a:rPr lang="en-US" sz="2800" i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/>
                                </a:rPr>
                                <m:t>Impressions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 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≥</m:t>
                      </m:r>
                    </m:oMath>
                  </m:oMathPara>
                </a14:m>
                <a:endParaRPr lang="en-US" sz="1200" b="0" i="1" dirty="0">
                  <a:latin typeface="Cambria Math"/>
                  <a:ea typeface="Cambria Math"/>
                </a:endParaRPr>
              </a:p>
              <a:p>
                <a:pPr algn="ctr">
                  <a:spcAft>
                    <a:spcPts val="0"/>
                  </a:spcAft>
                </a:pPr>
                <a:endParaRPr lang="en-US" sz="1100" b="0" i="1" dirty="0">
                  <a:latin typeface="Cambria Math"/>
                  <a:ea typeface="Cambria Math"/>
                </a:endParaRP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Publisher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′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s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Click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Through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Rate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Constraint</m:t>
                      </m:r>
                    </m:oMath>
                  </m:oMathPara>
                </a14:m>
                <a:endParaRPr lang="en-US" sz="2800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26" y="1828800"/>
                <a:ext cx="8686800" cy="4486228"/>
              </a:xfrm>
              <a:prstGeom prst="rect">
                <a:avLst/>
              </a:prstGeom>
              <a:blipFill>
                <a:blip r:embed="rId2"/>
                <a:stretch>
                  <a:fillRect l="-1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9452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0" y="381000"/>
            <a:ext cx="2964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Real-time Bidding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62000" y="2209800"/>
            <a:ext cx="8382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62000" y="4038600"/>
            <a:ext cx="8382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62000" y="3124200"/>
            <a:ext cx="8382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62000" y="5029200"/>
            <a:ext cx="8382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276600" y="2590800"/>
            <a:ext cx="838200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200400" y="1600200"/>
            <a:ext cx="838200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276600" y="3581400"/>
            <a:ext cx="838200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352800" y="4495800"/>
            <a:ext cx="838200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800600" y="2514600"/>
            <a:ext cx="1981200" cy="1905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5867400"/>
            <a:ext cx="168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Advertisers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71800" y="5867400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Ad-firms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29200" y="4648200"/>
            <a:ext cx="1942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Ad-exchange</a:t>
            </a:r>
          </a:p>
        </p:txBody>
      </p:sp>
      <p:sp>
        <p:nvSpPr>
          <p:cNvPr id="26" name="Oval 25"/>
          <p:cNvSpPr/>
          <p:nvPr/>
        </p:nvSpPr>
        <p:spPr bwMode="auto">
          <a:xfrm>
            <a:off x="7696200" y="12192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7696200" y="15240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7696200" y="20574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7696200" y="18288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76962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7696200" y="25908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76962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76962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76962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7696200" y="36576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76962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76962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7696200" y="44196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76962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7696200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7696200" y="50292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86600" y="5943600"/>
            <a:ext cx="1557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Publishers</a:t>
            </a:r>
          </a:p>
        </p:txBody>
      </p:sp>
    </p:spTree>
    <p:extLst>
      <p:ext uri="{BB962C8B-B14F-4D97-AF65-F5344CB8AC3E}">
        <p14:creationId xmlns:p14="http://schemas.microsoft.com/office/powerpoint/2010/main" val="77004345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2819400" y="5334000"/>
            <a:ext cx="3810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0600" y="2286000"/>
            <a:ext cx="7874000" cy="864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191977"/>
                </a:solidFill>
                <a:latin typeface="Berlin Sans FB Demi" panose="020E0802020502020306" pitchFamily="34" charset="0"/>
              </a:rPr>
              <a:t>Mobile Advertising</a:t>
            </a:r>
          </a:p>
        </p:txBody>
      </p:sp>
    </p:spTree>
    <p:extLst>
      <p:ext uri="{BB962C8B-B14F-4D97-AF65-F5344CB8AC3E}">
        <p14:creationId xmlns:p14="http://schemas.microsoft.com/office/powerpoint/2010/main" val="355525215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1" y="231120"/>
            <a:ext cx="5791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Illustration of the Process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295400"/>
            <a:ext cx="8991600" cy="472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6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6831"/>
          </a:xfrm>
        </p:spPr>
        <p:txBody>
          <a:bodyPr/>
          <a:lstStyle/>
          <a:p>
            <a:r>
              <a:rPr lang="en-US" altLang="en-US" sz="3600" dirty="0"/>
              <a:t>Data Analytics and Decision Analytics Models </a:t>
            </a:r>
          </a:p>
        </p:txBody>
      </p:sp>
      <p:sp>
        <p:nvSpPr>
          <p:cNvPr id="5" name="AutoShape 2" descr="save image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" name="CALwyVYi0uo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1342" y="1123355"/>
            <a:ext cx="8840258" cy="497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0087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2819400" y="5334000"/>
            <a:ext cx="3810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endParaRPr lang="en-US" dirty="0">
              <a:solidFill>
                <a:srgbClr val="0000C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7B8932-2FEB-4834-A0EE-14B52D8A6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56615"/>
            <a:ext cx="6476999" cy="662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9593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ChangeArrowheads="1"/>
          </p:cNvSpPr>
          <p:nvPr/>
        </p:nvSpPr>
        <p:spPr bwMode="auto">
          <a:xfrm>
            <a:off x="19050" y="633055"/>
            <a:ext cx="8763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Solution of the Existing Practice at Chitika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729932" y="109835"/>
            <a:ext cx="15151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/>
              <a:t>Results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1094721"/>
            <a:ext cx="9124950" cy="2639080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050" y="3833454"/>
            <a:ext cx="8763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Solution of the Proposed Optimization 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4295119"/>
            <a:ext cx="9124950" cy="256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458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ChangeArrowheads="1"/>
          </p:cNvSpPr>
          <p:nvPr/>
        </p:nvSpPr>
        <p:spPr bwMode="auto">
          <a:xfrm>
            <a:off x="66040" y="632035"/>
            <a:ext cx="9077960" cy="150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2800" b="1" dirty="0"/>
              <a:t>Book</a:t>
            </a:r>
            <a:endParaRPr lang="en-US" sz="2800" dirty="0"/>
          </a:p>
          <a:p>
            <a:r>
              <a:rPr lang="en-US" sz="900" dirty="0"/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S. Kumar, "Optimization Issues in Web and Mobile Advertising: Past and Future Trends," Springer, 2016. 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https://www.amazon.com/Optimization-Issues-Mobile-Advertising-SpringerBriefs/dp/3319186442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  <a:tab pos="3771900" algn="l"/>
                <a:tab pos="4114800" algn="l"/>
              </a:tabLst>
            </a:pPr>
            <a:endParaRPr lang="en-US" sz="6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6360" y="2041297"/>
            <a:ext cx="8915400" cy="481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2800" b="1" dirty="0"/>
              <a:t>Papers</a:t>
            </a:r>
            <a:endParaRPr lang="en-US" sz="1800" dirty="0"/>
          </a:p>
          <a:p>
            <a:r>
              <a:rPr lang="en-US" sz="1100" dirty="0"/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R. Mookerjee, S. Kumar, and V.S. Mookerjee, “Optimizing Performance Based Internet Advertisement Campaigns,” </a:t>
            </a:r>
            <a:r>
              <a:rPr lang="en-US" sz="1600" b="1" i="1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Operations Research</a:t>
            </a:r>
            <a:r>
              <a:rPr lang="en-US" sz="1600" dirty="0"/>
              <a:t>.</a:t>
            </a:r>
          </a:p>
          <a:p>
            <a:endParaRPr lang="en-US" sz="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S. Kumar, “To Show or Not To Show: How to Manage Internet Advertisement Campaigns,” ISB Insight, Cover Story, Vol. 10, Issue 2, 2013, pp. 12-14.</a:t>
            </a:r>
            <a:endParaRPr lang="en-US" sz="16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R. Mookerjee, S. Kumar, and V.S. Mookerjee, “To Show or Not Show: Using User Profiling to Manage Internet Advertisement Campaigns,” Interfaces, Vol. 42, No. 5, Sep – Oct 2012, pp. 449–464.</a:t>
            </a:r>
            <a:endParaRPr lang="en-US" sz="1600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R. Mookerjee, S. Kumar, V.S. Mookerjee, and C. Sriskandarajah, "</a:t>
            </a:r>
            <a:r>
              <a:rPr lang="en-US" sz="1600" dirty="0">
                <a:solidFill>
                  <a:srgbClr val="FF0000"/>
                </a:solidFill>
              </a:rPr>
              <a:t>Demand-Supply Optimization in Mobile Advertising</a:t>
            </a:r>
            <a:r>
              <a:rPr lang="en-US" sz="1600" dirty="0"/>
              <a:t>," Proceedings of the 24th Annual Workshop on Information Technologies and Systems (WITS), Poster Session, December 17-19, 2014, Auckland, New Zealand.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S. Kumar, M. Dawande, and V.S. Mookerjee, “</a:t>
            </a:r>
            <a:r>
              <a:rPr lang="en-US" sz="1600" dirty="0">
                <a:solidFill>
                  <a:srgbClr val="FF0000"/>
                </a:solidFill>
              </a:rPr>
              <a:t>Optimal Scheduling and Placement of Internet Banner Advertisements</a:t>
            </a:r>
            <a:r>
              <a:rPr lang="en-US" sz="1600" dirty="0"/>
              <a:t>,” IEEE Transactions on Knowledge and Data Engineering (Featured Article), Vol. 19, No. 11, Nov 2007, pp. 1571-1584.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S. Kumar, V.S. Jacob, and C. Sriskandarajah, “</a:t>
            </a:r>
            <a:r>
              <a:rPr lang="en-US" sz="1600" dirty="0">
                <a:solidFill>
                  <a:srgbClr val="FF0000"/>
                </a:solidFill>
              </a:rPr>
              <a:t>Scheduling Advertisements on a Web Page to Maximize Revenue</a:t>
            </a:r>
            <a:r>
              <a:rPr lang="en-US" sz="1600" dirty="0"/>
              <a:t>,” European Journal of Operational Research, Vol. 173, Issue 3, Sep 2006, pp. 1067-1089. </a:t>
            </a: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5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122573"/>
            <a:ext cx="8115300" cy="457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9pPr>
          </a:lstStyle>
          <a:p>
            <a:r>
              <a:rPr lang="en-US" altLang="en-US" sz="3600" b="1" kern="0" dirty="0">
                <a:solidFill>
                  <a:schemeClr val="tx1"/>
                </a:solidFill>
              </a:rPr>
              <a:t>Related Works on Digital Advertising</a:t>
            </a:r>
          </a:p>
        </p:txBody>
      </p:sp>
    </p:spTree>
    <p:extLst>
      <p:ext uri="{BB962C8B-B14F-4D97-AF65-F5344CB8AC3E}">
        <p14:creationId xmlns:p14="http://schemas.microsoft.com/office/powerpoint/2010/main" val="109517455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2819400" y="5334000"/>
            <a:ext cx="3810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0600" y="2286000"/>
            <a:ext cx="7874000" cy="2492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191977"/>
                </a:solidFill>
                <a:latin typeface="Berlin Sans FB Demi" panose="020E0802020502020306" pitchFamily="34" charset="0"/>
              </a:rPr>
              <a:t>Habitat Logistics: Food Delivery Company</a:t>
            </a:r>
          </a:p>
          <a:p>
            <a:pPr algn="ctr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4400" dirty="0">
                <a:solidFill>
                  <a:srgbClr val="191977"/>
                </a:solidFill>
                <a:latin typeface="Berlin Sans FB Demi" panose="020E0802020502020306" pitchFamily="34" charset="0"/>
              </a:rPr>
              <a:t>(</a:t>
            </a:r>
            <a:r>
              <a:rPr lang="en-US" sz="4400" dirty="0">
                <a:hlinkClick r:id="rId3"/>
              </a:rPr>
              <a:t>https://www.tryhabitat.com/</a:t>
            </a:r>
            <a:r>
              <a:rPr lang="en-US" sz="4400" dirty="0">
                <a:solidFill>
                  <a:srgbClr val="191977"/>
                </a:solidFill>
                <a:latin typeface="Berlin Sans FB Demi" panose="020E0802020502020306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948373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0"/>
            <a:ext cx="58080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How does Habitat Logistics operate?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AE0A0AE-FB82-4BCE-AB2B-E48D316EA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851640"/>
            <a:ext cx="8985250" cy="6032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2800" dirty="0"/>
              <a:t>Customers order food directly to restaurants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sz="2800" dirty="0"/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2800" dirty="0">
                <a:solidFill>
                  <a:srgbClr val="FF0000"/>
                </a:solidFill>
              </a:rPr>
              <a:t>Restaurants contract with Habitat Logistics to deliver food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sz="2800" dirty="0"/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2800" dirty="0">
                <a:solidFill>
                  <a:srgbClr val="3333FF"/>
                </a:solidFill>
              </a:rPr>
              <a:t>Difference from Gruhub or Swiggy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2800" dirty="0">
                <a:solidFill>
                  <a:srgbClr val="070723"/>
                </a:solidFill>
              </a:rPr>
              <a:t>Customers don’t directly order through them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2800" dirty="0">
                <a:solidFill>
                  <a:srgbClr val="070723"/>
                </a:solidFill>
              </a:rPr>
              <a:t>Charge much less to customers 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2800" dirty="0">
                <a:solidFill>
                  <a:srgbClr val="070723"/>
                </a:solidFill>
              </a:rPr>
              <a:t>Don’t charge anything to restaurants (in fact, gives them part of the revenue)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sz="2800" b="1" dirty="0">
              <a:solidFill>
                <a:srgbClr val="070723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2800" b="1" dirty="0">
                <a:solidFill>
                  <a:srgbClr val="FF0000"/>
                </a:solidFill>
              </a:rPr>
              <a:t>The goal is to minimize the total cost of delivery</a:t>
            </a:r>
            <a:endParaRPr lang="en-US" sz="2800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73424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4899"/>
            <a:ext cx="8229600" cy="1143000"/>
          </a:xfrm>
        </p:spPr>
        <p:txBody>
          <a:bodyPr/>
          <a:lstStyle/>
          <a:p>
            <a:r>
              <a:rPr lang="en-US" b="1" dirty="0"/>
              <a:t>Data Analytics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1378522"/>
            <a:ext cx="8686800" cy="5912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Predict the number of orders in each habitat in each tome slot</a:t>
            </a:r>
          </a:p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</a:pPr>
            <a:endParaRPr lang="en-US" sz="3200" dirty="0"/>
          </a:p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3200" u="sng" dirty="0"/>
              <a:t>Several predictor variables</a:t>
            </a:r>
          </a:p>
          <a:p>
            <a:pPr>
              <a:lnSpc>
                <a:spcPct val="120000"/>
              </a:lnSpc>
            </a:pPr>
            <a:endParaRPr lang="en-US" sz="3600" dirty="0"/>
          </a:p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3200" dirty="0"/>
              <a:t>Uses Multiple Linear Regression, and</a:t>
            </a:r>
          </a:p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33CC"/>
                </a:solidFill>
              </a:rPr>
              <a:t>Advanced Machine Learning Algorithms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</a:rPr>
              <a:t>Such as the gradient boosting algorithm (gbm)</a:t>
            </a:r>
          </a:p>
          <a:p>
            <a:pPr>
              <a:lnSpc>
                <a:spcPct val="120000"/>
              </a:lnSpc>
            </a:pPr>
            <a:endParaRPr lang="en-US" sz="1800" dirty="0"/>
          </a:p>
          <a:p>
            <a:pPr algn="ctr">
              <a:lnSpc>
                <a:spcPct val="120000"/>
              </a:lnSpc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48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4899"/>
            <a:ext cx="8229600" cy="1143000"/>
          </a:xfrm>
        </p:spPr>
        <p:txBody>
          <a:bodyPr/>
          <a:lstStyle/>
          <a:p>
            <a:r>
              <a:rPr lang="en-US" b="1" dirty="0"/>
              <a:t>Decision Analytics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1524000"/>
            <a:ext cx="8686800" cy="2958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Minimize delivery time and cost of delivery</a:t>
            </a:r>
          </a:p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</a:pPr>
            <a:endParaRPr lang="en-US" sz="3200" dirty="0"/>
          </a:p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3200" u="sng" dirty="0"/>
              <a:t>Mixed-Integer Programming Scheduling Problem</a:t>
            </a:r>
            <a:endParaRPr lang="en-US" sz="2800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endParaRPr lang="en-US" sz="1800" dirty="0"/>
          </a:p>
          <a:p>
            <a:pPr algn="ctr">
              <a:lnSpc>
                <a:spcPct val="120000"/>
              </a:lnSpc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21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TextBox 5"/>
          <p:cNvSpPr txBox="1">
            <a:spLocks noChangeArrowheads="1"/>
          </p:cNvSpPr>
          <p:nvPr/>
        </p:nvSpPr>
        <p:spPr bwMode="auto">
          <a:xfrm>
            <a:off x="4495800" y="3236674"/>
            <a:ext cx="7620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5249" y="1676400"/>
            <a:ext cx="5486400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0099"/>
                </a:solidFill>
              </a:rPr>
              <a:t>Key Questions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985284" y="2438419"/>
            <a:ext cx="1828800" cy="7982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5638800" y="2438400"/>
            <a:ext cx="1905000" cy="833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76200" y="3276600"/>
            <a:ext cx="1600200" cy="341632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factors determine customers’ choice of online channel vs. in-store channels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92596" y="3352800"/>
            <a:ext cx="1536404" cy="2677656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What factors determine customers’ propensity to return products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 bwMode="auto">
          <a:xfrm>
            <a:off x="990600" y="130314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9pPr>
          </a:lstStyle>
          <a:p>
            <a:r>
              <a:rPr lang="en-US" kern="0" dirty="0"/>
              <a:t>Omni-Channel Retailing: </a:t>
            </a:r>
            <a:br>
              <a:rPr lang="en-US" kern="0" dirty="0"/>
            </a:br>
            <a:r>
              <a:rPr lang="en-US" b="1" kern="0" dirty="0">
                <a:solidFill>
                  <a:srgbClr val="FF0000"/>
                </a:solidFill>
              </a:rPr>
              <a:t>Data Analytics</a:t>
            </a:r>
          </a:p>
        </p:txBody>
      </p:sp>
      <p:cxnSp>
        <p:nvCxnSpPr>
          <p:cNvPr id="4" name="Straight Arrow Connector 3"/>
          <p:cNvCxnSpPr>
            <a:endCxn id="13" idx="0"/>
          </p:cNvCxnSpPr>
          <p:nvPr/>
        </p:nvCxnSpPr>
        <p:spPr bwMode="auto">
          <a:xfrm flipH="1">
            <a:off x="2660798" y="2445841"/>
            <a:ext cx="387202" cy="9069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4419600" y="2482453"/>
            <a:ext cx="381000" cy="8274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733800" y="3309878"/>
            <a:ext cx="2590800" cy="2862322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9"/>
                </a:solidFill>
              </a:rPr>
              <a:t>What is the effect of in-store technology implementation on customer behavior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99"/>
                </a:solidFill>
              </a:rPr>
              <a:t>Spending and product return behavior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77000" y="3276600"/>
            <a:ext cx="2438400" cy="2554545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the effect of opening of new stores on customer buying behavior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99"/>
                </a:solidFill>
              </a:rPr>
              <a:t>Both in online and in-store channels</a:t>
            </a:r>
          </a:p>
        </p:txBody>
      </p:sp>
    </p:spTree>
    <p:extLst>
      <p:ext uri="{BB962C8B-B14F-4D97-AF65-F5344CB8AC3E}">
        <p14:creationId xmlns:p14="http://schemas.microsoft.com/office/powerpoint/2010/main" val="3019594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4114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Department store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Operates via online and in-store</a:t>
            </a:r>
          </a:p>
        </p:txBody>
      </p:sp>
    </p:spTree>
    <p:extLst>
      <p:ext uri="{BB962C8B-B14F-4D97-AF65-F5344CB8AC3E}">
        <p14:creationId xmlns:p14="http://schemas.microsoft.com/office/powerpoint/2010/main" val="17196014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1538287" y="2455070"/>
          <a:ext cx="6291263" cy="802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Equation" r:id="rId3" imgW="4584700" imgH="584200" progId="Equation.3">
                  <p:embed/>
                </p:oleObj>
              </mc:Choice>
              <mc:Fallback>
                <p:oleObj name="Equation" r:id="rId3" imgW="4584700" imgH="584200" progId="Equation.3">
                  <p:embed/>
                  <p:pic>
                    <p:nvPicPr>
                      <p:cNvPr id="1843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287" y="2455070"/>
                        <a:ext cx="6291263" cy="802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>
              <a:defRPr/>
            </a:pPr>
            <a:r>
              <a:rPr lang="en-US" dirty="0"/>
              <a:t>Model: Channel Choice</a:t>
            </a:r>
          </a:p>
        </p:txBody>
      </p:sp>
      <p:sp>
        <p:nvSpPr>
          <p:cNvPr id="27652" name="Content Placeholder 2"/>
          <p:cNvSpPr>
            <a:spLocks noGrp="1"/>
          </p:cNvSpPr>
          <p:nvPr>
            <p:ph idx="1"/>
          </p:nvPr>
        </p:nvSpPr>
        <p:spPr>
          <a:xfrm>
            <a:off x="1257300" y="1600200"/>
            <a:ext cx="6343650" cy="428625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/>
              <a:t>Discrete choice </a:t>
            </a:r>
            <a:r>
              <a:rPr lang="en-US" sz="1800" dirty="0">
                <a:sym typeface="Symbol" pitchFamily="18" charset="2"/>
              </a:rPr>
              <a:t> Consumers maximize expected utility </a:t>
            </a:r>
            <a:endParaRPr lang="en-US" sz="1800" dirty="0"/>
          </a:p>
          <a:p>
            <a:pPr eaLnBrk="1" hangingPunct="1">
              <a:defRPr/>
            </a:pPr>
            <a:r>
              <a:rPr lang="en-US" sz="1800" dirty="0"/>
              <a:t>Consumers utility function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800" dirty="0"/>
          </a:p>
          <a:p>
            <a:pPr eaLnBrk="1" hangingPunct="1">
              <a:defRPr/>
            </a:pPr>
            <a:endParaRPr lang="en-US" sz="1800" dirty="0"/>
          </a:p>
          <a:p>
            <a:pPr marL="0" indent="0">
              <a:buNone/>
              <a:defRPr/>
            </a:pPr>
            <a:endParaRPr lang="en-US" sz="1800" dirty="0"/>
          </a:p>
          <a:p>
            <a:pPr marL="0" indent="0">
              <a:buNone/>
              <a:defRPr/>
            </a:pPr>
            <a:endParaRPr lang="en-US" sz="1800" dirty="0"/>
          </a:p>
          <a:p>
            <a:pPr eaLnBrk="1" hangingPunct="1">
              <a:defRPr/>
            </a:pPr>
            <a:r>
              <a:rPr lang="en-US" sz="1800" dirty="0"/>
              <a:t>Model accounts for observed heterogeneity (Age &amp; Income)</a:t>
            </a:r>
          </a:p>
          <a:p>
            <a:pPr eaLnBrk="1" hangingPunct="1">
              <a:defRPr/>
            </a:pPr>
            <a:r>
              <a:rPr lang="en-US" sz="1800" dirty="0"/>
              <a:t>Model accounts for unobserved heterogeneity</a:t>
            </a:r>
          </a:p>
          <a:p>
            <a:pPr marL="0" indent="0">
              <a:buNone/>
              <a:defRPr/>
            </a:pPr>
            <a:endParaRPr lang="en-US" dirty="0"/>
          </a:p>
          <a:p>
            <a:pPr eaLnBrk="1" hangingPunct="1">
              <a:buFont typeface="Arial" charset="0"/>
              <a:buNone/>
              <a:defRPr/>
            </a:pPr>
            <a:endParaRPr lang="en-US" dirty="0"/>
          </a:p>
          <a:p>
            <a:pPr eaLnBrk="1" hangingPunct="1">
              <a:buFont typeface="Arial" charset="0"/>
              <a:buNone/>
              <a:defRPr/>
            </a:pPr>
            <a:endParaRPr lang="en-US" dirty="0"/>
          </a:p>
          <a:p>
            <a:pPr eaLnBrk="1" hangingPunct="1">
              <a:buFont typeface="Arial" charset="0"/>
              <a:buNone/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" name="Text Box 62"/>
          <p:cNvSpPr txBox="1">
            <a:spLocks noChangeArrowheads="1"/>
          </p:cNvSpPr>
          <p:nvPr/>
        </p:nvSpPr>
        <p:spPr bwMode="auto">
          <a:xfrm>
            <a:off x="1314450" y="4870848"/>
            <a:ext cx="1371600" cy="1142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050" dirty="0">
                <a:latin typeface="Tahoma" pitchFamily="34" charset="0"/>
              </a:rPr>
              <a:t>i: consumer</a:t>
            </a:r>
          </a:p>
          <a:p>
            <a:pPr>
              <a:spcBef>
                <a:spcPct val="50000"/>
              </a:spcBef>
            </a:pPr>
            <a:r>
              <a:rPr lang="en-US" sz="1050" dirty="0">
                <a:latin typeface="Tahoma" pitchFamily="34" charset="0"/>
              </a:rPr>
              <a:t>j: channel</a:t>
            </a:r>
          </a:p>
          <a:p>
            <a:pPr>
              <a:spcBef>
                <a:spcPct val="50000"/>
              </a:spcBef>
            </a:pPr>
            <a:r>
              <a:rPr lang="en-US" sz="1050" dirty="0">
                <a:latin typeface="Tahoma" pitchFamily="34" charset="0"/>
              </a:rPr>
              <a:t>k: category</a:t>
            </a:r>
          </a:p>
          <a:p>
            <a:pPr>
              <a:spcBef>
                <a:spcPct val="50000"/>
              </a:spcBef>
            </a:pPr>
            <a:r>
              <a:rPr lang="en-US" sz="1050" dirty="0">
                <a:latin typeface="Tahoma" pitchFamily="34" charset="0"/>
              </a:rPr>
              <a:t>t: shopping occasion</a:t>
            </a:r>
          </a:p>
        </p:txBody>
      </p:sp>
      <p:sp>
        <p:nvSpPr>
          <p:cNvPr id="26632" name="Text Box 20"/>
          <p:cNvSpPr txBox="1">
            <a:spLocks noChangeArrowheads="1"/>
          </p:cNvSpPr>
          <p:nvPr/>
        </p:nvSpPr>
        <p:spPr bwMode="auto">
          <a:xfrm>
            <a:off x="5693139" y="2800350"/>
            <a:ext cx="1953485" cy="3231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sz="1500" dirty="0"/>
              <a:t>Captures Risk Aversion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5191657" y="2100263"/>
            <a:ext cx="1551515" cy="3231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sz="1500" dirty="0"/>
              <a:t>Perceived Quality</a:t>
            </a:r>
          </a:p>
        </p:txBody>
      </p:sp>
      <p:grpSp>
        <p:nvGrpSpPr>
          <p:cNvPr id="18440" name="Group 15"/>
          <p:cNvGrpSpPr>
            <a:grpSpLocks/>
          </p:cNvGrpSpPr>
          <p:nvPr/>
        </p:nvGrpSpPr>
        <p:grpSpPr bwMode="auto">
          <a:xfrm>
            <a:off x="2114551" y="2286000"/>
            <a:ext cx="3099197" cy="228600"/>
            <a:chOff x="1295400" y="1905000"/>
            <a:chExt cx="4132807" cy="304800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1295400" y="19050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295400" y="1905000"/>
              <a:ext cx="413280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 flipV="1">
            <a:off x="2628900" y="2743200"/>
            <a:ext cx="0" cy="17145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8901" y="2914650"/>
            <a:ext cx="3099197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37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0" y="304800"/>
            <a:ext cx="9220200" cy="5965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7866" tIns="33338" rIns="67866" bIns="33338" anchor="ctr"/>
          <a:lstStyle/>
          <a:p>
            <a:pPr algn="ctr" eaLnBrk="1" hangingPunct="1">
              <a:defRPr/>
            </a:pPr>
            <a:r>
              <a:rPr 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Emergence and Future Roadmap of Big Data</a:t>
            </a:r>
          </a:p>
        </p:txBody>
      </p:sp>
      <p:sp>
        <p:nvSpPr>
          <p:cNvPr id="11" name="Rectangle 9"/>
          <p:cNvSpPr txBox="1">
            <a:spLocks noChangeArrowheads="1"/>
          </p:cNvSpPr>
          <p:nvPr/>
        </p:nvSpPr>
        <p:spPr bwMode="auto">
          <a:xfrm>
            <a:off x="228600" y="1813322"/>
            <a:ext cx="8839200" cy="3139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lnSpc>
                <a:spcPct val="120000"/>
              </a:lnSpc>
              <a:spcAft>
                <a:spcPts val="450"/>
              </a:spcAft>
              <a:defRPr/>
            </a:pPr>
            <a:r>
              <a:rPr lang="en-US" sz="2400" dirty="0">
                <a:solidFill>
                  <a:srgbClr val="FF0000"/>
                </a:solidFill>
                <a:cs typeface="Times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S. Guha and S. Kumar, “Emergence of Big Data Research in Operations Management, Information Systems, and Healthcare: Past Contributions and Future Roadmap,” </a:t>
            </a:r>
            <a:r>
              <a:rPr lang="en-US" sz="2400" b="1" i="1" dirty="0">
                <a:solidFill>
                  <a:srgbClr val="FF0000"/>
                </a:solidFill>
                <a:cs typeface="Times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Production and Operations Management</a:t>
            </a:r>
            <a:r>
              <a:rPr lang="en-US" sz="2400" dirty="0">
                <a:solidFill>
                  <a:srgbClr val="FF0000"/>
                </a:solidFill>
                <a:cs typeface="Times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2018.</a:t>
            </a:r>
            <a:endParaRPr lang="en-US" sz="2400" dirty="0">
              <a:solidFill>
                <a:srgbClr val="FF0000"/>
              </a:solidFill>
              <a:cs typeface="Times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450"/>
              </a:spcAft>
              <a:defRPr/>
            </a:pPr>
            <a:endParaRPr lang="en-US" sz="2400" dirty="0">
              <a:solidFill>
                <a:srgbClr val="FF0000"/>
              </a:solidFill>
              <a:cs typeface="Times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450"/>
              </a:spcAft>
              <a:defRPr/>
            </a:pPr>
            <a:r>
              <a:rPr lang="en-US" sz="2400" dirty="0">
                <a:solidFill>
                  <a:srgbClr val="FF0000"/>
                </a:solidFill>
                <a:cs typeface="Times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S. Kumar, V. Mookerjee, and A. Shubham, “Research in Operations Management and Information Systems Interface,” </a:t>
            </a:r>
            <a:r>
              <a:rPr lang="en-US" sz="2400" b="1" i="1" dirty="0">
                <a:solidFill>
                  <a:srgbClr val="FF0000"/>
                </a:solidFill>
                <a:cs typeface="Times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Production and Operations Management</a:t>
            </a:r>
            <a:r>
              <a:rPr lang="en-US" sz="2400" dirty="0">
                <a:solidFill>
                  <a:srgbClr val="FF0000"/>
                </a:solidFill>
                <a:cs typeface="Times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2018.</a:t>
            </a:r>
            <a:endParaRPr lang="en-US" sz="2400" dirty="0">
              <a:solidFill>
                <a:srgbClr val="FF0000"/>
              </a:solidFill>
              <a:cs typeface="Times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450"/>
              </a:spcAft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Aft>
                <a:spcPts val="450"/>
              </a:spcAft>
              <a:buNone/>
              <a:defRPr/>
            </a:pP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181836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/>
              <a:t>Model: Customers’ propensity to return products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28649" y="1799947"/>
            <a:ext cx="7886700" cy="3263504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Return or not decision</a:t>
            </a:r>
          </a:p>
          <a:p>
            <a:pPr lvl="2"/>
            <a:r>
              <a:rPr lang="en-US" dirty="0"/>
              <a:t>Size of the basket from the previous shopping occasion</a:t>
            </a:r>
          </a:p>
          <a:p>
            <a:pPr lvl="2"/>
            <a:r>
              <a:rPr lang="en-US" dirty="0"/>
              <a:t>Channel that was used (Store dummy)</a:t>
            </a:r>
          </a:p>
          <a:p>
            <a:pPr lvl="2"/>
            <a:r>
              <a:rPr lang="en-US" dirty="0"/>
              <a:t>Interaction Effects</a:t>
            </a:r>
          </a:p>
          <a:p>
            <a:pPr lvl="2"/>
            <a:r>
              <a:rPr lang="en-US" dirty="0"/>
              <a:t>Return Habit: Returned items in the previous shopping trip or not</a:t>
            </a:r>
          </a:p>
          <a:p>
            <a:pPr lvl="1" eaLnBrk="1" hangingPunct="1"/>
            <a:endParaRPr lang="en-US" sz="2400" dirty="0"/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lvl="1" eaLnBrk="1" hangingPunct="1"/>
            <a:endParaRPr lang="en-US" sz="2400" dirty="0"/>
          </a:p>
        </p:txBody>
      </p:sp>
      <p:graphicFrame>
        <p:nvGraphicFramePr>
          <p:cNvPr id="20484" name="Object 3"/>
          <p:cNvGraphicFramePr>
            <a:graphicFrameLocks noChangeAspect="1"/>
          </p:cNvGraphicFramePr>
          <p:nvPr/>
        </p:nvGraphicFramePr>
        <p:xfrm>
          <a:off x="1600200" y="5063451"/>
          <a:ext cx="5355431" cy="921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" name="Equation" r:id="rId3" imgW="2832100" imgH="482600" progId="Equation.DSMT4">
                  <p:embed/>
                </p:oleObj>
              </mc:Choice>
              <mc:Fallback>
                <p:oleObj name="Equation" r:id="rId3" imgW="2832100" imgH="482600" progId="Equation.DSMT4">
                  <p:embed/>
                  <p:pic>
                    <p:nvPicPr>
                      <p:cNvPr id="2048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063451"/>
                        <a:ext cx="5355431" cy="921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1450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Decision Analytics: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Key Questions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645542" y="2362200"/>
            <a:ext cx="7620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1828800"/>
            <a:ext cx="7848600" cy="1692771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Is “showrooming” really a threat to profits of the Brick-and-Mortar store?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Examine different strategies for brick-and-mortar store to mitigate lower profits from showrooming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" y="3975318"/>
            <a:ext cx="8458200" cy="954107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How to design assortments for in-store channel and online channel for a multichannel retailer?</a:t>
            </a:r>
            <a:endParaRPr lang="en-US" sz="28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99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Decision Analytics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71EFA2-FCA8-4F63-9C85-DC794A8EF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15" y="1295400"/>
            <a:ext cx="7913566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173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4582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Omni-Channel Strategy</a:t>
            </a:r>
          </a:p>
        </p:txBody>
      </p:sp>
      <p:pic>
        <p:nvPicPr>
          <p:cNvPr id="5" name="Content Placeholder 4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1142999"/>
            <a:ext cx="8915400" cy="5115883"/>
          </a:xfrm>
        </p:spPr>
      </p:pic>
    </p:spTree>
    <p:extLst>
      <p:ext uri="{BB962C8B-B14F-4D97-AF65-F5344CB8AC3E}">
        <p14:creationId xmlns:p14="http://schemas.microsoft.com/office/powerpoint/2010/main" val="14143978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88137" cy="857250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/>
                </a:solidFill>
              </a:rPr>
              <a:t>Related Works on Omnichannel Retailing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42875" y="1219200"/>
            <a:ext cx="8858250" cy="3257550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450"/>
              </a:spcAft>
            </a:pPr>
            <a:r>
              <a:rPr lang="en-US" sz="2000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A. Mehra, S. Kumar, and J.S. Raju, "Showrooming and the Competition between Store and Online Retailers," </a:t>
            </a:r>
            <a:r>
              <a:rPr lang="en-US" sz="2000" b="1" i="1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Management Science</a:t>
            </a:r>
            <a:r>
              <a:rPr lang="en-US" sz="2000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endParaRPr lang="en-US" sz="2000" dirty="0">
              <a:solidFill>
                <a:srgbClr val="00B050"/>
              </a:solidFill>
            </a:endParaRPr>
          </a:p>
          <a:p>
            <a:pPr>
              <a:lnSpc>
                <a:spcPct val="130000"/>
              </a:lnSpc>
              <a:spcAft>
                <a:spcPts val="450"/>
              </a:spcAft>
            </a:pPr>
            <a:r>
              <a:rPr lang="en-US" sz="20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A. Kumar, A. Mehra, and S. Kumar, “Why do Stores Drive Online Sales? Evidence of Underlying Mechanisms from a Multichannel Retailer,” </a:t>
            </a:r>
            <a:r>
              <a:rPr lang="en-US" sz="2000" b="1" i="1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Information Systems Research</a:t>
            </a:r>
            <a:r>
              <a:rPr lang="en-US" sz="20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  <a:spcAft>
                <a:spcPts val="450"/>
              </a:spcAft>
            </a:pPr>
            <a:r>
              <a:rPr lang="en-US" sz="2000" dirty="0"/>
              <a:t>R. Janakiraman, Y. Liu, R. Bezawada, and S. Kumar, “</a:t>
            </a:r>
            <a:r>
              <a:rPr lang="en-US" sz="2000" dirty="0">
                <a:solidFill>
                  <a:srgbClr val="FF0000"/>
                </a:solidFill>
              </a:rPr>
              <a:t>A Structural Model of Consumers’ Perception of Channel Fit and Consumer Channel Choice: Evidence From a Multichannel Retailer</a:t>
            </a:r>
            <a:r>
              <a:rPr lang="en-US" sz="2000" dirty="0"/>
              <a:t>,” Conference on Information Systems and Technology (CIST), October 5-6, 2013, Minneapolis, Minnesota.</a:t>
            </a:r>
          </a:p>
          <a:p>
            <a:pPr>
              <a:lnSpc>
                <a:spcPct val="130000"/>
              </a:lnSpc>
              <a:spcAft>
                <a:spcPts val="450"/>
              </a:spcAft>
            </a:pPr>
            <a:r>
              <a:rPr lang="en-US" sz="2000" dirty="0"/>
              <a:t>R. Janakiraman, Y. Liu, R. Bezawada, and S. Kumar, “</a:t>
            </a:r>
            <a:r>
              <a:rPr lang="en-US" sz="2000" dirty="0">
                <a:solidFill>
                  <a:srgbClr val="FF0000"/>
                </a:solidFill>
              </a:rPr>
              <a:t>The Effect of Product Returns on Consumers’ Perception of Channel Quality and Channel Choice: An Empirical Investigation</a:t>
            </a:r>
            <a:r>
              <a:rPr lang="en-US" sz="2000" dirty="0"/>
              <a:t>,” working paper.</a:t>
            </a:r>
          </a:p>
        </p:txBody>
      </p:sp>
    </p:spTree>
    <p:extLst>
      <p:ext uri="{BB962C8B-B14F-4D97-AF65-F5344CB8AC3E}">
        <p14:creationId xmlns:p14="http://schemas.microsoft.com/office/powerpoint/2010/main" val="1092770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TextBox 5"/>
          <p:cNvSpPr txBox="1">
            <a:spLocks noChangeArrowheads="1"/>
          </p:cNvSpPr>
          <p:nvPr/>
        </p:nvSpPr>
        <p:spPr bwMode="auto">
          <a:xfrm>
            <a:off x="4495800" y="3236674"/>
            <a:ext cx="7620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1200" y="2681188"/>
            <a:ext cx="5486400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Examine the drivers of popularity of </a:t>
            </a:r>
            <a:r>
              <a:rPr lang="en-US" sz="2800" dirty="0">
                <a:solidFill>
                  <a:srgbClr val="500000"/>
                </a:solidFill>
              </a:rPr>
              <a:t>Human Brands on Social Media</a:t>
            </a:r>
            <a:endParaRPr lang="en-US" sz="2800" b="1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1524000" y="3723375"/>
            <a:ext cx="1828800" cy="7982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5867400" y="3687895"/>
            <a:ext cx="1905000" cy="833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52400" y="4538008"/>
            <a:ext cx="3733800" cy="1938992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4C6B"/>
                </a:solidFill>
              </a:rPr>
              <a:t>First, we study how the sentiment of the tweet ( i.e., negative vs positive) affects the social media engagement of human brands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43400" y="4544635"/>
            <a:ext cx="4648200" cy="156966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4C6B"/>
                </a:solidFill>
              </a:rPr>
              <a:t>Second, we investigate the spillover effect between the individual human brands (candidates) and related brands (parties)</a:t>
            </a:r>
            <a:endParaRPr lang="en-US" dirty="0"/>
          </a:p>
        </p:txBody>
      </p:sp>
      <p:sp>
        <p:nvSpPr>
          <p:cNvPr id="20" name="Title 1"/>
          <p:cNvSpPr txBox="1">
            <a:spLocks/>
          </p:cNvSpPr>
          <p:nvPr/>
        </p:nvSpPr>
        <p:spPr bwMode="auto">
          <a:xfrm>
            <a:off x="990600" y="130314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9pPr>
          </a:lstStyle>
          <a:p>
            <a:r>
              <a:rPr lang="en-US" kern="0" dirty="0"/>
              <a:t>Social Media Analytics: </a:t>
            </a:r>
            <a:br>
              <a:rPr lang="en-US" kern="0" dirty="0"/>
            </a:br>
            <a:r>
              <a:rPr lang="en-US" kern="0" dirty="0"/>
              <a:t>Indian General Election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44201" y="1668959"/>
            <a:ext cx="409919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0000"/>
                </a:solidFill>
              </a:rPr>
              <a:t>Key Questions</a:t>
            </a:r>
          </a:p>
        </p:txBody>
      </p:sp>
    </p:spTree>
    <p:extLst>
      <p:ext uri="{BB962C8B-B14F-4D97-AF65-F5344CB8AC3E}">
        <p14:creationId xmlns:p14="http://schemas.microsoft.com/office/powerpoint/2010/main" val="1683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  <p:bldP spid="3" grpId="0" animBg="1"/>
      <p:bldP spid="8" grpId="0" animBg="1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 Analytics: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Data Description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71475" y="1794514"/>
            <a:ext cx="8477250" cy="6667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500000"/>
                </a:solidFill>
              </a:rPr>
              <a:t>Extracted 22.8 million tweets that discussed Indian Elections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6200" y="3305170"/>
            <a:ext cx="4495799" cy="11906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4C6B"/>
                </a:solidFill>
              </a:rPr>
              <a:t>Data collected from December 1, 2013 to May 31, 2014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099552" y="3305170"/>
            <a:ext cx="3968247" cy="12668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4C6B"/>
                </a:solidFill>
              </a:rPr>
              <a:t>Indian Elections held in 9 phases from April 7, 2014 to May 12, 2014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71475" y="5124450"/>
            <a:ext cx="8477250" cy="6667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500000"/>
                </a:solidFill>
              </a:rPr>
              <a:t>544,250 unique users were recorded.</a:t>
            </a:r>
          </a:p>
        </p:txBody>
      </p:sp>
    </p:spTree>
    <p:extLst>
      <p:ext uri="{BB962C8B-B14F-4D97-AF65-F5344CB8AC3E}">
        <p14:creationId xmlns:p14="http://schemas.microsoft.com/office/powerpoint/2010/main" val="32065714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of Tweets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80" y="2488548"/>
            <a:ext cx="3949755" cy="21949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28650" y="4853566"/>
            <a:ext cx="248792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rgbClr val="004C6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Negative Toned Tweet</a:t>
            </a:r>
            <a:endParaRPr lang="en-US" sz="2000" b="0" cap="none" spc="0" dirty="0">
              <a:ln w="0"/>
              <a:solidFill>
                <a:srgbClr val="004C6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85281" y="4853566"/>
            <a:ext cx="238090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rgbClr val="004C6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Positive Toned Tweet</a:t>
            </a:r>
            <a:endParaRPr lang="en-US" sz="2000" b="0" cap="none" spc="0" dirty="0">
              <a:ln w="0"/>
              <a:solidFill>
                <a:srgbClr val="004C6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8480" y="3872753"/>
            <a:ext cx="605920" cy="331694"/>
          </a:xfrm>
          <a:prstGeom prst="rect">
            <a:avLst/>
          </a:prstGeom>
          <a:solidFill>
            <a:srgbClr val="FF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82075" y="2517347"/>
            <a:ext cx="4187320" cy="2137380"/>
            <a:chOff x="4651880" y="2488548"/>
            <a:chExt cx="4187320" cy="213738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2270" y="2488548"/>
              <a:ext cx="4126930" cy="213738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651880" y="3771153"/>
              <a:ext cx="605920" cy="331694"/>
            </a:xfrm>
            <a:prstGeom prst="rect">
              <a:avLst/>
            </a:prstGeom>
            <a:solidFill>
              <a:srgbClr val="FF000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37752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Sentiment Methodology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sz="4400" dirty="0"/>
              <a:t>Naïve Bayes</a:t>
            </a:r>
          </a:p>
          <a:p>
            <a:pPr lvl="0">
              <a:lnSpc>
                <a:spcPct val="150000"/>
              </a:lnSpc>
            </a:pPr>
            <a:r>
              <a:rPr lang="en-US" sz="4400" dirty="0"/>
              <a:t>Maximum Entropy</a:t>
            </a:r>
          </a:p>
          <a:p>
            <a:pPr lvl="0">
              <a:lnSpc>
                <a:spcPct val="150000"/>
              </a:lnSpc>
            </a:pPr>
            <a:r>
              <a:rPr lang="en-US" sz="4400" dirty="0"/>
              <a:t>Support Vector Machines</a:t>
            </a:r>
          </a:p>
        </p:txBody>
      </p:sp>
    </p:spTree>
    <p:extLst>
      <p:ext uri="{BB962C8B-B14F-4D97-AF65-F5344CB8AC3E}">
        <p14:creationId xmlns:p14="http://schemas.microsoft.com/office/powerpoint/2010/main" val="39283036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Sentiment Methodology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sz="4400" b="1" dirty="0">
                <a:solidFill>
                  <a:srgbClr val="000099"/>
                </a:solidFill>
              </a:rPr>
              <a:t>Naïve Bayes</a:t>
            </a:r>
          </a:p>
          <a:p>
            <a:pPr lvl="0">
              <a:lnSpc>
                <a:spcPct val="150000"/>
              </a:lnSpc>
            </a:pPr>
            <a:r>
              <a:rPr lang="en-US" sz="4400" dirty="0"/>
              <a:t>Maximum Entropy</a:t>
            </a:r>
          </a:p>
          <a:p>
            <a:pPr lvl="0">
              <a:lnSpc>
                <a:spcPct val="150000"/>
              </a:lnSpc>
            </a:pPr>
            <a:r>
              <a:rPr lang="en-US" sz="4400" dirty="0"/>
              <a:t>Support Vector Machines</a:t>
            </a:r>
          </a:p>
        </p:txBody>
      </p:sp>
    </p:spTree>
    <p:extLst>
      <p:ext uri="{BB962C8B-B14F-4D97-AF65-F5344CB8AC3E}">
        <p14:creationId xmlns:p14="http://schemas.microsoft.com/office/powerpoint/2010/main" val="144274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</a:rPr>
              <a:t>Different Applications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772400" cy="411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Digital Advertising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Food Delivery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Omni-Channel Retailing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Social Media Analytics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Healthcare Analytics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Manufacturing</a:t>
            </a:r>
          </a:p>
          <a:p>
            <a:pPr>
              <a:lnSpc>
                <a:spcPct val="15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51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92" y="4085475"/>
            <a:ext cx="8505426" cy="16132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Econometric Model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6504" r="11271" b="14935"/>
          <a:stretch/>
        </p:blipFill>
        <p:spPr>
          <a:xfrm>
            <a:off x="0" y="3596629"/>
            <a:ext cx="6725945" cy="415416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574292" y="4508741"/>
            <a:ext cx="7976893" cy="1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4292" y="5555221"/>
            <a:ext cx="3684017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258309" y="4996421"/>
            <a:ext cx="4292876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4292" y="4508742"/>
            <a:ext cx="0" cy="1046479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258309" y="4996421"/>
            <a:ext cx="0" cy="55880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8538696" y="4508742"/>
            <a:ext cx="12489" cy="523239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442792" y="5589316"/>
            <a:ext cx="18280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rgbClr val="004C6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Spillover Effects</a:t>
            </a:r>
            <a:endParaRPr lang="en-US" sz="2000" b="0" cap="none" spc="0" dirty="0">
              <a:ln w="0"/>
              <a:solidFill>
                <a:srgbClr val="004C6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168088" y="3088522"/>
            <a:ext cx="217957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rgbClr val="004C6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 of Sentiment</a:t>
            </a:r>
            <a:endParaRPr lang="en-US" sz="2000" cap="none" spc="0" dirty="0">
              <a:ln w="0"/>
              <a:solidFill>
                <a:srgbClr val="004C6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583126" y="4062504"/>
            <a:ext cx="3271377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597601" y="3553219"/>
            <a:ext cx="0" cy="467843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597601" y="3553219"/>
            <a:ext cx="3320546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918147" y="3544202"/>
            <a:ext cx="0" cy="467843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73684" y="1713659"/>
            <a:ext cx="8477250" cy="11670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00000"/>
                </a:solidFill>
              </a:rPr>
              <a:t>We formulate our model as a random coefficients model to account for unobserved party level heterogeneity.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00000"/>
                </a:solidFill>
              </a:rPr>
              <a:t>Model is at candidate and weekly level.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181600" y="5715000"/>
            <a:ext cx="3928528" cy="34475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520725"/>
                </a:solidFill>
              </a:rPr>
              <a:t>i: candidate, t: time (week), p: party</a:t>
            </a:r>
          </a:p>
        </p:txBody>
      </p:sp>
    </p:spTree>
    <p:extLst>
      <p:ext uri="{BB962C8B-B14F-4D97-AF65-F5344CB8AC3E}">
        <p14:creationId xmlns:p14="http://schemas.microsoft.com/office/powerpoint/2010/main" val="40457875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Decision Analytics: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Key Questions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057400"/>
            <a:ext cx="79248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How to identify influencers or </a:t>
            </a:r>
            <a:r>
              <a:rPr lang="en-US" sz="3200" b="1" i="1" dirty="0">
                <a:solidFill>
                  <a:srgbClr val="00B0F0"/>
                </a:solidFill>
              </a:rPr>
              <a:t>network</a:t>
            </a:r>
            <a:r>
              <a:rPr lang="en-US" sz="3200" b="1" dirty="0">
                <a:solidFill>
                  <a:srgbClr val="00B0F0"/>
                </a:solidFill>
              </a:rPr>
              <a:t> </a:t>
            </a:r>
            <a:r>
              <a:rPr lang="en-US" sz="3200" b="1" i="1" dirty="0">
                <a:solidFill>
                  <a:srgbClr val="00B0F0"/>
                </a:solidFill>
              </a:rPr>
              <a:t>seeders</a:t>
            </a:r>
            <a:r>
              <a:rPr lang="en-US" sz="3200" b="1" dirty="0">
                <a:solidFill>
                  <a:srgbClr val="00B0F0"/>
                </a:solidFill>
              </a:rPr>
              <a:t> </a:t>
            </a:r>
            <a:r>
              <a:rPr lang="en-US" sz="3200" dirty="0"/>
              <a:t>who can maximize both the reach and the effect of the seed. 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914400" y="3627060"/>
            <a:ext cx="3048000" cy="10211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228600" y="4724400"/>
            <a:ext cx="2895600" cy="1077218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Campaign Management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638800" y="3627060"/>
            <a:ext cx="1447800" cy="10211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181600" y="4648200"/>
            <a:ext cx="3733800" cy="1077218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Collaborations within organizations</a:t>
            </a:r>
          </a:p>
        </p:txBody>
      </p:sp>
    </p:spTree>
    <p:extLst>
      <p:ext uri="{BB962C8B-B14F-4D97-AF65-F5344CB8AC3E}">
        <p14:creationId xmlns:p14="http://schemas.microsoft.com/office/powerpoint/2010/main" val="25389175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vs Virality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727" y="1710439"/>
            <a:ext cx="8229600" cy="359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897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and Virality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332"/>
          <a:stretch/>
        </p:blipFill>
        <p:spPr>
          <a:xfrm>
            <a:off x="609855" y="1517073"/>
            <a:ext cx="7710237" cy="405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147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/>
              <a:t>IP Formulation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18" y="1254176"/>
            <a:ext cx="10861382" cy="476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174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82000" cy="1143000"/>
          </a:xfrm>
        </p:spPr>
        <p:txBody>
          <a:bodyPr/>
          <a:lstStyle/>
          <a:p>
            <a:r>
              <a:rPr lang="en-US" altLang="en-US" sz="3600" b="1" dirty="0">
                <a:solidFill>
                  <a:schemeClr val="tx1"/>
                </a:solidFill>
              </a:rPr>
              <a:t>Related Works on Social Media Analytics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09728" y="1524000"/>
            <a:ext cx="8686800" cy="4114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en-US" sz="2400" dirty="0"/>
              <a:t>Mallipeddi, R., R. </a:t>
            </a:r>
            <a:r>
              <a:rPr lang="en-US" altLang="en-US" sz="2400" dirty="0" err="1"/>
              <a:t>Janakiraman</a:t>
            </a:r>
            <a:r>
              <a:rPr lang="en-US" altLang="en-US" sz="2400" dirty="0"/>
              <a:t>, R., S. Gupta, and S. Kumar, “</a:t>
            </a:r>
            <a:r>
              <a:rPr lang="en-US" altLang="en-US" sz="2400" dirty="0">
                <a:solidFill>
                  <a:srgbClr val="FF0000"/>
                </a:solidFill>
              </a:rPr>
              <a:t>Evolution of Social Media Sentiments for Individual Human Brands: Evidence from Indian Election</a:t>
            </a:r>
            <a:r>
              <a:rPr lang="en-US" altLang="en-US" sz="2400" dirty="0"/>
              <a:t>.” Production and Operations Management Society Annual Conference, May 2015.</a:t>
            </a:r>
          </a:p>
          <a:p>
            <a:pPr>
              <a:spcBef>
                <a:spcPts val="0"/>
              </a:spcBef>
            </a:pPr>
            <a:endParaRPr lang="en-US" altLang="en-US" sz="2400" dirty="0"/>
          </a:p>
          <a:p>
            <a:pPr>
              <a:spcBef>
                <a:spcPts val="0"/>
              </a:spcBef>
            </a:pPr>
            <a:r>
              <a:rPr lang="en-US" altLang="en-US" sz="2400" dirty="0"/>
              <a:t>Mallipeddi, R., R. </a:t>
            </a:r>
            <a:r>
              <a:rPr lang="en-US" altLang="en-US" sz="2400" dirty="0" err="1"/>
              <a:t>Janakiraman</a:t>
            </a:r>
            <a:r>
              <a:rPr lang="en-US" altLang="en-US" sz="2400" dirty="0"/>
              <a:t>, R., S. Gupta, and S. Kumar, “</a:t>
            </a:r>
            <a:r>
              <a:rPr lang="en-US" altLang="en-US" sz="2400" dirty="0">
                <a:solidFill>
                  <a:srgbClr val="FF0000"/>
                </a:solidFill>
              </a:rPr>
              <a:t>The Effects of Social Media Sentiment on Engagement</a:t>
            </a:r>
            <a:r>
              <a:rPr lang="en-US" altLang="en-US" sz="2400" dirty="0"/>
              <a:t>.” working paper.</a:t>
            </a:r>
          </a:p>
          <a:p>
            <a:pPr>
              <a:spcBef>
                <a:spcPts val="0"/>
              </a:spcBef>
            </a:pPr>
            <a:endParaRPr lang="en-US" altLang="en-US" sz="2000" dirty="0"/>
          </a:p>
          <a:p>
            <a:pPr>
              <a:spcBef>
                <a:spcPts val="0"/>
              </a:spcBef>
            </a:pPr>
            <a:r>
              <a:rPr lang="en-US" altLang="en-US" sz="2400" dirty="0"/>
              <a:t>Mallipeddi, R., Y. Zhu, S. Kumar, and C. </a:t>
            </a:r>
            <a:r>
              <a:rPr lang="en-US" altLang="en-US" sz="2400" dirty="0" err="1"/>
              <a:t>Sriskandarajah</a:t>
            </a:r>
            <a:r>
              <a:rPr lang="en-US" altLang="en-US" sz="2400" dirty="0"/>
              <a:t>, “</a:t>
            </a:r>
            <a:r>
              <a:rPr lang="en-US" altLang="en-US" sz="2400" dirty="0">
                <a:solidFill>
                  <a:srgbClr val="FF0000"/>
                </a:solidFill>
              </a:rPr>
              <a:t>Models for Finding Network Seeders: Application to Twitter</a:t>
            </a:r>
            <a:r>
              <a:rPr lang="en-US" altLang="en-US" sz="2400" dirty="0"/>
              <a:t>.” working paper.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89094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TextBox 5"/>
          <p:cNvSpPr txBox="1">
            <a:spLocks noChangeArrowheads="1"/>
          </p:cNvSpPr>
          <p:nvPr/>
        </p:nvSpPr>
        <p:spPr bwMode="auto">
          <a:xfrm>
            <a:off x="4495800" y="3236674"/>
            <a:ext cx="7620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5249" y="1676400"/>
            <a:ext cx="5486400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0099"/>
                </a:solidFill>
              </a:rPr>
              <a:t>Key Questions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985284" y="2438419"/>
            <a:ext cx="1828800" cy="7982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5638800" y="2438400"/>
            <a:ext cx="1905000" cy="833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76200" y="3276600"/>
            <a:ext cx="4495800" cy="2431435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Understanding the HIE use patterns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General HIE use/adoption patterns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Usage behavior of providers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Patient consent behavior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 bwMode="auto">
          <a:xfrm>
            <a:off x="381000" y="130314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9pPr>
          </a:lstStyle>
          <a:p>
            <a:r>
              <a:rPr lang="en-US" sz="3600" kern="0" dirty="0"/>
              <a:t>Healthcare Information Exchange (HIE): </a:t>
            </a:r>
            <a:br>
              <a:rPr lang="en-US" kern="0" dirty="0"/>
            </a:br>
            <a:r>
              <a:rPr lang="en-US" b="1" kern="0" dirty="0">
                <a:solidFill>
                  <a:srgbClr val="FF0000"/>
                </a:solidFill>
              </a:rPr>
              <a:t>Data Analytics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53000" y="3276600"/>
            <a:ext cx="3962400" cy="1692771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Understanding the benefits of HIE usage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Benefits to patients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Benefits to providers</a:t>
            </a:r>
            <a:endParaRPr lang="en-US" sz="20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0746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93" y="152400"/>
            <a:ext cx="8839200" cy="990600"/>
          </a:xfrm>
        </p:spPr>
        <p:txBody>
          <a:bodyPr/>
          <a:lstStyle/>
          <a:p>
            <a:r>
              <a:rPr lang="en-US" sz="3200" dirty="0">
                <a:effectLst/>
              </a:rPr>
              <a:t>IMPACT of HealthLinkNY on Length of Stay, Readmissions, and Medical Personnel Utilization</a:t>
            </a:r>
            <a:endParaRPr lang="en-US" sz="3200" dirty="0">
              <a:solidFill>
                <a:schemeClr val="accent5"/>
              </a:solidFill>
            </a:endParaRPr>
          </a:p>
        </p:txBody>
      </p:sp>
      <p:pic>
        <p:nvPicPr>
          <p:cNvPr id="5" name="Picture 3" descr="C:\Users\Emre\Dropbox\Conferences\2012\Informs\Presentation\HIE\Pics\HIE-af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6" y="1295400"/>
            <a:ext cx="5339614" cy="315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611530" y="1752600"/>
            <a:ext cx="32685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linkClick r:id="rId4"/>
              </a:rPr>
              <a:t>https://papers.ssrn.com/sol3/papers.cfm?abstract_id=2915190</a:t>
            </a:r>
            <a:r>
              <a:rPr lang="en-US" b="1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-324853" y="4648200"/>
            <a:ext cx="926110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 algn="just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Featured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600" i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EHRIntelligence, 2017; Healthcare Informatics, 2017; Healthcare IT News, 2017, Pharma &amp; Healthcare Monitor Worldwide, 2017; New York City High tech News, 2017; San Antonio Express-News, 2017; SeattlePI.com, 2017; University Chronicle, 2017; News West 9, 2017; KNHL-TV online; WCSC-TV online; KCBD-TV online; KWES-TV online; WLBT-TV online; WUPV-TV online; WWBT-TV online; WFIE-TV online; KSLA-TV online; WECT-TV online; WVUE-TV online; WFMJ-TV online; KTRE-TV online; KTVN-TV online; KFVE-TV online; KLKN-TV online; WBRC-TV online; WRCB-TV online; WOIO-TV online; WMBF-TV online; WTOL-TV online; WTOC-TV online; WVZN-TV online</a:t>
            </a:r>
            <a:endParaRPr lang="en-US" dirty="0">
              <a:effectLst/>
              <a:latin typeface="Book Antiqua" panose="020406020503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0376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57175" indent="-257175">
              <a:defRPr/>
            </a:pPr>
            <a:r>
              <a:rPr lang="en-US" altLang="ko-KR" dirty="0"/>
              <a:t>Number of unique e</a:t>
            </a:r>
            <a:r>
              <a:rPr lang="en-US" dirty="0"/>
              <a:t>ncounter ids = 29,230,513</a:t>
            </a:r>
          </a:p>
          <a:p>
            <a:pPr marL="257175" indent="-257175">
              <a:defRPr/>
            </a:pPr>
            <a:r>
              <a:rPr lang="en-US" altLang="ko-KR" dirty="0"/>
              <a:t>Number of unique HIE use ids = 1,619,539</a:t>
            </a:r>
          </a:p>
          <a:p>
            <a:pPr marL="257175" indent="-257175">
              <a:defRPr/>
            </a:pPr>
            <a:r>
              <a:rPr lang="en-US" dirty="0"/>
              <a:t>Number of unique patient ids = 180,451</a:t>
            </a:r>
          </a:p>
          <a:p>
            <a:pPr marL="257175" indent="-257175">
              <a:defRPr/>
            </a:pPr>
            <a:r>
              <a:rPr lang="en-US" dirty="0"/>
              <a:t>Number of unique provider ids = 7,612</a:t>
            </a:r>
          </a:p>
          <a:p>
            <a:pPr marL="257175" indent="-257175">
              <a:defRPr/>
            </a:pPr>
            <a:r>
              <a:rPr lang="en-US" dirty="0"/>
              <a:t>Number of facilities = 4 (OLLH, UHSH, STI, UMH)</a:t>
            </a:r>
          </a:p>
          <a:p>
            <a:pPr marL="600075" lvl="1" indent="-257175">
              <a:defRPr/>
            </a:pPr>
            <a:r>
              <a:rPr lang="en-US" dirty="0"/>
              <a:t>Number of different provider locations = 376</a:t>
            </a:r>
          </a:p>
          <a:p>
            <a:pPr marL="257175" indent="-257175">
              <a:defRPr/>
            </a:pPr>
            <a:r>
              <a:rPr lang="en-US" dirty="0"/>
              <a:t>Time window: 01 Jan, 2011 to 30 Apr, 2014</a:t>
            </a:r>
          </a:p>
          <a:p>
            <a:pPr marL="257175" indent="-257175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278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4"/>
          <p:cNvSpPr/>
          <p:nvPr/>
        </p:nvSpPr>
        <p:spPr>
          <a:xfrm>
            <a:off x="6763407" y="1795280"/>
            <a:ext cx="2167759" cy="394533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After hospital visit</a:t>
            </a: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Effect of HIE Usage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23197" y="3679260"/>
            <a:ext cx="1710560" cy="867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HIE Usage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3787675" y="2843687"/>
            <a:ext cx="1710560" cy="867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Length of Stay</a:t>
            </a: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 flipV="1">
            <a:off x="2033757" y="3277238"/>
            <a:ext cx="1753917" cy="835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"/>
          <p:cNvSpPr/>
          <p:nvPr/>
        </p:nvSpPr>
        <p:spPr>
          <a:xfrm>
            <a:off x="3783733" y="4676428"/>
            <a:ext cx="1710560" cy="867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Number of Doctors</a:t>
            </a:r>
          </a:p>
        </p:txBody>
      </p:sp>
      <p:cxnSp>
        <p:nvCxnSpPr>
          <p:cNvPr id="11" name="Straight Arrow Connector 5"/>
          <p:cNvCxnSpPr>
            <a:stCxn id="4" idx="3"/>
            <a:endCxn id="8" idx="1"/>
          </p:cNvCxnSpPr>
          <p:nvPr/>
        </p:nvCxnSpPr>
        <p:spPr>
          <a:xfrm>
            <a:off x="2033757" y="4112812"/>
            <a:ext cx="1749976" cy="997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5"/>
          <p:cNvCxnSpPr>
            <a:stCxn id="4" idx="3"/>
            <a:endCxn id="23" idx="1"/>
          </p:cNvCxnSpPr>
          <p:nvPr/>
        </p:nvCxnSpPr>
        <p:spPr>
          <a:xfrm flipV="1">
            <a:off x="2033757" y="4112793"/>
            <a:ext cx="5039984" cy="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4"/>
          <p:cNvSpPr/>
          <p:nvPr/>
        </p:nvSpPr>
        <p:spPr>
          <a:xfrm>
            <a:off x="7073741" y="3679242"/>
            <a:ext cx="1710560" cy="867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Readmission</a:t>
            </a:r>
          </a:p>
        </p:txBody>
      </p:sp>
      <p:cxnSp>
        <p:nvCxnSpPr>
          <p:cNvPr id="25" name="Straight Arrow Connector 5"/>
          <p:cNvCxnSpPr>
            <a:stCxn id="8" idx="3"/>
            <a:endCxn id="23" idx="1"/>
          </p:cNvCxnSpPr>
          <p:nvPr/>
        </p:nvCxnSpPr>
        <p:spPr>
          <a:xfrm flipV="1">
            <a:off x="5494293" y="4112793"/>
            <a:ext cx="1579448" cy="997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5"/>
          <p:cNvCxnSpPr>
            <a:stCxn id="5" idx="3"/>
            <a:endCxn id="23" idx="1"/>
          </p:cNvCxnSpPr>
          <p:nvPr/>
        </p:nvCxnSpPr>
        <p:spPr>
          <a:xfrm>
            <a:off x="5498235" y="3277239"/>
            <a:ext cx="1575506" cy="835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4"/>
          <p:cNvSpPr/>
          <p:nvPr/>
        </p:nvSpPr>
        <p:spPr>
          <a:xfrm>
            <a:off x="3310758" y="1807104"/>
            <a:ext cx="2640724" cy="394533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During hospital visit</a:t>
            </a: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6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2819400" y="5334000"/>
            <a:ext cx="3810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0600" y="2286000"/>
            <a:ext cx="7874000" cy="794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191977"/>
                </a:solidFill>
                <a:latin typeface="Berlin Sans FB Demi" panose="020E0802020502020306" pitchFamily="34" charset="0"/>
              </a:rPr>
              <a:t>Web Advertising</a:t>
            </a:r>
          </a:p>
        </p:txBody>
      </p:sp>
    </p:spTree>
    <p:extLst>
      <p:ext uri="{BB962C8B-B14F-4D97-AF65-F5344CB8AC3E}">
        <p14:creationId xmlns:p14="http://schemas.microsoft.com/office/powerpoint/2010/main" val="192775043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667000"/>
            <a:ext cx="8839200" cy="990600"/>
          </a:xfrm>
        </p:spPr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  <a:effectLst/>
              </a:rPr>
              <a:t>IMPACT of </a:t>
            </a:r>
            <a:r>
              <a:rPr lang="en-US" sz="3600" b="1" dirty="0">
                <a:solidFill>
                  <a:srgbClr val="FF0000"/>
                </a:solidFill>
              </a:rPr>
              <a:t>the Hospital Readmission Reduction Program (HRRP) </a:t>
            </a:r>
          </a:p>
        </p:txBody>
      </p:sp>
    </p:spTree>
    <p:extLst>
      <p:ext uri="{BB962C8B-B14F-4D97-AF65-F5344CB8AC3E}">
        <p14:creationId xmlns:p14="http://schemas.microsoft.com/office/powerpoint/2010/main" val="23253964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0219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Century" panose="02040604050505020304" pitchFamily="18" charset="0"/>
              </a:rPr>
              <a:t>Conclusion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1249" y="609600"/>
            <a:ext cx="9089970" cy="6850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introduction of the HRRP significantly reduces the readmission rate in all three diseases (HF, AMI, and Pneumonia).</a:t>
            </a:r>
          </a:p>
          <a:p>
            <a:pPr marL="285750" lvl="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The introduction of the HRRP does not necessarily decrease the mortality rate:</a:t>
            </a:r>
            <a:r>
              <a:rPr lang="en-US" dirty="0"/>
              <a:t> </a:t>
            </a:r>
          </a:p>
          <a:p>
            <a:pPr marL="12001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find that the mortality rates of HF and Pneumonia have increased significantly.</a:t>
            </a:r>
            <a:endParaRPr lang="en-US" sz="2000" dirty="0">
              <a:latin typeface="Century" panose="02040604050505020304" pitchFamily="18" charset="0"/>
            </a:endParaRPr>
          </a:p>
          <a:p>
            <a:pPr marL="285750" lvl="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HRRP is less effective in reducing readmission rates in veteran hospitals and critical access hospitals than those in acute care hospitals.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After the HRRP introduction, large hospitals have experienced a larger reduction in readmission rates than small hospitals.</a:t>
            </a:r>
          </a:p>
          <a:p>
            <a:pPr marL="285750" lvl="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After the introduction of HRRP, the zip code regions with a higher percent of Hispanic and African population experience a significantly larger reduction in readmission rates. </a:t>
            </a:r>
          </a:p>
          <a:p>
            <a:pPr>
              <a:lnSpc>
                <a:spcPct val="120000"/>
              </a:lnSpc>
            </a:pPr>
            <a:endParaRPr lang="en-US" sz="2000" dirty="0">
              <a:latin typeface="Century" panose="02040604050505020304" pitchFamily="18" charset="0"/>
            </a:endParaRPr>
          </a:p>
          <a:p>
            <a:pPr>
              <a:lnSpc>
                <a:spcPct val="120000"/>
              </a:lnSpc>
            </a:pPr>
            <a:endParaRPr lang="en-US" sz="2000" dirty="0">
              <a:latin typeface="Century" panose="020406040505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53346" y="6519446"/>
            <a:ext cx="479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entury" panose="02040604050505020304" pitchFamily="18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4492725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2895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000" dirty="0">
                <a:latin typeface="Century" panose="02040604050505020304" pitchFamily="18" charset="0"/>
              </a:rPr>
              <a:t>Justin Kistler</a:t>
            </a:r>
            <a:r>
              <a:rPr lang="en-US" sz="3000" baseline="40000" dirty="0">
                <a:latin typeface="Century" panose="02040604050505020304" pitchFamily="18" charset="0"/>
              </a:rPr>
              <a:t>*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000" dirty="0">
                <a:latin typeface="Century" panose="02040604050505020304" pitchFamily="18" charset="0"/>
              </a:rPr>
              <a:t>Ramkumar Janakiraman</a:t>
            </a:r>
            <a:r>
              <a:rPr lang="en-US" sz="3000" baseline="40000" dirty="0">
                <a:latin typeface="Century" panose="02040604050505020304" pitchFamily="18" charset="0"/>
              </a:rPr>
              <a:t>*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000" dirty="0">
                <a:latin typeface="Century" panose="02040604050505020304" pitchFamily="18" charset="0"/>
              </a:rPr>
              <a:t>Vikram Tiwari</a:t>
            </a:r>
            <a:r>
              <a:rPr lang="en-US" sz="3000" baseline="40000" dirty="0">
                <a:latin typeface="Century" panose="02040604050505020304" pitchFamily="18" charset="0"/>
              </a:rPr>
              <a:t>#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000" dirty="0">
                <a:latin typeface="Century" panose="02040604050505020304" pitchFamily="18" charset="0"/>
              </a:rPr>
              <a:t>Subodha Kumar</a:t>
            </a:r>
            <a:r>
              <a:rPr lang="en-US" sz="3000" baseline="40000" dirty="0">
                <a:latin typeface="Century" panose="02040604050505020304" pitchFamily="18" charset="0"/>
              </a:rPr>
              <a:t>^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3000" baseline="40000" dirty="0">
              <a:latin typeface="Century" panose="020406040505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3000" baseline="40000" dirty="0">
              <a:latin typeface="Century" panose="020406040505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600" baseline="40000" dirty="0">
                <a:latin typeface="Century" panose="02040604050505020304" pitchFamily="18" charset="0"/>
              </a:rPr>
              <a:t>*</a:t>
            </a:r>
            <a:r>
              <a:rPr lang="en-US" sz="1600" dirty="0">
                <a:latin typeface="Century" panose="02040604050505020304" pitchFamily="18" charset="0"/>
              </a:rPr>
              <a:t>University of South Carolina, Darla Moore School of Business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600" baseline="40000" dirty="0">
                <a:latin typeface="Century" panose="02040604050505020304" pitchFamily="18" charset="0"/>
              </a:rPr>
              <a:t>#</a:t>
            </a:r>
            <a:r>
              <a:rPr lang="en-US" sz="1600" dirty="0">
                <a:latin typeface="Century" panose="02040604050505020304" pitchFamily="18" charset="0"/>
              </a:rPr>
              <a:t>Vanderbilt University Medical Center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600" baseline="40000" dirty="0">
                <a:latin typeface="Century" panose="02040604050505020304" pitchFamily="18" charset="0"/>
              </a:rPr>
              <a:t>^</a:t>
            </a:r>
            <a:r>
              <a:rPr lang="en-US" sz="1600" dirty="0">
                <a:latin typeface="Century" panose="02040604050505020304" pitchFamily="18" charset="0"/>
              </a:rPr>
              <a:t>Temple University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5400"/>
            <a:ext cx="7886700" cy="1009651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Century" panose="02040604050505020304" pitchFamily="18" charset="0"/>
              </a:rPr>
              <a:t>The Effect of Surgical Process Changes on Patient Flow: Evidence from Field Research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9400" y="6545053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" panose="02040604050505020304" pitchFamily="18" charset="0"/>
              </a:rPr>
              <a:t>Surgical Process Change (Kistler et al., 2017)</a:t>
            </a:r>
          </a:p>
        </p:txBody>
      </p:sp>
    </p:spTree>
    <p:extLst>
      <p:ext uri="{BB962C8B-B14F-4D97-AF65-F5344CB8AC3E}">
        <p14:creationId xmlns:p14="http://schemas.microsoft.com/office/powerpoint/2010/main" val="31539300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entury" panose="02040604050505020304" pitchFamily="18" charset="0"/>
              </a:rPr>
              <a:t>Study Motivation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28314" y="6519446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" panose="02040604050505020304" pitchFamily="18" charset="0"/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447800"/>
            <a:ext cx="852351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Century" panose="02040604050505020304" pitchFamily="18" charset="0"/>
              </a:rPr>
              <a:t>How to optimize resource flow to the operating room?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0000"/>
              </a:solidFill>
              <a:latin typeface="Century" panose="020406040505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Century" panose="02040604050505020304" pitchFamily="18" charset="0"/>
              </a:rPr>
              <a:t>Costly to starve the operating room of 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0000"/>
              </a:solidFill>
              <a:latin typeface="Century" panose="020406040505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Century" panose="02040604050505020304" pitchFamily="18" charset="0"/>
              </a:rPr>
              <a:t>Cannot have inventory waiting in the process either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0000"/>
              </a:solidFill>
              <a:latin typeface="Century" panose="020406040505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Century" panose="02040604050505020304" pitchFamily="18" charset="0"/>
              </a:rPr>
              <a:t>What is the appropriate balance?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9400" y="6545053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" panose="02040604050505020304" pitchFamily="18" charset="0"/>
              </a:rPr>
              <a:t>Surgical Process Change (Kistler et al., 2017)</a:t>
            </a:r>
          </a:p>
        </p:txBody>
      </p:sp>
    </p:spTree>
    <p:extLst>
      <p:ext uri="{BB962C8B-B14F-4D97-AF65-F5344CB8AC3E}">
        <p14:creationId xmlns:p14="http://schemas.microsoft.com/office/powerpoint/2010/main" val="32022103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entury" panose="02040604050505020304" pitchFamily="18" charset="0"/>
              </a:rPr>
              <a:t>Research Setting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53780" y="4267200"/>
            <a:ext cx="7636441" cy="1272326"/>
            <a:chOff x="2067339" y="254377"/>
            <a:chExt cx="5675376" cy="659830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4409588" y="575737"/>
              <a:ext cx="58801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987332" y="580445"/>
              <a:ext cx="58801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 Box 2"/>
            <p:cNvSpPr txBox="1"/>
            <p:nvPr/>
          </p:nvSpPr>
          <p:spPr>
            <a:xfrm>
              <a:off x="2067339" y="254442"/>
              <a:ext cx="914400" cy="65151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>
                  <a:effectLst/>
                  <a:latin typeface="Century"/>
                  <a:ea typeface="Calibri"/>
                  <a:cs typeface="Times New Roman"/>
                </a:rPr>
                <a:t>Pre-op</a:t>
              </a:r>
            </a:p>
          </p:txBody>
        </p:sp>
        <p:sp>
          <p:nvSpPr>
            <p:cNvPr id="7" name="Text Box 4"/>
            <p:cNvSpPr txBox="1"/>
            <p:nvPr/>
          </p:nvSpPr>
          <p:spPr>
            <a:xfrm>
              <a:off x="3470855" y="254442"/>
              <a:ext cx="1067965" cy="65151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>
                  <a:effectLst/>
                  <a:latin typeface="Century"/>
                  <a:ea typeface="Calibri"/>
                  <a:cs typeface="Times New Roman"/>
                </a:rPr>
                <a:t>Intra-op</a:t>
              </a:r>
            </a:p>
          </p:txBody>
        </p:sp>
        <p:sp>
          <p:nvSpPr>
            <p:cNvPr id="8" name="Text Box 5"/>
            <p:cNvSpPr txBox="1"/>
            <p:nvPr/>
          </p:nvSpPr>
          <p:spPr>
            <a:xfrm>
              <a:off x="4997598" y="254442"/>
              <a:ext cx="1143169" cy="65976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>
                  <a:effectLst/>
                  <a:latin typeface="Century"/>
                  <a:ea typeface="Calibri"/>
                  <a:cs typeface="Times New Roman"/>
                </a:rPr>
                <a:t>Post-Op</a:t>
              </a:r>
              <a:endParaRPr lang="en-US" sz="16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981739" y="580445"/>
              <a:ext cx="489116" cy="38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16"/>
            <p:cNvSpPr txBox="1"/>
            <p:nvPr/>
          </p:nvSpPr>
          <p:spPr>
            <a:xfrm>
              <a:off x="6575462" y="254377"/>
              <a:ext cx="1167253" cy="65976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>
                  <a:effectLst/>
                  <a:latin typeface="Century"/>
                  <a:ea typeface="Calibri"/>
                  <a:cs typeface="Times New Roman"/>
                </a:rPr>
                <a:t>Admit Status Destination</a:t>
              </a:r>
              <a:endParaRPr lang="en-US" sz="1600" dirty="0">
                <a:effectLst/>
                <a:ea typeface="Calibri"/>
                <a:cs typeface="Times New Roman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839200" y="6550223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" panose="02040604050505020304" pitchFamily="18" charset="0"/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0655" y="1295400"/>
            <a:ext cx="81626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" panose="02040604050505020304" pitchFamily="18" charset="0"/>
              </a:rPr>
              <a:t>Academic medical center conducting ~ 30,000 surgeries annually</a:t>
            </a:r>
          </a:p>
          <a:p>
            <a:endParaRPr lang="en-US" sz="2000" dirty="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" panose="02040604050505020304" pitchFamily="18" charset="0"/>
              </a:rPr>
              <a:t>39 operating rooms serviced by 28 surgical specialties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" panose="02040604050505020304" pitchFamily="18" charset="0"/>
              </a:rPr>
              <a:t>Patient level data pre and post process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" panose="02040604050505020304" pitchFamily="18" charset="0"/>
              </a:rPr>
              <a:t>Control and treatment group for each period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19400" y="6545053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" panose="02040604050505020304" pitchFamily="18" charset="0"/>
              </a:rPr>
              <a:t>Surgical Process Change (Kistler et al., 2017)</a:t>
            </a:r>
          </a:p>
        </p:txBody>
      </p:sp>
    </p:spTree>
    <p:extLst>
      <p:ext uri="{BB962C8B-B14F-4D97-AF65-F5344CB8AC3E}">
        <p14:creationId xmlns:p14="http://schemas.microsoft.com/office/powerpoint/2010/main" val="182887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3175904" y="1604274"/>
            <a:ext cx="3148695" cy="39624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1213757" y="1600200"/>
            <a:ext cx="1839686" cy="39624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entury" panose="02040604050505020304" pitchFamily="18" charset="0"/>
              </a:rPr>
              <a:t>Study Timeline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28314" y="6519446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" panose="02040604050505020304" pitchFamily="18" charset="0"/>
              </a:rPr>
              <a:t>5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143000" y="1219200"/>
            <a:ext cx="0" cy="44196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143000" y="5638800"/>
            <a:ext cx="70104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124200" y="1524000"/>
            <a:ext cx="0" cy="4191000"/>
          </a:xfrm>
          <a:prstGeom prst="line">
            <a:avLst/>
          </a:prstGeom>
          <a:ln w="5715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417129" y="1524000"/>
            <a:ext cx="0" cy="4191000"/>
          </a:xfrm>
          <a:prstGeom prst="line">
            <a:avLst/>
          </a:prstGeom>
          <a:ln w="5715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8714" y="55626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entury" panose="02040604050505020304" pitchFamily="18" charset="0"/>
              </a:rPr>
              <a:t>November 2014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14600" y="55626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entury" panose="02040604050505020304" pitchFamily="18" charset="0"/>
              </a:rPr>
              <a:t>April 2015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07528" y="5566674"/>
            <a:ext cx="1279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entury" panose="02040604050505020304" pitchFamily="18" charset="0"/>
              </a:rPr>
              <a:t>November 2015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492164" y="1680865"/>
            <a:ext cx="61686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" panose="02040604050505020304" pitchFamily="18" charset="0"/>
              </a:rPr>
              <a:t>H1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28872" y="1200834"/>
            <a:ext cx="149406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entury" panose="02040604050505020304" pitchFamily="18" charset="0"/>
              </a:rPr>
              <a:t>Operational Process Change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84370" y="1219200"/>
            <a:ext cx="149406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" panose="02040604050505020304" pitchFamily="18" charset="0"/>
              </a:rPr>
              <a:t>IT Process Change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19400" y="6545053"/>
            <a:ext cx="3505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entury" panose="02040604050505020304" pitchFamily="18" charset="0"/>
              </a:rPr>
              <a:t>Surgical Process Change (Kistler et al., 2017)</a:t>
            </a: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1505679" y="3247793"/>
            <a:ext cx="1321991" cy="74341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Century"/>
                <a:ea typeface="Calibri"/>
                <a:cs typeface="Times New Roman"/>
              </a:rPr>
              <a:t>9,896 cases</a:t>
            </a:r>
            <a:endParaRPr lang="en-US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4037287" y="3179945"/>
            <a:ext cx="1321991" cy="74341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Century"/>
                <a:ea typeface="Calibri"/>
                <a:cs typeface="Times New Roman"/>
              </a:rPr>
              <a:t>11,860 cases</a:t>
            </a:r>
            <a:endParaRPr lang="en-US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07989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6493327" y="1600200"/>
            <a:ext cx="1839686" cy="39624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1" name="Rectangle 60"/>
          <p:cNvSpPr/>
          <p:nvPr/>
        </p:nvSpPr>
        <p:spPr>
          <a:xfrm>
            <a:off x="1213757" y="1600200"/>
            <a:ext cx="1839686" cy="39624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entury" panose="02040604050505020304" pitchFamily="18" charset="0"/>
              </a:rPr>
              <a:t>Study Timeline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28314" y="6519446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" panose="02040604050505020304" pitchFamily="18" charset="0"/>
              </a:rPr>
              <a:t>6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143000" y="1219200"/>
            <a:ext cx="0" cy="44196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143000" y="5638800"/>
            <a:ext cx="70104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124200" y="1524000"/>
            <a:ext cx="0" cy="4191000"/>
          </a:xfrm>
          <a:prstGeom prst="line">
            <a:avLst/>
          </a:prstGeom>
          <a:ln w="5715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417129" y="1524000"/>
            <a:ext cx="0" cy="4191000"/>
          </a:xfrm>
          <a:prstGeom prst="line">
            <a:avLst/>
          </a:prstGeom>
          <a:ln w="5715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8714" y="55626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entury" panose="02040604050505020304" pitchFamily="18" charset="0"/>
              </a:rPr>
              <a:t>November 2014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14600" y="55626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entury" panose="02040604050505020304" pitchFamily="18" charset="0"/>
              </a:rPr>
              <a:t>April 2015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07528" y="5566674"/>
            <a:ext cx="1279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entury" panose="02040604050505020304" pitchFamily="18" charset="0"/>
              </a:rPr>
              <a:t>November 2015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03047" y="1648208"/>
            <a:ext cx="6168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entury" panose="02040604050505020304" pitchFamily="18" charset="0"/>
              </a:rPr>
              <a:t>H2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28872" y="1200834"/>
            <a:ext cx="149406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entury" panose="02040604050505020304" pitchFamily="18" charset="0"/>
              </a:rPr>
              <a:t>Operational Process Change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84370" y="1219200"/>
            <a:ext cx="149406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entury" panose="02040604050505020304" pitchFamily="18" charset="0"/>
              </a:rPr>
              <a:t>IT Process Change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19400" y="6545053"/>
            <a:ext cx="3505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entury" panose="02040604050505020304" pitchFamily="18" charset="0"/>
              </a:rPr>
              <a:t>Surgical Process Change (Kistler et al., 2017)</a:t>
            </a: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1505679" y="3247793"/>
            <a:ext cx="1321991" cy="74341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entury"/>
                <a:ea typeface="Calibri"/>
                <a:cs typeface="Times New Roman"/>
              </a:rPr>
              <a:t>9,896 cases</a:t>
            </a:r>
            <a:endParaRPr lang="en-US" sz="18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6570555" y="3162643"/>
            <a:ext cx="1321991" cy="74341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entury"/>
                <a:ea typeface="Calibri"/>
                <a:cs typeface="Times New Roman"/>
              </a:rPr>
              <a:t>6,978 cases</a:t>
            </a:r>
            <a:endParaRPr lang="en-US" sz="18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98911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entury" panose="02040604050505020304" pitchFamily="18" charset="0"/>
              </a:rPr>
              <a:t>Operational Process Change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39200" y="6544039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" panose="02040604050505020304" pitchFamily="18" charset="0"/>
              </a:rPr>
              <a:t>7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538470" y="2897080"/>
            <a:ext cx="0" cy="35476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18869" y="2211280"/>
            <a:ext cx="4248711" cy="4093505"/>
            <a:chOff x="118869" y="2211280"/>
            <a:chExt cx="4248711" cy="4093505"/>
          </a:xfrm>
        </p:grpSpPr>
        <p:grpSp>
          <p:nvGrpSpPr>
            <p:cNvPr id="9219" name="Group 9218"/>
            <p:cNvGrpSpPr/>
            <p:nvPr/>
          </p:nvGrpSpPr>
          <p:grpSpPr>
            <a:xfrm>
              <a:off x="118869" y="2211280"/>
              <a:ext cx="4248711" cy="4093505"/>
              <a:chOff x="118869" y="2211280"/>
              <a:chExt cx="4248711" cy="40935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18869" y="3540815"/>
                <a:ext cx="762000" cy="120032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entury" panose="02040604050505020304" pitchFamily="18" charset="0"/>
                  </a:rPr>
                  <a:t>OR1</a:t>
                </a:r>
              </a:p>
              <a:p>
                <a:pPr algn="ctr"/>
                <a:endParaRPr lang="en-US" dirty="0">
                  <a:latin typeface="Century" panose="02040604050505020304" pitchFamily="18" charset="0"/>
                </a:endParaRPr>
              </a:p>
              <a:p>
                <a:pPr algn="ctr"/>
                <a:endParaRPr lang="en-US" dirty="0">
                  <a:latin typeface="Century" panose="02040604050505020304" pitchFamily="18" charset="0"/>
                </a:endParaRPr>
              </a:p>
              <a:p>
                <a:pPr algn="ctr"/>
                <a:endParaRPr lang="en-US" dirty="0">
                  <a:latin typeface="Century" panose="02040604050505020304" pitchFamily="18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100069" y="3540815"/>
                <a:ext cx="762000" cy="120032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entury" panose="02040604050505020304" pitchFamily="18" charset="0"/>
                  </a:rPr>
                  <a:t>OR3</a:t>
                </a:r>
              </a:p>
              <a:p>
                <a:pPr algn="ctr"/>
                <a:endParaRPr lang="en-US" dirty="0">
                  <a:latin typeface="Century" panose="02040604050505020304" pitchFamily="18" charset="0"/>
                </a:endParaRPr>
              </a:p>
              <a:p>
                <a:pPr algn="ctr"/>
                <a:endParaRPr lang="en-US" dirty="0">
                  <a:latin typeface="Century" panose="02040604050505020304" pitchFamily="18" charset="0"/>
                </a:endParaRPr>
              </a:p>
              <a:p>
                <a:pPr algn="ctr"/>
                <a:endParaRPr lang="en-US" dirty="0">
                  <a:latin typeface="Century" panose="02040604050505020304" pitchFamily="18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109469" y="3540815"/>
                <a:ext cx="762000" cy="120032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entury" panose="02040604050505020304" pitchFamily="18" charset="0"/>
                  </a:rPr>
                  <a:t>OR2</a:t>
                </a:r>
              </a:p>
              <a:p>
                <a:pPr algn="ctr"/>
                <a:endParaRPr lang="en-US" dirty="0">
                  <a:latin typeface="Century" panose="02040604050505020304" pitchFamily="18" charset="0"/>
                </a:endParaRPr>
              </a:p>
              <a:p>
                <a:pPr algn="ctr"/>
                <a:endParaRPr lang="en-US" dirty="0">
                  <a:latin typeface="Century" panose="02040604050505020304" pitchFamily="18" charset="0"/>
                </a:endParaRPr>
              </a:p>
              <a:p>
                <a:pPr algn="ctr"/>
                <a:endParaRPr lang="en-US" dirty="0">
                  <a:latin typeface="Century" panose="02040604050505020304" pitchFamily="18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453180" y="3540815"/>
                <a:ext cx="914400" cy="120032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entury" panose="02040604050505020304" pitchFamily="18" charset="0"/>
                  </a:rPr>
                  <a:t>OR39</a:t>
                </a:r>
              </a:p>
              <a:p>
                <a:pPr algn="ctr"/>
                <a:endParaRPr lang="en-US" dirty="0">
                  <a:latin typeface="Century" panose="02040604050505020304" pitchFamily="18" charset="0"/>
                </a:endParaRPr>
              </a:p>
              <a:p>
                <a:pPr algn="ctr"/>
                <a:endParaRPr lang="en-US" dirty="0">
                  <a:latin typeface="Century" panose="02040604050505020304" pitchFamily="18" charset="0"/>
                </a:endParaRPr>
              </a:p>
              <a:p>
                <a:pPr algn="ctr"/>
                <a:endParaRPr lang="en-US" dirty="0">
                  <a:latin typeface="Century" panose="02040604050505020304" pitchFamily="18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518727" y="5104456"/>
                <a:ext cx="1632857" cy="120032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entury" panose="02040604050505020304" pitchFamily="18" charset="0"/>
                  </a:rPr>
                  <a:t>Control desk</a:t>
                </a:r>
              </a:p>
              <a:p>
                <a:pPr algn="ctr"/>
                <a:endParaRPr lang="en-US" dirty="0">
                  <a:latin typeface="Century" panose="02040604050505020304" pitchFamily="18" charset="0"/>
                </a:endParaRPr>
              </a:p>
              <a:p>
                <a:pPr algn="ctr"/>
                <a:endParaRPr lang="en-US" dirty="0">
                  <a:latin typeface="Century" panose="02040604050505020304" pitchFamily="18" charset="0"/>
                </a:endParaRPr>
              </a:p>
              <a:p>
                <a:pPr algn="ctr"/>
                <a:endParaRPr lang="en-US" dirty="0">
                  <a:latin typeface="Century" panose="02040604050505020304" pitchFamily="18" charset="0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264286" y="3941576"/>
                <a:ext cx="409041" cy="661070"/>
                <a:chOff x="3339431" y="5029200"/>
                <a:chExt cx="409041" cy="661070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3429000" y="5029200"/>
                  <a:ext cx="228600" cy="23306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5" name="Straight Connector 14"/>
                <p:cNvCxnSpPr>
                  <a:stCxn id="9" idx="4"/>
                </p:cNvCxnSpPr>
                <p:nvPr/>
              </p:nvCxnSpPr>
              <p:spPr>
                <a:xfrm>
                  <a:off x="3543300" y="5262265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rot="2100000">
                  <a:off x="3480325" y="5466135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rot="-2100000">
                  <a:off x="3608884" y="5466134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rot="14100000">
                  <a:off x="3636405" y="5197985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rot="7500000" flipV="1">
                  <a:off x="3451499" y="5197985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1254887" y="3941576"/>
                <a:ext cx="409041" cy="661070"/>
                <a:chOff x="3339431" y="5029200"/>
                <a:chExt cx="409041" cy="661070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3429000" y="5029200"/>
                  <a:ext cx="228600" cy="23306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4" name="Straight Connector 23"/>
                <p:cNvCxnSpPr>
                  <a:stCxn id="23" idx="4"/>
                </p:cNvCxnSpPr>
                <p:nvPr/>
              </p:nvCxnSpPr>
              <p:spPr>
                <a:xfrm>
                  <a:off x="3543300" y="5262265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rot="2100000">
                  <a:off x="3480325" y="5466135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rot="-2100000">
                  <a:off x="3608884" y="5466134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rot="14100000">
                  <a:off x="3636405" y="5197985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rot="7500000" flipV="1">
                  <a:off x="3451499" y="5197985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/>
              <p:cNvGrpSpPr/>
              <p:nvPr/>
            </p:nvGrpSpPr>
            <p:grpSpPr>
              <a:xfrm>
                <a:off x="2245486" y="3941576"/>
                <a:ext cx="409041" cy="661070"/>
                <a:chOff x="3339431" y="5029200"/>
                <a:chExt cx="409041" cy="661070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3429000" y="5029200"/>
                  <a:ext cx="228600" cy="23306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1" name="Straight Connector 30"/>
                <p:cNvCxnSpPr>
                  <a:stCxn id="30" idx="4"/>
                </p:cNvCxnSpPr>
                <p:nvPr/>
              </p:nvCxnSpPr>
              <p:spPr>
                <a:xfrm>
                  <a:off x="3543300" y="5262265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rot="2100000">
                  <a:off x="3480325" y="5466135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rot="-2100000">
                  <a:off x="3608884" y="5466134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rot="14100000">
                  <a:off x="3636405" y="5197985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rot="7500000" flipV="1">
                  <a:off x="3451499" y="5197985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/>
              <p:cNvGrpSpPr/>
              <p:nvPr/>
            </p:nvGrpSpPr>
            <p:grpSpPr>
              <a:xfrm>
                <a:off x="3674797" y="3941576"/>
                <a:ext cx="409041" cy="661070"/>
                <a:chOff x="3339431" y="5029200"/>
                <a:chExt cx="409041" cy="661070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3429000" y="5029200"/>
                  <a:ext cx="228600" cy="23306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8" name="Straight Connector 37"/>
                <p:cNvCxnSpPr>
                  <a:stCxn id="37" idx="4"/>
                </p:cNvCxnSpPr>
                <p:nvPr/>
              </p:nvCxnSpPr>
              <p:spPr>
                <a:xfrm>
                  <a:off x="3543300" y="5262265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rot="2100000">
                  <a:off x="3480325" y="5466135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rot="-2100000">
                  <a:off x="3608884" y="5466134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rot="14100000">
                  <a:off x="3636405" y="5197985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rot="7500000" flipV="1">
                  <a:off x="3451499" y="5197985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2"/>
              <p:cNvGrpSpPr/>
              <p:nvPr/>
            </p:nvGrpSpPr>
            <p:grpSpPr>
              <a:xfrm>
                <a:off x="1716597" y="5485456"/>
                <a:ext cx="409041" cy="661070"/>
                <a:chOff x="3339431" y="5029200"/>
                <a:chExt cx="409041" cy="661070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3429000" y="5029200"/>
                  <a:ext cx="228600" cy="23306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5" name="Straight Connector 44"/>
                <p:cNvCxnSpPr>
                  <a:stCxn id="44" idx="4"/>
                </p:cNvCxnSpPr>
                <p:nvPr/>
              </p:nvCxnSpPr>
              <p:spPr>
                <a:xfrm>
                  <a:off x="3543300" y="5262265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rot="2100000">
                  <a:off x="3480325" y="5466135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rot="-2100000">
                  <a:off x="3608884" y="5466134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rot="14100000">
                  <a:off x="3636405" y="5197985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rot="7500000" flipV="1">
                  <a:off x="3451499" y="5197985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/>
              <p:cNvGrpSpPr/>
              <p:nvPr/>
            </p:nvGrpSpPr>
            <p:grpSpPr>
              <a:xfrm>
                <a:off x="2374117" y="5500053"/>
                <a:ext cx="409041" cy="661070"/>
                <a:chOff x="3339431" y="5029200"/>
                <a:chExt cx="409041" cy="66107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3429000" y="5029200"/>
                  <a:ext cx="228600" cy="23306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2" name="Straight Connector 51"/>
                <p:cNvCxnSpPr>
                  <a:stCxn id="51" idx="4"/>
                </p:cNvCxnSpPr>
                <p:nvPr/>
              </p:nvCxnSpPr>
              <p:spPr>
                <a:xfrm>
                  <a:off x="3543300" y="5262265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rot="2100000">
                  <a:off x="3480325" y="5466135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rot="-2100000">
                  <a:off x="3608884" y="5466134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rot="14100000">
                  <a:off x="3636405" y="5197985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rot="7500000" flipV="1">
                  <a:off x="3451499" y="5197985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TextBox 20"/>
              <p:cNvSpPr txBox="1"/>
              <p:nvPr/>
            </p:nvSpPr>
            <p:spPr>
              <a:xfrm>
                <a:off x="340900" y="2211280"/>
                <a:ext cx="1287924" cy="1168539"/>
              </a:xfrm>
              <a:prstGeom prst="wedgeEllipseCallou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" panose="02040604050505020304" pitchFamily="18" charset="0"/>
                  </a:rPr>
                  <a:t>Next patient please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251638" y="2218396"/>
                <a:ext cx="1287924" cy="1168539"/>
              </a:xfrm>
              <a:prstGeom prst="wedgeEllipseCallou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" panose="02040604050505020304" pitchFamily="18" charset="0"/>
                  </a:rPr>
                  <a:t>Next patient please</a:t>
                </a: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2895600" y="3902360"/>
              <a:ext cx="6439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75217" y="3540815"/>
            <a:ext cx="4373772" cy="3003224"/>
            <a:chOff x="4675217" y="3540815"/>
            <a:chExt cx="4373772" cy="3003224"/>
          </a:xfrm>
        </p:grpSpPr>
        <p:grpSp>
          <p:nvGrpSpPr>
            <p:cNvPr id="9217" name="Group 9216"/>
            <p:cNvGrpSpPr/>
            <p:nvPr/>
          </p:nvGrpSpPr>
          <p:grpSpPr>
            <a:xfrm>
              <a:off x="4675217" y="3540815"/>
              <a:ext cx="4373772" cy="3003224"/>
              <a:chOff x="4675217" y="3540815"/>
              <a:chExt cx="4373772" cy="300322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4733708" y="3540815"/>
                <a:ext cx="762000" cy="120032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entury" panose="02040604050505020304" pitchFamily="18" charset="0"/>
                  </a:rPr>
                  <a:t>OR1</a:t>
                </a:r>
              </a:p>
              <a:p>
                <a:pPr algn="ctr"/>
                <a:endParaRPr lang="en-US" dirty="0">
                  <a:latin typeface="Century" panose="02040604050505020304" pitchFamily="18" charset="0"/>
                </a:endParaRPr>
              </a:p>
              <a:p>
                <a:pPr algn="ctr"/>
                <a:endParaRPr lang="en-US" dirty="0">
                  <a:latin typeface="Century" panose="02040604050505020304" pitchFamily="18" charset="0"/>
                </a:endParaRPr>
              </a:p>
              <a:p>
                <a:pPr algn="ctr"/>
                <a:endParaRPr lang="en-US" dirty="0">
                  <a:latin typeface="Century" panose="02040604050505020304" pitchFamily="18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714908" y="3540815"/>
                <a:ext cx="762000" cy="120032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entury" panose="02040604050505020304" pitchFamily="18" charset="0"/>
                  </a:rPr>
                  <a:t>OR3</a:t>
                </a:r>
              </a:p>
              <a:p>
                <a:pPr algn="ctr"/>
                <a:endParaRPr lang="en-US" dirty="0">
                  <a:latin typeface="Century" panose="02040604050505020304" pitchFamily="18" charset="0"/>
                </a:endParaRPr>
              </a:p>
              <a:p>
                <a:pPr algn="ctr"/>
                <a:endParaRPr lang="en-US" dirty="0">
                  <a:latin typeface="Century" panose="02040604050505020304" pitchFamily="18" charset="0"/>
                </a:endParaRPr>
              </a:p>
              <a:p>
                <a:pPr algn="ctr"/>
                <a:endParaRPr lang="en-US" dirty="0">
                  <a:latin typeface="Century" panose="02040604050505020304" pitchFamily="18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724308" y="3540815"/>
                <a:ext cx="762000" cy="120032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entury" panose="02040604050505020304" pitchFamily="18" charset="0"/>
                  </a:rPr>
                  <a:t>OR2</a:t>
                </a:r>
              </a:p>
              <a:p>
                <a:pPr algn="ctr"/>
                <a:endParaRPr lang="en-US" dirty="0">
                  <a:latin typeface="Century" panose="02040604050505020304" pitchFamily="18" charset="0"/>
                </a:endParaRPr>
              </a:p>
              <a:p>
                <a:pPr algn="ctr"/>
                <a:endParaRPr lang="en-US" dirty="0">
                  <a:latin typeface="Century" panose="02040604050505020304" pitchFamily="18" charset="0"/>
                </a:endParaRPr>
              </a:p>
              <a:p>
                <a:pPr algn="ctr"/>
                <a:endParaRPr lang="en-US" dirty="0">
                  <a:latin typeface="Century" panose="02040604050505020304" pitchFamily="18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8068019" y="3540815"/>
                <a:ext cx="914400" cy="120032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entury" panose="02040604050505020304" pitchFamily="18" charset="0"/>
                  </a:rPr>
                  <a:t>OR39</a:t>
                </a:r>
              </a:p>
              <a:p>
                <a:pPr algn="ctr"/>
                <a:endParaRPr lang="en-US" dirty="0">
                  <a:latin typeface="Century" panose="02040604050505020304" pitchFamily="18" charset="0"/>
                </a:endParaRPr>
              </a:p>
              <a:p>
                <a:pPr algn="ctr"/>
                <a:endParaRPr lang="en-US" dirty="0">
                  <a:latin typeface="Century" panose="02040604050505020304" pitchFamily="18" charset="0"/>
                </a:endParaRPr>
              </a:p>
              <a:p>
                <a:pPr algn="ctr"/>
                <a:endParaRPr lang="en-US" dirty="0">
                  <a:latin typeface="Century" panose="02040604050505020304" pitchFamily="18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6133566" y="5104456"/>
                <a:ext cx="1632857" cy="120032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entury" panose="02040604050505020304" pitchFamily="18" charset="0"/>
                  </a:rPr>
                  <a:t>Control desk</a:t>
                </a:r>
              </a:p>
              <a:p>
                <a:pPr algn="ctr"/>
                <a:endParaRPr lang="en-US" dirty="0">
                  <a:latin typeface="Century" panose="02040604050505020304" pitchFamily="18" charset="0"/>
                </a:endParaRPr>
              </a:p>
              <a:p>
                <a:pPr algn="ctr"/>
                <a:endParaRPr lang="en-US" dirty="0">
                  <a:latin typeface="Century" panose="02040604050505020304" pitchFamily="18" charset="0"/>
                </a:endParaRPr>
              </a:p>
              <a:p>
                <a:pPr algn="ctr"/>
                <a:endParaRPr lang="en-US" dirty="0">
                  <a:latin typeface="Century" panose="02040604050505020304" pitchFamily="18" charset="0"/>
                </a:endParaRPr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4879125" y="3941576"/>
                <a:ext cx="409041" cy="661070"/>
                <a:chOff x="3339431" y="5029200"/>
                <a:chExt cx="409041" cy="661070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3429000" y="5029200"/>
                  <a:ext cx="228600" cy="23306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6" name="Straight Connector 65"/>
                <p:cNvCxnSpPr>
                  <a:stCxn id="65" idx="4"/>
                </p:cNvCxnSpPr>
                <p:nvPr/>
              </p:nvCxnSpPr>
              <p:spPr>
                <a:xfrm>
                  <a:off x="3543300" y="5262265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rot="2100000">
                  <a:off x="3480325" y="5466135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rot="-2100000">
                  <a:off x="3608884" y="5466134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rot="14100000">
                  <a:off x="3636405" y="5197985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rot="7500000" flipV="1">
                  <a:off x="3451499" y="5197985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/>
              <p:cNvGrpSpPr/>
              <p:nvPr/>
            </p:nvGrpSpPr>
            <p:grpSpPr>
              <a:xfrm>
                <a:off x="5869726" y="3941576"/>
                <a:ext cx="409041" cy="661070"/>
                <a:chOff x="3339431" y="5029200"/>
                <a:chExt cx="409041" cy="661070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3429000" y="5029200"/>
                  <a:ext cx="228600" cy="23306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3" name="Straight Connector 72"/>
                <p:cNvCxnSpPr>
                  <a:stCxn id="72" idx="4"/>
                </p:cNvCxnSpPr>
                <p:nvPr/>
              </p:nvCxnSpPr>
              <p:spPr>
                <a:xfrm>
                  <a:off x="3543300" y="5262265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rot="2100000">
                  <a:off x="3480325" y="5466135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rot="-2100000">
                  <a:off x="3608884" y="5466134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 rot="14100000">
                  <a:off x="3636405" y="5197985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rot="7500000" flipV="1">
                  <a:off x="3451499" y="5197985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/>
              <p:cNvGrpSpPr/>
              <p:nvPr/>
            </p:nvGrpSpPr>
            <p:grpSpPr>
              <a:xfrm>
                <a:off x="6860325" y="3941576"/>
                <a:ext cx="409041" cy="661070"/>
                <a:chOff x="3339431" y="5029200"/>
                <a:chExt cx="409041" cy="661070"/>
              </a:xfrm>
            </p:grpSpPr>
            <p:sp>
              <p:nvSpPr>
                <p:cNvPr id="79" name="Oval 78"/>
                <p:cNvSpPr/>
                <p:nvPr/>
              </p:nvSpPr>
              <p:spPr>
                <a:xfrm>
                  <a:off x="3429000" y="5029200"/>
                  <a:ext cx="228600" cy="23306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80" name="Straight Connector 79"/>
                <p:cNvCxnSpPr>
                  <a:stCxn id="79" idx="4"/>
                </p:cNvCxnSpPr>
                <p:nvPr/>
              </p:nvCxnSpPr>
              <p:spPr>
                <a:xfrm>
                  <a:off x="3543300" y="5262265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rot="2100000">
                  <a:off x="3480325" y="5466135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rot="-2100000">
                  <a:off x="3608884" y="5466134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rot="14100000">
                  <a:off x="3636405" y="5197985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rot="7500000" flipV="1">
                  <a:off x="3451499" y="5197985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4"/>
              <p:cNvGrpSpPr/>
              <p:nvPr/>
            </p:nvGrpSpPr>
            <p:grpSpPr>
              <a:xfrm>
                <a:off x="8289636" y="3941576"/>
                <a:ext cx="409041" cy="661070"/>
                <a:chOff x="3339431" y="5029200"/>
                <a:chExt cx="409041" cy="661070"/>
              </a:xfrm>
            </p:grpSpPr>
            <p:sp>
              <p:nvSpPr>
                <p:cNvPr id="86" name="Oval 85"/>
                <p:cNvSpPr/>
                <p:nvPr/>
              </p:nvSpPr>
              <p:spPr>
                <a:xfrm>
                  <a:off x="3429000" y="5029200"/>
                  <a:ext cx="228600" cy="23306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87" name="Straight Connector 86"/>
                <p:cNvCxnSpPr>
                  <a:stCxn id="86" idx="4"/>
                </p:cNvCxnSpPr>
                <p:nvPr/>
              </p:nvCxnSpPr>
              <p:spPr>
                <a:xfrm>
                  <a:off x="3543300" y="5262265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rot="2100000">
                  <a:off x="3480325" y="5466135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rot="-2100000">
                  <a:off x="3608884" y="5466134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rot="14100000">
                  <a:off x="3636405" y="5197985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rot="7500000" flipV="1">
                  <a:off x="3451499" y="5197985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/>
              <p:cNvGrpSpPr/>
              <p:nvPr/>
            </p:nvGrpSpPr>
            <p:grpSpPr>
              <a:xfrm>
                <a:off x="6331436" y="5485456"/>
                <a:ext cx="409041" cy="661070"/>
                <a:chOff x="3339431" y="5029200"/>
                <a:chExt cx="409041" cy="661070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3429000" y="5029200"/>
                  <a:ext cx="228600" cy="23306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4" name="Straight Connector 93"/>
                <p:cNvCxnSpPr>
                  <a:stCxn id="93" idx="4"/>
                </p:cNvCxnSpPr>
                <p:nvPr/>
              </p:nvCxnSpPr>
              <p:spPr>
                <a:xfrm>
                  <a:off x="3543300" y="5262265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rot="2100000">
                  <a:off x="3480325" y="5466135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rot="-2100000">
                  <a:off x="3608884" y="5466134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 rot="14100000">
                  <a:off x="3636405" y="5197985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rot="7500000" flipV="1">
                  <a:off x="3451499" y="5197985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Group 98"/>
              <p:cNvGrpSpPr/>
              <p:nvPr/>
            </p:nvGrpSpPr>
            <p:grpSpPr>
              <a:xfrm>
                <a:off x="6988956" y="5500053"/>
                <a:ext cx="409041" cy="661070"/>
                <a:chOff x="3339431" y="5029200"/>
                <a:chExt cx="409041" cy="661070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3429000" y="5029200"/>
                  <a:ext cx="228600" cy="23306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1" name="Straight Connector 100"/>
                <p:cNvCxnSpPr>
                  <a:stCxn id="100" idx="4"/>
                </p:cNvCxnSpPr>
                <p:nvPr/>
              </p:nvCxnSpPr>
              <p:spPr>
                <a:xfrm>
                  <a:off x="3543300" y="5262265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 rot="2100000">
                  <a:off x="3480325" y="5466135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rot="-2100000">
                  <a:off x="3608884" y="5466134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 rot="14100000">
                  <a:off x="3636405" y="5197985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 rot="7500000" flipV="1">
                  <a:off x="3451499" y="5197985"/>
                  <a:ext cx="0" cy="2241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7" name="TextBox 106"/>
              <p:cNvSpPr txBox="1"/>
              <p:nvPr/>
            </p:nvSpPr>
            <p:spPr>
              <a:xfrm rot="16200000">
                <a:off x="4494951" y="5076482"/>
                <a:ext cx="1644610" cy="1284078"/>
              </a:xfrm>
              <a:prstGeom prst="wedgeEllipseCallou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vert="vert" wrap="square" rtlCol="0">
                <a:spAutoFit/>
              </a:bodyPr>
              <a:lstStyle/>
              <a:p>
                <a:r>
                  <a:rPr lang="en-US" sz="1600" dirty="0">
                    <a:latin typeface="Century" panose="02040604050505020304" pitchFamily="18" charset="0"/>
                  </a:rPr>
                  <a:t>Next patient for OR3 please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 rot="5400000" flipH="1">
                <a:off x="7543944" y="5038993"/>
                <a:ext cx="1644610" cy="1365481"/>
              </a:xfrm>
              <a:prstGeom prst="wedgeEllipseCallou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vert="vert270" wrap="square" rtlCol="0">
                <a:spAutoFit/>
              </a:bodyPr>
              <a:lstStyle/>
              <a:p>
                <a:r>
                  <a:rPr lang="en-US" sz="1600" dirty="0">
                    <a:latin typeface="Century" panose="02040604050505020304" pitchFamily="18" charset="0"/>
                  </a:rPr>
                  <a:t>Next patient for OR39 please</a:t>
                </a:r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7476908" y="3902360"/>
              <a:ext cx="6439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2819400" y="6545053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" panose="02040604050505020304" pitchFamily="18" charset="0"/>
              </a:rPr>
              <a:t>Surgical Process Change (Kistler et al., 2017)</a:t>
            </a:r>
          </a:p>
        </p:txBody>
      </p:sp>
    </p:spTree>
    <p:extLst>
      <p:ext uri="{BB962C8B-B14F-4D97-AF65-F5344CB8AC3E}">
        <p14:creationId xmlns:p14="http://schemas.microsoft.com/office/powerpoint/2010/main" val="90219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entury" panose="02040604050505020304" pitchFamily="18" charset="0"/>
              </a:rPr>
              <a:t>IT Intraoperative Prompt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28314" y="6519446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" panose="02040604050505020304" pitchFamily="18" charset="0"/>
              </a:rPr>
              <a:t>9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723" y="1143000"/>
            <a:ext cx="2834555" cy="3747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Down Arrow 17"/>
          <p:cNvSpPr/>
          <p:nvPr/>
        </p:nvSpPr>
        <p:spPr>
          <a:xfrm rot="16200000" flipH="1">
            <a:off x="2421523" y="4169777"/>
            <a:ext cx="533400" cy="1109246"/>
          </a:xfrm>
          <a:prstGeom prst="down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37336" y="1673879"/>
            <a:ext cx="4669328" cy="2130147"/>
            <a:chOff x="1676400" y="1524000"/>
            <a:chExt cx="4669328" cy="2130147"/>
          </a:xfrm>
        </p:grpSpPr>
        <p:grpSp>
          <p:nvGrpSpPr>
            <p:cNvPr id="9" name="Group 8"/>
            <p:cNvGrpSpPr/>
            <p:nvPr/>
          </p:nvGrpSpPr>
          <p:grpSpPr>
            <a:xfrm>
              <a:off x="1676400" y="1524000"/>
              <a:ext cx="4669328" cy="2130147"/>
              <a:chOff x="3311063" y="4521416"/>
              <a:chExt cx="4669328" cy="2130147"/>
            </a:xfrm>
          </p:grpSpPr>
          <p:pic>
            <p:nvPicPr>
              <p:cNvPr id="10246" name="Picture 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1063" y="4521416"/>
                <a:ext cx="4669328" cy="213014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8" name="Rectangle 7"/>
              <p:cNvSpPr/>
              <p:nvPr/>
            </p:nvSpPr>
            <p:spPr>
              <a:xfrm>
                <a:off x="3387263" y="5148943"/>
                <a:ext cx="4461337" cy="575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941790" y="5175256"/>
                <a:ext cx="3754409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Is the Anticipated Out Time correct? Please update the time as necessary.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752599" y="1535380"/>
              <a:ext cx="37544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Anticipated Out Time Check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819400" y="6545053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" panose="02040604050505020304" pitchFamily="18" charset="0"/>
              </a:rPr>
              <a:t>Surgical Process Change (Kistler et al., 2017)</a:t>
            </a:r>
          </a:p>
        </p:txBody>
      </p:sp>
    </p:spTree>
    <p:extLst>
      <p:ext uri="{BB962C8B-B14F-4D97-AF65-F5344CB8AC3E}">
        <p14:creationId xmlns:p14="http://schemas.microsoft.com/office/powerpoint/2010/main" val="152017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Century" panose="02040604050505020304" pitchFamily="18" charset="0"/>
              </a:rPr>
              <a:t>Conclusion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600200"/>
            <a:ext cx="8686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" panose="02040604050505020304" pitchFamily="18" charset="0"/>
              </a:rPr>
              <a:t>Centralized decision making resulted in a 3% reduction in average holding room length of stay versus the control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" panose="02040604050505020304" pitchFamily="18" charset="0"/>
              </a:rPr>
              <a:t>The intraoperative prompt resulted in a 10% reduction in average holding room length of stay versus the control group</a:t>
            </a:r>
          </a:p>
          <a:p>
            <a:endParaRPr lang="en-US" sz="2000" dirty="0">
              <a:latin typeface="Century" panose="02040604050505020304" pitchFamily="18" charset="0"/>
            </a:endParaRPr>
          </a:p>
          <a:p>
            <a:endParaRPr lang="en-US" sz="2000" dirty="0">
              <a:latin typeface="Century" panose="020406040505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53346" y="6519446"/>
            <a:ext cx="479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entury" panose="02040604050505020304" pitchFamily="18" charset="0"/>
              </a:rPr>
              <a:t>15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9400" y="6545053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" panose="02040604050505020304" pitchFamily="18" charset="0"/>
              </a:rPr>
              <a:t>Surgical Process Change (Kistler et al., 2017)</a:t>
            </a:r>
          </a:p>
        </p:txBody>
      </p:sp>
    </p:spTree>
    <p:extLst>
      <p:ext uri="{BB962C8B-B14F-4D97-AF65-F5344CB8AC3E}">
        <p14:creationId xmlns:p14="http://schemas.microsoft.com/office/powerpoint/2010/main" val="233605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1371600"/>
            <a:ext cx="3987799" cy="2240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19200" y="304800"/>
            <a:ext cx="5695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How is an Internet Ad Served?</a:t>
            </a:r>
          </a:p>
        </p:txBody>
      </p:sp>
    </p:spTree>
    <p:extLst>
      <p:ext uri="{BB962C8B-B14F-4D97-AF65-F5344CB8AC3E}">
        <p14:creationId xmlns:p14="http://schemas.microsoft.com/office/powerpoint/2010/main" val="367261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Decision Analytics: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Key Questions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645542" y="2362200"/>
            <a:ext cx="7620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1242" y="1824228"/>
            <a:ext cx="7848600" cy="324653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How can HIEs improve their sustainability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By pricing their services optimally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By adding additional value-added services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By contracting with independent vendors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……….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5608730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linkClick r:id="rId3"/>
              </a:rPr>
              <a:t>https://pubsonline.informs.org/doi/abs/10.1287/isre.2016.0626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565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Decision Analytics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645542" y="2362200"/>
            <a:ext cx="7620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90600"/>
            <a:ext cx="8423430" cy="518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047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914400"/>
            <a:ext cx="5829300" cy="85725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Image Analytics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627157" y="2628901"/>
            <a:ext cx="5715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DBCD-282D-43D8-AB5D-6EBD25D5B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42139"/>
            <a:ext cx="3771900" cy="2828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D834ED-7ABD-40E4-A20D-2B5B318CF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907" y="2264501"/>
            <a:ext cx="3742083" cy="280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346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382000" cy="1143000"/>
          </a:xfrm>
        </p:spPr>
        <p:txBody>
          <a:bodyPr/>
          <a:lstStyle/>
          <a:p>
            <a:r>
              <a:rPr lang="en-US" altLang="en-US" sz="3600" b="1" dirty="0">
                <a:solidFill>
                  <a:schemeClr val="tx1"/>
                </a:solidFill>
              </a:rPr>
              <a:t>Related Works on HIE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86800" cy="4343400"/>
          </a:xfrm>
        </p:spPr>
        <p:txBody>
          <a:bodyPr/>
          <a:lstStyle/>
          <a:p>
            <a:pPr lvl="0"/>
            <a:r>
              <a:rPr lang="en-US" sz="2000" dirty="0"/>
              <a:t>E.M. Demirezen, S. Kumar, and A. Sen, “</a:t>
            </a:r>
            <a:r>
              <a:rPr lang="en-US" sz="2000" dirty="0">
                <a:solidFill>
                  <a:srgbClr val="FF0000"/>
                </a:solidFill>
              </a:rPr>
              <a:t>Sustainability of Healthcare Information Exchanges: A Game-Theoretic Approach</a:t>
            </a:r>
            <a:r>
              <a:rPr lang="en-US" sz="2000" dirty="0"/>
              <a:t>,” </a:t>
            </a:r>
            <a:r>
              <a:rPr lang="en-US" sz="2000" b="1" i="1" dirty="0"/>
              <a:t>Information Systems Research</a:t>
            </a:r>
            <a:r>
              <a:rPr lang="en-US" sz="2000" dirty="0"/>
              <a:t>.</a:t>
            </a:r>
          </a:p>
          <a:p>
            <a:pPr lvl="0"/>
            <a:endParaRPr lang="en-US" sz="2000" dirty="0"/>
          </a:p>
          <a:p>
            <a:pPr>
              <a:spcAft>
                <a:spcPts val="600"/>
              </a:spcAft>
            </a:pPr>
            <a:r>
              <a:rPr lang="en-US" sz="2000" dirty="0"/>
              <a:t>T. Rajapakshe, S. Kuamr, A. Sen, and C. Sriskandarajah, “</a:t>
            </a:r>
            <a:r>
              <a:rPr lang="en-US" sz="2000" dirty="0">
                <a:solidFill>
                  <a:srgbClr val="FF0000"/>
                </a:solidFill>
              </a:rPr>
              <a:t>Sustainability Planning for Healthcare Information Exchanges with Supplier Discount Program</a:t>
            </a:r>
            <a:r>
              <a:rPr lang="en-US" sz="2000" dirty="0"/>
              <a:t>,” </a:t>
            </a:r>
            <a:r>
              <a:rPr lang="en-US" sz="2000" b="1" i="1" dirty="0"/>
              <a:t>Operations Research</a:t>
            </a:r>
            <a:r>
              <a:rPr lang="en-US" sz="2000" dirty="0"/>
              <a:t>.</a:t>
            </a:r>
          </a:p>
          <a:p>
            <a:pPr>
              <a:spcAft>
                <a:spcPts val="600"/>
              </a:spcAft>
            </a:pPr>
            <a:endParaRPr lang="en-US" sz="2000" dirty="0"/>
          </a:p>
          <a:p>
            <a:pPr lvl="0">
              <a:spcAft>
                <a:spcPts val="600"/>
              </a:spcAft>
            </a:pPr>
            <a:r>
              <a:rPr lang="en-US" sz="2000" dirty="0"/>
              <a:t>E.M. Demirezen, S. Kumar, and A. Sen, “</a:t>
            </a:r>
            <a:r>
              <a:rPr lang="en-US" sz="2000" dirty="0">
                <a:solidFill>
                  <a:srgbClr val="FF0000"/>
                </a:solidFill>
              </a:rPr>
              <a:t>Double Sided Network Externalities in Healthcare Information Exchanges</a:t>
            </a:r>
            <a:r>
              <a:rPr lang="en-US" sz="2000" dirty="0"/>
              <a:t>,” </a:t>
            </a:r>
            <a:r>
              <a:rPr lang="en-US" sz="2000" i="1" dirty="0"/>
              <a:t>Production and Operations Management Society Conference, Orlando, Florida, May 6-9, 2016.</a:t>
            </a:r>
          </a:p>
          <a:p>
            <a:pPr lvl="0">
              <a:spcAft>
                <a:spcPts val="600"/>
              </a:spcAft>
            </a:pPr>
            <a:endParaRPr lang="en-US" sz="1050" i="1" dirty="0"/>
          </a:p>
          <a:p>
            <a:pPr lvl="0">
              <a:spcAft>
                <a:spcPts val="600"/>
              </a:spcAft>
            </a:pPr>
            <a:r>
              <a:rPr lang="en-US" sz="2000" dirty="0"/>
              <a:t>E.M. Demirezen, E. Park, R. Janakiraman, and S. Kumar, “</a:t>
            </a:r>
            <a:r>
              <a:rPr lang="en-US" sz="2000" dirty="0">
                <a:solidFill>
                  <a:srgbClr val="FF0000"/>
                </a:solidFill>
              </a:rPr>
              <a:t>Share Your Health Information and Help Me Save Your Life: Effects of HIE Use on Healthcare Outcomes - An Empirical Investigation,” </a:t>
            </a:r>
            <a:r>
              <a:rPr lang="en-US" sz="2000" dirty="0"/>
              <a:t>working paper.</a:t>
            </a:r>
          </a:p>
          <a:p>
            <a:pPr lvl="0">
              <a:spcAft>
                <a:spcPts val="600"/>
              </a:spcAft>
            </a:pPr>
            <a:endParaRPr lang="en-US" sz="2000" dirty="0"/>
          </a:p>
          <a:p>
            <a:pPr lvl="0">
              <a:spcAft>
                <a:spcPts val="600"/>
              </a:spcAft>
            </a:pP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endParaRPr lang="en-US" alt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7338807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3257550" y="4857750"/>
            <a:ext cx="28575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endParaRPr lang="en-US" sz="1800" dirty="0">
              <a:solidFill>
                <a:srgbClr val="0000CC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2571751"/>
            <a:ext cx="8763000" cy="1305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  <a:spcBef>
                <a:spcPts val="450"/>
              </a:spcBef>
              <a:spcAft>
                <a:spcPts val="450"/>
              </a:spcAft>
            </a:pPr>
            <a:r>
              <a:rPr lang="en-US" sz="3600" b="1" dirty="0">
                <a:solidFill>
                  <a:srgbClr val="FF0000"/>
                </a:solidFill>
                <a:latin typeface="+mj-lt"/>
              </a:rPr>
              <a:t>India’s largest producer of secondary aluminum and zinc alloys</a:t>
            </a:r>
          </a:p>
        </p:txBody>
      </p:sp>
    </p:spTree>
    <p:extLst>
      <p:ext uri="{BB962C8B-B14F-4D97-AF65-F5344CB8AC3E}">
        <p14:creationId xmlns:p14="http://schemas.microsoft.com/office/powerpoint/2010/main" val="4190265050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609600"/>
            <a:ext cx="65710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How does the company operate?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AE0A0AE-FB82-4BCE-AB2B-E48D316EA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434694"/>
            <a:ext cx="8077200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14313" indent="-214313"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•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  <a:tab pos="3771900" algn="l"/>
                <a:tab pos="4114800" algn="l"/>
              </a:tabLst>
            </a:pPr>
            <a:r>
              <a:rPr lang="en-US" sz="4000" dirty="0"/>
              <a:t>Buy raw material from global market</a:t>
            </a:r>
          </a:p>
          <a:p>
            <a:pPr marL="214313" indent="-214313"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•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  <a:tab pos="3771900" algn="l"/>
                <a:tab pos="4114800" algn="l"/>
              </a:tabLst>
            </a:pPr>
            <a:endParaRPr lang="en-US" sz="4000" dirty="0"/>
          </a:p>
          <a:p>
            <a:pPr marL="214313" indent="-214313"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•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  <a:tab pos="3771900" algn="l"/>
                <a:tab pos="4114800" algn="l"/>
              </a:tabLst>
            </a:pPr>
            <a:r>
              <a:rPr lang="en-US" sz="4000" dirty="0">
                <a:solidFill>
                  <a:srgbClr val="FF0000"/>
                </a:solidFill>
              </a:rPr>
              <a:t>Produce automotive parts</a:t>
            </a:r>
          </a:p>
          <a:p>
            <a:pPr>
              <a:spcBef>
                <a:spcPts val="0"/>
              </a:spcBef>
              <a:spcAft>
                <a:spcPts val="45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  <a:tab pos="3771900" algn="l"/>
                <a:tab pos="4114800" algn="l"/>
              </a:tabLst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9474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85900" y="304800"/>
            <a:ext cx="6172200" cy="398176"/>
          </a:xfrm>
        </p:spPr>
        <p:txBody>
          <a:bodyPr/>
          <a:lstStyle/>
          <a:p>
            <a:r>
              <a:rPr lang="en-US" sz="4800" b="1" dirty="0"/>
              <a:t>Data Analytics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1368184"/>
            <a:ext cx="8305800" cy="547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20000"/>
              </a:lnSpc>
              <a:spcAft>
                <a:spcPts val="900"/>
              </a:spcAft>
              <a:buFont typeface="Arial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Predict the bidding price</a:t>
            </a:r>
          </a:p>
          <a:p>
            <a:pPr marL="257175" indent="-257175">
              <a:lnSpc>
                <a:spcPct val="120000"/>
              </a:lnSpc>
              <a:buFont typeface="Arial" pitchFamily="34" charset="0"/>
              <a:buChar char="•"/>
            </a:pPr>
            <a:endParaRPr lang="en-US" sz="3200" dirty="0"/>
          </a:p>
          <a:p>
            <a:pPr marL="257175" indent="-257175">
              <a:lnSpc>
                <a:spcPct val="120000"/>
              </a:lnSpc>
              <a:buFont typeface="Arial" pitchFamily="34" charset="0"/>
              <a:buChar char="•"/>
            </a:pPr>
            <a:r>
              <a:rPr lang="en-US" sz="3200" dirty="0"/>
              <a:t>Predict demand</a:t>
            </a:r>
          </a:p>
          <a:p>
            <a:pPr marL="257175" indent="-257175">
              <a:lnSpc>
                <a:spcPct val="120000"/>
              </a:lnSpc>
              <a:buFont typeface="Arial" pitchFamily="34" charset="0"/>
              <a:buChar char="•"/>
            </a:pPr>
            <a:endParaRPr lang="en-US" sz="3200" dirty="0"/>
          </a:p>
          <a:p>
            <a:pPr marL="257175" indent="-257175">
              <a:lnSpc>
                <a:spcPct val="12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B050"/>
                </a:solidFill>
              </a:rPr>
              <a:t>Predict delivery time of raw material</a:t>
            </a:r>
          </a:p>
          <a:p>
            <a:pPr>
              <a:lnSpc>
                <a:spcPct val="120000"/>
              </a:lnSpc>
            </a:pPr>
            <a:endParaRPr lang="en-US" sz="3200" dirty="0"/>
          </a:p>
          <a:p>
            <a:pPr marL="257175" indent="-257175">
              <a:lnSpc>
                <a:spcPct val="12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</a:rPr>
              <a:t>Uses Multiple Linear Regression</a:t>
            </a:r>
            <a:r>
              <a:rPr lang="en-US" sz="3200" dirty="0"/>
              <a:t>, and</a:t>
            </a:r>
          </a:p>
          <a:p>
            <a:pPr marL="257175" indent="-257175">
              <a:lnSpc>
                <a:spcPct val="12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33CC"/>
                </a:solidFill>
              </a:rPr>
              <a:t>Advanced Machine Learning Algorithms</a:t>
            </a:r>
          </a:p>
          <a:p>
            <a:pPr algn="ctr">
              <a:lnSpc>
                <a:spcPct val="120000"/>
              </a:lnSpc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05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609600"/>
            <a:ext cx="6172200" cy="455326"/>
          </a:xfrm>
        </p:spPr>
        <p:txBody>
          <a:bodyPr/>
          <a:lstStyle/>
          <a:p>
            <a:r>
              <a:rPr lang="en-US" b="1" dirty="0"/>
              <a:t>Decision Analytics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1905000"/>
            <a:ext cx="8610600" cy="3325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20000"/>
              </a:lnSpc>
              <a:spcAft>
                <a:spcPts val="900"/>
              </a:spcAft>
              <a:buFont typeface="Arial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Maximize profit by finding the optimal mix</a:t>
            </a:r>
          </a:p>
          <a:p>
            <a:pPr marL="257175" indent="-257175">
              <a:lnSpc>
                <a:spcPct val="120000"/>
              </a:lnSpc>
              <a:buFont typeface="Arial" pitchFamily="34" charset="0"/>
              <a:buChar char="•"/>
            </a:pPr>
            <a:endParaRPr lang="en-US" sz="3600" dirty="0"/>
          </a:p>
          <a:p>
            <a:pPr marL="257175" indent="-257175">
              <a:lnSpc>
                <a:spcPct val="120000"/>
              </a:lnSpc>
              <a:buFont typeface="Arial" pitchFamily="34" charset="0"/>
              <a:buChar char="•"/>
            </a:pPr>
            <a:r>
              <a:rPr lang="en-US" sz="3600" u="sng" dirty="0"/>
              <a:t>Mixed-Integer Programming Problem</a:t>
            </a:r>
            <a:endParaRPr lang="en-US" sz="3200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endParaRPr lang="en-US" sz="2800" dirty="0"/>
          </a:p>
          <a:p>
            <a:pPr algn="ctr">
              <a:lnSpc>
                <a:spcPct val="120000"/>
              </a:lnSpc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17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609600"/>
            <a:ext cx="6172200" cy="455326"/>
          </a:xfrm>
        </p:spPr>
        <p:txBody>
          <a:bodyPr/>
          <a:lstStyle/>
          <a:p>
            <a:r>
              <a:rPr lang="en-US" b="1" dirty="0"/>
              <a:t>Insightzz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BBAC78-427C-40A6-9875-DBEEE7C4FCC2}"/>
              </a:ext>
            </a:extLst>
          </p:cNvPr>
          <p:cNvSpPr/>
          <p:nvPr/>
        </p:nvSpPr>
        <p:spPr>
          <a:xfrm>
            <a:off x="914400" y="2204650"/>
            <a:ext cx="6324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http://www.insightzz.com/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157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471613"/>
            <a:ext cx="6855278" cy="203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19200" y="304800"/>
            <a:ext cx="5695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How is an Internet Ad Served?</a:t>
            </a:r>
          </a:p>
        </p:txBody>
      </p:sp>
    </p:spTree>
    <p:extLst>
      <p:ext uri="{BB962C8B-B14F-4D97-AF65-F5344CB8AC3E}">
        <p14:creationId xmlns:p14="http://schemas.microsoft.com/office/powerpoint/2010/main" val="318372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288"/>
            <a:ext cx="9144000" cy="666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659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theme/theme1.xml><?xml version="1.0" encoding="utf-8"?>
<a:theme xmlns:a="http://schemas.openxmlformats.org/drawingml/2006/main" name="Blank Presentatio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B2B2B2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21850</TotalTime>
  <Words>2659</Words>
  <Application>Microsoft Office PowerPoint</Application>
  <PresentationFormat>On-screen Show (4:3)</PresentationFormat>
  <Paragraphs>489</Paragraphs>
  <Slides>78</Slides>
  <Notes>29</Notes>
  <HiddenSlides>0</HiddenSlides>
  <MMClips>1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90" baseType="lpstr">
      <vt:lpstr>Arial</vt:lpstr>
      <vt:lpstr>Berlin Sans FB Demi</vt:lpstr>
      <vt:lpstr>Book Antiqua</vt:lpstr>
      <vt:lpstr>Calibri</vt:lpstr>
      <vt:lpstr>Cambria Math</vt:lpstr>
      <vt:lpstr>Century</vt:lpstr>
      <vt:lpstr>Segoe UI</vt:lpstr>
      <vt:lpstr>Tahoma</vt:lpstr>
      <vt:lpstr>Times</vt:lpstr>
      <vt:lpstr>Times New Roman</vt:lpstr>
      <vt:lpstr>Blank Presentation</vt:lpstr>
      <vt:lpstr>Equation</vt:lpstr>
      <vt:lpstr> </vt:lpstr>
      <vt:lpstr>Data Analytics and Decision Analytics</vt:lpstr>
      <vt:lpstr>Data Analytics and Decision Analytics Models </vt:lpstr>
      <vt:lpstr>PowerPoint Presentation</vt:lpstr>
      <vt:lpstr>Different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Analytics</vt:lpstr>
      <vt:lpstr>Logit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Analytics</vt:lpstr>
      <vt:lpstr>Decision Analytics</vt:lpstr>
      <vt:lpstr>PowerPoint Presentation</vt:lpstr>
      <vt:lpstr>Data</vt:lpstr>
      <vt:lpstr>Model: Channel Choice</vt:lpstr>
      <vt:lpstr>Model: Customers’ propensity to return products</vt:lpstr>
      <vt:lpstr>Decision Analytics: Key Questions</vt:lpstr>
      <vt:lpstr>Decision Analytics</vt:lpstr>
      <vt:lpstr>Omni-Channel Strategy</vt:lpstr>
      <vt:lpstr>Related Works on Omnichannel Retailing</vt:lpstr>
      <vt:lpstr>PowerPoint Presentation</vt:lpstr>
      <vt:lpstr>Data Analytics: Data Description</vt:lpstr>
      <vt:lpstr>Sentiment of Tweets</vt:lpstr>
      <vt:lpstr>Sentiment Methodology</vt:lpstr>
      <vt:lpstr>Sentiment Methodology</vt:lpstr>
      <vt:lpstr>Econometric Model</vt:lpstr>
      <vt:lpstr>Decision Analytics: Key Questions</vt:lpstr>
      <vt:lpstr>Broadcast vs Virality</vt:lpstr>
      <vt:lpstr>Broadcast and Virality</vt:lpstr>
      <vt:lpstr>IP Formulation</vt:lpstr>
      <vt:lpstr>Related Works on Social Media Analytics</vt:lpstr>
      <vt:lpstr>PowerPoint Presentation</vt:lpstr>
      <vt:lpstr>IMPACT of HealthLinkNY on Length of Stay, Readmissions, and Medical Personnel Utilization</vt:lpstr>
      <vt:lpstr>Dataset Information</vt:lpstr>
      <vt:lpstr>The Effect of HIE Usage</vt:lpstr>
      <vt:lpstr>IMPACT of the Hospital Readmission Reduction Program (HRRP) </vt:lpstr>
      <vt:lpstr>Conclusion</vt:lpstr>
      <vt:lpstr>The Effect of Surgical Process Changes on Patient Flow: Evidence from Field Research</vt:lpstr>
      <vt:lpstr>Study Motivation</vt:lpstr>
      <vt:lpstr>Research Setting</vt:lpstr>
      <vt:lpstr>Study Timeline</vt:lpstr>
      <vt:lpstr>Study Timeline</vt:lpstr>
      <vt:lpstr>Operational Process Change</vt:lpstr>
      <vt:lpstr>IT Intraoperative Prompt</vt:lpstr>
      <vt:lpstr>Conclusion</vt:lpstr>
      <vt:lpstr>Decision Analytics: Key Questions</vt:lpstr>
      <vt:lpstr>Decision Analytics </vt:lpstr>
      <vt:lpstr>Image Analytics </vt:lpstr>
      <vt:lpstr>Related Works on HIE</vt:lpstr>
      <vt:lpstr>PowerPoint Presentation</vt:lpstr>
      <vt:lpstr>PowerPoint Presentation</vt:lpstr>
      <vt:lpstr>Data Analytics</vt:lpstr>
      <vt:lpstr>Decision Analytics</vt:lpstr>
      <vt:lpstr>Insightzz</vt:lpstr>
    </vt:vector>
  </TitlesOfParts>
  <Company>TAMU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Mays College   Development Council</dc:title>
  <dc:creator>Subodha</dc:creator>
  <cp:lastModifiedBy>Subodha Kumar</cp:lastModifiedBy>
  <cp:revision>727</cp:revision>
  <cp:lastPrinted>2019-04-09T20:46:01Z</cp:lastPrinted>
  <dcterms:created xsi:type="dcterms:W3CDTF">2001-09-26T14:54:05Z</dcterms:created>
  <dcterms:modified xsi:type="dcterms:W3CDTF">2020-02-16T02:36:14Z</dcterms:modified>
</cp:coreProperties>
</file>