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493" r:id="rId2"/>
    <p:sldId id="844" r:id="rId3"/>
    <p:sldId id="845" r:id="rId4"/>
    <p:sldId id="847" r:id="rId5"/>
    <p:sldId id="846" r:id="rId6"/>
    <p:sldId id="496" r:id="rId7"/>
    <p:sldId id="502" r:id="rId8"/>
    <p:sldId id="546" r:id="rId9"/>
    <p:sldId id="547" r:id="rId10"/>
    <p:sldId id="548" r:id="rId11"/>
    <p:sldId id="554" r:id="rId12"/>
    <p:sldId id="549" r:id="rId13"/>
    <p:sldId id="555" r:id="rId14"/>
    <p:sldId id="551" r:id="rId15"/>
    <p:sldId id="556" r:id="rId16"/>
    <p:sldId id="557" r:id="rId17"/>
    <p:sldId id="512" r:id="rId18"/>
    <p:sldId id="608" r:id="rId19"/>
    <p:sldId id="609" r:id="rId20"/>
    <p:sldId id="610" r:id="rId21"/>
    <p:sldId id="575" r:id="rId22"/>
    <p:sldId id="576" r:id="rId23"/>
    <p:sldId id="578" r:id="rId24"/>
    <p:sldId id="584" r:id="rId25"/>
    <p:sldId id="612" r:id="rId26"/>
    <p:sldId id="579" r:id="rId27"/>
    <p:sldId id="580" r:id="rId28"/>
    <p:sldId id="581" r:id="rId29"/>
    <p:sldId id="582" r:id="rId30"/>
    <p:sldId id="583" r:id="rId31"/>
    <p:sldId id="560" r:id="rId32"/>
    <p:sldId id="561" r:id="rId33"/>
    <p:sldId id="567" r:id="rId34"/>
    <p:sldId id="568" r:id="rId35"/>
    <p:sldId id="569" r:id="rId36"/>
    <p:sldId id="570" r:id="rId37"/>
    <p:sldId id="571" r:id="rId38"/>
    <p:sldId id="572" r:id="rId39"/>
    <p:sldId id="574" r:id="rId40"/>
    <p:sldId id="563" r:id="rId41"/>
    <p:sldId id="539" r:id="rId42"/>
    <p:sldId id="538" r:id="rId43"/>
    <p:sldId id="606" r:id="rId44"/>
    <p:sldId id="607" r:id="rId45"/>
    <p:sldId id="537" r:id="rId46"/>
    <p:sldId id="605" r:id="rId47"/>
    <p:sldId id="611" r:id="rId48"/>
    <p:sldId id="613" r:id="rId49"/>
    <p:sldId id="585" r:id="rId50"/>
    <p:sldId id="587" r:id="rId51"/>
    <p:sldId id="588" r:id="rId52"/>
    <p:sldId id="589" r:id="rId53"/>
    <p:sldId id="545" r:id="rId5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CC"/>
    <a:srgbClr val="800000"/>
    <a:srgbClr val="000099"/>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52" autoAdjust="0"/>
    <p:restoredTop sz="95077" autoAdjust="0"/>
  </p:normalViewPr>
  <p:slideViewPr>
    <p:cSldViewPr>
      <p:cViewPr>
        <p:scale>
          <a:sx n="63" d="100"/>
          <a:sy n="63" d="100"/>
        </p:scale>
        <p:origin x="844" y="5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636" y="2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6" Type="http://schemas.openxmlformats.org/officeDocument/2006/relationships/slide" Target="slides/slide1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4950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r" defTabSz="965638" eaLnBrk="1" hangingPunct="1">
              <a:defRPr sz="1300">
                <a:latin typeface="Times" pitchFamily="1" charset="0"/>
                <a:cs typeface="+mn-cs"/>
              </a:defRPr>
            </a:lvl1pPr>
          </a:lstStyle>
          <a:p>
            <a:pPr>
              <a:defRPr/>
            </a:pPr>
            <a:endParaRPr lang="en-US" dirty="0"/>
          </a:p>
        </p:txBody>
      </p:sp>
      <p:sp>
        <p:nvSpPr>
          <p:cNvPr id="14950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4950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r" defTabSz="965058" eaLnBrk="1" hangingPunct="1">
              <a:defRPr sz="1300"/>
            </a:lvl1pPr>
          </a:lstStyle>
          <a:p>
            <a:pPr>
              <a:defRPr/>
            </a:pPr>
            <a:fld id="{1F02C21E-0C98-464D-B16C-64BF360EE94B}" type="slidenum">
              <a:rPr lang="en-US" altLang="en-US"/>
              <a:pPr>
                <a:defRPr/>
              </a:pPr>
              <a:t>‹#›</a:t>
            </a:fld>
            <a:endParaRPr lang="en-US" altLang="en-US" dirty="0"/>
          </a:p>
        </p:txBody>
      </p:sp>
    </p:spTree>
    <p:extLst>
      <p:ext uri="{BB962C8B-B14F-4D97-AF65-F5344CB8AC3E}">
        <p14:creationId xmlns:p14="http://schemas.microsoft.com/office/powerpoint/2010/main" val="152077499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110.98266" units="1/cm"/>
          <inkml:channelProperty channel="Y" name="resolution" value="111.34021" units="1/cm"/>
          <inkml:channelProperty channel="T" name="resolution" value="1" units="1/dev"/>
        </inkml:channelProperties>
      </inkml:inkSource>
      <inkml:timestamp xml:id="ts0" timeString="2017-02-27T11:12:08.422"/>
    </inkml:context>
    <inkml:brush xml:id="br0">
      <inkml:brushProperty name="width" value="0.05292" units="cm"/>
      <inkml:brushProperty name="height" value="0.05292" units="cm"/>
      <inkml:brushProperty name="color" value="#FF0000"/>
    </inkml:brush>
  </inkml:definitions>
  <inkml:trace contextRef="#ctx0" brushRef="#br0">14262 8734 0,'0'0'0</inkml:trace>
  <inkml:trace contextRef="#ctx0" brushRef="#br0" timeOffset="2454.585">12445 11754 0</inkml:trace>
  <inkml:trace contextRef="#ctx0" brushRef="#br0" timeOffset="7329.95">15399 7975 0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2595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r" defTabSz="965638" eaLnBrk="1" hangingPunct="1">
              <a:defRPr sz="1300">
                <a:latin typeface="Times" pitchFamily="1" charset="0"/>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2595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r" defTabSz="965058" eaLnBrk="1" hangingPunct="1">
              <a:defRPr sz="1300"/>
            </a:lvl1pPr>
          </a:lstStyle>
          <a:p>
            <a:pPr>
              <a:defRPr/>
            </a:pPr>
            <a:fld id="{4B07377D-B777-4C1B-862A-02EA6FDB391A}" type="slidenum">
              <a:rPr lang="en-US" altLang="en-US"/>
              <a:pPr>
                <a:defRPr/>
              </a:pPr>
              <a:t>‹#›</a:t>
            </a:fld>
            <a:endParaRPr lang="en-US" altLang="en-US" dirty="0"/>
          </a:p>
        </p:txBody>
      </p:sp>
    </p:spTree>
    <p:extLst>
      <p:ext uri="{BB962C8B-B14F-4D97-AF65-F5344CB8AC3E}">
        <p14:creationId xmlns:p14="http://schemas.microsoft.com/office/powerpoint/2010/main" val="198362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panose="02020603050405020304" pitchFamily="18" charset="0"/>
              </a:defRPr>
            </a:lvl1pPr>
            <a:lvl2pPr marL="741363" indent="-284163" defTabSz="963613">
              <a:spcBef>
                <a:spcPct val="30000"/>
              </a:spcBef>
              <a:defRPr sz="1200">
                <a:solidFill>
                  <a:schemeClr val="tx1"/>
                </a:solidFill>
                <a:latin typeface="Times" panose="02020603050405020304" pitchFamily="18" charset="0"/>
              </a:defRPr>
            </a:lvl2pPr>
            <a:lvl3pPr marL="1141413" indent="-227013" defTabSz="963613">
              <a:spcBef>
                <a:spcPct val="30000"/>
              </a:spcBef>
              <a:defRPr sz="1200">
                <a:solidFill>
                  <a:schemeClr val="tx1"/>
                </a:solidFill>
                <a:latin typeface="Times" panose="02020603050405020304" pitchFamily="18" charset="0"/>
              </a:defRPr>
            </a:lvl3pPr>
            <a:lvl4pPr marL="1598613" indent="-227013" defTabSz="963613">
              <a:spcBef>
                <a:spcPct val="30000"/>
              </a:spcBef>
              <a:defRPr sz="1200">
                <a:solidFill>
                  <a:schemeClr val="tx1"/>
                </a:solidFill>
                <a:latin typeface="Times" panose="02020603050405020304" pitchFamily="18" charset="0"/>
              </a:defRPr>
            </a:lvl4pPr>
            <a:lvl5pPr marL="2055813" indent="-227013" defTabSz="963613">
              <a:spcBef>
                <a:spcPct val="30000"/>
              </a:spcBef>
              <a:defRPr sz="1200">
                <a:solidFill>
                  <a:schemeClr val="tx1"/>
                </a:solidFill>
                <a:latin typeface="Times" panose="02020603050405020304" pitchFamily="18" charset="0"/>
              </a:defRPr>
            </a:lvl5pPr>
            <a:lvl6pPr marL="2513013" indent="-227013" defTabSz="963613" eaLnBrk="0" fontAlgn="base" hangingPunct="0">
              <a:spcBef>
                <a:spcPct val="30000"/>
              </a:spcBef>
              <a:spcAft>
                <a:spcPct val="0"/>
              </a:spcAft>
              <a:defRPr sz="1200">
                <a:solidFill>
                  <a:schemeClr val="tx1"/>
                </a:solidFill>
                <a:latin typeface="Times" panose="02020603050405020304" pitchFamily="18" charset="0"/>
              </a:defRPr>
            </a:lvl6pPr>
            <a:lvl7pPr marL="2970213" indent="-227013" defTabSz="963613" eaLnBrk="0" fontAlgn="base" hangingPunct="0">
              <a:spcBef>
                <a:spcPct val="30000"/>
              </a:spcBef>
              <a:spcAft>
                <a:spcPct val="0"/>
              </a:spcAft>
              <a:defRPr sz="1200">
                <a:solidFill>
                  <a:schemeClr val="tx1"/>
                </a:solidFill>
                <a:latin typeface="Times" panose="02020603050405020304" pitchFamily="18" charset="0"/>
              </a:defRPr>
            </a:lvl7pPr>
            <a:lvl8pPr marL="3427413" indent="-227013" defTabSz="963613" eaLnBrk="0" fontAlgn="base" hangingPunct="0">
              <a:spcBef>
                <a:spcPct val="30000"/>
              </a:spcBef>
              <a:spcAft>
                <a:spcPct val="0"/>
              </a:spcAft>
              <a:defRPr sz="1200">
                <a:solidFill>
                  <a:schemeClr val="tx1"/>
                </a:solidFill>
                <a:latin typeface="Times" panose="02020603050405020304" pitchFamily="18" charset="0"/>
              </a:defRPr>
            </a:lvl8pPr>
            <a:lvl9pPr marL="3884613" indent="-227013" defTabSz="9636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1B759AFB-AF38-439C-B186-27880EA1EADE}" type="slidenum">
              <a:rPr lang="en-US" altLang="en-US" sz="1300" smtClean="0"/>
              <a:pPr>
                <a:spcBef>
                  <a:spcPct val="0"/>
                </a:spcBef>
              </a:pPr>
              <a:t>1</a:t>
            </a:fld>
            <a:endParaRPr lang="en-US" altLang="en-US" sz="1300"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04788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316921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916443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1662723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425259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3070241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183867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428635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298814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21</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110102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Some SCM related companies</a:t>
            </a:r>
          </a:p>
          <a:p>
            <a:pPr lvl="1">
              <a:buFontTx/>
              <a:buChar char="•"/>
            </a:pPr>
            <a:r>
              <a:rPr lang="en-US" dirty="0"/>
              <a:t>Retailers: 7-Eleven, Wal-Mart, Amazon, Borders</a:t>
            </a:r>
          </a:p>
          <a:p>
            <a:pPr lvl="1">
              <a:buFontTx/>
              <a:buChar char="•"/>
            </a:pPr>
            <a:r>
              <a:rPr lang="en-US" dirty="0"/>
              <a:t>Distributors: McMaster-Carr, W.W. Grainger; Alliance, Maclean</a:t>
            </a:r>
          </a:p>
          <a:p>
            <a:pPr lvl="1">
              <a:buFontTx/>
              <a:buChar char="•"/>
            </a:pPr>
            <a:r>
              <a:rPr lang="en-US" dirty="0"/>
              <a:t>Manufacturers: Dell Direct; HP/Compaq: direct and store; Gateway: phys. Direct.</a:t>
            </a:r>
          </a:p>
          <a:p>
            <a:pPr lvl="1">
              <a:buFontTx/>
              <a:buChar char="•"/>
            </a:pPr>
            <a:r>
              <a:rPr lang="en-US" dirty="0"/>
              <a:t>Logistics Service Providers: Schneider, Ryder logistics</a:t>
            </a:r>
          </a:p>
          <a:p>
            <a:pPr lvl="1">
              <a:buFontTx/>
              <a:buChar char="•"/>
            </a:pPr>
            <a:r>
              <a:rPr lang="en-US" dirty="0"/>
              <a:t>SCM software: SAP, i2, Manugistics</a:t>
            </a:r>
          </a:p>
          <a:p>
            <a:pPr>
              <a:buFontTx/>
              <a:buChar char="•"/>
            </a:pPr>
            <a:endParaRPr lang="en-US" dirty="0"/>
          </a:p>
          <a:p>
            <a:pPr>
              <a:buFontTx/>
              <a:buChar char="•"/>
            </a:pPr>
            <a:r>
              <a:rPr lang="en-US" dirty="0"/>
              <a:t>What are some supply chain related </a:t>
            </a:r>
            <a:r>
              <a:rPr lang="en-US" b="1" dirty="0"/>
              <a:t>decisions</a:t>
            </a:r>
            <a:r>
              <a:rPr lang="en-US" dirty="0"/>
              <a:t> that any of the above firms faces (5-10 minutes)?  What should a SC Manager worry about?  What questions should be answered? </a:t>
            </a:r>
          </a:p>
          <a:p>
            <a:r>
              <a:rPr lang="en-US" i="1" dirty="0"/>
              <a:t>Organize answers  in rows for of strategic/design, planning, operation and in columns for the four drivers: facilities, inventory, transportation, information, + customer needs.  Maybe use overhead, set aside for later reference.</a:t>
            </a:r>
          </a:p>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22</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2425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113099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048EF-2C35-4C95-B755-05E88DAD8C9D}" type="slidenum">
              <a:rPr lang="en-US" smtClean="0"/>
              <a:pPr/>
              <a:t>23</a:t>
            </a:fld>
            <a:endParaRPr lang="en-US" dirty="0"/>
          </a:p>
        </p:txBody>
      </p:sp>
      <p:sp>
        <p:nvSpPr>
          <p:cNvPr id="5" name="Footer Placeholder 4"/>
          <p:cNvSpPr>
            <a:spLocks noGrp="1"/>
          </p:cNvSpPr>
          <p:nvPr>
            <p:ph type="ftr" sz="quarter" idx="11"/>
          </p:nvPr>
        </p:nvSpPr>
        <p:spPr/>
        <p:txBody>
          <a:bodyPr/>
          <a:lstStyle/>
          <a:p>
            <a:pPr>
              <a:defRPr/>
            </a:pPr>
            <a:r>
              <a:rPr lang="en-US" dirty="0"/>
              <a:t>Supply chain management, ISB</a:t>
            </a:r>
          </a:p>
        </p:txBody>
      </p:sp>
    </p:spTree>
    <p:extLst>
      <p:ext uri="{BB962C8B-B14F-4D97-AF65-F5344CB8AC3E}">
        <p14:creationId xmlns:p14="http://schemas.microsoft.com/office/powerpoint/2010/main" val="1597573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048EF-2C35-4C95-B755-05E88DAD8C9D}" type="slidenum">
              <a:rPr lang="en-US" smtClean="0"/>
              <a:pPr/>
              <a:t>24</a:t>
            </a:fld>
            <a:endParaRPr lang="en-US" dirty="0"/>
          </a:p>
        </p:txBody>
      </p:sp>
      <p:sp>
        <p:nvSpPr>
          <p:cNvPr id="5" name="Footer Placeholder 4"/>
          <p:cNvSpPr>
            <a:spLocks noGrp="1"/>
          </p:cNvSpPr>
          <p:nvPr>
            <p:ph type="ftr" sz="quarter" idx="11"/>
          </p:nvPr>
        </p:nvSpPr>
        <p:spPr/>
        <p:txBody>
          <a:bodyPr/>
          <a:lstStyle/>
          <a:p>
            <a:pPr>
              <a:defRPr/>
            </a:pPr>
            <a:r>
              <a:rPr lang="en-US" dirty="0"/>
              <a:t>Supply chain management, ISB</a:t>
            </a:r>
          </a:p>
        </p:txBody>
      </p:sp>
    </p:spTree>
    <p:extLst>
      <p:ext uri="{BB962C8B-B14F-4D97-AF65-F5344CB8AC3E}">
        <p14:creationId xmlns:p14="http://schemas.microsoft.com/office/powerpoint/2010/main" val="2874429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048EF-2C35-4C95-B755-05E88DAD8C9D}" type="slidenum">
              <a:rPr lang="en-US" smtClean="0"/>
              <a:pPr/>
              <a:t>25</a:t>
            </a:fld>
            <a:endParaRPr lang="en-US" dirty="0"/>
          </a:p>
        </p:txBody>
      </p:sp>
      <p:sp>
        <p:nvSpPr>
          <p:cNvPr id="5" name="Footer Placeholder 4"/>
          <p:cNvSpPr>
            <a:spLocks noGrp="1"/>
          </p:cNvSpPr>
          <p:nvPr>
            <p:ph type="ftr" sz="quarter" idx="11"/>
          </p:nvPr>
        </p:nvSpPr>
        <p:spPr/>
        <p:txBody>
          <a:bodyPr/>
          <a:lstStyle/>
          <a:p>
            <a:pPr>
              <a:defRPr/>
            </a:pPr>
            <a:r>
              <a:rPr lang="en-US" dirty="0"/>
              <a:t>Supply chain management, ISB</a:t>
            </a:r>
          </a:p>
        </p:txBody>
      </p:sp>
    </p:spTree>
    <p:extLst>
      <p:ext uri="{BB962C8B-B14F-4D97-AF65-F5344CB8AC3E}">
        <p14:creationId xmlns:p14="http://schemas.microsoft.com/office/powerpoint/2010/main" val="1145028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048EF-2C35-4C95-B755-05E88DAD8C9D}" type="slidenum">
              <a:rPr lang="en-US" smtClean="0"/>
              <a:pPr/>
              <a:t>26</a:t>
            </a:fld>
            <a:endParaRPr lang="en-US" dirty="0"/>
          </a:p>
        </p:txBody>
      </p:sp>
      <p:sp>
        <p:nvSpPr>
          <p:cNvPr id="5" name="Footer Placeholder 4"/>
          <p:cNvSpPr>
            <a:spLocks noGrp="1"/>
          </p:cNvSpPr>
          <p:nvPr>
            <p:ph type="ftr" sz="quarter" idx="11"/>
          </p:nvPr>
        </p:nvSpPr>
        <p:spPr/>
        <p:txBody>
          <a:bodyPr/>
          <a:lstStyle/>
          <a:p>
            <a:pPr>
              <a:defRPr/>
            </a:pPr>
            <a:r>
              <a:rPr lang="en-US" dirty="0"/>
              <a:t>Supply chain management, ISB</a:t>
            </a:r>
          </a:p>
        </p:txBody>
      </p:sp>
    </p:spTree>
    <p:extLst>
      <p:ext uri="{BB962C8B-B14F-4D97-AF65-F5344CB8AC3E}">
        <p14:creationId xmlns:p14="http://schemas.microsoft.com/office/powerpoint/2010/main" val="1742380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27</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4213573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28</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2695630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210130" y="4283235"/>
            <a:ext cx="6894943" cy="4634797"/>
          </a:xfrm>
          <a:noFill/>
          <a:ln w="9525"/>
        </p:spPr>
        <p:txBody>
          <a:bodyPr>
            <a:normAutofit fontScale="92500" lnSpcReduction="10000"/>
          </a:bodyPr>
          <a:lstStyle/>
          <a:p>
            <a:pPr>
              <a:buFontTx/>
              <a:buChar char="•"/>
            </a:pPr>
            <a:r>
              <a:rPr lang="en-US" dirty="0"/>
              <a:t> So far: we have focused on comp. strategy =&gt; gives implied demand uncertainty and SC strategy =&gt; desired SC capabilities and </a:t>
            </a:r>
            <a:r>
              <a:rPr lang="en-US" u="sng" dirty="0"/>
              <a:t>how much</a:t>
            </a:r>
            <a:r>
              <a:rPr lang="en-US" dirty="0"/>
              <a:t> responsiveness SC should exhibit as a whole.  This raises the question: </a:t>
            </a:r>
            <a:r>
              <a:rPr lang="en-US" u="sng" dirty="0"/>
              <a:t>How</a:t>
            </a:r>
            <a:r>
              <a:rPr lang="en-US" dirty="0"/>
              <a:t> does a supply chain manager achieve strategic fit?</a:t>
            </a:r>
          </a:p>
          <a:p>
            <a:pPr>
              <a:buFontTx/>
              <a:buChar char="•"/>
            </a:pPr>
            <a:r>
              <a:rPr lang="en-US" dirty="0"/>
              <a:t> These </a:t>
            </a:r>
            <a:r>
              <a:rPr lang="en-US" u="sng" dirty="0"/>
              <a:t>four drivers</a:t>
            </a:r>
            <a:r>
              <a:rPr lang="en-US" dirty="0"/>
              <a:t> characterize the supply chain (structure and operation) and its performance in terms of  responsiveness/efficiency, and the degree of strategic fit, i.e., consistency with targeted customer needs (across SC.)  (Think of race car analogy.)  </a:t>
            </a:r>
            <a:r>
              <a:rPr lang="en-US" u="sng" dirty="0"/>
              <a:t>How do we build the SC?</a:t>
            </a:r>
          </a:p>
          <a:p>
            <a:pPr>
              <a:buFontTx/>
              <a:buChar char="•"/>
            </a:pPr>
            <a:r>
              <a:rPr lang="en-US" dirty="0"/>
              <a:t>Note: Responsiveness spectrum is 1-dimensional.  Convenient to summarize the level of SC responsiveness and for comparisons.  But for design need to </a:t>
            </a:r>
            <a:r>
              <a:rPr lang="en-US" u="sng" dirty="0"/>
              <a:t>disaggregate</a:t>
            </a:r>
            <a:r>
              <a:rPr lang="en-US" dirty="0"/>
              <a:t>.  (E.g.: Dell vs. steel mill).</a:t>
            </a:r>
          </a:p>
          <a:p>
            <a:pPr>
              <a:buFontTx/>
              <a:buChar char="•"/>
            </a:pPr>
            <a:r>
              <a:rPr lang="en-US" u="sng" dirty="0"/>
              <a:t>Transp./Inv./Facility</a:t>
            </a:r>
            <a:r>
              <a:rPr lang="en-US" dirty="0"/>
              <a:t>: How do McMaster and Grainger provide a high variety of products (over 200,000) quickly to customers? They use inventory and responsive transportation to provide same day to 2-day delivery to their customers. Grainger further increases responsiveness by having about 370 storefronts (facilities) where they provide same day delivery.</a:t>
            </a:r>
          </a:p>
          <a:p>
            <a:pPr>
              <a:buFontTx/>
              <a:buChar char="•"/>
            </a:pPr>
            <a:r>
              <a:rPr lang="en-US" u="sng" dirty="0"/>
              <a:t>Inventory</a:t>
            </a:r>
            <a:r>
              <a:rPr lang="en-US" dirty="0"/>
              <a:t>: How does Amazon provide higher variety than Borders? Amazon provides high product variety by consolidating inventory into a few storage locations.</a:t>
            </a:r>
          </a:p>
          <a:p>
            <a:pPr>
              <a:buFontTx/>
              <a:buChar char="•"/>
            </a:pPr>
            <a:r>
              <a:rPr lang="en-US" u="sng" dirty="0"/>
              <a:t>Facility</a:t>
            </a:r>
            <a:r>
              <a:rPr lang="en-US" dirty="0"/>
              <a:t>: Toyota has decided to increase responsiveness by making each production facility flexible enough to be able to supply a primary and a secondary market. Until 1998 their strategy was to have production facilities focused on only the local market.</a:t>
            </a:r>
          </a:p>
          <a:p>
            <a:pPr>
              <a:buFontTx/>
              <a:buChar char="•"/>
            </a:pPr>
            <a:r>
              <a:rPr lang="en-US" u="sng" dirty="0"/>
              <a:t>Information</a:t>
            </a:r>
            <a:r>
              <a:rPr lang="en-US" dirty="0"/>
              <a:t>: Dell and Wal-Mart have shared sales and inventory information with their suppliers to improve supply chain responsiveness and eliminate waste.</a:t>
            </a:r>
          </a:p>
          <a:p>
            <a:pPr>
              <a:buFontTx/>
              <a:buChar char="•"/>
            </a:pPr>
            <a:r>
              <a:rPr lang="en-US" dirty="0"/>
              <a:t>Note: The tradeoffs are qualitatively the same in each industry, but they play out differently depending on </a:t>
            </a:r>
            <a:r>
              <a:rPr lang="en-US" u="sng" dirty="0"/>
              <a:t>magnitudes</a:t>
            </a:r>
            <a:r>
              <a:rPr lang="en-US" dirty="0"/>
              <a:t> of the different effects – that’s the hard and fascinating part of SCM!</a:t>
            </a:r>
          </a:p>
          <a:p>
            <a:pPr>
              <a:buFontTx/>
              <a:buChar char="•"/>
            </a:pPr>
            <a:r>
              <a:rPr lang="en-US" dirty="0"/>
              <a:t>Note: We said course is about managing flows.  Drivers &amp; flows closely linked. Flow routes determined by facility and customer locations (where); flow rates &amp; patterns by facility &amp; transportation capacities, demand and push-pull boundary; flow accumulation = inventory location and push/pull boundary; flow and buffer content (location of transformation).  If time: course  outline.</a:t>
            </a:r>
          </a:p>
        </p:txBody>
      </p:sp>
      <p:sp>
        <p:nvSpPr>
          <p:cNvPr id="4" name="Slide Number Placeholder 3"/>
          <p:cNvSpPr>
            <a:spLocks noGrp="1"/>
          </p:cNvSpPr>
          <p:nvPr>
            <p:ph type="sldNum" sz="quarter" idx="10"/>
          </p:nvPr>
        </p:nvSpPr>
        <p:spPr/>
        <p:txBody>
          <a:bodyPr/>
          <a:lstStyle/>
          <a:p>
            <a:fld id="{87C048EF-2C35-4C95-B755-05E88DAD8C9D}" type="slidenum">
              <a:rPr lang="en-US" smtClean="0"/>
              <a:pPr/>
              <a:t>29</a:t>
            </a:fld>
            <a:endParaRPr lang="en-US" dirty="0"/>
          </a:p>
        </p:txBody>
      </p:sp>
    </p:spTree>
    <p:extLst>
      <p:ext uri="{BB962C8B-B14F-4D97-AF65-F5344CB8AC3E}">
        <p14:creationId xmlns:p14="http://schemas.microsoft.com/office/powerpoint/2010/main" val="1032684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endParaRPr lang="en-US" dirty="0"/>
          </a:p>
        </p:txBody>
      </p:sp>
      <p:sp>
        <p:nvSpPr>
          <p:cNvPr id="4" name="Slide Number Placeholder 3"/>
          <p:cNvSpPr>
            <a:spLocks noGrp="1"/>
          </p:cNvSpPr>
          <p:nvPr>
            <p:ph type="sldNum" sz="quarter" idx="10"/>
          </p:nvPr>
        </p:nvSpPr>
        <p:spPr/>
        <p:txBody>
          <a:bodyPr/>
          <a:lstStyle/>
          <a:p>
            <a:fld id="{87C048EF-2C35-4C95-B755-05E88DAD8C9D}" type="slidenum">
              <a:rPr lang="en-US" smtClean="0"/>
              <a:pPr/>
              <a:t>30</a:t>
            </a:fld>
            <a:endParaRPr lang="en-US" dirty="0"/>
          </a:p>
        </p:txBody>
      </p:sp>
    </p:spTree>
    <p:extLst>
      <p:ext uri="{BB962C8B-B14F-4D97-AF65-F5344CB8AC3E}">
        <p14:creationId xmlns:p14="http://schemas.microsoft.com/office/powerpoint/2010/main" val="2665950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panose="02020603050405020304" pitchFamily="18" charset="0"/>
              </a:defRPr>
            </a:lvl1pPr>
            <a:lvl2pPr marL="742950" indent="-285750" defTabSz="965200">
              <a:spcBef>
                <a:spcPct val="30000"/>
              </a:spcBef>
              <a:defRPr sz="1200">
                <a:solidFill>
                  <a:schemeClr val="tx1"/>
                </a:solidFill>
                <a:latin typeface="Times" panose="02020603050405020304" pitchFamily="18" charset="0"/>
              </a:defRPr>
            </a:lvl2pPr>
            <a:lvl3pPr marL="1143000" indent="-228600" defTabSz="965200">
              <a:spcBef>
                <a:spcPct val="30000"/>
              </a:spcBef>
              <a:defRPr sz="1200">
                <a:solidFill>
                  <a:schemeClr val="tx1"/>
                </a:solidFill>
                <a:latin typeface="Times" panose="02020603050405020304" pitchFamily="18" charset="0"/>
              </a:defRPr>
            </a:lvl3pPr>
            <a:lvl4pPr marL="1600200" indent="-228600" defTabSz="965200">
              <a:spcBef>
                <a:spcPct val="30000"/>
              </a:spcBef>
              <a:defRPr sz="1200">
                <a:solidFill>
                  <a:schemeClr val="tx1"/>
                </a:solidFill>
                <a:latin typeface="Times" panose="02020603050405020304" pitchFamily="18" charset="0"/>
              </a:defRPr>
            </a:lvl4pPr>
            <a:lvl5pPr marL="2057400" indent="-228600" defTabSz="965200">
              <a:spcBef>
                <a:spcPct val="30000"/>
              </a:spcBef>
              <a:defRPr sz="1200">
                <a:solidFill>
                  <a:schemeClr val="tx1"/>
                </a:solidFill>
                <a:latin typeface="Times"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BC903FC0-58F0-4D21-B8CE-2C9BB11DE6B9}" type="slidenum">
              <a:rPr lang="en-US" altLang="en-US" sz="1300" smtClean="0"/>
              <a:pPr>
                <a:spcBef>
                  <a:spcPct val="0"/>
                </a:spcBef>
              </a:pPr>
              <a:t>39</a:t>
            </a:fld>
            <a:endParaRPr lang="en-US" altLang="en-US" sz="1300" dirty="0"/>
          </a:p>
        </p:txBody>
      </p:sp>
    </p:spTree>
    <p:extLst>
      <p:ext uri="{BB962C8B-B14F-4D97-AF65-F5344CB8AC3E}">
        <p14:creationId xmlns:p14="http://schemas.microsoft.com/office/powerpoint/2010/main" val="344081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50</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42430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903561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51</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301424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87C048EF-2C35-4C95-B755-05E88DAD8C9D}" type="slidenum">
              <a:rPr lang="en-US" smtClean="0"/>
              <a:pPr/>
              <a:t>52</a:t>
            </a:fld>
            <a:endParaRPr lang="en-US" dirty="0"/>
          </a:p>
        </p:txBody>
      </p:sp>
      <p:sp>
        <p:nvSpPr>
          <p:cNvPr id="6" name="Footer Placeholder 5"/>
          <p:cNvSpPr>
            <a:spLocks noGrp="1"/>
          </p:cNvSpPr>
          <p:nvPr>
            <p:ph type="ftr" sz="quarter" idx="12"/>
          </p:nvPr>
        </p:nvSpPr>
        <p:spPr/>
        <p:txBody>
          <a:bodyPr/>
          <a:lstStyle/>
          <a:p>
            <a:pPr>
              <a:defRPr/>
            </a:pPr>
            <a:r>
              <a:rPr lang="en-US" dirty="0"/>
              <a:t>Supply chain management, ISB</a:t>
            </a:r>
          </a:p>
        </p:txBody>
      </p:sp>
    </p:spTree>
    <p:extLst>
      <p:ext uri="{BB962C8B-B14F-4D97-AF65-F5344CB8AC3E}">
        <p14:creationId xmlns:p14="http://schemas.microsoft.com/office/powerpoint/2010/main" val="17398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103468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88922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6068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1737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373232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endParaRPr>
          </a:p>
        </p:txBody>
      </p:sp>
    </p:spTree>
    <p:extLst>
      <p:ext uri="{BB962C8B-B14F-4D97-AF65-F5344CB8AC3E}">
        <p14:creationId xmlns:p14="http://schemas.microsoft.com/office/powerpoint/2010/main" val="283216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6950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8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3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8" descr="ISB 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58148" y="6553200"/>
            <a:ext cx="73345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mage result for fox schoo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8600" y="6452934"/>
            <a:ext cx="405066" cy="4050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91400" y="6431349"/>
            <a:ext cx="452718" cy="452718"/>
          </a:xfrm>
          <a:prstGeom prst="rect">
            <a:avLst/>
          </a:prstGeom>
        </p:spPr>
      </p:pic>
    </p:spTree>
    <p:extLst>
      <p:ext uri="{BB962C8B-B14F-4D97-AF65-F5344CB8AC3E}">
        <p14:creationId xmlns:p14="http://schemas.microsoft.com/office/powerpoint/2010/main" val="2121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4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01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716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763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02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744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10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25" r:id="rId1"/>
    <p:sldLayoutId id="214748373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angjiang_Scholars_Progr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8.bin"/><Relationship Id="rId3" Type="http://schemas.openxmlformats.org/officeDocument/2006/relationships/notesSlide" Target="../notesSlides/notesSlide20.xml"/><Relationship Id="rId7" Type="http://schemas.openxmlformats.org/officeDocument/2006/relationships/image" Target="../media/image9.wmf"/><Relationship Id="rId12" Type="http://schemas.openxmlformats.org/officeDocument/2006/relationships/oleObject" Target="../embeddings/oleObject5.bin"/><Relationship Id="rId17"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oleObject" Target="../embeddings/oleObject9.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ites.temple.edu/subodh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www.forbes.com/sites/poetsandquants/2019/10/25/profs-plan-a-rival-to-the-harvard-business-review/#1f1cb0ae10dc"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online.wsj.com/article/SB10001424127887324077704578358231107272180.html" TargetMode="External"/><Relationship Id="rId3" Type="http://schemas.openxmlformats.org/officeDocument/2006/relationships/hyperlink" Target="https://www.wsj.com/articles/no-headline-available-1393372266" TargetMode="External"/><Relationship Id="rId7" Type="http://schemas.openxmlformats.org/officeDocument/2006/relationships/hyperlink" Target="http://online.wsj.com/article/SB10001424127887324504704578412960951909032.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online.wsj.com/article/SB10001424127887323798104578453293807869744.html" TargetMode="External"/><Relationship Id="rId5" Type="http://schemas.openxmlformats.org/officeDocument/2006/relationships/hyperlink" Target="http://www.businessweek.com/articles/2014-03-25/how-big-data-helped-cut-emergency-room-visits-by-10-percent" TargetMode="External"/><Relationship Id="rId4" Type="http://schemas.openxmlformats.org/officeDocument/2006/relationships/hyperlink" Target="https://www.wsj.com/articles/fashion-industry-meets-big-data-137868245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nbcphiladelphia.com/news/local/Getting-the-Most-Out-of-Black-Friday_Philadelphia-459714853.html" TargetMode="External"/><Relationship Id="rId3" Type="http://schemas.openxmlformats.org/officeDocument/2006/relationships/hyperlink" Target="https://philadelphia.cbslocal.com/2019/11/26/subodha-kumar-temple-university-ac-moore-closing/" TargetMode="External"/><Relationship Id="rId7" Type="http://schemas.openxmlformats.org/officeDocument/2006/relationships/hyperlink" Target="https://www.nbcphiladelphia.com/news/local/Comcast-Wins-Bidding-War-for-Rights-to-Sky_Philadelphia-494057621.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philadelphia.cbslocal.com/video/3940300-carvana-car-vending-machine-coming-to-philadelphia/" TargetMode="External"/><Relationship Id="rId5" Type="http://schemas.openxmlformats.org/officeDocument/2006/relationships/hyperlink" Target="https://oscm.aom.org/viewdocument/2019-04-29-production-and-operation?CommunityKey=a6ede3d3-269f-49bf-9dcf-3e06ebe1d133" TargetMode="External"/><Relationship Id="rId4" Type="http://schemas.openxmlformats.org/officeDocument/2006/relationships/hyperlink" Target="https://whyy.org/articles/the-new-fashion-district-store-may-fit-into-forever-21s-post-bankruptcy-plan/" TargetMode="External"/><Relationship Id="rId9" Type="http://schemas.openxmlformats.org/officeDocument/2006/relationships/hyperlink" Target="https://www.youtube.com/watch?v=CALwyVYi0u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ideo" Target="https://www.youtube.com/embed/xFNGiTGyQzk" TargetMode="External"/><Relationship Id="rId6" Type="http://schemas.openxmlformats.org/officeDocument/2006/relationships/image" Target="../media/image20.jpeg"/><Relationship Id="rId5" Type="http://schemas.openxmlformats.org/officeDocument/2006/relationships/image" Target="../media/image10.emf"/></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https://www.youtube.com/embed/w1lrQgXa6pY"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aFYs9zqYpd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ideo" Target="https://www.youtube.com/embed/NrmMk1Myrxc"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cnbc.com/video/2018/01/22/amazons-cashier-free-store-opens-to-the-public.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kiro7.com/news/local/second-amazon-go-store-opening-in-downtown-seattle/82153993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CALwyVYi0u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angjiang_Scholars_Progra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RSCA_CBA@ISB.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66800" y="2667000"/>
            <a:ext cx="7772400" cy="1143000"/>
          </a:xfrm>
        </p:spPr>
        <p:txBody>
          <a:bodyPr/>
          <a:lstStyle/>
          <a:p>
            <a:pPr eaLnBrk="1" hangingPunct="1"/>
            <a:r>
              <a:rPr lang="en-US" altLang="en-US" dirty="0"/>
              <a:t>	</a:t>
            </a:r>
          </a:p>
        </p:txBody>
      </p:sp>
      <p:sp>
        <p:nvSpPr>
          <p:cNvPr id="5123" name="Rectangle 3"/>
          <p:cNvSpPr>
            <a:spLocks noGrp="1" noChangeArrowheads="1"/>
          </p:cNvSpPr>
          <p:nvPr>
            <p:ph type="subTitle" idx="1"/>
          </p:nvPr>
        </p:nvSpPr>
        <p:spPr>
          <a:xfrm>
            <a:off x="76200" y="4340227"/>
            <a:ext cx="8991600" cy="1409700"/>
          </a:xfrm>
          <a:extLst>
            <a:ext uri="{91240B29-F687-4F45-9708-019B960494DF}">
              <a14:hiddenLine xmlns:a14="http://schemas.microsoft.com/office/drawing/2010/main" w="0">
                <a:solidFill>
                  <a:srgbClr val="000000"/>
                </a:solidFill>
                <a:miter lim="800000"/>
                <a:headEnd/>
                <a:tailEnd/>
              </a14:hiddenLine>
            </a:ext>
          </a:extLst>
        </p:spPr>
        <p:txBody>
          <a:bodyPr/>
          <a:lstStyle/>
          <a:p>
            <a:pPr eaLnBrk="1" hangingPunct="1">
              <a:spcBef>
                <a:spcPts val="1200"/>
              </a:spcBef>
            </a:pPr>
            <a:r>
              <a:rPr lang="en-US" altLang="en-US" dirty="0"/>
              <a:t>RETAIL AND SUPPLY CHAIN ANALYTICS</a:t>
            </a:r>
          </a:p>
          <a:p>
            <a:pPr eaLnBrk="1" hangingPunct="1">
              <a:spcBef>
                <a:spcPts val="1200"/>
              </a:spcBef>
            </a:pPr>
            <a:endParaRPr lang="en-US" altLang="en-US" dirty="0"/>
          </a:p>
          <a:p>
            <a:pPr eaLnBrk="1" hangingPunct="1">
              <a:spcBef>
                <a:spcPts val="1200"/>
              </a:spcBef>
            </a:pPr>
            <a:r>
              <a:rPr lang="en-US" altLang="en-US" dirty="0"/>
              <a:t>Professor Subodha Kumar</a:t>
            </a:r>
          </a:p>
        </p:txBody>
      </p:sp>
      <p:pic>
        <p:nvPicPr>
          <p:cNvPr id="5125" name="Picture 8" descr="ISB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58788"/>
            <a:ext cx="23780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Image result for fox schoo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752601"/>
            <a:ext cx="2225675" cy="2225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000" y="5181600"/>
            <a:ext cx="16002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8"/>
          <p:cNvSpPr>
            <a:spLocks noGrp="1" noChangeArrowheads="1"/>
          </p:cNvSpPr>
          <p:nvPr>
            <p:ph type="title"/>
          </p:nvPr>
        </p:nvSpPr>
        <p:spPr>
          <a:xfrm>
            <a:off x="381000" y="457200"/>
            <a:ext cx="5713413" cy="576263"/>
          </a:xfrm>
        </p:spPr>
        <p:txBody>
          <a:bodyPr/>
          <a:lstStyle/>
          <a:p>
            <a:r>
              <a:rPr lang="en-US" altLang="en-US" dirty="0"/>
              <a:t>Grading</a:t>
            </a:r>
          </a:p>
        </p:txBody>
      </p:sp>
      <p:pic>
        <p:nvPicPr>
          <p:cNvPr id="5" name="Picture 4">
            <a:extLst>
              <a:ext uri="{FF2B5EF4-FFF2-40B4-BE49-F238E27FC236}">
                <a16:creationId xmlns:a16="http://schemas.microsoft.com/office/drawing/2014/main" id="{347A0D6B-3564-41FA-A94F-822EDA26CA47}"/>
              </a:ext>
            </a:extLst>
          </p:cNvPr>
          <p:cNvPicPr>
            <a:picLocks noChangeAspect="1"/>
          </p:cNvPicPr>
          <p:nvPr/>
        </p:nvPicPr>
        <p:blipFill>
          <a:blip r:embed="rId3"/>
          <a:stretch>
            <a:fillRect/>
          </a:stretch>
        </p:blipFill>
        <p:spPr>
          <a:xfrm>
            <a:off x="0" y="1738189"/>
            <a:ext cx="9771492" cy="3519611"/>
          </a:xfrm>
          <a:prstGeom prst="rect">
            <a:avLst/>
          </a:prstGeom>
        </p:spPr>
      </p:pic>
    </p:spTree>
    <p:extLst>
      <p:ext uri="{BB962C8B-B14F-4D97-AF65-F5344CB8AC3E}">
        <p14:creationId xmlns:p14="http://schemas.microsoft.com/office/powerpoint/2010/main" val="304570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8600" y="228600"/>
            <a:ext cx="9525000" cy="576263"/>
          </a:xfrm>
        </p:spPr>
        <p:txBody>
          <a:bodyPr/>
          <a:lstStyle/>
          <a:p>
            <a:r>
              <a:rPr lang="en-US" altLang="en-US" dirty="0"/>
              <a:t>Case Discussions</a:t>
            </a:r>
          </a:p>
        </p:txBody>
      </p:sp>
      <p:sp>
        <p:nvSpPr>
          <p:cNvPr id="33796" name="Rectangle 3"/>
          <p:cNvSpPr>
            <a:spLocks noGrp="1" noChangeArrowheads="1"/>
          </p:cNvSpPr>
          <p:nvPr>
            <p:ph type="body" idx="1"/>
          </p:nvPr>
        </p:nvSpPr>
        <p:spPr>
          <a:xfrm>
            <a:off x="152400" y="914400"/>
            <a:ext cx="8763000" cy="4113212"/>
          </a:xfrm>
        </p:spPr>
        <p:txBody>
          <a:bodyPr/>
          <a:lstStyle/>
          <a:p>
            <a:pPr lvl="0">
              <a:lnSpc>
                <a:spcPct val="130000"/>
              </a:lnSpc>
            </a:pPr>
            <a:r>
              <a:rPr lang="en-US" dirty="0"/>
              <a:t>Cases are important since they give the opportunity to apply tools learned in class to real situations.</a:t>
            </a:r>
            <a:endParaRPr lang="en-US" sz="3600" dirty="0"/>
          </a:p>
          <a:p>
            <a:pPr lvl="0">
              <a:lnSpc>
                <a:spcPct val="130000"/>
              </a:lnSpc>
            </a:pPr>
            <a:r>
              <a:rPr lang="en-US" u="sng" dirty="0">
                <a:solidFill>
                  <a:srgbClr val="FF0000"/>
                </a:solidFill>
              </a:rPr>
              <a:t>5 cases </a:t>
            </a:r>
            <a:r>
              <a:rPr lang="en-US" dirty="0"/>
              <a:t>will be assigned and discussed in class.</a:t>
            </a:r>
          </a:p>
          <a:p>
            <a:pPr lvl="2">
              <a:lnSpc>
                <a:spcPct val="130000"/>
              </a:lnSpc>
            </a:pPr>
            <a:r>
              <a:rPr lang="en-US" sz="2800" b="1" u="sng" dirty="0"/>
              <a:t>There is no submission required for Case #5.</a:t>
            </a:r>
          </a:p>
          <a:p>
            <a:pPr lvl="0">
              <a:lnSpc>
                <a:spcPct val="130000"/>
              </a:lnSpc>
            </a:pPr>
            <a:r>
              <a:rPr lang="en-US" dirty="0"/>
              <a:t>Written case analyses are </a:t>
            </a:r>
            <a:r>
              <a:rPr lang="en-US" b="1" u="sng" dirty="0">
                <a:solidFill>
                  <a:srgbClr val="FF0000"/>
                </a:solidFill>
              </a:rPr>
              <a:t>due by 8 a.m.</a:t>
            </a:r>
            <a:r>
              <a:rPr lang="en-US" dirty="0">
                <a:solidFill>
                  <a:srgbClr val="FF0000"/>
                </a:solidFill>
              </a:rPr>
              <a:t> </a:t>
            </a:r>
            <a:r>
              <a:rPr lang="en-US" dirty="0"/>
              <a:t>on the day for which they are assigned.</a:t>
            </a:r>
          </a:p>
          <a:p>
            <a:pPr lvl="1">
              <a:lnSpc>
                <a:spcPct val="130000"/>
              </a:lnSpc>
            </a:pPr>
            <a:r>
              <a:rPr lang="en-US" dirty="0"/>
              <a:t>Late assignments are not acceptable - no credit will be given.</a:t>
            </a:r>
          </a:p>
        </p:txBody>
      </p:sp>
    </p:spTree>
    <p:extLst>
      <p:ext uri="{BB962C8B-B14F-4D97-AF65-F5344CB8AC3E}">
        <p14:creationId xmlns:p14="http://schemas.microsoft.com/office/powerpoint/2010/main" val="403160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8600" y="228600"/>
            <a:ext cx="9525000" cy="576263"/>
          </a:xfrm>
        </p:spPr>
        <p:txBody>
          <a:bodyPr/>
          <a:lstStyle/>
          <a:p>
            <a:r>
              <a:rPr lang="en-US" altLang="en-US" dirty="0"/>
              <a:t>Case Discussions</a:t>
            </a:r>
          </a:p>
        </p:txBody>
      </p:sp>
      <p:sp>
        <p:nvSpPr>
          <p:cNvPr id="33796" name="Rectangle 3"/>
          <p:cNvSpPr>
            <a:spLocks noGrp="1" noChangeArrowheads="1"/>
          </p:cNvSpPr>
          <p:nvPr>
            <p:ph type="body" idx="1"/>
          </p:nvPr>
        </p:nvSpPr>
        <p:spPr>
          <a:xfrm>
            <a:off x="152400" y="1144588"/>
            <a:ext cx="8763000" cy="4113212"/>
          </a:xfrm>
        </p:spPr>
        <p:txBody>
          <a:bodyPr/>
          <a:lstStyle/>
          <a:p>
            <a:pPr marL="533400" indent="-533400">
              <a:lnSpc>
                <a:spcPct val="110000"/>
              </a:lnSpc>
              <a:spcBef>
                <a:spcPct val="60000"/>
              </a:spcBef>
            </a:pPr>
            <a:r>
              <a:rPr lang="en-US" altLang="en-US" sz="2800" dirty="0"/>
              <a:t>Case studies will require you to understand and solve unstructured problems for the real companies.</a:t>
            </a:r>
          </a:p>
          <a:p>
            <a:pPr marL="914400" lvl="1" indent="-457200">
              <a:lnSpc>
                <a:spcPct val="110000"/>
              </a:lnSpc>
              <a:spcBef>
                <a:spcPct val="60000"/>
              </a:spcBef>
            </a:pPr>
            <a:r>
              <a:rPr lang="en-US" altLang="en-US" sz="2400" dirty="0"/>
              <a:t>The goal is to improve your decision making process in the real-world scenario, which is extremely important to be a successful senior executive.</a:t>
            </a:r>
          </a:p>
          <a:p>
            <a:pPr marL="533400" indent="-533400">
              <a:lnSpc>
                <a:spcPct val="110000"/>
              </a:lnSpc>
              <a:spcBef>
                <a:spcPct val="60000"/>
              </a:spcBef>
            </a:pPr>
            <a:r>
              <a:rPr lang="en-US" altLang="en-US" sz="2800" u="sng" dirty="0">
                <a:solidFill>
                  <a:srgbClr val="FF0000"/>
                </a:solidFill>
              </a:rPr>
              <a:t>You need to discuss each case within your group </a:t>
            </a:r>
            <a:r>
              <a:rPr lang="en-US" altLang="en-US" sz="2800" dirty="0"/>
              <a:t>before the assigned class discussion date for that case.</a:t>
            </a:r>
          </a:p>
          <a:p>
            <a:pPr marL="933450" lvl="1" indent="-533400">
              <a:lnSpc>
                <a:spcPct val="110000"/>
              </a:lnSpc>
              <a:spcBef>
                <a:spcPct val="60000"/>
              </a:spcBef>
            </a:pPr>
            <a:r>
              <a:rPr lang="en-US" altLang="en-US" sz="2400" dirty="0"/>
              <a:t>Any team member might be called on in class to discuss the analysis and key conclusions of the group.</a:t>
            </a:r>
          </a:p>
          <a:p>
            <a:pPr marL="514350" indent="-457200">
              <a:lnSpc>
                <a:spcPct val="110000"/>
              </a:lnSpc>
              <a:spcBef>
                <a:spcPct val="60000"/>
              </a:spcBef>
            </a:pPr>
            <a:endParaRPr lang="en-US" altLang="en-US" sz="3600" dirty="0"/>
          </a:p>
        </p:txBody>
      </p:sp>
    </p:spTree>
    <p:extLst>
      <p:ext uri="{BB962C8B-B14F-4D97-AF65-F5344CB8AC3E}">
        <p14:creationId xmlns:p14="http://schemas.microsoft.com/office/powerpoint/2010/main" val="10795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8600" y="0"/>
            <a:ext cx="9525000" cy="576263"/>
          </a:xfrm>
        </p:spPr>
        <p:txBody>
          <a:bodyPr/>
          <a:lstStyle/>
          <a:p>
            <a:r>
              <a:rPr lang="en-US" altLang="en-US" sz="4000" dirty="0"/>
              <a:t>Case Discussions</a:t>
            </a:r>
          </a:p>
        </p:txBody>
      </p:sp>
      <p:sp>
        <p:nvSpPr>
          <p:cNvPr id="33796" name="Rectangle 3"/>
          <p:cNvSpPr>
            <a:spLocks noGrp="1" noChangeArrowheads="1"/>
          </p:cNvSpPr>
          <p:nvPr>
            <p:ph type="body" idx="1"/>
          </p:nvPr>
        </p:nvSpPr>
        <p:spPr>
          <a:xfrm>
            <a:off x="152400" y="533400"/>
            <a:ext cx="8763000" cy="4113212"/>
          </a:xfrm>
        </p:spPr>
        <p:txBody>
          <a:bodyPr/>
          <a:lstStyle/>
          <a:p>
            <a:pPr lvl="0">
              <a:lnSpc>
                <a:spcPct val="130000"/>
              </a:lnSpc>
            </a:pPr>
            <a:r>
              <a:rPr lang="en-US" sz="2000" dirty="0"/>
              <a:t>Please provide quantitative analysis (either in the form of tables or excel file) wherever necessary. Such analysis if done well will essentially improve the strength of the case report.</a:t>
            </a:r>
            <a:endParaRPr lang="en-US" sz="2400" dirty="0"/>
          </a:p>
          <a:p>
            <a:pPr lvl="0">
              <a:lnSpc>
                <a:spcPct val="130000"/>
              </a:lnSpc>
            </a:pPr>
            <a:r>
              <a:rPr lang="en-US" sz="2000" dirty="0"/>
              <a:t>Be concise and organized</a:t>
            </a:r>
          </a:p>
          <a:p>
            <a:pPr lvl="1">
              <a:lnSpc>
                <a:spcPct val="130000"/>
              </a:lnSpc>
            </a:pPr>
            <a:r>
              <a:rPr lang="en-US" sz="1800" dirty="0"/>
              <a:t>Summarize your recommendations on the first page and support it by a clear analysis and explanation. </a:t>
            </a:r>
          </a:p>
          <a:p>
            <a:pPr lvl="1">
              <a:lnSpc>
                <a:spcPct val="130000"/>
              </a:lnSpc>
            </a:pPr>
            <a:r>
              <a:rPr lang="en-US" sz="1800" b="1" u="sng" dirty="0"/>
              <a:t>Make sure that all of your recommendations are supported by qualitative and/or quantitative analysis.</a:t>
            </a:r>
            <a:r>
              <a:rPr lang="en-US" sz="1800" dirty="0"/>
              <a:t> </a:t>
            </a:r>
          </a:p>
          <a:p>
            <a:pPr lvl="1">
              <a:lnSpc>
                <a:spcPct val="130000"/>
              </a:lnSpc>
            </a:pPr>
            <a:r>
              <a:rPr lang="en-US" sz="1800" dirty="0"/>
              <a:t>Provide exhibits wherever necessary, and all such exhibits must be referred in the report.</a:t>
            </a:r>
          </a:p>
          <a:p>
            <a:pPr lvl="0">
              <a:lnSpc>
                <a:spcPct val="130000"/>
              </a:lnSpc>
            </a:pPr>
            <a:r>
              <a:rPr lang="en-US" sz="2000" dirty="0"/>
              <a:t>The write up should not exceed 4 pages (12pt, 1½ lines spaced), excluding exhibits.</a:t>
            </a:r>
          </a:p>
          <a:p>
            <a:pPr lvl="0">
              <a:lnSpc>
                <a:spcPct val="130000"/>
              </a:lnSpc>
            </a:pPr>
            <a:r>
              <a:rPr lang="en-US" sz="2000" dirty="0"/>
              <a:t>Remember you are writing for someone who knows the facts of the case</a:t>
            </a:r>
          </a:p>
          <a:p>
            <a:pPr lvl="1">
              <a:lnSpc>
                <a:spcPct val="130000"/>
              </a:lnSpc>
            </a:pPr>
            <a:r>
              <a:rPr lang="en-US" sz="1800" dirty="0"/>
              <a:t>Focus on your recommendation and reasons behind it.</a:t>
            </a:r>
          </a:p>
          <a:p>
            <a:pPr marL="514350" indent="-457200">
              <a:lnSpc>
                <a:spcPct val="130000"/>
              </a:lnSpc>
              <a:spcBef>
                <a:spcPct val="60000"/>
              </a:spcBef>
            </a:pPr>
            <a:endParaRPr lang="en-US" altLang="en-US" sz="2400" dirty="0"/>
          </a:p>
        </p:txBody>
      </p:sp>
    </p:spTree>
    <p:extLst>
      <p:ext uri="{BB962C8B-B14F-4D97-AF65-F5344CB8AC3E}">
        <p14:creationId xmlns:p14="http://schemas.microsoft.com/office/powerpoint/2010/main" val="276998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76200"/>
            <a:ext cx="9525000" cy="576263"/>
          </a:xfrm>
        </p:spPr>
        <p:txBody>
          <a:bodyPr/>
          <a:lstStyle/>
          <a:p>
            <a:r>
              <a:rPr lang="en-US" altLang="en-US" dirty="0"/>
              <a:t>Class Participation Grade</a:t>
            </a:r>
          </a:p>
        </p:txBody>
      </p:sp>
      <p:sp>
        <p:nvSpPr>
          <p:cNvPr id="39940" name="Rectangle 3"/>
          <p:cNvSpPr>
            <a:spLocks noGrp="1" noChangeArrowheads="1"/>
          </p:cNvSpPr>
          <p:nvPr>
            <p:ph type="body" idx="1"/>
          </p:nvPr>
        </p:nvSpPr>
        <p:spPr>
          <a:xfrm>
            <a:off x="152400" y="839787"/>
            <a:ext cx="8763000" cy="5256213"/>
          </a:xfrm>
        </p:spPr>
        <p:txBody>
          <a:bodyPr/>
          <a:lstStyle/>
          <a:p>
            <a:pPr lvl="0">
              <a:lnSpc>
                <a:spcPct val="130000"/>
              </a:lnSpc>
            </a:pPr>
            <a:r>
              <a:rPr lang="en-US" sz="2000" dirty="0"/>
              <a:t>Each student is expected to arrive in class on time and ready to participate.</a:t>
            </a:r>
          </a:p>
          <a:p>
            <a:pPr lvl="0">
              <a:lnSpc>
                <a:spcPct val="130000"/>
              </a:lnSpc>
            </a:pPr>
            <a:r>
              <a:rPr lang="en-US" sz="2000" dirty="0"/>
              <a:t>Numerous examples and a number of cases will be discussed in class. Each student may be called upon to answer questions from time to time.</a:t>
            </a:r>
          </a:p>
          <a:p>
            <a:pPr lvl="0">
              <a:lnSpc>
                <a:spcPct val="130000"/>
              </a:lnSpc>
            </a:pPr>
            <a:r>
              <a:rPr lang="en-US" sz="2000" dirty="0"/>
              <a:t>Because of the concentrated format, it is extremely important to keep up with the material covered in class.</a:t>
            </a:r>
            <a:endParaRPr lang="en-US" altLang="en-US" sz="2000" dirty="0"/>
          </a:p>
          <a:p>
            <a:pPr marL="533400" indent="-533400">
              <a:lnSpc>
                <a:spcPct val="130000"/>
              </a:lnSpc>
              <a:spcBef>
                <a:spcPct val="60000"/>
              </a:spcBef>
            </a:pPr>
            <a:r>
              <a:rPr lang="en-US" altLang="en-US" sz="2000" dirty="0"/>
              <a:t>Your </a:t>
            </a:r>
            <a:r>
              <a:rPr lang="en-US" altLang="en-US" sz="2000" b="1" dirty="0"/>
              <a:t>class participation grade</a:t>
            </a:r>
            <a:r>
              <a:rPr lang="en-US" altLang="en-US" sz="2000" dirty="0"/>
              <a:t> will be based on the </a:t>
            </a:r>
            <a:r>
              <a:rPr lang="en-US" altLang="en-US" sz="2000" b="1" u="sng" dirty="0"/>
              <a:t>quality (NOT quantity)</a:t>
            </a:r>
            <a:r>
              <a:rPr lang="en-US" altLang="en-US" sz="2000" dirty="0"/>
              <a:t> of your individual contributions to the discussion in every class.</a:t>
            </a:r>
          </a:p>
          <a:p>
            <a:pPr marL="914400" lvl="1" indent="-457200">
              <a:lnSpc>
                <a:spcPct val="130000"/>
              </a:lnSpc>
              <a:spcBef>
                <a:spcPct val="60000"/>
              </a:spcBef>
            </a:pPr>
            <a:r>
              <a:rPr lang="en-US" altLang="en-US" sz="1800" dirty="0"/>
              <a:t>Your questions and comments in the class will be the part of your class participation, because all of these things contribute to the learning of class.</a:t>
            </a:r>
          </a:p>
          <a:p>
            <a:pPr lvl="0">
              <a:lnSpc>
                <a:spcPct val="130000"/>
              </a:lnSpc>
            </a:pPr>
            <a:r>
              <a:rPr lang="en-US" sz="2000" dirty="0">
                <a:solidFill>
                  <a:srgbClr val="FF0000"/>
                </a:solidFill>
              </a:rPr>
              <a:t>Keep your eyes open for any news/analysis/report related to the course material, and share them in class. </a:t>
            </a:r>
          </a:p>
          <a:p>
            <a:pPr lvl="1">
              <a:lnSpc>
                <a:spcPct val="130000"/>
              </a:lnSpc>
            </a:pPr>
            <a:r>
              <a:rPr lang="en-US" sz="1800" dirty="0">
                <a:solidFill>
                  <a:srgbClr val="FF0000"/>
                </a:solidFill>
              </a:rPr>
              <a:t>We will try to begin each class session with such news/analysis/report.</a:t>
            </a:r>
            <a:endParaRPr lang="en-US" altLang="en-US" sz="1800" b="1" dirty="0">
              <a:solidFill>
                <a:srgbClr val="FF0000"/>
              </a:solidFill>
            </a:endParaRPr>
          </a:p>
        </p:txBody>
      </p:sp>
    </p:spTree>
    <p:extLst>
      <p:ext uri="{BB962C8B-B14F-4D97-AF65-F5344CB8AC3E}">
        <p14:creationId xmlns:p14="http://schemas.microsoft.com/office/powerpoint/2010/main" val="358805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9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76200"/>
            <a:ext cx="9525000" cy="576263"/>
          </a:xfrm>
        </p:spPr>
        <p:txBody>
          <a:bodyPr/>
          <a:lstStyle/>
          <a:p>
            <a:r>
              <a:rPr lang="en-US" altLang="en-US" dirty="0"/>
              <a:t>Beer Game Report</a:t>
            </a:r>
          </a:p>
        </p:txBody>
      </p:sp>
      <p:sp>
        <p:nvSpPr>
          <p:cNvPr id="39940" name="Rectangle 3"/>
          <p:cNvSpPr>
            <a:spLocks noGrp="1" noChangeArrowheads="1"/>
          </p:cNvSpPr>
          <p:nvPr>
            <p:ph type="body" idx="1"/>
          </p:nvPr>
        </p:nvSpPr>
        <p:spPr>
          <a:xfrm>
            <a:off x="152400" y="457200"/>
            <a:ext cx="8763000" cy="5256213"/>
          </a:xfrm>
        </p:spPr>
        <p:txBody>
          <a:bodyPr/>
          <a:lstStyle/>
          <a:p>
            <a:pPr lvl="0">
              <a:lnSpc>
                <a:spcPct val="120000"/>
              </a:lnSpc>
            </a:pPr>
            <a:r>
              <a:rPr lang="en-US" sz="2400" dirty="0"/>
              <a:t>Each</a:t>
            </a:r>
            <a:r>
              <a:rPr lang="en-US" sz="2000" dirty="0"/>
              <a:t> group will play an online supply chain simulation game and develop a report on how they made their decisions and their final outcomes. </a:t>
            </a:r>
          </a:p>
          <a:p>
            <a:pPr lvl="0">
              <a:lnSpc>
                <a:spcPct val="120000"/>
              </a:lnSpc>
            </a:pPr>
            <a:r>
              <a:rPr lang="en-US" sz="2000" dirty="0">
                <a:solidFill>
                  <a:srgbClr val="C00000"/>
                </a:solidFill>
              </a:rPr>
              <a:t>The game will be played in the classroom. </a:t>
            </a:r>
          </a:p>
          <a:p>
            <a:pPr lvl="0">
              <a:lnSpc>
                <a:spcPct val="120000"/>
              </a:lnSpc>
            </a:pPr>
            <a:r>
              <a:rPr lang="en-US" sz="2000" dirty="0"/>
              <a:t>Instructions on how to play the game will be provided in class.</a:t>
            </a:r>
          </a:p>
          <a:p>
            <a:pPr lvl="0">
              <a:lnSpc>
                <a:spcPct val="120000"/>
              </a:lnSpc>
            </a:pPr>
            <a:r>
              <a:rPr lang="en-US" sz="2000" b="1" dirty="0">
                <a:solidFill>
                  <a:srgbClr val="FF0000"/>
                </a:solidFill>
              </a:rPr>
              <a:t>Your team report on the decisions you made and outcomes you achieved in the beer game will be due at 5:00 pm in one week from the last day of the class.</a:t>
            </a:r>
          </a:p>
          <a:p>
            <a:pPr lvl="0">
              <a:lnSpc>
                <a:spcPct val="120000"/>
              </a:lnSpc>
            </a:pPr>
            <a:r>
              <a:rPr lang="en-US" sz="2000" dirty="0">
                <a:solidFill>
                  <a:srgbClr val="336600"/>
                </a:solidFill>
              </a:rPr>
              <a:t>The report should include:</a:t>
            </a:r>
          </a:p>
          <a:p>
            <a:pPr lvl="1">
              <a:lnSpc>
                <a:spcPct val="120000"/>
              </a:lnSpc>
            </a:pPr>
            <a:r>
              <a:rPr lang="en-US" sz="1800" dirty="0"/>
              <a:t>Details of your results (with appropriate visuals).</a:t>
            </a:r>
          </a:p>
          <a:p>
            <a:pPr lvl="1">
              <a:lnSpc>
                <a:spcPct val="120000"/>
              </a:lnSpc>
            </a:pPr>
            <a:r>
              <a:rPr lang="en-US" sz="1800" dirty="0"/>
              <a:t>Discussion of your initial strategy. What worked and what didn't work? </a:t>
            </a:r>
          </a:p>
          <a:p>
            <a:pPr lvl="1">
              <a:lnSpc>
                <a:spcPct val="120000"/>
              </a:lnSpc>
            </a:pPr>
            <a:r>
              <a:rPr lang="en-US" sz="1800" dirty="0"/>
              <a:t>Discussion of what you could have done differently and why.</a:t>
            </a:r>
          </a:p>
          <a:p>
            <a:pPr lvl="1">
              <a:lnSpc>
                <a:spcPct val="120000"/>
              </a:lnSpc>
            </a:pPr>
            <a:r>
              <a:rPr lang="en-US" sz="1800" dirty="0"/>
              <a:t>Discussion of key take-aways. How would you use these take-aways in your workplace?</a:t>
            </a:r>
          </a:p>
          <a:p>
            <a:pPr lvl="0">
              <a:lnSpc>
                <a:spcPct val="120000"/>
              </a:lnSpc>
            </a:pPr>
            <a:r>
              <a:rPr lang="en-US" sz="2000" dirty="0">
                <a:solidFill>
                  <a:srgbClr val="0033CC"/>
                </a:solidFill>
              </a:rPr>
              <a:t>There is no specific format and length for these reports.</a:t>
            </a:r>
          </a:p>
          <a:p>
            <a:pPr lvl="0">
              <a:lnSpc>
                <a:spcPct val="120000"/>
              </a:lnSpc>
            </a:pPr>
            <a:r>
              <a:rPr lang="en-US" sz="2000" dirty="0"/>
              <a:t>The groups will be evaluated on how you perform in the game and how you explain your strategies in the report. </a:t>
            </a:r>
          </a:p>
        </p:txBody>
      </p:sp>
    </p:spTree>
    <p:extLst>
      <p:ext uri="{BB962C8B-B14F-4D97-AF65-F5344CB8AC3E}">
        <p14:creationId xmlns:p14="http://schemas.microsoft.com/office/powerpoint/2010/main" val="123328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94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4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76200"/>
            <a:ext cx="9525000" cy="576263"/>
          </a:xfrm>
        </p:spPr>
        <p:txBody>
          <a:bodyPr/>
          <a:lstStyle/>
          <a:p>
            <a:r>
              <a:rPr lang="en-US" altLang="en-US" dirty="0"/>
              <a:t>Classroom Behavior</a:t>
            </a:r>
          </a:p>
        </p:txBody>
      </p:sp>
      <p:sp>
        <p:nvSpPr>
          <p:cNvPr id="39940" name="Rectangle 3"/>
          <p:cNvSpPr>
            <a:spLocks noGrp="1" noChangeArrowheads="1"/>
          </p:cNvSpPr>
          <p:nvPr>
            <p:ph type="body" idx="1"/>
          </p:nvPr>
        </p:nvSpPr>
        <p:spPr>
          <a:xfrm>
            <a:off x="152400" y="687387"/>
            <a:ext cx="8763000" cy="5256213"/>
          </a:xfrm>
        </p:spPr>
        <p:txBody>
          <a:bodyPr/>
          <a:lstStyle/>
          <a:p>
            <a:pPr lvl="0">
              <a:lnSpc>
                <a:spcPct val="135000"/>
              </a:lnSpc>
            </a:pPr>
            <a:r>
              <a:rPr lang="en-US" sz="2800" dirty="0"/>
              <a:t>Please arrive on time.</a:t>
            </a:r>
            <a:endParaRPr lang="en-US" dirty="0"/>
          </a:p>
          <a:p>
            <a:pPr lvl="0">
              <a:lnSpc>
                <a:spcPct val="135000"/>
              </a:lnSpc>
            </a:pPr>
            <a:r>
              <a:rPr lang="en-US" sz="2800" dirty="0"/>
              <a:t>If you choose to attend class, it would be appreciated if you do not leave early. </a:t>
            </a:r>
          </a:p>
          <a:p>
            <a:pPr lvl="1">
              <a:lnSpc>
                <a:spcPct val="135000"/>
              </a:lnSpc>
            </a:pPr>
            <a:r>
              <a:rPr lang="en-US" sz="2400" dirty="0">
                <a:solidFill>
                  <a:srgbClr val="0033CC"/>
                </a:solidFill>
              </a:rPr>
              <a:t>If you need to leave early for any unavoidable reason, let me know before the class.</a:t>
            </a:r>
            <a:endParaRPr lang="en-US" dirty="0">
              <a:solidFill>
                <a:srgbClr val="0033CC"/>
              </a:solidFill>
            </a:endParaRPr>
          </a:p>
          <a:p>
            <a:pPr lvl="0">
              <a:lnSpc>
                <a:spcPct val="135000"/>
              </a:lnSpc>
            </a:pPr>
            <a:r>
              <a:rPr lang="en-US" sz="2800" b="1" u="sng" dirty="0">
                <a:solidFill>
                  <a:srgbClr val="FF0000"/>
                </a:solidFill>
              </a:rPr>
              <a:t>Cell phones must be switched off in the classroom</a:t>
            </a:r>
            <a:r>
              <a:rPr lang="en-US" sz="2800" dirty="0"/>
              <a:t>. </a:t>
            </a:r>
            <a:endParaRPr lang="en-US" dirty="0"/>
          </a:p>
          <a:p>
            <a:pPr lvl="1">
              <a:lnSpc>
                <a:spcPct val="135000"/>
              </a:lnSpc>
            </a:pPr>
            <a:r>
              <a:rPr lang="en-US" sz="2400" dirty="0"/>
              <a:t>There will be </a:t>
            </a:r>
            <a:r>
              <a:rPr lang="en-US" sz="2400" b="1" u="sng" dirty="0"/>
              <a:t>penalty</a:t>
            </a:r>
            <a:r>
              <a:rPr lang="en-US" sz="2400" dirty="0"/>
              <a:t> for using cell phones in the classroom.</a:t>
            </a:r>
            <a:endParaRPr lang="en-US" dirty="0"/>
          </a:p>
          <a:p>
            <a:pPr lvl="0">
              <a:lnSpc>
                <a:spcPct val="135000"/>
              </a:lnSpc>
            </a:pPr>
            <a:r>
              <a:rPr lang="en-US" sz="2800" dirty="0"/>
              <a:t>During class, computers can be used </a:t>
            </a:r>
            <a:r>
              <a:rPr lang="en-US" sz="2800" b="1" u="sng" dirty="0"/>
              <a:t>only for</a:t>
            </a:r>
            <a:r>
              <a:rPr lang="en-US" sz="2800" dirty="0"/>
              <a:t> the classroom related activities. </a:t>
            </a:r>
            <a:endParaRPr lang="en-US" dirty="0"/>
          </a:p>
          <a:p>
            <a:pPr lvl="1">
              <a:lnSpc>
                <a:spcPct val="135000"/>
              </a:lnSpc>
            </a:pPr>
            <a:r>
              <a:rPr lang="en-US" sz="2400" dirty="0"/>
              <a:t>Again, there will be </a:t>
            </a:r>
            <a:r>
              <a:rPr lang="en-US" sz="2400" b="1" u="sng" dirty="0"/>
              <a:t>penalty</a:t>
            </a:r>
            <a:r>
              <a:rPr lang="en-US" sz="2400" i="1" dirty="0"/>
              <a:t> </a:t>
            </a:r>
            <a:r>
              <a:rPr lang="en-US" sz="2400" dirty="0"/>
              <a:t>for violating this rule.</a:t>
            </a:r>
            <a:endParaRPr lang="en-US" dirty="0"/>
          </a:p>
        </p:txBody>
      </p:sp>
    </p:spTree>
    <p:extLst>
      <p:ext uri="{BB962C8B-B14F-4D97-AF65-F5344CB8AC3E}">
        <p14:creationId xmlns:p14="http://schemas.microsoft.com/office/powerpoint/2010/main" val="65806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52400" y="414338"/>
            <a:ext cx="5713413" cy="576262"/>
          </a:xfrm>
        </p:spPr>
        <p:txBody>
          <a:bodyPr/>
          <a:lstStyle/>
          <a:p>
            <a:r>
              <a:rPr lang="en-US" altLang="en-US" dirty="0"/>
              <a:t>Course Outline</a:t>
            </a:r>
          </a:p>
        </p:txBody>
      </p:sp>
      <p:sp>
        <p:nvSpPr>
          <p:cNvPr id="46084" name="Rectangle 3"/>
          <p:cNvSpPr>
            <a:spLocks noGrp="1" noChangeArrowheads="1"/>
          </p:cNvSpPr>
          <p:nvPr>
            <p:ph type="body" idx="1"/>
          </p:nvPr>
        </p:nvSpPr>
        <p:spPr>
          <a:xfrm>
            <a:off x="228600" y="1524000"/>
            <a:ext cx="8686800" cy="5257800"/>
          </a:xfrm>
        </p:spPr>
        <p:txBody>
          <a:bodyPr/>
          <a:lstStyle/>
          <a:p>
            <a:pPr>
              <a:lnSpc>
                <a:spcPct val="95000"/>
              </a:lnSpc>
              <a:spcBef>
                <a:spcPct val="40000"/>
              </a:spcBef>
            </a:pPr>
            <a:r>
              <a:rPr lang="en-US" altLang="en-US" sz="4000" dirty="0"/>
              <a:t>The tentative course outline, including cases and readings, is provided in </a:t>
            </a:r>
            <a:r>
              <a:rPr lang="en-US" altLang="en-US" sz="4000" b="1" dirty="0">
                <a:solidFill>
                  <a:srgbClr val="336600"/>
                </a:solidFill>
              </a:rPr>
              <a:t>the Syllabus.</a:t>
            </a:r>
          </a:p>
          <a:p>
            <a:pPr>
              <a:lnSpc>
                <a:spcPct val="95000"/>
              </a:lnSpc>
              <a:spcBef>
                <a:spcPct val="40000"/>
              </a:spcBef>
            </a:pPr>
            <a:endParaRPr lang="en-US" altLang="en-US" sz="4000" b="1" dirty="0">
              <a:solidFill>
                <a:srgbClr val="336600"/>
              </a:solidFill>
            </a:endParaRPr>
          </a:p>
          <a:p>
            <a:pPr>
              <a:lnSpc>
                <a:spcPct val="95000"/>
              </a:lnSpc>
              <a:spcBef>
                <a:spcPct val="40000"/>
              </a:spcBef>
            </a:pPr>
            <a:r>
              <a:rPr lang="en-US" altLang="en-US" sz="4000" dirty="0"/>
              <a:t>Everything is also available at the course platform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76200"/>
            <a:ext cx="9067800" cy="1143000"/>
          </a:xfrm>
        </p:spPr>
        <p:txBody>
          <a:bodyPr/>
          <a:lstStyle/>
          <a:p>
            <a:r>
              <a:rPr lang="en-US" altLang="en-US" dirty="0"/>
              <a:t>Data Analytics and Decision Analytics</a:t>
            </a:r>
          </a:p>
        </p:txBody>
      </p:sp>
      <p:sp>
        <p:nvSpPr>
          <p:cNvPr id="13317" name="TextBox 5"/>
          <p:cNvSpPr txBox="1">
            <a:spLocks noChangeArrowheads="1"/>
          </p:cNvSpPr>
          <p:nvPr/>
        </p:nvSpPr>
        <p:spPr bwMode="auto">
          <a:xfrm>
            <a:off x="4495800" y="1828800"/>
            <a:ext cx="762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dirty="0">
              <a:latin typeface="Arial" panose="020B0604020202020204" pitchFamily="34" charset="0"/>
            </a:endParaRPr>
          </a:p>
        </p:txBody>
      </p:sp>
      <p:sp>
        <p:nvSpPr>
          <p:cNvPr id="3" name="TextBox 2"/>
          <p:cNvSpPr txBox="1"/>
          <p:nvPr/>
        </p:nvSpPr>
        <p:spPr>
          <a:xfrm>
            <a:off x="1981200" y="1273314"/>
            <a:ext cx="5486400" cy="707886"/>
          </a:xfrm>
          <a:prstGeom prst="rect">
            <a:avLst/>
          </a:prstGeom>
          <a:noFill/>
          <a:ln>
            <a:solidFill>
              <a:srgbClr val="FF0000"/>
            </a:solidFill>
          </a:ln>
        </p:spPr>
        <p:txBody>
          <a:bodyPr wrap="square" rtlCol="0">
            <a:spAutoFit/>
          </a:bodyPr>
          <a:lstStyle/>
          <a:p>
            <a:pPr algn="ctr"/>
            <a:r>
              <a:rPr lang="en-US" sz="4000" b="1" dirty="0"/>
              <a:t>Business Analytics</a:t>
            </a:r>
          </a:p>
        </p:txBody>
      </p:sp>
      <p:cxnSp>
        <p:nvCxnSpPr>
          <p:cNvPr id="5" name="Straight Arrow Connector 4"/>
          <p:cNvCxnSpPr/>
          <p:nvPr/>
        </p:nvCxnSpPr>
        <p:spPr bwMode="auto">
          <a:xfrm flipH="1">
            <a:off x="1219200" y="1948656"/>
            <a:ext cx="2971800" cy="1012032"/>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cxnSp>
        <p:nvCxnSpPr>
          <p:cNvPr id="7" name="Straight Arrow Connector 6"/>
          <p:cNvCxnSpPr/>
          <p:nvPr/>
        </p:nvCxnSpPr>
        <p:spPr bwMode="auto">
          <a:xfrm>
            <a:off x="5181600" y="1981200"/>
            <a:ext cx="2819400" cy="979488"/>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sp>
        <p:nvSpPr>
          <p:cNvPr id="8" name="TextBox 7"/>
          <p:cNvSpPr txBox="1"/>
          <p:nvPr/>
        </p:nvSpPr>
        <p:spPr>
          <a:xfrm>
            <a:off x="216195" y="2993232"/>
            <a:ext cx="2971800" cy="461665"/>
          </a:xfrm>
          <a:prstGeom prst="rect">
            <a:avLst/>
          </a:prstGeom>
          <a:noFill/>
          <a:ln>
            <a:solidFill>
              <a:srgbClr val="800000"/>
            </a:solidFill>
          </a:ln>
        </p:spPr>
        <p:txBody>
          <a:bodyPr wrap="square" rtlCol="0">
            <a:spAutoFit/>
          </a:bodyPr>
          <a:lstStyle/>
          <a:p>
            <a:pPr algn="ctr"/>
            <a:r>
              <a:rPr lang="en-US" b="1" dirty="0"/>
              <a:t>Data Analytics</a:t>
            </a:r>
          </a:p>
        </p:txBody>
      </p:sp>
      <p:sp>
        <p:nvSpPr>
          <p:cNvPr id="13" name="TextBox 12"/>
          <p:cNvSpPr txBox="1"/>
          <p:nvPr/>
        </p:nvSpPr>
        <p:spPr>
          <a:xfrm>
            <a:off x="5943600" y="2967335"/>
            <a:ext cx="2971800" cy="461665"/>
          </a:xfrm>
          <a:prstGeom prst="rect">
            <a:avLst/>
          </a:prstGeom>
          <a:noFill/>
          <a:ln>
            <a:solidFill>
              <a:srgbClr val="800000"/>
            </a:solidFill>
          </a:ln>
        </p:spPr>
        <p:txBody>
          <a:bodyPr wrap="square" rtlCol="0">
            <a:spAutoFit/>
          </a:bodyPr>
          <a:lstStyle/>
          <a:p>
            <a:pPr algn="ctr"/>
            <a:r>
              <a:rPr lang="en-US" b="1" dirty="0"/>
              <a:t>Decision Analytics</a:t>
            </a:r>
          </a:p>
        </p:txBody>
      </p:sp>
    </p:spTree>
    <p:extLst>
      <p:ext uri="{BB962C8B-B14F-4D97-AF65-F5344CB8AC3E}">
        <p14:creationId xmlns:p14="http://schemas.microsoft.com/office/powerpoint/2010/main" val="40973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76200"/>
            <a:ext cx="9067800" cy="1143000"/>
          </a:xfrm>
        </p:spPr>
        <p:txBody>
          <a:bodyPr/>
          <a:lstStyle/>
          <a:p>
            <a:r>
              <a:rPr lang="en-US" altLang="en-US" dirty="0"/>
              <a:t>Data Analytics and Decision Analytics</a:t>
            </a:r>
          </a:p>
        </p:txBody>
      </p:sp>
      <p:sp>
        <p:nvSpPr>
          <p:cNvPr id="13317" name="TextBox 5"/>
          <p:cNvSpPr txBox="1">
            <a:spLocks noChangeArrowheads="1"/>
          </p:cNvSpPr>
          <p:nvPr/>
        </p:nvSpPr>
        <p:spPr bwMode="auto">
          <a:xfrm>
            <a:off x="4495800" y="1828800"/>
            <a:ext cx="762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dirty="0">
              <a:latin typeface="Arial" panose="020B0604020202020204" pitchFamily="34" charset="0"/>
            </a:endParaRPr>
          </a:p>
        </p:txBody>
      </p:sp>
      <p:sp>
        <p:nvSpPr>
          <p:cNvPr id="3" name="TextBox 2"/>
          <p:cNvSpPr txBox="1"/>
          <p:nvPr/>
        </p:nvSpPr>
        <p:spPr>
          <a:xfrm>
            <a:off x="1981200" y="1273314"/>
            <a:ext cx="5486400" cy="707886"/>
          </a:xfrm>
          <a:prstGeom prst="rect">
            <a:avLst/>
          </a:prstGeom>
          <a:noFill/>
          <a:ln>
            <a:solidFill>
              <a:srgbClr val="FF0000"/>
            </a:solidFill>
          </a:ln>
        </p:spPr>
        <p:txBody>
          <a:bodyPr wrap="square" rtlCol="0">
            <a:spAutoFit/>
          </a:bodyPr>
          <a:lstStyle/>
          <a:p>
            <a:pPr algn="ctr"/>
            <a:r>
              <a:rPr lang="en-US" sz="4000" b="1" dirty="0"/>
              <a:t>Business Analytics</a:t>
            </a:r>
          </a:p>
        </p:txBody>
      </p:sp>
      <p:cxnSp>
        <p:nvCxnSpPr>
          <p:cNvPr id="5" name="Straight Arrow Connector 4"/>
          <p:cNvCxnSpPr/>
          <p:nvPr/>
        </p:nvCxnSpPr>
        <p:spPr bwMode="auto">
          <a:xfrm flipH="1">
            <a:off x="1219200" y="1948656"/>
            <a:ext cx="2971800" cy="1012032"/>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cxnSp>
        <p:nvCxnSpPr>
          <p:cNvPr id="7" name="Straight Arrow Connector 6"/>
          <p:cNvCxnSpPr/>
          <p:nvPr/>
        </p:nvCxnSpPr>
        <p:spPr bwMode="auto">
          <a:xfrm>
            <a:off x="5181600" y="1981200"/>
            <a:ext cx="2819400" cy="979488"/>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sp>
        <p:nvSpPr>
          <p:cNvPr id="8" name="TextBox 7"/>
          <p:cNvSpPr txBox="1"/>
          <p:nvPr/>
        </p:nvSpPr>
        <p:spPr>
          <a:xfrm>
            <a:off x="216195" y="2993232"/>
            <a:ext cx="2971800" cy="461665"/>
          </a:xfrm>
          <a:prstGeom prst="rect">
            <a:avLst/>
          </a:prstGeom>
          <a:noFill/>
          <a:ln>
            <a:solidFill>
              <a:srgbClr val="800000"/>
            </a:solidFill>
          </a:ln>
        </p:spPr>
        <p:txBody>
          <a:bodyPr wrap="square" rtlCol="0">
            <a:spAutoFit/>
          </a:bodyPr>
          <a:lstStyle/>
          <a:p>
            <a:pPr algn="ctr"/>
            <a:r>
              <a:rPr lang="en-US" b="1" dirty="0"/>
              <a:t>Data Analytics</a:t>
            </a:r>
          </a:p>
        </p:txBody>
      </p:sp>
      <p:sp>
        <p:nvSpPr>
          <p:cNvPr id="13" name="TextBox 12"/>
          <p:cNvSpPr txBox="1"/>
          <p:nvPr/>
        </p:nvSpPr>
        <p:spPr>
          <a:xfrm>
            <a:off x="5943600" y="2967335"/>
            <a:ext cx="2971800" cy="461665"/>
          </a:xfrm>
          <a:prstGeom prst="rect">
            <a:avLst/>
          </a:prstGeom>
          <a:noFill/>
          <a:ln>
            <a:solidFill>
              <a:srgbClr val="800000"/>
            </a:solidFill>
          </a:ln>
        </p:spPr>
        <p:txBody>
          <a:bodyPr wrap="square" rtlCol="0">
            <a:spAutoFit/>
          </a:bodyPr>
          <a:lstStyle/>
          <a:p>
            <a:pPr algn="ctr"/>
            <a:r>
              <a:rPr lang="en-US" b="1" dirty="0"/>
              <a:t>Decision Analytics</a:t>
            </a:r>
          </a:p>
        </p:txBody>
      </p:sp>
      <p:sp>
        <p:nvSpPr>
          <p:cNvPr id="11" name="TextBox 10"/>
          <p:cNvSpPr txBox="1"/>
          <p:nvPr/>
        </p:nvSpPr>
        <p:spPr>
          <a:xfrm>
            <a:off x="216195" y="3657600"/>
            <a:ext cx="3822405" cy="1200329"/>
          </a:xfrm>
          <a:prstGeom prst="rect">
            <a:avLst/>
          </a:prstGeom>
          <a:noFill/>
        </p:spPr>
        <p:txBody>
          <a:bodyPr wrap="square" rtlCol="0">
            <a:spAutoFit/>
          </a:bodyPr>
          <a:lstStyle/>
          <a:p>
            <a:pPr marL="342900" indent="-342900">
              <a:buFont typeface="Arial" panose="020B0604020202020204" pitchFamily="34" charset="0"/>
              <a:buChar char="•"/>
            </a:pPr>
            <a:r>
              <a:rPr lang="en-US" dirty="0"/>
              <a:t>Collecting raw data</a:t>
            </a:r>
          </a:p>
          <a:p>
            <a:pPr marL="342900" indent="-342900">
              <a:buFont typeface="Arial" panose="020B0604020202020204" pitchFamily="34" charset="0"/>
              <a:buChar char="•"/>
            </a:pPr>
            <a:r>
              <a:rPr lang="en-US" dirty="0"/>
              <a:t>Data cleansing</a:t>
            </a:r>
          </a:p>
          <a:p>
            <a:pPr marL="342900" indent="-342900">
              <a:buFont typeface="Arial" panose="020B0604020202020204" pitchFamily="34" charset="0"/>
              <a:buChar char="•"/>
            </a:pPr>
            <a:r>
              <a:rPr lang="en-US" dirty="0"/>
              <a:t>Data analytics models</a:t>
            </a:r>
          </a:p>
        </p:txBody>
      </p:sp>
    </p:spTree>
    <p:extLst>
      <p:ext uri="{BB962C8B-B14F-4D97-AF65-F5344CB8AC3E}">
        <p14:creationId xmlns:p14="http://schemas.microsoft.com/office/powerpoint/2010/main" val="74247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705600" y="36576"/>
            <a:ext cx="2817813" cy="533400"/>
          </a:xfrm>
        </p:spPr>
        <p:txBody>
          <a:bodyPr/>
          <a:lstStyle/>
          <a:p>
            <a:pPr eaLnBrk="1" hangingPunct="1"/>
            <a:r>
              <a:rPr lang="en-US" altLang="en-US" sz="3600" dirty="0"/>
              <a:t>Brief Bio</a:t>
            </a:r>
          </a:p>
        </p:txBody>
      </p:sp>
      <p:sp>
        <p:nvSpPr>
          <p:cNvPr id="8195" name="Rectangle 3"/>
          <p:cNvSpPr>
            <a:spLocks noGrp="1" noChangeArrowheads="1"/>
          </p:cNvSpPr>
          <p:nvPr>
            <p:ph idx="1"/>
          </p:nvPr>
        </p:nvSpPr>
        <p:spPr>
          <a:xfrm>
            <a:off x="0" y="-76200"/>
            <a:ext cx="9220200" cy="5791200"/>
          </a:xfrm>
        </p:spPr>
        <p:txBody>
          <a:bodyPr/>
          <a:lstStyle/>
          <a:p>
            <a:pPr eaLnBrk="1" hangingPunct="1">
              <a:lnSpc>
                <a:spcPct val="120000"/>
              </a:lnSpc>
              <a:spcBef>
                <a:spcPct val="30000"/>
              </a:spcBef>
            </a:pPr>
            <a:r>
              <a:rPr lang="en-US" sz="1800" b="1" dirty="0"/>
              <a:t>Paul R. Anderson Distinguished Chair Professor </a:t>
            </a:r>
            <a:endParaRPr lang="en-US" altLang="en-US" sz="1800" dirty="0"/>
          </a:p>
          <a:p>
            <a:pPr lvl="1" eaLnBrk="1" hangingPunct="1">
              <a:lnSpc>
                <a:spcPct val="120000"/>
              </a:lnSpc>
              <a:spcBef>
                <a:spcPct val="30000"/>
              </a:spcBef>
            </a:pPr>
            <a:r>
              <a:rPr lang="en-US" altLang="en-US" sz="1600" dirty="0"/>
              <a:t>Fox School of Business, Temple University, Philadelphia, USA</a:t>
            </a:r>
          </a:p>
          <a:p>
            <a:pPr lvl="1" eaLnBrk="1" hangingPunct="1">
              <a:lnSpc>
                <a:spcPct val="120000"/>
              </a:lnSpc>
              <a:spcBef>
                <a:spcPct val="30000"/>
              </a:spcBef>
            </a:pPr>
            <a:r>
              <a:rPr lang="en-US" altLang="en-US" sz="1600" dirty="0"/>
              <a:t>Professor of Supply Chain, Marketing, Information Systems, and Statistical Science</a:t>
            </a:r>
          </a:p>
          <a:p>
            <a:pPr lvl="1" eaLnBrk="1" hangingPunct="1">
              <a:lnSpc>
                <a:spcPct val="120000"/>
              </a:lnSpc>
              <a:spcBef>
                <a:spcPct val="30000"/>
              </a:spcBef>
            </a:pPr>
            <a:r>
              <a:rPr lang="en-US" altLang="en-US" sz="1600" b="1" u="sng" dirty="0">
                <a:solidFill>
                  <a:srgbClr val="FF0000"/>
                </a:solidFill>
              </a:rPr>
              <a:t>Director, Center for Data Analytics</a:t>
            </a:r>
          </a:p>
          <a:p>
            <a:pPr lvl="1" eaLnBrk="1" hangingPunct="1">
              <a:lnSpc>
                <a:spcPct val="120000"/>
              </a:lnSpc>
              <a:spcBef>
                <a:spcPct val="30000"/>
              </a:spcBef>
            </a:pPr>
            <a:r>
              <a:rPr lang="en-US" altLang="en-US" sz="1600" b="1" u="sng" dirty="0">
                <a:solidFill>
                  <a:srgbClr val="0033CC"/>
                </a:solidFill>
              </a:rPr>
              <a:t>Ph.D. Concentration Advisor, Operations and Supply Chain Management</a:t>
            </a:r>
          </a:p>
          <a:p>
            <a:pPr eaLnBrk="1" hangingPunct="1">
              <a:lnSpc>
                <a:spcPct val="120000"/>
              </a:lnSpc>
              <a:spcBef>
                <a:spcPct val="30000"/>
              </a:spcBef>
            </a:pPr>
            <a:r>
              <a:rPr lang="en-US" altLang="en-US" sz="1800" dirty="0">
                <a:solidFill>
                  <a:srgbClr val="C00000"/>
                </a:solidFill>
              </a:rPr>
              <a:t>Finished MBA in 2000 and PhD in 2001</a:t>
            </a:r>
            <a:r>
              <a:rPr lang="en-US" altLang="en-US" sz="1800" dirty="0"/>
              <a:t>: University of Texas at Dallas</a:t>
            </a:r>
          </a:p>
          <a:p>
            <a:pPr eaLnBrk="1" hangingPunct="1">
              <a:lnSpc>
                <a:spcPct val="120000"/>
              </a:lnSpc>
              <a:spcBef>
                <a:spcPct val="30000"/>
              </a:spcBef>
            </a:pPr>
            <a:r>
              <a:rPr lang="en-US" altLang="en-US" sz="1800" dirty="0"/>
              <a:t>2001-2009: Faculty at Foster School of Business, University of Washington</a:t>
            </a:r>
          </a:p>
          <a:p>
            <a:pPr eaLnBrk="1" hangingPunct="1">
              <a:lnSpc>
                <a:spcPct val="120000"/>
              </a:lnSpc>
              <a:spcBef>
                <a:spcPct val="30000"/>
              </a:spcBef>
            </a:pPr>
            <a:r>
              <a:rPr lang="en-US" altLang="en-US" sz="1800" dirty="0"/>
              <a:t>2009-2017: Carol and G. David Van Houten, Jr. '71 Professor at Mays Business School, Texas A&amp;M University</a:t>
            </a:r>
          </a:p>
          <a:p>
            <a:pPr>
              <a:lnSpc>
                <a:spcPct val="120000"/>
              </a:lnSpc>
            </a:pPr>
            <a:r>
              <a:rPr lang="en-US" altLang="en-US" sz="1800" dirty="0"/>
              <a:t>Visiting Positions:</a:t>
            </a:r>
          </a:p>
          <a:p>
            <a:pPr lvl="1">
              <a:lnSpc>
                <a:spcPct val="120000"/>
              </a:lnSpc>
            </a:pPr>
            <a:r>
              <a:rPr lang="en-US" altLang="en-US" sz="1600" dirty="0"/>
              <a:t>Distinguished Visiting Professor at the </a:t>
            </a:r>
            <a:r>
              <a:rPr lang="en-US" altLang="en-US" sz="1600" dirty="0">
                <a:solidFill>
                  <a:srgbClr val="00B050"/>
                </a:solidFill>
              </a:rPr>
              <a:t>Dongbei University of Finance and Economics, China</a:t>
            </a:r>
          </a:p>
          <a:p>
            <a:pPr lvl="2">
              <a:lnSpc>
                <a:spcPct val="120000"/>
              </a:lnSpc>
            </a:pPr>
            <a:r>
              <a:rPr lang="en-US" altLang="en-US" sz="1800" dirty="0">
                <a:solidFill>
                  <a:srgbClr val="00B050"/>
                </a:solidFill>
              </a:rPr>
              <a:t>Awarded Chang Jiang Scholarship by the Chinese Government, 2018 </a:t>
            </a:r>
          </a:p>
          <a:p>
            <a:pPr lvl="3">
              <a:lnSpc>
                <a:spcPct val="120000"/>
              </a:lnSpc>
            </a:pPr>
            <a:r>
              <a:rPr lang="en-US" altLang="en-US" sz="1600" b="1" dirty="0">
                <a:solidFill>
                  <a:srgbClr val="FF0000"/>
                </a:solidFill>
              </a:rPr>
              <a:t>The highest academic award issued to an individual in higher education by the Chinese Government (</a:t>
            </a:r>
            <a:r>
              <a:rPr lang="en-US" altLang="en-US" sz="1600" b="1" dirty="0">
                <a:solidFill>
                  <a:srgbClr val="FF0000"/>
                </a:solidFill>
                <a:hlinkClick r:id="rId3"/>
              </a:rPr>
              <a:t>https://en.wikipedia.org/wiki/Changjiang_Scholars_Program</a:t>
            </a:r>
            <a:r>
              <a:rPr lang="en-US" altLang="en-US" sz="1600" b="1" dirty="0">
                <a:solidFill>
                  <a:srgbClr val="FF0000"/>
                </a:solidFill>
              </a:rPr>
              <a:t>)</a:t>
            </a:r>
          </a:p>
          <a:p>
            <a:pPr lvl="1">
              <a:lnSpc>
                <a:spcPct val="120000"/>
              </a:lnSpc>
            </a:pPr>
            <a:r>
              <a:rPr lang="en-US" altLang="en-US" sz="1600" dirty="0"/>
              <a:t>Visiting Professor at the </a:t>
            </a:r>
            <a:r>
              <a:rPr lang="en-US" altLang="en-US" sz="1600" dirty="0">
                <a:solidFill>
                  <a:srgbClr val="00B050"/>
                </a:solidFill>
              </a:rPr>
              <a:t>Indian School of Business, Hyderabad, India</a:t>
            </a:r>
            <a:r>
              <a:rPr lang="en-US" altLang="en-US" sz="1600" dirty="0"/>
              <a:t> </a:t>
            </a:r>
            <a:r>
              <a:rPr lang="en-US" altLang="en-US" sz="1600" b="1" dirty="0"/>
              <a:t>(Since 2010)</a:t>
            </a:r>
            <a:endParaRPr lang="en-US" altLang="en-US" sz="1600" b="1" dirty="0">
              <a:solidFill>
                <a:srgbClr val="00B050"/>
              </a:solidFill>
            </a:endParaRPr>
          </a:p>
          <a:p>
            <a:pPr lvl="1">
              <a:lnSpc>
                <a:spcPct val="120000"/>
              </a:lnSpc>
            </a:pPr>
            <a:r>
              <a:rPr lang="en-US" altLang="en-US" sz="1600" dirty="0"/>
              <a:t>Associate Member of the Graduate Faculty, </a:t>
            </a:r>
            <a:r>
              <a:rPr lang="en-US" altLang="en-US" sz="1600" dirty="0">
                <a:solidFill>
                  <a:srgbClr val="00B050"/>
                </a:solidFill>
              </a:rPr>
              <a:t>University of North Carolina at Charlotte</a:t>
            </a:r>
          </a:p>
          <a:p>
            <a:pPr>
              <a:lnSpc>
                <a:spcPct val="120000"/>
              </a:lnSpc>
            </a:pPr>
            <a:r>
              <a:rPr lang="en-US" altLang="en-US" sz="1800" dirty="0"/>
              <a:t>Regularly Visit</a:t>
            </a:r>
          </a:p>
          <a:p>
            <a:pPr lvl="1">
              <a:lnSpc>
                <a:spcPct val="120000"/>
              </a:lnSpc>
            </a:pPr>
            <a:r>
              <a:rPr lang="en-US" altLang="en-US" sz="1600" dirty="0">
                <a:solidFill>
                  <a:srgbClr val="00B050"/>
                </a:solidFill>
              </a:rPr>
              <a:t>Indian Institute of Management, Bangalore, India</a:t>
            </a:r>
          </a:p>
          <a:p>
            <a:pPr lvl="1">
              <a:lnSpc>
                <a:spcPct val="120000"/>
              </a:lnSpc>
            </a:pPr>
            <a:r>
              <a:rPr lang="en-US" altLang="en-US" sz="1600" dirty="0">
                <a:solidFill>
                  <a:srgbClr val="00B050"/>
                </a:solidFill>
              </a:rPr>
              <a:t>Harbin Institute of Technology, China</a:t>
            </a:r>
          </a:p>
        </p:txBody>
      </p:sp>
    </p:spTree>
    <p:extLst>
      <p:ext uri="{BB962C8B-B14F-4D97-AF65-F5344CB8AC3E}">
        <p14:creationId xmlns:p14="http://schemas.microsoft.com/office/powerpoint/2010/main" val="2091596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9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95">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9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76200"/>
            <a:ext cx="9067800" cy="1143000"/>
          </a:xfrm>
        </p:spPr>
        <p:txBody>
          <a:bodyPr/>
          <a:lstStyle/>
          <a:p>
            <a:r>
              <a:rPr lang="en-US" altLang="en-US" dirty="0"/>
              <a:t>Data Analytics and Decision Analytics</a:t>
            </a:r>
          </a:p>
        </p:txBody>
      </p:sp>
      <p:sp>
        <p:nvSpPr>
          <p:cNvPr id="13317" name="TextBox 5"/>
          <p:cNvSpPr txBox="1">
            <a:spLocks noChangeArrowheads="1"/>
          </p:cNvSpPr>
          <p:nvPr/>
        </p:nvSpPr>
        <p:spPr bwMode="auto">
          <a:xfrm>
            <a:off x="4495800" y="1828800"/>
            <a:ext cx="762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dirty="0">
              <a:latin typeface="Arial" panose="020B0604020202020204" pitchFamily="34" charset="0"/>
            </a:endParaRPr>
          </a:p>
        </p:txBody>
      </p:sp>
      <p:sp>
        <p:nvSpPr>
          <p:cNvPr id="3" name="TextBox 2"/>
          <p:cNvSpPr txBox="1"/>
          <p:nvPr/>
        </p:nvSpPr>
        <p:spPr>
          <a:xfrm>
            <a:off x="1981200" y="1273314"/>
            <a:ext cx="5486400" cy="707886"/>
          </a:xfrm>
          <a:prstGeom prst="rect">
            <a:avLst/>
          </a:prstGeom>
          <a:noFill/>
          <a:ln>
            <a:solidFill>
              <a:srgbClr val="FF0000"/>
            </a:solidFill>
          </a:ln>
        </p:spPr>
        <p:txBody>
          <a:bodyPr wrap="square" rtlCol="0">
            <a:spAutoFit/>
          </a:bodyPr>
          <a:lstStyle/>
          <a:p>
            <a:pPr algn="ctr"/>
            <a:r>
              <a:rPr lang="en-US" sz="4000" b="1" dirty="0"/>
              <a:t>Business Analytics</a:t>
            </a:r>
          </a:p>
        </p:txBody>
      </p:sp>
      <p:cxnSp>
        <p:nvCxnSpPr>
          <p:cNvPr id="5" name="Straight Arrow Connector 4"/>
          <p:cNvCxnSpPr/>
          <p:nvPr/>
        </p:nvCxnSpPr>
        <p:spPr bwMode="auto">
          <a:xfrm flipH="1">
            <a:off x="2362200" y="1948656"/>
            <a:ext cx="1828800" cy="798255"/>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cxnSp>
        <p:nvCxnSpPr>
          <p:cNvPr id="7" name="Straight Arrow Connector 6"/>
          <p:cNvCxnSpPr/>
          <p:nvPr/>
        </p:nvCxnSpPr>
        <p:spPr bwMode="auto">
          <a:xfrm>
            <a:off x="5181600" y="1981200"/>
            <a:ext cx="1905000" cy="833735"/>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sp>
        <p:nvSpPr>
          <p:cNvPr id="8" name="TextBox 7"/>
          <p:cNvSpPr txBox="1"/>
          <p:nvPr/>
        </p:nvSpPr>
        <p:spPr>
          <a:xfrm>
            <a:off x="216195" y="2746911"/>
            <a:ext cx="2971800" cy="461665"/>
          </a:xfrm>
          <a:prstGeom prst="rect">
            <a:avLst/>
          </a:prstGeom>
          <a:noFill/>
          <a:ln>
            <a:solidFill>
              <a:srgbClr val="800000"/>
            </a:solidFill>
          </a:ln>
        </p:spPr>
        <p:txBody>
          <a:bodyPr wrap="square" rtlCol="0">
            <a:spAutoFit/>
          </a:bodyPr>
          <a:lstStyle/>
          <a:p>
            <a:pPr algn="ctr"/>
            <a:r>
              <a:rPr lang="en-US" b="1" dirty="0"/>
              <a:t>Data Analytics</a:t>
            </a:r>
          </a:p>
        </p:txBody>
      </p:sp>
      <p:sp>
        <p:nvSpPr>
          <p:cNvPr id="13" name="TextBox 12"/>
          <p:cNvSpPr txBox="1"/>
          <p:nvPr/>
        </p:nvSpPr>
        <p:spPr>
          <a:xfrm>
            <a:off x="5943600" y="2814935"/>
            <a:ext cx="2971800" cy="461665"/>
          </a:xfrm>
          <a:prstGeom prst="rect">
            <a:avLst/>
          </a:prstGeom>
          <a:noFill/>
          <a:ln>
            <a:solidFill>
              <a:srgbClr val="800000"/>
            </a:solidFill>
          </a:ln>
        </p:spPr>
        <p:txBody>
          <a:bodyPr wrap="square" rtlCol="0">
            <a:spAutoFit/>
          </a:bodyPr>
          <a:lstStyle/>
          <a:p>
            <a:pPr algn="ctr"/>
            <a:r>
              <a:rPr lang="en-US" b="1" dirty="0"/>
              <a:t>Decision Analytics</a:t>
            </a:r>
          </a:p>
        </p:txBody>
      </p:sp>
      <p:sp>
        <p:nvSpPr>
          <p:cNvPr id="11" name="TextBox 10"/>
          <p:cNvSpPr txBox="1"/>
          <p:nvPr/>
        </p:nvSpPr>
        <p:spPr>
          <a:xfrm>
            <a:off x="216195" y="3201550"/>
            <a:ext cx="3822405" cy="1200329"/>
          </a:xfrm>
          <a:prstGeom prst="rect">
            <a:avLst/>
          </a:prstGeom>
          <a:noFill/>
        </p:spPr>
        <p:txBody>
          <a:bodyPr wrap="square" rtlCol="0">
            <a:spAutoFit/>
          </a:bodyPr>
          <a:lstStyle/>
          <a:p>
            <a:pPr marL="342900" indent="-342900">
              <a:buFont typeface="Arial" panose="020B0604020202020204" pitchFamily="34" charset="0"/>
              <a:buChar char="•"/>
            </a:pPr>
            <a:r>
              <a:rPr lang="en-US" dirty="0"/>
              <a:t>Collecting raw data</a:t>
            </a:r>
          </a:p>
          <a:p>
            <a:pPr marL="342900" indent="-342900">
              <a:buFont typeface="Arial" panose="020B0604020202020204" pitchFamily="34" charset="0"/>
              <a:buChar char="•"/>
            </a:pPr>
            <a:r>
              <a:rPr lang="en-US" dirty="0"/>
              <a:t>Data cleansing</a:t>
            </a:r>
          </a:p>
          <a:p>
            <a:pPr marL="342900" indent="-342900">
              <a:buFont typeface="Arial" panose="020B0604020202020204" pitchFamily="34" charset="0"/>
              <a:buChar char="•"/>
            </a:pPr>
            <a:r>
              <a:rPr lang="en-US" b="1" dirty="0">
                <a:solidFill>
                  <a:srgbClr val="FF0000"/>
                </a:solidFill>
              </a:rPr>
              <a:t>Data analytics models</a:t>
            </a:r>
          </a:p>
        </p:txBody>
      </p:sp>
      <p:cxnSp>
        <p:nvCxnSpPr>
          <p:cNvPr id="4" name="Straight Arrow Connector 3"/>
          <p:cNvCxnSpPr/>
          <p:nvPr/>
        </p:nvCxnSpPr>
        <p:spPr bwMode="auto">
          <a:xfrm flipH="1">
            <a:off x="457200" y="4380447"/>
            <a:ext cx="1295400" cy="476071"/>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cxnSp>
        <p:nvCxnSpPr>
          <p:cNvPr id="15" name="Straight Arrow Connector 14"/>
          <p:cNvCxnSpPr/>
          <p:nvPr/>
        </p:nvCxnSpPr>
        <p:spPr bwMode="auto">
          <a:xfrm>
            <a:off x="1752600" y="4401879"/>
            <a:ext cx="304800" cy="454639"/>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cxnSp>
        <p:nvCxnSpPr>
          <p:cNvPr id="17" name="Straight Arrow Connector 16"/>
          <p:cNvCxnSpPr/>
          <p:nvPr/>
        </p:nvCxnSpPr>
        <p:spPr bwMode="auto">
          <a:xfrm>
            <a:off x="1756144" y="4380447"/>
            <a:ext cx="2130056" cy="476071"/>
          </a:xfrm>
          <a:prstGeom prst="straightConnector1">
            <a:avLst/>
          </a:prstGeom>
          <a:solidFill>
            <a:schemeClr val="accent1"/>
          </a:solidFill>
          <a:ln w="9525" cap="flat" cmpd="sng" algn="ctr">
            <a:solidFill>
              <a:srgbClr val="800000"/>
            </a:solidFill>
            <a:prstDash val="solid"/>
            <a:round/>
            <a:headEnd type="none" w="med" len="med"/>
            <a:tailEnd type="triangle"/>
          </a:ln>
          <a:effectLst/>
        </p:spPr>
      </p:cxnSp>
      <p:sp>
        <p:nvSpPr>
          <p:cNvPr id="18" name="TextBox 17"/>
          <p:cNvSpPr txBox="1"/>
          <p:nvPr/>
        </p:nvSpPr>
        <p:spPr>
          <a:xfrm>
            <a:off x="0" y="4856518"/>
            <a:ext cx="1447800" cy="1323439"/>
          </a:xfrm>
          <a:prstGeom prst="rect">
            <a:avLst/>
          </a:prstGeom>
          <a:noFill/>
          <a:ln>
            <a:solidFill>
              <a:srgbClr val="800000"/>
            </a:solidFill>
          </a:ln>
        </p:spPr>
        <p:txBody>
          <a:bodyPr wrap="square" rtlCol="0">
            <a:spAutoFit/>
          </a:bodyPr>
          <a:lstStyle/>
          <a:p>
            <a:r>
              <a:rPr lang="en-US" sz="2000" dirty="0"/>
              <a:t>Exploratory Data Analysis (EDA)</a:t>
            </a:r>
          </a:p>
        </p:txBody>
      </p:sp>
      <p:sp>
        <p:nvSpPr>
          <p:cNvPr id="19" name="TextBox 18"/>
          <p:cNvSpPr txBox="1"/>
          <p:nvPr/>
        </p:nvSpPr>
        <p:spPr>
          <a:xfrm>
            <a:off x="1600199" y="4888687"/>
            <a:ext cx="1587795" cy="1323439"/>
          </a:xfrm>
          <a:prstGeom prst="rect">
            <a:avLst/>
          </a:prstGeom>
          <a:noFill/>
          <a:ln>
            <a:solidFill>
              <a:srgbClr val="800000"/>
            </a:solidFill>
          </a:ln>
        </p:spPr>
        <p:txBody>
          <a:bodyPr wrap="square" rtlCol="0">
            <a:spAutoFit/>
          </a:bodyPr>
          <a:lstStyle/>
          <a:p>
            <a:r>
              <a:rPr lang="en-US" sz="2000" dirty="0"/>
              <a:t>Confirmatory Data Analysis (CDA)</a:t>
            </a:r>
          </a:p>
        </p:txBody>
      </p:sp>
      <p:sp>
        <p:nvSpPr>
          <p:cNvPr id="23" name="TextBox 22"/>
          <p:cNvSpPr txBox="1"/>
          <p:nvPr/>
        </p:nvSpPr>
        <p:spPr>
          <a:xfrm>
            <a:off x="3365205" y="4876800"/>
            <a:ext cx="1359195" cy="1323439"/>
          </a:xfrm>
          <a:prstGeom prst="rect">
            <a:avLst/>
          </a:prstGeom>
          <a:noFill/>
          <a:ln>
            <a:solidFill>
              <a:srgbClr val="800000"/>
            </a:solidFill>
          </a:ln>
        </p:spPr>
        <p:txBody>
          <a:bodyPr wrap="square" rtlCol="0">
            <a:spAutoFit/>
          </a:bodyPr>
          <a:lstStyle/>
          <a:p>
            <a:r>
              <a:rPr lang="en-US" sz="2000" dirty="0"/>
              <a:t>Qualitative Data Analysis (QDA)</a:t>
            </a:r>
          </a:p>
        </p:txBody>
      </p:sp>
      <p:sp>
        <p:nvSpPr>
          <p:cNvPr id="21" name="TextBox 20"/>
          <p:cNvSpPr txBox="1"/>
          <p:nvPr/>
        </p:nvSpPr>
        <p:spPr>
          <a:xfrm>
            <a:off x="5791200" y="3429000"/>
            <a:ext cx="335280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Convert data analytics into valuable business decisions</a:t>
            </a:r>
          </a:p>
          <a:p>
            <a:pPr marL="342900" indent="-342900">
              <a:buFont typeface="Arial" panose="020B0604020202020204" pitchFamily="34" charset="0"/>
              <a:buChar char="•"/>
            </a:pPr>
            <a:r>
              <a:rPr lang="en-US" dirty="0">
                <a:solidFill>
                  <a:srgbClr val="FF0000"/>
                </a:solidFill>
              </a:rPr>
              <a:t>Analytical and Optimization Models</a:t>
            </a:r>
          </a:p>
          <a:p>
            <a:pPr marL="800100" lvl="1" indent="-342900">
              <a:buFont typeface="Arial" panose="020B0604020202020204" pitchFamily="34" charset="0"/>
              <a:buChar char="•"/>
            </a:pPr>
            <a:r>
              <a:rPr lang="en-US" sz="2000" dirty="0">
                <a:solidFill>
                  <a:srgbClr val="FF0000"/>
                </a:solidFill>
              </a:rPr>
              <a:t>Machine Learning, Artificial Intelligence, Deep Learning, etc.</a:t>
            </a:r>
          </a:p>
        </p:txBody>
      </p:sp>
    </p:spTree>
    <p:extLst>
      <p:ext uri="{BB962C8B-B14F-4D97-AF65-F5344CB8AC3E}">
        <p14:creationId xmlns:p14="http://schemas.microsoft.com/office/powerpoint/2010/main" val="371731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a:t>
            </a:r>
          </a:p>
        </p:txBody>
      </p:sp>
      <p:sp>
        <p:nvSpPr>
          <p:cNvPr id="3" name="Content Placeholder 2"/>
          <p:cNvSpPr>
            <a:spLocks noGrp="1"/>
          </p:cNvSpPr>
          <p:nvPr>
            <p:ph idx="1"/>
          </p:nvPr>
        </p:nvSpPr>
        <p:spPr/>
        <p:txBody>
          <a:bodyPr/>
          <a:lstStyle/>
          <a:p>
            <a:r>
              <a:rPr lang="en-US" dirty="0"/>
              <a:t>What is a supply chain?</a:t>
            </a:r>
          </a:p>
          <a:p>
            <a:r>
              <a:rPr lang="en-US" dirty="0"/>
              <a:t>What is supply chain management?</a:t>
            </a:r>
          </a:p>
        </p:txBody>
      </p:sp>
    </p:spTree>
    <p:extLst>
      <p:ext uri="{BB962C8B-B14F-4D97-AF65-F5344CB8AC3E}">
        <p14:creationId xmlns:p14="http://schemas.microsoft.com/office/powerpoint/2010/main" val="281893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supply chains</a:t>
            </a:r>
          </a:p>
        </p:txBody>
      </p:sp>
      <p:sp>
        <p:nvSpPr>
          <p:cNvPr id="3" name="Content Placeholder 2"/>
          <p:cNvSpPr>
            <a:spLocks noGrp="1"/>
          </p:cNvSpPr>
          <p:nvPr>
            <p:ph idx="1"/>
          </p:nvPr>
        </p:nvSpPr>
        <p:spPr/>
        <p:txBody>
          <a:bodyPr/>
          <a:lstStyle/>
          <a:p>
            <a:r>
              <a:rPr lang="en-US" dirty="0"/>
              <a:t>Dell / Apple / IBM</a:t>
            </a:r>
          </a:p>
          <a:p>
            <a:r>
              <a:rPr lang="en-US" dirty="0"/>
              <a:t>Toyota / Tata Motors / GM / Maruti</a:t>
            </a:r>
          </a:p>
          <a:p>
            <a:r>
              <a:rPr lang="en-US" dirty="0"/>
              <a:t>Amazon / Google / Flipkart</a:t>
            </a:r>
          </a:p>
          <a:p>
            <a:r>
              <a:rPr lang="en-US" dirty="0"/>
              <a:t>Delta / Jet Airways</a:t>
            </a:r>
          </a:p>
          <a:p>
            <a:r>
              <a:rPr lang="en-US" dirty="0"/>
              <a:t>ISB</a:t>
            </a:r>
          </a:p>
        </p:txBody>
      </p:sp>
    </p:spTree>
    <p:extLst>
      <p:ext uri="{BB962C8B-B14F-4D97-AF65-F5344CB8AC3E}">
        <p14:creationId xmlns:p14="http://schemas.microsoft.com/office/powerpoint/2010/main" val="1032626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altLang="en-US" dirty="0"/>
              <a:t>The Logistics View</a:t>
            </a:r>
          </a:p>
        </p:txBody>
      </p:sp>
      <p:grpSp>
        <p:nvGrpSpPr>
          <p:cNvPr id="20485" name="Group 57"/>
          <p:cNvGrpSpPr>
            <a:grpSpLocks/>
          </p:cNvGrpSpPr>
          <p:nvPr/>
        </p:nvGrpSpPr>
        <p:grpSpPr bwMode="auto">
          <a:xfrm>
            <a:off x="365125" y="1219200"/>
            <a:ext cx="8169275" cy="5119688"/>
            <a:chOff x="365125" y="109538"/>
            <a:chExt cx="7970838" cy="6381750"/>
          </a:xfrm>
        </p:grpSpPr>
        <p:graphicFrame>
          <p:nvGraphicFramePr>
            <p:cNvPr id="20486" name="Object 2"/>
            <p:cNvGraphicFramePr>
              <a:graphicFrameLocks noChangeAspect="1"/>
            </p:cNvGraphicFramePr>
            <p:nvPr/>
          </p:nvGraphicFramePr>
          <p:xfrm>
            <a:off x="1143000" y="1295400"/>
            <a:ext cx="1379538" cy="714375"/>
          </p:xfrm>
          <a:graphic>
            <a:graphicData uri="http://schemas.openxmlformats.org/presentationml/2006/ole">
              <mc:AlternateContent xmlns:mc="http://schemas.openxmlformats.org/markup-compatibility/2006">
                <mc:Choice xmlns:v="urn:schemas-microsoft-com:vml" Requires="v">
                  <p:oleObj spid="_x0000_s9931" name="Clip" r:id="rId4" imgW="5807075" imgH="3009900" progId="">
                    <p:embed/>
                  </p:oleObj>
                </mc:Choice>
                <mc:Fallback>
                  <p:oleObj name="Clip" r:id="rId4" imgW="5807075" imgH="30099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95400"/>
                          <a:ext cx="13795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3"/>
            <p:cNvGraphicFramePr>
              <a:graphicFrameLocks noChangeAspect="1"/>
            </p:cNvGraphicFramePr>
            <p:nvPr/>
          </p:nvGraphicFramePr>
          <p:xfrm>
            <a:off x="1066800" y="2819400"/>
            <a:ext cx="1219200" cy="752475"/>
          </p:xfrm>
          <a:graphic>
            <a:graphicData uri="http://schemas.openxmlformats.org/presentationml/2006/ole">
              <mc:AlternateContent xmlns:mc="http://schemas.openxmlformats.org/markup-compatibility/2006">
                <mc:Choice xmlns:v="urn:schemas-microsoft-com:vml" Requires="v">
                  <p:oleObj spid="_x0000_s9932" name="Clip" r:id="rId6" imgW="5570538" imgH="3436938" progId="">
                    <p:embed/>
                  </p:oleObj>
                </mc:Choice>
                <mc:Fallback>
                  <p:oleObj name="Clip" r:id="rId6" imgW="5570538" imgH="343693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819400"/>
                          <a:ext cx="12192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4"/>
            <p:cNvGraphicFramePr>
              <a:graphicFrameLocks noChangeAspect="1"/>
            </p:cNvGraphicFramePr>
            <p:nvPr/>
          </p:nvGraphicFramePr>
          <p:xfrm>
            <a:off x="6858000" y="3505200"/>
            <a:ext cx="1042988" cy="1290638"/>
          </p:xfrm>
          <a:graphic>
            <a:graphicData uri="http://schemas.openxmlformats.org/presentationml/2006/ole">
              <mc:AlternateContent xmlns:mc="http://schemas.openxmlformats.org/markup-compatibility/2006">
                <mc:Choice xmlns:v="urn:schemas-microsoft-com:vml" Requires="v">
                  <p:oleObj spid="_x0000_s9933" name="Clip" r:id="rId8" imgW="2827338" imgH="3497263" progId="">
                    <p:embed/>
                  </p:oleObj>
                </mc:Choice>
                <mc:Fallback>
                  <p:oleObj name="Clip" r:id="rId8" imgW="2827338" imgH="3497263"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3505200"/>
                          <a:ext cx="1042988"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5"/>
            <p:cNvGraphicFramePr>
              <a:graphicFrameLocks noChangeAspect="1"/>
            </p:cNvGraphicFramePr>
            <p:nvPr/>
          </p:nvGraphicFramePr>
          <p:xfrm>
            <a:off x="6705600" y="5029200"/>
            <a:ext cx="1157288" cy="744538"/>
          </p:xfrm>
          <a:graphic>
            <a:graphicData uri="http://schemas.openxmlformats.org/presentationml/2006/ole">
              <mc:AlternateContent xmlns:mc="http://schemas.openxmlformats.org/markup-compatibility/2006">
                <mc:Choice xmlns:v="urn:schemas-microsoft-com:vml" Requires="v">
                  <p:oleObj spid="_x0000_s9934" name="Clip" r:id="rId10" imgW="1158545" imgH="745236" progId="">
                    <p:embed/>
                  </p:oleObj>
                </mc:Choice>
                <mc:Fallback>
                  <p:oleObj name="Clip" r:id="rId10" imgW="1158545" imgH="745236"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5029200"/>
                          <a:ext cx="1157288"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0" name="Object 6"/>
            <p:cNvGraphicFramePr>
              <a:graphicFrameLocks noChangeAspect="1"/>
            </p:cNvGraphicFramePr>
            <p:nvPr/>
          </p:nvGraphicFramePr>
          <p:xfrm>
            <a:off x="1143000" y="4572000"/>
            <a:ext cx="974725" cy="1031875"/>
          </p:xfrm>
          <a:graphic>
            <a:graphicData uri="http://schemas.openxmlformats.org/presentationml/2006/ole">
              <mc:AlternateContent xmlns:mc="http://schemas.openxmlformats.org/markup-compatibility/2006">
                <mc:Choice xmlns:v="urn:schemas-microsoft-com:vml" Requires="v">
                  <p:oleObj spid="_x0000_s9935" name="Clip" r:id="rId12" imgW="1952244" imgH="2065630" progId="">
                    <p:embed/>
                  </p:oleObj>
                </mc:Choice>
                <mc:Fallback>
                  <p:oleObj name="Clip" r:id="rId12" imgW="1952244" imgH="206563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572000"/>
                          <a:ext cx="9747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Object 7"/>
            <p:cNvGraphicFramePr>
              <a:graphicFrameLocks noChangeAspect="1"/>
            </p:cNvGraphicFramePr>
            <p:nvPr/>
          </p:nvGraphicFramePr>
          <p:xfrm>
            <a:off x="6629400" y="838200"/>
            <a:ext cx="1268413" cy="1260475"/>
          </p:xfrm>
          <a:graphic>
            <a:graphicData uri="http://schemas.openxmlformats.org/presentationml/2006/ole">
              <mc:AlternateContent xmlns:mc="http://schemas.openxmlformats.org/markup-compatibility/2006">
                <mc:Choice xmlns:v="urn:schemas-microsoft-com:vml" Requires="v">
                  <p:oleObj spid="_x0000_s9936" name="Clip" r:id="rId14" imgW="2385670" imgH="2371954" progId="">
                    <p:embed/>
                  </p:oleObj>
                </mc:Choice>
                <mc:Fallback>
                  <p:oleObj name="Clip" r:id="rId14" imgW="2385670" imgH="237195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9400" y="838200"/>
                          <a:ext cx="12684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2" name="Object 8"/>
            <p:cNvGraphicFramePr>
              <a:graphicFrameLocks noChangeAspect="1"/>
            </p:cNvGraphicFramePr>
            <p:nvPr/>
          </p:nvGraphicFramePr>
          <p:xfrm>
            <a:off x="4724400" y="1981200"/>
            <a:ext cx="1663700" cy="1046163"/>
          </p:xfrm>
          <a:graphic>
            <a:graphicData uri="http://schemas.openxmlformats.org/presentationml/2006/ole">
              <mc:AlternateContent xmlns:mc="http://schemas.openxmlformats.org/markup-compatibility/2006">
                <mc:Choice xmlns:v="urn:schemas-microsoft-com:vml" Requires="v">
                  <p:oleObj spid="_x0000_s9937" name="Clip" r:id="rId16" imgW="6119813" imgH="3848100" progId="">
                    <p:embed/>
                  </p:oleObj>
                </mc:Choice>
                <mc:Fallback>
                  <p:oleObj name="Clip" r:id="rId16" imgW="6119813" imgH="38481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4400" y="1981200"/>
                          <a:ext cx="16637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3" name="Object 9"/>
            <p:cNvGraphicFramePr>
              <a:graphicFrameLocks noChangeAspect="1"/>
            </p:cNvGraphicFramePr>
            <p:nvPr/>
          </p:nvGraphicFramePr>
          <p:xfrm>
            <a:off x="2514600" y="3962400"/>
            <a:ext cx="1663700" cy="1046163"/>
          </p:xfrm>
          <a:graphic>
            <a:graphicData uri="http://schemas.openxmlformats.org/presentationml/2006/ole">
              <mc:AlternateContent xmlns:mc="http://schemas.openxmlformats.org/markup-compatibility/2006">
                <mc:Choice xmlns:v="urn:schemas-microsoft-com:vml" Requires="v">
                  <p:oleObj spid="_x0000_s9938" name="Clip" r:id="rId18" imgW="6119813" imgH="3848100" progId="">
                    <p:embed/>
                  </p:oleObj>
                </mc:Choice>
                <mc:Fallback>
                  <p:oleObj name="Clip" r:id="rId18" imgW="6119813" imgH="38481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3962400"/>
                          <a:ext cx="16637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4" name="AutoShape 10">
              <a:hlinkClick r:id="" action="ppaction://hlinkshowjump?jump=firstslide" highlightClick="1"/>
            </p:cNvPr>
            <p:cNvSpPr>
              <a:spLocks noChangeArrowheads="1"/>
            </p:cNvSpPr>
            <p:nvPr/>
          </p:nvSpPr>
          <p:spPr bwMode="auto">
            <a:xfrm>
              <a:off x="2667000" y="2514600"/>
              <a:ext cx="685800" cy="533400"/>
            </a:xfrm>
            <a:prstGeom prst="actionButtonHome">
              <a:avLst/>
            </a:prstGeom>
            <a:solidFill>
              <a:schemeClr val="accent1"/>
            </a:solidFill>
            <a:ln w="9525">
              <a:solidFill>
                <a:schemeClr val="tx1"/>
              </a:solidFill>
              <a:miter lim="800000"/>
              <a:headEnd/>
              <a:tailEnd/>
            </a:ln>
          </p:spPr>
          <p:txBody>
            <a:bodyPr wrap="none" anchor="ct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endParaRPr lang="en-US" altLang="en-US" sz="2000" dirty="0">
                <a:solidFill>
                  <a:srgbClr val="FF0000"/>
                </a:solidFill>
                <a:latin typeface="Comic Sans MS" panose="030F0702030302020204" pitchFamily="66" charset="0"/>
              </a:endParaRPr>
            </a:p>
          </p:txBody>
        </p:sp>
        <p:sp>
          <p:nvSpPr>
            <p:cNvPr id="20495" name="AutoShape 11">
              <a:hlinkClick r:id="" action="ppaction://hlinkshowjump?jump=firstslide" highlightClick="1"/>
            </p:cNvPr>
            <p:cNvSpPr>
              <a:spLocks noChangeArrowheads="1"/>
            </p:cNvSpPr>
            <p:nvPr/>
          </p:nvSpPr>
          <p:spPr bwMode="auto">
            <a:xfrm>
              <a:off x="4876800" y="4876800"/>
              <a:ext cx="685800" cy="533400"/>
            </a:xfrm>
            <a:prstGeom prst="actionButtonHome">
              <a:avLst/>
            </a:prstGeom>
            <a:solidFill>
              <a:schemeClr val="accent1"/>
            </a:solidFill>
            <a:ln w="9525">
              <a:solidFill>
                <a:schemeClr val="tx1"/>
              </a:solidFill>
              <a:miter lim="800000"/>
              <a:headEnd/>
              <a:tailEnd/>
            </a:ln>
          </p:spPr>
          <p:txBody>
            <a:bodyPr wrap="none" anchor="ct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endParaRPr lang="en-US" altLang="en-US" sz="2000" dirty="0">
                <a:solidFill>
                  <a:srgbClr val="FF0000"/>
                </a:solidFill>
                <a:latin typeface="Comic Sans MS" panose="030F0702030302020204" pitchFamily="66" charset="0"/>
              </a:endParaRPr>
            </a:p>
          </p:txBody>
        </p:sp>
        <p:sp>
          <p:nvSpPr>
            <p:cNvPr id="20496" name="AutoShape 12">
              <a:hlinkClick r:id="" action="ppaction://hlinkshowjump?jump=firstslide" highlightClick="1"/>
            </p:cNvPr>
            <p:cNvSpPr>
              <a:spLocks noChangeArrowheads="1"/>
            </p:cNvSpPr>
            <p:nvPr/>
          </p:nvSpPr>
          <p:spPr bwMode="auto">
            <a:xfrm>
              <a:off x="5334000" y="3505200"/>
              <a:ext cx="685800" cy="533400"/>
            </a:xfrm>
            <a:prstGeom prst="actionButtonHome">
              <a:avLst/>
            </a:prstGeom>
            <a:solidFill>
              <a:schemeClr val="accent1"/>
            </a:solidFill>
            <a:ln w="9525">
              <a:solidFill>
                <a:schemeClr val="tx1"/>
              </a:solidFill>
              <a:miter lim="800000"/>
              <a:headEnd/>
              <a:tailEnd/>
            </a:ln>
          </p:spPr>
          <p:txBody>
            <a:bodyPr wrap="none" anchor="ct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endParaRPr lang="en-US" altLang="en-US" sz="2000" dirty="0">
                <a:solidFill>
                  <a:srgbClr val="FF0000"/>
                </a:solidFill>
                <a:latin typeface="Comic Sans MS" panose="030F0702030302020204" pitchFamily="66" charset="0"/>
              </a:endParaRPr>
            </a:p>
          </p:txBody>
        </p:sp>
        <p:sp>
          <p:nvSpPr>
            <p:cNvPr id="20497" name="Line 13"/>
            <p:cNvSpPr>
              <a:spLocks noChangeShapeType="1"/>
            </p:cNvSpPr>
            <p:nvPr/>
          </p:nvSpPr>
          <p:spPr bwMode="auto">
            <a:xfrm flipV="1">
              <a:off x="2514600" y="1524000"/>
              <a:ext cx="411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98" name="Line 14"/>
            <p:cNvSpPr>
              <a:spLocks noChangeShapeType="1"/>
            </p:cNvSpPr>
            <p:nvPr/>
          </p:nvSpPr>
          <p:spPr bwMode="auto">
            <a:xfrm>
              <a:off x="2514600" y="1981200"/>
              <a:ext cx="281940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99" name="Line 15"/>
            <p:cNvSpPr>
              <a:spLocks noChangeShapeType="1"/>
            </p:cNvSpPr>
            <p:nvPr/>
          </p:nvSpPr>
          <p:spPr bwMode="auto">
            <a:xfrm>
              <a:off x="2514600" y="19812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0" name="Line 16"/>
            <p:cNvSpPr>
              <a:spLocks noChangeShapeType="1"/>
            </p:cNvSpPr>
            <p:nvPr/>
          </p:nvSpPr>
          <p:spPr bwMode="auto">
            <a:xfrm>
              <a:off x="2514600" y="19812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1" name="Line 17"/>
            <p:cNvSpPr>
              <a:spLocks noChangeShapeType="1"/>
            </p:cNvSpPr>
            <p:nvPr/>
          </p:nvSpPr>
          <p:spPr bwMode="auto">
            <a:xfrm flipV="1">
              <a:off x="2209800" y="29718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2" name="Line 18"/>
            <p:cNvSpPr>
              <a:spLocks noChangeShapeType="1"/>
            </p:cNvSpPr>
            <p:nvPr/>
          </p:nvSpPr>
          <p:spPr bwMode="auto">
            <a:xfrm flipV="1">
              <a:off x="1981200" y="3048000"/>
              <a:ext cx="7620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3" name="Line 19"/>
            <p:cNvSpPr>
              <a:spLocks noChangeShapeType="1"/>
            </p:cNvSpPr>
            <p:nvPr/>
          </p:nvSpPr>
          <p:spPr bwMode="auto">
            <a:xfrm flipV="1">
              <a:off x="1981200" y="3962400"/>
              <a:ext cx="533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4" name="Line 20"/>
            <p:cNvSpPr>
              <a:spLocks noChangeShapeType="1"/>
            </p:cNvSpPr>
            <p:nvPr/>
          </p:nvSpPr>
          <p:spPr bwMode="auto">
            <a:xfrm>
              <a:off x="3352800" y="2895600"/>
              <a:ext cx="1981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5" name="Line 21"/>
            <p:cNvSpPr>
              <a:spLocks noChangeShapeType="1"/>
            </p:cNvSpPr>
            <p:nvPr/>
          </p:nvSpPr>
          <p:spPr bwMode="auto">
            <a:xfrm flipV="1">
              <a:off x="3352800" y="2514600"/>
              <a:ext cx="1371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6" name="Line 22"/>
            <p:cNvSpPr>
              <a:spLocks noChangeShapeType="1"/>
            </p:cNvSpPr>
            <p:nvPr/>
          </p:nvSpPr>
          <p:spPr bwMode="auto">
            <a:xfrm>
              <a:off x="3352800" y="2895600"/>
              <a:ext cx="16764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7" name="Line 23"/>
            <p:cNvSpPr>
              <a:spLocks noChangeShapeType="1"/>
            </p:cNvSpPr>
            <p:nvPr/>
          </p:nvSpPr>
          <p:spPr bwMode="auto">
            <a:xfrm>
              <a:off x="2209800" y="32766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8" name="Line 24"/>
            <p:cNvSpPr>
              <a:spLocks noChangeShapeType="1"/>
            </p:cNvSpPr>
            <p:nvPr/>
          </p:nvSpPr>
          <p:spPr bwMode="auto">
            <a:xfrm flipV="1">
              <a:off x="4114800" y="2514600"/>
              <a:ext cx="6096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9" name="Line 25"/>
            <p:cNvSpPr>
              <a:spLocks noChangeShapeType="1"/>
            </p:cNvSpPr>
            <p:nvPr/>
          </p:nvSpPr>
          <p:spPr bwMode="auto">
            <a:xfrm>
              <a:off x="4038600" y="44958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0" name="Line 26"/>
            <p:cNvSpPr>
              <a:spLocks noChangeShapeType="1"/>
            </p:cNvSpPr>
            <p:nvPr/>
          </p:nvSpPr>
          <p:spPr bwMode="auto">
            <a:xfrm flipH="1">
              <a:off x="6019800" y="1905000"/>
              <a:ext cx="914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1" name="Line 27"/>
            <p:cNvSpPr>
              <a:spLocks noChangeShapeType="1"/>
            </p:cNvSpPr>
            <p:nvPr/>
          </p:nvSpPr>
          <p:spPr bwMode="auto">
            <a:xfrm>
              <a:off x="6324600" y="2514600"/>
              <a:ext cx="5334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aphicFrame>
          <p:nvGraphicFramePr>
            <p:cNvPr id="20512" name="Object 10"/>
            <p:cNvGraphicFramePr>
              <a:graphicFrameLocks noChangeAspect="1"/>
            </p:cNvGraphicFramePr>
            <p:nvPr/>
          </p:nvGraphicFramePr>
          <p:xfrm>
            <a:off x="7010400" y="2514600"/>
            <a:ext cx="1219200" cy="385763"/>
          </p:xfrm>
          <a:graphic>
            <a:graphicData uri="http://schemas.openxmlformats.org/presentationml/2006/ole">
              <mc:AlternateContent xmlns:mc="http://schemas.openxmlformats.org/markup-compatibility/2006">
                <mc:Choice xmlns:v="urn:schemas-microsoft-com:vml" Requires="v">
                  <p:oleObj spid="_x0000_s9939" name="Clip" r:id="rId19" imgW="5910263" imgH="1873250" progId="">
                    <p:embed/>
                  </p:oleObj>
                </mc:Choice>
                <mc:Fallback>
                  <p:oleObj name="Clip" r:id="rId19" imgW="5910263" imgH="187325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2514600"/>
                          <a:ext cx="1219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3" name="Line 29"/>
            <p:cNvSpPr>
              <a:spLocks noChangeShapeType="1"/>
            </p:cNvSpPr>
            <p:nvPr/>
          </p:nvSpPr>
          <p:spPr bwMode="auto">
            <a:xfrm>
              <a:off x="6324600" y="2514600"/>
              <a:ext cx="914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4" name="Line 30"/>
            <p:cNvSpPr>
              <a:spLocks noChangeShapeType="1"/>
            </p:cNvSpPr>
            <p:nvPr/>
          </p:nvSpPr>
          <p:spPr bwMode="auto">
            <a:xfrm>
              <a:off x="6324600" y="2514600"/>
              <a:ext cx="60960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5" name="Line 31"/>
            <p:cNvSpPr>
              <a:spLocks noChangeShapeType="1"/>
            </p:cNvSpPr>
            <p:nvPr/>
          </p:nvSpPr>
          <p:spPr bwMode="auto">
            <a:xfrm>
              <a:off x="6019800" y="3505200"/>
              <a:ext cx="838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6" name="Line 32"/>
            <p:cNvSpPr>
              <a:spLocks noChangeShapeType="1"/>
            </p:cNvSpPr>
            <p:nvPr/>
          </p:nvSpPr>
          <p:spPr bwMode="auto">
            <a:xfrm>
              <a:off x="6019800" y="3505200"/>
              <a:ext cx="9144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7" name="Line 33"/>
            <p:cNvSpPr>
              <a:spLocks noChangeShapeType="1"/>
            </p:cNvSpPr>
            <p:nvPr/>
          </p:nvSpPr>
          <p:spPr bwMode="auto">
            <a:xfrm flipV="1">
              <a:off x="5562600" y="3733800"/>
              <a:ext cx="1295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8" name="Line 34"/>
            <p:cNvSpPr>
              <a:spLocks noChangeShapeType="1"/>
            </p:cNvSpPr>
            <p:nvPr/>
          </p:nvSpPr>
          <p:spPr bwMode="auto">
            <a:xfrm>
              <a:off x="5562600" y="4876800"/>
              <a:ext cx="1371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19" name="Line 35"/>
            <p:cNvSpPr>
              <a:spLocks noChangeShapeType="1"/>
            </p:cNvSpPr>
            <p:nvPr/>
          </p:nvSpPr>
          <p:spPr bwMode="auto">
            <a:xfrm flipV="1">
              <a:off x="5562600" y="2743200"/>
              <a:ext cx="16002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20" name="Line 36"/>
            <p:cNvSpPr>
              <a:spLocks noChangeShapeType="1"/>
            </p:cNvSpPr>
            <p:nvPr/>
          </p:nvSpPr>
          <p:spPr bwMode="auto">
            <a:xfrm flipV="1">
              <a:off x="5562600" y="1905000"/>
              <a:ext cx="137160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21" name="Line 37"/>
            <p:cNvSpPr>
              <a:spLocks noChangeShapeType="1"/>
            </p:cNvSpPr>
            <p:nvPr/>
          </p:nvSpPr>
          <p:spPr bwMode="auto">
            <a:xfrm flipV="1">
              <a:off x="6019800" y="27432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22" name="Text Box 38"/>
            <p:cNvSpPr txBox="1">
              <a:spLocks noChangeArrowheads="1"/>
            </p:cNvSpPr>
            <p:nvPr/>
          </p:nvSpPr>
          <p:spPr bwMode="auto">
            <a:xfrm>
              <a:off x="1355725" y="719138"/>
              <a:ext cx="790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Sources:</a:t>
              </a:r>
            </a:p>
            <a:p>
              <a:pPr eaLnBrk="1" hangingPunct="1">
                <a:spcBef>
                  <a:spcPct val="0"/>
                </a:spcBef>
                <a:buClrTx/>
                <a:buFontTx/>
                <a:buNone/>
              </a:pPr>
              <a:r>
                <a:rPr lang="en-US" altLang="en-US" sz="1200" dirty="0">
                  <a:solidFill>
                    <a:schemeClr val="tx1"/>
                  </a:solidFill>
                  <a:latin typeface="Arial" panose="020B0604020202020204" pitchFamily="34" charset="0"/>
                </a:rPr>
                <a:t>plants</a:t>
              </a:r>
            </a:p>
            <a:p>
              <a:pPr eaLnBrk="1" hangingPunct="1">
                <a:spcBef>
                  <a:spcPct val="0"/>
                </a:spcBef>
                <a:buClrTx/>
                <a:buFontTx/>
                <a:buNone/>
              </a:pPr>
              <a:r>
                <a:rPr lang="en-US" altLang="en-US" sz="1200" dirty="0">
                  <a:solidFill>
                    <a:schemeClr val="tx1"/>
                  </a:solidFill>
                  <a:latin typeface="Arial" panose="020B0604020202020204" pitchFamily="34" charset="0"/>
                </a:rPr>
                <a:t>vendors</a:t>
              </a:r>
            </a:p>
            <a:p>
              <a:pPr eaLnBrk="1" hangingPunct="1">
                <a:spcBef>
                  <a:spcPct val="0"/>
                </a:spcBef>
                <a:buClrTx/>
                <a:buFontTx/>
                <a:buNone/>
              </a:pPr>
              <a:r>
                <a:rPr lang="en-US" altLang="en-US" sz="1200" dirty="0">
                  <a:solidFill>
                    <a:schemeClr val="tx1"/>
                  </a:solidFill>
                  <a:latin typeface="Arial" panose="020B0604020202020204" pitchFamily="34" charset="0"/>
                </a:rPr>
                <a:t>ports</a:t>
              </a:r>
            </a:p>
          </p:txBody>
        </p:sp>
        <p:sp>
          <p:nvSpPr>
            <p:cNvPr id="20523" name="Text Box 39"/>
            <p:cNvSpPr txBox="1">
              <a:spLocks noChangeArrowheads="1"/>
            </p:cNvSpPr>
            <p:nvPr/>
          </p:nvSpPr>
          <p:spPr bwMode="auto">
            <a:xfrm>
              <a:off x="2727325" y="566738"/>
              <a:ext cx="1158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Regional Warehouses: stocking points</a:t>
              </a:r>
            </a:p>
          </p:txBody>
        </p:sp>
        <p:sp>
          <p:nvSpPr>
            <p:cNvPr id="20524" name="Text Box 40"/>
            <p:cNvSpPr txBox="1">
              <a:spLocks noChangeArrowheads="1"/>
            </p:cNvSpPr>
            <p:nvPr/>
          </p:nvSpPr>
          <p:spPr bwMode="auto">
            <a:xfrm>
              <a:off x="4556125" y="566738"/>
              <a:ext cx="1079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Field</a:t>
              </a:r>
            </a:p>
            <a:p>
              <a:pPr eaLnBrk="1" hangingPunct="1">
                <a:spcBef>
                  <a:spcPct val="0"/>
                </a:spcBef>
                <a:buClrTx/>
                <a:buFontTx/>
                <a:buNone/>
              </a:pPr>
              <a:r>
                <a:rPr lang="en-US" altLang="en-US" sz="1200" dirty="0">
                  <a:solidFill>
                    <a:schemeClr val="tx1"/>
                  </a:solidFill>
                  <a:latin typeface="Arial" panose="020B0604020202020204" pitchFamily="34" charset="0"/>
                </a:rPr>
                <a:t>Warehouses:</a:t>
              </a:r>
            </a:p>
            <a:p>
              <a:pPr eaLnBrk="1" hangingPunct="1">
                <a:spcBef>
                  <a:spcPct val="0"/>
                </a:spcBef>
                <a:buClrTx/>
                <a:buFontTx/>
                <a:buNone/>
              </a:pPr>
              <a:r>
                <a:rPr lang="en-US" altLang="en-US" sz="1200" dirty="0">
                  <a:solidFill>
                    <a:schemeClr val="tx1"/>
                  </a:solidFill>
                  <a:latin typeface="Arial" panose="020B0604020202020204" pitchFamily="34" charset="0"/>
                </a:rPr>
                <a:t>stocking</a:t>
              </a:r>
            </a:p>
            <a:p>
              <a:pPr eaLnBrk="1" hangingPunct="1">
                <a:spcBef>
                  <a:spcPct val="0"/>
                </a:spcBef>
                <a:buClrTx/>
                <a:buFontTx/>
                <a:buNone/>
              </a:pPr>
              <a:r>
                <a:rPr lang="en-US" altLang="en-US" sz="1200" dirty="0">
                  <a:solidFill>
                    <a:schemeClr val="tx1"/>
                  </a:solidFill>
                  <a:latin typeface="Arial" panose="020B0604020202020204" pitchFamily="34" charset="0"/>
                </a:rPr>
                <a:t>points</a:t>
              </a:r>
            </a:p>
          </p:txBody>
        </p:sp>
        <p:sp>
          <p:nvSpPr>
            <p:cNvPr id="20525" name="Text Box 41"/>
            <p:cNvSpPr txBox="1">
              <a:spLocks noChangeArrowheads="1"/>
            </p:cNvSpPr>
            <p:nvPr/>
          </p:nvSpPr>
          <p:spPr bwMode="auto">
            <a:xfrm>
              <a:off x="6842125" y="109538"/>
              <a:ext cx="9699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Customers,</a:t>
              </a:r>
            </a:p>
            <a:p>
              <a:pPr eaLnBrk="1" hangingPunct="1">
                <a:spcBef>
                  <a:spcPct val="0"/>
                </a:spcBef>
                <a:buClrTx/>
                <a:buFontTx/>
                <a:buNone/>
              </a:pPr>
              <a:r>
                <a:rPr lang="en-US" altLang="en-US" sz="1200" dirty="0">
                  <a:solidFill>
                    <a:schemeClr val="tx1"/>
                  </a:solidFill>
                  <a:latin typeface="Arial" panose="020B0604020202020204" pitchFamily="34" charset="0"/>
                </a:rPr>
                <a:t>demand</a:t>
              </a:r>
            </a:p>
            <a:p>
              <a:pPr eaLnBrk="1" hangingPunct="1">
                <a:spcBef>
                  <a:spcPct val="0"/>
                </a:spcBef>
                <a:buClrTx/>
                <a:buFontTx/>
                <a:buNone/>
              </a:pPr>
              <a:r>
                <a:rPr lang="en-US" altLang="en-US" sz="1200" dirty="0">
                  <a:solidFill>
                    <a:schemeClr val="tx1"/>
                  </a:solidFill>
                  <a:latin typeface="Arial" panose="020B0604020202020204" pitchFamily="34" charset="0"/>
                </a:rPr>
                <a:t>centers</a:t>
              </a:r>
            </a:p>
            <a:p>
              <a:pPr eaLnBrk="1" hangingPunct="1">
                <a:spcBef>
                  <a:spcPct val="0"/>
                </a:spcBef>
                <a:buClrTx/>
                <a:buFontTx/>
                <a:buNone/>
              </a:pPr>
              <a:r>
                <a:rPr lang="en-US" altLang="en-US" sz="1200" dirty="0">
                  <a:solidFill>
                    <a:schemeClr val="tx1"/>
                  </a:solidFill>
                  <a:latin typeface="Arial" panose="020B0604020202020204" pitchFamily="34" charset="0"/>
                </a:rPr>
                <a:t>sinks</a:t>
              </a:r>
            </a:p>
          </p:txBody>
        </p:sp>
        <p:sp>
          <p:nvSpPr>
            <p:cNvPr id="20526" name="Text Box 42"/>
            <p:cNvSpPr txBox="1">
              <a:spLocks noChangeArrowheads="1"/>
            </p:cNvSpPr>
            <p:nvPr/>
          </p:nvSpPr>
          <p:spPr bwMode="auto">
            <a:xfrm>
              <a:off x="365125" y="3113088"/>
              <a:ext cx="6524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Supply</a:t>
              </a:r>
            </a:p>
          </p:txBody>
        </p:sp>
        <p:sp>
          <p:nvSpPr>
            <p:cNvPr id="20527" name="Line 43"/>
            <p:cNvSpPr>
              <a:spLocks noChangeShapeType="1"/>
            </p:cNvSpPr>
            <p:nvPr/>
          </p:nvSpPr>
          <p:spPr bwMode="auto">
            <a:xfrm>
              <a:off x="457200" y="3352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28" name="Text Box 44"/>
            <p:cNvSpPr txBox="1">
              <a:spLocks noChangeArrowheads="1"/>
            </p:cNvSpPr>
            <p:nvPr/>
          </p:nvSpPr>
          <p:spPr bwMode="auto">
            <a:xfrm>
              <a:off x="1127125" y="5748338"/>
              <a:ext cx="9604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Production/</a:t>
              </a:r>
            </a:p>
            <a:p>
              <a:pPr eaLnBrk="1" hangingPunct="1">
                <a:spcBef>
                  <a:spcPct val="0"/>
                </a:spcBef>
                <a:buClrTx/>
                <a:buFontTx/>
                <a:buNone/>
              </a:pPr>
              <a:r>
                <a:rPr lang="en-US" altLang="en-US" sz="1200" dirty="0">
                  <a:solidFill>
                    <a:schemeClr val="tx1"/>
                  </a:solidFill>
                  <a:latin typeface="Arial" panose="020B0604020202020204" pitchFamily="34" charset="0"/>
                </a:rPr>
                <a:t>purchase</a:t>
              </a:r>
            </a:p>
            <a:p>
              <a:pPr eaLnBrk="1" hangingPunct="1">
                <a:spcBef>
                  <a:spcPct val="0"/>
                </a:spcBef>
                <a:buClrTx/>
                <a:buFontTx/>
                <a:buNone/>
              </a:pPr>
              <a:r>
                <a:rPr lang="en-US" altLang="en-US" sz="1200" dirty="0">
                  <a:solidFill>
                    <a:schemeClr val="tx1"/>
                  </a:solidFill>
                  <a:latin typeface="Arial" panose="020B0604020202020204" pitchFamily="34" charset="0"/>
                </a:rPr>
                <a:t>costs</a:t>
              </a:r>
            </a:p>
          </p:txBody>
        </p:sp>
        <p:sp>
          <p:nvSpPr>
            <p:cNvPr id="20529" name="Line 45"/>
            <p:cNvSpPr>
              <a:spLocks noChangeShapeType="1"/>
            </p:cNvSpPr>
            <p:nvPr/>
          </p:nvSpPr>
          <p:spPr bwMode="auto">
            <a:xfrm flipV="1">
              <a:off x="15240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30" name="Text Box 46"/>
            <p:cNvSpPr txBox="1">
              <a:spLocks noChangeArrowheads="1"/>
            </p:cNvSpPr>
            <p:nvPr/>
          </p:nvSpPr>
          <p:spPr bwMode="auto">
            <a:xfrm>
              <a:off x="3032125" y="5291138"/>
              <a:ext cx="116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Inventory &amp;</a:t>
              </a:r>
            </a:p>
            <a:p>
              <a:pPr eaLnBrk="1" hangingPunct="1">
                <a:spcBef>
                  <a:spcPct val="0"/>
                </a:spcBef>
                <a:buClrTx/>
                <a:buFontTx/>
                <a:buNone/>
              </a:pPr>
              <a:r>
                <a:rPr lang="en-US" altLang="en-US" sz="1200" dirty="0">
                  <a:solidFill>
                    <a:schemeClr val="tx1"/>
                  </a:solidFill>
                  <a:latin typeface="Arial" panose="020B0604020202020204" pitchFamily="34" charset="0"/>
                </a:rPr>
                <a:t>Warehousing </a:t>
              </a:r>
            </a:p>
            <a:p>
              <a:pPr eaLnBrk="1" hangingPunct="1">
                <a:spcBef>
                  <a:spcPct val="0"/>
                </a:spcBef>
                <a:buClrTx/>
                <a:buFontTx/>
                <a:buNone/>
              </a:pPr>
              <a:r>
                <a:rPr lang="en-US" altLang="en-US" sz="1200" dirty="0">
                  <a:solidFill>
                    <a:schemeClr val="tx1"/>
                  </a:solidFill>
                  <a:latin typeface="Arial" panose="020B0604020202020204" pitchFamily="34" charset="0"/>
                </a:rPr>
                <a:t>costs</a:t>
              </a:r>
            </a:p>
            <a:p>
              <a:pPr eaLnBrk="1" hangingPunct="1">
                <a:spcBef>
                  <a:spcPct val="0"/>
                </a:spcBef>
                <a:buClrTx/>
                <a:buFontTx/>
                <a:buNone/>
              </a:pPr>
              <a:endParaRPr lang="en-US" altLang="en-US" sz="1200" dirty="0">
                <a:solidFill>
                  <a:schemeClr val="tx1"/>
                </a:solidFill>
                <a:latin typeface="Arial" panose="020B0604020202020204" pitchFamily="34" charset="0"/>
              </a:endParaRPr>
            </a:p>
            <a:p>
              <a:pPr eaLnBrk="1" hangingPunct="1">
                <a:spcBef>
                  <a:spcPct val="0"/>
                </a:spcBef>
                <a:buClrTx/>
                <a:buFontTx/>
                <a:buNone/>
              </a:pPr>
              <a:r>
                <a:rPr lang="en-US" altLang="en-US" sz="1200" dirty="0">
                  <a:solidFill>
                    <a:schemeClr val="tx1"/>
                  </a:solidFill>
                  <a:latin typeface="Arial" panose="020B0604020202020204" pitchFamily="34" charset="0"/>
                </a:rPr>
                <a:t>Transportation</a:t>
              </a:r>
            </a:p>
            <a:p>
              <a:pPr eaLnBrk="1" hangingPunct="1">
                <a:spcBef>
                  <a:spcPct val="0"/>
                </a:spcBef>
                <a:buClrTx/>
                <a:buFontTx/>
                <a:buNone/>
              </a:pPr>
              <a:r>
                <a:rPr lang="en-US" altLang="en-US" sz="1200" dirty="0">
                  <a:solidFill>
                    <a:schemeClr val="tx1"/>
                  </a:solidFill>
                  <a:latin typeface="Arial" panose="020B0604020202020204" pitchFamily="34" charset="0"/>
                </a:rPr>
                <a:t>costs</a:t>
              </a:r>
            </a:p>
          </p:txBody>
        </p:sp>
        <p:sp>
          <p:nvSpPr>
            <p:cNvPr id="20531" name="Text Box 47"/>
            <p:cNvSpPr txBox="1">
              <a:spLocks noChangeArrowheads="1"/>
            </p:cNvSpPr>
            <p:nvPr/>
          </p:nvSpPr>
          <p:spPr bwMode="auto">
            <a:xfrm>
              <a:off x="4784725" y="5595938"/>
              <a:ext cx="1052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Inventory &amp; </a:t>
              </a:r>
            </a:p>
            <a:p>
              <a:pPr eaLnBrk="1" hangingPunct="1">
                <a:spcBef>
                  <a:spcPct val="0"/>
                </a:spcBef>
                <a:buClrTx/>
                <a:buFontTx/>
                <a:buNone/>
              </a:pPr>
              <a:r>
                <a:rPr lang="en-US" altLang="en-US" sz="1200" dirty="0">
                  <a:solidFill>
                    <a:schemeClr val="tx1"/>
                  </a:solidFill>
                  <a:latin typeface="Arial" panose="020B0604020202020204" pitchFamily="34" charset="0"/>
                </a:rPr>
                <a:t>warehousing</a:t>
              </a:r>
            </a:p>
            <a:p>
              <a:pPr eaLnBrk="1" hangingPunct="1">
                <a:spcBef>
                  <a:spcPct val="0"/>
                </a:spcBef>
                <a:buClrTx/>
                <a:buFontTx/>
                <a:buNone/>
              </a:pPr>
              <a:r>
                <a:rPr lang="en-US" altLang="en-US" sz="1200" dirty="0">
                  <a:solidFill>
                    <a:schemeClr val="tx1"/>
                  </a:solidFill>
                  <a:latin typeface="Arial" panose="020B0604020202020204" pitchFamily="34" charset="0"/>
                </a:rPr>
                <a:t>costs</a:t>
              </a:r>
            </a:p>
          </p:txBody>
        </p:sp>
        <p:sp>
          <p:nvSpPr>
            <p:cNvPr id="20532" name="Text Box 48"/>
            <p:cNvSpPr txBox="1">
              <a:spLocks noChangeArrowheads="1"/>
            </p:cNvSpPr>
            <p:nvPr/>
          </p:nvSpPr>
          <p:spPr bwMode="auto">
            <a:xfrm>
              <a:off x="6765925" y="5824538"/>
              <a:ext cx="157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ClrTx/>
                <a:buFontTx/>
                <a:buNone/>
              </a:pPr>
              <a:r>
                <a:rPr lang="en-US" altLang="en-US" sz="1200" dirty="0">
                  <a:solidFill>
                    <a:schemeClr val="tx1"/>
                  </a:solidFill>
                  <a:latin typeface="Arial" panose="020B0604020202020204" pitchFamily="34" charset="0"/>
                </a:rPr>
                <a:t>Transportation costs</a:t>
              </a:r>
            </a:p>
          </p:txBody>
        </p:sp>
        <p:sp>
          <p:nvSpPr>
            <p:cNvPr id="20533" name="Line 49"/>
            <p:cNvSpPr>
              <a:spLocks noChangeShapeType="1"/>
            </p:cNvSpPr>
            <p:nvPr/>
          </p:nvSpPr>
          <p:spPr bwMode="auto">
            <a:xfrm flipV="1">
              <a:off x="6781800" y="5715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34" name="Line 50"/>
            <p:cNvSpPr>
              <a:spLocks noChangeShapeType="1"/>
            </p:cNvSpPr>
            <p:nvPr/>
          </p:nvSpPr>
          <p:spPr bwMode="auto">
            <a:xfrm flipV="1">
              <a:off x="5257800" y="5486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35" name="Line 51"/>
            <p:cNvSpPr>
              <a:spLocks noChangeShapeType="1"/>
            </p:cNvSpPr>
            <p:nvPr/>
          </p:nvSpPr>
          <p:spPr bwMode="auto">
            <a:xfrm flipV="1">
              <a:off x="3429000" y="5029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36" name="Line 52"/>
            <p:cNvSpPr>
              <a:spLocks noChangeShapeType="1"/>
            </p:cNvSpPr>
            <p:nvPr/>
          </p:nvSpPr>
          <p:spPr bwMode="auto">
            <a:xfrm>
              <a:off x="4114800" y="61722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37" name="Line 53"/>
            <p:cNvSpPr>
              <a:spLocks noChangeShapeType="1"/>
            </p:cNvSpPr>
            <p:nvPr/>
          </p:nvSpPr>
          <p:spPr bwMode="auto">
            <a:xfrm flipH="1">
              <a:off x="2819400" y="6172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38" name="Line 54"/>
            <p:cNvSpPr>
              <a:spLocks noChangeShapeType="1"/>
            </p:cNvSpPr>
            <p:nvPr/>
          </p:nvSpPr>
          <p:spPr bwMode="auto">
            <a:xfrm flipV="1">
              <a:off x="4267200" y="5486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0539" name="Line 55"/>
            <p:cNvSpPr>
              <a:spLocks noChangeShapeType="1"/>
            </p:cNvSpPr>
            <p:nvPr/>
          </p:nvSpPr>
          <p:spPr bwMode="auto">
            <a:xfrm flipV="1">
              <a:off x="2819400" y="5486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spTree>
    <p:extLst>
      <p:ext uri="{BB962C8B-B14F-4D97-AF65-F5344CB8AC3E}">
        <p14:creationId xmlns:p14="http://schemas.microsoft.com/office/powerpoint/2010/main" val="2003881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3600" dirty="0"/>
              <a:t>Manufacturing Aircraft – Boeing 787</a:t>
            </a:r>
          </a:p>
        </p:txBody>
      </p:sp>
      <p:pic>
        <p:nvPicPr>
          <p:cNvPr id="15365" name="Picture 5" descr="C:\Users\krishnan\Desktop\Pictur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58888"/>
            <a:ext cx="7286625"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32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The Logistics Costs in the US</a:t>
            </a:r>
          </a:p>
        </p:txBody>
      </p:sp>
      <p:sp>
        <p:nvSpPr>
          <p:cNvPr id="21509" name="Slide Number Placeholder 4"/>
          <p:cNvSpPr>
            <a:spLocks noGrp="1"/>
          </p:cNvSpPr>
          <p:nvPr>
            <p:ph type="sldNum" sz="quarter" idx="4294967295"/>
          </p:nvPr>
        </p:nvSpPr>
        <p:spPr>
          <a:xfrm>
            <a:off x="6781800" y="6324600"/>
            <a:ext cx="2133600" cy="39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fld id="{521026C8-420A-4CDE-A12A-F865FC6ECA0C}" type="slidenum">
              <a:rPr lang="en-US" altLang="en-US" sz="1400" smtClean="0">
                <a:solidFill>
                  <a:schemeClr val="tx1"/>
                </a:solidFill>
              </a:rPr>
              <a:pPr>
                <a:spcBef>
                  <a:spcPct val="0"/>
                </a:spcBef>
                <a:buClrTx/>
                <a:buFontTx/>
                <a:buNone/>
              </a:pPr>
              <a:t>25</a:t>
            </a:fld>
            <a:endParaRPr lang="en-US" altLang="en-US" sz="1400" dirty="0">
              <a:solidFill>
                <a:schemeClr val="tx1"/>
              </a:solidFill>
            </a:endParaRPr>
          </a:p>
        </p:txBody>
      </p:sp>
      <p:pic>
        <p:nvPicPr>
          <p:cNvPr id="10242" name="Picture 2" descr="http://www.scdigest.com/images/SOL_18-1.gif">
            <a:extLst>
              <a:ext uri="{FF2B5EF4-FFF2-40B4-BE49-F238E27FC236}">
                <a16:creationId xmlns:a16="http://schemas.microsoft.com/office/drawing/2014/main" id="{60652753-F4FC-4D26-87CB-AD131997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563091" cy="39316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F899EB1-C35A-473D-B02D-08C99027436E}"/>
              </a:ext>
            </a:extLst>
          </p:cNvPr>
          <p:cNvSpPr/>
          <p:nvPr/>
        </p:nvSpPr>
        <p:spPr bwMode="auto">
          <a:xfrm>
            <a:off x="7315200" y="3429000"/>
            <a:ext cx="9906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1" charset="0"/>
            </a:endParaRPr>
          </a:p>
        </p:txBody>
      </p:sp>
    </p:spTree>
    <p:extLst>
      <p:ext uri="{BB962C8B-B14F-4D97-AF65-F5344CB8AC3E}">
        <p14:creationId xmlns:p14="http://schemas.microsoft.com/office/powerpoint/2010/main" val="78828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The Logistics Costs</a:t>
            </a:r>
          </a:p>
        </p:txBody>
      </p:sp>
      <p:sp>
        <p:nvSpPr>
          <p:cNvPr id="21507" name="Content Placeholder 2"/>
          <p:cNvSpPr>
            <a:spLocks noGrp="1"/>
          </p:cNvSpPr>
          <p:nvPr>
            <p:ph idx="1"/>
          </p:nvPr>
        </p:nvSpPr>
        <p:spPr>
          <a:xfrm>
            <a:off x="685800" y="1447800"/>
            <a:ext cx="7772400" cy="4114800"/>
          </a:xfrm>
        </p:spPr>
        <p:txBody>
          <a:bodyPr/>
          <a:lstStyle/>
          <a:p>
            <a:r>
              <a:rPr lang="en-US" altLang="en-US" dirty="0"/>
              <a:t>As a percentage of GDP, approximately</a:t>
            </a:r>
          </a:p>
          <a:p>
            <a:pPr lvl="1"/>
            <a:r>
              <a:rPr lang="en-US" altLang="en-US" dirty="0"/>
              <a:t>7 to 9% in the US</a:t>
            </a:r>
          </a:p>
          <a:p>
            <a:pPr lvl="1"/>
            <a:r>
              <a:rPr lang="en-US" altLang="en-US" dirty="0"/>
              <a:t>Around 13 to 14% in India</a:t>
            </a:r>
          </a:p>
        </p:txBody>
      </p:sp>
      <p:sp>
        <p:nvSpPr>
          <p:cNvPr id="21509" name="Slide Number Placeholder 4"/>
          <p:cNvSpPr>
            <a:spLocks noGrp="1"/>
          </p:cNvSpPr>
          <p:nvPr>
            <p:ph type="sldNum" sz="quarter" idx="4294967295"/>
          </p:nvPr>
        </p:nvSpPr>
        <p:spPr>
          <a:xfrm>
            <a:off x="6781800" y="6324600"/>
            <a:ext cx="2133600" cy="39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CC"/>
              </a:buClr>
              <a:buFont typeface="Comic Sans MS" panose="030F0702030302020204" pitchFamily="66" charset="0"/>
              <a:buChar char="—"/>
              <a:defRPr sz="2400">
                <a:solidFill>
                  <a:srgbClr val="0033CC"/>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fld id="{521026C8-420A-4CDE-A12A-F865FC6ECA0C}" type="slidenum">
              <a:rPr lang="en-US" altLang="en-US" sz="1400" smtClean="0">
                <a:solidFill>
                  <a:schemeClr val="tx1"/>
                </a:solidFill>
              </a:rPr>
              <a:pPr>
                <a:spcBef>
                  <a:spcPct val="0"/>
                </a:spcBef>
                <a:buClrTx/>
                <a:buFontTx/>
                <a:buNone/>
              </a:pPr>
              <a:t>26</a:t>
            </a:fld>
            <a:endParaRPr lang="en-US" altLang="en-US" sz="1400" dirty="0">
              <a:solidFill>
                <a:schemeClr val="tx1"/>
              </a:solidFill>
            </a:endParaRPr>
          </a:p>
        </p:txBody>
      </p:sp>
      <p:pic>
        <p:nvPicPr>
          <p:cNvPr id="2151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481459"/>
            <a:ext cx="76962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409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supply chain processes</a:t>
            </a:r>
          </a:p>
        </p:txBody>
      </p:sp>
      <p:sp>
        <p:nvSpPr>
          <p:cNvPr id="3" name="Content Placeholder 2"/>
          <p:cNvSpPr>
            <a:spLocks noGrp="1"/>
          </p:cNvSpPr>
          <p:nvPr>
            <p:ph idx="1"/>
          </p:nvPr>
        </p:nvSpPr>
        <p:spPr>
          <a:xfrm>
            <a:off x="332801" y="1320801"/>
            <a:ext cx="7772400" cy="4114800"/>
          </a:xfrm>
        </p:spPr>
        <p:txBody>
          <a:bodyPr/>
          <a:lstStyle/>
          <a:p>
            <a:r>
              <a:rPr lang="en-US" sz="2400" dirty="0"/>
              <a:t>Buy</a:t>
            </a:r>
          </a:p>
          <a:p>
            <a:pPr lvl="1"/>
            <a:r>
              <a:rPr lang="en-US" sz="2000" dirty="0"/>
              <a:t>Procurement / Financing / Hiring</a:t>
            </a:r>
          </a:p>
          <a:p>
            <a:r>
              <a:rPr lang="en-US" sz="2400" dirty="0"/>
              <a:t>Make / Create</a:t>
            </a:r>
          </a:p>
          <a:p>
            <a:pPr lvl="1"/>
            <a:r>
              <a:rPr lang="en-US" sz="2000" dirty="0"/>
              <a:t>Design / Manufacturing / Production / Service</a:t>
            </a:r>
          </a:p>
          <a:p>
            <a:r>
              <a:rPr lang="en-US" sz="2400" dirty="0"/>
              <a:t>Sell</a:t>
            </a:r>
          </a:p>
          <a:p>
            <a:pPr lvl="1"/>
            <a:r>
              <a:rPr lang="en-US" sz="2000" dirty="0"/>
              <a:t>Distribution / Marketing</a:t>
            </a:r>
          </a:p>
          <a:p>
            <a:r>
              <a:rPr lang="en-US" sz="2400" dirty="0"/>
              <a:t>Move</a:t>
            </a:r>
          </a:p>
          <a:p>
            <a:pPr lvl="1"/>
            <a:r>
              <a:rPr lang="en-US" sz="2000" dirty="0"/>
              <a:t>Logistics / Transportation / Warehousing</a:t>
            </a:r>
          </a:p>
          <a:p>
            <a:r>
              <a:rPr lang="en-US" sz="2400" dirty="0"/>
              <a:t>Buy + Make / Create + Sell + Move = SCM processes</a:t>
            </a:r>
          </a:p>
        </p:txBody>
      </p:sp>
      <p:sp>
        <p:nvSpPr>
          <p:cNvPr id="4" name="Rectangle 40"/>
          <p:cNvSpPr>
            <a:spLocks noChangeArrowheads="1"/>
          </p:cNvSpPr>
          <p:nvPr/>
        </p:nvSpPr>
        <p:spPr bwMode="auto">
          <a:xfrm>
            <a:off x="1428750" y="5197475"/>
            <a:ext cx="1371600" cy="685800"/>
          </a:xfrm>
          <a:prstGeom prst="rect">
            <a:avLst/>
          </a:prstGeom>
          <a:solidFill>
            <a:srgbClr val="CDEBFF"/>
          </a:solidFill>
          <a:ln w="9525">
            <a:solidFill>
              <a:schemeClr val="tx1"/>
            </a:solidFill>
            <a:miter lim="800000"/>
            <a:headEnd/>
            <a:tailEnd/>
          </a:ln>
        </p:spPr>
        <p:txBody>
          <a:bodyPr wrap="none" anchor="ctr"/>
          <a:lstStyle/>
          <a:p>
            <a:pPr algn="ctr">
              <a:defRPr/>
            </a:pPr>
            <a:r>
              <a:rPr lang="en-US" sz="1600" dirty="0">
                <a:solidFill>
                  <a:srgbClr val="FF0000"/>
                </a:solidFill>
                <a:latin typeface="Calibri" pitchFamily="34" charset="0"/>
              </a:rPr>
              <a:t>Buy</a:t>
            </a:r>
          </a:p>
        </p:txBody>
      </p:sp>
      <p:sp>
        <p:nvSpPr>
          <p:cNvPr id="5" name="Rectangle 41"/>
          <p:cNvSpPr>
            <a:spLocks noChangeArrowheads="1"/>
          </p:cNvSpPr>
          <p:nvPr/>
        </p:nvSpPr>
        <p:spPr bwMode="auto">
          <a:xfrm>
            <a:off x="3783013" y="5197475"/>
            <a:ext cx="1625600" cy="685800"/>
          </a:xfrm>
          <a:prstGeom prst="rect">
            <a:avLst/>
          </a:prstGeom>
          <a:solidFill>
            <a:srgbClr val="CDEBFF"/>
          </a:solidFill>
          <a:ln w="9525">
            <a:solidFill>
              <a:schemeClr val="tx1"/>
            </a:solidFill>
            <a:miter lim="800000"/>
            <a:headEnd/>
            <a:tailEnd/>
          </a:ln>
        </p:spPr>
        <p:txBody>
          <a:bodyPr wrap="none" anchor="ctr"/>
          <a:lstStyle/>
          <a:p>
            <a:pPr algn="ctr">
              <a:defRPr/>
            </a:pPr>
            <a:r>
              <a:rPr lang="en-US" sz="1600" dirty="0">
                <a:solidFill>
                  <a:srgbClr val="FF0000"/>
                </a:solidFill>
                <a:latin typeface="Calibri" pitchFamily="34" charset="0"/>
              </a:rPr>
              <a:t>Make/create</a:t>
            </a:r>
          </a:p>
        </p:txBody>
      </p:sp>
      <p:sp>
        <p:nvSpPr>
          <p:cNvPr id="6" name="Rectangle 42"/>
          <p:cNvSpPr>
            <a:spLocks noChangeArrowheads="1"/>
          </p:cNvSpPr>
          <p:nvPr/>
        </p:nvSpPr>
        <p:spPr bwMode="auto">
          <a:xfrm>
            <a:off x="6381750" y="5197475"/>
            <a:ext cx="1371600" cy="685800"/>
          </a:xfrm>
          <a:prstGeom prst="rect">
            <a:avLst/>
          </a:prstGeom>
          <a:solidFill>
            <a:srgbClr val="CDEBFF"/>
          </a:solidFill>
          <a:ln w="9525">
            <a:solidFill>
              <a:schemeClr val="tx1"/>
            </a:solidFill>
            <a:miter lim="800000"/>
            <a:headEnd/>
            <a:tailEnd/>
          </a:ln>
        </p:spPr>
        <p:txBody>
          <a:bodyPr wrap="none" anchor="ctr"/>
          <a:lstStyle/>
          <a:p>
            <a:pPr algn="ctr">
              <a:defRPr/>
            </a:pPr>
            <a:r>
              <a:rPr lang="en-US" sz="1600" dirty="0">
                <a:solidFill>
                  <a:srgbClr val="FF0000"/>
                </a:solidFill>
                <a:latin typeface="Calibri" pitchFamily="34" charset="0"/>
              </a:rPr>
              <a:t>Sell</a:t>
            </a:r>
          </a:p>
        </p:txBody>
      </p:sp>
      <p:cxnSp>
        <p:nvCxnSpPr>
          <p:cNvPr id="7" name="AutoShape 43"/>
          <p:cNvCxnSpPr>
            <a:cxnSpLocks noChangeShapeType="1"/>
            <a:endCxn id="4" idx="1"/>
          </p:cNvCxnSpPr>
          <p:nvPr/>
        </p:nvCxnSpPr>
        <p:spPr bwMode="auto">
          <a:xfrm>
            <a:off x="876300" y="5540375"/>
            <a:ext cx="552450" cy="0"/>
          </a:xfrm>
          <a:prstGeom prst="straightConnector1">
            <a:avLst/>
          </a:prstGeom>
          <a:noFill/>
          <a:ln w="9525">
            <a:solidFill>
              <a:schemeClr val="tx1"/>
            </a:solidFill>
            <a:round/>
            <a:headEnd/>
            <a:tailEnd type="triangle" w="med" len="med"/>
          </a:ln>
        </p:spPr>
      </p:cxnSp>
      <p:cxnSp>
        <p:nvCxnSpPr>
          <p:cNvPr id="8" name="AutoShape 44"/>
          <p:cNvCxnSpPr>
            <a:cxnSpLocks noChangeShapeType="1"/>
            <a:stCxn id="6" idx="3"/>
          </p:cNvCxnSpPr>
          <p:nvPr/>
        </p:nvCxnSpPr>
        <p:spPr bwMode="auto">
          <a:xfrm>
            <a:off x="7753350" y="5540375"/>
            <a:ext cx="476250" cy="0"/>
          </a:xfrm>
          <a:prstGeom prst="straightConnector1">
            <a:avLst/>
          </a:prstGeom>
          <a:noFill/>
          <a:ln w="9525">
            <a:solidFill>
              <a:schemeClr val="tx1"/>
            </a:solidFill>
            <a:round/>
            <a:headEnd/>
            <a:tailEnd type="triangle" w="med" len="med"/>
          </a:ln>
        </p:spPr>
      </p:cxnSp>
      <p:sp>
        <p:nvSpPr>
          <p:cNvPr id="9" name="Rectangle 45"/>
          <p:cNvSpPr>
            <a:spLocks noChangeArrowheads="1"/>
          </p:cNvSpPr>
          <p:nvPr/>
        </p:nvSpPr>
        <p:spPr bwMode="auto">
          <a:xfrm>
            <a:off x="142471" y="5372100"/>
            <a:ext cx="707245" cy="338554"/>
          </a:xfrm>
          <a:prstGeom prst="rect">
            <a:avLst/>
          </a:prstGeom>
          <a:noFill/>
          <a:ln>
            <a:noFill/>
          </a:ln>
        </p:spPr>
        <p:txBody>
          <a:bodyPr wrap="none">
            <a:spAutoFit/>
          </a:bodyPr>
          <a:lstStyle/>
          <a:p>
            <a:pPr algn="ctr">
              <a:defRPr/>
            </a:pPr>
            <a:r>
              <a:rPr lang="en-US" sz="1600" dirty="0">
                <a:solidFill>
                  <a:srgbClr val="FF0000"/>
                </a:solidFill>
                <a:latin typeface="Calibri" pitchFamily="34" charset="0"/>
              </a:rPr>
              <a:t>Inputs</a:t>
            </a:r>
          </a:p>
        </p:txBody>
      </p:sp>
      <p:sp>
        <p:nvSpPr>
          <p:cNvPr id="10" name="Rectangle 46"/>
          <p:cNvSpPr>
            <a:spLocks noChangeArrowheads="1"/>
          </p:cNvSpPr>
          <p:nvPr/>
        </p:nvSpPr>
        <p:spPr bwMode="auto">
          <a:xfrm>
            <a:off x="2951163" y="5638800"/>
            <a:ext cx="685800" cy="338138"/>
          </a:xfrm>
          <a:prstGeom prst="rect">
            <a:avLst/>
          </a:prstGeom>
          <a:noFill/>
          <a:ln>
            <a:noFill/>
          </a:ln>
        </p:spPr>
        <p:txBody>
          <a:bodyPr wrap="none">
            <a:spAutoFit/>
          </a:bodyPr>
          <a:lstStyle/>
          <a:p>
            <a:pPr algn="ctr">
              <a:defRPr/>
            </a:pPr>
            <a:r>
              <a:rPr lang="en-US" sz="1600" dirty="0">
                <a:solidFill>
                  <a:srgbClr val="FF0000"/>
                </a:solidFill>
                <a:latin typeface="Calibri" pitchFamily="34" charset="0"/>
              </a:rPr>
              <a:t>Move</a:t>
            </a:r>
          </a:p>
        </p:txBody>
      </p:sp>
      <p:sp>
        <p:nvSpPr>
          <p:cNvPr id="11" name="Rectangle 47"/>
          <p:cNvSpPr>
            <a:spLocks noChangeArrowheads="1"/>
          </p:cNvSpPr>
          <p:nvPr/>
        </p:nvSpPr>
        <p:spPr bwMode="auto">
          <a:xfrm>
            <a:off x="5538788" y="5638800"/>
            <a:ext cx="685800" cy="338138"/>
          </a:xfrm>
          <a:prstGeom prst="rect">
            <a:avLst/>
          </a:prstGeom>
          <a:noFill/>
          <a:ln>
            <a:noFill/>
          </a:ln>
        </p:spPr>
        <p:txBody>
          <a:bodyPr wrap="none">
            <a:spAutoFit/>
          </a:bodyPr>
          <a:lstStyle/>
          <a:p>
            <a:pPr algn="ctr">
              <a:defRPr/>
            </a:pPr>
            <a:r>
              <a:rPr lang="en-US" sz="1600" dirty="0">
                <a:solidFill>
                  <a:srgbClr val="FF0000"/>
                </a:solidFill>
                <a:latin typeface="Calibri" pitchFamily="34" charset="0"/>
              </a:rPr>
              <a:t>Move</a:t>
            </a:r>
          </a:p>
        </p:txBody>
      </p:sp>
      <p:sp>
        <p:nvSpPr>
          <p:cNvPr id="12" name="Line 50"/>
          <p:cNvSpPr>
            <a:spLocks noChangeShapeType="1"/>
          </p:cNvSpPr>
          <p:nvPr/>
        </p:nvSpPr>
        <p:spPr bwMode="auto">
          <a:xfrm>
            <a:off x="2800350" y="5540375"/>
            <a:ext cx="982663" cy="0"/>
          </a:xfrm>
          <a:prstGeom prst="line">
            <a:avLst/>
          </a:prstGeom>
          <a:noFill/>
          <a:ln w="12700">
            <a:solidFill>
              <a:schemeClr val="tx1"/>
            </a:solidFill>
            <a:round/>
            <a:headEnd type="none" w="sm" len="sm"/>
            <a:tailEnd type="triangle" w="sm" len="sm"/>
          </a:ln>
        </p:spPr>
        <p:txBody>
          <a:bodyPr/>
          <a:lstStyle/>
          <a:p>
            <a:pPr>
              <a:defRPr/>
            </a:pPr>
            <a:endParaRPr lang="en-US" dirty="0">
              <a:latin typeface="+mn-lt"/>
            </a:endParaRPr>
          </a:p>
        </p:txBody>
      </p:sp>
      <p:sp>
        <p:nvSpPr>
          <p:cNvPr id="13" name="Line 51"/>
          <p:cNvSpPr>
            <a:spLocks noChangeShapeType="1"/>
          </p:cNvSpPr>
          <p:nvPr/>
        </p:nvSpPr>
        <p:spPr bwMode="auto">
          <a:xfrm>
            <a:off x="5413375" y="5534025"/>
            <a:ext cx="982663" cy="0"/>
          </a:xfrm>
          <a:prstGeom prst="line">
            <a:avLst/>
          </a:prstGeom>
          <a:noFill/>
          <a:ln w="12700">
            <a:solidFill>
              <a:schemeClr val="tx1"/>
            </a:solidFill>
            <a:round/>
            <a:headEnd type="none" w="sm" len="sm"/>
            <a:tailEnd type="triangle" w="sm" len="sm"/>
          </a:ln>
        </p:spPr>
        <p:txBody>
          <a:bodyPr/>
          <a:lstStyle/>
          <a:p>
            <a:pPr>
              <a:defRPr/>
            </a:pPr>
            <a:endParaRPr lang="en-US" dirty="0">
              <a:latin typeface="+mn-lt"/>
            </a:endParaRPr>
          </a:p>
        </p:txBody>
      </p:sp>
      <p:sp>
        <p:nvSpPr>
          <p:cNvPr id="14" name="Rectangle 17"/>
          <p:cNvSpPr>
            <a:spLocks noChangeArrowheads="1"/>
          </p:cNvSpPr>
          <p:nvPr/>
        </p:nvSpPr>
        <p:spPr bwMode="auto">
          <a:xfrm>
            <a:off x="1092200" y="5029200"/>
            <a:ext cx="6934200" cy="1066800"/>
          </a:xfrm>
          <a:prstGeom prst="rect">
            <a:avLst/>
          </a:prstGeom>
          <a:noFill/>
          <a:ln w="12700" algn="ctr">
            <a:solidFill>
              <a:schemeClr val="tx1"/>
            </a:solidFill>
            <a:prstDash val="sysDot"/>
            <a:round/>
            <a:headEnd/>
            <a:tailEnd/>
          </a:ln>
        </p:spPr>
        <p:txBody>
          <a:bodyPr/>
          <a:lstStyle/>
          <a:p>
            <a:endParaRPr lang="en-US" dirty="0"/>
          </a:p>
        </p:txBody>
      </p:sp>
      <p:sp>
        <p:nvSpPr>
          <p:cNvPr id="15" name="Rectangle 48"/>
          <p:cNvSpPr>
            <a:spLocks noChangeArrowheads="1"/>
          </p:cNvSpPr>
          <p:nvPr/>
        </p:nvSpPr>
        <p:spPr bwMode="auto">
          <a:xfrm>
            <a:off x="8184002" y="5376862"/>
            <a:ext cx="861133" cy="338554"/>
          </a:xfrm>
          <a:prstGeom prst="rect">
            <a:avLst/>
          </a:prstGeom>
          <a:noFill/>
          <a:ln>
            <a:noFill/>
          </a:ln>
        </p:spPr>
        <p:txBody>
          <a:bodyPr wrap="none">
            <a:spAutoFit/>
          </a:bodyPr>
          <a:lstStyle/>
          <a:p>
            <a:pPr algn="ctr">
              <a:defRPr/>
            </a:pPr>
            <a:r>
              <a:rPr lang="en-US" sz="1600" dirty="0">
                <a:solidFill>
                  <a:srgbClr val="FF0000"/>
                </a:solidFill>
                <a:latin typeface="Calibri" pitchFamily="34" charset="0"/>
              </a:rPr>
              <a:t>Outputs</a:t>
            </a:r>
          </a:p>
        </p:txBody>
      </p:sp>
    </p:spTree>
    <p:extLst>
      <p:ext uri="{BB962C8B-B14F-4D97-AF65-F5344CB8AC3E}">
        <p14:creationId xmlns:p14="http://schemas.microsoft.com/office/powerpoint/2010/main" val="350525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supply chain flows</a:t>
            </a:r>
          </a:p>
        </p:txBody>
      </p:sp>
      <p:sp>
        <p:nvSpPr>
          <p:cNvPr id="3" name="Content Placeholder 2"/>
          <p:cNvSpPr>
            <a:spLocks noGrp="1"/>
          </p:cNvSpPr>
          <p:nvPr>
            <p:ph idx="1"/>
          </p:nvPr>
        </p:nvSpPr>
        <p:spPr/>
        <p:txBody>
          <a:bodyPr/>
          <a:lstStyle/>
          <a:p>
            <a:endParaRPr lang="en-US" dirty="0"/>
          </a:p>
        </p:txBody>
      </p:sp>
      <p:grpSp>
        <p:nvGrpSpPr>
          <p:cNvPr id="4" name="Group 17"/>
          <p:cNvGrpSpPr>
            <a:grpSpLocks/>
          </p:cNvGrpSpPr>
          <p:nvPr/>
        </p:nvGrpSpPr>
        <p:grpSpPr bwMode="auto">
          <a:xfrm>
            <a:off x="850900" y="1690688"/>
            <a:ext cx="6991350" cy="1346200"/>
            <a:chOff x="432" y="1065"/>
            <a:chExt cx="4404" cy="848"/>
          </a:xfrm>
        </p:grpSpPr>
        <p:sp>
          <p:nvSpPr>
            <p:cNvPr id="5" name="Rectangle 18"/>
            <p:cNvSpPr>
              <a:spLocks noChangeArrowheads="1"/>
            </p:cNvSpPr>
            <p:nvPr/>
          </p:nvSpPr>
          <p:spPr bwMode="auto">
            <a:xfrm>
              <a:off x="3456" y="1353"/>
              <a:ext cx="1380" cy="233"/>
            </a:xfrm>
            <a:prstGeom prst="rect">
              <a:avLst/>
            </a:prstGeom>
            <a:noFill/>
            <a:ln>
              <a:noFill/>
            </a:ln>
          </p:spPr>
          <p:txBody>
            <a:bodyPr wrap="none" lIns="92075" tIns="46038" rIns="92075" bIns="46038">
              <a:spAutoFit/>
            </a:bodyPr>
            <a:lstStyle/>
            <a:p>
              <a:pPr fontAlgn="auto">
                <a:spcBef>
                  <a:spcPts val="0"/>
                </a:spcBef>
                <a:spcAft>
                  <a:spcPts val="0"/>
                </a:spcAft>
                <a:defRPr/>
              </a:pPr>
              <a:r>
                <a:rPr lang="en-US" sz="1800" kern="0" dirty="0">
                  <a:solidFill>
                    <a:srgbClr val="00279F"/>
                  </a:solidFill>
                  <a:latin typeface="Calibri" pitchFamily="34" charset="0"/>
                </a:rPr>
                <a:t>INFORMATION FLOW</a:t>
              </a:r>
            </a:p>
          </p:txBody>
        </p:sp>
        <p:sp>
          <p:nvSpPr>
            <p:cNvPr id="6" name="Line 19"/>
            <p:cNvSpPr>
              <a:spLocks noChangeShapeType="1"/>
            </p:cNvSpPr>
            <p:nvPr/>
          </p:nvSpPr>
          <p:spPr bwMode="auto">
            <a:xfrm>
              <a:off x="432" y="1488"/>
              <a:ext cx="2928" cy="0"/>
            </a:xfrm>
            <a:prstGeom prst="line">
              <a:avLst/>
            </a:prstGeom>
            <a:noFill/>
            <a:ln w="19050">
              <a:solidFill>
                <a:srgbClr val="000000"/>
              </a:solidFill>
              <a:prstDash val="dash"/>
              <a:round/>
              <a:headEnd type="triangle" w="med" len="med"/>
              <a:tailEnd type="triangle" w="med" len="med"/>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nvGrpSpPr>
            <p:cNvPr id="7" name="Group 20"/>
            <p:cNvGrpSpPr>
              <a:grpSpLocks/>
            </p:cNvGrpSpPr>
            <p:nvPr/>
          </p:nvGrpSpPr>
          <p:grpSpPr bwMode="auto">
            <a:xfrm>
              <a:off x="432" y="1680"/>
              <a:ext cx="3847" cy="233"/>
              <a:chOff x="432" y="1680"/>
              <a:chExt cx="3847" cy="233"/>
            </a:xfrm>
          </p:grpSpPr>
          <p:sp>
            <p:nvSpPr>
              <p:cNvPr id="11" name="Rectangle 21"/>
              <p:cNvSpPr>
                <a:spLocks noChangeArrowheads="1"/>
              </p:cNvSpPr>
              <p:nvPr/>
            </p:nvSpPr>
            <p:spPr bwMode="auto">
              <a:xfrm>
                <a:off x="3456" y="1680"/>
                <a:ext cx="823" cy="233"/>
              </a:xfrm>
              <a:prstGeom prst="rect">
                <a:avLst/>
              </a:prstGeom>
              <a:noFill/>
              <a:ln>
                <a:noFill/>
              </a:ln>
            </p:spPr>
            <p:txBody>
              <a:bodyPr wrap="none" lIns="92075" tIns="46038" rIns="92075" bIns="46038">
                <a:spAutoFit/>
              </a:bodyPr>
              <a:lstStyle/>
              <a:p>
                <a:pPr fontAlgn="auto">
                  <a:spcBef>
                    <a:spcPts val="0"/>
                  </a:spcBef>
                  <a:spcAft>
                    <a:spcPts val="0"/>
                  </a:spcAft>
                  <a:defRPr/>
                </a:pPr>
                <a:r>
                  <a:rPr lang="en-US" sz="1800" kern="0" dirty="0">
                    <a:solidFill>
                      <a:srgbClr val="00279F"/>
                    </a:solidFill>
                    <a:latin typeface="Calibri" pitchFamily="34" charset="0"/>
                  </a:rPr>
                  <a:t>CASH FLOW</a:t>
                </a:r>
              </a:p>
            </p:txBody>
          </p:sp>
          <p:sp>
            <p:nvSpPr>
              <p:cNvPr id="12" name="Line 22"/>
              <p:cNvSpPr>
                <a:spLocks noChangeShapeType="1"/>
              </p:cNvSpPr>
              <p:nvPr/>
            </p:nvSpPr>
            <p:spPr bwMode="auto">
              <a:xfrm flipH="1">
                <a:off x="432" y="1824"/>
                <a:ext cx="2928" cy="0"/>
              </a:xfrm>
              <a:prstGeom prst="line">
                <a:avLst/>
              </a:prstGeom>
              <a:noFill/>
              <a:ln w="19050">
                <a:solidFill>
                  <a:srgbClr val="FF00FF"/>
                </a:solidFill>
                <a:round/>
                <a:headEnd type="none" w="sm" len="sm"/>
                <a:tailEnd type="stealth" w="med" len="lg"/>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grpSp>
          <p:nvGrpSpPr>
            <p:cNvPr id="8" name="Group 23"/>
            <p:cNvGrpSpPr>
              <a:grpSpLocks/>
            </p:cNvGrpSpPr>
            <p:nvPr/>
          </p:nvGrpSpPr>
          <p:grpSpPr bwMode="auto">
            <a:xfrm>
              <a:off x="432" y="1065"/>
              <a:ext cx="4090" cy="233"/>
              <a:chOff x="432" y="1065"/>
              <a:chExt cx="4090" cy="233"/>
            </a:xfrm>
          </p:grpSpPr>
          <p:sp>
            <p:nvSpPr>
              <p:cNvPr id="9" name="Rectangle 24"/>
              <p:cNvSpPr>
                <a:spLocks noChangeArrowheads="1"/>
              </p:cNvSpPr>
              <p:nvPr/>
            </p:nvSpPr>
            <p:spPr bwMode="auto">
              <a:xfrm>
                <a:off x="3456" y="1065"/>
                <a:ext cx="1066" cy="233"/>
              </a:xfrm>
              <a:prstGeom prst="rect">
                <a:avLst/>
              </a:prstGeom>
              <a:noFill/>
              <a:ln>
                <a:noFill/>
              </a:ln>
            </p:spPr>
            <p:txBody>
              <a:bodyPr wrap="none" lIns="92075" tIns="46038" rIns="92075" bIns="46038">
                <a:spAutoFit/>
              </a:bodyPr>
              <a:lstStyle/>
              <a:p>
                <a:pPr fontAlgn="auto">
                  <a:spcBef>
                    <a:spcPts val="0"/>
                  </a:spcBef>
                  <a:spcAft>
                    <a:spcPts val="0"/>
                  </a:spcAft>
                  <a:defRPr/>
                </a:pPr>
                <a:r>
                  <a:rPr lang="en-US" sz="1800" kern="0" dirty="0">
                    <a:solidFill>
                      <a:srgbClr val="00279F"/>
                    </a:solidFill>
                    <a:latin typeface="Calibri" pitchFamily="34" charset="0"/>
                  </a:rPr>
                  <a:t>PHYSICAL FLOW</a:t>
                </a:r>
              </a:p>
            </p:txBody>
          </p:sp>
          <p:sp>
            <p:nvSpPr>
              <p:cNvPr id="10" name="Line 25"/>
              <p:cNvSpPr>
                <a:spLocks noChangeShapeType="1"/>
              </p:cNvSpPr>
              <p:nvPr/>
            </p:nvSpPr>
            <p:spPr bwMode="auto">
              <a:xfrm>
                <a:off x="432" y="1209"/>
                <a:ext cx="2928" cy="0"/>
              </a:xfrm>
              <a:prstGeom prst="line">
                <a:avLst/>
              </a:prstGeom>
              <a:noFill/>
              <a:ln w="19050">
                <a:solidFill>
                  <a:srgbClr val="FF0000"/>
                </a:solidFill>
                <a:round/>
                <a:headEnd type="none" w="sm" len="sm"/>
                <a:tailEnd type="stealth" w="med" len="lg"/>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grpSp>
      <p:sp>
        <p:nvSpPr>
          <p:cNvPr id="13" name="Rectangle 3"/>
          <p:cNvSpPr>
            <a:spLocks noChangeArrowheads="1"/>
          </p:cNvSpPr>
          <p:nvPr/>
        </p:nvSpPr>
        <p:spPr bwMode="auto">
          <a:xfrm>
            <a:off x="400050" y="3968750"/>
            <a:ext cx="1282700" cy="1054100"/>
          </a:xfrm>
          <a:prstGeom prst="rect">
            <a:avLst/>
          </a:prstGeom>
          <a:noFill/>
          <a:ln w="12700">
            <a:solidFill>
              <a:srgbClr val="000000"/>
            </a:solidFill>
            <a:miter lim="800000"/>
            <a:headEnd/>
            <a:tailEnd/>
          </a:ln>
        </p:spPr>
        <p:txBody>
          <a:bodyPr wrap="none" lIns="92075" tIns="46038" rIns="92075" bIns="46038" anchor="ctr"/>
          <a:lstStyle/>
          <a:p>
            <a:pPr algn="ctr" fontAlgn="auto">
              <a:spcBef>
                <a:spcPts val="0"/>
              </a:spcBef>
              <a:spcAft>
                <a:spcPts val="0"/>
              </a:spcAft>
              <a:defRPr/>
            </a:pPr>
            <a:r>
              <a:rPr lang="en-US" sz="1800" b="1" i="1" kern="0" dirty="0">
                <a:solidFill>
                  <a:srgbClr val="00279F"/>
                </a:solidFill>
                <a:latin typeface="Calibri" pitchFamily="34" charset="0"/>
              </a:rPr>
              <a:t>Firm 1</a:t>
            </a:r>
          </a:p>
          <a:p>
            <a:pPr algn="ctr" fontAlgn="auto">
              <a:spcBef>
                <a:spcPts val="0"/>
              </a:spcBef>
              <a:spcAft>
                <a:spcPts val="0"/>
              </a:spcAft>
              <a:defRPr/>
            </a:pPr>
            <a:r>
              <a:rPr lang="en-US" sz="1600" kern="0" dirty="0">
                <a:solidFill>
                  <a:srgbClr val="00279F"/>
                </a:solidFill>
                <a:latin typeface="Calibri" pitchFamily="34" charset="0"/>
              </a:rPr>
              <a:t>Value-added</a:t>
            </a:r>
          </a:p>
          <a:p>
            <a:pPr algn="ctr" fontAlgn="auto">
              <a:spcBef>
                <a:spcPts val="0"/>
              </a:spcBef>
              <a:spcAft>
                <a:spcPts val="0"/>
              </a:spcAft>
              <a:defRPr/>
            </a:pPr>
            <a:r>
              <a:rPr lang="en-US" sz="1600" kern="0" dirty="0">
                <a:solidFill>
                  <a:srgbClr val="00279F"/>
                </a:solidFill>
                <a:latin typeface="Calibri" pitchFamily="34" charset="0"/>
              </a:rPr>
              <a:t>Processing</a:t>
            </a:r>
          </a:p>
        </p:txBody>
      </p:sp>
      <p:sp>
        <p:nvSpPr>
          <p:cNvPr id="14" name="Rectangle 4"/>
          <p:cNvSpPr>
            <a:spLocks noChangeArrowheads="1"/>
          </p:cNvSpPr>
          <p:nvPr/>
        </p:nvSpPr>
        <p:spPr bwMode="auto">
          <a:xfrm>
            <a:off x="2838450" y="3968750"/>
            <a:ext cx="1282700" cy="1054100"/>
          </a:xfrm>
          <a:prstGeom prst="rect">
            <a:avLst/>
          </a:prstGeom>
          <a:noFill/>
          <a:ln w="12700">
            <a:solidFill>
              <a:srgbClr val="000000"/>
            </a:solidFill>
            <a:miter lim="800000"/>
            <a:headEnd/>
            <a:tailEnd/>
          </a:ln>
        </p:spPr>
        <p:txBody>
          <a:bodyPr wrap="none" lIns="92075" tIns="46038" rIns="92075" bIns="46038" anchor="ctr"/>
          <a:lstStyle/>
          <a:p>
            <a:pPr algn="ctr" fontAlgn="auto">
              <a:spcBef>
                <a:spcPts val="0"/>
              </a:spcBef>
              <a:spcAft>
                <a:spcPts val="0"/>
              </a:spcAft>
              <a:defRPr/>
            </a:pPr>
            <a:r>
              <a:rPr lang="en-US" b="1" i="1" kern="0" dirty="0">
                <a:solidFill>
                  <a:srgbClr val="00279F"/>
                </a:solidFill>
                <a:latin typeface="Calibri" pitchFamily="34" charset="0"/>
              </a:rPr>
              <a:t>Firm 2</a:t>
            </a:r>
          </a:p>
          <a:p>
            <a:pPr algn="ctr" fontAlgn="auto">
              <a:spcBef>
                <a:spcPts val="0"/>
              </a:spcBef>
              <a:spcAft>
                <a:spcPts val="0"/>
              </a:spcAft>
              <a:defRPr/>
            </a:pPr>
            <a:r>
              <a:rPr lang="en-US" sz="1600" kern="0" dirty="0">
                <a:solidFill>
                  <a:srgbClr val="00279F"/>
                </a:solidFill>
                <a:latin typeface="Calibri" pitchFamily="34" charset="0"/>
              </a:rPr>
              <a:t>Value-added</a:t>
            </a:r>
          </a:p>
          <a:p>
            <a:pPr algn="ctr" fontAlgn="auto">
              <a:spcBef>
                <a:spcPts val="0"/>
              </a:spcBef>
              <a:spcAft>
                <a:spcPts val="0"/>
              </a:spcAft>
              <a:defRPr/>
            </a:pPr>
            <a:r>
              <a:rPr lang="en-US" sz="1600" kern="0" dirty="0">
                <a:solidFill>
                  <a:srgbClr val="00279F"/>
                </a:solidFill>
                <a:latin typeface="Calibri" pitchFamily="34" charset="0"/>
              </a:rPr>
              <a:t>Processing</a:t>
            </a:r>
          </a:p>
        </p:txBody>
      </p:sp>
      <p:sp>
        <p:nvSpPr>
          <p:cNvPr id="15" name="Rectangle 5"/>
          <p:cNvSpPr>
            <a:spLocks noChangeArrowheads="1"/>
          </p:cNvSpPr>
          <p:nvPr/>
        </p:nvSpPr>
        <p:spPr bwMode="auto">
          <a:xfrm>
            <a:off x="5270500" y="3968750"/>
            <a:ext cx="1282700" cy="1054100"/>
          </a:xfrm>
          <a:prstGeom prst="rect">
            <a:avLst/>
          </a:prstGeom>
          <a:noFill/>
          <a:ln w="12700">
            <a:solidFill>
              <a:srgbClr val="000000"/>
            </a:solidFill>
            <a:miter lim="800000"/>
            <a:headEnd/>
            <a:tailEnd/>
          </a:ln>
        </p:spPr>
        <p:txBody>
          <a:bodyPr wrap="none" lIns="92075" tIns="46038" rIns="92075" bIns="46038" anchor="ctr"/>
          <a:lstStyle/>
          <a:p>
            <a:pPr algn="ctr" fontAlgn="auto">
              <a:spcBef>
                <a:spcPts val="0"/>
              </a:spcBef>
              <a:spcAft>
                <a:spcPts val="0"/>
              </a:spcAft>
              <a:defRPr/>
            </a:pPr>
            <a:r>
              <a:rPr lang="en-US" sz="1800" b="1" i="1" kern="0" dirty="0">
                <a:solidFill>
                  <a:srgbClr val="00279F"/>
                </a:solidFill>
                <a:latin typeface="Calibri" pitchFamily="34" charset="0"/>
              </a:rPr>
              <a:t>Firm 3</a:t>
            </a:r>
            <a:endParaRPr lang="en-US" sz="1600" kern="0" dirty="0">
              <a:solidFill>
                <a:srgbClr val="00279F"/>
              </a:solidFill>
              <a:latin typeface="Calibri" pitchFamily="34" charset="0"/>
            </a:endParaRPr>
          </a:p>
          <a:p>
            <a:pPr algn="ctr" fontAlgn="auto">
              <a:spcBef>
                <a:spcPts val="0"/>
              </a:spcBef>
              <a:spcAft>
                <a:spcPts val="0"/>
              </a:spcAft>
              <a:defRPr/>
            </a:pPr>
            <a:r>
              <a:rPr lang="en-US" sz="1600" kern="0" dirty="0">
                <a:solidFill>
                  <a:srgbClr val="00279F"/>
                </a:solidFill>
                <a:latin typeface="Calibri" pitchFamily="34" charset="0"/>
              </a:rPr>
              <a:t>Value-added</a:t>
            </a:r>
          </a:p>
          <a:p>
            <a:pPr algn="ctr" fontAlgn="auto">
              <a:spcBef>
                <a:spcPts val="0"/>
              </a:spcBef>
              <a:spcAft>
                <a:spcPts val="0"/>
              </a:spcAft>
              <a:defRPr/>
            </a:pPr>
            <a:r>
              <a:rPr lang="en-US" sz="1600" kern="0" dirty="0">
                <a:solidFill>
                  <a:srgbClr val="00279F"/>
                </a:solidFill>
                <a:latin typeface="Calibri" pitchFamily="34" charset="0"/>
              </a:rPr>
              <a:t>Processing</a:t>
            </a:r>
          </a:p>
        </p:txBody>
      </p:sp>
      <p:sp>
        <p:nvSpPr>
          <p:cNvPr id="16" name="Rectangle 6"/>
          <p:cNvSpPr>
            <a:spLocks noChangeArrowheads="1"/>
          </p:cNvSpPr>
          <p:nvPr/>
        </p:nvSpPr>
        <p:spPr bwMode="auto">
          <a:xfrm>
            <a:off x="7708900" y="3968750"/>
            <a:ext cx="1282700" cy="1054100"/>
          </a:xfrm>
          <a:prstGeom prst="rect">
            <a:avLst/>
          </a:prstGeom>
          <a:noFill/>
          <a:ln w="12700">
            <a:solidFill>
              <a:srgbClr val="000000"/>
            </a:solidFill>
            <a:miter lim="800000"/>
            <a:headEnd/>
            <a:tailEnd/>
          </a:ln>
        </p:spPr>
        <p:txBody>
          <a:bodyPr wrap="none" lIns="92075" tIns="46038" rIns="92075" bIns="46038" anchor="ctr"/>
          <a:lstStyle/>
          <a:p>
            <a:pPr algn="ctr" fontAlgn="auto">
              <a:spcBef>
                <a:spcPts val="0"/>
              </a:spcBef>
              <a:spcAft>
                <a:spcPts val="0"/>
              </a:spcAft>
              <a:defRPr/>
            </a:pPr>
            <a:r>
              <a:rPr lang="en-US" sz="1800" b="1" i="1" kern="0" dirty="0">
                <a:solidFill>
                  <a:srgbClr val="00279F"/>
                </a:solidFill>
                <a:latin typeface="Calibri" pitchFamily="34" charset="0"/>
              </a:rPr>
              <a:t>End User</a:t>
            </a:r>
            <a:endParaRPr lang="en-US" sz="1600" kern="0" dirty="0">
              <a:solidFill>
                <a:srgbClr val="00279F"/>
              </a:solidFill>
              <a:latin typeface="Calibri" pitchFamily="34" charset="0"/>
            </a:endParaRPr>
          </a:p>
        </p:txBody>
      </p:sp>
      <p:grpSp>
        <p:nvGrpSpPr>
          <p:cNvPr id="17" name="Group 8"/>
          <p:cNvGrpSpPr>
            <a:grpSpLocks/>
          </p:cNvGrpSpPr>
          <p:nvPr/>
        </p:nvGrpSpPr>
        <p:grpSpPr bwMode="auto">
          <a:xfrm>
            <a:off x="546100" y="5410200"/>
            <a:ext cx="885825" cy="538163"/>
            <a:chOff x="526" y="3587"/>
            <a:chExt cx="558" cy="339"/>
          </a:xfrm>
        </p:grpSpPr>
        <p:sp>
          <p:nvSpPr>
            <p:cNvPr id="18" name="Rectangle 9"/>
            <p:cNvSpPr>
              <a:spLocks noChangeArrowheads="1"/>
            </p:cNvSpPr>
            <p:nvPr/>
          </p:nvSpPr>
          <p:spPr bwMode="auto">
            <a:xfrm>
              <a:off x="676" y="3587"/>
              <a:ext cx="252" cy="174"/>
            </a:xfrm>
            <a:prstGeom prst="rect">
              <a:avLst/>
            </a:prstGeom>
            <a:noFill/>
            <a:ln>
              <a:noFill/>
            </a:ln>
          </p:spPr>
          <p:txBody>
            <a:bodyPr wrap="none" lIns="0" tIns="0" rIns="0" bIns="0">
              <a:spAutoFit/>
            </a:bodyPr>
            <a:lstStyle/>
            <a:p>
              <a:pPr fontAlgn="auto">
                <a:spcBef>
                  <a:spcPts val="0"/>
                </a:spcBef>
                <a:spcAft>
                  <a:spcPts val="0"/>
                </a:spcAft>
                <a:defRPr/>
              </a:pPr>
              <a:r>
                <a:rPr lang="en-US" sz="1800" kern="0" dirty="0">
                  <a:solidFill>
                    <a:srgbClr val="000000"/>
                  </a:solidFill>
                  <a:latin typeface="Calibri" pitchFamily="34" charset="0"/>
                </a:rPr>
                <a:t>Raw</a:t>
              </a:r>
              <a:endParaRPr lang="en-US" sz="1800" kern="0" dirty="0">
                <a:solidFill>
                  <a:sysClr val="windowText" lastClr="000000"/>
                </a:solidFill>
                <a:latin typeface="Calibri" pitchFamily="34" charset="0"/>
              </a:endParaRPr>
            </a:p>
          </p:txBody>
        </p:sp>
        <p:sp>
          <p:nvSpPr>
            <p:cNvPr id="19" name="Rectangle 10"/>
            <p:cNvSpPr>
              <a:spLocks noChangeArrowheads="1"/>
            </p:cNvSpPr>
            <p:nvPr/>
          </p:nvSpPr>
          <p:spPr bwMode="auto">
            <a:xfrm>
              <a:off x="526" y="3752"/>
              <a:ext cx="558" cy="174"/>
            </a:xfrm>
            <a:prstGeom prst="rect">
              <a:avLst/>
            </a:prstGeom>
            <a:noFill/>
            <a:ln>
              <a:noFill/>
            </a:ln>
          </p:spPr>
          <p:txBody>
            <a:bodyPr wrap="none" lIns="0" tIns="0" rIns="0" bIns="0">
              <a:spAutoFit/>
            </a:bodyPr>
            <a:lstStyle/>
            <a:p>
              <a:pPr fontAlgn="auto">
                <a:spcBef>
                  <a:spcPts val="0"/>
                </a:spcBef>
                <a:spcAft>
                  <a:spcPts val="0"/>
                </a:spcAft>
                <a:defRPr/>
              </a:pPr>
              <a:r>
                <a:rPr lang="en-US" sz="1800" kern="0" dirty="0">
                  <a:solidFill>
                    <a:srgbClr val="000000"/>
                  </a:solidFill>
                  <a:latin typeface="Calibri" pitchFamily="34" charset="0"/>
                </a:rPr>
                <a:t>Materials</a:t>
              </a:r>
              <a:endParaRPr lang="en-US" sz="1800" kern="0" dirty="0">
                <a:solidFill>
                  <a:sysClr val="windowText" lastClr="000000"/>
                </a:solidFill>
                <a:latin typeface="Calibri" pitchFamily="34" charset="0"/>
              </a:endParaRPr>
            </a:p>
          </p:txBody>
        </p:sp>
      </p:grpSp>
      <p:grpSp>
        <p:nvGrpSpPr>
          <p:cNvPr id="20" name="Group 12"/>
          <p:cNvGrpSpPr>
            <a:grpSpLocks/>
          </p:cNvGrpSpPr>
          <p:nvPr/>
        </p:nvGrpSpPr>
        <p:grpSpPr bwMode="auto">
          <a:xfrm>
            <a:off x="5499102" y="5410200"/>
            <a:ext cx="782638" cy="538163"/>
            <a:chOff x="2112" y="3587"/>
            <a:chExt cx="493" cy="339"/>
          </a:xfrm>
        </p:grpSpPr>
        <p:sp>
          <p:nvSpPr>
            <p:cNvPr id="21" name="Rectangle 13"/>
            <p:cNvSpPr>
              <a:spLocks noChangeArrowheads="1"/>
            </p:cNvSpPr>
            <p:nvPr/>
          </p:nvSpPr>
          <p:spPr bwMode="auto">
            <a:xfrm>
              <a:off x="2112" y="3587"/>
              <a:ext cx="493" cy="174"/>
            </a:xfrm>
            <a:prstGeom prst="rect">
              <a:avLst/>
            </a:prstGeom>
            <a:noFill/>
            <a:ln>
              <a:noFill/>
            </a:ln>
          </p:spPr>
          <p:txBody>
            <a:bodyPr wrap="none" lIns="0" tIns="0" rIns="0" bIns="0">
              <a:spAutoFit/>
            </a:bodyPr>
            <a:lstStyle/>
            <a:p>
              <a:pPr fontAlgn="auto">
                <a:spcBef>
                  <a:spcPts val="0"/>
                </a:spcBef>
                <a:spcAft>
                  <a:spcPts val="0"/>
                </a:spcAft>
                <a:defRPr/>
              </a:pPr>
              <a:r>
                <a:rPr lang="en-US" sz="1800" kern="0" dirty="0">
                  <a:solidFill>
                    <a:srgbClr val="000000"/>
                  </a:solidFill>
                  <a:latin typeface="Calibri" pitchFamily="34" charset="0"/>
                </a:rPr>
                <a:t>Finished</a:t>
              </a:r>
              <a:endParaRPr lang="en-US" sz="1800" kern="0" dirty="0">
                <a:solidFill>
                  <a:sysClr val="windowText" lastClr="000000"/>
                </a:solidFill>
                <a:latin typeface="Calibri" pitchFamily="34" charset="0"/>
              </a:endParaRPr>
            </a:p>
          </p:txBody>
        </p:sp>
        <p:sp>
          <p:nvSpPr>
            <p:cNvPr id="22" name="Rectangle 14"/>
            <p:cNvSpPr>
              <a:spLocks noChangeArrowheads="1"/>
            </p:cNvSpPr>
            <p:nvPr/>
          </p:nvSpPr>
          <p:spPr bwMode="auto">
            <a:xfrm>
              <a:off x="2174" y="3752"/>
              <a:ext cx="379" cy="174"/>
            </a:xfrm>
            <a:prstGeom prst="rect">
              <a:avLst/>
            </a:prstGeom>
            <a:noFill/>
            <a:ln>
              <a:noFill/>
            </a:ln>
          </p:spPr>
          <p:txBody>
            <a:bodyPr wrap="none" lIns="0" tIns="0" rIns="0" bIns="0">
              <a:spAutoFit/>
            </a:bodyPr>
            <a:lstStyle/>
            <a:p>
              <a:pPr fontAlgn="auto">
                <a:spcBef>
                  <a:spcPts val="0"/>
                </a:spcBef>
                <a:spcAft>
                  <a:spcPts val="0"/>
                </a:spcAft>
                <a:defRPr/>
              </a:pPr>
              <a:r>
                <a:rPr lang="en-US" sz="1800" kern="0" dirty="0">
                  <a:solidFill>
                    <a:srgbClr val="000000"/>
                  </a:solidFill>
                  <a:latin typeface="Calibri" pitchFamily="34" charset="0"/>
                </a:rPr>
                <a:t>Goods</a:t>
              </a:r>
              <a:endParaRPr lang="en-US" sz="1800" kern="0" dirty="0">
                <a:solidFill>
                  <a:sysClr val="windowText" lastClr="000000"/>
                </a:solidFill>
                <a:latin typeface="Calibri" pitchFamily="34" charset="0"/>
              </a:endParaRPr>
            </a:p>
          </p:txBody>
        </p:sp>
      </p:grpSp>
      <p:grpSp>
        <p:nvGrpSpPr>
          <p:cNvPr id="23" name="Group 26"/>
          <p:cNvGrpSpPr>
            <a:grpSpLocks/>
          </p:cNvGrpSpPr>
          <p:nvPr/>
        </p:nvGrpSpPr>
        <p:grpSpPr bwMode="auto">
          <a:xfrm>
            <a:off x="1689100" y="3797300"/>
            <a:ext cx="6019800" cy="1308100"/>
            <a:chOff x="960" y="2400"/>
            <a:chExt cx="3792" cy="824"/>
          </a:xfrm>
        </p:grpSpPr>
        <p:sp>
          <p:nvSpPr>
            <p:cNvPr id="24" name="Line 27"/>
            <p:cNvSpPr>
              <a:spLocks noChangeShapeType="1"/>
            </p:cNvSpPr>
            <p:nvPr/>
          </p:nvSpPr>
          <p:spPr bwMode="auto">
            <a:xfrm>
              <a:off x="960" y="2832"/>
              <a:ext cx="720" cy="0"/>
            </a:xfrm>
            <a:prstGeom prst="line">
              <a:avLst/>
            </a:prstGeom>
            <a:noFill/>
            <a:ln w="19050">
              <a:solidFill>
                <a:srgbClr val="000000"/>
              </a:solidFill>
              <a:prstDash val="dash"/>
              <a:round/>
              <a:headEnd type="triangle" w="med" len="med"/>
              <a:tailEnd type="triangle" w="med" len="med"/>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sp>
          <p:nvSpPr>
            <p:cNvPr id="25" name="Line 28"/>
            <p:cNvSpPr>
              <a:spLocks noChangeShapeType="1"/>
            </p:cNvSpPr>
            <p:nvPr/>
          </p:nvSpPr>
          <p:spPr bwMode="auto">
            <a:xfrm>
              <a:off x="2496" y="2832"/>
              <a:ext cx="720" cy="0"/>
            </a:xfrm>
            <a:prstGeom prst="line">
              <a:avLst/>
            </a:prstGeom>
            <a:noFill/>
            <a:ln w="19050">
              <a:solidFill>
                <a:srgbClr val="000000"/>
              </a:solidFill>
              <a:prstDash val="dash"/>
              <a:round/>
              <a:headEnd type="triangle" w="med" len="med"/>
              <a:tailEnd type="triangle" w="med" len="med"/>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nvGrpSpPr>
            <p:cNvPr id="26" name="Group 29"/>
            <p:cNvGrpSpPr>
              <a:grpSpLocks/>
            </p:cNvGrpSpPr>
            <p:nvPr/>
          </p:nvGrpSpPr>
          <p:grpSpPr bwMode="auto">
            <a:xfrm>
              <a:off x="960" y="2400"/>
              <a:ext cx="3792" cy="824"/>
              <a:chOff x="960" y="2400"/>
              <a:chExt cx="3792" cy="824"/>
            </a:xfrm>
          </p:grpSpPr>
          <p:sp>
            <p:nvSpPr>
              <p:cNvPr id="28" name="Freeform 30"/>
              <p:cNvSpPr>
                <a:spLocks/>
              </p:cNvSpPr>
              <p:nvPr/>
            </p:nvSpPr>
            <p:spPr bwMode="auto">
              <a:xfrm>
                <a:off x="960" y="2976"/>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FF"/>
                </a:solidFill>
                <a:round/>
                <a:headEnd/>
                <a:tailEnd type="triangle" w="med" len="me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sp>
            <p:nvSpPr>
              <p:cNvPr id="29" name="Freeform 31"/>
              <p:cNvSpPr>
                <a:spLocks/>
              </p:cNvSpPr>
              <p:nvPr/>
            </p:nvSpPr>
            <p:spPr bwMode="auto">
              <a:xfrm>
                <a:off x="2496" y="2976"/>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FF"/>
                </a:solidFill>
                <a:round/>
                <a:headEnd/>
                <a:tailEnd type="triangle" w="med" len="me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sp>
            <p:nvSpPr>
              <p:cNvPr id="30" name="Freeform 32"/>
              <p:cNvSpPr>
                <a:spLocks/>
              </p:cNvSpPr>
              <p:nvPr/>
            </p:nvSpPr>
            <p:spPr bwMode="auto">
              <a:xfrm>
                <a:off x="4032" y="2976"/>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FF"/>
                </a:solidFill>
                <a:round/>
                <a:headEnd/>
                <a:tailEnd type="triangle" w="med" len="me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nvGrpSpPr>
              <p:cNvPr id="31" name="Group 33"/>
              <p:cNvGrpSpPr>
                <a:grpSpLocks/>
              </p:cNvGrpSpPr>
              <p:nvPr/>
            </p:nvGrpSpPr>
            <p:grpSpPr bwMode="auto">
              <a:xfrm>
                <a:off x="960" y="2400"/>
                <a:ext cx="3792" cy="248"/>
                <a:chOff x="960" y="2400"/>
                <a:chExt cx="3792" cy="248"/>
              </a:xfrm>
            </p:grpSpPr>
            <p:sp>
              <p:nvSpPr>
                <p:cNvPr id="32" name="Freeform 34"/>
                <p:cNvSpPr>
                  <a:spLocks/>
                </p:cNvSpPr>
                <p:nvPr/>
              </p:nvSpPr>
              <p:spPr bwMode="auto">
                <a:xfrm flipV="1">
                  <a:off x="960" y="2400"/>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00"/>
                  </a:solidFill>
                  <a:round/>
                  <a:headEnd type="triangle" w="med" len="med"/>
                  <a:tailEn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sp>
              <p:nvSpPr>
                <p:cNvPr id="33" name="Freeform 35"/>
                <p:cNvSpPr>
                  <a:spLocks/>
                </p:cNvSpPr>
                <p:nvPr/>
              </p:nvSpPr>
              <p:spPr bwMode="auto">
                <a:xfrm flipV="1">
                  <a:off x="2496" y="2400"/>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00"/>
                  </a:solidFill>
                  <a:round/>
                  <a:headEnd type="triangle" w="med" len="med"/>
                  <a:tailEn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sp>
              <p:nvSpPr>
                <p:cNvPr id="34" name="Freeform 36"/>
                <p:cNvSpPr>
                  <a:spLocks/>
                </p:cNvSpPr>
                <p:nvPr/>
              </p:nvSpPr>
              <p:spPr bwMode="auto">
                <a:xfrm flipV="1">
                  <a:off x="4032" y="2400"/>
                  <a:ext cx="720" cy="248"/>
                </a:xfrm>
                <a:custGeom>
                  <a:avLst/>
                  <a:gdLst>
                    <a:gd name="T0" fmla="*/ 720 w 720"/>
                    <a:gd name="T1" fmla="*/ 48 h 248"/>
                    <a:gd name="T2" fmla="*/ 432 w 720"/>
                    <a:gd name="T3" fmla="*/ 240 h 248"/>
                    <a:gd name="T4" fmla="*/ 0 w 720"/>
                    <a:gd name="T5" fmla="*/ 0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720" y="48"/>
                      </a:moveTo>
                      <a:cubicBezTo>
                        <a:pt x="636" y="148"/>
                        <a:pt x="552" y="248"/>
                        <a:pt x="432" y="240"/>
                      </a:cubicBezTo>
                      <a:cubicBezTo>
                        <a:pt x="312" y="232"/>
                        <a:pt x="156" y="116"/>
                        <a:pt x="0" y="0"/>
                      </a:cubicBezTo>
                    </a:path>
                  </a:pathLst>
                </a:custGeom>
                <a:noFill/>
                <a:ln w="12700">
                  <a:solidFill>
                    <a:srgbClr val="FF0000"/>
                  </a:solidFill>
                  <a:round/>
                  <a:headEnd type="triangle" w="med" len="med"/>
                  <a:tailEnd/>
                </a:ln>
              </p:spPr>
              <p:txBody>
                <a:bodyP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grpSp>
        <p:sp>
          <p:nvSpPr>
            <p:cNvPr id="27" name="Line 37"/>
            <p:cNvSpPr>
              <a:spLocks noChangeShapeType="1"/>
            </p:cNvSpPr>
            <p:nvPr/>
          </p:nvSpPr>
          <p:spPr bwMode="auto">
            <a:xfrm>
              <a:off x="4032" y="2832"/>
              <a:ext cx="720" cy="0"/>
            </a:xfrm>
            <a:prstGeom prst="line">
              <a:avLst/>
            </a:prstGeom>
            <a:noFill/>
            <a:ln w="19050">
              <a:solidFill>
                <a:srgbClr val="000000"/>
              </a:solidFill>
              <a:prstDash val="dash"/>
              <a:round/>
              <a:headEnd type="triangle" w="med" len="med"/>
              <a:tailEnd type="triangle" w="med" len="med"/>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grpSp>
      <p:sp>
        <p:nvSpPr>
          <p:cNvPr id="35" name="Rectangle 38"/>
          <p:cNvSpPr>
            <a:spLocks noChangeArrowheads="1"/>
          </p:cNvSpPr>
          <p:nvPr/>
        </p:nvSpPr>
        <p:spPr bwMode="auto">
          <a:xfrm>
            <a:off x="241300" y="3638550"/>
            <a:ext cx="6977063" cy="2457450"/>
          </a:xfrm>
          <a:prstGeom prst="rect">
            <a:avLst/>
          </a:prstGeom>
          <a:no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sz="1800" kern="0" dirty="0">
              <a:solidFill>
                <a:sysClr val="windowText" lastClr="000000"/>
              </a:solidFill>
              <a:latin typeface="Calibri" pitchFamily="34" charset="0"/>
            </a:endParaRPr>
          </a:p>
        </p:txBody>
      </p:sp>
    </p:spTree>
    <p:extLst>
      <p:ext uri="{BB962C8B-B14F-4D97-AF65-F5344CB8AC3E}">
        <p14:creationId xmlns:p14="http://schemas.microsoft.com/office/powerpoint/2010/main" val="265301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0" y="0"/>
            <a:ext cx="7772400" cy="990600"/>
          </a:xfrm>
        </p:spPr>
        <p:txBody>
          <a:bodyPr/>
          <a:lstStyle/>
          <a:p>
            <a:pPr eaLnBrk="1" hangingPunct="1"/>
            <a:r>
              <a:rPr lang="en-US" sz="4000" dirty="0"/>
              <a:t>Drivers of supply chain performance</a:t>
            </a:r>
          </a:p>
        </p:txBody>
      </p:sp>
      <p:grpSp>
        <p:nvGrpSpPr>
          <p:cNvPr id="2" name="Group 20"/>
          <p:cNvGrpSpPr>
            <a:grpSpLocks/>
          </p:cNvGrpSpPr>
          <p:nvPr/>
        </p:nvGrpSpPr>
        <p:grpSpPr bwMode="auto">
          <a:xfrm>
            <a:off x="152400" y="1671638"/>
            <a:ext cx="8839200" cy="4199470"/>
            <a:chOff x="0" y="1491"/>
            <a:chExt cx="5568" cy="2265"/>
          </a:xfrm>
        </p:grpSpPr>
        <p:sp>
          <p:nvSpPr>
            <p:cNvPr id="46086" name="Text Box 4"/>
            <p:cNvSpPr txBox="1">
              <a:spLocks noChangeArrowheads="1"/>
            </p:cNvSpPr>
            <p:nvPr/>
          </p:nvSpPr>
          <p:spPr bwMode="auto">
            <a:xfrm>
              <a:off x="864" y="1491"/>
              <a:ext cx="874" cy="249"/>
            </a:xfrm>
            <a:prstGeom prst="rect">
              <a:avLst/>
            </a:prstGeom>
            <a:noFill/>
            <a:ln w="9525">
              <a:noFill/>
              <a:miter lim="800000"/>
              <a:headEnd/>
              <a:tailEnd/>
            </a:ln>
          </p:spPr>
          <p:txBody>
            <a:bodyPr wrap="none">
              <a:spAutoFit/>
            </a:bodyPr>
            <a:lstStyle/>
            <a:p>
              <a:pPr eaLnBrk="0" hangingPunct="0"/>
              <a:r>
                <a:rPr lang="en-US" sz="2400" b="1" i="1" dirty="0">
                  <a:solidFill>
                    <a:schemeClr val="tx1"/>
                  </a:solidFill>
                  <a:latin typeface="Calibri" pitchFamily="34" charset="0"/>
                </a:rPr>
                <a:t>Efficiency</a:t>
              </a:r>
            </a:p>
          </p:txBody>
        </p:sp>
        <p:sp>
          <p:nvSpPr>
            <p:cNvPr id="46087" name="Text Box 5"/>
            <p:cNvSpPr txBox="1">
              <a:spLocks noChangeArrowheads="1"/>
            </p:cNvSpPr>
            <p:nvPr/>
          </p:nvSpPr>
          <p:spPr bwMode="auto">
            <a:xfrm>
              <a:off x="3456" y="1539"/>
              <a:ext cx="1728" cy="249"/>
            </a:xfrm>
            <a:prstGeom prst="rect">
              <a:avLst/>
            </a:prstGeom>
            <a:noFill/>
            <a:ln w="9525">
              <a:noFill/>
              <a:miter lim="800000"/>
              <a:headEnd/>
              <a:tailEnd/>
            </a:ln>
          </p:spPr>
          <p:txBody>
            <a:bodyPr wrap="square">
              <a:spAutoFit/>
            </a:bodyPr>
            <a:lstStyle/>
            <a:p>
              <a:pPr eaLnBrk="0" hangingPunct="0"/>
              <a:r>
                <a:rPr lang="en-US" sz="2400" b="1" i="1" dirty="0">
                  <a:solidFill>
                    <a:schemeClr val="tx1"/>
                  </a:solidFill>
                  <a:latin typeface="Calibri" pitchFamily="34" charset="0"/>
                </a:rPr>
                <a:t>Responsiveness</a:t>
              </a:r>
            </a:p>
          </p:txBody>
        </p:sp>
        <p:grpSp>
          <p:nvGrpSpPr>
            <p:cNvPr id="3" name="Group 6"/>
            <p:cNvGrpSpPr>
              <a:grpSpLocks/>
            </p:cNvGrpSpPr>
            <p:nvPr/>
          </p:nvGrpSpPr>
          <p:grpSpPr bwMode="auto">
            <a:xfrm>
              <a:off x="0" y="1920"/>
              <a:ext cx="5568" cy="1296"/>
              <a:chOff x="96" y="2304"/>
              <a:chExt cx="5568" cy="1296"/>
            </a:xfrm>
          </p:grpSpPr>
          <p:sp>
            <p:nvSpPr>
              <p:cNvPr id="46093" name="Rectangle 7"/>
              <p:cNvSpPr>
                <a:spLocks noChangeArrowheads="1"/>
              </p:cNvSpPr>
              <p:nvPr/>
            </p:nvSpPr>
            <p:spPr bwMode="auto">
              <a:xfrm>
                <a:off x="96" y="3120"/>
                <a:ext cx="1296" cy="480"/>
              </a:xfrm>
              <a:prstGeom prst="rect">
                <a:avLst/>
              </a:prstGeom>
              <a:noFill/>
              <a:ln w="9525">
                <a:solidFill>
                  <a:schemeClr val="tx1"/>
                </a:solidFill>
                <a:miter lim="800000"/>
                <a:headEnd/>
                <a:tailEnd/>
              </a:ln>
            </p:spPr>
            <p:txBody>
              <a:bodyPr wrap="none" anchor="ctr"/>
              <a:lstStyle/>
              <a:p>
                <a:pPr algn="ctr" eaLnBrk="0" hangingPunct="0"/>
                <a:r>
                  <a:rPr lang="en-US" b="1" i="1" dirty="0">
                    <a:solidFill>
                      <a:schemeClr val="tx1"/>
                    </a:solidFill>
                    <a:latin typeface="Calibri" pitchFamily="34" charset="0"/>
                  </a:rPr>
                  <a:t>Facilities</a:t>
                </a:r>
              </a:p>
            </p:txBody>
          </p:sp>
          <p:sp>
            <p:nvSpPr>
              <p:cNvPr id="46094" name="Rectangle 8"/>
              <p:cNvSpPr>
                <a:spLocks noChangeArrowheads="1"/>
              </p:cNvSpPr>
              <p:nvPr/>
            </p:nvSpPr>
            <p:spPr bwMode="auto">
              <a:xfrm>
                <a:off x="1536" y="3120"/>
                <a:ext cx="1296" cy="480"/>
              </a:xfrm>
              <a:prstGeom prst="rect">
                <a:avLst/>
              </a:prstGeom>
              <a:noFill/>
              <a:ln w="9525">
                <a:solidFill>
                  <a:schemeClr val="tx1"/>
                </a:solidFill>
                <a:miter lim="800000"/>
                <a:headEnd/>
                <a:tailEnd/>
              </a:ln>
            </p:spPr>
            <p:txBody>
              <a:bodyPr wrap="none" anchor="ctr"/>
              <a:lstStyle/>
              <a:p>
                <a:pPr algn="ctr" eaLnBrk="0" hangingPunct="0"/>
                <a:r>
                  <a:rPr lang="en-US" b="1" i="1" dirty="0">
                    <a:solidFill>
                      <a:schemeClr val="tx1"/>
                    </a:solidFill>
                    <a:latin typeface="Calibri" pitchFamily="34" charset="0"/>
                  </a:rPr>
                  <a:t>Inventory</a:t>
                </a:r>
              </a:p>
            </p:txBody>
          </p:sp>
          <p:sp>
            <p:nvSpPr>
              <p:cNvPr id="46095" name="Rectangle 9"/>
              <p:cNvSpPr>
                <a:spLocks noChangeArrowheads="1"/>
              </p:cNvSpPr>
              <p:nvPr/>
            </p:nvSpPr>
            <p:spPr bwMode="auto">
              <a:xfrm>
                <a:off x="2976" y="3120"/>
                <a:ext cx="1296" cy="480"/>
              </a:xfrm>
              <a:prstGeom prst="rect">
                <a:avLst/>
              </a:prstGeom>
              <a:noFill/>
              <a:ln w="9525">
                <a:solidFill>
                  <a:schemeClr val="tx1"/>
                </a:solidFill>
                <a:miter lim="800000"/>
                <a:headEnd/>
                <a:tailEnd/>
              </a:ln>
            </p:spPr>
            <p:txBody>
              <a:bodyPr wrap="none" anchor="ctr"/>
              <a:lstStyle/>
              <a:p>
                <a:pPr algn="ctr" eaLnBrk="0" hangingPunct="0"/>
                <a:r>
                  <a:rPr lang="en-US" b="1" i="1" dirty="0">
                    <a:solidFill>
                      <a:schemeClr val="tx1"/>
                    </a:solidFill>
                    <a:latin typeface="Calibri" pitchFamily="34" charset="0"/>
                  </a:rPr>
                  <a:t>Transportation</a:t>
                </a:r>
              </a:p>
            </p:txBody>
          </p:sp>
          <p:sp>
            <p:nvSpPr>
              <p:cNvPr id="46096" name="Rectangle 10"/>
              <p:cNvSpPr>
                <a:spLocks noChangeArrowheads="1"/>
              </p:cNvSpPr>
              <p:nvPr/>
            </p:nvSpPr>
            <p:spPr bwMode="auto">
              <a:xfrm>
                <a:off x="4368" y="3120"/>
                <a:ext cx="1296" cy="480"/>
              </a:xfrm>
              <a:prstGeom prst="rect">
                <a:avLst/>
              </a:prstGeom>
              <a:noFill/>
              <a:ln w="9525">
                <a:solidFill>
                  <a:schemeClr val="tx1"/>
                </a:solidFill>
                <a:miter lim="800000"/>
                <a:headEnd/>
                <a:tailEnd/>
              </a:ln>
            </p:spPr>
            <p:txBody>
              <a:bodyPr wrap="none" anchor="ctr"/>
              <a:lstStyle/>
              <a:p>
                <a:pPr algn="ctr" eaLnBrk="0" hangingPunct="0"/>
                <a:r>
                  <a:rPr lang="en-US" b="1" i="1" dirty="0">
                    <a:solidFill>
                      <a:schemeClr val="tx1"/>
                    </a:solidFill>
                    <a:latin typeface="Calibri" pitchFamily="34" charset="0"/>
                  </a:rPr>
                  <a:t>Information</a:t>
                </a:r>
              </a:p>
            </p:txBody>
          </p:sp>
          <p:sp>
            <p:nvSpPr>
              <p:cNvPr id="46097" name="Line 11"/>
              <p:cNvSpPr>
                <a:spLocks noChangeShapeType="1"/>
              </p:cNvSpPr>
              <p:nvPr/>
            </p:nvSpPr>
            <p:spPr bwMode="auto">
              <a:xfrm flipH="1">
                <a:off x="768" y="2304"/>
                <a:ext cx="1872" cy="816"/>
              </a:xfrm>
              <a:prstGeom prst="line">
                <a:avLst/>
              </a:prstGeom>
              <a:noFill/>
              <a:ln w="9525">
                <a:solidFill>
                  <a:schemeClr val="tx1"/>
                </a:solidFill>
                <a:round/>
                <a:headEnd/>
                <a:tailEnd type="triangle" w="med" len="med"/>
              </a:ln>
            </p:spPr>
            <p:txBody>
              <a:bodyPr wrap="none" anchor="ctr"/>
              <a:lstStyle/>
              <a:p>
                <a:endParaRPr lang="en-US" dirty="0"/>
              </a:p>
            </p:txBody>
          </p:sp>
          <p:sp>
            <p:nvSpPr>
              <p:cNvPr id="46098" name="Line 12"/>
              <p:cNvSpPr>
                <a:spLocks noChangeShapeType="1"/>
              </p:cNvSpPr>
              <p:nvPr/>
            </p:nvSpPr>
            <p:spPr bwMode="auto">
              <a:xfrm flipH="1">
                <a:off x="2208" y="2304"/>
                <a:ext cx="432" cy="816"/>
              </a:xfrm>
              <a:prstGeom prst="line">
                <a:avLst/>
              </a:prstGeom>
              <a:noFill/>
              <a:ln w="9525">
                <a:solidFill>
                  <a:schemeClr val="tx1"/>
                </a:solidFill>
                <a:round/>
                <a:headEnd/>
                <a:tailEnd type="triangle" w="med" len="med"/>
              </a:ln>
            </p:spPr>
            <p:txBody>
              <a:bodyPr wrap="none" anchor="ctr"/>
              <a:lstStyle/>
              <a:p>
                <a:endParaRPr lang="en-US" dirty="0"/>
              </a:p>
            </p:txBody>
          </p:sp>
          <p:sp>
            <p:nvSpPr>
              <p:cNvPr id="46099" name="Line 13"/>
              <p:cNvSpPr>
                <a:spLocks noChangeShapeType="1"/>
              </p:cNvSpPr>
              <p:nvPr/>
            </p:nvSpPr>
            <p:spPr bwMode="auto">
              <a:xfrm>
                <a:off x="2640" y="2304"/>
                <a:ext cx="960" cy="816"/>
              </a:xfrm>
              <a:prstGeom prst="line">
                <a:avLst/>
              </a:prstGeom>
              <a:noFill/>
              <a:ln w="9525">
                <a:solidFill>
                  <a:schemeClr val="tx1"/>
                </a:solidFill>
                <a:round/>
                <a:headEnd/>
                <a:tailEnd type="triangle" w="med" len="med"/>
              </a:ln>
            </p:spPr>
            <p:txBody>
              <a:bodyPr wrap="none" anchor="ctr"/>
              <a:lstStyle/>
              <a:p>
                <a:endParaRPr lang="en-US" dirty="0"/>
              </a:p>
            </p:txBody>
          </p:sp>
          <p:sp>
            <p:nvSpPr>
              <p:cNvPr id="46100" name="Line 14"/>
              <p:cNvSpPr>
                <a:spLocks noChangeShapeType="1"/>
              </p:cNvSpPr>
              <p:nvPr/>
            </p:nvSpPr>
            <p:spPr bwMode="auto">
              <a:xfrm>
                <a:off x="2640" y="2304"/>
                <a:ext cx="2352" cy="816"/>
              </a:xfrm>
              <a:prstGeom prst="line">
                <a:avLst/>
              </a:prstGeom>
              <a:noFill/>
              <a:ln w="9525">
                <a:solidFill>
                  <a:schemeClr val="tx1"/>
                </a:solidFill>
                <a:round/>
                <a:headEnd/>
                <a:tailEnd type="triangle" w="med" len="med"/>
              </a:ln>
            </p:spPr>
            <p:txBody>
              <a:bodyPr wrap="none" anchor="ctr"/>
              <a:lstStyle/>
              <a:p>
                <a:endParaRPr lang="en-US" dirty="0"/>
              </a:p>
            </p:txBody>
          </p:sp>
        </p:grpSp>
        <p:sp>
          <p:nvSpPr>
            <p:cNvPr id="46089" name="Text Box 15"/>
            <p:cNvSpPr txBox="1">
              <a:spLocks noChangeArrowheads="1"/>
            </p:cNvSpPr>
            <p:nvPr/>
          </p:nvSpPr>
          <p:spPr bwMode="auto">
            <a:xfrm>
              <a:off x="1814" y="1949"/>
              <a:ext cx="2215" cy="247"/>
            </a:xfrm>
            <a:prstGeom prst="rect">
              <a:avLst/>
            </a:prstGeom>
            <a:noFill/>
            <a:ln w="9525">
              <a:noFill/>
              <a:miter lim="800000"/>
              <a:headEnd/>
              <a:tailEnd/>
            </a:ln>
          </p:spPr>
          <p:txBody>
            <a:bodyPr wrap="none">
              <a:spAutoFit/>
            </a:bodyPr>
            <a:lstStyle/>
            <a:p>
              <a:pPr eaLnBrk="0" hangingPunct="0"/>
              <a:r>
                <a:rPr lang="en-US" sz="2400" b="1" i="1" dirty="0">
                  <a:solidFill>
                    <a:srgbClr val="FF0000"/>
                  </a:solidFill>
                </a:rPr>
                <a:t>Supply chain structure</a:t>
              </a:r>
            </a:p>
          </p:txBody>
        </p:sp>
        <p:sp>
          <p:nvSpPr>
            <p:cNvPr id="46090" name="AutoShape 16"/>
            <p:cNvSpPr>
              <a:spLocks/>
            </p:cNvSpPr>
            <p:nvPr/>
          </p:nvSpPr>
          <p:spPr bwMode="auto">
            <a:xfrm rot="-5400000">
              <a:off x="2640" y="720"/>
              <a:ext cx="288" cy="5472"/>
            </a:xfrm>
            <a:prstGeom prst="leftBrace">
              <a:avLst>
                <a:gd name="adj1" fmla="val 158333"/>
                <a:gd name="adj2" fmla="val 49981"/>
              </a:avLst>
            </a:prstGeom>
            <a:noFill/>
            <a:ln w="9525">
              <a:solidFill>
                <a:schemeClr val="tx1"/>
              </a:solidFill>
              <a:round/>
              <a:headEnd/>
              <a:tailEnd/>
            </a:ln>
          </p:spPr>
          <p:txBody>
            <a:bodyPr wrap="none" anchor="ctr"/>
            <a:lstStyle/>
            <a:p>
              <a:endParaRPr lang="en-US" dirty="0"/>
            </a:p>
          </p:txBody>
        </p:sp>
        <p:sp>
          <p:nvSpPr>
            <p:cNvPr id="46091" name="Text Box 17"/>
            <p:cNvSpPr txBox="1">
              <a:spLocks noChangeArrowheads="1"/>
            </p:cNvSpPr>
            <p:nvPr/>
          </p:nvSpPr>
          <p:spPr bwMode="auto">
            <a:xfrm>
              <a:off x="2496" y="3507"/>
              <a:ext cx="687" cy="249"/>
            </a:xfrm>
            <a:prstGeom prst="rect">
              <a:avLst/>
            </a:prstGeom>
            <a:noFill/>
            <a:ln w="9525">
              <a:noFill/>
              <a:miter lim="800000"/>
              <a:headEnd/>
              <a:tailEnd/>
            </a:ln>
          </p:spPr>
          <p:txBody>
            <a:bodyPr wrap="none">
              <a:spAutoFit/>
            </a:bodyPr>
            <a:lstStyle/>
            <a:p>
              <a:pPr eaLnBrk="0" hangingPunct="0"/>
              <a:r>
                <a:rPr lang="en-US" sz="2400" b="1" dirty="0">
                  <a:solidFill>
                    <a:schemeClr val="tx1"/>
                  </a:solidFill>
                  <a:latin typeface="Calibri" pitchFamily="34" charset="0"/>
                </a:rPr>
                <a:t>Drivers</a:t>
              </a:r>
              <a:endParaRPr lang="en-US" sz="2400" b="1" i="1" dirty="0">
                <a:solidFill>
                  <a:schemeClr val="tx1"/>
                </a:solidFill>
                <a:latin typeface="Calibri" pitchFamily="34" charset="0"/>
              </a:endParaRPr>
            </a:p>
          </p:txBody>
        </p:sp>
        <p:sp>
          <p:nvSpPr>
            <p:cNvPr id="46092" name="Line 18"/>
            <p:cNvSpPr>
              <a:spLocks noChangeShapeType="1"/>
            </p:cNvSpPr>
            <p:nvPr/>
          </p:nvSpPr>
          <p:spPr bwMode="auto">
            <a:xfrm>
              <a:off x="1584" y="1920"/>
              <a:ext cx="2112"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grpSp>
    </p:spTree>
    <p:extLst>
      <p:ext uri="{BB962C8B-B14F-4D97-AF65-F5344CB8AC3E}">
        <p14:creationId xmlns:p14="http://schemas.microsoft.com/office/powerpoint/2010/main" val="6986709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152400"/>
            <a:ext cx="5713413" cy="533400"/>
          </a:xfrm>
        </p:spPr>
        <p:txBody>
          <a:bodyPr/>
          <a:lstStyle/>
          <a:p>
            <a:pPr eaLnBrk="1" hangingPunct="1"/>
            <a:r>
              <a:rPr lang="en-US" altLang="en-US" sz="3600" dirty="0"/>
              <a:t>Brief Bio</a:t>
            </a:r>
          </a:p>
        </p:txBody>
      </p:sp>
      <p:sp>
        <p:nvSpPr>
          <p:cNvPr id="8195" name="Rectangle 3"/>
          <p:cNvSpPr>
            <a:spLocks noGrp="1" noChangeArrowheads="1"/>
          </p:cNvSpPr>
          <p:nvPr>
            <p:ph idx="1"/>
          </p:nvPr>
        </p:nvSpPr>
        <p:spPr>
          <a:xfrm>
            <a:off x="152400" y="685800"/>
            <a:ext cx="8763000" cy="6172200"/>
          </a:xfrm>
        </p:spPr>
        <p:txBody>
          <a:bodyPr/>
          <a:lstStyle/>
          <a:p>
            <a:pPr>
              <a:lnSpc>
                <a:spcPct val="120000"/>
              </a:lnSpc>
              <a:spcBef>
                <a:spcPts val="200"/>
              </a:spcBef>
            </a:pPr>
            <a:r>
              <a:rPr lang="en-US" altLang="en-US" sz="2400" dirty="0">
                <a:solidFill>
                  <a:srgbClr val="000099"/>
                </a:solidFill>
              </a:rPr>
              <a:t>Webpage</a:t>
            </a:r>
            <a:r>
              <a:rPr lang="en-US" altLang="en-US" sz="2400" dirty="0">
                <a:solidFill>
                  <a:srgbClr val="C00000"/>
                </a:solidFill>
              </a:rPr>
              <a:t>: </a:t>
            </a:r>
            <a:r>
              <a:rPr lang="en-US" altLang="en-US" sz="2400" dirty="0">
                <a:solidFill>
                  <a:srgbClr val="C00000"/>
                </a:solidFill>
                <a:hlinkClick r:id="rId3"/>
              </a:rPr>
              <a:t>https://sites.temple.edu/subodha/</a:t>
            </a:r>
            <a:r>
              <a:rPr lang="en-US" altLang="en-US" sz="2400" dirty="0">
                <a:solidFill>
                  <a:srgbClr val="C00000"/>
                </a:solidFill>
              </a:rPr>
              <a:t> </a:t>
            </a:r>
          </a:p>
          <a:p>
            <a:pPr>
              <a:lnSpc>
                <a:spcPct val="120000"/>
              </a:lnSpc>
              <a:spcBef>
                <a:spcPts val="200"/>
              </a:spcBef>
            </a:pPr>
            <a:r>
              <a:rPr lang="en-US" altLang="en-US" sz="2000" dirty="0"/>
              <a:t>Research and teaching interests </a:t>
            </a:r>
          </a:p>
          <a:p>
            <a:pPr lvl="1">
              <a:lnSpc>
                <a:spcPct val="120000"/>
              </a:lnSpc>
              <a:spcBef>
                <a:spcPts val="200"/>
              </a:spcBef>
            </a:pPr>
            <a:r>
              <a:rPr lang="en-US" altLang="en-US" sz="1800" dirty="0"/>
              <a:t>Blockchain, Fintech, Artificial intelligence, Machine learning, Data mining, Social media analytics, Supply chain analytics, Healthcare, Digital marketing, Cybersecurity, Multi-channel retailing.</a:t>
            </a:r>
          </a:p>
          <a:p>
            <a:pPr lvl="1">
              <a:lnSpc>
                <a:spcPct val="120000"/>
              </a:lnSpc>
              <a:spcBef>
                <a:spcPts val="200"/>
              </a:spcBef>
            </a:pPr>
            <a:r>
              <a:rPr lang="en-US" altLang="en-US" sz="1800" dirty="0">
                <a:solidFill>
                  <a:srgbClr val="00B050"/>
                </a:solidFill>
              </a:rPr>
              <a:t>Published 50 papers in reputed journals and 83 papers in refereed conferences</a:t>
            </a:r>
            <a:r>
              <a:rPr lang="en-US" altLang="en-US" sz="1800" dirty="0"/>
              <a:t>.</a:t>
            </a:r>
          </a:p>
          <a:p>
            <a:pPr lvl="1">
              <a:lnSpc>
                <a:spcPct val="120000"/>
              </a:lnSpc>
              <a:spcBef>
                <a:spcPts val="200"/>
              </a:spcBef>
            </a:pPr>
            <a:r>
              <a:rPr lang="en-US" altLang="en-US" sz="1800" dirty="0">
                <a:solidFill>
                  <a:srgbClr val="FF0000"/>
                </a:solidFill>
              </a:rPr>
              <a:t>Authored a book.</a:t>
            </a:r>
          </a:p>
          <a:p>
            <a:pPr lvl="1">
              <a:lnSpc>
                <a:spcPct val="120000"/>
              </a:lnSpc>
              <a:spcBef>
                <a:spcPts val="200"/>
              </a:spcBef>
            </a:pPr>
            <a:r>
              <a:rPr lang="en-US" altLang="en-US" sz="1800" dirty="0">
                <a:solidFill>
                  <a:srgbClr val="000099"/>
                </a:solidFill>
              </a:rPr>
              <a:t>Has a patent.</a:t>
            </a:r>
            <a:r>
              <a:rPr lang="en-US" altLang="en-US" sz="1800" dirty="0"/>
              <a:t> </a:t>
            </a:r>
          </a:p>
          <a:p>
            <a:pPr lvl="1">
              <a:lnSpc>
                <a:spcPct val="120000"/>
              </a:lnSpc>
              <a:spcBef>
                <a:spcPts val="200"/>
              </a:spcBef>
            </a:pPr>
            <a:r>
              <a:rPr lang="en-US" altLang="en-US" sz="1800" dirty="0">
                <a:solidFill>
                  <a:srgbClr val="FF0000"/>
                </a:solidFill>
              </a:rPr>
              <a:t>Co-authored 2 Harvard Business School cases and 4 Ivey Business School cases</a:t>
            </a:r>
            <a:r>
              <a:rPr lang="en-US" altLang="en-US" sz="1800" dirty="0"/>
              <a:t>.</a:t>
            </a:r>
          </a:p>
          <a:p>
            <a:pPr lvl="1">
              <a:lnSpc>
                <a:spcPct val="120000"/>
              </a:lnSpc>
              <a:spcBef>
                <a:spcPts val="200"/>
              </a:spcBef>
            </a:pPr>
            <a:r>
              <a:rPr lang="en-US" altLang="en-US" sz="1800" dirty="0"/>
              <a:t>Co-authored several book chapters.</a:t>
            </a:r>
          </a:p>
          <a:p>
            <a:pPr>
              <a:lnSpc>
                <a:spcPct val="120000"/>
              </a:lnSpc>
              <a:spcBef>
                <a:spcPts val="200"/>
              </a:spcBef>
            </a:pPr>
            <a:endParaRPr lang="en-US" altLang="en-US" sz="1800" dirty="0"/>
          </a:p>
          <a:p>
            <a:pPr>
              <a:lnSpc>
                <a:spcPct val="120000"/>
              </a:lnSpc>
              <a:spcBef>
                <a:spcPts val="200"/>
              </a:spcBef>
            </a:pPr>
            <a:r>
              <a:rPr lang="en-US" altLang="en-US" sz="2000" dirty="0"/>
              <a:t>Editorship: </a:t>
            </a:r>
          </a:p>
          <a:p>
            <a:pPr lvl="1">
              <a:lnSpc>
                <a:spcPct val="120000"/>
              </a:lnSpc>
              <a:spcBef>
                <a:spcPts val="200"/>
              </a:spcBef>
            </a:pPr>
            <a:r>
              <a:rPr lang="en-US" altLang="en-US" sz="1800" dirty="0">
                <a:solidFill>
                  <a:srgbClr val="FF0000"/>
                </a:solidFill>
              </a:rPr>
              <a:t>Deputy Editor and Department Editor of </a:t>
            </a:r>
            <a:r>
              <a:rPr lang="en-US" altLang="en-US" sz="1800" i="1" dirty="0">
                <a:solidFill>
                  <a:srgbClr val="FF0000"/>
                </a:solidFill>
              </a:rPr>
              <a:t>Production and Operations Management</a:t>
            </a:r>
            <a:r>
              <a:rPr lang="en-US" altLang="en-US" sz="1800" dirty="0">
                <a:solidFill>
                  <a:srgbClr val="FF0000"/>
                </a:solidFill>
              </a:rPr>
              <a:t> Journal</a:t>
            </a:r>
          </a:p>
          <a:p>
            <a:pPr lvl="1">
              <a:lnSpc>
                <a:spcPct val="120000"/>
              </a:lnSpc>
              <a:spcBef>
                <a:spcPts val="200"/>
              </a:spcBef>
            </a:pPr>
            <a:r>
              <a:rPr lang="en-US" altLang="en-US" sz="1800" dirty="0">
                <a:solidFill>
                  <a:srgbClr val="0033CC"/>
                </a:solidFill>
                <a:hlinkClick r:id="rId4">
                  <a:extLst>
                    <a:ext uri="{A12FA001-AC4F-418D-AE19-62706E023703}">
                      <ahyp:hlinkClr xmlns:ahyp="http://schemas.microsoft.com/office/drawing/2018/hyperlinkcolor" val="tx"/>
                    </a:ext>
                  </a:extLst>
                </a:hlinkClick>
              </a:rPr>
              <a:t>Executive Editor, </a:t>
            </a:r>
            <a:r>
              <a:rPr lang="en-US" altLang="en-US" sz="1800" i="1" dirty="0">
                <a:solidFill>
                  <a:srgbClr val="0033CC"/>
                </a:solidFill>
                <a:hlinkClick r:id="rId4">
                  <a:extLst>
                    <a:ext uri="{A12FA001-AC4F-418D-AE19-62706E023703}">
                      <ahyp:hlinkClr xmlns:ahyp="http://schemas.microsoft.com/office/drawing/2018/hyperlinkcolor" val="tx"/>
                    </a:ext>
                  </a:extLst>
                </a:hlinkClick>
              </a:rPr>
              <a:t>Management and Business Review</a:t>
            </a:r>
            <a:endParaRPr lang="en-US" altLang="en-US" sz="1800" i="1" dirty="0">
              <a:solidFill>
                <a:srgbClr val="0033CC"/>
              </a:solidFill>
            </a:endParaRPr>
          </a:p>
          <a:p>
            <a:pPr lvl="1">
              <a:lnSpc>
                <a:spcPct val="120000"/>
              </a:lnSpc>
              <a:spcBef>
                <a:spcPts val="200"/>
              </a:spcBef>
            </a:pPr>
            <a:r>
              <a:rPr lang="en-US" altLang="en-US" sz="1800" dirty="0"/>
              <a:t>Associate Executive Director, Production and Operations Management Society (POMS)</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000" y="304800"/>
            <a:ext cx="1295400" cy="1295400"/>
          </a:xfrm>
          <a:prstGeom prst="rect">
            <a:avLst/>
          </a:prstGeom>
        </p:spPr>
      </p:pic>
    </p:spTree>
    <p:extLst>
      <p:ext uri="{BB962C8B-B14F-4D97-AF65-F5344CB8AC3E}">
        <p14:creationId xmlns:p14="http://schemas.microsoft.com/office/powerpoint/2010/main" val="64147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9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85800" y="76200"/>
            <a:ext cx="7772400" cy="1143000"/>
          </a:xfrm>
        </p:spPr>
        <p:txBody>
          <a:bodyPr/>
          <a:lstStyle/>
          <a:p>
            <a:pPr eaLnBrk="1" hangingPunct="1"/>
            <a:r>
              <a:rPr lang="en-US" sz="2800" dirty="0"/>
              <a:t>Comparison between efficiency and responsiveness</a:t>
            </a:r>
          </a:p>
        </p:txBody>
      </p:sp>
      <p:graphicFrame>
        <p:nvGraphicFramePr>
          <p:cNvPr id="478254" name="Group 46"/>
          <p:cNvGraphicFramePr>
            <a:graphicFrameLocks noGrp="1"/>
          </p:cNvGraphicFramePr>
          <p:nvPr>
            <p:ph type="body" idx="1"/>
            <p:extLst>
              <p:ext uri="{D42A27DB-BD31-4B8C-83A1-F6EECF244321}">
                <p14:modId xmlns:p14="http://schemas.microsoft.com/office/powerpoint/2010/main" val="1734788395"/>
              </p:ext>
            </p:extLst>
          </p:nvPr>
        </p:nvGraphicFramePr>
        <p:xfrm>
          <a:off x="228600" y="1295400"/>
          <a:ext cx="8686800" cy="444500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52438">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endParaRPr kumimoji="0" lang="en-US" sz="1600" b="1" i="0" u="none" strike="noStrike" cap="none" normalizeH="0" baseline="0" dirty="0">
                        <a:ln>
                          <a:noFill/>
                        </a:ln>
                        <a:solidFill>
                          <a:srgbClr val="0033CC"/>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1" i="0" u="none" strike="noStrike" cap="none" normalizeH="0" baseline="0" dirty="0">
                          <a:ln>
                            <a:noFill/>
                          </a:ln>
                          <a:solidFill>
                            <a:srgbClr val="0033CC"/>
                          </a:solidFill>
                          <a:effectLst/>
                          <a:latin typeface="Calibri" pitchFamily="34" charset="0"/>
                        </a:rPr>
                        <a:t>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1" i="0" u="none" strike="noStrike" cap="none" normalizeH="0" baseline="0" dirty="0">
                          <a:ln>
                            <a:noFill/>
                          </a:ln>
                          <a:solidFill>
                            <a:srgbClr val="0033CC"/>
                          </a:solidFill>
                          <a:effectLst/>
                          <a:latin typeface="Calibri" pitchFamily="34" charset="0"/>
                        </a:rPr>
                        <a:t>Responsive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Primary goal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Lowest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Quick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3737">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Product design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Min product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Modularity to allow postponement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Mfg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High utilization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Capacity flexibility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Inventory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Minimize inventory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Buffer inventory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3263">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Lead time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Reduce but not at expense of greater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Aggressively reduce even if costs are significant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Supplier selection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Low cost and 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Speed, flexibility, quality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3263">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Transportation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Greater reliance on low cost modes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Comic Sans MS" pitchFamily="66" charset="0"/>
                        <a:buNone/>
                        <a:tabLst/>
                      </a:pPr>
                      <a:r>
                        <a:rPr kumimoji="0" lang="en-US" sz="1600" b="0" i="0" u="none" strike="noStrike" cap="none" normalizeH="0" baseline="0" dirty="0">
                          <a:ln>
                            <a:noFill/>
                          </a:ln>
                          <a:solidFill>
                            <a:srgbClr val="0033CC"/>
                          </a:solidFill>
                          <a:effectLst/>
                          <a:latin typeface="Calibri" pitchFamily="34" charset="0"/>
                        </a:rPr>
                        <a:t>Greater reliance on responsive (fast) modes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86775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76200"/>
            <a:ext cx="7772400" cy="1143000"/>
          </a:xfrm>
        </p:spPr>
        <p:txBody>
          <a:bodyPr/>
          <a:lstStyle/>
          <a:p>
            <a:pPr eaLnBrk="1" hangingPunct="1">
              <a:defRPr/>
            </a:pPr>
            <a:r>
              <a:rPr lang="en-US" dirty="0"/>
              <a:t>Data in Supply Chain</a:t>
            </a:r>
          </a:p>
        </p:txBody>
      </p:sp>
      <p:sp>
        <p:nvSpPr>
          <p:cNvPr id="65539" name="Rectangle 3"/>
          <p:cNvSpPr>
            <a:spLocks noGrp="1" noChangeArrowheads="1"/>
          </p:cNvSpPr>
          <p:nvPr>
            <p:ph type="body" idx="1"/>
          </p:nvPr>
        </p:nvSpPr>
        <p:spPr>
          <a:xfrm>
            <a:off x="228600" y="1143000"/>
            <a:ext cx="8915400" cy="3771900"/>
          </a:xfrm>
        </p:spPr>
        <p:txBody>
          <a:bodyPr/>
          <a:lstStyle/>
          <a:p>
            <a:pPr marL="0" indent="0" eaLnBrk="1" hangingPunct="1">
              <a:lnSpc>
                <a:spcPct val="90000"/>
              </a:lnSpc>
              <a:buNone/>
              <a:defRPr/>
            </a:pPr>
            <a:r>
              <a:rPr lang="en-US" sz="2700" b="1" dirty="0">
                <a:solidFill>
                  <a:srgbClr val="FF0000"/>
                </a:solidFill>
              </a:rPr>
              <a:t>Many firms are rich in data</a:t>
            </a:r>
          </a:p>
          <a:p>
            <a:pPr marL="0" indent="0" eaLnBrk="1" hangingPunct="1">
              <a:lnSpc>
                <a:spcPct val="90000"/>
              </a:lnSpc>
              <a:buNone/>
              <a:defRPr/>
            </a:pPr>
            <a:endParaRPr lang="en-US" sz="2700" b="1" dirty="0">
              <a:solidFill>
                <a:srgbClr val="FF0000"/>
              </a:solidFill>
            </a:endParaRPr>
          </a:p>
          <a:p>
            <a:pPr lvl="1" eaLnBrk="1" hangingPunct="1">
              <a:lnSpc>
                <a:spcPct val="90000"/>
              </a:lnSpc>
              <a:defRPr/>
            </a:pPr>
            <a:r>
              <a:rPr lang="en-US" dirty="0"/>
              <a:t>Enterprise Resource Planning (ERP) Systems provide voluminous business data</a:t>
            </a:r>
          </a:p>
          <a:p>
            <a:pPr lvl="1" eaLnBrk="1" hangingPunct="1">
              <a:lnSpc>
                <a:spcPct val="90000"/>
              </a:lnSpc>
              <a:defRPr/>
            </a:pPr>
            <a:endParaRPr lang="en-US" dirty="0"/>
          </a:p>
          <a:p>
            <a:pPr lvl="1" eaLnBrk="1" hangingPunct="1">
              <a:lnSpc>
                <a:spcPct val="90000"/>
              </a:lnSpc>
              <a:defRPr/>
            </a:pPr>
            <a:r>
              <a:rPr lang="en-US" dirty="0"/>
              <a:t>The internet offers customer and market data and the opportunity to experiment with different product, promotion, and pricing plans </a:t>
            </a:r>
          </a:p>
          <a:p>
            <a:pPr lvl="1" eaLnBrk="1" hangingPunct="1">
              <a:lnSpc>
                <a:spcPct val="90000"/>
              </a:lnSpc>
              <a:defRPr/>
            </a:pPr>
            <a:endParaRPr lang="en-US" dirty="0"/>
          </a:p>
          <a:p>
            <a:pPr lvl="1" eaLnBrk="1" hangingPunct="1">
              <a:lnSpc>
                <a:spcPct val="90000"/>
              </a:lnSpc>
              <a:defRPr/>
            </a:pPr>
            <a:r>
              <a:rPr lang="en-US" dirty="0"/>
              <a:t>RFID devices will be placed on virtually every pallet or carton generating vast amounts of new data</a:t>
            </a:r>
          </a:p>
        </p:txBody>
      </p:sp>
    </p:spTree>
    <p:extLst>
      <p:ext uri="{BB962C8B-B14F-4D97-AF65-F5344CB8AC3E}">
        <p14:creationId xmlns:p14="http://schemas.microsoft.com/office/powerpoint/2010/main" val="31344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a:t>Data in Supply Chain</a:t>
            </a:r>
          </a:p>
        </p:txBody>
      </p:sp>
      <p:sp>
        <p:nvSpPr>
          <p:cNvPr id="64515" name="Rectangle 3"/>
          <p:cNvSpPr>
            <a:spLocks noGrp="1" noChangeArrowheads="1"/>
          </p:cNvSpPr>
          <p:nvPr>
            <p:ph type="body" idx="1"/>
          </p:nvPr>
        </p:nvSpPr>
        <p:spPr>
          <a:xfrm>
            <a:off x="571500" y="1524000"/>
            <a:ext cx="8001000" cy="3771900"/>
          </a:xfrm>
        </p:spPr>
        <p:txBody>
          <a:bodyPr/>
          <a:lstStyle/>
          <a:p>
            <a:pPr eaLnBrk="1" hangingPunct="1">
              <a:lnSpc>
                <a:spcPct val="90000"/>
              </a:lnSpc>
              <a:defRPr/>
            </a:pPr>
            <a:r>
              <a:rPr lang="en-US" dirty="0"/>
              <a:t>These trends are leading firms to use and analyze data to improve business performance and make better decisions</a:t>
            </a:r>
          </a:p>
          <a:p>
            <a:pPr lvl="1" eaLnBrk="1" hangingPunct="1">
              <a:lnSpc>
                <a:spcPct val="90000"/>
              </a:lnSpc>
              <a:defRPr/>
            </a:pPr>
            <a:endParaRPr lang="en-US" dirty="0"/>
          </a:p>
          <a:p>
            <a:pPr eaLnBrk="1" hangingPunct="1">
              <a:lnSpc>
                <a:spcPct val="90000"/>
              </a:lnSpc>
              <a:defRPr/>
            </a:pPr>
            <a:r>
              <a:rPr lang="en-US" i="1" dirty="0"/>
              <a:t>Competing on Analytics </a:t>
            </a:r>
            <a:r>
              <a:rPr lang="en-US" dirty="0"/>
              <a:t>by Davenport and Harris: </a:t>
            </a:r>
          </a:p>
          <a:p>
            <a:pPr lvl="1" eaLnBrk="1" hangingPunct="1">
              <a:lnSpc>
                <a:spcPct val="90000"/>
              </a:lnSpc>
              <a:defRPr/>
            </a:pPr>
            <a:r>
              <a:rPr lang="en-US" dirty="0">
                <a:solidFill>
                  <a:srgbClr val="FF0000"/>
                </a:solidFill>
              </a:rPr>
              <a:t>s</a:t>
            </a:r>
            <a:r>
              <a:rPr lang="en-US" i="1" dirty="0">
                <a:solidFill>
                  <a:srgbClr val="FF0000"/>
                </a:solidFill>
              </a:rPr>
              <a:t>ome</a:t>
            </a:r>
            <a:r>
              <a:rPr lang="en-US" dirty="0">
                <a:solidFill>
                  <a:srgbClr val="FF0000"/>
                </a:solidFill>
              </a:rPr>
              <a:t> firms use analytics as a competitive weapon</a:t>
            </a:r>
          </a:p>
          <a:p>
            <a:pPr eaLnBrk="1" hangingPunct="1">
              <a:lnSpc>
                <a:spcPct val="90000"/>
              </a:lnSpc>
              <a:buFont typeface="Wingdings" panose="05000000000000000000" pitchFamily="2" charset="2"/>
              <a:buNone/>
              <a:defRPr/>
            </a:pPr>
            <a:endParaRPr lang="en-US" dirty="0"/>
          </a:p>
        </p:txBody>
      </p:sp>
    </p:spTree>
    <p:extLst>
      <p:ext uri="{BB962C8B-B14F-4D97-AF65-F5344CB8AC3E}">
        <p14:creationId xmlns:p14="http://schemas.microsoft.com/office/powerpoint/2010/main" val="33289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Supply Chain Analytics</a:t>
            </a:r>
          </a:p>
        </p:txBody>
      </p:sp>
      <p:sp>
        <p:nvSpPr>
          <p:cNvPr id="3" name="Content Placeholder 2"/>
          <p:cNvSpPr>
            <a:spLocks noGrp="1"/>
          </p:cNvSpPr>
          <p:nvPr>
            <p:ph idx="1"/>
          </p:nvPr>
        </p:nvSpPr>
        <p:spPr/>
        <p:txBody>
          <a:bodyPr>
            <a:normAutofit/>
          </a:bodyPr>
          <a:lstStyle/>
          <a:p>
            <a:r>
              <a:rPr lang="en-US" sz="4000" dirty="0">
                <a:solidFill>
                  <a:srgbClr val="7030A0"/>
                </a:solidFill>
              </a:rPr>
              <a:t>Descriptive analytics applications </a:t>
            </a:r>
          </a:p>
          <a:p>
            <a:pPr marL="0" indent="0">
              <a:buNone/>
            </a:pPr>
            <a:endParaRPr lang="en-US" sz="4000" dirty="0">
              <a:solidFill>
                <a:srgbClr val="7030A0"/>
              </a:solidFill>
            </a:endParaRPr>
          </a:p>
          <a:p>
            <a:r>
              <a:rPr lang="en-US" sz="4000" dirty="0">
                <a:solidFill>
                  <a:srgbClr val="7030A0"/>
                </a:solidFill>
              </a:rPr>
              <a:t>Predictive analytics </a:t>
            </a:r>
          </a:p>
          <a:p>
            <a:pPr marL="0" indent="0">
              <a:buNone/>
            </a:pPr>
            <a:endParaRPr lang="en-US" sz="4000" dirty="0">
              <a:solidFill>
                <a:srgbClr val="7030A0"/>
              </a:solidFill>
            </a:endParaRPr>
          </a:p>
          <a:p>
            <a:r>
              <a:rPr lang="en-US" sz="4000" dirty="0">
                <a:solidFill>
                  <a:srgbClr val="7030A0"/>
                </a:solidFill>
              </a:rPr>
              <a:t>Prescriptive analytics</a:t>
            </a:r>
          </a:p>
        </p:txBody>
      </p:sp>
    </p:spTree>
    <p:extLst>
      <p:ext uri="{BB962C8B-B14F-4D97-AF65-F5344CB8AC3E}">
        <p14:creationId xmlns:p14="http://schemas.microsoft.com/office/powerpoint/2010/main" val="294001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Analytics</a:t>
            </a:r>
          </a:p>
        </p:txBody>
      </p:sp>
      <p:sp>
        <p:nvSpPr>
          <p:cNvPr id="3" name="Content Placeholder 2"/>
          <p:cNvSpPr>
            <a:spLocks noGrp="1"/>
          </p:cNvSpPr>
          <p:nvPr>
            <p:ph idx="1"/>
          </p:nvPr>
        </p:nvSpPr>
        <p:spPr>
          <a:xfrm>
            <a:off x="304800" y="1371600"/>
            <a:ext cx="8686800" cy="4572000"/>
          </a:xfrm>
        </p:spPr>
        <p:txBody>
          <a:bodyPr>
            <a:normAutofit/>
          </a:bodyPr>
          <a:lstStyle/>
          <a:p>
            <a:r>
              <a:rPr lang="en-US" sz="3600" dirty="0">
                <a:solidFill>
                  <a:srgbClr val="7030A0"/>
                </a:solidFill>
              </a:rPr>
              <a:t>Descriptive analytics applications </a:t>
            </a:r>
          </a:p>
          <a:p>
            <a:pPr lvl="1"/>
            <a:r>
              <a:rPr lang="en-US" sz="3600" dirty="0"/>
              <a:t>the use of data from </a:t>
            </a:r>
          </a:p>
          <a:p>
            <a:pPr lvl="2"/>
            <a:r>
              <a:rPr lang="en-US" sz="2800" dirty="0"/>
              <a:t>global positioning systems (GPSs), </a:t>
            </a:r>
          </a:p>
          <a:p>
            <a:pPr lvl="2"/>
            <a:r>
              <a:rPr lang="en-US" sz="2800" dirty="0"/>
              <a:t>radio frequency identification (RFID) chips, and </a:t>
            </a:r>
          </a:p>
          <a:p>
            <a:pPr lvl="2"/>
            <a:r>
              <a:rPr lang="en-US" sz="2800" dirty="0"/>
              <a:t>data-visualization tools </a:t>
            </a:r>
          </a:p>
          <a:p>
            <a:pPr lvl="1"/>
            <a:r>
              <a:rPr lang="en-US" sz="3200" dirty="0"/>
              <a:t>to provide managers with real-time information regarding location and quantities of goods in the supply chain. </a:t>
            </a:r>
          </a:p>
        </p:txBody>
      </p:sp>
    </p:spTree>
    <p:extLst>
      <p:ext uri="{BB962C8B-B14F-4D97-AF65-F5344CB8AC3E}">
        <p14:creationId xmlns:p14="http://schemas.microsoft.com/office/powerpoint/2010/main" val="70922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a:t>Supply Chain Analytics</a:t>
            </a:r>
          </a:p>
        </p:txBody>
      </p:sp>
      <p:sp>
        <p:nvSpPr>
          <p:cNvPr id="3" name="Content Placeholder 2"/>
          <p:cNvSpPr>
            <a:spLocks noGrp="1"/>
          </p:cNvSpPr>
          <p:nvPr>
            <p:ph idx="1"/>
          </p:nvPr>
        </p:nvSpPr>
        <p:spPr>
          <a:xfrm>
            <a:off x="304800" y="1143000"/>
            <a:ext cx="7772400" cy="4114800"/>
          </a:xfrm>
        </p:spPr>
        <p:txBody>
          <a:bodyPr>
            <a:noAutofit/>
          </a:bodyPr>
          <a:lstStyle/>
          <a:p>
            <a:r>
              <a:rPr lang="en-US" dirty="0">
                <a:solidFill>
                  <a:srgbClr val="7030A0"/>
                </a:solidFill>
              </a:rPr>
              <a:t>Predictive analytics </a:t>
            </a:r>
          </a:p>
          <a:p>
            <a:pPr lvl="1"/>
            <a:r>
              <a:rPr lang="en-US" dirty="0"/>
              <a:t>demand forecasting at </a:t>
            </a:r>
          </a:p>
          <a:p>
            <a:pPr lvl="2"/>
            <a:r>
              <a:rPr lang="en-US" dirty="0"/>
              <a:t>strategic, </a:t>
            </a:r>
          </a:p>
          <a:p>
            <a:pPr lvl="2"/>
            <a:r>
              <a:rPr lang="en-US" dirty="0"/>
              <a:t>tactical, and </a:t>
            </a:r>
          </a:p>
          <a:p>
            <a:pPr lvl="2"/>
            <a:r>
              <a:rPr lang="en-US" dirty="0"/>
              <a:t>operational levels, </a:t>
            </a:r>
          </a:p>
          <a:p>
            <a:pPr lvl="1"/>
            <a:r>
              <a:rPr lang="en-US" dirty="0"/>
              <a:t>all of which drive the planning process in supply chains in terms of </a:t>
            </a:r>
          </a:p>
          <a:p>
            <a:pPr lvl="2"/>
            <a:r>
              <a:rPr lang="en-US" dirty="0"/>
              <a:t>network design, </a:t>
            </a:r>
          </a:p>
          <a:p>
            <a:pPr lvl="2"/>
            <a:r>
              <a:rPr lang="en-US" dirty="0"/>
              <a:t>capacity planning, </a:t>
            </a:r>
          </a:p>
          <a:p>
            <a:pPr lvl="2"/>
            <a:r>
              <a:rPr lang="en-US" dirty="0"/>
              <a:t>production planning, and </a:t>
            </a:r>
          </a:p>
          <a:p>
            <a:pPr lvl="2"/>
            <a:r>
              <a:rPr lang="en-US" dirty="0"/>
              <a:t>inventory management. </a:t>
            </a:r>
          </a:p>
        </p:txBody>
      </p:sp>
    </p:spTree>
    <p:extLst>
      <p:ext uri="{BB962C8B-B14F-4D97-AF65-F5344CB8AC3E}">
        <p14:creationId xmlns:p14="http://schemas.microsoft.com/office/powerpoint/2010/main" val="35991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Analytics</a:t>
            </a:r>
          </a:p>
        </p:txBody>
      </p:sp>
      <p:sp>
        <p:nvSpPr>
          <p:cNvPr id="3" name="Content Placeholder 2"/>
          <p:cNvSpPr>
            <a:spLocks noGrp="1"/>
          </p:cNvSpPr>
          <p:nvPr>
            <p:ph idx="1"/>
          </p:nvPr>
        </p:nvSpPr>
        <p:spPr/>
        <p:txBody>
          <a:bodyPr>
            <a:noAutofit/>
          </a:bodyPr>
          <a:lstStyle/>
          <a:p>
            <a:r>
              <a:rPr lang="en-US" sz="4000" dirty="0">
                <a:solidFill>
                  <a:srgbClr val="7030A0"/>
                </a:solidFill>
              </a:rPr>
              <a:t>Prescriptive analytics</a:t>
            </a:r>
          </a:p>
          <a:p>
            <a:pPr lvl="1"/>
            <a:r>
              <a:rPr lang="en-US" sz="3600" dirty="0"/>
              <a:t>focuses on the use of </a:t>
            </a:r>
          </a:p>
          <a:p>
            <a:pPr lvl="2"/>
            <a:r>
              <a:rPr lang="en-US" sz="3200" dirty="0"/>
              <a:t>mathematical optimization, and </a:t>
            </a:r>
          </a:p>
          <a:p>
            <a:pPr lvl="2"/>
            <a:r>
              <a:rPr lang="en-US" sz="3200" dirty="0"/>
              <a:t>simulation techniques </a:t>
            </a:r>
          </a:p>
          <a:p>
            <a:pPr lvl="1"/>
            <a:r>
              <a:rPr lang="en-US" sz="3600" dirty="0"/>
              <a:t>to provide </a:t>
            </a:r>
          </a:p>
          <a:p>
            <a:pPr lvl="2"/>
            <a:r>
              <a:rPr lang="en-US" sz="3200" dirty="0"/>
              <a:t>decision-support tools built upon descriptive and predictive analytics models. </a:t>
            </a:r>
          </a:p>
        </p:txBody>
      </p:sp>
    </p:spTree>
    <p:extLst>
      <p:ext uri="{BB962C8B-B14F-4D97-AF65-F5344CB8AC3E}">
        <p14:creationId xmlns:p14="http://schemas.microsoft.com/office/powerpoint/2010/main" val="8205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Analytic techniques used in supply chain management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1599" y="1943101"/>
            <a:ext cx="8935967" cy="3829050"/>
          </a:xfrm>
          <a:prstGeom prst="rect">
            <a:avLst/>
          </a:prstGeom>
        </p:spPr>
      </p:pic>
    </p:spTree>
    <p:extLst>
      <p:ext uri="{BB962C8B-B14F-4D97-AF65-F5344CB8AC3E}">
        <p14:creationId xmlns:p14="http://schemas.microsoft.com/office/powerpoint/2010/main" val="209630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p:sp>
        <p:nvSpPr>
          <p:cNvPr id="3" name="Content Placeholder 2"/>
          <p:cNvSpPr>
            <a:spLocks noGrp="1"/>
          </p:cNvSpPr>
          <p:nvPr>
            <p:ph idx="1"/>
          </p:nvPr>
        </p:nvSpPr>
        <p:spPr>
          <a:xfrm>
            <a:off x="457200" y="1371600"/>
            <a:ext cx="8458200" cy="4572000"/>
          </a:xfrm>
        </p:spPr>
        <p:txBody>
          <a:bodyPr>
            <a:noAutofit/>
          </a:bodyPr>
          <a:lstStyle/>
          <a:p>
            <a:pPr>
              <a:lnSpc>
                <a:spcPct val="150000"/>
              </a:lnSpc>
            </a:pPr>
            <a:r>
              <a:rPr lang="en-US" sz="3600" dirty="0">
                <a:solidFill>
                  <a:srgbClr val="7030A0"/>
                </a:solidFill>
              </a:rPr>
              <a:t>Product rationalization at Hewlett-Packard </a:t>
            </a:r>
          </a:p>
          <a:p>
            <a:pPr>
              <a:lnSpc>
                <a:spcPct val="150000"/>
              </a:lnSpc>
            </a:pPr>
            <a:r>
              <a:rPr lang="en-US" sz="3600" dirty="0">
                <a:solidFill>
                  <a:srgbClr val="7030A0"/>
                </a:solidFill>
              </a:rPr>
              <a:t>Fleet planning for Coca-Cola Enterprises </a:t>
            </a:r>
          </a:p>
          <a:p>
            <a:pPr>
              <a:lnSpc>
                <a:spcPct val="150000"/>
              </a:lnSpc>
            </a:pPr>
            <a:r>
              <a:rPr lang="en-US" sz="3600" dirty="0">
                <a:solidFill>
                  <a:srgbClr val="7030A0"/>
                </a:solidFill>
              </a:rPr>
              <a:t>Multi-echelon inventory management at P&amp;G </a:t>
            </a:r>
          </a:p>
          <a:p>
            <a:pPr>
              <a:lnSpc>
                <a:spcPct val="150000"/>
              </a:lnSpc>
            </a:pPr>
            <a:r>
              <a:rPr lang="en-US" sz="3600" dirty="0">
                <a:solidFill>
                  <a:srgbClr val="7030A0"/>
                </a:solidFill>
              </a:rPr>
              <a:t>Vehicle routing at Waste Management, Inc. </a:t>
            </a:r>
          </a:p>
        </p:txBody>
      </p:sp>
    </p:spTree>
    <p:extLst>
      <p:ext uri="{BB962C8B-B14F-4D97-AF65-F5344CB8AC3E}">
        <p14:creationId xmlns:p14="http://schemas.microsoft.com/office/powerpoint/2010/main" val="2245857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152400"/>
            <a:ext cx="8458200" cy="990600"/>
          </a:xfrm>
        </p:spPr>
        <p:txBody>
          <a:bodyPr/>
          <a:lstStyle/>
          <a:p>
            <a:r>
              <a:rPr lang="en-US" altLang="en-US" sz="4000" dirty="0"/>
              <a:t>Examples of Supply Chain Analytics</a:t>
            </a:r>
          </a:p>
        </p:txBody>
      </p:sp>
      <p:sp>
        <p:nvSpPr>
          <p:cNvPr id="3" name="Content Placeholder 2"/>
          <p:cNvSpPr>
            <a:spLocks noGrp="1"/>
          </p:cNvSpPr>
          <p:nvPr>
            <p:ph idx="1"/>
          </p:nvPr>
        </p:nvSpPr>
        <p:spPr>
          <a:xfrm>
            <a:off x="0" y="685800"/>
            <a:ext cx="9220200" cy="4267200"/>
          </a:xfrm>
        </p:spPr>
        <p:txBody>
          <a:bodyPr/>
          <a:lstStyle/>
          <a:p>
            <a:pPr>
              <a:lnSpc>
                <a:spcPct val="130000"/>
              </a:lnSpc>
            </a:pPr>
            <a:r>
              <a:rPr lang="en-US" altLang="en-US" sz="2000" dirty="0"/>
              <a:t>Big Data Comes to the Farm, Sowing Mistrust</a:t>
            </a:r>
          </a:p>
          <a:p>
            <a:pPr lvl="1">
              <a:lnSpc>
                <a:spcPct val="130000"/>
              </a:lnSpc>
            </a:pPr>
            <a:r>
              <a:rPr lang="en-US" altLang="en-US" sz="1600" dirty="0">
                <a:hlinkClick r:id="rId3"/>
              </a:rPr>
              <a:t>https://www.wsj.com/articles/no-headline-available-1393372266</a:t>
            </a:r>
            <a:r>
              <a:rPr lang="en-US" altLang="en-US" sz="1600" dirty="0"/>
              <a:t> </a:t>
            </a:r>
          </a:p>
          <a:p>
            <a:pPr>
              <a:lnSpc>
                <a:spcPct val="130000"/>
              </a:lnSpc>
            </a:pPr>
            <a:r>
              <a:rPr lang="en-US" altLang="en-US" sz="2000" dirty="0"/>
              <a:t>Fashion Industry Meets Big Data</a:t>
            </a:r>
          </a:p>
          <a:p>
            <a:pPr lvl="1">
              <a:lnSpc>
                <a:spcPct val="130000"/>
              </a:lnSpc>
            </a:pPr>
            <a:r>
              <a:rPr lang="en-US" altLang="en-US" sz="1600" dirty="0">
                <a:hlinkClick r:id="rId4"/>
              </a:rPr>
              <a:t>https://www.wsj.com/articles/fashion-industry-meets-big-data-1378682452</a:t>
            </a:r>
            <a:r>
              <a:rPr lang="en-US" altLang="en-US" sz="1600" dirty="0"/>
              <a:t> </a:t>
            </a:r>
          </a:p>
          <a:p>
            <a:pPr>
              <a:lnSpc>
                <a:spcPct val="130000"/>
              </a:lnSpc>
            </a:pPr>
            <a:r>
              <a:rPr lang="en-US" altLang="en-US" sz="2000" dirty="0"/>
              <a:t>How Big Data Helped Cut Emergency Room Visits by 10 Percent</a:t>
            </a:r>
          </a:p>
          <a:p>
            <a:pPr lvl="1">
              <a:lnSpc>
                <a:spcPct val="130000"/>
              </a:lnSpc>
            </a:pPr>
            <a:r>
              <a:rPr lang="en-US" altLang="en-US" sz="1600" dirty="0">
                <a:hlinkClick r:id="rId5"/>
              </a:rPr>
              <a:t>http://www.businessweek.com/articles/2014-03-25/how-big-data-helped-cut-emergency-room-visits-by-10-percent</a:t>
            </a:r>
            <a:endParaRPr lang="en-US" altLang="en-US" sz="1600" dirty="0"/>
          </a:p>
          <a:p>
            <a:pPr>
              <a:lnSpc>
                <a:spcPct val="130000"/>
              </a:lnSpc>
              <a:spcAft>
                <a:spcPts val="400"/>
              </a:spcAft>
            </a:pPr>
            <a:r>
              <a:rPr lang="en-US" altLang="en-US" sz="2000" dirty="0"/>
              <a:t>Retailers using data analysis to reduce waiting</a:t>
            </a:r>
          </a:p>
          <a:p>
            <a:pPr lvl="1">
              <a:lnSpc>
                <a:spcPct val="130000"/>
              </a:lnSpc>
              <a:spcAft>
                <a:spcPts val="400"/>
              </a:spcAft>
            </a:pPr>
            <a:r>
              <a:rPr lang="en-US" altLang="en-US" sz="1600" dirty="0">
                <a:hlinkClick r:id="rId6"/>
              </a:rPr>
              <a:t>http://online.wsj.com/article/SB10001424127887323798104578453293807869744.html</a:t>
            </a:r>
            <a:endParaRPr lang="en-US" altLang="en-US" sz="1600" dirty="0"/>
          </a:p>
          <a:p>
            <a:pPr>
              <a:lnSpc>
                <a:spcPct val="130000"/>
              </a:lnSpc>
              <a:spcAft>
                <a:spcPts val="400"/>
              </a:spcAft>
            </a:pPr>
            <a:r>
              <a:rPr lang="en-US" altLang="en-US" sz="2000" dirty="0"/>
              <a:t>Facebook launces new advertiser tool to help advertisers directly target Facebook users based on their </a:t>
            </a:r>
            <a:r>
              <a:rPr lang="en-US" altLang="en-US" sz="2000" b="1" u="sng" dirty="0">
                <a:solidFill>
                  <a:srgbClr val="FF0000"/>
                </a:solidFill>
              </a:rPr>
              <a:t>offline</a:t>
            </a:r>
            <a:r>
              <a:rPr lang="en-US" altLang="en-US" sz="2000" dirty="0"/>
              <a:t> spending history</a:t>
            </a:r>
          </a:p>
          <a:p>
            <a:pPr lvl="1">
              <a:lnSpc>
                <a:spcPct val="130000"/>
              </a:lnSpc>
              <a:spcAft>
                <a:spcPts val="400"/>
              </a:spcAft>
            </a:pPr>
            <a:r>
              <a:rPr lang="en-US" altLang="en-US" sz="1600" dirty="0">
                <a:hlinkClick r:id="rId7"/>
              </a:rPr>
              <a:t>http://online.wsj.com/article/SB10001424127887324504704578412960951909032.html</a:t>
            </a:r>
            <a:endParaRPr lang="en-US" altLang="en-US" sz="1600" dirty="0"/>
          </a:p>
          <a:p>
            <a:pPr>
              <a:lnSpc>
                <a:spcPct val="130000"/>
              </a:lnSpc>
              <a:spcAft>
                <a:spcPts val="400"/>
              </a:spcAft>
            </a:pPr>
            <a:r>
              <a:rPr lang="en-US" altLang="en-US" sz="2000" dirty="0"/>
              <a:t>Targeted ad at individual stores</a:t>
            </a:r>
          </a:p>
          <a:p>
            <a:pPr lvl="1">
              <a:lnSpc>
                <a:spcPct val="130000"/>
              </a:lnSpc>
              <a:spcAft>
                <a:spcPts val="400"/>
              </a:spcAft>
            </a:pPr>
            <a:r>
              <a:rPr lang="en-US" altLang="en-US" sz="1600" dirty="0">
                <a:hlinkClick r:id="rId8"/>
              </a:rPr>
              <a:t>http://online.wsj.com/article/SB10001424127887324077704578358231107272180.html</a:t>
            </a:r>
            <a:endParaRPr lang="en-US" altLang="en-US" sz="1600" dirty="0"/>
          </a:p>
          <a:p>
            <a:pPr lvl="1">
              <a:lnSpc>
                <a:spcPct val="130000"/>
              </a:lnSpc>
            </a:pPr>
            <a:endParaRPr lang="en-US" altLang="en-US" sz="1400" dirty="0"/>
          </a:p>
        </p:txBody>
      </p:sp>
    </p:spTree>
    <p:extLst>
      <p:ext uri="{BB962C8B-B14F-4D97-AF65-F5344CB8AC3E}">
        <p14:creationId xmlns:p14="http://schemas.microsoft.com/office/powerpoint/2010/main" val="2040417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1" y="76200"/>
            <a:ext cx="6514306" cy="533400"/>
          </a:xfrm>
        </p:spPr>
        <p:txBody>
          <a:bodyPr/>
          <a:lstStyle/>
          <a:p>
            <a:pPr>
              <a:lnSpc>
                <a:spcPct val="120000"/>
              </a:lnSpc>
              <a:spcBef>
                <a:spcPts val="200"/>
              </a:spcBef>
            </a:pPr>
            <a:r>
              <a:rPr lang="en-US" altLang="en-US" sz="3600" dirty="0"/>
              <a:t>Recent Media Appearances</a:t>
            </a:r>
          </a:p>
        </p:txBody>
      </p:sp>
      <p:sp>
        <p:nvSpPr>
          <p:cNvPr id="8195" name="Rectangle 3"/>
          <p:cNvSpPr>
            <a:spLocks noGrp="1" noChangeArrowheads="1"/>
          </p:cNvSpPr>
          <p:nvPr>
            <p:ph idx="1"/>
          </p:nvPr>
        </p:nvSpPr>
        <p:spPr>
          <a:xfrm>
            <a:off x="30480" y="469900"/>
            <a:ext cx="8763000" cy="4419600"/>
          </a:xfrm>
        </p:spPr>
        <p:txBody>
          <a:bodyPr/>
          <a:lstStyle/>
          <a:p>
            <a:pPr lvl="1">
              <a:lnSpc>
                <a:spcPct val="130000"/>
              </a:lnSpc>
              <a:spcBef>
                <a:spcPts val="200"/>
              </a:spcBef>
            </a:pPr>
            <a:endParaRPr lang="en-US" altLang="en-US" sz="1100" dirty="0"/>
          </a:p>
          <a:p>
            <a:pPr lvl="0">
              <a:lnSpc>
                <a:spcPct val="130000"/>
              </a:lnSpc>
            </a:pPr>
            <a:r>
              <a:rPr lang="en-US" sz="2000" u="sng" dirty="0">
                <a:hlinkClick r:id="rId3"/>
              </a:rPr>
              <a:t>“Temple University Professors Says Retail Stores Closing Like A.C. Moore Are Its Own Worst Enemy,” </a:t>
            </a:r>
            <a:r>
              <a:rPr lang="en-US" sz="2000" b="1" i="1" u="sng" dirty="0">
                <a:hlinkClick r:id="rId3"/>
              </a:rPr>
              <a:t>CBS 3 Philadelphia News</a:t>
            </a:r>
            <a:r>
              <a:rPr lang="en-US" sz="2000" u="sng" dirty="0">
                <a:hlinkClick r:id="rId3"/>
              </a:rPr>
              <a:t>, November 26, 2019.</a:t>
            </a:r>
            <a:endParaRPr lang="en-US" sz="2000" dirty="0"/>
          </a:p>
          <a:p>
            <a:pPr>
              <a:lnSpc>
                <a:spcPct val="130000"/>
              </a:lnSpc>
              <a:spcBef>
                <a:spcPts val="200"/>
              </a:spcBef>
            </a:pPr>
            <a:r>
              <a:rPr lang="en-US" sz="2000" u="sng" dirty="0">
                <a:solidFill>
                  <a:srgbClr val="0033CC"/>
                </a:solidFill>
                <a:hlinkClick r:id="rId4">
                  <a:extLst>
                    <a:ext uri="{A12FA001-AC4F-418D-AE19-62706E023703}">
                      <ahyp:hlinkClr xmlns:ahyp="http://schemas.microsoft.com/office/drawing/2018/hyperlinkcolor" val="tx"/>
                    </a:ext>
                  </a:extLst>
                </a:hlinkClick>
              </a:rPr>
              <a:t>“The new Fashion District store may fit into Forever 21’s post-bankruptcy plan,” </a:t>
            </a:r>
            <a:r>
              <a:rPr lang="en-US" sz="2000" b="1" i="1" u="sng" dirty="0">
                <a:solidFill>
                  <a:srgbClr val="0033CC"/>
                </a:solidFill>
                <a:hlinkClick r:id="rId4">
                  <a:extLst>
                    <a:ext uri="{A12FA001-AC4F-418D-AE19-62706E023703}">
                      <ahyp:hlinkClr xmlns:ahyp="http://schemas.microsoft.com/office/drawing/2018/hyperlinkcolor" val="tx"/>
                    </a:ext>
                  </a:extLst>
                </a:hlinkClick>
              </a:rPr>
              <a:t>WHYY (PBS and NPR member station)</a:t>
            </a:r>
            <a:r>
              <a:rPr lang="en-US" sz="2000" u="sng" dirty="0">
                <a:solidFill>
                  <a:srgbClr val="0033CC"/>
                </a:solidFill>
                <a:hlinkClick r:id="rId4">
                  <a:extLst>
                    <a:ext uri="{A12FA001-AC4F-418D-AE19-62706E023703}">
                      <ahyp:hlinkClr xmlns:ahyp="http://schemas.microsoft.com/office/drawing/2018/hyperlinkcolor" val="tx"/>
                    </a:ext>
                  </a:extLst>
                </a:hlinkClick>
              </a:rPr>
              <a:t>, October 1, 2019.</a:t>
            </a:r>
            <a:endParaRPr lang="en-US" sz="2000" dirty="0">
              <a:solidFill>
                <a:srgbClr val="0033CC"/>
              </a:solidFill>
            </a:endParaRPr>
          </a:p>
          <a:p>
            <a:pPr>
              <a:lnSpc>
                <a:spcPct val="130000"/>
              </a:lnSpc>
              <a:spcBef>
                <a:spcPts val="200"/>
              </a:spcBef>
            </a:pPr>
            <a:r>
              <a:rPr lang="en-US" sz="2000" dirty="0">
                <a:solidFill>
                  <a:srgbClr val="336600"/>
                </a:solidFill>
              </a:rPr>
              <a:t>“</a:t>
            </a:r>
            <a:r>
              <a:rPr lang="en-US" sz="2000" u="sng" dirty="0">
                <a:solidFill>
                  <a:srgbClr val="336600"/>
                </a:solidFill>
                <a:hlinkClick r:id="rId5">
                  <a:extLst>
                    <a:ext uri="{A12FA001-AC4F-418D-AE19-62706E023703}">
                      <ahyp:hlinkClr xmlns:ahyp="http://schemas.microsoft.com/office/drawing/2018/hyperlinkcolor" val="tx"/>
                    </a:ext>
                  </a:extLst>
                </a:hlinkClick>
              </a:rPr>
              <a:t>Production and Operations Management (POM) - Kalyan Singhal and Subodha Kumar,” </a:t>
            </a:r>
            <a:r>
              <a:rPr lang="en-US" sz="2000" b="1" i="1" u="sng" dirty="0">
                <a:solidFill>
                  <a:srgbClr val="336600"/>
                </a:solidFill>
                <a:hlinkClick r:id="rId5">
                  <a:extLst>
                    <a:ext uri="{A12FA001-AC4F-418D-AE19-62706E023703}">
                      <ahyp:hlinkClr xmlns:ahyp="http://schemas.microsoft.com/office/drawing/2018/hyperlinkcolor" val="tx"/>
                    </a:ext>
                  </a:extLst>
                </a:hlinkClick>
              </a:rPr>
              <a:t>Academy of Management Podcast</a:t>
            </a:r>
            <a:r>
              <a:rPr lang="en-US" sz="2000" u="sng" dirty="0">
                <a:solidFill>
                  <a:srgbClr val="336600"/>
                </a:solidFill>
                <a:hlinkClick r:id="rId5">
                  <a:extLst>
                    <a:ext uri="{A12FA001-AC4F-418D-AE19-62706E023703}">
                      <ahyp:hlinkClr xmlns:ahyp="http://schemas.microsoft.com/office/drawing/2018/hyperlinkcolor" val="tx"/>
                    </a:ext>
                  </a:extLst>
                </a:hlinkClick>
              </a:rPr>
              <a:t>, April 29, 2019.</a:t>
            </a:r>
            <a:endParaRPr lang="en-US" sz="2000" dirty="0">
              <a:solidFill>
                <a:srgbClr val="336600"/>
              </a:solidFill>
            </a:endParaRPr>
          </a:p>
          <a:p>
            <a:pPr lvl="0">
              <a:lnSpc>
                <a:spcPct val="130000"/>
              </a:lnSpc>
            </a:pPr>
            <a:r>
              <a:rPr lang="en-US" sz="2000" u="sng" dirty="0">
                <a:solidFill>
                  <a:srgbClr val="C00000"/>
                </a:solidFill>
                <a:hlinkClick r:id="rId6">
                  <a:extLst>
                    <a:ext uri="{A12FA001-AC4F-418D-AE19-62706E023703}">
                      <ahyp:hlinkClr xmlns:ahyp="http://schemas.microsoft.com/office/drawing/2018/hyperlinkcolor" val="tx"/>
                    </a:ext>
                  </a:extLst>
                </a:hlinkClick>
              </a:rPr>
              <a:t>Invited in the </a:t>
            </a:r>
            <a:r>
              <a:rPr lang="en-US" sz="2000" b="1" i="1" u="sng" dirty="0">
                <a:solidFill>
                  <a:srgbClr val="C00000"/>
                </a:solidFill>
                <a:hlinkClick r:id="rId6">
                  <a:extLst>
                    <a:ext uri="{A12FA001-AC4F-418D-AE19-62706E023703}">
                      <ahyp:hlinkClr xmlns:ahyp="http://schemas.microsoft.com/office/drawing/2018/hyperlinkcolor" val="tx"/>
                    </a:ext>
                  </a:extLst>
                </a:hlinkClick>
              </a:rPr>
              <a:t>CBS 3 Philadelphia Morning News</a:t>
            </a:r>
            <a:r>
              <a:rPr lang="en-US" sz="2000" u="sng" dirty="0">
                <a:solidFill>
                  <a:srgbClr val="C00000"/>
                </a:solidFill>
                <a:hlinkClick r:id="rId6">
                  <a:extLst>
                    <a:ext uri="{A12FA001-AC4F-418D-AE19-62706E023703}">
                      <ahyp:hlinkClr xmlns:ahyp="http://schemas.microsoft.com/office/drawing/2018/hyperlinkcolor" val="tx"/>
                    </a:ext>
                  </a:extLst>
                </a:hlinkClick>
              </a:rPr>
              <a:t> to discuss Carvana Car Vending Machine Coming To Philadelphia, September 24, 2018.</a:t>
            </a:r>
            <a:endParaRPr lang="en-US" sz="2000" dirty="0">
              <a:solidFill>
                <a:srgbClr val="C00000"/>
              </a:solidFill>
            </a:endParaRPr>
          </a:p>
          <a:p>
            <a:pPr>
              <a:lnSpc>
                <a:spcPct val="130000"/>
              </a:lnSpc>
            </a:pPr>
            <a:r>
              <a:rPr lang="en-US" sz="2000" u="sng" dirty="0">
                <a:solidFill>
                  <a:srgbClr val="0033CC"/>
                </a:solidFill>
                <a:hlinkClick r:id="rId7">
                  <a:extLst>
                    <a:ext uri="{A12FA001-AC4F-418D-AE19-62706E023703}">
                      <ahyp:hlinkClr xmlns:ahyp="http://schemas.microsoft.com/office/drawing/2018/hyperlinkcolor" val="tx"/>
                    </a:ext>
                  </a:extLst>
                </a:hlinkClick>
              </a:rPr>
              <a:t>Invited in the </a:t>
            </a:r>
            <a:r>
              <a:rPr lang="en-US" sz="2000" b="1" i="1" u="sng" dirty="0">
                <a:solidFill>
                  <a:srgbClr val="0033CC"/>
                </a:solidFill>
                <a:hlinkClick r:id="rId7">
                  <a:extLst>
                    <a:ext uri="{A12FA001-AC4F-418D-AE19-62706E023703}">
                      <ahyp:hlinkClr xmlns:ahyp="http://schemas.microsoft.com/office/drawing/2018/hyperlinkcolor" val="tx"/>
                    </a:ext>
                  </a:extLst>
                </a:hlinkClick>
              </a:rPr>
              <a:t>NBC 10 Philadelphia Evening News</a:t>
            </a:r>
            <a:r>
              <a:rPr lang="en-US" sz="2000" u="sng" dirty="0">
                <a:solidFill>
                  <a:srgbClr val="0033CC"/>
                </a:solidFill>
                <a:hlinkClick r:id="rId7">
                  <a:extLst>
                    <a:ext uri="{A12FA001-AC4F-418D-AE19-62706E023703}">
                      <ahyp:hlinkClr xmlns:ahyp="http://schemas.microsoft.com/office/drawing/2018/hyperlinkcolor" val="tx"/>
                    </a:ext>
                  </a:extLst>
                </a:hlinkClick>
              </a:rPr>
              <a:t> to discuss Comcast winning bidding war for rights to Sky, September 22, 2018</a:t>
            </a:r>
            <a:r>
              <a:rPr lang="en-US" sz="2000" dirty="0">
                <a:solidFill>
                  <a:srgbClr val="0033CC"/>
                </a:solidFill>
              </a:rPr>
              <a:t>.</a:t>
            </a:r>
            <a:r>
              <a:rPr lang="en-US" sz="2000" u="sng" dirty="0">
                <a:solidFill>
                  <a:srgbClr val="0033CC"/>
                </a:solidFill>
                <a:hlinkClick r:id="rId8">
                  <a:extLst>
                    <a:ext uri="{A12FA001-AC4F-418D-AE19-62706E023703}">
                      <ahyp:hlinkClr xmlns:ahyp="http://schemas.microsoft.com/office/drawing/2018/hyperlinkcolor" val="tx"/>
                    </a:ext>
                  </a:extLst>
                </a:hlinkClick>
              </a:rPr>
              <a:t> </a:t>
            </a:r>
          </a:p>
          <a:p>
            <a:pPr>
              <a:lnSpc>
                <a:spcPct val="130000"/>
              </a:lnSpc>
            </a:pPr>
            <a:r>
              <a:rPr lang="en-US" sz="2000" u="sng" dirty="0">
                <a:solidFill>
                  <a:srgbClr val="336600"/>
                </a:solidFill>
                <a:hlinkClick r:id="rId8">
                  <a:extLst>
                    <a:ext uri="{A12FA001-AC4F-418D-AE19-62706E023703}">
                      <ahyp:hlinkClr xmlns:ahyp="http://schemas.microsoft.com/office/drawing/2018/hyperlinkcolor" val="tx"/>
                    </a:ext>
                  </a:extLst>
                </a:hlinkClick>
              </a:rPr>
              <a:t>Invited in the </a:t>
            </a:r>
            <a:r>
              <a:rPr lang="en-US" sz="2000" b="1" i="1" u="sng" dirty="0">
                <a:solidFill>
                  <a:srgbClr val="336600"/>
                </a:solidFill>
                <a:hlinkClick r:id="rId8">
                  <a:extLst>
                    <a:ext uri="{A12FA001-AC4F-418D-AE19-62706E023703}">
                      <ahyp:hlinkClr xmlns:ahyp="http://schemas.microsoft.com/office/drawing/2018/hyperlinkcolor" val="tx"/>
                    </a:ext>
                  </a:extLst>
                </a:hlinkClick>
              </a:rPr>
              <a:t>NBC 10 Philadelphia Morning News</a:t>
            </a:r>
            <a:r>
              <a:rPr lang="en-US" sz="2000" u="sng" dirty="0">
                <a:solidFill>
                  <a:srgbClr val="336600"/>
                </a:solidFill>
                <a:hlinkClick r:id="rId8">
                  <a:extLst>
                    <a:ext uri="{A12FA001-AC4F-418D-AE19-62706E023703}">
                      <ahyp:hlinkClr xmlns:ahyp="http://schemas.microsoft.com/office/drawing/2018/hyperlinkcolor" val="tx"/>
                    </a:ext>
                  </a:extLst>
                </a:hlinkClick>
              </a:rPr>
              <a:t> to discuss the Black Friday phenomenon and related retail trends, November 24, 2017.</a:t>
            </a:r>
            <a:endParaRPr lang="en-US" sz="2000" dirty="0">
              <a:solidFill>
                <a:srgbClr val="336600"/>
              </a:solidFill>
            </a:endParaRPr>
          </a:p>
          <a:p>
            <a:pPr>
              <a:lnSpc>
                <a:spcPct val="130000"/>
              </a:lnSpc>
            </a:pPr>
            <a:r>
              <a:rPr lang="en-US" sz="2000" u="sng" dirty="0">
                <a:hlinkClick r:id="rId9"/>
              </a:rPr>
              <a:t>“Data Analytics and Decision Analytics Models,” </a:t>
            </a:r>
            <a:r>
              <a:rPr lang="en-US" sz="2000" i="1" u="sng" dirty="0">
                <a:hlinkClick r:id="rId9"/>
              </a:rPr>
              <a:t>Featured </a:t>
            </a:r>
            <a:r>
              <a:rPr lang="en-US" sz="2000" u="sng" dirty="0">
                <a:hlinkClick r:id="rId9"/>
              </a:rPr>
              <a:t>in</a:t>
            </a:r>
            <a:r>
              <a:rPr lang="en-US" sz="2000" i="1" u="sng" dirty="0">
                <a:hlinkClick r:id="rId9"/>
              </a:rPr>
              <a:t> </a:t>
            </a:r>
            <a:r>
              <a:rPr lang="en-US" sz="2000" b="1" i="1" u="sng" dirty="0">
                <a:hlinkClick r:id="rId9"/>
              </a:rPr>
              <a:t>Indian School of Business “Management Briefs,”</a:t>
            </a:r>
            <a:r>
              <a:rPr lang="en-US" sz="2000" u="sng" dirty="0">
                <a:hlinkClick r:id="rId9"/>
              </a:rPr>
              <a:t> Vol 2, Issue 1, 2017.</a:t>
            </a:r>
            <a:endParaRPr lang="en-US" sz="2000" dirty="0"/>
          </a:p>
        </p:txBody>
      </p:sp>
    </p:spTree>
    <p:extLst>
      <p:ext uri="{BB962C8B-B14F-4D97-AF65-F5344CB8AC3E}">
        <p14:creationId xmlns:p14="http://schemas.microsoft.com/office/powerpoint/2010/main" val="4083338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z="3600" b="1" dirty="0"/>
              <a:t>Harrah’s Entertainment</a:t>
            </a:r>
          </a:p>
        </p:txBody>
      </p:sp>
      <p:sp>
        <p:nvSpPr>
          <p:cNvPr id="67587" name="Rectangle 3"/>
          <p:cNvSpPr>
            <a:spLocks noGrp="1" noChangeArrowheads="1"/>
          </p:cNvSpPr>
          <p:nvPr>
            <p:ph type="body" idx="1"/>
          </p:nvPr>
        </p:nvSpPr>
        <p:spPr>
          <a:xfrm>
            <a:off x="304800" y="1905000"/>
            <a:ext cx="8305800" cy="4114800"/>
          </a:xfrm>
        </p:spPr>
        <p:txBody>
          <a:bodyPr/>
          <a:lstStyle/>
          <a:p>
            <a:pPr eaLnBrk="1" hangingPunct="1">
              <a:lnSpc>
                <a:spcPct val="80000"/>
              </a:lnSpc>
              <a:defRPr/>
            </a:pPr>
            <a:r>
              <a:rPr lang="en-US" dirty="0"/>
              <a:t>Customer loyalty card data used in near-real time to optimize yield, set prices for slots and rooms, and design traffic through the casinos</a:t>
            </a:r>
          </a:p>
          <a:p>
            <a:pPr lvl="1" eaLnBrk="1" hangingPunct="1">
              <a:lnSpc>
                <a:spcPct val="80000"/>
              </a:lnSpc>
              <a:defRPr/>
            </a:pPr>
            <a:r>
              <a:rPr lang="en-US" dirty="0"/>
              <a:t>Predict the “</a:t>
            </a:r>
            <a:r>
              <a:rPr lang="en-US" dirty="0">
                <a:solidFill>
                  <a:srgbClr val="FF0000"/>
                </a:solidFill>
              </a:rPr>
              <a:t>pain point</a:t>
            </a:r>
            <a:r>
              <a:rPr lang="en-US" dirty="0"/>
              <a:t>” </a:t>
            </a:r>
          </a:p>
          <a:p>
            <a:pPr eaLnBrk="1" hangingPunct="1">
              <a:lnSpc>
                <a:spcPct val="80000"/>
              </a:lnSpc>
              <a:defRPr/>
            </a:pPr>
            <a:endParaRPr lang="en-US" dirty="0"/>
          </a:p>
          <a:p>
            <a:pPr eaLnBrk="1" hangingPunct="1">
              <a:lnSpc>
                <a:spcPct val="80000"/>
              </a:lnSpc>
              <a:defRPr/>
            </a:pPr>
            <a:r>
              <a:rPr lang="en-US" dirty="0"/>
              <a:t>Which marketing initiatives to move through which channels</a:t>
            </a:r>
          </a:p>
          <a:p>
            <a:pPr eaLnBrk="1" hangingPunct="1">
              <a:lnSpc>
                <a:spcPct val="80000"/>
              </a:lnSpc>
              <a:defRPr/>
            </a:pPr>
            <a:endParaRPr lang="en-US" dirty="0"/>
          </a:p>
        </p:txBody>
      </p:sp>
    </p:spTree>
    <p:extLst>
      <p:ext uri="{BB962C8B-B14F-4D97-AF65-F5344CB8AC3E}">
        <p14:creationId xmlns:p14="http://schemas.microsoft.com/office/powerpoint/2010/main" val="2585460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122238"/>
            <a:ext cx="7772400" cy="606831"/>
          </a:xfrm>
        </p:spPr>
        <p:txBody>
          <a:bodyPr/>
          <a:lstStyle/>
          <a:p>
            <a:r>
              <a:rPr lang="en-US" altLang="en-US" dirty="0"/>
              <a:t>RFID Chips</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480200" y="2871000"/>
              <a:ext cx="1063800" cy="1360800"/>
            </p14:xfrm>
          </p:contentPart>
        </mc:Choice>
        <mc:Fallback xmlns="">
          <p:pic>
            <p:nvPicPr>
              <p:cNvPr id="2" name="Ink 1"/>
              <p:cNvPicPr/>
              <p:nvPr/>
            </p:nvPicPr>
            <p:blipFill>
              <a:blip r:embed="rId5"/>
              <a:stretch>
                <a:fillRect/>
              </a:stretch>
            </p:blipFill>
            <p:spPr>
              <a:xfrm>
                <a:off x="4470840" y="2861640"/>
                <a:ext cx="1082520" cy="1379520"/>
              </a:xfrm>
              <a:prstGeom prst="rect">
                <a:avLst/>
              </a:prstGeom>
            </p:spPr>
          </p:pic>
        </mc:Fallback>
      </mc:AlternateContent>
      <p:pic>
        <p:nvPicPr>
          <p:cNvPr id="3" name="xFNGiTGyQzk"/>
          <p:cNvPicPr>
            <a:picLocks noRot="1" noChangeAspect="1"/>
          </p:cNvPicPr>
          <p:nvPr>
            <a:videoFile r:link="rId1"/>
          </p:nvPr>
        </p:nvPicPr>
        <p:blipFill>
          <a:blip r:embed="rId6"/>
          <a:stretch>
            <a:fillRect/>
          </a:stretch>
        </p:blipFill>
        <p:spPr>
          <a:xfrm>
            <a:off x="101600" y="914400"/>
            <a:ext cx="8940799" cy="5029200"/>
          </a:xfrm>
          <a:prstGeom prst="rect">
            <a:avLst/>
          </a:prstGeom>
        </p:spPr>
      </p:pic>
    </p:spTree>
    <p:extLst>
      <p:ext uri="{BB962C8B-B14F-4D97-AF65-F5344CB8AC3E}">
        <p14:creationId xmlns:p14="http://schemas.microsoft.com/office/powerpoint/2010/main" val="1027403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73431"/>
            <a:ext cx="7772400" cy="606831"/>
          </a:xfrm>
        </p:spPr>
        <p:txBody>
          <a:bodyPr/>
          <a:lstStyle/>
          <a:p>
            <a:r>
              <a:rPr lang="en-US" altLang="en-US" dirty="0"/>
              <a:t>Retail Analytics</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219200"/>
            <a:ext cx="18833862" cy="9342069"/>
          </a:xfrm>
          <a:prstGeom prst="rect">
            <a:avLst/>
          </a:prstGeom>
        </p:spPr>
      </p:pic>
      <p:sp>
        <p:nvSpPr>
          <p:cNvPr id="6" name="Rectangle 5"/>
          <p:cNvSpPr/>
          <p:nvPr/>
        </p:nvSpPr>
        <p:spPr>
          <a:xfrm>
            <a:off x="85165" y="533602"/>
            <a:ext cx="3942105" cy="609398"/>
          </a:xfrm>
          <a:prstGeom prst="rect">
            <a:avLst/>
          </a:prstGeom>
        </p:spPr>
        <p:txBody>
          <a:bodyPr wrap="none">
            <a:spAutoFit/>
          </a:bodyPr>
          <a:lstStyle/>
          <a:p>
            <a:pPr>
              <a:lnSpc>
                <a:spcPct val="120000"/>
              </a:lnSpc>
              <a:spcAft>
                <a:spcPts val="600"/>
              </a:spcAft>
              <a:defRPr/>
            </a:pPr>
            <a:r>
              <a:rPr lang="en-US" altLang="en-US" sz="2800" dirty="0"/>
              <a:t>Introduced in March 2015</a:t>
            </a:r>
          </a:p>
        </p:txBody>
      </p:sp>
    </p:spTree>
    <p:extLst>
      <p:ext uri="{BB962C8B-B14F-4D97-AF65-F5344CB8AC3E}">
        <p14:creationId xmlns:p14="http://schemas.microsoft.com/office/powerpoint/2010/main" val="901559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228600"/>
            <a:ext cx="7772400" cy="606831"/>
          </a:xfrm>
        </p:spPr>
        <p:txBody>
          <a:bodyPr/>
          <a:lstStyle/>
          <a:p>
            <a:r>
              <a:rPr lang="en-US" altLang="en-US" dirty="0"/>
              <a:t>Dash Buttons</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 name="w1lrQgXa6pY"/>
          <p:cNvPicPr>
            <a:picLocks noRot="1" noChangeAspect="1"/>
          </p:cNvPicPr>
          <p:nvPr>
            <a:videoFile r:link="rId1"/>
          </p:nvPr>
        </p:nvPicPr>
        <p:blipFill>
          <a:blip r:embed="rId3"/>
          <a:stretch>
            <a:fillRect/>
          </a:stretch>
        </p:blipFill>
        <p:spPr>
          <a:xfrm>
            <a:off x="168275" y="1200150"/>
            <a:ext cx="8874125" cy="4991695"/>
          </a:xfrm>
          <a:prstGeom prst="rect">
            <a:avLst/>
          </a:prstGeom>
        </p:spPr>
      </p:pic>
    </p:spTree>
    <p:extLst>
      <p:ext uri="{BB962C8B-B14F-4D97-AF65-F5344CB8AC3E}">
        <p14:creationId xmlns:p14="http://schemas.microsoft.com/office/powerpoint/2010/main" val="1916410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228600"/>
            <a:ext cx="7772400" cy="606831"/>
          </a:xfrm>
        </p:spPr>
        <p:txBody>
          <a:bodyPr/>
          <a:lstStyle/>
          <a:p>
            <a:r>
              <a:rPr lang="en-US" altLang="en-US" dirty="0"/>
              <a:t>Dash Wand</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 name="aFYs9zqYpdM"/>
          <p:cNvPicPr>
            <a:picLocks noRot="1" noChangeAspect="1"/>
          </p:cNvPicPr>
          <p:nvPr>
            <a:videoFile r:link="rId1"/>
          </p:nvPr>
        </p:nvPicPr>
        <p:blipFill>
          <a:blip r:embed="rId3"/>
          <a:stretch>
            <a:fillRect/>
          </a:stretch>
        </p:blipFill>
        <p:spPr>
          <a:xfrm>
            <a:off x="128312" y="990600"/>
            <a:ext cx="9009592" cy="5067895"/>
          </a:xfrm>
          <a:prstGeom prst="rect">
            <a:avLst/>
          </a:prstGeom>
        </p:spPr>
      </p:pic>
    </p:spTree>
    <p:extLst>
      <p:ext uri="{BB962C8B-B14F-4D97-AF65-F5344CB8AC3E}">
        <p14:creationId xmlns:p14="http://schemas.microsoft.com/office/powerpoint/2010/main" val="28283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73431"/>
            <a:ext cx="7772400" cy="606831"/>
          </a:xfrm>
        </p:spPr>
        <p:txBody>
          <a:bodyPr/>
          <a:lstStyle/>
          <a:p>
            <a:r>
              <a:rPr lang="en-US" altLang="en-US" dirty="0"/>
              <a:t>Retail Analytics</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85165" y="533602"/>
            <a:ext cx="4479111" cy="609398"/>
          </a:xfrm>
          <a:prstGeom prst="rect">
            <a:avLst/>
          </a:prstGeom>
        </p:spPr>
        <p:txBody>
          <a:bodyPr wrap="none">
            <a:spAutoFit/>
          </a:bodyPr>
          <a:lstStyle/>
          <a:p>
            <a:pPr>
              <a:lnSpc>
                <a:spcPct val="120000"/>
              </a:lnSpc>
              <a:spcAft>
                <a:spcPts val="600"/>
              </a:spcAft>
              <a:defRPr/>
            </a:pPr>
            <a:r>
              <a:rPr lang="en-US" altLang="en-US" sz="2800" dirty="0"/>
              <a:t>Introduced in December 2016</a:t>
            </a:r>
          </a:p>
        </p:txBody>
      </p:sp>
      <p:pic>
        <p:nvPicPr>
          <p:cNvPr id="2" name="NrmMk1Myrxc"/>
          <p:cNvPicPr>
            <a:picLocks noRot="1" noChangeAspect="1"/>
          </p:cNvPicPr>
          <p:nvPr>
            <a:videoFile r:link="rId1"/>
          </p:nvPr>
        </p:nvPicPr>
        <p:blipFill>
          <a:blip r:embed="rId3"/>
          <a:stretch>
            <a:fillRect/>
          </a:stretch>
        </p:blipFill>
        <p:spPr>
          <a:xfrm>
            <a:off x="168275" y="1143000"/>
            <a:ext cx="8823325" cy="4963120"/>
          </a:xfrm>
          <a:prstGeom prst="rect">
            <a:avLst/>
          </a:prstGeom>
        </p:spPr>
      </p:pic>
    </p:spTree>
    <p:extLst>
      <p:ext uri="{BB962C8B-B14F-4D97-AF65-F5344CB8AC3E}">
        <p14:creationId xmlns:p14="http://schemas.microsoft.com/office/powerpoint/2010/main" val="59904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85165" y="533602"/>
            <a:ext cx="6854762" cy="564257"/>
          </a:xfrm>
          <a:prstGeom prst="rect">
            <a:avLst/>
          </a:prstGeom>
        </p:spPr>
        <p:txBody>
          <a:bodyPr wrap="none">
            <a:spAutoFit/>
          </a:bodyPr>
          <a:lstStyle/>
          <a:p>
            <a:pPr>
              <a:lnSpc>
                <a:spcPct val="120000"/>
              </a:lnSpc>
              <a:spcAft>
                <a:spcPts val="600"/>
              </a:spcAft>
              <a:defRPr/>
            </a:pPr>
            <a:r>
              <a:rPr lang="en-US" altLang="en-US" sz="2800" dirty="0"/>
              <a:t>Introduced for everybody on January 22, 2018</a:t>
            </a:r>
          </a:p>
        </p:txBody>
      </p:sp>
      <p:sp>
        <p:nvSpPr>
          <p:cNvPr id="7" name="Title 1"/>
          <p:cNvSpPr txBox="1">
            <a:spLocks/>
          </p:cNvSpPr>
          <p:nvPr/>
        </p:nvSpPr>
        <p:spPr bwMode="auto">
          <a:xfrm>
            <a:off x="609600" y="-73431"/>
            <a:ext cx="7772400" cy="60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r>
              <a:rPr lang="en-US" altLang="en-US" dirty="0"/>
              <a:t>Retail Analytics</a:t>
            </a:r>
            <a:endParaRPr lang="en-US" altLang="en-US" kern="0" dirty="0"/>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208071" cy="5183564"/>
          </a:xfrm>
          <a:prstGeom prst="rect">
            <a:avLst/>
          </a:prstGeom>
        </p:spPr>
      </p:pic>
    </p:spTree>
    <p:extLst>
      <p:ext uri="{BB962C8B-B14F-4D97-AF65-F5344CB8AC3E}">
        <p14:creationId xmlns:p14="http://schemas.microsoft.com/office/powerpoint/2010/main" val="1330027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Arial" panose="020B0604020202020204" pitchFamily="34" charset="0"/>
            </a:endParaRPr>
          </a:p>
        </p:txBody>
      </p:sp>
      <p:sp>
        <p:nvSpPr>
          <p:cNvPr id="6" name="Rectangle 5"/>
          <p:cNvSpPr/>
          <p:nvPr/>
        </p:nvSpPr>
        <p:spPr>
          <a:xfrm>
            <a:off x="320675" y="1081183"/>
            <a:ext cx="4202817" cy="609398"/>
          </a:xfrm>
          <a:prstGeom prst="rect">
            <a:avLst/>
          </a:prstGeom>
        </p:spPr>
        <p:txBody>
          <a:bodyPr wrap="non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Times" panose="02020603050405020304" pitchFamily="18" charset="0"/>
                <a:ea typeface="+mn-ea"/>
                <a:cs typeface="Arial" panose="020B0604020202020204" pitchFamily="34" charset="0"/>
              </a:rPr>
              <a:t>Opened on August 27, 2018</a:t>
            </a:r>
          </a:p>
        </p:txBody>
      </p:sp>
      <p:sp>
        <p:nvSpPr>
          <p:cNvPr id="7" name="Title 1"/>
          <p:cNvSpPr txBox="1">
            <a:spLocks/>
          </p:cNvSpPr>
          <p:nvPr/>
        </p:nvSpPr>
        <p:spPr bwMode="auto">
          <a:xfrm>
            <a:off x="637292" y="103373"/>
            <a:ext cx="7772400" cy="60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rgbClr val="000000"/>
                </a:solidFill>
                <a:effectLst/>
                <a:uLnTx/>
                <a:uFillTx/>
                <a:latin typeface="Times"/>
                <a:ea typeface="+mj-ea"/>
                <a:cs typeface="+mj-cs"/>
              </a:rPr>
              <a:t>Amazon Go (Second Store)</a:t>
            </a:r>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5" y="1905000"/>
            <a:ext cx="8693869" cy="3886200"/>
          </a:xfrm>
          <a:prstGeom prst="rect">
            <a:avLst/>
          </a:prstGeom>
        </p:spPr>
      </p:pic>
    </p:spTree>
    <p:extLst>
      <p:ext uri="{BB962C8B-B14F-4D97-AF65-F5344CB8AC3E}">
        <p14:creationId xmlns:p14="http://schemas.microsoft.com/office/powerpoint/2010/main" val="2966310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Arial" panose="020B0604020202020204" pitchFamily="34" charset="0"/>
            </a:endParaRPr>
          </a:p>
        </p:txBody>
      </p:sp>
      <p:sp>
        <p:nvSpPr>
          <p:cNvPr id="6" name="Rectangle 5"/>
          <p:cNvSpPr/>
          <p:nvPr/>
        </p:nvSpPr>
        <p:spPr>
          <a:xfrm>
            <a:off x="320675" y="710204"/>
            <a:ext cx="8670925" cy="5984780"/>
          </a:xfrm>
          <a:prstGeom prst="rect">
            <a:avLst/>
          </a:prstGeom>
        </p:spPr>
        <p:txBody>
          <a:bodyPr wrap="square">
            <a:spAutoFit/>
          </a:bodyPr>
          <a:lstStyle/>
          <a:p>
            <a:pPr marL="342900" lvl="0" indent="-342900">
              <a:lnSpc>
                <a:spcPct val="120000"/>
              </a:lnSpc>
              <a:spcAft>
                <a:spcPts val="600"/>
              </a:spcAft>
              <a:buFont typeface="Arial" panose="020B0604020202020204" pitchFamily="34" charset="0"/>
              <a:buChar char="•"/>
              <a:defRPr/>
            </a:pPr>
            <a:r>
              <a:rPr lang="en-US" altLang="en-US" sz="2000" dirty="0">
                <a:solidFill>
                  <a:srgbClr val="000000"/>
                </a:solidFill>
              </a:rPr>
              <a:t>The third Amazon Go store, at the Troy Block complex in South Lake Union, is the largest at 2,100 square feet (200 m2) and opened in </a:t>
            </a:r>
            <a:r>
              <a:rPr lang="en-US" altLang="en-US" sz="2000" b="1" u="sng" dirty="0">
                <a:solidFill>
                  <a:srgbClr val="0033CC"/>
                </a:solidFill>
              </a:rPr>
              <a:t>September 2018</a:t>
            </a:r>
            <a:r>
              <a:rPr lang="en-US" altLang="en-US" sz="2000" dirty="0">
                <a:solidFill>
                  <a:srgbClr val="000000"/>
                </a:solidFill>
              </a:rPr>
              <a:t>.</a:t>
            </a:r>
          </a:p>
          <a:p>
            <a:pPr marL="342900" lvl="0" indent="-342900">
              <a:lnSpc>
                <a:spcPct val="120000"/>
              </a:lnSpc>
              <a:spcAft>
                <a:spcPts val="600"/>
              </a:spcAft>
              <a:buFont typeface="Arial" panose="020B0604020202020204" pitchFamily="34" charset="0"/>
              <a:buChar char="•"/>
              <a:defRPr/>
            </a:pPr>
            <a:r>
              <a:rPr lang="en-US" altLang="en-US" sz="2000" dirty="0">
                <a:solidFill>
                  <a:srgbClr val="000000"/>
                </a:solidFill>
              </a:rPr>
              <a:t>In September 2018, Amazon Go opened its first location outside of Seattle at the company's offices in </a:t>
            </a:r>
            <a:r>
              <a:rPr lang="en-US" altLang="en-US" sz="2000" b="1" u="sng" dirty="0">
                <a:solidFill>
                  <a:srgbClr val="FF0000"/>
                </a:solidFill>
              </a:rPr>
              <a:t>the Chicago Loop</a:t>
            </a:r>
            <a:r>
              <a:rPr lang="en-US" altLang="en-US" sz="2000" dirty="0">
                <a:solidFill>
                  <a:srgbClr val="000000"/>
                </a:solidFill>
              </a:rPr>
              <a:t>.</a:t>
            </a:r>
          </a:p>
          <a:p>
            <a:pPr marL="342900" lvl="0" indent="-342900">
              <a:lnSpc>
                <a:spcPct val="120000"/>
              </a:lnSpc>
              <a:spcAft>
                <a:spcPts val="600"/>
              </a:spcAft>
              <a:buFont typeface="Arial" panose="020B0604020202020204" pitchFamily="34" charset="0"/>
              <a:buChar char="•"/>
              <a:defRPr/>
            </a:pPr>
            <a:r>
              <a:rPr lang="en-US" altLang="en-US" sz="2000" dirty="0">
                <a:solidFill>
                  <a:srgbClr val="000000"/>
                </a:solidFill>
              </a:rPr>
              <a:t>Amazon Go </a:t>
            </a:r>
            <a:r>
              <a:rPr lang="en-US" altLang="en-US" sz="2000" b="1" u="sng" dirty="0">
                <a:solidFill>
                  <a:srgbClr val="C00000"/>
                </a:solidFill>
                <a:effectLst>
                  <a:outerShdw blurRad="38100" dist="38100" dir="2700000" algn="tl">
                    <a:srgbClr val="000000">
                      <a:alpha val="43137"/>
                    </a:srgbClr>
                  </a:outerShdw>
                </a:effectLst>
              </a:rPr>
              <a:t>location number 9 was opened on October 23, 2018 </a:t>
            </a:r>
            <a:r>
              <a:rPr lang="en-US" altLang="en-US" sz="2000" dirty="0">
                <a:solidFill>
                  <a:srgbClr val="000000"/>
                </a:solidFill>
              </a:rPr>
              <a:t>at 98 Post Street in San Francisco.</a:t>
            </a:r>
          </a:p>
          <a:p>
            <a:pPr marL="342900" lvl="0" indent="-342900">
              <a:lnSpc>
                <a:spcPct val="120000"/>
              </a:lnSpc>
              <a:spcAft>
                <a:spcPts val="600"/>
              </a:spcAft>
              <a:buFont typeface="Arial" panose="020B0604020202020204" pitchFamily="34" charset="0"/>
              <a:buChar char="•"/>
              <a:defRPr/>
            </a:pPr>
            <a:r>
              <a:rPr lang="en-US" altLang="en-US" sz="2000" dirty="0">
                <a:solidFill>
                  <a:srgbClr val="0033CC"/>
                </a:solidFill>
              </a:rPr>
              <a:t>In September 2018, </a:t>
            </a:r>
            <a:r>
              <a:rPr lang="en-US" altLang="en-US" sz="2000" dirty="0">
                <a:solidFill>
                  <a:srgbClr val="000000"/>
                </a:solidFill>
              </a:rPr>
              <a:t>Bloomberg News reported Amazon was considering plans to open as many as 3,000 Amazon Go locations across the United States by 2021.</a:t>
            </a:r>
          </a:p>
          <a:p>
            <a:pPr marL="342900" lvl="0" indent="-342900">
              <a:lnSpc>
                <a:spcPct val="120000"/>
              </a:lnSpc>
              <a:spcAft>
                <a:spcPts val="600"/>
              </a:spcAft>
              <a:buFont typeface="Arial" panose="020B0604020202020204" pitchFamily="34" charset="0"/>
              <a:buChar char="•"/>
              <a:defRPr/>
            </a:pPr>
            <a:r>
              <a:rPr lang="en-US" altLang="en-US" sz="2000" dirty="0">
                <a:solidFill>
                  <a:srgbClr val="000000"/>
                </a:solidFill>
              </a:rPr>
              <a:t>In response to potential discrimination against low-income people, San Francisco, Philadelphia, and New Jersey have passed legislation banning cash-less stores and retailers.</a:t>
            </a:r>
          </a:p>
          <a:p>
            <a:pPr marL="342900" lvl="0" indent="-342900">
              <a:lnSpc>
                <a:spcPct val="120000"/>
              </a:lnSpc>
              <a:spcAft>
                <a:spcPts val="600"/>
              </a:spcAft>
              <a:buFont typeface="Arial" panose="020B0604020202020204" pitchFamily="34" charset="0"/>
              <a:buChar char="•"/>
              <a:defRPr/>
            </a:pPr>
            <a:r>
              <a:rPr lang="en-US" altLang="en-US" sz="2000" dirty="0">
                <a:solidFill>
                  <a:srgbClr val="000000"/>
                </a:solidFill>
              </a:rPr>
              <a:t>A new Amazon Go store in New York City opened on </a:t>
            </a:r>
            <a:r>
              <a:rPr lang="en-US" altLang="en-US" sz="2000" dirty="0">
                <a:solidFill>
                  <a:srgbClr val="FF0000"/>
                </a:solidFill>
              </a:rPr>
              <a:t>May 6, 2019, </a:t>
            </a:r>
            <a:r>
              <a:rPr lang="en-US" altLang="en-US" sz="2000" dirty="0">
                <a:solidFill>
                  <a:srgbClr val="000000"/>
                </a:solidFill>
              </a:rPr>
              <a:t>with cash acceptance in response to previous criticism over the use of app-only purchases and its effects on the poor.</a:t>
            </a:r>
            <a:endParaRPr kumimoji="0" lang="en-US" altLang="en-US" sz="2000" b="0" i="0" u="none" strike="noStrike" kern="1200" cap="none" spc="0" normalizeH="0" baseline="0" noProof="0" dirty="0">
              <a:ln>
                <a:noFill/>
              </a:ln>
              <a:solidFill>
                <a:srgbClr val="000000"/>
              </a:solidFill>
              <a:effectLst/>
              <a:uLnTx/>
              <a:uFillTx/>
              <a:latin typeface="Times" panose="02020603050405020304" pitchFamily="18" charset="0"/>
              <a:ea typeface="+mn-ea"/>
              <a:cs typeface="Arial" panose="020B0604020202020204" pitchFamily="34" charset="0"/>
            </a:endParaRPr>
          </a:p>
        </p:txBody>
      </p:sp>
      <p:sp>
        <p:nvSpPr>
          <p:cNvPr id="7" name="Title 1"/>
          <p:cNvSpPr txBox="1">
            <a:spLocks/>
          </p:cNvSpPr>
          <p:nvPr/>
        </p:nvSpPr>
        <p:spPr bwMode="auto">
          <a:xfrm>
            <a:off x="637292" y="103373"/>
            <a:ext cx="7772400" cy="60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rgbClr val="000000"/>
                </a:solidFill>
                <a:effectLst/>
                <a:uLnTx/>
                <a:uFillTx/>
                <a:latin typeface="Times"/>
                <a:ea typeface="+mj-ea"/>
                <a:cs typeface="+mj-cs"/>
              </a:rPr>
              <a:t>Amazon Go: Latest Status</a:t>
            </a:r>
          </a:p>
        </p:txBody>
      </p:sp>
    </p:spTree>
    <p:extLst>
      <p:ext uri="{BB962C8B-B14F-4D97-AF65-F5344CB8AC3E}">
        <p14:creationId xmlns:p14="http://schemas.microsoft.com/office/powerpoint/2010/main" val="293190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76200" y="76200"/>
            <a:ext cx="8991600" cy="606831"/>
          </a:xfrm>
        </p:spPr>
        <p:txBody>
          <a:bodyPr/>
          <a:lstStyle/>
          <a:p>
            <a:r>
              <a:rPr lang="en-US" altLang="en-US" sz="3600" dirty="0"/>
              <a:t>Data Analytics and Decision Analytics Models </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 name="CALwyVYi0uo"/>
          <p:cNvPicPr>
            <a:picLocks noRot="1" noChangeAspect="1"/>
          </p:cNvPicPr>
          <p:nvPr>
            <a:videoFile r:link="rId1"/>
          </p:nvPr>
        </p:nvPicPr>
        <p:blipFill>
          <a:blip r:embed="rId3"/>
          <a:stretch>
            <a:fillRect/>
          </a:stretch>
        </p:blipFill>
        <p:spPr>
          <a:xfrm>
            <a:off x="372533" y="1066800"/>
            <a:ext cx="8534400" cy="4800600"/>
          </a:xfrm>
          <a:prstGeom prst="rect">
            <a:avLst/>
          </a:prstGeom>
        </p:spPr>
      </p:pic>
    </p:spTree>
    <p:extLst>
      <p:ext uri="{BB962C8B-B14F-4D97-AF65-F5344CB8AC3E}">
        <p14:creationId xmlns:p14="http://schemas.microsoft.com/office/powerpoint/2010/main" val="182466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95400" y="-76200"/>
            <a:ext cx="11540173" cy="533400"/>
          </a:xfrm>
        </p:spPr>
        <p:txBody>
          <a:bodyPr/>
          <a:lstStyle/>
          <a:p>
            <a:pPr eaLnBrk="1" hangingPunct="1"/>
            <a:r>
              <a:rPr lang="en-US" altLang="en-US" sz="3200" dirty="0"/>
              <a:t>Recent Teaching and Research Awards</a:t>
            </a:r>
          </a:p>
        </p:txBody>
      </p:sp>
      <p:sp>
        <p:nvSpPr>
          <p:cNvPr id="8195" name="Rectangle 3"/>
          <p:cNvSpPr>
            <a:spLocks noGrp="1" noChangeArrowheads="1"/>
          </p:cNvSpPr>
          <p:nvPr>
            <p:ph idx="1"/>
          </p:nvPr>
        </p:nvSpPr>
        <p:spPr>
          <a:xfrm>
            <a:off x="0" y="533400"/>
            <a:ext cx="9067800" cy="6477000"/>
          </a:xfrm>
        </p:spPr>
        <p:txBody>
          <a:bodyPr/>
          <a:lstStyle/>
          <a:p>
            <a:pPr>
              <a:lnSpc>
                <a:spcPct val="120000"/>
              </a:lnSpc>
            </a:pPr>
            <a:r>
              <a:rPr lang="en-US" altLang="en-US" sz="1600" dirty="0">
                <a:solidFill>
                  <a:srgbClr val="FF0000"/>
                </a:solidFill>
              </a:rPr>
              <a:t>Fox Crystal Apple Award (for teaching), Fox School of Business, Temple University, December 2019.</a:t>
            </a:r>
          </a:p>
          <a:p>
            <a:pPr>
              <a:lnSpc>
                <a:spcPct val="120000"/>
              </a:lnSpc>
            </a:pPr>
            <a:r>
              <a:rPr lang="en-US" altLang="en-US" sz="1600" dirty="0">
                <a:solidFill>
                  <a:srgbClr val="0033CC"/>
                </a:solidFill>
              </a:rPr>
              <a:t>Dean’s Research Honor Roll, Fox School of Business, Temple University, December 2019.</a:t>
            </a:r>
          </a:p>
          <a:p>
            <a:pPr>
              <a:lnSpc>
                <a:spcPct val="120000"/>
              </a:lnSpc>
            </a:pPr>
            <a:r>
              <a:rPr lang="en-US" altLang="en-US" sz="1600" dirty="0">
                <a:solidFill>
                  <a:srgbClr val="FF0000"/>
                </a:solidFill>
              </a:rPr>
              <a:t>Faculty of the Year Award for the MS Business Analytics program, Temple University, 2019.</a:t>
            </a:r>
          </a:p>
          <a:p>
            <a:pPr>
              <a:lnSpc>
                <a:spcPct val="120000"/>
              </a:lnSpc>
            </a:pPr>
            <a:r>
              <a:rPr lang="en-US" altLang="en-US" sz="1600" dirty="0">
                <a:solidFill>
                  <a:srgbClr val="00B050"/>
                </a:solidFill>
              </a:rPr>
              <a:t>Research Award, Department of Marketing and Supply Chain Management, Fox School of Business, Temple University, 2018 and 2019.</a:t>
            </a:r>
          </a:p>
          <a:p>
            <a:pPr>
              <a:lnSpc>
                <a:spcPct val="120000"/>
              </a:lnSpc>
            </a:pPr>
            <a:r>
              <a:rPr lang="en-US" altLang="en-US" sz="1600" dirty="0">
                <a:solidFill>
                  <a:srgbClr val="C00000"/>
                </a:solidFill>
              </a:rPr>
              <a:t>Elected to become a Production and Operations Management Society (POMS) Fellow, 2019. </a:t>
            </a:r>
          </a:p>
          <a:p>
            <a:pPr lvl="1">
              <a:lnSpc>
                <a:spcPct val="120000"/>
              </a:lnSpc>
            </a:pPr>
            <a:r>
              <a:rPr lang="en-US" altLang="en-US" sz="1400" dirty="0">
                <a:solidFill>
                  <a:srgbClr val="C00000"/>
                </a:solidFill>
              </a:rPr>
              <a:t>Becoming a POMS Fellow is the Society’s highest recognition.</a:t>
            </a:r>
          </a:p>
          <a:p>
            <a:pPr>
              <a:lnSpc>
                <a:spcPct val="120000"/>
              </a:lnSpc>
            </a:pPr>
            <a:r>
              <a:rPr lang="en-US" altLang="en-US" sz="1600" dirty="0">
                <a:solidFill>
                  <a:srgbClr val="0033CC"/>
                </a:solidFill>
              </a:rPr>
              <a:t>Chang Jiang Scholarship by the Chinese Government, 2018</a:t>
            </a:r>
          </a:p>
          <a:p>
            <a:pPr lvl="1">
              <a:lnSpc>
                <a:spcPct val="120000"/>
              </a:lnSpc>
            </a:pPr>
            <a:r>
              <a:rPr lang="en-US" altLang="en-US" sz="1400" b="1" dirty="0">
                <a:solidFill>
                  <a:srgbClr val="FF0000"/>
                </a:solidFill>
              </a:rPr>
              <a:t>The highest academic award issued to an individual in higher education by the Chinese Government (</a:t>
            </a:r>
            <a:r>
              <a:rPr lang="en-US" altLang="en-US" sz="1400" b="1" dirty="0">
                <a:solidFill>
                  <a:srgbClr val="FF0000"/>
                </a:solidFill>
                <a:hlinkClick r:id="rId3"/>
              </a:rPr>
              <a:t>https://en.wikipedia.org/wiki/Changjiang_Scholars_Program</a:t>
            </a:r>
            <a:r>
              <a:rPr lang="en-US" altLang="en-US" sz="1400" b="1" dirty="0">
                <a:solidFill>
                  <a:srgbClr val="FF0000"/>
                </a:solidFill>
              </a:rPr>
              <a:t>)</a:t>
            </a:r>
          </a:p>
          <a:p>
            <a:pPr>
              <a:lnSpc>
                <a:spcPct val="120000"/>
              </a:lnSpc>
            </a:pPr>
            <a:r>
              <a:rPr lang="en-US" altLang="en-US" sz="1600" dirty="0"/>
              <a:t>Paul R. Anderson Distinguished Professorship by Temple University, Philadelphia, USA, 2017</a:t>
            </a:r>
          </a:p>
          <a:p>
            <a:pPr>
              <a:lnSpc>
                <a:spcPct val="120000"/>
              </a:lnSpc>
            </a:pPr>
            <a:r>
              <a:rPr lang="en-US" altLang="en-US" sz="1600" dirty="0"/>
              <a:t>Association of Former Students University Level Distinguished Achievement Award in Teaching, Texas A&amp;M University, 2016</a:t>
            </a:r>
          </a:p>
          <a:p>
            <a:pPr lvl="1">
              <a:lnSpc>
                <a:spcPct val="120000"/>
              </a:lnSpc>
            </a:pPr>
            <a:r>
              <a:rPr lang="en-US" altLang="en-US" sz="1600" b="1" dirty="0">
                <a:solidFill>
                  <a:srgbClr val="FF0000"/>
                </a:solidFill>
              </a:rPr>
              <a:t>The most prestigious award at Texas A&amp;M University </a:t>
            </a:r>
          </a:p>
          <a:p>
            <a:pPr>
              <a:lnSpc>
                <a:spcPct val="120000"/>
              </a:lnSpc>
            </a:pPr>
            <a:r>
              <a:rPr lang="en-US" altLang="en-US" sz="1600" dirty="0"/>
              <a:t>Summer Research Performance Recognition Grant, 2010 - 2016</a:t>
            </a:r>
          </a:p>
          <a:p>
            <a:pPr>
              <a:lnSpc>
                <a:spcPct val="120000"/>
              </a:lnSpc>
            </a:pPr>
            <a:r>
              <a:rPr lang="en-US" altLang="en-US" sz="1600" dirty="0"/>
              <a:t>Summer Teaching Performance Recognition Grant, 2014 - 2015</a:t>
            </a:r>
          </a:p>
          <a:p>
            <a:pPr>
              <a:lnSpc>
                <a:spcPct val="120000"/>
              </a:lnSpc>
            </a:pPr>
            <a:r>
              <a:rPr lang="en-US" altLang="en-US" sz="1600" dirty="0"/>
              <a:t>Association of Former Students College Level Teaching Award, 2013</a:t>
            </a:r>
          </a:p>
          <a:p>
            <a:pPr>
              <a:lnSpc>
                <a:spcPct val="120000"/>
              </a:lnSpc>
            </a:pPr>
            <a:r>
              <a:rPr lang="en-US" altLang="en-US" sz="1600" dirty="0"/>
              <a:t>Texas A&amp;M Montague-CTE Teacher/Scholar for 2011</a:t>
            </a:r>
          </a:p>
          <a:p>
            <a:pPr>
              <a:lnSpc>
                <a:spcPct val="120000"/>
              </a:lnSpc>
            </a:pPr>
            <a:r>
              <a:rPr lang="en-US" altLang="en-US" sz="1600" dirty="0"/>
              <a:t>Numerous faculty-determined and student-initiated teaching awards</a:t>
            </a:r>
          </a:p>
        </p:txBody>
      </p:sp>
    </p:spTree>
    <p:extLst>
      <p:ext uri="{BB962C8B-B14F-4D97-AF65-F5344CB8AC3E}">
        <p14:creationId xmlns:p14="http://schemas.microsoft.com/office/powerpoint/2010/main" val="849691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0"/>
            <a:ext cx="7772400" cy="1143000"/>
          </a:xfrm>
        </p:spPr>
        <p:txBody>
          <a:bodyPr/>
          <a:lstStyle/>
          <a:p>
            <a:r>
              <a:rPr lang="en-US" sz="3600" dirty="0"/>
              <a:t>How do firms / practitioners view SCM?</a:t>
            </a:r>
          </a:p>
        </p:txBody>
      </p:sp>
      <p:sp>
        <p:nvSpPr>
          <p:cNvPr id="33795" name="Content Placeholder 2"/>
          <p:cNvSpPr>
            <a:spLocks noGrp="1"/>
          </p:cNvSpPr>
          <p:nvPr>
            <p:ph idx="1"/>
          </p:nvPr>
        </p:nvSpPr>
        <p:spPr>
          <a:xfrm>
            <a:off x="381000" y="1066800"/>
            <a:ext cx="7772400" cy="4114800"/>
          </a:xfrm>
        </p:spPr>
        <p:txBody>
          <a:bodyPr/>
          <a:lstStyle/>
          <a:p>
            <a:r>
              <a:rPr lang="en-US" sz="2800" dirty="0"/>
              <a:t>There is no consensus</a:t>
            </a:r>
          </a:p>
          <a:p>
            <a:r>
              <a:rPr lang="en-US" sz="2800" dirty="0"/>
              <a:t>“</a:t>
            </a:r>
            <a:r>
              <a:rPr lang="en-US" sz="2800" i="1" dirty="0"/>
              <a:t>No two supply chains are alike. Very few companies define the supply chain in the same way. Of the supply chain leaders with which we spoke, almost all had different spans of control.</a:t>
            </a:r>
            <a:r>
              <a:rPr lang="en-US" sz="2800" dirty="0"/>
              <a:t>”</a:t>
            </a:r>
          </a:p>
          <a:p>
            <a:pPr lvl="1"/>
            <a:r>
              <a:rPr lang="en-US" sz="2400" dirty="0"/>
              <a:t>Aquino and Draper (2008); a study by AMR Research and the Supply Chain Council based on a survey of  almost 200 organizations</a:t>
            </a:r>
          </a:p>
          <a:p>
            <a:r>
              <a:rPr lang="en-US" sz="2800" dirty="0"/>
              <a:t>A narrow definition limits the potential of supply chain management</a:t>
            </a:r>
          </a:p>
          <a:p>
            <a:r>
              <a:rPr lang="en-US" sz="2800" dirty="0"/>
              <a:t>A very broad definition risks a loss of focus</a:t>
            </a:r>
          </a:p>
        </p:txBody>
      </p:sp>
    </p:spTree>
    <p:extLst>
      <p:ext uri="{BB962C8B-B14F-4D97-AF65-F5344CB8AC3E}">
        <p14:creationId xmlns:p14="http://schemas.microsoft.com/office/powerpoint/2010/main" val="1445805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So it depends on who you ask?</a:t>
            </a:r>
          </a:p>
        </p:txBody>
      </p:sp>
      <p:pic>
        <p:nvPicPr>
          <p:cNvPr id="34821" name="Picture 6" descr="C:\Users\krishnan\Desktop\blind-men-and-elephant.png"/>
          <p:cNvPicPr>
            <a:picLocks noChangeAspect="1" noChangeArrowheads="1"/>
          </p:cNvPicPr>
          <p:nvPr/>
        </p:nvPicPr>
        <p:blipFill>
          <a:blip r:embed="rId3"/>
          <a:srcRect/>
          <a:stretch>
            <a:fillRect/>
          </a:stretch>
        </p:blipFill>
        <p:spPr bwMode="auto">
          <a:xfrm>
            <a:off x="1697038" y="1812925"/>
            <a:ext cx="5487987" cy="4056063"/>
          </a:xfrm>
          <a:prstGeom prst="rect">
            <a:avLst/>
          </a:prstGeom>
          <a:noFill/>
          <a:ln w="9525">
            <a:noFill/>
            <a:miter lim="800000"/>
            <a:headEnd/>
            <a:tailEnd/>
          </a:ln>
        </p:spPr>
      </p:pic>
    </p:spTree>
    <p:extLst>
      <p:ext uri="{BB962C8B-B14F-4D97-AF65-F5344CB8AC3E}">
        <p14:creationId xmlns:p14="http://schemas.microsoft.com/office/powerpoint/2010/main" val="33086129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4000" dirty="0"/>
              <a:t>The boundary of SCM: A supply chain for pencils</a:t>
            </a:r>
          </a:p>
        </p:txBody>
      </p:sp>
      <p:sp>
        <p:nvSpPr>
          <p:cNvPr id="3" name="Content Placeholder 2"/>
          <p:cNvSpPr>
            <a:spLocks noGrp="1"/>
          </p:cNvSpPr>
          <p:nvPr>
            <p:ph idx="1"/>
          </p:nvPr>
        </p:nvSpPr>
        <p:spPr/>
        <p:txBody>
          <a:bodyPr/>
          <a:lstStyle/>
          <a:p>
            <a:endParaRPr lang="en-US" dirty="0"/>
          </a:p>
        </p:txBody>
      </p:sp>
      <p:sp>
        <p:nvSpPr>
          <p:cNvPr id="4" name="Rectangle 73"/>
          <p:cNvSpPr>
            <a:spLocks noChangeArrowheads="1"/>
          </p:cNvSpPr>
          <p:nvPr/>
        </p:nvSpPr>
        <p:spPr bwMode="auto">
          <a:xfrm>
            <a:off x="8169441" y="1549399"/>
            <a:ext cx="454925" cy="4683457"/>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vert="wordArtVert" wrap="none" anchor="ctr"/>
          <a:lstStyle/>
          <a:p>
            <a:pPr algn="ctr">
              <a:defRPr/>
            </a:pPr>
            <a:r>
              <a:rPr lang="en-US" sz="1400" dirty="0">
                <a:solidFill>
                  <a:srgbClr val="FF0000"/>
                </a:solidFill>
                <a:latin typeface="Calibri" pitchFamily="34" charset="0"/>
              </a:rPr>
              <a:t>Customer</a:t>
            </a:r>
          </a:p>
        </p:txBody>
      </p:sp>
      <p:sp>
        <p:nvSpPr>
          <p:cNvPr id="5" name="Rectangle 74"/>
          <p:cNvSpPr>
            <a:spLocks noChangeArrowheads="1"/>
          </p:cNvSpPr>
          <p:nvPr/>
        </p:nvSpPr>
        <p:spPr bwMode="auto">
          <a:xfrm>
            <a:off x="6565900" y="1968500"/>
            <a:ext cx="1047750" cy="642938"/>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Retailer</a:t>
            </a:r>
          </a:p>
        </p:txBody>
      </p:sp>
      <p:sp>
        <p:nvSpPr>
          <p:cNvPr id="6" name="Rectangle 75"/>
          <p:cNvSpPr>
            <a:spLocks noChangeArrowheads="1"/>
          </p:cNvSpPr>
          <p:nvPr/>
        </p:nvSpPr>
        <p:spPr bwMode="auto">
          <a:xfrm>
            <a:off x="5002212" y="2611438"/>
            <a:ext cx="1277938" cy="64452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Distributor</a:t>
            </a:r>
          </a:p>
        </p:txBody>
      </p:sp>
      <p:sp>
        <p:nvSpPr>
          <p:cNvPr id="7" name="Rectangle 76"/>
          <p:cNvSpPr>
            <a:spLocks noChangeArrowheads="1"/>
          </p:cNvSpPr>
          <p:nvPr/>
        </p:nvSpPr>
        <p:spPr bwMode="auto">
          <a:xfrm>
            <a:off x="3219450" y="3255963"/>
            <a:ext cx="1550987" cy="820737"/>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b="1" dirty="0">
                <a:latin typeface="Calibri" pitchFamily="34" charset="0"/>
              </a:rPr>
              <a:t>Pencil</a:t>
            </a:r>
          </a:p>
          <a:p>
            <a:pPr algn="ctr">
              <a:defRPr/>
            </a:pPr>
            <a:r>
              <a:rPr lang="en-US" sz="1400" b="1" dirty="0">
                <a:latin typeface="Calibri" pitchFamily="34" charset="0"/>
              </a:rPr>
              <a:t>manufacturer</a:t>
            </a:r>
          </a:p>
        </p:txBody>
      </p:sp>
      <p:sp>
        <p:nvSpPr>
          <p:cNvPr id="8" name="Rectangle 75"/>
          <p:cNvSpPr>
            <a:spLocks noChangeArrowheads="1"/>
          </p:cNvSpPr>
          <p:nvPr/>
        </p:nvSpPr>
        <p:spPr bwMode="auto">
          <a:xfrm>
            <a:off x="5002212" y="4076700"/>
            <a:ext cx="1277938" cy="642938"/>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Distributor</a:t>
            </a:r>
          </a:p>
        </p:txBody>
      </p:sp>
      <p:sp>
        <p:nvSpPr>
          <p:cNvPr id="9" name="Rectangle 74"/>
          <p:cNvSpPr>
            <a:spLocks noChangeArrowheads="1"/>
          </p:cNvSpPr>
          <p:nvPr/>
        </p:nvSpPr>
        <p:spPr bwMode="auto">
          <a:xfrm>
            <a:off x="6565900" y="3351213"/>
            <a:ext cx="1047750" cy="642937"/>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Retailer</a:t>
            </a:r>
          </a:p>
        </p:txBody>
      </p:sp>
      <p:sp>
        <p:nvSpPr>
          <p:cNvPr id="10" name="Rectangle 74"/>
          <p:cNvSpPr>
            <a:spLocks noChangeArrowheads="1"/>
          </p:cNvSpPr>
          <p:nvPr/>
        </p:nvSpPr>
        <p:spPr bwMode="auto">
          <a:xfrm>
            <a:off x="6565900" y="4719638"/>
            <a:ext cx="1047750" cy="64452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Retailer</a:t>
            </a:r>
          </a:p>
        </p:txBody>
      </p:sp>
      <p:sp>
        <p:nvSpPr>
          <p:cNvPr id="11" name="Rectangle 75"/>
          <p:cNvSpPr>
            <a:spLocks noChangeArrowheads="1"/>
          </p:cNvSpPr>
          <p:nvPr/>
        </p:nvSpPr>
        <p:spPr bwMode="auto">
          <a:xfrm>
            <a:off x="1604962" y="2516188"/>
            <a:ext cx="1279525" cy="73977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Graphite</a:t>
            </a:r>
          </a:p>
          <a:p>
            <a:pPr algn="ctr">
              <a:defRPr/>
            </a:pPr>
            <a:r>
              <a:rPr lang="en-US" sz="1400" dirty="0">
                <a:solidFill>
                  <a:srgbClr val="FF0000"/>
                </a:solidFill>
                <a:latin typeface="Calibri" pitchFamily="34" charset="0"/>
              </a:rPr>
              <a:t>supplier</a:t>
            </a:r>
          </a:p>
        </p:txBody>
      </p:sp>
      <p:sp>
        <p:nvSpPr>
          <p:cNvPr id="12" name="Rectangle 75"/>
          <p:cNvSpPr>
            <a:spLocks noChangeArrowheads="1"/>
          </p:cNvSpPr>
          <p:nvPr/>
        </p:nvSpPr>
        <p:spPr bwMode="auto">
          <a:xfrm>
            <a:off x="1604962" y="4076700"/>
            <a:ext cx="1279525" cy="73977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Wood</a:t>
            </a:r>
          </a:p>
          <a:p>
            <a:pPr algn="ctr">
              <a:defRPr/>
            </a:pPr>
            <a:r>
              <a:rPr lang="en-US" sz="1400" dirty="0">
                <a:solidFill>
                  <a:srgbClr val="FF0000"/>
                </a:solidFill>
                <a:latin typeface="Calibri" pitchFamily="34" charset="0"/>
              </a:rPr>
              <a:t>supplier</a:t>
            </a:r>
          </a:p>
        </p:txBody>
      </p:sp>
      <p:sp>
        <p:nvSpPr>
          <p:cNvPr id="13" name="Rectangle 75"/>
          <p:cNvSpPr>
            <a:spLocks noChangeArrowheads="1"/>
          </p:cNvSpPr>
          <p:nvPr/>
        </p:nvSpPr>
        <p:spPr bwMode="auto">
          <a:xfrm>
            <a:off x="1604962" y="1371600"/>
            <a:ext cx="1279525" cy="73977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Equipment</a:t>
            </a:r>
          </a:p>
          <a:p>
            <a:pPr algn="ctr">
              <a:defRPr/>
            </a:pPr>
            <a:r>
              <a:rPr lang="en-US" sz="1400" dirty="0">
                <a:solidFill>
                  <a:srgbClr val="FF0000"/>
                </a:solidFill>
                <a:latin typeface="Calibri" pitchFamily="34" charset="0"/>
              </a:rPr>
              <a:t>supplier</a:t>
            </a:r>
          </a:p>
        </p:txBody>
      </p:sp>
      <p:sp>
        <p:nvSpPr>
          <p:cNvPr id="14" name="Rectangle 75"/>
          <p:cNvSpPr>
            <a:spLocks noChangeArrowheads="1"/>
          </p:cNvSpPr>
          <p:nvPr/>
        </p:nvSpPr>
        <p:spPr bwMode="auto">
          <a:xfrm>
            <a:off x="1604962" y="5327650"/>
            <a:ext cx="1279525" cy="73977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Eraser</a:t>
            </a:r>
          </a:p>
          <a:p>
            <a:pPr algn="ctr">
              <a:defRPr/>
            </a:pPr>
            <a:r>
              <a:rPr lang="en-US" sz="1400" dirty="0">
                <a:solidFill>
                  <a:srgbClr val="FF0000"/>
                </a:solidFill>
                <a:latin typeface="Calibri" pitchFamily="34" charset="0"/>
              </a:rPr>
              <a:t>supplier</a:t>
            </a:r>
          </a:p>
        </p:txBody>
      </p:sp>
      <p:sp>
        <p:nvSpPr>
          <p:cNvPr id="15" name="Rectangle 75"/>
          <p:cNvSpPr>
            <a:spLocks noChangeArrowheads="1"/>
          </p:cNvSpPr>
          <p:nvPr/>
        </p:nvSpPr>
        <p:spPr bwMode="auto">
          <a:xfrm>
            <a:off x="3219450" y="1776413"/>
            <a:ext cx="1279525" cy="739775"/>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Bank</a:t>
            </a:r>
          </a:p>
        </p:txBody>
      </p:sp>
      <p:sp>
        <p:nvSpPr>
          <p:cNvPr id="16" name="Rectangle 75"/>
          <p:cNvSpPr>
            <a:spLocks noChangeArrowheads="1"/>
          </p:cNvSpPr>
          <p:nvPr/>
        </p:nvSpPr>
        <p:spPr bwMode="auto">
          <a:xfrm>
            <a:off x="3219450" y="4816475"/>
            <a:ext cx="1279525" cy="738188"/>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dirty="0">
                <a:solidFill>
                  <a:srgbClr val="FF0000"/>
                </a:solidFill>
                <a:latin typeface="Calibri" pitchFamily="34" charset="0"/>
              </a:rPr>
              <a:t>Labour</a:t>
            </a:r>
          </a:p>
        </p:txBody>
      </p:sp>
      <p:cxnSp>
        <p:nvCxnSpPr>
          <p:cNvPr id="17" name="Straight Arrow Connector 16"/>
          <p:cNvCxnSpPr>
            <a:cxnSpLocks noChangeShapeType="1"/>
            <a:stCxn id="7" idx="3"/>
            <a:endCxn id="6" idx="2"/>
          </p:cNvCxnSpPr>
          <p:nvPr/>
        </p:nvCxnSpPr>
        <p:spPr bwMode="auto">
          <a:xfrm flipV="1">
            <a:off x="4770437" y="3255963"/>
            <a:ext cx="871538" cy="409575"/>
          </a:xfrm>
          <a:prstGeom prst="straightConnector1">
            <a:avLst/>
          </a:prstGeom>
          <a:noFill/>
          <a:ln w="12700" algn="ctr">
            <a:solidFill>
              <a:schemeClr val="tx1"/>
            </a:solidFill>
            <a:round/>
            <a:headEnd/>
            <a:tailEnd type="arrow" w="med" len="med"/>
          </a:ln>
        </p:spPr>
      </p:cxnSp>
      <p:cxnSp>
        <p:nvCxnSpPr>
          <p:cNvPr id="18" name="Straight Arrow Connector 17"/>
          <p:cNvCxnSpPr>
            <a:cxnSpLocks noChangeShapeType="1"/>
            <a:stCxn id="7" idx="3"/>
            <a:endCxn id="8" idx="0"/>
          </p:cNvCxnSpPr>
          <p:nvPr/>
        </p:nvCxnSpPr>
        <p:spPr bwMode="auto">
          <a:xfrm>
            <a:off x="4770437" y="3665538"/>
            <a:ext cx="871538" cy="411162"/>
          </a:xfrm>
          <a:prstGeom prst="straightConnector1">
            <a:avLst/>
          </a:prstGeom>
          <a:noFill/>
          <a:ln w="12700" algn="ctr">
            <a:solidFill>
              <a:schemeClr val="tx1"/>
            </a:solidFill>
            <a:round/>
            <a:headEnd/>
            <a:tailEnd type="arrow" w="med" len="med"/>
          </a:ln>
        </p:spPr>
      </p:cxnSp>
      <p:cxnSp>
        <p:nvCxnSpPr>
          <p:cNvPr id="19" name="Straight Arrow Connector 18"/>
          <p:cNvCxnSpPr>
            <a:cxnSpLocks noChangeShapeType="1"/>
            <a:stCxn id="8" idx="2"/>
            <a:endCxn id="10" idx="1"/>
          </p:cNvCxnSpPr>
          <p:nvPr/>
        </p:nvCxnSpPr>
        <p:spPr bwMode="auto">
          <a:xfrm>
            <a:off x="5641975" y="4719638"/>
            <a:ext cx="923925" cy="322262"/>
          </a:xfrm>
          <a:prstGeom prst="straightConnector1">
            <a:avLst/>
          </a:prstGeom>
          <a:noFill/>
          <a:ln w="12700" algn="ctr">
            <a:solidFill>
              <a:schemeClr val="tx1"/>
            </a:solidFill>
            <a:round/>
            <a:headEnd/>
            <a:tailEnd type="arrow" w="med" len="med"/>
          </a:ln>
        </p:spPr>
      </p:cxnSp>
      <p:cxnSp>
        <p:nvCxnSpPr>
          <p:cNvPr id="20" name="Straight Arrow Connector 19"/>
          <p:cNvCxnSpPr>
            <a:cxnSpLocks noChangeShapeType="1"/>
            <a:stCxn id="6" idx="0"/>
            <a:endCxn id="5" idx="1"/>
          </p:cNvCxnSpPr>
          <p:nvPr/>
        </p:nvCxnSpPr>
        <p:spPr bwMode="auto">
          <a:xfrm flipV="1">
            <a:off x="5641975" y="2289175"/>
            <a:ext cx="923925" cy="322263"/>
          </a:xfrm>
          <a:prstGeom prst="straightConnector1">
            <a:avLst/>
          </a:prstGeom>
          <a:noFill/>
          <a:ln w="12700" algn="ctr">
            <a:solidFill>
              <a:schemeClr val="tx1"/>
            </a:solidFill>
            <a:round/>
            <a:headEnd/>
            <a:tailEnd type="arrow" w="med" len="med"/>
          </a:ln>
        </p:spPr>
      </p:cxnSp>
      <p:cxnSp>
        <p:nvCxnSpPr>
          <p:cNvPr id="21" name="Straight Arrow Connector 20"/>
          <p:cNvCxnSpPr>
            <a:cxnSpLocks noChangeShapeType="1"/>
            <a:stCxn id="6" idx="3"/>
            <a:endCxn id="9" idx="0"/>
          </p:cNvCxnSpPr>
          <p:nvPr/>
        </p:nvCxnSpPr>
        <p:spPr bwMode="auto">
          <a:xfrm>
            <a:off x="6280150" y="2933700"/>
            <a:ext cx="809625" cy="417513"/>
          </a:xfrm>
          <a:prstGeom prst="straightConnector1">
            <a:avLst/>
          </a:prstGeom>
          <a:noFill/>
          <a:ln w="12700" algn="ctr">
            <a:solidFill>
              <a:schemeClr val="tx1"/>
            </a:solidFill>
            <a:round/>
            <a:headEnd/>
            <a:tailEnd type="arrow" w="med" len="med"/>
          </a:ln>
        </p:spPr>
      </p:cxnSp>
      <p:cxnSp>
        <p:nvCxnSpPr>
          <p:cNvPr id="22" name="Straight Arrow Connector 21"/>
          <p:cNvCxnSpPr>
            <a:cxnSpLocks noChangeShapeType="1"/>
            <a:stCxn id="8" idx="3"/>
            <a:endCxn id="9" idx="2"/>
          </p:cNvCxnSpPr>
          <p:nvPr/>
        </p:nvCxnSpPr>
        <p:spPr bwMode="auto">
          <a:xfrm flipV="1">
            <a:off x="6280150" y="3994150"/>
            <a:ext cx="809625" cy="404813"/>
          </a:xfrm>
          <a:prstGeom prst="straightConnector1">
            <a:avLst/>
          </a:prstGeom>
          <a:noFill/>
          <a:ln w="12700" algn="ctr">
            <a:solidFill>
              <a:schemeClr val="tx1"/>
            </a:solidFill>
            <a:round/>
            <a:headEnd/>
            <a:tailEnd type="arrow" w="med" len="med"/>
          </a:ln>
        </p:spPr>
      </p:cxnSp>
      <p:cxnSp>
        <p:nvCxnSpPr>
          <p:cNvPr id="23" name="Straight Arrow Connector 22"/>
          <p:cNvCxnSpPr>
            <a:cxnSpLocks noChangeShapeType="1"/>
            <a:stCxn id="5" idx="3"/>
          </p:cNvCxnSpPr>
          <p:nvPr/>
        </p:nvCxnSpPr>
        <p:spPr bwMode="auto">
          <a:xfrm flipV="1">
            <a:off x="7613650" y="2289175"/>
            <a:ext cx="555625" cy="0"/>
          </a:xfrm>
          <a:prstGeom prst="straightConnector1">
            <a:avLst/>
          </a:prstGeom>
          <a:noFill/>
          <a:ln w="12700" algn="ctr">
            <a:solidFill>
              <a:schemeClr val="tx1"/>
            </a:solidFill>
            <a:round/>
            <a:headEnd/>
            <a:tailEnd type="arrow" w="med" len="med"/>
          </a:ln>
        </p:spPr>
      </p:cxnSp>
      <p:cxnSp>
        <p:nvCxnSpPr>
          <p:cNvPr id="24" name="Straight Arrow Connector 23"/>
          <p:cNvCxnSpPr>
            <a:cxnSpLocks noChangeShapeType="1"/>
          </p:cNvCxnSpPr>
          <p:nvPr/>
        </p:nvCxnSpPr>
        <p:spPr bwMode="auto">
          <a:xfrm flipV="1">
            <a:off x="7648575" y="3636963"/>
            <a:ext cx="555625" cy="0"/>
          </a:xfrm>
          <a:prstGeom prst="straightConnector1">
            <a:avLst/>
          </a:prstGeom>
          <a:noFill/>
          <a:ln w="12700" algn="ctr">
            <a:solidFill>
              <a:schemeClr val="tx1"/>
            </a:solidFill>
            <a:round/>
            <a:headEnd/>
            <a:tailEnd type="arrow" w="med" len="med"/>
          </a:ln>
        </p:spPr>
      </p:cxnSp>
      <p:cxnSp>
        <p:nvCxnSpPr>
          <p:cNvPr id="25" name="Straight Arrow Connector 24"/>
          <p:cNvCxnSpPr>
            <a:cxnSpLocks noChangeShapeType="1"/>
          </p:cNvCxnSpPr>
          <p:nvPr/>
        </p:nvCxnSpPr>
        <p:spPr bwMode="auto">
          <a:xfrm flipV="1">
            <a:off x="7613650" y="5041900"/>
            <a:ext cx="555625" cy="0"/>
          </a:xfrm>
          <a:prstGeom prst="straightConnector1">
            <a:avLst/>
          </a:prstGeom>
          <a:noFill/>
          <a:ln w="12700" algn="ctr">
            <a:solidFill>
              <a:schemeClr val="tx1"/>
            </a:solidFill>
            <a:round/>
            <a:headEnd/>
            <a:tailEnd type="arrow" w="med" len="med"/>
          </a:ln>
        </p:spPr>
      </p:cxnSp>
      <p:cxnSp>
        <p:nvCxnSpPr>
          <p:cNvPr id="26" name="Straight Arrow Connector 25"/>
          <p:cNvCxnSpPr>
            <a:cxnSpLocks noChangeShapeType="1"/>
            <a:stCxn id="15" idx="2"/>
            <a:endCxn id="7" idx="0"/>
          </p:cNvCxnSpPr>
          <p:nvPr/>
        </p:nvCxnSpPr>
        <p:spPr bwMode="auto">
          <a:xfrm>
            <a:off x="3859212" y="2516188"/>
            <a:ext cx="136525" cy="739775"/>
          </a:xfrm>
          <a:prstGeom prst="straightConnector1">
            <a:avLst/>
          </a:prstGeom>
          <a:noFill/>
          <a:ln w="12700" algn="ctr">
            <a:solidFill>
              <a:schemeClr val="tx1"/>
            </a:solidFill>
            <a:round/>
            <a:headEnd/>
            <a:tailEnd type="arrow" w="med" len="med"/>
          </a:ln>
        </p:spPr>
      </p:cxnSp>
      <p:cxnSp>
        <p:nvCxnSpPr>
          <p:cNvPr id="27" name="Straight Arrow Connector 26"/>
          <p:cNvCxnSpPr>
            <a:cxnSpLocks noChangeShapeType="1"/>
            <a:stCxn id="16" idx="0"/>
            <a:endCxn id="7" idx="2"/>
          </p:cNvCxnSpPr>
          <p:nvPr/>
        </p:nvCxnSpPr>
        <p:spPr bwMode="auto">
          <a:xfrm flipV="1">
            <a:off x="3859212" y="4076700"/>
            <a:ext cx="136525" cy="739775"/>
          </a:xfrm>
          <a:prstGeom prst="straightConnector1">
            <a:avLst/>
          </a:prstGeom>
          <a:noFill/>
          <a:ln w="12700" algn="ctr">
            <a:solidFill>
              <a:schemeClr val="tx1"/>
            </a:solidFill>
            <a:round/>
            <a:headEnd/>
            <a:tailEnd type="arrow" w="med" len="med"/>
          </a:ln>
        </p:spPr>
      </p:cxnSp>
      <p:cxnSp>
        <p:nvCxnSpPr>
          <p:cNvPr id="28" name="Straight Arrow Connector 27"/>
          <p:cNvCxnSpPr>
            <a:cxnSpLocks noChangeShapeType="1"/>
            <a:stCxn id="13" idx="3"/>
            <a:endCxn id="7" idx="1"/>
          </p:cNvCxnSpPr>
          <p:nvPr/>
        </p:nvCxnSpPr>
        <p:spPr bwMode="auto">
          <a:xfrm>
            <a:off x="2884487" y="1741488"/>
            <a:ext cx="334963" cy="1924050"/>
          </a:xfrm>
          <a:prstGeom prst="straightConnector1">
            <a:avLst/>
          </a:prstGeom>
          <a:noFill/>
          <a:ln w="12700" algn="ctr">
            <a:solidFill>
              <a:schemeClr val="tx1"/>
            </a:solidFill>
            <a:round/>
            <a:headEnd/>
            <a:tailEnd type="arrow" w="med" len="med"/>
          </a:ln>
        </p:spPr>
      </p:cxnSp>
      <p:cxnSp>
        <p:nvCxnSpPr>
          <p:cNvPr id="29" name="Straight Arrow Connector 28"/>
          <p:cNvCxnSpPr>
            <a:cxnSpLocks noChangeShapeType="1"/>
            <a:stCxn id="11" idx="3"/>
            <a:endCxn id="7" idx="1"/>
          </p:cNvCxnSpPr>
          <p:nvPr/>
        </p:nvCxnSpPr>
        <p:spPr bwMode="auto">
          <a:xfrm>
            <a:off x="2884487" y="2886075"/>
            <a:ext cx="334963" cy="779463"/>
          </a:xfrm>
          <a:prstGeom prst="straightConnector1">
            <a:avLst/>
          </a:prstGeom>
          <a:noFill/>
          <a:ln w="12700" algn="ctr">
            <a:solidFill>
              <a:schemeClr val="tx1"/>
            </a:solidFill>
            <a:round/>
            <a:headEnd/>
            <a:tailEnd type="arrow" w="med" len="med"/>
          </a:ln>
        </p:spPr>
      </p:cxnSp>
      <p:cxnSp>
        <p:nvCxnSpPr>
          <p:cNvPr id="30" name="Straight Arrow Connector 29"/>
          <p:cNvCxnSpPr>
            <a:cxnSpLocks noChangeShapeType="1"/>
            <a:stCxn id="12" idx="3"/>
            <a:endCxn id="7" idx="1"/>
          </p:cNvCxnSpPr>
          <p:nvPr/>
        </p:nvCxnSpPr>
        <p:spPr bwMode="auto">
          <a:xfrm flipV="1">
            <a:off x="2884487" y="3665538"/>
            <a:ext cx="334963" cy="781050"/>
          </a:xfrm>
          <a:prstGeom prst="straightConnector1">
            <a:avLst/>
          </a:prstGeom>
          <a:noFill/>
          <a:ln w="12700" algn="ctr">
            <a:solidFill>
              <a:schemeClr val="tx1"/>
            </a:solidFill>
            <a:round/>
            <a:headEnd/>
            <a:tailEnd type="arrow" w="med" len="med"/>
          </a:ln>
        </p:spPr>
      </p:cxnSp>
      <p:cxnSp>
        <p:nvCxnSpPr>
          <p:cNvPr id="31" name="Straight Arrow Connector 30"/>
          <p:cNvCxnSpPr>
            <a:cxnSpLocks noChangeShapeType="1"/>
            <a:stCxn id="14" idx="3"/>
            <a:endCxn id="7" idx="1"/>
          </p:cNvCxnSpPr>
          <p:nvPr/>
        </p:nvCxnSpPr>
        <p:spPr bwMode="auto">
          <a:xfrm flipV="1">
            <a:off x="2884487" y="3665538"/>
            <a:ext cx="334963" cy="2032000"/>
          </a:xfrm>
          <a:prstGeom prst="straightConnector1">
            <a:avLst/>
          </a:prstGeom>
          <a:noFill/>
          <a:ln w="12700" algn="ctr">
            <a:solidFill>
              <a:schemeClr val="tx1"/>
            </a:solidFill>
            <a:round/>
            <a:headEnd/>
            <a:tailEnd type="arrow" w="med" len="med"/>
          </a:ln>
        </p:spPr>
      </p:cxnSp>
      <p:cxnSp>
        <p:nvCxnSpPr>
          <p:cNvPr id="32" name="Straight Arrow Connector 31"/>
          <p:cNvCxnSpPr>
            <a:cxnSpLocks noChangeShapeType="1"/>
            <a:endCxn id="13" idx="1"/>
          </p:cNvCxnSpPr>
          <p:nvPr/>
        </p:nvCxnSpPr>
        <p:spPr bwMode="auto">
          <a:xfrm>
            <a:off x="642937" y="1549400"/>
            <a:ext cx="962025" cy="192088"/>
          </a:xfrm>
          <a:prstGeom prst="straightConnector1">
            <a:avLst/>
          </a:prstGeom>
          <a:noFill/>
          <a:ln w="12700" algn="ctr">
            <a:solidFill>
              <a:schemeClr val="tx1"/>
            </a:solidFill>
            <a:round/>
            <a:headEnd/>
            <a:tailEnd type="arrow" w="med" len="med"/>
          </a:ln>
        </p:spPr>
      </p:cxnSp>
      <p:cxnSp>
        <p:nvCxnSpPr>
          <p:cNvPr id="33" name="Straight Arrow Connector 32"/>
          <p:cNvCxnSpPr>
            <a:cxnSpLocks noChangeShapeType="1"/>
            <a:endCxn id="13" idx="1"/>
          </p:cNvCxnSpPr>
          <p:nvPr/>
        </p:nvCxnSpPr>
        <p:spPr bwMode="auto">
          <a:xfrm flipV="1">
            <a:off x="642937" y="1741488"/>
            <a:ext cx="962025" cy="404812"/>
          </a:xfrm>
          <a:prstGeom prst="straightConnector1">
            <a:avLst/>
          </a:prstGeom>
          <a:noFill/>
          <a:ln w="12700" algn="ctr">
            <a:solidFill>
              <a:schemeClr val="tx1"/>
            </a:solidFill>
            <a:round/>
            <a:headEnd/>
            <a:tailEnd type="arrow" w="med" len="med"/>
          </a:ln>
        </p:spPr>
      </p:cxnSp>
      <p:cxnSp>
        <p:nvCxnSpPr>
          <p:cNvPr id="34" name="Straight Arrow Connector 33"/>
          <p:cNvCxnSpPr>
            <a:cxnSpLocks noChangeShapeType="1"/>
          </p:cNvCxnSpPr>
          <p:nvPr/>
        </p:nvCxnSpPr>
        <p:spPr bwMode="auto">
          <a:xfrm>
            <a:off x="642937" y="2652713"/>
            <a:ext cx="962025" cy="192087"/>
          </a:xfrm>
          <a:prstGeom prst="straightConnector1">
            <a:avLst/>
          </a:prstGeom>
          <a:noFill/>
          <a:ln w="12700" algn="ctr">
            <a:solidFill>
              <a:schemeClr val="tx1"/>
            </a:solidFill>
            <a:round/>
            <a:headEnd/>
            <a:tailEnd type="arrow" w="med" len="med"/>
          </a:ln>
        </p:spPr>
      </p:cxnSp>
      <p:cxnSp>
        <p:nvCxnSpPr>
          <p:cNvPr id="35" name="Straight Arrow Connector 34"/>
          <p:cNvCxnSpPr>
            <a:cxnSpLocks noChangeShapeType="1"/>
          </p:cNvCxnSpPr>
          <p:nvPr/>
        </p:nvCxnSpPr>
        <p:spPr bwMode="auto">
          <a:xfrm flipV="1">
            <a:off x="642937" y="2844800"/>
            <a:ext cx="962025" cy="404813"/>
          </a:xfrm>
          <a:prstGeom prst="straightConnector1">
            <a:avLst/>
          </a:prstGeom>
          <a:noFill/>
          <a:ln w="12700" algn="ctr">
            <a:solidFill>
              <a:schemeClr val="tx1"/>
            </a:solidFill>
            <a:round/>
            <a:headEnd/>
            <a:tailEnd type="arrow" w="med" len="med"/>
          </a:ln>
        </p:spPr>
      </p:cxnSp>
      <p:cxnSp>
        <p:nvCxnSpPr>
          <p:cNvPr id="36" name="Straight Arrow Connector 35"/>
          <p:cNvCxnSpPr>
            <a:cxnSpLocks noChangeShapeType="1"/>
          </p:cNvCxnSpPr>
          <p:nvPr/>
        </p:nvCxnSpPr>
        <p:spPr bwMode="auto">
          <a:xfrm>
            <a:off x="608012" y="4217988"/>
            <a:ext cx="962025" cy="193675"/>
          </a:xfrm>
          <a:prstGeom prst="straightConnector1">
            <a:avLst/>
          </a:prstGeom>
          <a:noFill/>
          <a:ln w="12700" algn="ctr">
            <a:solidFill>
              <a:schemeClr val="tx1"/>
            </a:solidFill>
            <a:round/>
            <a:headEnd/>
            <a:tailEnd type="arrow" w="med" len="med"/>
          </a:ln>
        </p:spPr>
      </p:cxnSp>
      <p:cxnSp>
        <p:nvCxnSpPr>
          <p:cNvPr id="37" name="Straight Arrow Connector 36"/>
          <p:cNvCxnSpPr>
            <a:cxnSpLocks noChangeShapeType="1"/>
          </p:cNvCxnSpPr>
          <p:nvPr/>
        </p:nvCxnSpPr>
        <p:spPr bwMode="auto">
          <a:xfrm flipV="1">
            <a:off x="608012" y="4411663"/>
            <a:ext cx="962025" cy="404812"/>
          </a:xfrm>
          <a:prstGeom prst="straightConnector1">
            <a:avLst/>
          </a:prstGeom>
          <a:noFill/>
          <a:ln w="12700" algn="ctr">
            <a:solidFill>
              <a:schemeClr val="tx1"/>
            </a:solidFill>
            <a:round/>
            <a:headEnd/>
            <a:tailEnd type="arrow" w="med" len="med"/>
          </a:ln>
        </p:spPr>
      </p:cxnSp>
      <p:cxnSp>
        <p:nvCxnSpPr>
          <p:cNvPr id="38" name="Straight Arrow Connector 37"/>
          <p:cNvCxnSpPr>
            <a:cxnSpLocks noChangeShapeType="1"/>
          </p:cNvCxnSpPr>
          <p:nvPr/>
        </p:nvCxnSpPr>
        <p:spPr bwMode="auto">
          <a:xfrm>
            <a:off x="642937" y="5468938"/>
            <a:ext cx="962025" cy="193675"/>
          </a:xfrm>
          <a:prstGeom prst="straightConnector1">
            <a:avLst/>
          </a:prstGeom>
          <a:noFill/>
          <a:ln w="12700" algn="ctr">
            <a:solidFill>
              <a:schemeClr val="tx1"/>
            </a:solidFill>
            <a:round/>
            <a:headEnd/>
            <a:tailEnd type="arrow" w="med" len="med"/>
          </a:ln>
        </p:spPr>
      </p:cxnSp>
      <p:cxnSp>
        <p:nvCxnSpPr>
          <p:cNvPr id="39" name="Straight Arrow Connector 38"/>
          <p:cNvCxnSpPr>
            <a:cxnSpLocks noChangeShapeType="1"/>
          </p:cNvCxnSpPr>
          <p:nvPr/>
        </p:nvCxnSpPr>
        <p:spPr bwMode="auto">
          <a:xfrm flipV="1">
            <a:off x="642937" y="5662613"/>
            <a:ext cx="962025" cy="404812"/>
          </a:xfrm>
          <a:prstGeom prst="straightConnector1">
            <a:avLst/>
          </a:prstGeom>
          <a:noFill/>
          <a:ln w="12700" algn="ctr">
            <a:solidFill>
              <a:schemeClr val="tx1"/>
            </a:solidFill>
            <a:round/>
            <a:headEnd/>
            <a:tailEnd type="arrow" w="med" len="med"/>
          </a:ln>
        </p:spPr>
      </p:cxnSp>
      <p:cxnSp>
        <p:nvCxnSpPr>
          <p:cNvPr id="40" name="Straight Arrow Connector 39"/>
          <p:cNvCxnSpPr>
            <a:cxnSpLocks noChangeShapeType="1"/>
            <a:endCxn id="16" idx="2"/>
          </p:cNvCxnSpPr>
          <p:nvPr/>
        </p:nvCxnSpPr>
        <p:spPr bwMode="auto">
          <a:xfrm flipV="1">
            <a:off x="3697287" y="5554663"/>
            <a:ext cx="161925" cy="381000"/>
          </a:xfrm>
          <a:prstGeom prst="straightConnector1">
            <a:avLst/>
          </a:prstGeom>
          <a:noFill/>
          <a:ln w="12700" algn="ctr">
            <a:solidFill>
              <a:schemeClr val="tx1"/>
            </a:solidFill>
            <a:round/>
            <a:headEnd/>
            <a:tailEnd type="arrow" w="med" len="med"/>
          </a:ln>
        </p:spPr>
      </p:cxnSp>
      <p:cxnSp>
        <p:nvCxnSpPr>
          <p:cNvPr id="41" name="Straight Arrow Connector 40"/>
          <p:cNvCxnSpPr>
            <a:cxnSpLocks noChangeShapeType="1"/>
            <a:endCxn id="16" idx="2"/>
          </p:cNvCxnSpPr>
          <p:nvPr/>
        </p:nvCxnSpPr>
        <p:spPr bwMode="auto">
          <a:xfrm flipH="1" flipV="1">
            <a:off x="3859212" y="5554663"/>
            <a:ext cx="176213" cy="381000"/>
          </a:xfrm>
          <a:prstGeom prst="straightConnector1">
            <a:avLst/>
          </a:prstGeom>
          <a:noFill/>
          <a:ln w="12700" algn="ctr">
            <a:solidFill>
              <a:schemeClr val="tx1"/>
            </a:solidFill>
            <a:round/>
            <a:headEnd/>
            <a:tailEnd type="arrow" w="med" len="med"/>
          </a:ln>
        </p:spPr>
      </p:cxnSp>
      <p:cxnSp>
        <p:nvCxnSpPr>
          <p:cNvPr id="42" name="Straight Arrow Connector 41"/>
          <p:cNvCxnSpPr>
            <a:cxnSpLocks noChangeShapeType="1"/>
            <a:endCxn id="15" idx="0"/>
          </p:cNvCxnSpPr>
          <p:nvPr/>
        </p:nvCxnSpPr>
        <p:spPr bwMode="auto">
          <a:xfrm>
            <a:off x="3763962" y="1458913"/>
            <a:ext cx="95250" cy="317500"/>
          </a:xfrm>
          <a:prstGeom prst="straightConnector1">
            <a:avLst/>
          </a:prstGeom>
          <a:noFill/>
          <a:ln w="12700" algn="ctr">
            <a:solidFill>
              <a:schemeClr val="tx1"/>
            </a:solidFill>
            <a:round/>
            <a:headEnd/>
            <a:tailEnd type="arrow" w="med" len="med"/>
          </a:ln>
        </p:spPr>
      </p:cxnSp>
      <p:cxnSp>
        <p:nvCxnSpPr>
          <p:cNvPr id="43" name="Straight Arrow Connector 42"/>
          <p:cNvCxnSpPr>
            <a:cxnSpLocks noChangeShapeType="1"/>
            <a:endCxn id="15" idx="0"/>
          </p:cNvCxnSpPr>
          <p:nvPr/>
        </p:nvCxnSpPr>
        <p:spPr bwMode="auto">
          <a:xfrm flipH="1">
            <a:off x="3859212" y="1485900"/>
            <a:ext cx="180975" cy="290513"/>
          </a:xfrm>
          <a:prstGeom prst="straightConnector1">
            <a:avLst/>
          </a:prstGeom>
          <a:noFill/>
          <a:ln w="12700" algn="ctr">
            <a:solidFill>
              <a:schemeClr val="tx1"/>
            </a:solidFill>
            <a:round/>
            <a:headEnd/>
            <a:tailEnd type="arrow" w="med" len="med"/>
          </a:ln>
        </p:spPr>
      </p:cxnSp>
      <p:sp>
        <p:nvSpPr>
          <p:cNvPr id="44" name="TextBox 43"/>
          <p:cNvSpPr txBox="1"/>
          <p:nvPr/>
        </p:nvSpPr>
        <p:spPr>
          <a:xfrm>
            <a:off x="2968625" y="5943600"/>
            <a:ext cx="6022975" cy="307975"/>
          </a:xfrm>
          <a:prstGeom prst="rect">
            <a:avLst/>
          </a:prstGeom>
          <a:noFill/>
        </p:spPr>
        <p:txBody>
          <a:bodyPr>
            <a:spAutoFit/>
          </a:bodyPr>
          <a:lstStyle/>
          <a:p>
            <a:pPr>
              <a:defRPr/>
            </a:pPr>
            <a:r>
              <a:rPr lang="en-US" sz="1400" dirty="0">
                <a:solidFill>
                  <a:srgbClr val="FF0000"/>
                </a:solidFill>
                <a:latin typeface="Calibri" pitchFamily="34" charset="0"/>
              </a:rPr>
              <a:t>Institutions, norms, laws, tariffs, taxes, infrastructure, etc.</a:t>
            </a:r>
          </a:p>
        </p:txBody>
      </p:sp>
      <p:sp>
        <p:nvSpPr>
          <p:cNvPr id="45" name="Freeform 213"/>
          <p:cNvSpPr>
            <a:spLocks/>
          </p:cNvSpPr>
          <p:nvPr/>
        </p:nvSpPr>
        <p:spPr bwMode="auto">
          <a:xfrm>
            <a:off x="1250950" y="2133600"/>
            <a:ext cx="5530850" cy="3005138"/>
          </a:xfrm>
          <a:custGeom>
            <a:avLst/>
            <a:gdLst>
              <a:gd name="T0" fmla="*/ 5068096 w 5512996"/>
              <a:gd name="T1" fmla="*/ 3283672 h 2830286"/>
              <a:gd name="T2" fmla="*/ 5170687 w 5512996"/>
              <a:gd name="T3" fmla="*/ 3162052 h 2830286"/>
              <a:gd name="T4" fmla="*/ 5317245 w 5512996"/>
              <a:gd name="T5" fmla="*/ 3005688 h 2830286"/>
              <a:gd name="T6" fmla="*/ 5361210 w 5512996"/>
              <a:gd name="T7" fmla="*/ 2901445 h 2830286"/>
              <a:gd name="T8" fmla="*/ 5463806 w 5512996"/>
              <a:gd name="T9" fmla="*/ 2588713 h 2830286"/>
              <a:gd name="T10" fmla="*/ 5493112 w 5512996"/>
              <a:gd name="T11" fmla="*/ 2432349 h 2830286"/>
              <a:gd name="T12" fmla="*/ 5537082 w 5512996"/>
              <a:gd name="T13" fmla="*/ 2275985 h 2830286"/>
              <a:gd name="T14" fmla="*/ 5493112 w 5512996"/>
              <a:gd name="T15" fmla="*/ 1389914 h 2830286"/>
              <a:gd name="T16" fmla="*/ 5449146 w 5512996"/>
              <a:gd name="T17" fmla="*/ 1077183 h 2830286"/>
              <a:gd name="T18" fmla="*/ 5390525 w 5512996"/>
              <a:gd name="T19" fmla="*/ 886071 h 2830286"/>
              <a:gd name="T20" fmla="*/ 5361210 w 5512996"/>
              <a:gd name="T21" fmla="*/ 764453 h 2830286"/>
              <a:gd name="T22" fmla="*/ 5302585 w 5512996"/>
              <a:gd name="T23" fmla="*/ 573339 h 2830286"/>
              <a:gd name="T24" fmla="*/ 5243964 w 5512996"/>
              <a:gd name="T25" fmla="*/ 416974 h 2830286"/>
              <a:gd name="T26" fmla="*/ 5185343 w 5512996"/>
              <a:gd name="T27" fmla="*/ 347480 h 2830286"/>
              <a:gd name="T28" fmla="*/ 5097407 w 5512996"/>
              <a:gd name="T29" fmla="*/ 225862 h 2830286"/>
              <a:gd name="T30" fmla="*/ 4657732 w 5512996"/>
              <a:gd name="T31" fmla="*/ 156366 h 2830286"/>
              <a:gd name="T32" fmla="*/ 3866326 w 5512996"/>
              <a:gd name="T33" fmla="*/ 156366 h 2830286"/>
              <a:gd name="T34" fmla="*/ 3763735 w 5512996"/>
              <a:gd name="T35" fmla="*/ 208488 h 2830286"/>
              <a:gd name="T36" fmla="*/ 3661146 w 5512996"/>
              <a:gd name="T37" fmla="*/ 277983 h 2830286"/>
              <a:gd name="T38" fmla="*/ 3558555 w 5512996"/>
              <a:gd name="T39" fmla="*/ 312731 h 2830286"/>
              <a:gd name="T40" fmla="*/ 3411998 w 5512996"/>
              <a:gd name="T41" fmla="*/ 382228 h 2830286"/>
              <a:gd name="T42" fmla="*/ 3206818 w 5512996"/>
              <a:gd name="T43" fmla="*/ 434349 h 2830286"/>
              <a:gd name="T44" fmla="*/ 2884391 w 5512996"/>
              <a:gd name="T45" fmla="*/ 521218 h 2830286"/>
              <a:gd name="T46" fmla="*/ 2180916 w 5512996"/>
              <a:gd name="T47" fmla="*/ 469096 h 2830286"/>
              <a:gd name="T48" fmla="*/ 1961080 w 5512996"/>
              <a:gd name="T49" fmla="*/ 399602 h 2830286"/>
              <a:gd name="T50" fmla="*/ 1843835 w 5512996"/>
              <a:gd name="T51" fmla="*/ 312731 h 2830286"/>
              <a:gd name="T52" fmla="*/ 1770555 w 5512996"/>
              <a:gd name="T53" fmla="*/ 225862 h 2830286"/>
              <a:gd name="T54" fmla="*/ 1638655 w 5512996"/>
              <a:gd name="T55" fmla="*/ 173740 h 2830286"/>
              <a:gd name="T56" fmla="*/ 1228293 w 5512996"/>
              <a:gd name="T57" fmla="*/ 104243 h 2830286"/>
              <a:gd name="T58" fmla="*/ 598094 w 5512996"/>
              <a:gd name="T59" fmla="*/ 34748 h 2830286"/>
              <a:gd name="T60" fmla="*/ 378258 w 5512996"/>
              <a:gd name="T61" fmla="*/ 17375 h 2830286"/>
              <a:gd name="T62" fmla="*/ 246356 w 5512996"/>
              <a:gd name="T63" fmla="*/ 86869 h 2830286"/>
              <a:gd name="T64" fmla="*/ 187733 w 5512996"/>
              <a:gd name="T65" fmla="*/ 260609 h 2830286"/>
              <a:gd name="T66" fmla="*/ 114454 w 5512996"/>
              <a:gd name="T67" fmla="*/ 538592 h 2830286"/>
              <a:gd name="T68" fmla="*/ 70488 w 5512996"/>
              <a:gd name="T69" fmla="*/ 712332 h 2830286"/>
              <a:gd name="T70" fmla="*/ 41175 w 5512996"/>
              <a:gd name="T71" fmla="*/ 1754766 h 2830286"/>
              <a:gd name="T72" fmla="*/ 99799 w 5512996"/>
              <a:gd name="T73" fmla="*/ 2050123 h 2830286"/>
              <a:gd name="T74" fmla="*/ 202389 w 5512996"/>
              <a:gd name="T75" fmla="*/ 2275985 h 2830286"/>
              <a:gd name="T76" fmla="*/ 304980 w 5512996"/>
              <a:gd name="T77" fmla="*/ 2449724 h 2830286"/>
              <a:gd name="T78" fmla="*/ 363603 w 5512996"/>
              <a:gd name="T79" fmla="*/ 2623463 h 2830286"/>
              <a:gd name="T80" fmla="*/ 422226 w 5512996"/>
              <a:gd name="T81" fmla="*/ 2745081 h 2830286"/>
              <a:gd name="T82" fmla="*/ 466193 w 5512996"/>
              <a:gd name="T83" fmla="*/ 2936192 h 2830286"/>
              <a:gd name="T84" fmla="*/ 539472 w 5512996"/>
              <a:gd name="T85" fmla="*/ 3109931 h 2830286"/>
              <a:gd name="T86" fmla="*/ 715341 w 5512996"/>
              <a:gd name="T87" fmla="*/ 3318418 h 2830286"/>
              <a:gd name="T88" fmla="*/ 861897 w 5512996"/>
              <a:gd name="T89" fmla="*/ 3387916 h 2830286"/>
              <a:gd name="T90" fmla="*/ 1360195 w 5512996"/>
              <a:gd name="T91" fmla="*/ 3335793 h 2830286"/>
              <a:gd name="T92" fmla="*/ 1594687 w 5512996"/>
              <a:gd name="T93" fmla="*/ 3231552 h 2830286"/>
              <a:gd name="T94" fmla="*/ 1697277 w 5512996"/>
              <a:gd name="T95" fmla="*/ 3196800 h 2830286"/>
              <a:gd name="T96" fmla="*/ 1814522 w 5512996"/>
              <a:gd name="T97" fmla="*/ 3144679 h 2830286"/>
              <a:gd name="T98" fmla="*/ 1917112 w 5512996"/>
              <a:gd name="T99" fmla="*/ 3109931 h 2830286"/>
              <a:gd name="T100" fmla="*/ 2180916 w 5512996"/>
              <a:gd name="T101" fmla="*/ 3005688 h 2830286"/>
              <a:gd name="T102" fmla="*/ 2298161 w 5512996"/>
              <a:gd name="T103" fmla="*/ 2970940 h 2830286"/>
              <a:gd name="T104" fmla="*/ 2547309 w 5512996"/>
              <a:gd name="T105" fmla="*/ 2918820 h 2830286"/>
              <a:gd name="T106" fmla="*/ 3558555 w 5512996"/>
              <a:gd name="T107" fmla="*/ 2901445 h 2830286"/>
              <a:gd name="T108" fmla="*/ 3734425 w 5512996"/>
              <a:gd name="T109" fmla="*/ 2970940 h 2830286"/>
              <a:gd name="T110" fmla="*/ 3837016 w 5512996"/>
              <a:gd name="T111" fmla="*/ 3040436 h 2830286"/>
              <a:gd name="T112" fmla="*/ 3954260 w 5512996"/>
              <a:gd name="T113" fmla="*/ 3092556 h 2830286"/>
              <a:gd name="T114" fmla="*/ 4056849 w 5512996"/>
              <a:gd name="T115" fmla="*/ 3144679 h 2830286"/>
              <a:gd name="T116" fmla="*/ 4203408 w 5512996"/>
              <a:gd name="T117" fmla="*/ 3196800 h 2830286"/>
              <a:gd name="T118" fmla="*/ 4291345 w 5512996"/>
              <a:gd name="T119" fmla="*/ 3231552 h 2830286"/>
              <a:gd name="T120" fmla="*/ 4687046 w 5512996"/>
              <a:gd name="T121" fmla="*/ 3335793 h 2830286"/>
              <a:gd name="T122" fmla="*/ 5038786 w 5512996"/>
              <a:gd name="T123" fmla="*/ 3353168 h 28302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12996"/>
              <a:gd name="T187" fmla="*/ 0 h 2830286"/>
              <a:gd name="T188" fmla="*/ 5512996 w 5512996"/>
              <a:gd name="T189" fmla="*/ 2830286 h 28302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12996" h="2830286">
                <a:moveTo>
                  <a:pt x="4990150" y="2801258"/>
                </a:moveTo>
                <a:cubicBezTo>
                  <a:pt x="4990150" y="2791582"/>
                  <a:pt x="5003879" y="2758500"/>
                  <a:pt x="5019178" y="2743200"/>
                </a:cubicBezTo>
                <a:cubicBezTo>
                  <a:pt x="5029996" y="2732382"/>
                  <a:pt x="5051903" y="2739504"/>
                  <a:pt x="5062721" y="2728686"/>
                </a:cubicBezTo>
                <a:cubicBezTo>
                  <a:pt x="5087391" y="2704016"/>
                  <a:pt x="5091749" y="2660952"/>
                  <a:pt x="5120778" y="2641600"/>
                </a:cubicBezTo>
                <a:cubicBezTo>
                  <a:pt x="5181400" y="2601186"/>
                  <a:pt x="5151986" y="2624907"/>
                  <a:pt x="5207864" y="2569029"/>
                </a:cubicBezTo>
                <a:cubicBezTo>
                  <a:pt x="5239531" y="2474027"/>
                  <a:pt x="5195549" y="2567269"/>
                  <a:pt x="5265921" y="2510972"/>
                </a:cubicBezTo>
                <a:cubicBezTo>
                  <a:pt x="5279543" y="2500075"/>
                  <a:pt x="5285274" y="2481943"/>
                  <a:pt x="5294950" y="2467429"/>
                </a:cubicBezTo>
                <a:cubicBezTo>
                  <a:pt x="5299788" y="2452915"/>
                  <a:pt x="5302622" y="2437570"/>
                  <a:pt x="5309464" y="2423886"/>
                </a:cubicBezTo>
                <a:cubicBezTo>
                  <a:pt x="5382355" y="2278104"/>
                  <a:pt x="5291175" y="2500426"/>
                  <a:pt x="5367521" y="2322286"/>
                </a:cubicBezTo>
                <a:cubicBezTo>
                  <a:pt x="5383803" y="2284296"/>
                  <a:pt x="5406619" y="2180411"/>
                  <a:pt x="5411064" y="2162629"/>
                </a:cubicBezTo>
                <a:cubicBezTo>
                  <a:pt x="5415902" y="2143277"/>
                  <a:pt x="5421666" y="2124133"/>
                  <a:pt x="5425578" y="2104572"/>
                </a:cubicBezTo>
                <a:cubicBezTo>
                  <a:pt x="5430416" y="2080381"/>
                  <a:pt x="5433004" y="2055629"/>
                  <a:pt x="5440093" y="2032000"/>
                </a:cubicBezTo>
                <a:cubicBezTo>
                  <a:pt x="5447580" y="2007045"/>
                  <a:pt x="5460882" y="1984146"/>
                  <a:pt x="5469121" y="1959429"/>
                </a:cubicBezTo>
                <a:cubicBezTo>
                  <a:pt x="5475429" y="1940505"/>
                  <a:pt x="5478798" y="1920724"/>
                  <a:pt x="5483636" y="1901372"/>
                </a:cubicBezTo>
                <a:cubicBezTo>
                  <a:pt x="5501580" y="1668095"/>
                  <a:pt x="5512996" y="1614236"/>
                  <a:pt x="5483636" y="1335315"/>
                </a:cubicBezTo>
                <a:cubicBezTo>
                  <a:pt x="5477371" y="1275800"/>
                  <a:pt x="5449931" y="1220173"/>
                  <a:pt x="5440093" y="1161143"/>
                </a:cubicBezTo>
                <a:lnTo>
                  <a:pt x="5411064" y="986972"/>
                </a:lnTo>
                <a:cubicBezTo>
                  <a:pt x="5406226" y="957943"/>
                  <a:pt x="5405856" y="927805"/>
                  <a:pt x="5396550" y="899886"/>
                </a:cubicBezTo>
                <a:cubicBezTo>
                  <a:pt x="5391712" y="885372"/>
                  <a:pt x="5387408" y="870668"/>
                  <a:pt x="5382036" y="856343"/>
                </a:cubicBezTo>
                <a:cubicBezTo>
                  <a:pt x="5363624" y="807245"/>
                  <a:pt x="5351675" y="786364"/>
                  <a:pt x="5338493" y="740229"/>
                </a:cubicBezTo>
                <a:cubicBezTo>
                  <a:pt x="5333013" y="721049"/>
                  <a:pt x="5329458" y="701352"/>
                  <a:pt x="5323978" y="682172"/>
                </a:cubicBezTo>
                <a:cubicBezTo>
                  <a:pt x="5319775" y="667461"/>
                  <a:pt x="5313667" y="653340"/>
                  <a:pt x="5309464" y="638629"/>
                </a:cubicBezTo>
                <a:cubicBezTo>
                  <a:pt x="5298944" y="601807"/>
                  <a:pt x="5295349" y="571826"/>
                  <a:pt x="5280436" y="537029"/>
                </a:cubicBezTo>
                <a:cubicBezTo>
                  <a:pt x="5271913" y="517142"/>
                  <a:pt x="5259443" y="499061"/>
                  <a:pt x="5251407" y="478972"/>
                </a:cubicBezTo>
                <a:cubicBezTo>
                  <a:pt x="5240043" y="450562"/>
                  <a:pt x="5239351" y="417346"/>
                  <a:pt x="5222378" y="391886"/>
                </a:cubicBezTo>
                <a:cubicBezTo>
                  <a:pt x="5212702" y="377372"/>
                  <a:pt x="5201151" y="363945"/>
                  <a:pt x="5193350" y="348343"/>
                </a:cubicBezTo>
                <a:cubicBezTo>
                  <a:pt x="5186508" y="334659"/>
                  <a:pt x="5189654" y="315618"/>
                  <a:pt x="5178836" y="304800"/>
                </a:cubicBezTo>
                <a:cubicBezTo>
                  <a:pt x="5168018" y="293982"/>
                  <a:pt x="5149807" y="295124"/>
                  <a:pt x="5135293" y="290286"/>
                </a:cubicBezTo>
                <a:cubicBezTo>
                  <a:pt x="5125617" y="261257"/>
                  <a:pt x="5135949" y="210621"/>
                  <a:pt x="5106264" y="203200"/>
                </a:cubicBezTo>
                <a:cubicBezTo>
                  <a:pt x="5086912" y="198362"/>
                  <a:pt x="5067387" y="194166"/>
                  <a:pt x="5048207" y="188686"/>
                </a:cubicBezTo>
                <a:cubicBezTo>
                  <a:pt x="4980669" y="169390"/>
                  <a:pt x="5020621" y="172305"/>
                  <a:pt x="4932093" y="159658"/>
                </a:cubicBezTo>
                <a:cubicBezTo>
                  <a:pt x="4831837" y="145335"/>
                  <a:pt x="4711142" y="138195"/>
                  <a:pt x="4612778" y="130629"/>
                </a:cubicBezTo>
                <a:cubicBezTo>
                  <a:pt x="4578911" y="120953"/>
                  <a:pt x="4546392" y="102334"/>
                  <a:pt x="4511178" y="101600"/>
                </a:cubicBezTo>
                <a:cubicBezTo>
                  <a:pt x="4302387" y="97250"/>
                  <a:pt x="4050157" y="86400"/>
                  <a:pt x="3829007" y="130629"/>
                </a:cubicBezTo>
                <a:cubicBezTo>
                  <a:pt x="3809446" y="134541"/>
                  <a:pt x="3790302" y="140305"/>
                  <a:pt x="3770950" y="145143"/>
                </a:cubicBezTo>
                <a:cubicBezTo>
                  <a:pt x="3756436" y="154819"/>
                  <a:pt x="3743441" y="167300"/>
                  <a:pt x="3727407" y="174172"/>
                </a:cubicBezTo>
                <a:cubicBezTo>
                  <a:pt x="3709072" y="182030"/>
                  <a:pt x="3686670" y="178789"/>
                  <a:pt x="3669350" y="188686"/>
                </a:cubicBezTo>
                <a:cubicBezTo>
                  <a:pt x="3651528" y="198870"/>
                  <a:pt x="3643629" y="222045"/>
                  <a:pt x="3625807" y="232229"/>
                </a:cubicBezTo>
                <a:cubicBezTo>
                  <a:pt x="3608487" y="242126"/>
                  <a:pt x="3586930" y="241263"/>
                  <a:pt x="3567750" y="246743"/>
                </a:cubicBezTo>
                <a:cubicBezTo>
                  <a:pt x="3553039" y="250946"/>
                  <a:pt x="3537891" y="254416"/>
                  <a:pt x="3524207" y="261258"/>
                </a:cubicBezTo>
                <a:cubicBezTo>
                  <a:pt x="3498975" y="273874"/>
                  <a:pt x="3477829" y="294323"/>
                  <a:pt x="3451636" y="304800"/>
                </a:cubicBezTo>
                <a:cubicBezTo>
                  <a:pt x="3428731" y="313962"/>
                  <a:pt x="3402997" y="313332"/>
                  <a:pt x="3379064" y="319315"/>
                </a:cubicBezTo>
                <a:cubicBezTo>
                  <a:pt x="3364221" y="323026"/>
                  <a:pt x="3350456" y="330510"/>
                  <a:pt x="3335521" y="333829"/>
                </a:cubicBezTo>
                <a:cubicBezTo>
                  <a:pt x="3219036" y="359714"/>
                  <a:pt x="3281540" y="336439"/>
                  <a:pt x="3175864" y="362858"/>
                </a:cubicBezTo>
                <a:cubicBezTo>
                  <a:pt x="3074405" y="388223"/>
                  <a:pt x="3198882" y="364860"/>
                  <a:pt x="3074264" y="406400"/>
                </a:cubicBezTo>
                <a:cubicBezTo>
                  <a:pt x="3022723" y="423580"/>
                  <a:pt x="2890820" y="432002"/>
                  <a:pt x="2856550" y="435429"/>
                </a:cubicBezTo>
                <a:cubicBezTo>
                  <a:pt x="2638836" y="430591"/>
                  <a:pt x="2420751" y="434499"/>
                  <a:pt x="2203407" y="420915"/>
                </a:cubicBezTo>
                <a:cubicBezTo>
                  <a:pt x="2185997" y="419827"/>
                  <a:pt x="2175898" y="398758"/>
                  <a:pt x="2159864" y="391886"/>
                </a:cubicBezTo>
                <a:cubicBezTo>
                  <a:pt x="2141529" y="384028"/>
                  <a:pt x="2120914" y="383104"/>
                  <a:pt x="2101807" y="377372"/>
                </a:cubicBezTo>
                <a:cubicBezTo>
                  <a:pt x="1954486" y="333175"/>
                  <a:pt x="2074420" y="360283"/>
                  <a:pt x="1942150" y="333829"/>
                </a:cubicBezTo>
                <a:cubicBezTo>
                  <a:pt x="1932474" y="319315"/>
                  <a:pt x="1927914" y="299531"/>
                  <a:pt x="1913121" y="290286"/>
                </a:cubicBezTo>
                <a:cubicBezTo>
                  <a:pt x="1887173" y="274069"/>
                  <a:pt x="1826036" y="261258"/>
                  <a:pt x="1826036" y="261258"/>
                </a:cubicBezTo>
                <a:cubicBezTo>
                  <a:pt x="1811522" y="251582"/>
                  <a:pt x="1794828" y="244564"/>
                  <a:pt x="1782493" y="232229"/>
                </a:cubicBezTo>
                <a:cubicBezTo>
                  <a:pt x="1770158" y="219894"/>
                  <a:pt x="1768257" y="197931"/>
                  <a:pt x="1753464" y="188686"/>
                </a:cubicBezTo>
                <a:cubicBezTo>
                  <a:pt x="1727516" y="172469"/>
                  <a:pt x="1695407" y="169334"/>
                  <a:pt x="1666378" y="159658"/>
                </a:cubicBezTo>
                <a:cubicBezTo>
                  <a:pt x="1651864" y="154820"/>
                  <a:pt x="1637981" y="147307"/>
                  <a:pt x="1622836" y="145143"/>
                </a:cubicBezTo>
                <a:cubicBezTo>
                  <a:pt x="1449234" y="120343"/>
                  <a:pt x="1555371" y="132905"/>
                  <a:pt x="1303521" y="116115"/>
                </a:cubicBezTo>
                <a:cubicBezTo>
                  <a:pt x="1274493" y="106439"/>
                  <a:pt x="1246766" y="91130"/>
                  <a:pt x="1216436" y="87086"/>
                </a:cubicBezTo>
                <a:cubicBezTo>
                  <a:pt x="1100941" y="71687"/>
                  <a:pt x="868093" y="58058"/>
                  <a:pt x="868093" y="58058"/>
                </a:cubicBezTo>
                <a:cubicBezTo>
                  <a:pt x="644492" y="13336"/>
                  <a:pt x="1052563" y="91790"/>
                  <a:pt x="592321" y="29029"/>
                </a:cubicBezTo>
                <a:cubicBezTo>
                  <a:pt x="552791" y="23639"/>
                  <a:pt x="514912" y="9676"/>
                  <a:pt x="476207" y="0"/>
                </a:cubicBezTo>
                <a:cubicBezTo>
                  <a:pt x="442340" y="4838"/>
                  <a:pt x="407941" y="6822"/>
                  <a:pt x="374607" y="14515"/>
                </a:cubicBezTo>
                <a:cubicBezTo>
                  <a:pt x="344792" y="21395"/>
                  <a:pt x="287521" y="43543"/>
                  <a:pt x="287521" y="43543"/>
                </a:cubicBezTo>
                <a:cubicBezTo>
                  <a:pt x="273007" y="53219"/>
                  <a:pt x="253223" y="57779"/>
                  <a:pt x="243978" y="72572"/>
                </a:cubicBezTo>
                <a:cubicBezTo>
                  <a:pt x="227761" y="98520"/>
                  <a:pt x="228634" y="132290"/>
                  <a:pt x="214950" y="159658"/>
                </a:cubicBezTo>
                <a:cubicBezTo>
                  <a:pt x="205274" y="179010"/>
                  <a:pt x="194444" y="197828"/>
                  <a:pt x="185921" y="217715"/>
                </a:cubicBezTo>
                <a:cubicBezTo>
                  <a:pt x="121852" y="367210"/>
                  <a:pt x="238655" y="126764"/>
                  <a:pt x="142378" y="319315"/>
                </a:cubicBezTo>
                <a:cubicBezTo>
                  <a:pt x="134092" y="360745"/>
                  <a:pt x="125648" y="408951"/>
                  <a:pt x="113350" y="449943"/>
                </a:cubicBezTo>
                <a:cubicBezTo>
                  <a:pt x="104557" y="479251"/>
                  <a:pt x="93114" y="507721"/>
                  <a:pt x="84321" y="537029"/>
                </a:cubicBezTo>
                <a:cubicBezTo>
                  <a:pt x="78589" y="556136"/>
                  <a:pt x="75539" y="575979"/>
                  <a:pt x="69807" y="595086"/>
                </a:cubicBezTo>
                <a:cubicBezTo>
                  <a:pt x="61014" y="624394"/>
                  <a:pt x="40778" y="682172"/>
                  <a:pt x="40778" y="682172"/>
                </a:cubicBezTo>
                <a:cubicBezTo>
                  <a:pt x="0" y="1008404"/>
                  <a:pt x="17735" y="820742"/>
                  <a:pt x="40778" y="1465943"/>
                </a:cubicBezTo>
                <a:cubicBezTo>
                  <a:pt x="41542" y="1487345"/>
                  <a:pt x="49956" y="1622825"/>
                  <a:pt x="69807" y="1669143"/>
                </a:cubicBezTo>
                <a:cubicBezTo>
                  <a:pt x="76679" y="1685177"/>
                  <a:pt x="89160" y="1698172"/>
                  <a:pt x="98836" y="1712686"/>
                </a:cubicBezTo>
                <a:cubicBezTo>
                  <a:pt x="121811" y="1804589"/>
                  <a:pt x="102285" y="1754146"/>
                  <a:pt x="171407" y="1857829"/>
                </a:cubicBezTo>
                <a:lnTo>
                  <a:pt x="200436" y="1901372"/>
                </a:lnTo>
                <a:cubicBezTo>
                  <a:pt x="205274" y="1915886"/>
                  <a:pt x="208108" y="1931231"/>
                  <a:pt x="214950" y="1944915"/>
                </a:cubicBezTo>
                <a:cubicBezTo>
                  <a:pt x="241608" y="1998232"/>
                  <a:pt x="259180" y="1996516"/>
                  <a:pt x="302036" y="2046515"/>
                </a:cubicBezTo>
                <a:cubicBezTo>
                  <a:pt x="313388" y="2059759"/>
                  <a:pt x="321388" y="2075544"/>
                  <a:pt x="331064" y="2090058"/>
                </a:cubicBezTo>
                <a:cubicBezTo>
                  <a:pt x="376437" y="2271552"/>
                  <a:pt x="318448" y="2045902"/>
                  <a:pt x="360093" y="2191658"/>
                </a:cubicBezTo>
                <a:cubicBezTo>
                  <a:pt x="365573" y="2210838"/>
                  <a:pt x="364710" y="2232395"/>
                  <a:pt x="374607" y="2249715"/>
                </a:cubicBezTo>
                <a:cubicBezTo>
                  <a:pt x="384791" y="2267537"/>
                  <a:pt x="403636" y="2278744"/>
                  <a:pt x="418150" y="2293258"/>
                </a:cubicBezTo>
                <a:cubicBezTo>
                  <a:pt x="463510" y="2474701"/>
                  <a:pt x="405544" y="2249142"/>
                  <a:pt x="447178" y="2394858"/>
                </a:cubicBezTo>
                <a:cubicBezTo>
                  <a:pt x="452658" y="2414038"/>
                  <a:pt x="456213" y="2433735"/>
                  <a:pt x="461693" y="2452915"/>
                </a:cubicBezTo>
                <a:cubicBezTo>
                  <a:pt x="473325" y="2493628"/>
                  <a:pt x="483116" y="2515805"/>
                  <a:pt x="505236" y="2554515"/>
                </a:cubicBezTo>
                <a:cubicBezTo>
                  <a:pt x="513891" y="2569661"/>
                  <a:pt x="521929" y="2585723"/>
                  <a:pt x="534264" y="2598058"/>
                </a:cubicBezTo>
                <a:cubicBezTo>
                  <a:pt x="546599" y="2610393"/>
                  <a:pt x="563293" y="2617410"/>
                  <a:pt x="577807" y="2627086"/>
                </a:cubicBezTo>
                <a:cubicBezTo>
                  <a:pt x="609690" y="2674911"/>
                  <a:pt x="659608" y="2755953"/>
                  <a:pt x="708436" y="2772229"/>
                </a:cubicBezTo>
                <a:cubicBezTo>
                  <a:pt x="810549" y="2806267"/>
                  <a:pt x="684489" y="2761966"/>
                  <a:pt x="810036" y="2815772"/>
                </a:cubicBezTo>
                <a:cubicBezTo>
                  <a:pt x="824098" y="2821799"/>
                  <a:pt x="839064" y="2825448"/>
                  <a:pt x="853578" y="2830286"/>
                </a:cubicBezTo>
                <a:cubicBezTo>
                  <a:pt x="989045" y="2825448"/>
                  <a:pt x="1124950" y="2827686"/>
                  <a:pt x="1259978" y="2815772"/>
                </a:cubicBezTo>
                <a:cubicBezTo>
                  <a:pt x="1290459" y="2813083"/>
                  <a:pt x="1317642" y="2795149"/>
                  <a:pt x="1347064" y="2786743"/>
                </a:cubicBezTo>
                <a:cubicBezTo>
                  <a:pt x="1356722" y="2783984"/>
                  <a:pt x="1520684" y="2738730"/>
                  <a:pt x="1535750" y="2728686"/>
                </a:cubicBezTo>
                <a:cubicBezTo>
                  <a:pt x="1550264" y="2719010"/>
                  <a:pt x="1563260" y="2706530"/>
                  <a:pt x="1579293" y="2699658"/>
                </a:cubicBezTo>
                <a:cubicBezTo>
                  <a:pt x="1597628" y="2691800"/>
                  <a:pt x="1618170" y="2690623"/>
                  <a:pt x="1637350" y="2685143"/>
                </a:cubicBezTo>
                <a:cubicBezTo>
                  <a:pt x="1652061" y="2680940"/>
                  <a:pt x="1666831" y="2676656"/>
                  <a:pt x="1680893" y="2670629"/>
                </a:cubicBezTo>
                <a:cubicBezTo>
                  <a:pt x="1700780" y="2662106"/>
                  <a:pt x="1718691" y="2649197"/>
                  <a:pt x="1738950" y="2641600"/>
                </a:cubicBezTo>
                <a:cubicBezTo>
                  <a:pt x="1757628" y="2634596"/>
                  <a:pt x="1777827" y="2632566"/>
                  <a:pt x="1797007" y="2627086"/>
                </a:cubicBezTo>
                <a:cubicBezTo>
                  <a:pt x="1811718" y="2622883"/>
                  <a:pt x="1825839" y="2616775"/>
                  <a:pt x="1840550" y="2612572"/>
                </a:cubicBezTo>
                <a:cubicBezTo>
                  <a:pt x="1859730" y="2607092"/>
                  <a:pt x="1879500" y="2603790"/>
                  <a:pt x="1898607" y="2598058"/>
                </a:cubicBezTo>
                <a:cubicBezTo>
                  <a:pt x="2000257" y="2567563"/>
                  <a:pt x="1965927" y="2574627"/>
                  <a:pt x="2058264" y="2540000"/>
                </a:cubicBezTo>
                <a:cubicBezTo>
                  <a:pt x="2113937" y="2519122"/>
                  <a:pt x="2095822" y="2529269"/>
                  <a:pt x="2159864" y="2510972"/>
                </a:cubicBezTo>
                <a:cubicBezTo>
                  <a:pt x="2174575" y="2506769"/>
                  <a:pt x="2188564" y="2500169"/>
                  <a:pt x="2203407" y="2496458"/>
                </a:cubicBezTo>
                <a:cubicBezTo>
                  <a:pt x="2227340" y="2490475"/>
                  <a:pt x="2252045" y="2487926"/>
                  <a:pt x="2275978" y="2481943"/>
                </a:cubicBezTo>
                <a:cubicBezTo>
                  <a:pt x="2290821" y="2478232"/>
                  <a:pt x="2304454" y="2470088"/>
                  <a:pt x="2319521" y="2467429"/>
                </a:cubicBezTo>
                <a:cubicBezTo>
                  <a:pt x="2386901" y="2455538"/>
                  <a:pt x="2454828" y="2446887"/>
                  <a:pt x="2522721" y="2438400"/>
                </a:cubicBezTo>
                <a:cubicBezTo>
                  <a:pt x="2709004" y="2415115"/>
                  <a:pt x="2774833" y="2410203"/>
                  <a:pt x="2943636" y="2394858"/>
                </a:cubicBezTo>
                <a:cubicBezTo>
                  <a:pt x="2945073" y="2394898"/>
                  <a:pt x="3359053" y="2368834"/>
                  <a:pt x="3524207" y="2423886"/>
                </a:cubicBezTo>
                <a:cubicBezTo>
                  <a:pt x="3548924" y="2432125"/>
                  <a:pt x="3572061" y="2444676"/>
                  <a:pt x="3596778" y="2452915"/>
                </a:cubicBezTo>
                <a:cubicBezTo>
                  <a:pt x="3652023" y="2471330"/>
                  <a:pt x="3649452" y="2460975"/>
                  <a:pt x="3698378" y="2481943"/>
                </a:cubicBezTo>
                <a:cubicBezTo>
                  <a:pt x="3718265" y="2490466"/>
                  <a:pt x="3737650" y="2500237"/>
                  <a:pt x="3756436" y="2510972"/>
                </a:cubicBezTo>
                <a:cubicBezTo>
                  <a:pt x="3771581" y="2519626"/>
                  <a:pt x="3783945" y="2533129"/>
                  <a:pt x="3799978" y="2540000"/>
                </a:cubicBezTo>
                <a:cubicBezTo>
                  <a:pt x="3818313" y="2547858"/>
                  <a:pt x="3839358" y="2547511"/>
                  <a:pt x="3858036" y="2554515"/>
                </a:cubicBezTo>
                <a:cubicBezTo>
                  <a:pt x="3878295" y="2562112"/>
                  <a:pt x="3896206" y="2575020"/>
                  <a:pt x="3916093" y="2583543"/>
                </a:cubicBezTo>
                <a:cubicBezTo>
                  <a:pt x="3930155" y="2589570"/>
                  <a:pt x="3945574" y="2592031"/>
                  <a:pt x="3959636" y="2598058"/>
                </a:cubicBezTo>
                <a:cubicBezTo>
                  <a:pt x="3979523" y="2606581"/>
                  <a:pt x="3997434" y="2619489"/>
                  <a:pt x="4017693" y="2627086"/>
                </a:cubicBezTo>
                <a:cubicBezTo>
                  <a:pt x="4036371" y="2634090"/>
                  <a:pt x="4056643" y="2635868"/>
                  <a:pt x="4075750" y="2641600"/>
                </a:cubicBezTo>
                <a:cubicBezTo>
                  <a:pt x="4105058" y="2650393"/>
                  <a:pt x="4133807" y="2660953"/>
                  <a:pt x="4162836" y="2670629"/>
                </a:cubicBezTo>
                <a:lnTo>
                  <a:pt x="4206378" y="2685143"/>
                </a:lnTo>
                <a:cubicBezTo>
                  <a:pt x="4220892" y="2689981"/>
                  <a:pt x="4236237" y="2692816"/>
                  <a:pt x="4249921" y="2699658"/>
                </a:cubicBezTo>
                <a:cubicBezTo>
                  <a:pt x="4294762" y="2722078"/>
                  <a:pt x="4344848" y="2750541"/>
                  <a:pt x="4395064" y="2757715"/>
                </a:cubicBezTo>
                <a:cubicBezTo>
                  <a:pt x="4544798" y="2779105"/>
                  <a:pt x="4462623" y="2768825"/>
                  <a:pt x="4641807" y="2786743"/>
                </a:cubicBezTo>
                <a:cubicBezTo>
                  <a:pt x="4825570" y="2827580"/>
                  <a:pt x="4778322" y="2829595"/>
                  <a:pt x="5019178" y="2801258"/>
                </a:cubicBezTo>
                <a:cubicBezTo>
                  <a:pt x="5023983" y="2800693"/>
                  <a:pt x="4990150" y="2810934"/>
                  <a:pt x="4990150" y="2801258"/>
                </a:cubicBezTo>
                <a:close/>
              </a:path>
            </a:pathLst>
          </a:custGeom>
          <a:solidFill>
            <a:srgbClr val="E4FF9F">
              <a:alpha val="41960"/>
            </a:srgbClr>
          </a:solidFill>
          <a:ln w="12700" cap="flat" cmpd="sng" algn="ctr">
            <a:solidFill>
              <a:schemeClr val="tx1"/>
            </a:solidFill>
            <a:prstDash val="solid"/>
            <a:round/>
            <a:headEnd type="none" w="med" len="med"/>
            <a:tailEnd type="none" w="med" len="med"/>
          </a:ln>
        </p:spPr>
        <p:txBody>
          <a:bodyPr/>
          <a:lstStyle/>
          <a:p>
            <a:endParaRPr lang="en-US" dirty="0"/>
          </a:p>
        </p:txBody>
      </p:sp>
    </p:spTree>
    <p:extLst>
      <p:ext uri="{BB962C8B-B14F-4D97-AF65-F5344CB8AC3E}">
        <p14:creationId xmlns:p14="http://schemas.microsoft.com/office/powerpoint/2010/main" val="240853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4" grpId="0"/>
      <p:bldP spid="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231369"/>
            <a:ext cx="7772400" cy="606831"/>
          </a:xfrm>
        </p:spPr>
        <p:txBody>
          <a:bodyPr/>
          <a:lstStyle/>
          <a:p>
            <a:r>
              <a:rPr lang="en-US" altLang="en-US" dirty="0"/>
              <a:t>Session 2: What’s Next</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2"/>
          <p:cNvSpPr>
            <a:spLocks noGrp="1"/>
          </p:cNvSpPr>
          <p:nvPr>
            <p:ph idx="1"/>
          </p:nvPr>
        </p:nvSpPr>
        <p:spPr>
          <a:xfrm>
            <a:off x="304800" y="1371600"/>
            <a:ext cx="8747125" cy="3505200"/>
          </a:xfrm>
        </p:spPr>
        <p:txBody>
          <a:bodyPr/>
          <a:lstStyle/>
          <a:p>
            <a:pPr>
              <a:lnSpc>
                <a:spcPct val="150000"/>
              </a:lnSpc>
            </a:pPr>
            <a:r>
              <a:rPr lang="en-US" b="1" i="1" dirty="0"/>
              <a:t>Supply chain drivers and metrics</a:t>
            </a:r>
          </a:p>
          <a:p>
            <a:pPr>
              <a:lnSpc>
                <a:spcPct val="150000"/>
              </a:lnSpc>
            </a:pPr>
            <a:r>
              <a:rPr lang="en-US" b="1" i="1" dirty="0"/>
              <a:t>Facility location and Network design in the supply chain</a:t>
            </a:r>
          </a:p>
          <a:p>
            <a:pPr>
              <a:lnSpc>
                <a:spcPct val="150000"/>
              </a:lnSpc>
            </a:pPr>
            <a:endParaRPr lang="en-US" sz="3600" dirty="0"/>
          </a:p>
          <a:p>
            <a:pPr>
              <a:lnSpc>
                <a:spcPct val="150000"/>
              </a:lnSpc>
            </a:pPr>
            <a:r>
              <a:rPr lang="en-US" dirty="0">
                <a:solidFill>
                  <a:srgbClr val="FF0000"/>
                </a:solidFill>
              </a:rPr>
              <a:t>Suggested Reading: Chapters 3 and 5 (Chopra and Meindl)</a:t>
            </a:r>
            <a:endParaRPr lang="en-US" sz="3600" dirty="0">
              <a:solidFill>
                <a:srgbClr val="FF0000"/>
              </a:solidFill>
            </a:endParaRPr>
          </a:p>
          <a:p>
            <a:pPr lvl="1">
              <a:lnSpc>
                <a:spcPct val="150000"/>
              </a:lnSpc>
              <a:spcBef>
                <a:spcPts val="600"/>
              </a:spcBef>
            </a:pPr>
            <a:endParaRPr lang="en-US" altLang="en-US" sz="1800" dirty="0"/>
          </a:p>
        </p:txBody>
      </p:sp>
    </p:spTree>
    <p:extLst>
      <p:ext uri="{BB962C8B-B14F-4D97-AF65-F5344CB8AC3E}">
        <p14:creationId xmlns:p14="http://schemas.microsoft.com/office/powerpoint/2010/main" val="249195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457200"/>
            <a:ext cx="5713413" cy="576263"/>
          </a:xfrm>
        </p:spPr>
        <p:txBody>
          <a:bodyPr/>
          <a:lstStyle/>
          <a:p>
            <a:r>
              <a:rPr lang="en-US" altLang="en-US" dirty="0"/>
              <a:t>Course Information</a:t>
            </a:r>
          </a:p>
        </p:txBody>
      </p:sp>
      <p:sp>
        <p:nvSpPr>
          <p:cNvPr id="122883" name="Rectangle 3"/>
          <p:cNvSpPr>
            <a:spLocks noGrp="1" noChangeArrowheads="1"/>
          </p:cNvSpPr>
          <p:nvPr>
            <p:ph type="body" idx="1"/>
          </p:nvPr>
        </p:nvSpPr>
        <p:spPr>
          <a:xfrm>
            <a:off x="152400" y="1981200"/>
            <a:ext cx="8915400" cy="5334000"/>
          </a:xfrm>
        </p:spPr>
        <p:txBody>
          <a:bodyPr/>
          <a:lstStyle/>
          <a:p>
            <a:pPr>
              <a:lnSpc>
                <a:spcPct val="150000"/>
              </a:lnSpc>
              <a:defRPr/>
            </a:pPr>
            <a:r>
              <a:rPr lang="en-US" sz="4400" dirty="0"/>
              <a:t>Teaching Assistant</a:t>
            </a:r>
          </a:p>
          <a:p>
            <a:pPr lvl="1">
              <a:lnSpc>
                <a:spcPct val="150000"/>
              </a:lnSpc>
              <a:defRPr/>
            </a:pPr>
            <a:r>
              <a:rPr lang="en-US" sz="4000" dirty="0"/>
              <a:t>Harish Ramadurgam  </a:t>
            </a:r>
          </a:p>
          <a:p>
            <a:pPr lvl="2">
              <a:lnSpc>
                <a:spcPct val="150000"/>
              </a:lnSpc>
              <a:defRPr/>
            </a:pPr>
            <a:r>
              <a:rPr lang="en-US" sz="3200" dirty="0"/>
              <a:t>E-mail: </a:t>
            </a:r>
            <a:r>
              <a:rPr lang="en-US" sz="3200" dirty="0">
                <a:hlinkClick r:id="rId3"/>
              </a:rPr>
              <a:t>RSCA_CBA@ISB.EDU</a:t>
            </a:r>
            <a:r>
              <a:rPr lang="en-US" sz="3200" dirty="0"/>
              <a:t> </a:t>
            </a:r>
          </a:p>
          <a:p>
            <a:pPr lvl="2">
              <a:lnSpc>
                <a:spcPct val="150000"/>
              </a:lnSpc>
              <a:defRPr/>
            </a:pPr>
            <a:endParaRPr lang="en-US" sz="3600" dirty="0"/>
          </a:p>
          <a:p>
            <a:pPr marL="0" indent="0">
              <a:lnSpc>
                <a:spcPct val="150000"/>
              </a:lnSpc>
              <a:buNone/>
              <a:defRPr/>
            </a:pPr>
            <a:endParaRPr lang="en-US" alt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 y="-42863"/>
            <a:ext cx="5713413" cy="576263"/>
          </a:xfrm>
        </p:spPr>
        <p:txBody>
          <a:bodyPr/>
          <a:lstStyle/>
          <a:p>
            <a:pPr>
              <a:lnSpc>
                <a:spcPct val="120000"/>
              </a:lnSpc>
            </a:pPr>
            <a:r>
              <a:rPr lang="en-US" altLang="en-US" sz="4000" dirty="0"/>
              <a:t>Course Objectives</a:t>
            </a:r>
          </a:p>
        </p:txBody>
      </p:sp>
      <p:sp>
        <p:nvSpPr>
          <p:cNvPr id="252931" name="Rectangle 3"/>
          <p:cNvSpPr>
            <a:spLocks noGrp="1" noChangeArrowheads="1"/>
          </p:cNvSpPr>
          <p:nvPr>
            <p:ph type="body" idx="1"/>
          </p:nvPr>
        </p:nvSpPr>
        <p:spPr>
          <a:xfrm>
            <a:off x="0" y="533400"/>
            <a:ext cx="9296400" cy="3276600"/>
          </a:xfrm>
        </p:spPr>
        <p:txBody>
          <a:bodyPr/>
          <a:lstStyle/>
          <a:p>
            <a:pPr lvl="0">
              <a:lnSpc>
                <a:spcPct val="114000"/>
              </a:lnSpc>
            </a:pPr>
            <a:r>
              <a:rPr lang="en-US" sz="2400" dirty="0"/>
              <a:t>This course will assist you in understanding the importance of data in the supply chain and how organizations can gain competitive advantage using the analytics tools at various stages in the supply chain. </a:t>
            </a:r>
            <a:endParaRPr lang="en-US" sz="2800" dirty="0"/>
          </a:p>
          <a:p>
            <a:pPr lvl="1">
              <a:lnSpc>
                <a:spcPct val="114000"/>
              </a:lnSpc>
            </a:pPr>
            <a:r>
              <a:rPr lang="en-US" sz="2000" u="sng" dirty="0">
                <a:solidFill>
                  <a:srgbClr val="FF0000"/>
                </a:solidFill>
              </a:rPr>
              <a:t>Numerous examples of firms </a:t>
            </a:r>
            <a:r>
              <a:rPr lang="en-US" sz="2000" dirty="0"/>
              <a:t>that have been successful in implementing such tools will be discussed. </a:t>
            </a:r>
            <a:endParaRPr lang="en-US" sz="2400" dirty="0"/>
          </a:p>
          <a:p>
            <a:pPr lvl="0">
              <a:lnSpc>
                <a:spcPct val="114000"/>
              </a:lnSpc>
            </a:pPr>
            <a:r>
              <a:rPr lang="en-US" sz="2400" dirty="0"/>
              <a:t>In order to ensure that students have in-depth understanding of supply chain analytics implementation in different industries, we will analyze </a:t>
            </a:r>
            <a:r>
              <a:rPr lang="en-US" sz="2400" u="sng" dirty="0">
                <a:solidFill>
                  <a:srgbClr val="FF0000"/>
                </a:solidFill>
              </a:rPr>
              <a:t>different cases using real data</a:t>
            </a:r>
            <a:r>
              <a:rPr lang="en-US" sz="2400" dirty="0"/>
              <a:t>. </a:t>
            </a:r>
            <a:endParaRPr lang="en-US" sz="2800" dirty="0"/>
          </a:p>
          <a:p>
            <a:pPr lvl="0">
              <a:lnSpc>
                <a:spcPct val="114000"/>
              </a:lnSpc>
            </a:pPr>
            <a:r>
              <a:rPr lang="en-US" sz="2400" dirty="0"/>
              <a:t>We will also play a </a:t>
            </a:r>
            <a:r>
              <a:rPr lang="en-US" sz="2400" u="sng" dirty="0">
                <a:solidFill>
                  <a:srgbClr val="FF0000"/>
                </a:solidFill>
              </a:rPr>
              <a:t>simulation game </a:t>
            </a:r>
            <a:r>
              <a:rPr lang="en-US" sz="2400" dirty="0"/>
              <a:t>to provide you hands-on experience.</a:t>
            </a:r>
          </a:p>
          <a:p>
            <a:pPr lvl="0">
              <a:lnSpc>
                <a:spcPct val="114000"/>
              </a:lnSpc>
            </a:pPr>
            <a:r>
              <a:rPr lang="en-US" sz="2800" dirty="0"/>
              <a:t>This course incudes applications of the tools learned in earlier classes.</a:t>
            </a:r>
          </a:p>
          <a:p>
            <a:pPr>
              <a:lnSpc>
                <a:spcPct val="114000"/>
              </a:lnSpc>
              <a:spcBef>
                <a:spcPct val="35000"/>
              </a:spcBef>
            </a:pPr>
            <a:r>
              <a:rPr lang="en-US" altLang="en-US" dirty="0">
                <a:solidFill>
                  <a:schemeClr val="hlink"/>
                </a:solidFill>
              </a:rPr>
              <a:t>Have Fun!!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 y="33337"/>
            <a:ext cx="8134350" cy="576263"/>
          </a:xfrm>
        </p:spPr>
        <p:txBody>
          <a:bodyPr/>
          <a:lstStyle/>
          <a:p>
            <a:pPr>
              <a:lnSpc>
                <a:spcPct val="120000"/>
              </a:lnSpc>
            </a:pPr>
            <a:r>
              <a:rPr lang="en-US" altLang="en-US" sz="3600" dirty="0"/>
              <a:t>Course Material and other Readings</a:t>
            </a:r>
          </a:p>
        </p:txBody>
      </p:sp>
      <p:sp>
        <p:nvSpPr>
          <p:cNvPr id="252931" name="Rectangle 3"/>
          <p:cNvSpPr>
            <a:spLocks noGrp="1" noChangeArrowheads="1"/>
          </p:cNvSpPr>
          <p:nvPr>
            <p:ph type="body" idx="1"/>
          </p:nvPr>
        </p:nvSpPr>
        <p:spPr>
          <a:xfrm>
            <a:off x="0" y="533400"/>
            <a:ext cx="9296400" cy="3276600"/>
          </a:xfrm>
        </p:spPr>
        <p:txBody>
          <a:bodyPr/>
          <a:lstStyle/>
          <a:p>
            <a:pPr lvl="0">
              <a:lnSpc>
                <a:spcPct val="130000"/>
              </a:lnSpc>
            </a:pPr>
            <a:r>
              <a:rPr lang="en-US" sz="2400" dirty="0"/>
              <a:t>Recommended Textbook</a:t>
            </a:r>
            <a:endParaRPr lang="en-US" sz="2800" dirty="0"/>
          </a:p>
          <a:p>
            <a:pPr lvl="1">
              <a:lnSpc>
                <a:spcPct val="130000"/>
              </a:lnSpc>
            </a:pPr>
            <a:r>
              <a:rPr lang="en-US" sz="2000" u="sng" dirty="0">
                <a:solidFill>
                  <a:srgbClr val="FF0000"/>
                </a:solidFill>
              </a:rPr>
              <a:t>Chopra, S. and Meindl, P. </a:t>
            </a:r>
            <a:r>
              <a:rPr lang="en-US" sz="2000" i="1" u="sng" dirty="0">
                <a:solidFill>
                  <a:srgbClr val="FF0000"/>
                </a:solidFill>
              </a:rPr>
              <a:t>Supply Chain Management: Strategy, Planning, and Operations</a:t>
            </a:r>
            <a:r>
              <a:rPr lang="en-US" sz="2000" u="sng" dirty="0">
                <a:solidFill>
                  <a:srgbClr val="FF0000"/>
                </a:solidFill>
              </a:rPr>
              <a:t> (C&amp;M), 6th Edition.</a:t>
            </a:r>
            <a:r>
              <a:rPr lang="en-US" sz="2000" dirty="0"/>
              <a:t> </a:t>
            </a:r>
            <a:endParaRPr lang="en-US" sz="2400" dirty="0"/>
          </a:p>
          <a:p>
            <a:pPr lvl="0">
              <a:lnSpc>
                <a:spcPct val="130000"/>
              </a:lnSpc>
            </a:pPr>
            <a:r>
              <a:rPr lang="en-US" sz="2400" dirty="0"/>
              <a:t>Other Useful Readings</a:t>
            </a:r>
          </a:p>
          <a:p>
            <a:pPr lvl="1">
              <a:lnSpc>
                <a:spcPct val="130000"/>
              </a:lnSpc>
            </a:pPr>
            <a:r>
              <a:rPr lang="en-US" sz="2000" dirty="0"/>
              <a:t>Fisher M. and Raman A. (2010). </a:t>
            </a:r>
            <a:r>
              <a:rPr lang="en-US" sz="2000" i="1" dirty="0"/>
              <a:t>The New Science of Retailing: How analytics are transforming the supply chain and improving performance</a:t>
            </a:r>
            <a:r>
              <a:rPr lang="en-US" sz="2000" dirty="0"/>
              <a:t>, Harvard Business Press, Boston, Massachusetts, USA.</a:t>
            </a:r>
          </a:p>
          <a:p>
            <a:pPr lvl="1">
              <a:lnSpc>
                <a:spcPct val="130000"/>
              </a:lnSpc>
            </a:pPr>
            <a:r>
              <a:rPr lang="en-US" sz="2000" dirty="0"/>
              <a:t>Feigin G. (2011). </a:t>
            </a:r>
            <a:r>
              <a:rPr lang="en-US" sz="2000" i="1" dirty="0"/>
              <a:t>Supply Chain Planning and Analytics: The right product to the right place at the right time</a:t>
            </a:r>
            <a:r>
              <a:rPr lang="en-US" sz="2000" dirty="0"/>
              <a:t>, Business Expert Press, New York, USA. </a:t>
            </a:r>
          </a:p>
          <a:p>
            <a:pPr lvl="1">
              <a:lnSpc>
                <a:spcPct val="130000"/>
              </a:lnSpc>
            </a:pPr>
            <a:r>
              <a:rPr lang="en-US" sz="2000" dirty="0"/>
              <a:t>Davenport, T. H. and Harris, J. G. (2007). </a:t>
            </a:r>
            <a:r>
              <a:rPr lang="en-US" sz="2000" i="1" dirty="0"/>
              <a:t>Competing on Analytics: The new science of winning</a:t>
            </a:r>
            <a:r>
              <a:rPr lang="en-US" sz="2000" dirty="0"/>
              <a:t>. Harvard Business Press.</a:t>
            </a:r>
          </a:p>
          <a:p>
            <a:pPr lvl="1">
              <a:lnSpc>
                <a:spcPct val="130000"/>
              </a:lnSpc>
            </a:pPr>
            <a:r>
              <a:rPr lang="en-US" sz="2000" dirty="0"/>
              <a:t>Davenport, T. H., Harris, J. G., and Morison, R. (2010). </a:t>
            </a:r>
            <a:r>
              <a:rPr lang="en-US" sz="2000" i="1" dirty="0"/>
              <a:t>Analytics at Work: Smarter decisions, better results</a:t>
            </a:r>
            <a:r>
              <a:rPr lang="en-US" sz="2000" dirty="0"/>
              <a:t>. Harvard Business Press.</a:t>
            </a:r>
          </a:p>
        </p:txBody>
      </p:sp>
    </p:spTree>
    <p:extLst>
      <p:ext uri="{BB962C8B-B14F-4D97-AF65-F5344CB8AC3E}">
        <p14:creationId xmlns:p14="http://schemas.microsoft.com/office/powerpoint/2010/main" val="2202409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29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29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29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2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 y="76200"/>
            <a:ext cx="8134350" cy="576263"/>
          </a:xfrm>
        </p:spPr>
        <p:txBody>
          <a:bodyPr/>
          <a:lstStyle/>
          <a:p>
            <a:pPr>
              <a:lnSpc>
                <a:spcPct val="120000"/>
              </a:lnSpc>
            </a:pPr>
            <a:r>
              <a:rPr lang="en-US" altLang="en-US" dirty="0"/>
              <a:t>Course</a:t>
            </a:r>
            <a:r>
              <a:rPr lang="en-US" altLang="en-US" sz="4000" dirty="0"/>
              <a:t> Home Page</a:t>
            </a:r>
          </a:p>
        </p:txBody>
      </p:sp>
      <p:sp>
        <p:nvSpPr>
          <p:cNvPr id="252931" name="Rectangle 3"/>
          <p:cNvSpPr>
            <a:spLocks noGrp="1" noChangeArrowheads="1"/>
          </p:cNvSpPr>
          <p:nvPr>
            <p:ph type="body" idx="1"/>
          </p:nvPr>
        </p:nvSpPr>
        <p:spPr>
          <a:xfrm>
            <a:off x="228600" y="990600"/>
            <a:ext cx="8534400" cy="3276600"/>
          </a:xfrm>
        </p:spPr>
        <p:txBody>
          <a:bodyPr/>
          <a:lstStyle/>
          <a:p>
            <a:pPr lvl="0"/>
            <a:r>
              <a:rPr lang="en-US" dirty="0"/>
              <a:t>This page will guide you to all the downloadable files related to the course, in particular:</a:t>
            </a:r>
          </a:p>
          <a:p>
            <a:pPr lvl="1"/>
            <a:r>
              <a:rPr lang="en-US" dirty="0"/>
              <a:t>Excel spreadsheets for cases (posted in the course of the term)</a:t>
            </a:r>
          </a:p>
          <a:p>
            <a:pPr lvl="1"/>
            <a:r>
              <a:rPr lang="en-US" dirty="0"/>
              <a:t>Class notes (posted in the course of the term).</a:t>
            </a:r>
          </a:p>
          <a:p>
            <a:pPr lvl="1"/>
            <a:r>
              <a:rPr lang="en-US" dirty="0"/>
              <a:t>Links to other web locations that may be of interest to the class.</a:t>
            </a:r>
          </a:p>
          <a:p>
            <a:pPr lvl="1"/>
            <a:endParaRPr lang="en-US" dirty="0"/>
          </a:p>
          <a:p>
            <a:pPr lvl="0"/>
            <a:r>
              <a:rPr lang="en-US" dirty="0">
                <a:solidFill>
                  <a:srgbClr val="FF0000"/>
                </a:solidFill>
              </a:rPr>
              <a:t>I encourage you to inform me of interesting links so I can make them available to the entire class.</a:t>
            </a:r>
          </a:p>
          <a:p>
            <a:pPr lvl="0">
              <a:lnSpc>
                <a:spcPct val="130000"/>
              </a:lnSpc>
            </a:pPr>
            <a:endParaRPr lang="en-US" sz="2000" dirty="0"/>
          </a:p>
        </p:txBody>
      </p:sp>
    </p:spTree>
    <p:extLst>
      <p:ext uri="{BB962C8B-B14F-4D97-AF65-F5344CB8AC3E}">
        <p14:creationId xmlns:p14="http://schemas.microsoft.com/office/powerpoint/2010/main" val="224348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theme/theme1.xml><?xml version="1.0" encoding="utf-8"?>
<a:theme xmlns:a="http://schemas.openxmlformats.org/drawingml/2006/main" name="Blank Presentatio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24048</TotalTime>
  <Words>3653</Words>
  <Application>Microsoft Office PowerPoint</Application>
  <PresentationFormat>On-screen Show (4:3)</PresentationFormat>
  <Paragraphs>441</Paragraphs>
  <Slides>53</Slides>
  <Notes>31</Notes>
  <HiddenSlides>0</HiddenSlides>
  <MMClips>5</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Comic Sans MS</vt:lpstr>
      <vt:lpstr>Times</vt:lpstr>
      <vt:lpstr>Wingdings</vt:lpstr>
      <vt:lpstr>Blank Presentation</vt:lpstr>
      <vt:lpstr>Clip</vt:lpstr>
      <vt:lpstr> </vt:lpstr>
      <vt:lpstr>Brief Bio</vt:lpstr>
      <vt:lpstr>Brief Bio</vt:lpstr>
      <vt:lpstr>Recent Media Appearances</vt:lpstr>
      <vt:lpstr>Recent Teaching and Research Awards</vt:lpstr>
      <vt:lpstr>Course Information</vt:lpstr>
      <vt:lpstr>Course Objectives</vt:lpstr>
      <vt:lpstr>Course Material and other Readings</vt:lpstr>
      <vt:lpstr>Course Home Page</vt:lpstr>
      <vt:lpstr>Grading</vt:lpstr>
      <vt:lpstr>Case Discussions</vt:lpstr>
      <vt:lpstr>Case Discussions</vt:lpstr>
      <vt:lpstr>Case Discussions</vt:lpstr>
      <vt:lpstr>Class Participation Grade</vt:lpstr>
      <vt:lpstr>Beer Game Report</vt:lpstr>
      <vt:lpstr>Classroom Behavior</vt:lpstr>
      <vt:lpstr>Course Outline</vt:lpstr>
      <vt:lpstr>Data Analytics and Decision Analytics</vt:lpstr>
      <vt:lpstr>Data Analytics and Decision Analytics</vt:lpstr>
      <vt:lpstr>Data Analytics and Decision Analytics</vt:lpstr>
      <vt:lpstr>Supply Chain</vt:lpstr>
      <vt:lpstr>Examples of supply chains</vt:lpstr>
      <vt:lpstr>The Logistics View</vt:lpstr>
      <vt:lpstr>Manufacturing Aircraft – Boeing 787</vt:lpstr>
      <vt:lpstr>The Logistics Costs in the US</vt:lpstr>
      <vt:lpstr>The Logistics Costs</vt:lpstr>
      <vt:lpstr>Typical supply chain processes</vt:lpstr>
      <vt:lpstr>Typical supply chain flows</vt:lpstr>
      <vt:lpstr>Drivers of supply chain performance</vt:lpstr>
      <vt:lpstr>Comparison between efficiency and responsiveness</vt:lpstr>
      <vt:lpstr>Data in Supply Chain</vt:lpstr>
      <vt:lpstr>Data in Supply Chain</vt:lpstr>
      <vt:lpstr>Supply Chain Analytics</vt:lpstr>
      <vt:lpstr>Supply Chain Analytics</vt:lpstr>
      <vt:lpstr>Supply Chain Analytics</vt:lpstr>
      <vt:lpstr>Supply Chain Analytics</vt:lpstr>
      <vt:lpstr>Analytic techniques used in supply chain management </vt:lpstr>
      <vt:lpstr>Examples</vt:lpstr>
      <vt:lpstr>Examples of Supply Chain Analytics</vt:lpstr>
      <vt:lpstr>Harrah’s Entertainment</vt:lpstr>
      <vt:lpstr>RFID Chips</vt:lpstr>
      <vt:lpstr>Retail Analytics</vt:lpstr>
      <vt:lpstr>Dash Buttons</vt:lpstr>
      <vt:lpstr>Dash Wand</vt:lpstr>
      <vt:lpstr>Retail Analytics</vt:lpstr>
      <vt:lpstr>PowerPoint Presentation</vt:lpstr>
      <vt:lpstr>PowerPoint Presentation</vt:lpstr>
      <vt:lpstr>PowerPoint Presentation</vt:lpstr>
      <vt:lpstr>Data Analytics and Decision Analytics Models </vt:lpstr>
      <vt:lpstr>How do firms / practitioners view SCM?</vt:lpstr>
      <vt:lpstr>So it depends on who you ask?</vt:lpstr>
      <vt:lpstr>The boundary of SCM: A supply chain for pencils</vt:lpstr>
      <vt:lpstr>Session 2: What’s Next</vt:lpstr>
    </vt:vector>
  </TitlesOfParts>
  <Company>TAMU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Mays College   Development Council</dc:title>
  <dc:creator>Subodha</dc:creator>
  <cp:lastModifiedBy>Subodha Kumar</cp:lastModifiedBy>
  <cp:revision>779</cp:revision>
  <cp:lastPrinted>2015-04-26T13:48:18Z</cp:lastPrinted>
  <dcterms:created xsi:type="dcterms:W3CDTF">2001-09-26T14:54:05Z</dcterms:created>
  <dcterms:modified xsi:type="dcterms:W3CDTF">2019-12-04T01:54:18Z</dcterms:modified>
</cp:coreProperties>
</file>