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drawings/drawing1.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2.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3.xml" ContentType="application/vnd.openxmlformats-officedocument.drawingml.chartshape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493" r:id="rId2"/>
    <p:sldId id="669" r:id="rId3"/>
    <p:sldId id="761" r:id="rId4"/>
    <p:sldId id="848" r:id="rId5"/>
    <p:sldId id="762" r:id="rId6"/>
    <p:sldId id="763" r:id="rId7"/>
    <p:sldId id="764" r:id="rId8"/>
    <p:sldId id="766" r:id="rId9"/>
    <p:sldId id="767" r:id="rId10"/>
    <p:sldId id="711" r:id="rId11"/>
    <p:sldId id="768" r:id="rId12"/>
    <p:sldId id="714" r:id="rId13"/>
    <p:sldId id="769" r:id="rId14"/>
    <p:sldId id="772" r:id="rId15"/>
    <p:sldId id="773" r:id="rId16"/>
    <p:sldId id="843" r:id="rId17"/>
    <p:sldId id="771" r:id="rId18"/>
    <p:sldId id="845" r:id="rId19"/>
    <p:sldId id="846" r:id="rId20"/>
    <p:sldId id="716" r:id="rId21"/>
    <p:sldId id="774" r:id="rId22"/>
    <p:sldId id="720" r:id="rId23"/>
    <p:sldId id="777" r:id="rId24"/>
    <p:sldId id="778" r:id="rId25"/>
    <p:sldId id="798" r:id="rId26"/>
    <p:sldId id="799" r:id="rId27"/>
    <p:sldId id="800" r:id="rId28"/>
    <p:sldId id="801" r:id="rId29"/>
    <p:sldId id="802" r:id="rId30"/>
    <p:sldId id="803" r:id="rId31"/>
    <p:sldId id="805" r:id="rId32"/>
    <p:sldId id="806" r:id="rId33"/>
    <p:sldId id="807" r:id="rId34"/>
    <p:sldId id="808" r:id="rId35"/>
    <p:sldId id="809" r:id="rId36"/>
    <p:sldId id="810" r:id="rId37"/>
    <p:sldId id="847" r:id="rId38"/>
    <p:sldId id="844" r:id="rId39"/>
    <p:sldId id="813" r:id="rId40"/>
    <p:sldId id="814" r:id="rId41"/>
    <p:sldId id="815" r:id="rId42"/>
    <p:sldId id="816" r:id="rId43"/>
    <p:sldId id="817" r:id="rId44"/>
    <p:sldId id="828" r:id="rId45"/>
    <p:sldId id="829" r:id="rId46"/>
    <p:sldId id="830" r:id="rId47"/>
    <p:sldId id="835" r:id="rId48"/>
    <p:sldId id="836" r:id="rId49"/>
    <p:sldId id="786" r:id="rId50"/>
    <p:sldId id="787" r:id="rId51"/>
    <p:sldId id="788" r:id="rId52"/>
    <p:sldId id="789" r:id="rId53"/>
    <p:sldId id="790" r:id="rId54"/>
    <p:sldId id="791" r:id="rId55"/>
    <p:sldId id="792" r:id="rId56"/>
    <p:sldId id="793" r:id="rId57"/>
    <p:sldId id="794" r:id="rId58"/>
    <p:sldId id="795" r:id="rId59"/>
    <p:sldId id="796" r:id="rId60"/>
    <p:sldId id="797" r:id="rId61"/>
    <p:sldId id="667" r:id="rId6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800000"/>
    <a:srgbClr val="000099"/>
    <a:srgbClr val="FF33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52" autoAdjust="0"/>
    <p:restoredTop sz="93979" autoAdjust="0"/>
  </p:normalViewPr>
  <p:slideViewPr>
    <p:cSldViewPr>
      <p:cViewPr varScale="1">
        <p:scale>
          <a:sx n="67" d="100"/>
          <a:sy n="67" d="100"/>
        </p:scale>
        <p:origin x="7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46" d="100"/>
          <a:sy n="146" d="100"/>
        </p:scale>
        <p:origin x="1198" y="4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oleObject" Target="file:///C:\Users\20020\AppData\Local\Temp\Adobe\Acrobat\9.0\A9RDBE7.csv"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20020\Dropbox\Courses\LSCM2\SCM%20Transportation\Grocery%20Gatewa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20020\Dropbox\Courses\LSCM2\SCM%20Transportation\Grocery%20Gateway.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Users\20020\Dropbox\Courses\LSCM2\SCM%20Transportation\Grocery%20Gateway.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C:\Users\20020\Dropbox\Courses\LSCM2\SCM%20Transportation\Grocery%20Gateway.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mn-cs"/>
              </a:defRPr>
            </a:pPr>
            <a:r>
              <a:rPr lang="en-US" dirty="0"/>
              <a:t>Composition of relative expenses per trip</a:t>
            </a:r>
          </a:p>
        </c:rich>
      </c:tx>
      <c:overlay val="0"/>
      <c:spPr>
        <a:noFill/>
        <a:ln>
          <a:noFill/>
        </a:ln>
        <a:effectLst/>
      </c:sp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A3-4568-BA17-DBF93886B78F}"/>
              </c:ext>
            </c:extLst>
          </c:dPt>
          <c:dPt>
            <c:idx val="1"/>
            <c:bubble3D val="0"/>
            <c:spPr>
              <a:solidFill>
                <a:schemeClr val="accent2">
                  <a:lumMod val="20000"/>
                  <a:lumOff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A3-4568-BA17-DBF93886B78F}"/>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5-F7A3-4568-BA17-DBF93886B78F}"/>
              </c:ext>
            </c:extLst>
          </c:dPt>
          <c:dPt>
            <c:idx val="3"/>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F7A3-4568-BA17-DBF93886B78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Calibri" panose="020F0502020204030204" pitchFamily="34" charset="0"/>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Sheet1!$C$3:$C$6</c:f>
              <c:strCache>
                <c:ptCount val="4"/>
                <c:pt idx="0">
                  <c:v>Repair</c:v>
                </c:pt>
                <c:pt idx="1">
                  <c:v>Driver</c:v>
                </c:pt>
                <c:pt idx="2">
                  <c:v>On-road</c:v>
                </c:pt>
                <c:pt idx="3">
                  <c:v>Fuel</c:v>
                </c:pt>
              </c:strCache>
            </c:strRef>
          </c:cat>
          <c:val>
            <c:numRef>
              <c:f>Sheet1!$D$3:$D$6</c:f>
              <c:numCache>
                <c:formatCode>General</c:formatCode>
                <c:ptCount val="4"/>
                <c:pt idx="0">
                  <c:v>7</c:v>
                </c:pt>
                <c:pt idx="1">
                  <c:v>10</c:v>
                </c:pt>
                <c:pt idx="2">
                  <c:v>28</c:v>
                </c:pt>
                <c:pt idx="3">
                  <c:v>55</c:v>
                </c:pt>
              </c:numCache>
            </c:numRef>
          </c:val>
          <c:extLst>
            <c:ext xmlns:c16="http://schemas.microsoft.com/office/drawing/2014/chart" uri="{C3380CC4-5D6E-409C-BE32-E72D297353CC}">
              <c16:uniqueId val="{00000008-F7A3-4568-BA17-DBF93886B78F}"/>
            </c:ext>
          </c:extLst>
        </c:ser>
        <c:dLbls>
          <c:showLegendKey val="0"/>
          <c:showVal val="0"/>
          <c:showCatName val="0"/>
          <c:showSerName val="0"/>
          <c:showPercent val="0"/>
          <c:showBubbleSize val="0"/>
          <c:showLeaderLines val="0"/>
        </c:dLbls>
      </c:pie3DChart>
      <c:spPr>
        <a:noFill/>
        <a:ln>
          <a:noFill/>
        </a:ln>
        <a:effectLst/>
      </c:spPr>
    </c:plotArea>
    <c:plotVisOnly val="1"/>
    <c:dispBlanksAs val="zero"/>
    <c:showDLblsOverMax val="0"/>
  </c:chart>
  <c:spPr>
    <a:noFill/>
    <a:ln>
      <a:noFill/>
    </a:ln>
    <a:effectLst/>
  </c:spPr>
  <c:txPr>
    <a:bodyPr/>
    <a:lstStyle/>
    <a:p>
      <a:pPr>
        <a:defRPr>
          <a:latin typeface="Calibri" panose="020F0502020204030204"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Customer</a:t>
            </a:r>
            <a:r>
              <a:rPr lang="en-US" baseline="0" dirty="0">
                <a:latin typeface="Calibri" panose="020F0502020204030204" pitchFamily="34" charset="0"/>
              </a:rPr>
              <a:t> Locations</a:t>
            </a:r>
            <a:endParaRPr lang="en-US" dirty="0">
              <a:latin typeface="Calibri" panose="020F0502020204030204" pitchFamily="34" charset="0"/>
            </a:endParaRP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12"/>
            <c:spPr>
              <a:solidFill>
                <a:schemeClr val="tx2"/>
              </a:solidFill>
              <a:ln w="9525">
                <a:solidFill>
                  <a:schemeClr val="accent5"/>
                </a:solidFill>
              </a:ln>
              <a:effectLst/>
            </c:spPr>
          </c:marker>
          <c:xVal>
            <c:numRef>
              <c:f>'Vehicle Routing &amp; Scheduling'!$C$2:$C$15</c:f>
              <c:numCache>
                <c:formatCode>General</c:formatCode>
                <c:ptCount val="14"/>
                <c:pt idx="0">
                  <c:v>0</c:v>
                </c:pt>
                <c:pt idx="1">
                  <c:v>0</c:v>
                </c:pt>
                <c:pt idx="2">
                  <c:v>6</c:v>
                </c:pt>
                <c:pt idx="3">
                  <c:v>7</c:v>
                </c:pt>
                <c:pt idx="4">
                  <c:v>9</c:v>
                </c:pt>
                <c:pt idx="5">
                  <c:v>15</c:v>
                </c:pt>
                <c:pt idx="6">
                  <c:v>20</c:v>
                </c:pt>
                <c:pt idx="7">
                  <c:v>17</c:v>
                </c:pt>
                <c:pt idx="8">
                  <c:v>7</c:v>
                </c:pt>
                <c:pt idx="9">
                  <c:v>1</c:v>
                </c:pt>
                <c:pt idx="10">
                  <c:v>15</c:v>
                </c:pt>
                <c:pt idx="11">
                  <c:v>20</c:v>
                </c:pt>
                <c:pt idx="12">
                  <c:v>7</c:v>
                </c:pt>
                <c:pt idx="13">
                  <c:v>2</c:v>
                </c:pt>
              </c:numCache>
            </c:numRef>
          </c:xVal>
          <c:yVal>
            <c:numRef>
              <c:f>'Vehicle Routing &amp; Scheduling'!$D$2:$D$15</c:f>
              <c:numCache>
                <c:formatCode>General</c:formatCode>
                <c:ptCount val="14"/>
                <c:pt idx="0">
                  <c:v>0</c:v>
                </c:pt>
                <c:pt idx="1">
                  <c:v>12</c:v>
                </c:pt>
                <c:pt idx="2">
                  <c:v>5</c:v>
                </c:pt>
                <c:pt idx="3">
                  <c:v>15</c:v>
                </c:pt>
                <c:pt idx="4">
                  <c:v>12</c:v>
                </c:pt>
                <c:pt idx="5">
                  <c:v>3</c:v>
                </c:pt>
                <c:pt idx="6">
                  <c:v>0</c:v>
                </c:pt>
                <c:pt idx="7">
                  <c:v>-2</c:v>
                </c:pt>
                <c:pt idx="8">
                  <c:v>-4</c:v>
                </c:pt>
                <c:pt idx="9">
                  <c:v>-6</c:v>
                </c:pt>
                <c:pt idx="10">
                  <c:v>-6</c:v>
                </c:pt>
                <c:pt idx="11">
                  <c:v>-7</c:v>
                </c:pt>
                <c:pt idx="12">
                  <c:v>-9</c:v>
                </c:pt>
                <c:pt idx="13">
                  <c:v>-15</c:v>
                </c:pt>
              </c:numCache>
            </c:numRef>
          </c:yVal>
          <c:smooth val="0"/>
          <c:extLst>
            <c:ext xmlns:c16="http://schemas.microsoft.com/office/drawing/2014/chart" uri="{C3380CC4-5D6E-409C-BE32-E72D297353CC}">
              <c16:uniqueId val="{00000000-BDC9-4662-B25A-2A45C93BA52F}"/>
            </c:ext>
          </c:extLst>
        </c:ser>
        <c:dLbls>
          <c:showLegendKey val="0"/>
          <c:showVal val="0"/>
          <c:showCatName val="0"/>
          <c:showSerName val="0"/>
          <c:showPercent val="0"/>
          <c:showBubbleSize val="0"/>
        </c:dLbls>
        <c:axId val="432210504"/>
        <c:axId val="432198744"/>
      </c:scatterChart>
      <c:valAx>
        <c:axId val="4322105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X-Coordinate</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198744"/>
        <c:crosses val="autoZero"/>
        <c:crossBetween val="midCat"/>
      </c:valAx>
      <c:valAx>
        <c:axId val="432198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Y_Coordinate</a:t>
                </a:r>
              </a:p>
            </c:rich>
          </c:tx>
          <c:overlay val="0"/>
          <c:spPr>
            <a:noFill/>
            <a:ln>
              <a:noFill/>
            </a:ln>
            <a:effectLst/>
          </c:spPr>
        </c:title>
        <c:numFmt formatCode="General" sourceLinked="1"/>
        <c:majorTickMark val="none"/>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10504"/>
        <c:crosses val="autoZero"/>
        <c:crossBetween val="midCat"/>
      </c:valAx>
      <c:spPr>
        <a:noFill/>
        <a:ln>
          <a:noFill/>
        </a:ln>
        <a:effectLst/>
      </c:spPr>
    </c:plotArea>
    <c:plotVisOnly val="1"/>
    <c:dispBlanksAs val="gap"/>
    <c:showDLblsOverMax val="0"/>
  </c:chart>
  <c:spPr>
    <a:solidFill>
      <a:schemeClr val="bg1"/>
    </a:solidFill>
    <a:ln w="15875" cap="flat" cmpd="sng" algn="ctr">
      <a:solidFill>
        <a:schemeClr val="tx1"/>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Customer</a:t>
            </a:r>
            <a:r>
              <a:rPr lang="en-US" baseline="0" dirty="0">
                <a:latin typeface="Calibri" panose="020F0502020204030204" pitchFamily="34" charset="0"/>
              </a:rPr>
              <a:t> Locations</a:t>
            </a:r>
            <a:endParaRPr lang="en-US" dirty="0">
              <a:latin typeface="Calibri" panose="020F0502020204030204" pitchFamily="34" charset="0"/>
            </a:endParaRP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12"/>
            <c:spPr>
              <a:solidFill>
                <a:schemeClr val="tx2"/>
              </a:solidFill>
              <a:ln w="9525">
                <a:solidFill>
                  <a:schemeClr val="accent5"/>
                </a:solidFill>
              </a:ln>
              <a:effectLst/>
            </c:spPr>
          </c:marker>
          <c:xVal>
            <c:numRef>
              <c:f>'Vehicle Routing &amp; Scheduling'!$C$2:$C$15</c:f>
              <c:numCache>
                <c:formatCode>General</c:formatCode>
                <c:ptCount val="14"/>
                <c:pt idx="0">
                  <c:v>0</c:v>
                </c:pt>
                <c:pt idx="1">
                  <c:v>0</c:v>
                </c:pt>
                <c:pt idx="2">
                  <c:v>6</c:v>
                </c:pt>
                <c:pt idx="3">
                  <c:v>7</c:v>
                </c:pt>
                <c:pt idx="4">
                  <c:v>9</c:v>
                </c:pt>
                <c:pt idx="5">
                  <c:v>15</c:v>
                </c:pt>
                <c:pt idx="6">
                  <c:v>20</c:v>
                </c:pt>
                <c:pt idx="7">
                  <c:v>17</c:v>
                </c:pt>
                <c:pt idx="8">
                  <c:v>7</c:v>
                </c:pt>
                <c:pt idx="9">
                  <c:v>1</c:v>
                </c:pt>
                <c:pt idx="10">
                  <c:v>15</c:v>
                </c:pt>
                <c:pt idx="11">
                  <c:v>20</c:v>
                </c:pt>
                <c:pt idx="12">
                  <c:v>7</c:v>
                </c:pt>
                <c:pt idx="13">
                  <c:v>2</c:v>
                </c:pt>
              </c:numCache>
            </c:numRef>
          </c:xVal>
          <c:yVal>
            <c:numRef>
              <c:f>'Vehicle Routing &amp; Scheduling'!$D$2:$D$15</c:f>
              <c:numCache>
                <c:formatCode>General</c:formatCode>
                <c:ptCount val="14"/>
                <c:pt idx="0">
                  <c:v>0</c:v>
                </c:pt>
                <c:pt idx="1">
                  <c:v>12</c:v>
                </c:pt>
                <c:pt idx="2">
                  <c:v>5</c:v>
                </c:pt>
                <c:pt idx="3">
                  <c:v>15</c:v>
                </c:pt>
                <c:pt idx="4">
                  <c:v>12</c:v>
                </c:pt>
                <c:pt idx="5">
                  <c:v>3</c:v>
                </c:pt>
                <c:pt idx="6">
                  <c:v>0</c:v>
                </c:pt>
                <c:pt idx="7">
                  <c:v>-2</c:v>
                </c:pt>
                <c:pt idx="8">
                  <c:v>-4</c:v>
                </c:pt>
                <c:pt idx="9">
                  <c:v>-6</c:v>
                </c:pt>
                <c:pt idx="10">
                  <c:v>-6</c:v>
                </c:pt>
                <c:pt idx="11">
                  <c:v>-7</c:v>
                </c:pt>
                <c:pt idx="12">
                  <c:v>-9</c:v>
                </c:pt>
                <c:pt idx="13">
                  <c:v>-15</c:v>
                </c:pt>
              </c:numCache>
            </c:numRef>
          </c:yVal>
          <c:smooth val="0"/>
          <c:extLst>
            <c:ext xmlns:c16="http://schemas.microsoft.com/office/drawing/2014/chart" uri="{C3380CC4-5D6E-409C-BE32-E72D297353CC}">
              <c16:uniqueId val="{00000000-3F2B-43F5-9C29-3ECF1286A38E}"/>
            </c:ext>
          </c:extLst>
        </c:ser>
        <c:dLbls>
          <c:showLegendKey val="0"/>
          <c:showVal val="0"/>
          <c:showCatName val="0"/>
          <c:showSerName val="0"/>
          <c:showPercent val="0"/>
          <c:showBubbleSize val="0"/>
        </c:dLbls>
        <c:axId val="432204232"/>
        <c:axId val="432219912"/>
      </c:scatterChart>
      <c:valAx>
        <c:axId val="4322042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X-Coordinate</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19912"/>
        <c:crosses val="autoZero"/>
        <c:crossBetween val="midCat"/>
      </c:valAx>
      <c:valAx>
        <c:axId val="432219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Y_Coordinate</a:t>
                </a:r>
              </a:p>
            </c:rich>
          </c:tx>
          <c:overlay val="0"/>
          <c:spPr>
            <a:noFill/>
            <a:ln>
              <a:noFill/>
            </a:ln>
            <a:effectLst/>
          </c:spPr>
        </c:title>
        <c:numFmt formatCode="General" sourceLinked="1"/>
        <c:majorTickMark val="none"/>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04232"/>
        <c:crosses val="autoZero"/>
        <c:crossBetween val="midCat"/>
      </c:valAx>
      <c:spPr>
        <a:noFill/>
        <a:ln>
          <a:noFill/>
        </a:ln>
        <a:effectLst/>
      </c:spPr>
    </c:plotArea>
    <c:plotVisOnly val="1"/>
    <c:dispBlanksAs val="gap"/>
    <c:showDLblsOverMax val="0"/>
  </c:chart>
  <c:spPr>
    <a:solidFill>
      <a:schemeClr val="bg1"/>
    </a:solidFill>
    <a:ln w="15875" cap="flat" cmpd="sng" algn="ctr">
      <a:solidFill>
        <a:schemeClr val="tx1"/>
      </a:solidFill>
      <a:round/>
    </a:ln>
    <a:effectLst/>
  </c:spPr>
  <c:txPr>
    <a:bodyPr/>
    <a:lstStyle/>
    <a:p>
      <a:pPr>
        <a:defRPr/>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Customer</a:t>
            </a:r>
            <a:r>
              <a:rPr lang="en-US" baseline="0" dirty="0">
                <a:latin typeface="Calibri" panose="020F0502020204030204" pitchFamily="34" charset="0"/>
              </a:rPr>
              <a:t> Locations</a:t>
            </a:r>
            <a:endParaRPr lang="en-US" dirty="0">
              <a:latin typeface="Calibri" panose="020F0502020204030204" pitchFamily="34" charset="0"/>
            </a:endParaRP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12"/>
            <c:spPr>
              <a:solidFill>
                <a:schemeClr val="tx2"/>
              </a:solidFill>
              <a:ln w="9525">
                <a:solidFill>
                  <a:schemeClr val="accent5"/>
                </a:solidFill>
              </a:ln>
              <a:effectLst/>
            </c:spPr>
          </c:marker>
          <c:xVal>
            <c:numRef>
              <c:f>'Vehicle Routing &amp; Scheduling'!$C$2:$C$15</c:f>
              <c:numCache>
                <c:formatCode>General</c:formatCode>
                <c:ptCount val="14"/>
                <c:pt idx="0">
                  <c:v>0</c:v>
                </c:pt>
                <c:pt idx="1">
                  <c:v>0</c:v>
                </c:pt>
                <c:pt idx="2">
                  <c:v>6</c:v>
                </c:pt>
                <c:pt idx="3">
                  <c:v>7</c:v>
                </c:pt>
                <c:pt idx="4">
                  <c:v>9</c:v>
                </c:pt>
                <c:pt idx="5">
                  <c:v>15</c:v>
                </c:pt>
                <c:pt idx="6">
                  <c:v>20</c:v>
                </c:pt>
                <c:pt idx="7">
                  <c:v>17</c:v>
                </c:pt>
                <c:pt idx="8">
                  <c:v>7</c:v>
                </c:pt>
                <c:pt idx="9">
                  <c:v>1</c:v>
                </c:pt>
                <c:pt idx="10">
                  <c:v>15</c:v>
                </c:pt>
                <c:pt idx="11">
                  <c:v>20</c:v>
                </c:pt>
                <c:pt idx="12">
                  <c:v>7</c:v>
                </c:pt>
                <c:pt idx="13">
                  <c:v>2</c:v>
                </c:pt>
              </c:numCache>
            </c:numRef>
          </c:xVal>
          <c:yVal>
            <c:numRef>
              <c:f>'Vehicle Routing &amp; Scheduling'!$D$2:$D$15</c:f>
              <c:numCache>
                <c:formatCode>General</c:formatCode>
                <c:ptCount val="14"/>
                <c:pt idx="0">
                  <c:v>0</c:v>
                </c:pt>
                <c:pt idx="1">
                  <c:v>12</c:v>
                </c:pt>
                <c:pt idx="2">
                  <c:v>5</c:v>
                </c:pt>
                <c:pt idx="3">
                  <c:v>15</c:v>
                </c:pt>
                <c:pt idx="4">
                  <c:v>12</c:v>
                </c:pt>
                <c:pt idx="5">
                  <c:v>3</c:v>
                </c:pt>
                <c:pt idx="6">
                  <c:v>0</c:v>
                </c:pt>
                <c:pt idx="7">
                  <c:v>-2</c:v>
                </c:pt>
                <c:pt idx="8">
                  <c:v>-4</c:v>
                </c:pt>
                <c:pt idx="9">
                  <c:v>-6</c:v>
                </c:pt>
                <c:pt idx="10">
                  <c:v>-6</c:v>
                </c:pt>
                <c:pt idx="11">
                  <c:v>-7</c:v>
                </c:pt>
                <c:pt idx="12">
                  <c:v>-9</c:v>
                </c:pt>
                <c:pt idx="13">
                  <c:v>-15</c:v>
                </c:pt>
              </c:numCache>
            </c:numRef>
          </c:yVal>
          <c:smooth val="0"/>
          <c:extLst>
            <c:ext xmlns:c16="http://schemas.microsoft.com/office/drawing/2014/chart" uri="{C3380CC4-5D6E-409C-BE32-E72D297353CC}">
              <c16:uniqueId val="{00000000-4C4F-4C55-AE7D-54803AF89E80}"/>
            </c:ext>
          </c:extLst>
        </c:ser>
        <c:dLbls>
          <c:showLegendKey val="0"/>
          <c:showVal val="0"/>
          <c:showCatName val="0"/>
          <c:showSerName val="0"/>
          <c:showPercent val="0"/>
          <c:showBubbleSize val="0"/>
        </c:dLbls>
        <c:axId val="432221088"/>
        <c:axId val="432213248"/>
      </c:scatterChart>
      <c:valAx>
        <c:axId val="432221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X-Coordinate</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13248"/>
        <c:crosses val="autoZero"/>
        <c:crossBetween val="midCat"/>
      </c:valAx>
      <c:valAx>
        <c:axId val="432213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Y_Coordinate</a:t>
                </a:r>
              </a:p>
            </c:rich>
          </c:tx>
          <c:overlay val="0"/>
          <c:spPr>
            <a:noFill/>
            <a:ln>
              <a:noFill/>
            </a:ln>
            <a:effectLst/>
          </c:spPr>
        </c:title>
        <c:numFmt formatCode="General" sourceLinked="1"/>
        <c:majorTickMark val="none"/>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21088"/>
        <c:crosses val="autoZero"/>
        <c:crossBetween val="midCat"/>
      </c:valAx>
      <c:spPr>
        <a:noFill/>
        <a:ln>
          <a:noFill/>
        </a:ln>
        <a:effectLst/>
      </c:spPr>
    </c:plotArea>
    <c:plotVisOnly val="1"/>
    <c:dispBlanksAs val="gap"/>
    <c:showDLblsOverMax val="0"/>
  </c:chart>
  <c:spPr>
    <a:solidFill>
      <a:schemeClr val="bg1"/>
    </a:solidFill>
    <a:ln w="15875" cap="flat" cmpd="sng" algn="ctr">
      <a:solidFill>
        <a:schemeClr val="tx1"/>
      </a:solidFill>
      <a:round/>
    </a:ln>
    <a:effectLst/>
  </c:spPr>
  <c:txPr>
    <a:bodyPr/>
    <a:lstStyle/>
    <a:p>
      <a:pPr>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Customer</a:t>
            </a:r>
            <a:r>
              <a:rPr lang="en-US" baseline="0" dirty="0">
                <a:latin typeface="Calibri" panose="020F0502020204030204" pitchFamily="34" charset="0"/>
              </a:rPr>
              <a:t> Locations</a:t>
            </a:r>
            <a:endParaRPr lang="en-US" dirty="0">
              <a:latin typeface="Calibri" panose="020F0502020204030204" pitchFamily="34" charset="0"/>
            </a:endParaRP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12"/>
            <c:spPr>
              <a:solidFill>
                <a:schemeClr val="tx2"/>
              </a:solidFill>
              <a:ln w="9525">
                <a:solidFill>
                  <a:schemeClr val="accent5"/>
                </a:solidFill>
              </a:ln>
              <a:effectLst/>
            </c:spPr>
          </c:marker>
          <c:xVal>
            <c:numRef>
              <c:f>'Vehicle Routing &amp; Scheduling'!$C$2:$C$15</c:f>
              <c:numCache>
                <c:formatCode>General</c:formatCode>
                <c:ptCount val="14"/>
                <c:pt idx="0">
                  <c:v>0</c:v>
                </c:pt>
                <c:pt idx="1">
                  <c:v>0</c:v>
                </c:pt>
                <c:pt idx="2">
                  <c:v>6</c:v>
                </c:pt>
                <c:pt idx="3">
                  <c:v>7</c:v>
                </c:pt>
                <c:pt idx="4">
                  <c:v>9</c:v>
                </c:pt>
                <c:pt idx="5">
                  <c:v>15</c:v>
                </c:pt>
                <c:pt idx="6">
                  <c:v>20</c:v>
                </c:pt>
                <c:pt idx="7">
                  <c:v>17</c:v>
                </c:pt>
                <c:pt idx="8">
                  <c:v>7</c:v>
                </c:pt>
                <c:pt idx="9">
                  <c:v>1</c:v>
                </c:pt>
                <c:pt idx="10">
                  <c:v>15</c:v>
                </c:pt>
                <c:pt idx="11">
                  <c:v>20</c:v>
                </c:pt>
                <c:pt idx="12">
                  <c:v>7</c:v>
                </c:pt>
                <c:pt idx="13">
                  <c:v>2</c:v>
                </c:pt>
              </c:numCache>
            </c:numRef>
          </c:xVal>
          <c:yVal>
            <c:numRef>
              <c:f>'Vehicle Routing &amp; Scheduling'!$D$2:$D$15</c:f>
              <c:numCache>
                <c:formatCode>General</c:formatCode>
                <c:ptCount val="14"/>
                <c:pt idx="0">
                  <c:v>0</c:v>
                </c:pt>
                <c:pt idx="1">
                  <c:v>12</c:v>
                </c:pt>
                <c:pt idx="2">
                  <c:v>5</c:v>
                </c:pt>
                <c:pt idx="3">
                  <c:v>15</c:v>
                </c:pt>
                <c:pt idx="4">
                  <c:v>12</c:v>
                </c:pt>
                <c:pt idx="5">
                  <c:v>3</c:v>
                </c:pt>
                <c:pt idx="6">
                  <c:v>0</c:v>
                </c:pt>
                <c:pt idx="7">
                  <c:v>-2</c:v>
                </c:pt>
                <c:pt idx="8">
                  <c:v>-4</c:v>
                </c:pt>
                <c:pt idx="9">
                  <c:v>-6</c:v>
                </c:pt>
                <c:pt idx="10">
                  <c:v>-6</c:v>
                </c:pt>
                <c:pt idx="11">
                  <c:v>-7</c:v>
                </c:pt>
                <c:pt idx="12">
                  <c:v>-9</c:v>
                </c:pt>
                <c:pt idx="13">
                  <c:v>-15</c:v>
                </c:pt>
              </c:numCache>
            </c:numRef>
          </c:yVal>
          <c:smooth val="0"/>
          <c:extLst>
            <c:ext xmlns:c16="http://schemas.microsoft.com/office/drawing/2014/chart" uri="{C3380CC4-5D6E-409C-BE32-E72D297353CC}">
              <c16:uniqueId val="{00000000-40D6-45AA-8CE4-7F41C215C771}"/>
            </c:ext>
          </c:extLst>
        </c:ser>
        <c:dLbls>
          <c:showLegendKey val="0"/>
          <c:showVal val="0"/>
          <c:showCatName val="0"/>
          <c:showSerName val="0"/>
          <c:showPercent val="0"/>
          <c:showBubbleSize val="0"/>
        </c:dLbls>
        <c:axId val="432238728"/>
        <c:axId val="432237944"/>
      </c:scatterChart>
      <c:valAx>
        <c:axId val="432238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X-Coordinate</a:t>
                </a:r>
              </a:p>
            </c:rich>
          </c:tx>
          <c:overlay val="0"/>
          <c:spPr>
            <a:noFill/>
            <a:ln>
              <a:noFill/>
            </a:ln>
            <a:effectLst/>
          </c:spPr>
        </c:title>
        <c:numFmt formatCode="General" sourceLinked="1"/>
        <c:majorTickMark val="out"/>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37944"/>
        <c:crosses val="autoZero"/>
        <c:crossBetween val="midCat"/>
      </c:valAx>
      <c:valAx>
        <c:axId val="432237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mn-cs"/>
                  </a:defRPr>
                </a:pPr>
                <a:r>
                  <a:rPr lang="en-US" dirty="0">
                    <a:latin typeface="Calibri" panose="020F0502020204030204" pitchFamily="34" charset="0"/>
                  </a:rPr>
                  <a:t>Y_Coordinate</a:t>
                </a:r>
              </a:p>
            </c:rich>
          </c:tx>
          <c:overlay val="0"/>
          <c:spPr>
            <a:noFill/>
            <a:ln>
              <a:noFill/>
            </a:ln>
            <a:effectLst/>
          </c:spPr>
        </c:title>
        <c:numFmt formatCode="General" sourceLinked="1"/>
        <c:majorTickMark val="none"/>
        <c:minorTickMark val="none"/>
        <c:tickLblPos val="nextTo"/>
        <c:spPr>
          <a:noFill/>
          <a:ln w="19050" cap="flat" cmpd="sng" algn="ctr">
            <a:solidFill>
              <a:schemeClr val="tx1"/>
            </a:solidFill>
            <a:round/>
            <a:headEnd type="stealth"/>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38728"/>
        <c:crosses val="autoZero"/>
        <c:crossBetween val="midCat"/>
      </c:valAx>
      <c:spPr>
        <a:noFill/>
        <a:ln>
          <a:noFill/>
        </a:ln>
        <a:effectLst/>
      </c:spPr>
    </c:plotArea>
    <c:plotVisOnly val="1"/>
    <c:dispBlanksAs val="gap"/>
    <c:showDLblsOverMax val="0"/>
  </c:chart>
  <c:spPr>
    <a:solidFill>
      <a:schemeClr val="bg1"/>
    </a:solidFill>
    <a:ln w="15875" cap="flat" cmpd="sng" algn="ctr">
      <a:solidFill>
        <a:schemeClr val="tx1"/>
      </a:solidFill>
      <a:round/>
    </a:ln>
    <a:effectLst/>
  </c:spPr>
  <c:txPr>
    <a:bodyPr/>
    <a:lstStyle/>
    <a:p>
      <a:pPr>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0.11295</cdr:x>
      <cdr:y>0.51401</cdr:y>
    </cdr:from>
    <cdr:to>
      <cdr:x>0.78884</cdr:x>
      <cdr:y>0.67459</cdr:y>
    </cdr:to>
    <cdr:sp macro="" textlink="">
      <cdr:nvSpPr>
        <cdr:cNvPr id="2" name="Freeform 1"/>
        <cdr:cNvSpPr/>
      </cdr:nvSpPr>
      <cdr:spPr bwMode="auto">
        <a:xfrm xmlns:a="http://schemas.openxmlformats.org/drawingml/2006/main">
          <a:off x="669585" y="2598057"/>
          <a:ext cx="4006921" cy="811658"/>
        </a:xfrm>
        <a:custGeom xmlns:a="http://schemas.openxmlformats.org/drawingml/2006/main">
          <a:avLst/>
          <a:gdLst>
            <a:gd name="connsiteX0" fmla="*/ 4006921 w 4006921"/>
            <a:gd name="connsiteY0" fmla="*/ 770562 h 811658"/>
            <a:gd name="connsiteX1" fmla="*/ 3863083 w 4006921"/>
            <a:gd name="connsiteY1" fmla="*/ 780836 h 811658"/>
            <a:gd name="connsiteX2" fmla="*/ 3811712 w 4006921"/>
            <a:gd name="connsiteY2" fmla="*/ 791110 h 811658"/>
            <a:gd name="connsiteX3" fmla="*/ 3133618 w 4006921"/>
            <a:gd name="connsiteY3" fmla="*/ 811658 h 811658"/>
            <a:gd name="connsiteX4" fmla="*/ 2547991 w 4006921"/>
            <a:gd name="connsiteY4" fmla="*/ 801384 h 811658"/>
            <a:gd name="connsiteX5" fmla="*/ 2496620 w 4006921"/>
            <a:gd name="connsiteY5" fmla="*/ 791110 h 811658"/>
            <a:gd name="connsiteX6" fmla="*/ 2383604 w 4006921"/>
            <a:gd name="connsiteY6" fmla="*/ 780836 h 811658"/>
            <a:gd name="connsiteX7" fmla="*/ 2219218 w 4006921"/>
            <a:gd name="connsiteY7" fmla="*/ 750013 h 811658"/>
            <a:gd name="connsiteX8" fmla="*/ 2095928 w 4006921"/>
            <a:gd name="connsiteY8" fmla="*/ 739739 h 811658"/>
            <a:gd name="connsiteX9" fmla="*/ 1952090 w 4006921"/>
            <a:gd name="connsiteY9" fmla="*/ 719191 h 811658"/>
            <a:gd name="connsiteX10" fmla="*/ 1900719 w 4006921"/>
            <a:gd name="connsiteY10" fmla="*/ 708917 h 811658"/>
            <a:gd name="connsiteX11" fmla="*/ 1839074 w 4006921"/>
            <a:gd name="connsiteY11" fmla="*/ 698643 h 811658"/>
            <a:gd name="connsiteX12" fmla="*/ 1787703 w 4006921"/>
            <a:gd name="connsiteY12" fmla="*/ 688368 h 811658"/>
            <a:gd name="connsiteX13" fmla="*/ 1715784 w 4006921"/>
            <a:gd name="connsiteY13" fmla="*/ 678094 h 811658"/>
            <a:gd name="connsiteX14" fmla="*/ 1654139 w 4006921"/>
            <a:gd name="connsiteY14" fmla="*/ 667820 h 811658"/>
            <a:gd name="connsiteX15" fmla="*/ 1571946 w 4006921"/>
            <a:gd name="connsiteY15" fmla="*/ 657546 h 811658"/>
            <a:gd name="connsiteX16" fmla="*/ 1458930 w 4006921"/>
            <a:gd name="connsiteY16" fmla="*/ 626723 h 811658"/>
            <a:gd name="connsiteX17" fmla="*/ 1417833 w 4006921"/>
            <a:gd name="connsiteY17" fmla="*/ 616449 h 811658"/>
            <a:gd name="connsiteX18" fmla="*/ 1387011 w 4006921"/>
            <a:gd name="connsiteY18" fmla="*/ 595901 h 811658"/>
            <a:gd name="connsiteX19" fmla="*/ 1284269 w 4006921"/>
            <a:gd name="connsiteY19" fmla="*/ 565079 h 811658"/>
            <a:gd name="connsiteX20" fmla="*/ 1222624 w 4006921"/>
            <a:gd name="connsiteY20" fmla="*/ 544530 h 811658"/>
            <a:gd name="connsiteX21" fmla="*/ 1191802 w 4006921"/>
            <a:gd name="connsiteY21" fmla="*/ 534256 h 811658"/>
            <a:gd name="connsiteX22" fmla="*/ 1160979 w 4006921"/>
            <a:gd name="connsiteY22" fmla="*/ 513708 h 811658"/>
            <a:gd name="connsiteX23" fmla="*/ 1140431 w 4006921"/>
            <a:gd name="connsiteY23" fmla="*/ 493159 h 811658"/>
            <a:gd name="connsiteX24" fmla="*/ 1078786 w 4006921"/>
            <a:gd name="connsiteY24" fmla="*/ 472611 h 811658"/>
            <a:gd name="connsiteX25" fmla="*/ 1047964 w 4006921"/>
            <a:gd name="connsiteY25" fmla="*/ 452063 h 811658"/>
            <a:gd name="connsiteX26" fmla="*/ 1027415 w 4006921"/>
            <a:gd name="connsiteY26" fmla="*/ 431514 h 811658"/>
            <a:gd name="connsiteX27" fmla="*/ 996593 w 4006921"/>
            <a:gd name="connsiteY27" fmla="*/ 421240 h 811658"/>
            <a:gd name="connsiteX28" fmla="*/ 965770 w 4006921"/>
            <a:gd name="connsiteY28" fmla="*/ 400692 h 811658"/>
            <a:gd name="connsiteX29" fmla="*/ 904126 w 4006921"/>
            <a:gd name="connsiteY29" fmla="*/ 380144 h 811658"/>
            <a:gd name="connsiteX30" fmla="*/ 873303 w 4006921"/>
            <a:gd name="connsiteY30" fmla="*/ 359595 h 811658"/>
            <a:gd name="connsiteX31" fmla="*/ 811658 w 4006921"/>
            <a:gd name="connsiteY31" fmla="*/ 339047 h 811658"/>
            <a:gd name="connsiteX32" fmla="*/ 719191 w 4006921"/>
            <a:gd name="connsiteY32" fmla="*/ 308225 h 811658"/>
            <a:gd name="connsiteX33" fmla="*/ 688368 w 4006921"/>
            <a:gd name="connsiteY33" fmla="*/ 297950 h 811658"/>
            <a:gd name="connsiteX34" fmla="*/ 657546 w 4006921"/>
            <a:gd name="connsiteY34" fmla="*/ 287676 h 811658"/>
            <a:gd name="connsiteX35" fmla="*/ 616449 w 4006921"/>
            <a:gd name="connsiteY35" fmla="*/ 267128 h 811658"/>
            <a:gd name="connsiteX36" fmla="*/ 575353 w 4006921"/>
            <a:gd name="connsiteY36" fmla="*/ 256854 h 811658"/>
            <a:gd name="connsiteX37" fmla="*/ 513708 w 4006921"/>
            <a:gd name="connsiteY37" fmla="*/ 236305 h 811658"/>
            <a:gd name="connsiteX38" fmla="*/ 472611 w 4006921"/>
            <a:gd name="connsiteY38" fmla="*/ 226031 h 811658"/>
            <a:gd name="connsiteX39" fmla="*/ 410966 w 4006921"/>
            <a:gd name="connsiteY39" fmla="*/ 205483 h 811658"/>
            <a:gd name="connsiteX40" fmla="*/ 380144 w 4006921"/>
            <a:gd name="connsiteY40" fmla="*/ 195209 h 811658"/>
            <a:gd name="connsiteX41" fmla="*/ 339047 w 4006921"/>
            <a:gd name="connsiteY41" fmla="*/ 184935 h 811658"/>
            <a:gd name="connsiteX42" fmla="*/ 277402 w 4006921"/>
            <a:gd name="connsiteY42" fmla="*/ 164386 h 811658"/>
            <a:gd name="connsiteX43" fmla="*/ 246579 w 4006921"/>
            <a:gd name="connsiteY43" fmla="*/ 154112 h 811658"/>
            <a:gd name="connsiteX44" fmla="*/ 205483 w 4006921"/>
            <a:gd name="connsiteY44" fmla="*/ 143838 h 811658"/>
            <a:gd name="connsiteX45" fmla="*/ 174660 w 4006921"/>
            <a:gd name="connsiteY45" fmla="*/ 123290 h 811658"/>
            <a:gd name="connsiteX46" fmla="*/ 154112 w 4006921"/>
            <a:gd name="connsiteY46" fmla="*/ 102741 h 811658"/>
            <a:gd name="connsiteX47" fmla="*/ 123290 w 4006921"/>
            <a:gd name="connsiteY47" fmla="*/ 92467 h 811658"/>
            <a:gd name="connsiteX48" fmla="*/ 61645 w 4006921"/>
            <a:gd name="connsiteY48" fmla="*/ 51371 h 811658"/>
            <a:gd name="connsiteX49" fmla="*/ 41096 w 4006921"/>
            <a:gd name="connsiteY49" fmla="*/ 30822 h 811658"/>
            <a:gd name="connsiteX50" fmla="*/ 0 w 4006921"/>
            <a:gd name="connsiteY50" fmla="*/ 0 h 81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06921" h="811658">
              <a:moveTo>
                <a:pt x="4006921" y="770562"/>
              </a:moveTo>
              <a:cubicBezTo>
                <a:pt x="3958975" y="773987"/>
                <a:pt x="3910887" y="775804"/>
                <a:pt x="3863083" y="780836"/>
              </a:cubicBezTo>
              <a:cubicBezTo>
                <a:pt x="3845716" y="782664"/>
                <a:pt x="3829139" y="789986"/>
                <a:pt x="3811712" y="791110"/>
              </a:cubicBezTo>
              <a:cubicBezTo>
                <a:pt x="3674066" y="799990"/>
                <a:pt x="3223975" y="809399"/>
                <a:pt x="3133618" y="811658"/>
              </a:cubicBezTo>
              <a:lnTo>
                <a:pt x="2547991" y="801384"/>
              </a:lnTo>
              <a:cubicBezTo>
                <a:pt x="2530537" y="800821"/>
                <a:pt x="2513948" y="793276"/>
                <a:pt x="2496620" y="791110"/>
              </a:cubicBezTo>
              <a:cubicBezTo>
                <a:pt x="2459085" y="786418"/>
                <a:pt x="2421276" y="784261"/>
                <a:pt x="2383604" y="780836"/>
              </a:cubicBezTo>
              <a:cubicBezTo>
                <a:pt x="2325342" y="766271"/>
                <a:pt x="2287822" y="755730"/>
                <a:pt x="2219218" y="750013"/>
              </a:cubicBezTo>
              <a:lnTo>
                <a:pt x="2095928" y="739739"/>
              </a:lnTo>
              <a:cubicBezTo>
                <a:pt x="2007750" y="717695"/>
                <a:pt x="2102251" y="739212"/>
                <a:pt x="1952090" y="719191"/>
              </a:cubicBezTo>
              <a:cubicBezTo>
                <a:pt x="1934780" y="716883"/>
                <a:pt x="1917900" y="712041"/>
                <a:pt x="1900719" y="708917"/>
              </a:cubicBezTo>
              <a:cubicBezTo>
                <a:pt x="1880223" y="705191"/>
                <a:pt x="1859570" y="702370"/>
                <a:pt x="1839074" y="698643"/>
              </a:cubicBezTo>
              <a:cubicBezTo>
                <a:pt x="1821893" y="695519"/>
                <a:pt x="1804928" y="691239"/>
                <a:pt x="1787703" y="688368"/>
              </a:cubicBezTo>
              <a:cubicBezTo>
                <a:pt x="1763816" y="684387"/>
                <a:pt x="1739719" y="681776"/>
                <a:pt x="1715784" y="678094"/>
              </a:cubicBezTo>
              <a:cubicBezTo>
                <a:pt x="1695194" y="674926"/>
                <a:pt x="1674761" y="670766"/>
                <a:pt x="1654139" y="667820"/>
              </a:cubicBezTo>
              <a:cubicBezTo>
                <a:pt x="1626806" y="663915"/>
                <a:pt x="1599084" y="662634"/>
                <a:pt x="1571946" y="657546"/>
              </a:cubicBezTo>
              <a:cubicBezTo>
                <a:pt x="1465372" y="637564"/>
                <a:pt x="1521865" y="644705"/>
                <a:pt x="1458930" y="626723"/>
              </a:cubicBezTo>
              <a:cubicBezTo>
                <a:pt x="1445353" y="622844"/>
                <a:pt x="1431532" y="619874"/>
                <a:pt x="1417833" y="616449"/>
              </a:cubicBezTo>
              <a:cubicBezTo>
                <a:pt x="1407559" y="609600"/>
                <a:pt x="1398295" y="600916"/>
                <a:pt x="1387011" y="595901"/>
              </a:cubicBezTo>
              <a:cubicBezTo>
                <a:pt x="1336710" y="573545"/>
                <a:pt x="1330250" y="578874"/>
                <a:pt x="1284269" y="565079"/>
              </a:cubicBezTo>
              <a:cubicBezTo>
                <a:pt x="1263523" y="558855"/>
                <a:pt x="1243172" y="551380"/>
                <a:pt x="1222624" y="544530"/>
              </a:cubicBezTo>
              <a:cubicBezTo>
                <a:pt x="1212350" y="541105"/>
                <a:pt x="1200813" y="540263"/>
                <a:pt x="1191802" y="534256"/>
              </a:cubicBezTo>
              <a:cubicBezTo>
                <a:pt x="1181528" y="527407"/>
                <a:pt x="1170621" y="521422"/>
                <a:pt x="1160979" y="513708"/>
              </a:cubicBezTo>
              <a:cubicBezTo>
                <a:pt x="1153415" y="507657"/>
                <a:pt x="1149095" y="497491"/>
                <a:pt x="1140431" y="493159"/>
              </a:cubicBezTo>
              <a:cubicBezTo>
                <a:pt x="1121058" y="483472"/>
                <a:pt x="1078786" y="472611"/>
                <a:pt x="1078786" y="472611"/>
              </a:cubicBezTo>
              <a:cubicBezTo>
                <a:pt x="1068512" y="465762"/>
                <a:pt x="1057606" y="459777"/>
                <a:pt x="1047964" y="452063"/>
              </a:cubicBezTo>
              <a:cubicBezTo>
                <a:pt x="1040400" y="446012"/>
                <a:pt x="1035721" y="436498"/>
                <a:pt x="1027415" y="431514"/>
              </a:cubicBezTo>
              <a:cubicBezTo>
                <a:pt x="1018129" y="425942"/>
                <a:pt x="1006279" y="426083"/>
                <a:pt x="996593" y="421240"/>
              </a:cubicBezTo>
              <a:cubicBezTo>
                <a:pt x="985548" y="415718"/>
                <a:pt x="977054" y="405707"/>
                <a:pt x="965770" y="400692"/>
              </a:cubicBezTo>
              <a:cubicBezTo>
                <a:pt x="945977" y="391895"/>
                <a:pt x="904126" y="380144"/>
                <a:pt x="904126" y="380144"/>
              </a:cubicBezTo>
              <a:cubicBezTo>
                <a:pt x="893852" y="373294"/>
                <a:pt x="884587" y="364610"/>
                <a:pt x="873303" y="359595"/>
              </a:cubicBezTo>
              <a:cubicBezTo>
                <a:pt x="853510" y="350798"/>
                <a:pt x="832206" y="345896"/>
                <a:pt x="811658" y="339047"/>
              </a:cubicBezTo>
              <a:lnTo>
                <a:pt x="719191" y="308225"/>
              </a:lnTo>
              <a:lnTo>
                <a:pt x="688368" y="297950"/>
              </a:lnTo>
              <a:cubicBezTo>
                <a:pt x="678094" y="294525"/>
                <a:pt x="667232" y="292519"/>
                <a:pt x="657546" y="287676"/>
              </a:cubicBezTo>
              <a:cubicBezTo>
                <a:pt x="643847" y="280827"/>
                <a:pt x="630790" y="272506"/>
                <a:pt x="616449" y="267128"/>
              </a:cubicBezTo>
              <a:cubicBezTo>
                <a:pt x="603228" y="262170"/>
                <a:pt x="588878" y="260912"/>
                <a:pt x="575353" y="256854"/>
              </a:cubicBezTo>
              <a:cubicBezTo>
                <a:pt x="554607" y="250630"/>
                <a:pt x="534721" y="241558"/>
                <a:pt x="513708" y="236305"/>
              </a:cubicBezTo>
              <a:cubicBezTo>
                <a:pt x="500009" y="232880"/>
                <a:pt x="486136" y="230088"/>
                <a:pt x="472611" y="226031"/>
              </a:cubicBezTo>
              <a:cubicBezTo>
                <a:pt x="451865" y="219807"/>
                <a:pt x="431514" y="212332"/>
                <a:pt x="410966" y="205483"/>
              </a:cubicBezTo>
              <a:cubicBezTo>
                <a:pt x="400692" y="202058"/>
                <a:pt x="390650" y="197836"/>
                <a:pt x="380144" y="195209"/>
              </a:cubicBezTo>
              <a:cubicBezTo>
                <a:pt x="366445" y="191784"/>
                <a:pt x="352572" y="188993"/>
                <a:pt x="339047" y="184935"/>
              </a:cubicBezTo>
              <a:cubicBezTo>
                <a:pt x="318301" y="178711"/>
                <a:pt x="297950" y="171236"/>
                <a:pt x="277402" y="164386"/>
              </a:cubicBezTo>
              <a:cubicBezTo>
                <a:pt x="267128" y="160961"/>
                <a:pt x="257086" y="156739"/>
                <a:pt x="246579" y="154112"/>
              </a:cubicBezTo>
              <a:lnTo>
                <a:pt x="205483" y="143838"/>
              </a:lnTo>
              <a:cubicBezTo>
                <a:pt x="195209" y="136989"/>
                <a:pt x="184302" y="131004"/>
                <a:pt x="174660" y="123290"/>
              </a:cubicBezTo>
              <a:cubicBezTo>
                <a:pt x="167096" y="117239"/>
                <a:pt x="162418" y="107725"/>
                <a:pt x="154112" y="102741"/>
              </a:cubicBezTo>
              <a:cubicBezTo>
                <a:pt x="144826" y="97169"/>
                <a:pt x="133564" y="95892"/>
                <a:pt x="123290" y="92467"/>
              </a:cubicBezTo>
              <a:cubicBezTo>
                <a:pt x="83303" y="32490"/>
                <a:pt x="127991" y="84544"/>
                <a:pt x="61645" y="51371"/>
              </a:cubicBezTo>
              <a:cubicBezTo>
                <a:pt x="52981" y="47039"/>
                <a:pt x="48660" y="36873"/>
                <a:pt x="41096" y="30822"/>
              </a:cubicBezTo>
              <a:cubicBezTo>
                <a:pt x="-16991" y="-15648"/>
                <a:pt x="28119" y="28119"/>
                <a:pt x="0" y="0"/>
              </a:cubicBezTo>
            </a:path>
          </a:pathLst>
        </a:custGeom>
        <a:noFill xmlns:a="http://schemas.openxmlformats.org/drawingml/2006/main"/>
        <a:ln xmlns:a="http://schemas.openxmlformats.org/drawingml/2006/main" w="28575" cap="flat" cmpd="sng" algn="ctr">
          <a:solidFill>
            <a:schemeClr val="accent1"/>
          </a:solid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dirty="0">
            <a:ln>
              <a:solidFill>
                <a:schemeClr val="accent1"/>
              </a:solidFill>
            </a:ln>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0.11295</cdr:x>
      <cdr:y>0.51401</cdr:y>
    </cdr:from>
    <cdr:to>
      <cdr:x>0.78884</cdr:x>
      <cdr:y>0.67459</cdr:y>
    </cdr:to>
    <cdr:sp macro="" textlink="">
      <cdr:nvSpPr>
        <cdr:cNvPr id="2" name="Freeform 1"/>
        <cdr:cNvSpPr/>
      </cdr:nvSpPr>
      <cdr:spPr bwMode="auto">
        <a:xfrm xmlns:a="http://schemas.openxmlformats.org/drawingml/2006/main">
          <a:off x="669585" y="2598057"/>
          <a:ext cx="4006921" cy="811658"/>
        </a:xfrm>
        <a:custGeom xmlns:a="http://schemas.openxmlformats.org/drawingml/2006/main">
          <a:avLst/>
          <a:gdLst>
            <a:gd name="connsiteX0" fmla="*/ 4006921 w 4006921"/>
            <a:gd name="connsiteY0" fmla="*/ 770562 h 811658"/>
            <a:gd name="connsiteX1" fmla="*/ 3863083 w 4006921"/>
            <a:gd name="connsiteY1" fmla="*/ 780836 h 811658"/>
            <a:gd name="connsiteX2" fmla="*/ 3811712 w 4006921"/>
            <a:gd name="connsiteY2" fmla="*/ 791110 h 811658"/>
            <a:gd name="connsiteX3" fmla="*/ 3133618 w 4006921"/>
            <a:gd name="connsiteY3" fmla="*/ 811658 h 811658"/>
            <a:gd name="connsiteX4" fmla="*/ 2547991 w 4006921"/>
            <a:gd name="connsiteY4" fmla="*/ 801384 h 811658"/>
            <a:gd name="connsiteX5" fmla="*/ 2496620 w 4006921"/>
            <a:gd name="connsiteY5" fmla="*/ 791110 h 811658"/>
            <a:gd name="connsiteX6" fmla="*/ 2383604 w 4006921"/>
            <a:gd name="connsiteY6" fmla="*/ 780836 h 811658"/>
            <a:gd name="connsiteX7" fmla="*/ 2219218 w 4006921"/>
            <a:gd name="connsiteY7" fmla="*/ 750013 h 811658"/>
            <a:gd name="connsiteX8" fmla="*/ 2095928 w 4006921"/>
            <a:gd name="connsiteY8" fmla="*/ 739739 h 811658"/>
            <a:gd name="connsiteX9" fmla="*/ 1952090 w 4006921"/>
            <a:gd name="connsiteY9" fmla="*/ 719191 h 811658"/>
            <a:gd name="connsiteX10" fmla="*/ 1900719 w 4006921"/>
            <a:gd name="connsiteY10" fmla="*/ 708917 h 811658"/>
            <a:gd name="connsiteX11" fmla="*/ 1839074 w 4006921"/>
            <a:gd name="connsiteY11" fmla="*/ 698643 h 811658"/>
            <a:gd name="connsiteX12" fmla="*/ 1787703 w 4006921"/>
            <a:gd name="connsiteY12" fmla="*/ 688368 h 811658"/>
            <a:gd name="connsiteX13" fmla="*/ 1715784 w 4006921"/>
            <a:gd name="connsiteY13" fmla="*/ 678094 h 811658"/>
            <a:gd name="connsiteX14" fmla="*/ 1654139 w 4006921"/>
            <a:gd name="connsiteY14" fmla="*/ 667820 h 811658"/>
            <a:gd name="connsiteX15" fmla="*/ 1571946 w 4006921"/>
            <a:gd name="connsiteY15" fmla="*/ 657546 h 811658"/>
            <a:gd name="connsiteX16" fmla="*/ 1458930 w 4006921"/>
            <a:gd name="connsiteY16" fmla="*/ 626723 h 811658"/>
            <a:gd name="connsiteX17" fmla="*/ 1417833 w 4006921"/>
            <a:gd name="connsiteY17" fmla="*/ 616449 h 811658"/>
            <a:gd name="connsiteX18" fmla="*/ 1387011 w 4006921"/>
            <a:gd name="connsiteY18" fmla="*/ 595901 h 811658"/>
            <a:gd name="connsiteX19" fmla="*/ 1284269 w 4006921"/>
            <a:gd name="connsiteY19" fmla="*/ 565079 h 811658"/>
            <a:gd name="connsiteX20" fmla="*/ 1222624 w 4006921"/>
            <a:gd name="connsiteY20" fmla="*/ 544530 h 811658"/>
            <a:gd name="connsiteX21" fmla="*/ 1191802 w 4006921"/>
            <a:gd name="connsiteY21" fmla="*/ 534256 h 811658"/>
            <a:gd name="connsiteX22" fmla="*/ 1160979 w 4006921"/>
            <a:gd name="connsiteY22" fmla="*/ 513708 h 811658"/>
            <a:gd name="connsiteX23" fmla="*/ 1140431 w 4006921"/>
            <a:gd name="connsiteY23" fmla="*/ 493159 h 811658"/>
            <a:gd name="connsiteX24" fmla="*/ 1078786 w 4006921"/>
            <a:gd name="connsiteY24" fmla="*/ 472611 h 811658"/>
            <a:gd name="connsiteX25" fmla="*/ 1047964 w 4006921"/>
            <a:gd name="connsiteY25" fmla="*/ 452063 h 811658"/>
            <a:gd name="connsiteX26" fmla="*/ 1027415 w 4006921"/>
            <a:gd name="connsiteY26" fmla="*/ 431514 h 811658"/>
            <a:gd name="connsiteX27" fmla="*/ 996593 w 4006921"/>
            <a:gd name="connsiteY27" fmla="*/ 421240 h 811658"/>
            <a:gd name="connsiteX28" fmla="*/ 965770 w 4006921"/>
            <a:gd name="connsiteY28" fmla="*/ 400692 h 811658"/>
            <a:gd name="connsiteX29" fmla="*/ 904126 w 4006921"/>
            <a:gd name="connsiteY29" fmla="*/ 380144 h 811658"/>
            <a:gd name="connsiteX30" fmla="*/ 873303 w 4006921"/>
            <a:gd name="connsiteY30" fmla="*/ 359595 h 811658"/>
            <a:gd name="connsiteX31" fmla="*/ 811658 w 4006921"/>
            <a:gd name="connsiteY31" fmla="*/ 339047 h 811658"/>
            <a:gd name="connsiteX32" fmla="*/ 719191 w 4006921"/>
            <a:gd name="connsiteY32" fmla="*/ 308225 h 811658"/>
            <a:gd name="connsiteX33" fmla="*/ 688368 w 4006921"/>
            <a:gd name="connsiteY33" fmla="*/ 297950 h 811658"/>
            <a:gd name="connsiteX34" fmla="*/ 657546 w 4006921"/>
            <a:gd name="connsiteY34" fmla="*/ 287676 h 811658"/>
            <a:gd name="connsiteX35" fmla="*/ 616449 w 4006921"/>
            <a:gd name="connsiteY35" fmla="*/ 267128 h 811658"/>
            <a:gd name="connsiteX36" fmla="*/ 575353 w 4006921"/>
            <a:gd name="connsiteY36" fmla="*/ 256854 h 811658"/>
            <a:gd name="connsiteX37" fmla="*/ 513708 w 4006921"/>
            <a:gd name="connsiteY37" fmla="*/ 236305 h 811658"/>
            <a:gd name="connsiteX38" fmla="*/ 472611 w 4006921"/>
            <a:gd name="connsiteY38" fmla="*/ 226031 h 811658"/>
            <a:gd name="connsiteX39" fmla="*/ 410966 w 4006921"/>
            <a:gd name="connsiteY39" fmla="*/ 205483 h 811658"/>
            <a:gd name="connsiteX40" fmla="*/ 380144 w 4006921"/>
            <a:gd name="connsiteY40" fmla="*/ 195209 h 811658"/>
            <a:gd name="connsiteX41" fmla="*/ 339047 w 4006921"/>
            <a:gd name="connsiteY41" fmla="*/ 184935 h 811658"/>
            <a:gd name="connsiteX42" fmla="*/ 277402 w 4006921"/>
            <a:gd name="connsiteY42" fmla="*/ 164386 h 811658"/>
            <a:gd name="connsiteX43" fmla="*/ 246579 w 4006921"/>
            <a:gd name="connsiteY43" fmla="*/ 154112 h 811658"/>
            <a:gd name="connsiteX44" fmla="*/ 205483 w 4006921"/>
            <a:gd name="connsiteY44" fmla="*/ 143838 h 811658"/>
            <a:gd name="connsiteX45" fmla="*/ 174660 w 4006921"/>
            <a:gd name="connsiteY45" fmla="*/ 123290 h 811658"/>
            <a:gd name="connsiteX46" fmla="*/ 154112 w 4006921"/>
            <a:gd name="connsiteY46" fmla="*/ 102741 h 811658"/>
            <a:gd name="connsiteX47" fmla="*/ 123290 w 4006921"/>
            <a:gd name="connsiteY47" fmla="*/ 92467 h 811658"/>
            <a:gd name="connsiteX48" fmla="*/ 61645 w 4006921"/>
            <a:gd name="connsiteY48" fmla="*/ 51371 h 811658"/>
            <a:gd name="connsiteX49" fmla="*/ 41096 w 4006921"/>
            <a:gd name="connsiteY49" fmla="*/ 30822 h 811658"/>
            <a:gd name="connsiteX50" fmla="*/ 0 w 4006921"/>
            <a:gd name="connsiteY50" fmla="*/ 0 h 81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06921" h="811658">
              <a:moveTo>
                <a:pt x="4006921" y="770562"/>
              </a:moveTo>
              <a:cubicBezTo>
                <a:pt x="3958975" y="773987"/>
                <a:pt x="3910887" y="775804"/>
                <a:pt x="3863083" y="780836"/>
              </a:cubicBezTo>
              <a:cubicBezTo>
                <a:pt x="3845716" y="782664"/>
                <a:pt x="3829139" y="789986"/>
                <a:pt x="3811712" y="791110"/>
              </a:cubicBezTo>
              <a:cubicBezTo>
                <a:pt x="3674066" y="799990"/>
                <a:pt x="3223975" y="809399"/>
                <a:pt x="3133618" y="811658"/>
              </a:cubicBezTo>
              <a:lnTo>
                <a:pt x="2547991" y="801384"/>
              </a:lnTo>
              <a:cubicBezTo>
                <a:pt x="2530537" y="800821"/>
                <a:pt x="2513948" y="793276"/>
                <a:pt x="2496620" y="791110"/>
              </a:cubicBezTo>
              <a:cubicBezTo>
                <a:pt x="2459085" y="786418"/>
                <a:pt x="2421276" y="784261"/>
                <a:pt x="2383604" y="780836"/>
              </a:cubicBezTo>
              <a:cubicBezTo>
                <a:pt x="2325342" y="766271"/>
                <a:pt x="2287822" y="755730"/>
                <a:pt x="2219218" y="750013"/>
              </a:cubicBezTo>
              <a:lnTo>
                <a:pt x="2095928" y="739739"/>
              </a:lnTo>
              <a:cubicBezTo>
                <a:pt x="2007750" y="717695"/>
                <a:pt x="2102251" y="739212"/>
                <a:pt x="1952090" y="719191"/>
              </a:cubicBezTo>
              <a:cubicBezTo>
                <a:pt x="1934780" y="716883"/>
                <a:pt x="1917900" y="712041"/>
                <a:pt x="1900719" y="708917"/>
              </a:cubicBezTo>
              <a:cubicBezTo>
                <a:pt x="1880223" y="705191"/>
                <a:pt x="1859570" y="702370"/>
                <a:pt x="1839074" y="698643"/>
              </a:cubicBezTo>
              <a:cubicBezTo>
                <a:pt x="1821893" y="695519"/>
                <a:pt x="1804928" y="691239"/>
                <a:pt x="1787703" y="688368"/>
              </a:cubicBezTo>
              <a:cubicBezTo>
                <a:pt x="1763816" y="684387"/>
                <a:pt x="1739719" y="681776"/>
                <a:pt x="1715784" y="678094"/>
              </a:cubicBezTo>
              <a:cubicBezTo>
                <a:pt x="1695194" y="674926"/>
                <a:pt x="1674761" y="670766"/>
                <a:pt x="1654139" y="667820"/>
              </a:cubicBezTo>
              <a:cubicBezTo>
                <a:pt x="1626806" y="663915"/>
                <a:pt x="1599084" y="662634"/>
                <a:pt x="1571946" y="657546"/>
              </a:cubicBezTo>
              <a:cubicBezTo>
                <a:pt x="1465372" y="637564"/>
                <a:pt x="1521865" y="644705"/>
                <a:pt x="1458930" y="626723"/>
              </a:cubicBezTo>
              <a:cubicBezTo>
                <a:pt x="1445353" y="622844"/>
                <a:pt x="1431532" y="619874"/>
                <a:pt x="1417833" y="616449"/>
              </a:cubicBezTo>
              <a:cubicBezTo>
                <a:pt x="1407559" y="609600"/>
                <a:pt x="1398295" y="600916"/>
                <a:pt x="1387011" y="595901"/>
              </a:cubicBezTo>
              <a:cubicBezTo>
                <a:pt x="1336710" y="573545"/>
                <a:pt x="1330250" y="578874"/>
                <a:pt x="1284269" y="565079"/>
              </a:cubicBezTo>
              <a:cubicBezTo>
                <a:pt x="1263523" y="558855"/>
                <a:pt x="1243172" y="551380"/>
                <a:pt x="1222624" y="544530"/>
              </a:cubicBezTo>
              <a:cubicBezTo>
                <a:pt x="1212350" y="541105"/>
                <a:pt x="1200813" y="540263"/>
                <a:pt x="1191802" y="534256"/>
              </a:cubicBezTo>
              <a:cubicBezTo>
                <a:pt x="1181528" y="527407"/>
                <a:pt x="1170621" y="521422"/>
                <a:pt x="1160979" y="513708"/>
              </a:cubicBezTo>
              <a:cubicBezTo>
                <a:pt x="1153415" y="507657"/>
                <a:pt x="1149095" y="497491"/>
                <a:pt x="1140431" y="493159"/>
              </a:cubicBezTo>
              <a:cubicBezTo>
                <a:pt x="1121058" y="483472"/>
                <a:pt x="1078786" y="472611"/>
                <a:pt x="1078786" y="472611"/>
              </a:cubicBezTo>
              <a:cubicBezTo>
                <a:pt x="1068512" y="465762"/>
                <a:pt x="1057606" y="459777"/>
                <a:pt x="1047964" y="452063"/>
              </a:cubicBezTo>
              <a:cubicBezTo>
                <a:pt x="1040400" y="446012"/>
                <a:pt x="1035721" y="436498"/>
                <a:pt x="1027415" y="431514"/>
              </a:cubicBezTo>
              <a:cubicBezTo>
                <a:pt x="1018129" y="425942"/>
                <a:pt x="1006279" y="426083"/>
                <a:pt x="996593" y="421240"/>
              </a:cubicBezTo>
              <a:cubicBezTo>
                <a:pt x="985548" y="415718"/>
                <a:pt x="977054" y="405707"/>
                <a:pt x="965770" y="400692"/>
              </a:cubicBezTo>
              <a:cubicBezTo>
                <a:pt x="945977" y="391895"/>
                <a:pt x="904126" y="380144"/>
                <a:pt x="904126" y="380144"/>
              </a:cubicBezTo>
              <a:cubicBezTo>
                <a:pt x="893852" y="373294"/>
                <a:pt x="884587" y="364610"/>
                <a:pt x="873303" y="359595"/>
              </a:cubicBezTo>
              <a:cubicBezTo>
                <a:pt x="853510" y="350798"/>
                <a:pt x="832206" y="345896"/>
                <a:pt x="811658" y="339047"/>
              </a:cubicBezTo>
              <a:lnTo>
                <a:pt x="719191" y="308225"/>
              </a:lnTo>
              <a:lnTo>
                <a:pt x="688368" y="297950"/>
              </a:lnTo>
              <a:cubicBezTo>
                <a:pt x="678094" y="294525"/>
                <a:pt x="667232" y="292519"/>
                <a:pt x="657546" y="287676"/>
              </a:cubicBezTo>
              <a:cubicBezTo>
                <a:pt x="643847" y="280827"/>
                <a:pt x="630790" y="272506"/>
                <a:pt x="616449" y="267128"/>
              </a:cubicBezTo>
              <a:cubicBezTo>
                <a:pt x="603228" y="262170"/>
                <a:pt x="588878" y="260912"/>
                <a:pt x="575353" y="256854"/>
              </a:cubicBezTo>
              <a:cubicBezTo>
                <a:pt x="554607" y="250630"/>
                <a:pt x="534721" y="241558"/>
                <a:pt x="513708" y="236305"/>
              </a:cubicBezTo>
              <a:cubicBezTo>
                <a:pt x="500009" y="232880"/>
                <a:pt x="486136" y="230088"/>
                <a:pt x="472611" y="226031"/>
              </a:cubicBezTo>
              <a:cubicBezTo>
                <a:pt x="451865" y="219807"/>
                <a:pt x="431514" y="212332"/>
                <a:pt x="410966" y="205483"/>
              </a:cubicBezTo>
              <a:cubicBezTo>
                <a:pt x="400692" y="202058"/>
                <a:pt x="390650" y="197836"/>
                <a:pt x="380144" y="195209"/>
              </a:cubicBezTo>
              <a:cubicBezTo>
                <a:pt x="366445" y="191784"/>
                <a:pt x="352572" y="188993"/>
                <a:pt x="339047" y="184935"/>
              </a:cubicBezTo>
              <a:cubicBezTo>
                <a:pt x="318301" y="178711"/>
                <a:pt x="297950" y="171236"/>
                <a:pt x="277402" y="164386"/>
              </a:cubicBezTo>
              <a:cubicBezTo>
                <a:pt x="267128" y="160961"/>
                <a:pt x="257086" y="156739"/>
                <a:pt x="246579" y="154112"/>
              </a:cubicBezTo>
              <a:lnTo>
                <a:pt x="205483" y="143838"/>
              </a:lnTo>
              <a:cubicBezTo>
                <a:pt x="195209" y="136989"/>
                <a:pt x="184302" y="131004"/>
                <a:pt x="174660" y="123290"/>
              </a:cubicBezTo>
              <a:cubicBezTo>
                <a:pt x="167096" y="117239"/>
                <a:pt x="162418" y="107725"/>
                <a:pt x="154112" y="102741"/>
              </a:cubicBezTo>
              <a:cubicBezTo>
                <a:pt x="144826" y="97169"/>
                <a:pt x="133564" y="95892"/>
                <a:pt x="123290" y="92467"/>
              </a:cubicBezTo>
              <a:cubicBezTo>
                <a:pt x="83303" y="32490"/>
                <a:pt x="127991" y="84544"/>
                <a:pt x="61645" y="51371"/>
              </a:cubicBezTo>
              <a:cubicBezTo>
                <a:pt x="52981" y="47039"/>
                <a:pt x="48660" y="36873"/>
                <a:pt x="41096" y="30822"/>
              </a:cubicBezTo>
              <a:cubicBezTo>
                <a:pt x="-16991" y="-15648"/>
                <a:pt x="28119" y="28119"/>
                <a:pt x="0" y="0"/>
              </a:cubicBezTo>
            </a:path>
          </a:pathLst>
        </a:custGeom>
        <a:noFill xmlns:a="http://schemas.openxmlformats.org/drawingml/2006/main"/>
        <a:ln xmlns:a="http://schemas.openxmlformats.org/drawingml/2006/main" w="28575" cap="flat" cmpd="sng" algn="ctr">
          <a:solidFill>
            <a:schemeClr val="accent1"/>
          </a:solid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dirty="0">
            <a:ln>
              <a:solidFill>
                <a:schemeClr val="accent1"/>
              </a:solidFill>
            </a:ln>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0.11295</cdr:x>
      <cdr:y>0.51401</cdr:y>
    </cdr:from>
    <cdr:to>
      <cdr:x>0.78884</cdr:x>
      <cdr:y>0.67459</cdr:y>
    </cdr:to>
    <cdr:sp macro="" textlink="">
      <cdr:nvSpPr>
        <cdr:cNvPr id="2" name="Freeform 1"/>
        <cdr:cNvSpPr/>
      </cdr:nvSpPr>
      <cdr:spPr bwMode="auto">
        <a:xfrm xmlns:a="http://schemas.openxmlformats.org/drawingml/2006/main">
          <a:off x="669585" y="2598057"/>
          <a:ext cx="4006921" cy="811658"/>
        </a:xfrm>
        <a:custGeom xmlns:a="http://schemas.openxmlformats.org/drawingml/2006/main">
          <a:avLst/>
          <a:gdLst>
            <a:gd name="connsiteX0" fmla="*/ 4006921 w 4006921"/>
            <a:gd name="connsiteY0" fmla="*/ 770562 h 811658"/>
            <a:gd name="connsiteX1" fmla="*/ 3863083 w 4006921"/>
            <a:gd name="connsiteY1" fmla="*/ 780836 h 811658"/>
            <a:gd name="connsiteX2" fmla="*/ 3811712 w 4006921"/>
            <a:gd name="connsiteY2" fmla="*/ 791110 h 811658"/>
            <a:gd name="connsiteX3" fmla="*/ 3133618 w 4006921"/>
            <a:gd name="connsiteY3" fmla="*/ 811658 h 811658"/>
            <a:gd name="connsiteX4" fmla="*/ 2547991 w 4006921"/>
            <a:gd name="connsiteY4" fmla="*/ 801384 h 811658"/>
            <a:gd name="connsiteX5" fmla="*/ 2496620 w 4006921"/>
            <a:gd name="connsiteY5" fmla="*/ 791110 h 811658"/>
            <a:gd name="connsiteX6" fmla="*/ 2383604 w 4006921"/>
            <a:gd name="connsiteY6" fmla="*/ 780836 h 811658"/>
            <a:gd name="connsiteX7" fmla="*/ 2219218 w 4006921"/>
            <a:gd name="connsiteY7" fmla="*/ 750013 h 811658"/>
            <a:gd name="connsiteX8" fmla="*/ 2095928 w 4006921"/>
            <a:gd name="connsiteY8" fmla="*/ 739739 h 811658"/>
            <a:gd name="connsiteX9" fmla="*/ 1952090 w 4006921"/>
            <a:gd name="connsiteY9" fmla="*/ 719191 h 811658"/>
            <a:gd name="connsiteX10" fmla="*/ 1900719 w 4006921"/>
            <a:gd name="connsiteY10" fmla="*/ 708917 h 811658"/>
            <a:gd name="connsiteX11" fmla="*/ 1839074 w 4006921"/>
            <a:gd name="connsiteY11" fmla="*/ 698643 h 811658"/>
            <a:gd name="connsiteX12" fmla="*/ 1787703 w 4006921"/>
            <a:gd name="connsiteY12" fmla="*/ 688368 h 811658"/>
            <a:gd name="connsiteX13" fmla="*/ 1715784 w 4006921"/>
            <a:gd name="connsiteY13" fmla="*/ 678094 h 811658"/>
            <a:gd name="connsiteX14" fmla="*/ 1654139 w 4006921"/>
            <a:gd name="connsiteY14" fmla="*/ 667820 h 811658"/>
            <a:gd name="connsiteX15" fmla="*/ 1571946 w 4006921"/>
            <a:gd name="connsiteY15" fmla="*/ 657546 h 811658"/>
            <a:gd name="connsiteX16" fmla="*/ 1458930 w 4006921"/>
            <a:gd name="connsiteY16" fmla="*/ 626723 h 811658"/>
            <a:gd name="connsiteX17" fmla="*/ 1417833 w 4006921"/>
            <a:gd name="connsiteY17" fmla="*/ 616449 h 811658"/>
            <a:gd name="connsiteX18" fmla="*/ 1387011 w 4006921"/>
            <a:gd name="connsiteY18" fmla="*/ 595901 h 811658"/>
            <a:gd name="connsiteX19" fmla="*/ 1284269 w 4006921"/>
            <a:gd name="connsiteY19" fmla="*/ 565079 h 811658"/>
            <a:gd name="connsiteX20" fmla="*/ 1222624 w 4006921"/>
            <a:gd name="connsiteY20" fmla="*/ 544530 h 811658"/>
            <a:gd name="connsiteX21" fmla="*/ 1191802 w 4006921"/>
            <a:gd name="connsiteY21" fmla="*/ 534256 h 811658"/>
            <a:gd name="connsiteX22" fmla="*/ 1160979 w 4006921"/>
            <a:gd name="connsiteY22" fmla="*/ 513708 h 811658"/>
            <a:gd name="connsiteX23" fmla="*/ 1140431 w 4006921"/>
            <a:gd name="connsiteY23" fmla="*/ 493159 h 811658"/>
            <a:gd name="connsiteX24" fmla="*/ 1078786 w 4006921"/>
            <a:gd name="connsiteY24" fmla="*/ 472611 h 811658"/>
            <a:gd name="connsiteX25" fmla="*/ 1047964 w 4006921"/>
            <a:gd name="connsiteY25" fmla="*/ 452063 h 811658"/>
            <a:gd name="connsiteX26" fmla="*/ 1027415 w 4006921"/>
            <a:gd name="connsiteY26" fmla="*/ 431514 h 811658"/>
            <a:gd name="connsiteX27" fmla="*/ 996593 w 4006921"/>
            <a:gd name="connsiteY27" fmla="*/ 421240 h 811658"/>
            <a:gd name="connsiteX28" fmla="*/ 965770 w 4006921"/>
            <a:gd name="connsiteY28" fmla="*/ 400692 h 811658"/>
            <a:gd name="connsiteX29" fmla="*/ 904126 w 4006921"/>
            <a:gd name="connsiteY29" fmla="*/ 380144 h 811658"/>
            <a:gd name="connsiteX30" fmla="*/ 873303 w 4006921"/>
            <a:gd name="connsiteY30" fmla="*/ 359595 h 811658"/>
            <a:gd name="connsiteX31" fmla="*/ 811658 w 4006921"/>
            <a:gd name="connsiteY31" fmla="*/ 339047 h 811658"/>
            <a:gd name="connsiteX32" fmla="*/ 719191 w 4006921"/>
            <a:gd name="connsiteY32" fmla="*/ 308225 h 811658"/>
            <a:gd name="connsiteX33" fmla="*/ 688368 w 4006921"/>
            <a:gd name="connsiteY33" fmla="*/ 297950 h 811658"/>
            <a:gd name="connsiteX34" fmla="*/ 657546 w 4006921"/>
            <a:gd name="connsiteY34" fmla="*/ 287676 h 811658"/>
            <a:gd name="connsiteX35" fmla="*/ 616449 w 4006921"/>
            <a:gd name="connsiteY35" fmla="*/ 267128 h 811658"/>
            <a:gd name="connsiteX36" fmla="*/ 575353 w 4006921"/>
            <a:gd name="connsiteY36" fmla="*/ 256854 h 811658"/>
            <a:gd name="connsiteX37" fmla="*/ 513708 w 4006921"/>
            <a:gd name="connsiteY37" fmla="*/ 236305 h 811658"/>
            <a:gd name="connsiteX38" fmla="*/ 472611 w 4006921"/>
            <a:gd name="connsiteY38" fmla="*/ 226031 h 811658"/>
            <a:gd name="connsiteX39" fmla="*/ 410966 w 4006921"/>
            <a:gd name="connsiteY39" fmla="*/ 205483 h 811658"/>
            <a:gd name="connsiteX40" fmla="*/ 380144 w 4006921"/>
            <a:gd name="connsiteY40" fmla="*/ 195209 h 811658"/>
            <a:gd name="connsiteX41" fmla="*/ 339047 w 4006921"/>
            <a:gd name="connsiteY41" fmla="*/ 184935 h 811658"/>
            <a:gd name="connsiteX42" fmla="*/ 277402 w 4006921"/>
            <a:gd name="connsiteY42" fmla="*/ 164386 h 811658"/>
            <a:gd name="connsiteX43" fmla="*/ 246579 w 4006921"/>
            <a:gd name="connsiteY43" fmla="*/ 154112 h 811658"/>
            <a:gd name="connsiteX44" fmla="*/ 205483 w 4006921"/>
            <a:gd name="connsiteY44" fmla="*/ 143838 h 811658"/>
            <a:gd name="connsiteX45" fmla="*/ 174660 w 4006921"/>
            <a:gd name="connsiteY45" fmla="*/ 123290 h 811658"/>
            <a:gd name="connsiteX46" fmla="*/ 154112 w 4006921"/>
            <a:gd name="connsiteY46" fmla="*/ 102741 h 811658"/>
            <a:gd name="connsiteX47" fmla="*/ 123290 w 4006921"/>
            <a:gd name="connsiteY47" fmla="*/ 92467 h 811658"/>
            <a:gd name="connsiteX48" fmla="*/ 61645 w 4006921"/>
            <a:gd name="connsiteY48" fmla="*/ 51371 h 811658"/>
            <a:gd name="connsiteX49" fmla="*/ 41096 w 4006921"/>
            <a:gd name="connsiteY49" fmla="*/ 30822 h 811658"/>
            <a:gd name="connsiteX50" fmla="*/ 0 w 4006921"/>
            <a:gd name="connsiteY50" fmla="*/ 0 h 81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06921" h="811658">
              <a:moveTo>
                <a:pt x="4006921" y="770562"/>
              </a:moveTo>
              <a:cubicBezTo>
                <a:pt x="3958975" y="773987"/>
                <a:pt x="3910887" y="775804"/>
                <a:pt x="3863083" y="780836"/>
              </a:cubicBezTo>
              <a:cubicBezTo>
                <a:pt x="3845716" y="782664"/>
                <a:pt x="3829139" y="789986"/>
                <a:pt x="3811712" y="791110"/>
              </a:cubicBezTo>
              <a:cubicBezTo>
                <a:pt x="3674066" y="799990"/>
                <a:pt x="3223975" y="809399"/>
                <a:pt x="3133618" y="811658"/>
              </a:cubicBezTo>
              <a:lnTo>
                <a:pt x="2547991" y="801384"/>
              </a:lnTo>
              <a:cubicBezTo>
                <a:pt x="2530537" y="800821"/>
                <a:pt x="2513948" y="793276"/>
                <a:pt x="2496620" y="791110"/>
              </a:cubicBezTo>
              <a:cubicBezTo>
                <a:pt x="2459085" y="786418"/>
                <a:pt x="2421276" y="784261"/>
                <a:pt x="2383604" y="780836"/>
              </a:cubicBezTo>
              <a:cubicBezTo>
                <a:pt x="2325342" y="766271"/>
                <a:pt x="2287822" y="755730"/>
                <a:pt x="2219218" y="750013"/>
              </a:cubicBezTo>
              <a:lnTo>
                <a:pt x="2095928" y="739739"/>
              </a:lnTo>
              <a:cubicBezTo>
                <a:pt x="2007750" y="717695"/>
                <a:pt x="2102251" y="739212"/>
                <a:pt x="1952090" y="719191"/>
              </a:cubicBezTo>
              <a:cubicBezTo>
                <a:pt x="1934780" y="716883"/>
                <a:pt x="1917900" y="712041"/>
                <a:pt x="1900719" y="708917"/>
              </a:cubicBezTo>
              <a:cubicBezTo>
                <a:pt x="1880223" y="705191"/>
                <a:pt x="1859570" y="702370"/>
                <a:pt x="1839074" y="698643"/>
              </a:cubicBezTo>
              <a:cubicBezTo>
                <a:pt x="1821893" y="695519"/>
                <a:pt x="1804928" y="691239"/>
                <a:pt x="1787703" y="688368"/>
              </a:cubicBezTo>
              <a:cubicBezTo>
                <a:pt x="1763816" y="684387"/>
                <a:pt x="1739719" y="681776"/>
                <a:pt x="1715784" y="678094"/>
              </a:cubicBezTo>
              <a:cubicBezTo>
                <a:pt x="1695194" y="674926"/>
                <a:pt x="1674761" y="670766"/>
                <a:pt x="1654139" y="667820"/>
              </a:cubicBezTo>
              <a:cubicBezTo>
                <a:pt x="1626806" y="663915"/>
                <a:pt x="1599084" y="662634"/>
                <a:pt x="1571946" y="657546"/>
              </a:cubicBezTo>
              <a:cubicBezTo>
                <a:pt x="1465372" y="637564"/>
                <a:pt x="1521865" y="644705"/>
                <a:pt x="1458930" y="626723"/>
              </a:cubicBezTo>
              <a:cubicBezTo>
                <a:pt x="1445353" y="622844"/>
                <a:pt x="1431532" y="619874"/>
                <a:pt x="1417833" y="616449"/>
              </a:cubicBezTo>
              <a:cubicBezTo>
                <a:pt x="1407559" y="609600"/>
                <a:pt x="1398295" y="600916"/>
                <a:pt x="1387011" y="595901"/>
              </a:cubicBezTo>
              <a:cubicBezTo>
                <a:pt x="1336710" y="573545"/>
                <a:pt x="1330250" y="578874"/>
                <a:pt x="1284269" y="565079"/>
              </a:cubicBezTo>
              <a:cubicBezTo>
                <a:pt x="1263523" y="558855"/>
                <a:pt x="1243172" y="551380"/>
                <a:pt x="1222624" y="544530"/>
              </a:cubicBezTo>
              <a:cubicBezTo>
                <a:pt x="1212350" y="541105"/>
                <a:pt x="1200813" y="540263"/>
                <a:pt x="1191802" y="534256"/>
              </a:cubicBezTo>
              <a:cubicBezTo>
                <a:pt x="1181528" y="527407"/>
                <a:pt x="1170621" y="521422"/>
                <a:pt x="1160979" y="513708"/>
              </a:cubicBezTo>
              <a:cubicBezTo>
                <a:pt x="1153415" y="507657"/>
                <a:pt x="1149095" y="497491"/>
                <a:pt x="1140431" y="493159"/>
              </a:cubicBezTo>
              <a:cubicBezTo>
                <a:pt x="1121058" y="483472"/>
                <a:pt x="1078786" y="472611"/>
                <a:pt x="1078786" y="472611"/>
              </a:cubicBezTo>
              <a:cubicBezTo>
                <a:pt x="1068512" y="465762"/>
                <a:pt x="1057606" y="459777"/>
                <a:pt x="1047964" y="452063"/>
              </a:cubicBezTo>
              <a:cubicBezTo>
                <a:pt x="1040400" y="446012"/>
                <a:pt x="1035721" y="436498"/>
                <a:pt x="1027415" y="431514"/>
              </a:cubicBezTo>
              <a:cubicBezTo>
                <a:pt x="1018129" y="425942"/>
                <a:pt x="1006279" y="426083"/>
                <a:pt x="996593" y="421240"/>
              </a:cubicBezTo>
              <a:cubicBezTo>
                <a:pt x="985548" y="415718"/>
                <a:pt x="977054" y="405707"/>
                <a:pt x="965770" y="400692"/>
              </a:cubicBezTo>
              <a:cubicBezTo>
                <a:pt x="945977" y="391895"/>
                <a:pt x="904126" y="380144"/>
                <a:pt x="904126" y="380144"/>
              </a:cubicBezTo>
              <a:cubicBezTo>
                <a:pt x="893852" y="373294"/>
                <a:pt x="884587" y="364610"/>
                <a:pt x="873303" y="359595"/>
              </a:cubicBezTo>
              <a:cubicBezTo>
                <a:pt x="853510" y="350798"/>
                <a:pt x="832206" y="345896"/>
                <a:pt x="811658" y="339047"/>
              </a:cubicBezTo>
              <a:lnTo>
                <a:pt x="719191" y="308225"/>
              </a:lnTo>
              <a:lnTo>
                <a:pt x="688368" y="297950"/>
              </a:lnTo>
              <a:cubicBezTo>
                <a:pt x="678094" y="294525"/>
                <a:pt x="667232" y="292519"/>
                <a:pt x="657546" y="287676"/>
              </a:cubicBezTo>
              <a:cubicBezTo>
                <a:pt x="643847" y="280827"/>
                <a:pt x="630790" y="272506"/>
                <a:pt x="616449" y="267128"/>
              </a:cubicBezTo>
              <a:cubicBezTo>
                <a:pt x="603228" y="262170"/>
                <a:pt x="588878" y="260912"/>
                <a:pt x="575353" y="256854"/>
              </a:cubicBezTo>
              <a:cubicBezTo>
                <a:pt x="554607" y="250630"/>
                <a:pt x="534721" y="241558"/>
                <a:pt x="513708" y="236305"/>
              </a:cubicBezTo>
              <a:cubicBezTo>
                <a:pt x="500009" y="232880"/>
                <a:pt x="486136" y="230088"/>
                <a:pt x="472611" y="226031"/>
              </a:cubicBezTo>
              <a:cubicBezTo>
                <a:pt x="451865" y="219807"/>
                <a:pt x="431514" y="212332"/>
                <a:pt x="410966" y="205483"/>
              </a:cubicBezTo>
              <a:cubicBezTo>
                <a:pt x="400692" y="202058"/>
                <a:pt x="390650" y="197836"/>
                <a:pt x="380144" y="195209"/>
              </a:cubicBezTo>
              <a:cubicBezTo>
                <a:pt x="366445" y="191784"/>
                <a:pt x="352572" y="188993"/>
                <a:pt x="339047" y="184935"/>
              </a:cubicBezTo>
              <a:cubicBezTo>
                <a:pt x="318301" y="178711"/>
                <a:pt x="297950" y="171236"/>
                <a:pt x="277402" y="164386"/>
              </a:cubicBezTo>
              <a:cubicBezTo>
                <a:pt x="267128" y="160961"/>
                <a:pt x="257086" y="156739"/>
                <a:pt x="246579" y="154112"/>
              </a:cubicBezTo>
              <a:lnTo>
                <a:pt x="205483" y="143838"/>
              </a:lnTo>
              <a:cubicBezTo>
                <a:pt x="195209" y="136989"/>
                <a:pt x="184302" y="131004"/>
                <a:pt x="174660" y="123290"/>
              </a:cubicBezTo>
              <a:cubicBezTo>
                <a:pt x="167096" y="117239"/>
                <a:pt x="162418" y="107725"/>
                <a:pt x="154112" y="102741"/>
              </a:cubicBezTo>
              <a:cubicBezTo>
                <a:pt x="144826" y="97169"/>
                <a:pt x="133564" y="95892"/>
                <a:pt x="123290" y="92467"/>
              </a:cubicBezTo>
              <a:cubicBezTo>
                <a:pt x="83303" y="32490"/>
                <a:pt x="127991" y="84544"/>
                <a:pt x="61645" y="51371"/>
              </a:cubicBezTo>
              <a:cubicBezTo>
                <a:pt x="52981" y="47039"/>
                <a:pt x="48660" y="36873"/>
                <a:pt x="41096" y="30822"/>
              </a:cubicBezTo>
              <a:cubicBezTo>
                <a:pt x="-16991" y="-15648"/>
                <a:pt x="28119" y="28119"/>
                <a:pt x="0" y="0"/>
              </a:cubicBezTo>
            </a:path>
          </a:pathLst>
        </a:custGeom>
        <a:noFill xmlns:a="http://schemas.openxmlformats.org/drawingml/2006/main"/>
        <a:ln xmlns:a="http://schemas.openxmlformats.org/drawingml/2006/main" w="28575" cap="flat" cmpd="sng" algn="ctr">
          <a:solidFill>
            <a:schemeClr val="accent1"/>
          </a:solid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dirty="0">
            <a:ln>
              <a:solidFill>
                <a:schemeClr val="accent1"/>
              </a:solidFill>
            </a:ln>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4950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r" defTabSz="965638" eaLnBrk="1" hangingPunct="1">
              <a:defRPr sz="1300">
                <a:latin typeface="Times" pitchFamily="1" charset="0"/>
                <a:cs typeface="+mn-cs"/>
              </a:defRPr>
            </a:lvl1pPr>
          </a:lstStyle>
          <a:p>
            <a:pPr>
              <a:defRPr/>
            </a:pPr>
            <a:endParaRPr lang="en-US" dirty="0"/>
          </a:p>
        </p:txBody>
      </p:sp>
      <p:sp>
        <p:nvSpPr>
          <p:cNvPr id="14950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4950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r" defTabSz="965058" eaLnBrk="1" hangingPunct="1">
              <a:defRPr sz="1300"/>
            </a:lvl1pPr>
          </a:lstStyle>
          <a:p>
            <a:pPr>
              <a:defRPr/>
            </a:pPr>
            <a:fld id="{1F02C21E-0C98-464D-B16C-64BF360EE94B}" type="slidenum">
              <a:rPr lang="en-US" altLang="en-US"/>
              <a:pPr>
                <a:defRPr/>
              </a:pPr>
              <a:t>‹#›</a:t>
            </a:fld>
            <a:endParaRPr lang="en-US" altLang="en-US" dirty="0"/>
          </a:p>
        </p:txBody>
      </p:sp>
    </p:spTree>
    <p:extLst>
      <p:ext uri="{BB962C8B-B14F-4D97-AF65-F5344CB8AC3E}">
        <p14:creationId xmlns:p14="http://schemas.microsoft.com/office/powerpoint/2010/main" val="1520774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2595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lvl1pPr algn="r" defTabSz="965638" eaLnBrk="1" hangingPunct="1">
              <a:defRPr sz="1300">
                <a:latin typeface="Times" pitchFamily="1" charset="0"/>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43" tIns="48321" rIns="96643"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l" defTabSz="965638" eaLnBrk="1" hangingPunct="1">
              <a:defRPr sz="1300">
                <a:latin typeface="Times" pitchFamily="1" charset="0"/>
                <a:cs typeface="+mn-cs"/>
              </a:defRPr>
            </a:lvl1pPr>
          </a:lstStyle>
          <a:p>
            <a:pPr>
              <a:defRPr/>
            </a:pPr>
            <a:endParaRPr lang="en-US" dirty="0"/>
          </a:p>
        </p:txBody>
      </p:sp>
      <p:sp>
        <p:nvSpPr>
          <p:cNvPr id="12595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43" tIns="48321" rIns="96643" bIns="48321" numCol="1" anchor="b" anchorCtr="0" compatLnSpc="1">
            <a:prstTxWarp prst="textNoShape">
              <a:avLst/>
            </a:prstTxWarp>
          </a:bodyPr>
          <a:lstStyle>
            <a:lvl1pPr algn="r" defTabSz="965058" eaLnBrk="1" hangingPunct="1">
              <a:defRPr sz="1300"/>
            </a:lvl1pPr>
          </a:lstStyle>
          <a:p>
            <a:pPr>
              <a:defRPr/>
            </a:pPr>
            <a:fld id="{4B07377D-B777-4C1B-862A-02EA6FDB391A}" type="slidenum">
              <a:rPr lang="en-US" altLang="en-US"/>
              <a:pPr>
                <a:defRPr/>
              </a:pPr>
              <a:t>‹#›</a:t>
            </a:fld>
            <a:endParaRPr lang="en-US" altLang="en-US" dirty="0"/>
          </a:p>
        </p:txBody>
      </p:sp>
    </p:spTree>
    <p:extLst>
      <p:ext uri="{BB962C8B-B14F-4D97-AF65-F5344CB8AC3E}">
        <p14:creationId xmlns:p14="http://schemas.microsoft.com/office/powerpoint/2010/main" val="198362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panose="02020603050405020304" pitchFamily="18" charset="0"/>
              </a:defRPr>
            </a:lvl1pPr>
            <a:lvl2pPr marL="741363" indent="-284163" defTabSz="963613">
              <a:spcBef>
                <a:spcPct val="30000"/>
              </a:spcBef>
              <a:defRPr sz="1200">
                <a:solidFill>
                  <a:schemeClr val="tx1"/>
                </a:solidFill>
                <a:latin typeface="Times" panose="02020603050405020304" pitchFamily="18" charset="0"/>
              </a:defRPr>
            </a:lvl2pPr>
            <a:lvl3pPr marL="1141413" indent="-227013" defTabSz="963613">
              <a:spcBef>
                <a:spcPct val="30000"/>
              </a:spcBef>
              <a:defRPr sz="1200">
                <a:solidFill>
                  <a:schemeClr val="tx1"/>
                </a:solidFill>
                <a:latin typeface="Times" panose="02020603050405020304" pitchFamily="18" charset="0"/>
              </a:defRPr>
            </a:lvl3pPr>
            <a:lvl4pPr marL="1598613" indent="-227013" defTabSz="963613">
              <a:spcBef>
                <a:spcPct val="30000"/>
              </a:spcBef>
              <a:defRPr sz="1200">
                <a:solidFill>
                  <a:schemeClr val="tx1"/>
                </a:solidFill>
                <a:latin typeface="Times" panose="02020603050405020304" pitchFamily="18" charset="0"/>
              </a:defRPr>
            </a:lvl4pPr>
            <a:lvl5pPr marL="2055813" indent="-227013" defTabSz="963613">
              <a:spcBef>
                <a:spcPct val="30000"/>
              </a:spcBef>
              <a:defRPr sz="1200">
                <a:solidFill>
                  <a:schemeClr val="tx1"/>
                </a:solidFill>
                <a:latin typeface="Times" panose="02020603050405020304" pitchFamily="18" charset="0"/>
              </a:defRPr>
            </a:lvl5pPr>
            <a:lvl6pPr marL="2513013" indent="-227013" defTabSz="963613" eaLnBrk="0" fontAlgn="base" hangingPunct="0">
              <a:spcBef>
                <a:spcPct val="30000"/>
              </a:spcBef>
              <a:spcAft>
                <a:spcPct val="0"/>
              </a:spcAft>
              <a:defRPr sz="1200">
                <a:solidFill>
                  <a:schemeClr val="tx1"/>
                </a:solidFill>
                <a:latin typeface="Times" panose="02020603050405020304" pitchFamily="18" charset="0"/>
              </a:defRPr>
            </a:lvl6pPr>
            <a:lvl7pPr marL="2970213" indent="-227013" defTabSz="963613" eaLnBrk="0" fontAlgn="base" hangingPunct="0">
              <a:spcBef>
                <a:spcPct val="30000"/>
              </a:spcBef>
              <a:spcAft>
                <a:spcPct val="0"/>
              </a:spcAft>
              <a:defRPr sz="1200">
                <a:solidFill>
                  <a:schemeClr val="tx1"/>
                </a:solidFill>
                <a:latin typeface="Times" panose="02020603050405020304" pitchFamily="18" charset="0"/>
              </a:defRPr>
            </a:lvl7pPr>
            <a:lvl8pPr marL="3427413" indent="-227013" defTabSz="963613" eaLnBrk="0" fontAlgn="base" hangingPunct="0">
              <a:spcBef>
                <a:spcPct val="30000"/>
              </a:spcBef>
              <a:spcAft>
                <a:spcPct val="0"/>
              </a:spcAft>
              <a:defRPr sz="1200">
                <a:solidFill>
                  <a:schemeClr val="tx1"/>
                </a:solidFill>
                <a:latin typeface="Times" panose="02020603050405020304" pitchFamily="18" charset="0"/>
              </a:defRPr>
            </a:lvl8pPr>
            <a:lvl9pPr marL="3884613" indent="-227013" defTabSz="963613"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1B759AFB-AF38-439C-B186-27880EA1EADE}" type="slidenum">
              <a:rPr lang="en-US" altLang="en-US" sz="1300" smtClean="0"/>
              <a:pPr>
                <a:spcBef>
                  <a:spcPct val="0"/>
                </a:spcBef>
              </a:pPr>
              <a:t>1</a:t>
            </a:fld>
            <a:endParaRPr lang="en-US" altLang="en-US" sz="1300"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04788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935038" y="4416425"/>
            <a:ext cx="5140325" cy="4181475"/>
          </a:xfrm>
          <a:noFill/>
          <a:ln w="9525"/>
        </p:spPr>
        <p:txBody>
          <a:bodyPr lIns="90138" tIns="45068" rIns="90138" bIns="45068"/>
          <a:lstStyle/>
          <a:p>
            <a:endParaRPr lang="en-US" dirty="0"/>
          </a:p>
          <a:p>
            <a:r>
              <a:rPr lang="en-US" u="sng" dirty="0"/>
              <a:t>Carrier and shipper: we mostly take the shipper’s perspective</a:t>
            </a:r>
          </a:p>
          <a:p>
            <a:endParaRPr lang="en-US" dirty="0"/>
          </a:p>
          <a:p>
            <a:r>
              <a:rPr lang="en-US" u="sng" dirty="0"/>
              <a:t>Carrier</a:t>
            </a:r>
            <a:r>
              <a:rPr lang="en-US" dirty="0"/>
              <a:t>: invest and operate to max. return</a:t>
            </a:r>
          </a:p>
          <a:p>
            <a:endParaRPr lang="en-US" dirty="0"/>
          </a:p>
          <a:p>
            <a:r>
              <a:rPr lang="en-US" u="sng" dirty="0"/>
              <a:t>Shipper</a:t>
            </a:r>
            <a:r>
              <a:rPr lang="en-US" dirty="0"/>
              <a:t>: use transportation to minimize total cost (inventory,facility, transportation, processing and service level) of providing given level of responsiveness.  Key decisions:</a:t>
            </a:r>
          </a:p>
          <a:p>
            <a:pPr>
              <a:buFontTx/>
              <a:buChar char="•"/>
            </a:pPr>
            <a:r>
              <a:rPr lang="en-US" dirty="0"/>
              <a:t>Transportation network design</a:t>
            </a:r>
          </a:p>
          <a:p>
            <a:pPr>
              <a:buFontTx/>
              <a:buChar char="•"/>
            </a:pPr>
            <a:r>
              <a:rPr lang="en-US" dirty="0"/>
              <a:t>Modes</a:t>
            </a:r>
          </a:p>
          <a:p>
            <a:pPr>
              <a:buFontTx/>
              <a:buChar char="•"/>
            </a:pPr>
            <a:r>
              <a:rPr lang="en-US" dirty="0"/>
              <a:t>Assignment of shipment to mode of transport and route.</a:t>
            </a:r>
          </a:p>
          <a:p>
            <a:pPr>
              <a:buFontTx/>
              <a:buChar char="•"/>
            </a:pPr>
            <a:r>
              <a:rPr lang="en-US" dirty="0"/>
              <a:t>Inhouse / outsource</a:t>
            </a:r>
          </a:p>
        </p:txBody>
      </p:sp>
      <p:sp>
        <p:nvSpPr>
          <p:cNvPr id="21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8258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935038" y="4416425"/>
            <a:ext cx="5140325" cy="4181475"/>
          </a:xfrm>
          <a:noFill/>
          <a:ln w="9525"/>
        </p:spPr>
        <p:txBody>
          <a:bodyPr lIns="90138" tIns="45068" rIns="90138" bIns="45068"/>
          <a:lstStyle/>
          <a:p>
            <a:r>
              <a:rPr lang="en-US" dirty="0"/>
              <a:t>Notes:</a:t>
            </a:r>
          </a:p>
        </p:txBody>
      </p:sp>
      <p:sp>
        <p:nvSpPr>
          <p:cNvPr id="225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4683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35038" y="4416425"/>
            <a:ext cx="5140325" cy="4181475"/>
          </a:xfrm>
          <a:noFill/>
          <a:ln w="9525"/>
        </p:spPr>
        <p:txBody>
          <a:bodyPr lIns="90138" tIns="45068" rIns="90138" bIns="45068"/>
          <a:lstStyle/>
          <a:p>
            <a:r>
              <a:rPr lang="en-US" dirty="0"/>
              <a:t>Trucks = 75% of freight bill.</a:t>
            </a:r>
          </a:p>
          <a:p>
            <a:r>
              <a:rPr lang="en-US" dirty="0"/>
              <a:t>A lot of TL shipping occurs from parts to assembly plants, or manufacturer and warehouses (Merloni)</a:t>
            </a:r>
          </a:p>
          <a:p>
            <a:endParaRPr lang="en-US" dirty="0"/>
          </a:p>
          <a:p>
            <a:r>
              <a:rPr lang="en-US" u="sng" dirty="0"/>
              <a:t>Utilization (idle time) /backhauls (empty travel time)</a:t>
            </a:r>
          </a:p>
          <a:p>
            <a:pPr>
              <a:buFontTx/>
              <a:buChar char="•"/>
            </a:pPr>
            <a:r>
              <a:rPr lang="en-US" dirty="0"/>
              <a:t>Challenge: schedule to meet service level + max. utilization/min empty travel</a:t>
            </a:r>
          </a:p>
          <a:p>
            <a:pPr>
              <a:buFontTx/>
              <a:buChar char="•"/>
            </a:pPr>
            <a:r>
              <a:rPr lang="en-US" dirty="0"/>
              <a:t>Backhauls hurt most on long haul.</a:t>
            </a:r>
          </a:p>
          <a:p>
            <a:pPr>
              <a:buFontTx/>
              <a:buChar char="•"/>
            </a:pPr>
            <a:r>
              <a:rPr lang="en-US" dirty="0"/>
              <a:t>Gaining more business in one lane (=direction?) without returns is not necessarily better.</a:t>
            </a:r>
          </a:p>
          <a:p>
            <a:pPr>
              <a:buFontTx/>
              <a:buChar char="•"/>
            </a:pPr>
            <a:r>
              <a:rPr lang="en-US" dirty="0"/>
              <a:t>Regional imbalance of inflow and outflow.  </a:t>
            </a:r>
            <a:r>
              <a:rPr lang="en-US" i="1" dirty="0"/>
              <a:t>Grows with business growth.</a:t>
            </a:r>
            <a:endParaRPr lang="en-US" dirty="0"/>
          </a:p>
          <a:p>
            <a:pPr>
              <a:buFontTx/>
              <a:buChar char="•"/>
            </a:pPr>
            <a:r>
              <a:rPr lang="en-US" dirty="0"/>
              <a:t>Benefits of aggregation: for long haul may be able to achieve somewhat better balance of backhauls.</a:t>
            </a:r>
          </a:p>
          <a:p>
            <a:pPr>
              <a:buFontTx/>
              <a:buChar char="•"/>
            </a:pPr>
            <a:r>
              <a:rPr lang="en-US" dirty="0"/>
              <a:t>Many operators: e.g. Schneider National (17%), JB Hunt, Ryder International</a:t>
            </a:r>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1189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35038" y="4416425"/>
            <a:ext cx="5140325" cy="4181475"/>
          </a:xfrm>
          <a:noFill/>
          <a:ln w="9525"/>
        </p:spPr>
        <p:txBody>
          <a:bodyPr lIns="90138" tIns="45068" rIns="90138" bIns="45068"/>
          <a:lstStyle/>
          <a:p>
            <a:r>
              <a:rPr lang="en-US" dirty="0"/>
              <a:t>Cheaper / slower than TL.</a:t>
            </a:r>
          </a:p>
          <a:p>
            <a:endParaRPr lang="en-US" dirty="0"/>
          </a:p>
          <a:p>
            <a:endParaRPr lang="en-US" dirty="0"/>
          </a:p>
          <a:p>
            <a:r>
              <a:rPr lang="en-US" dirty="0"/>
              <a:t>Off-track delays: large time taken at transition.</a:t>
            </a:r>
          </a:p>
          <a:p>
            <a:endParaRPr lang="en-US" dirty="0"/>
          </a:p>
          <a:p>
            <a:r>
              <a:rPr lang="en-US" dirty="0"/>
              <a:t>Variability: Viewed as a major issue by shippers!  Trains are built, not scheduled.  Hurts the customer bringing in a car early.</a:t>
            </a:r>
          </a:p>
          <a:p>
            <a:r>
              <a:rPr lang="en-US" dirty="0"/>
              <a:t>Lack of scheduling removes opportunities for revenue management.</a:t>
            </a:r>
          </a:p>
          <a:p>
            <a:endParaRPr lang="en-US" dirty="0"/>
          </a:p>
          <a:p>
            <a:r>
              <a:rPr lang="en-US" dirty="0"/>
              <a:t>Carrieres: Bulrington Northern Santa Fe, CSX transportation, Norfolk Southern</a:t>
            </a:r>
          </a:p>
          <a:p>
            <a:endParaRPr lang="en-US" i="1" dirty="0"/>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9894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935038" y="4416425"/>
            <a:ext cx="5140325" cy="4181475"/>
          </a:xfrm>
          <a:noFill/>
          <a:ln w="9525"/>
        </p:spPr>
        <p:txBody>
          <a:bodyPr lIns="90138" tIns="45068" rIns="90138" bIns="45068"/>
          <a:lstStyle/>
          <a:p>
            <a:r>
              <a:rPr lang="en-US" dirty="0"/>
              <a:t>Airline Goal: max. flying time and revenue per trip: revenue management is important!</a:t>
            </a:r>
          </a:p>
          <a:p>
            <a:endParaRPr lang="en-US" dirty="0"/>
          </a:p>
          <a:p>
            <a:r>
              <a:rPr lang="en-US" dirty="0"/>
              <a:t>Suited: high-value or small items, time-sensitive.</a:t>
            </a:r>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23867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35038" y="4416425"/>
            <a:ext cx="5140325" cy="4181475"/>
          </a:xfrm>
          <a:noFill/>
          <a:ln w="9525"/>
        </p:spPr>
        <p:txBody>
          <a:bodyPr lIns="90138" tIns="45068" rIns="90138" bIns="45068"/>
          <a:lstStyle/>
          <a:p>
            <a:r>
              <a:rPr lang="en-US" dirty="0"/>
              <a:t>Intermodal</a:t>
            </a:r>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7132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962">
              <a:defRPr sz="2400">
                <a:solidFill>
                  <a:schemeClr val="tx1"/>
                </a:solidFill>
                <a:latin typeface="Times New Roman" charset="0"/>
                <a:ea typeface="ＭＳ Ｐゴシック" charset="0"/>
              </a:defRPr>
            </a:lvl1pPr>
            <a:lvl2pPr marL="734480" indent="-282492" defTabSz="914962">
              <a:defRPr sz="2400">
                <a:solidFill>
                  <a:schemeClr val="tx1"/>
                </a:solidFill>
                <a:latin typeface="Times New Roman" charset="0"/>
                <a:ea typeface="ＭＳ Ｐゴシック" charset="0"/>
              </a:defRPr>
            </a:lvl2pPr>
            <a:lvl3pPr marL="1129970" indent="-225994" defTabSz="914962">
              <a:defRPr sz="2400">
                <a:solidFill>
                  <a:schemeClr val="tx1"/>
                </a:solidFill>
                <a:latin typeface="Times New Roman" charset="0"/>
                <a:ea typeface="ＭＳ Ｐゴシック" charset="0"/>
              </a:defRPr>
            </a:lvl3pPr>
            <a:lvl4pPr marL="1581958" indent="-225994" defTabSz="914962">
              <a:defRPr sz="2400">
                <a:solidFill>
                  <a:schemeClr val="tx1"/>
                </a:solidFill>
                <a:latin typeface="Times New Roman" charset="0"/>
                <a:ea typeface="ＭＳ Ｐゴシック" charset="0"/>
              </a:defRPr>
            </a:lvl4pPr>
            <a:lvl5pPr marL="2033946" indent="-225994" defTabSz="914962">
              <a:defRPr sz="2400">
                <a:solidFill>
                  <a:schemeClr val="tx1"/>
                </a:solidFill>
                <a:latin typeface="Times New Roman" charset="0"/>
                <a:ea typeface="ＭＳ Ｐゴシック" charset="0"/>
              </a:defRPr>
            </a:lvl5pPr>
            <a:lvl6pPr marL="2485934" indent="-225994" defTabSz="914962" eaLnBrk="0" fontAlgn="base" hangingPunct="0">
              <a:spcBef>
                <a:spcPct val="0"/>
              </a:spcBef>
              <a:spcAft>
                <a:spcPct val="0"/>
              </a:spcAft>
              <a:defRPr sz="2400">
                <a:solidFill>
                  <a:schemeClr val="tx1"/>
                </a:solidFill>
                <a:latin typeface="Times New Roman" charset="0"/>
                <a:ea typeface="ＭＳ Ｐゴシック" charset="0"/>
              </a:defRPr>
            </a:lvl6pPr>
            <a:lvl7pPr marL="2937921" indent="-225994" defTabSz="914962" eaLnBrk="0" fontAlgn="base" hangingPunct="0">
              <a:spcBef>
                <a:spcPct val="0"/>
              </a:spcBef>
              <a:spcAft>
                <a:spcPct val="0"/>
              </a:spcAft>
              <a:defRPr sz="2400">
                <a:solidFill>
                  <a:schemeClr val="tx1"/>
                </a:solidFill>
                <a:latin typeface="Times New Roman" charset="0"/>
                <a:ea typeface="ＭＳ Ｐゴシック" charset="0"/>
              </a:defRPr>
            </a:lvl7pPr>
            <a:lvl8pPr marL="3389909" indent="-225994" defTabSz="914962" eaLnBrk="0" fontAlgn="base" hangingPunct="0">
              <a:spcBef>
                <a:spcPct val="0"/>
              </a:spcBef>
              <a:spcAft>
                <a:spcPct val="0"/>
              </a:spcAft>
              <a:defRPr sz="2400">
                <a:solidFill>
                  <a:schemeClr val="tx1"/>
                </a:solidFill>
                <a:latin typeface="Times New Roman" charset="0"/>
                <a:ea typeface="ＭＳ Ｐゴシック" charset="0"/>
              </a:defRPr>
            </a:lvl8pPr>
            <a:lvl9pPr marL="3841897" indent="-225994" defTabSz="914962" eaLnBrk="0" fontAlgn="base" hangingPunct="0">
              <a:spcBef>
                <a:spcPct val="0"/>
              </a:spcBef>
              <a:spcAft>
                <a:spcPct val="0"/>
              </a:spcAft>
              <a:defRPr sz="2400">
                <a:solidFill>
                  <a:schemeClr val="tx1"/>
                </a:solidFill>
                <a:latin typeface="Times New Roman" charset="0"/>
                <a:ea typeface="ＭＳ Ｐゴシック" charset="0"/>
              </a:defRPr>
            </a:lvl9pPr>
          </a:lstStyle>
          <a:p>
            <a:fld id="{DB076709-ACF7-364A-84C3-FA23A449C1A4}" type="slidenum">
              <a:rPr lang="en-US" sz="1000"/>
              <a:pPr/>
              <a:t>22</a:t>
            </a:fld>
            <a:endParaRPr lang="en-US" sz="1000" dirty="0"/>
          </a:p>
        </p:txBody>
      </p:sp>
      <p:sp>
        <p:nvSpPr>
          <p:cNvPr id="43011" name="Rectangle 2"/>
          <p:cNvSpPr>
            <a:spLocks noGrp="1" noRot="1" noChangeAspect="1" noChangeArrowheads="1" noTextEdit="1"/>
          </p:cNvSpPr>
          <p:nvPr>
            <p:ph type="sldImg"/>
          </p:nvPr>
        </p:nvSpPr>
        <p:spPr>
          <a:xfrm>
            <a:off x="1152525" y="692150"/>
            <a:ext cx="4554538" cy="3416300"/>
          </a:xfrm>
          <a:ln cap="flat"/>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Notes:</a:t>
            </a:r>
          </a:p>
        </p:txBody>
      </p:sp>
    </p:spTree>
    <p:extLst>
      <p:ext uri="{BB962C8B-B14F-4D97-AF65-F5344CB8AC3E}">
        <p14:creationId xmlns:p14="http://schemas.microsoft.com/office/powerpoint/2010/main" val="136632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35038" y="4416425"/>
            <a:ext cx="5140325" cy="4181475"/>
          </a:xfrm>
          <a:noFill/>
          <a:ln w="9525"/>
        </p:spPr>
        <p:txBody>
          <a:bodyPr/>
          <a:lstStyle/>
          <a:p>
            <a:endParaRPr lang="en-US" dirty="0"/>
          </a:p>
        </p:txBody>
      </p:sp>
    </p:spTree>
    <p:extLst>
      <p:ext uri="{BB962C8B-B14F-4D97-AF65-F5344CB8AC3E}">
        <p14:creationId xmlns:p14="http://schemas.microsoft.com/office/powerpoint/2010/main" val="219361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06950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8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3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8" descr="ISB 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58148" y="6553200"/>
            <a:ext cx="73345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 result for fox schoo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8600" y="6452934"/>
            <a:ext cx="405066" cy="405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91400" y="6431349"/>
            <a:ext cx="452718" cy="452718"/>
          </a:xfrm>
          <a:prstGeom prst="rect">
            <a:avLst/>
          </a:prstGeom>
        </p:spPr>
      </p:pic>
    </p:spTree>
    <p:extLst>
      <p:ext uri="{BB962C8B-B14F-4D97-AF65-F5344CB8AC3E}">
        <p14:creationId xmlns:p14="http://schemas.microsoft.com/office/powerpoint/2010/main" val="2121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4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01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716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763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02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744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10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25" r:id="rId1"/>
    <p:sldLayoutId id="214748373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r-jWEfwWnxQ"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66800" y="2667000"/>
            <a:ext cx="7772400" cy="1143000"/>
          </a:xfrm>
        </p:spPr>
        <p:txBody>
          <a:bodyPr/>
          <a:lstStyle/>
          <a:p>
            <a:pPr eaLnBrk="1" hangingPunct="1"/>
            <a:r>
              <a:rPr lang="en-US" altLang="en-US" dirty="0"/>
              <a:t>	</a:t>
            </a:r>
          </a:p>
        </p:txBody>
      </p:sp>
      <p:sp>
        <p:nvSpPr>
          <p:cNvPr id="5123" name="Rectangle 3"/>
          <p:cNvSpPr>
            <a:spLocks noGrp="1" noChangeArrowheads="1"/>
          </p:cNvSpPr>
          <p:nvPr>
            <p:ph type="subTitle" idx="1"/>
          </p:nvPr>
        </p:nvSpPr>
        <p:spPr>
          <a:xfrm>
            <a:off x="0" y="4495800"/>
            <a:ext cx="8991600" cy="838200"/>
          </a:xfrm>
          <a:extLst>
            <a:ext uri="{91240B29-F687-4F45-9708-019B960494DF}">
              <a14:hiddenLine xmlns:a14="http://schemas.microsoft.com/office/drawing/2010/main" w="0">
                <a:solidFill>
                  <a:srgbClr val="000000"/>
                </a:solidFill>
                <a:miter lim="800000"/>
                <a:headEnd/>
                <a:tailEnd/>
              </a14:hiddenLine>
            </a:ext>
          </a:extLst>
        </p:spPr>
        <p:txBody>
          <a:bodyPr/>
          <a:lstStyle/>
          <a:p>
            <a:pPr eaLnBrk="1" hangingPunct="1">
              <a:spcBef>
                <a:spcPts val="1200"/>
              </a:spcBef>
            </a:pPr>
            <a:r>
              <a:rPr lang="en-US" altLang="en-US" b="1" dirty="0"/>
              <a:t>	Managing Transportation in Supply Chain</a:t>
            </a:r>
          </a:p>
          <a:p>
            <a:pPr eaLnBrk="1" hangingPunct="1">
              <a:spcBef>
                <a:spcPts val="1200"/>
              </a:spcBef>
            </a:pPr>
            <a:endParaRPr lang="en-US" altLang="en-US" sz="1400" dirty="0"/>
          </a:p>
          <a:p>
            <a:pPr eaLnBrk="1" hangingPunct="1">
              <a:spcBef>
                <a:spcPts val="1200"/>
              </a:spcBef>
            </a:pPr>
            <a:r>
              <a:rPr lang="en-US" altLang="en-US" dirty="0"/>
              <a:t>Professor Subodha Kumar</a:t>
            </a:r>
          </a:p>
        </p:txBody>
      </p:sp>
      <p:pic>
        <p:nvPicPr>
          <p:cNvPr id="5125" name="Picture 8" descr="ISB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58788"/>
            <a:ext cx="23780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mage result for fox schoo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399"/>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000" y="5181600"/>
            <a:ext cx="16002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01675" y="0"/>
            <a:ext cx="7772400" cy="685800"/>
          </a:xfrm>
        </p:spPr>
        <p:txBody>
          <a:bodyPr/>
          <a:lstStyle/>
          <a:p>
            <a:r>
              <a:rPr lang="en-US" dirty="0"/>
              <a:t>Air</a:t>
            </a:r>
          </a:p>
        </p:txBody>
      </p:sp>
      <p:sp>
        <p:nvSpPr>
          <p:cNvPr id="21508" name="Rectangle 3"/>
          <p:cNvSpPr>
            <a:spLocks noGrp="1" noChangeArrowheads="1"/>
          </p:cNvSpPr>
          <p:nvPr>
            <p:ph type="body" idx="1"/>
          </p:nvPr>
        </p:nvSpPr>
        <p:spPr>
          <a:xfrm>
            <a:off x="457200" y="914400"/>
            <a:ext cx="7734300" cy="5486400"/>
          </a:xfrm>
        </p:spPr>
        <p:txBody>
          <a:bodyPr>
            <a:normAutofit fontScale="92500" lnSpcReduction="10000"/>
          </a:bodyPr>
          <a:lstStyle/>
          <a:p>
            <a:pPr>
              <a:lnSpc>
                <a:spcPct val="140000"/>
              </a:lnSpc>
            </a:pPr>
            <a:r>
              <a:rPr lang="en-US" sz="2800" dirty="0"/>
              <a:t>Small packages up to about 150 pounds</a:t>
            </a:r>
          </a:p>
          <a:p>
            <a:pPr>
              <a:lnSpc>
                <a:spcPct val="140000"/>
              </a:lnSpc>
            </a:pPr>
            <a:r>
              <a:rPr lang="en-US" sz="2800" dirty="0"/>
              <a:t>Expensive</a:t>
            </a:r>
          </a:p>
          <a:p>
            <a:pPr lvl="1">
              <a:lnSpc>
                <a:spcPct val="140000"/>
              </a:lnSpc>
            </a:pPr>
            <a:r>
              <a:rPr lang="en-US" sz="2400" dirty="0"/>
              <a:t>Cost components</a:t>
            </a:r>
          </a:p>
          <a:p>
            <a:pPr lvl="2">
              <a:lnSpc>
                <a:spcPct val="140000"/>
              </a:lnSpc>
            </a:pPr>
            <a:r>
              <a:rPr lang="en-US" sz="2000" dirty="0"/>
              <a:t>Fixed infrastructure and equipment</a:t>
            </a:r>
          </a:p>
          <a:p>
            <a:pPr lvl="2">
              <a:lnSpc>
                <a:spcPct val="140000"/>
              </a:lnSpc>
            </a:pPr>
            <a:r>
              <a:rPr lang="en-US" sz="2000" dirty="0"/>
              <a:t>Labor and fuel</a:t>
            </a:r>
          </a:p>
          <a:p>
            <a:pPr lvl="2">
              <a:lnSpc>
                <a:spcPct val="140000"/>
              </a:lnSpc>
            </a:pPr>
            <a:r>
              <a:rPr lang="en-US" sz="2000" dirty="0"/>
              <a:t>Variable depending on passenger/cargo</a:t>
            </a:r>
            <a:endParaRPr lang="en-US" sz="2800" dirty="0"/>
          </a:p>
          <a:p>
            <a:pPr>
              <a:lnSpc>
                <a:spcPct val="140000"/>
              </a:lnSpc>
            </a:pPr>
            <a:r>
              <a:rPr lang="en-US" sz="2800" dirty="0"/>
              <a:t>Rapid and reliable delivery</a:t>
            </a:r>
          </a:p>
          <a:p>
            <a:pPr>
              <a:lnSpc>
                <a:spcPct val="140000"/>
              </a:lnSpc>
            </a:pPr>
            <a:r>
              <a:rPr lang="en-US" sz="2800" dirty="0"/>
              <a:t>Small and time-sensitive shipments</a:t>
            </a:r>
          </a:p>
          <a:p>
            <a:pPr>
              <a:lnSpc>
                <a:spcPct val="140000"/>
              </a:lnSpc>
            </a:pPr>
            <a:r>
              <a:rPr lang="en-US" sz="2800" dirty="0"/>
              <a:t>Provide other value-added services</a:t>
            </a:r>
          </a:p>
          <a:p>
            <a:pPr>
              <a:lnSpc>
                <a:spcPct val="140000"/>
              </a:lnSpc>
            </a:pPr>
            <a:r>
              <a:rPr lang="en-US" sz="2800" dirty="0"/>
              <a:t>Consolidation of shipments a key factor</a:t>
            </a:r>
          </a:p>
        </p:txBody>
      </p:sp>
    </p:spTree>
    <p:extLst>
      <p:ext uri="{BB962C8B-B14F-4D97-AF65-F5344CB8AC3E}">
        <p14:creationId xmlns:p14="http://schemas.microsoft.com/office/powerpoint/2010/main" val="12764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0" y="461963"/>
            <a:ext cx="7516813" cy="528637"/>
          </a:xfrm>
          <a:noFill/>
        </p:spPr>
        <p:txBody>
          <a:bodyPr lIns="92075" tIns="46038" rIns="92075" bIns="46038" anchor="b"/>
          <a:lstStyle/>
          <a:p>
            <a:r>
              <a:rPr lang="en-US" dirty="0"/>
              <a:t>Air</a:t>
            </a:r>
          </a:p>
        </p:txBody>
      </p:sp>
      <p:sp>
        <p:nvSpPr>
          <p:cNvPr id="10245" name="Rectangle 3"/>
          <p:cNvSpPr>
            <a:spLocks noGrp="1" noChangeArrowheads="1"/>
          </p:cNvSpPr>
          <p:nvPr>
            <p:ph type="body" idx="1"/>
          </p:nvPr>
        </p:nvSpPr>
        <p:spPr>
          <a:xfrm>
            <a:off x="44450" y="1066800"/>
            <a:ext cx="9023350" cy="5486400"/>
          </a:xfrm>
          <a:noFill/>
        </p:spPr>
        <p:txBody>
          <a:bodyPr lIns="92075" tIns="46038" rIns="92075" bIns="46038"/>
          <a:lstStyle/>
          <a:p>
            <a:pPr>
              <a:lnSpc>
                <a:spcPct val="130000"/>
              </a:lnSpc>
            </a:pPr>
            <a:r>
              <a:rPr lang="en-US" altLang="en-US" sz="1800" dirty="0"/>
              <a:t>In India, while the total volume of air cargo traffic currently constitutes about 1 percent of total trade, it accounts for close to 29 percent of total trade value</a:t>
            </a:r>
            <a:endParaRPr lang="en-US" altLang="en-US" sz="1600" dirty="0"/>
          </a:p>
          <a:p>
            <a:pPr>
              <a:lnSpc>
                <a:spcPct val="130000"/>
              </a:lnSpc>
            </a:pPr>
            <a:r>
              <a:rPr lang="en-US" altLang="en-US" sz="1800" dirty="0"/>
              <a:t>International cargo, which accounts for two-thirds of total cargo, is largely concentrated in the metro airports of Mumbai, Delhi, Chennai, Bengaluru and Hyderabad</a:t>
            </a:r>
            <a:endParaRPr lang="en-US" altLang="en-US" sz="1600" dirty="0"/>
          </a:p>
          <a:p>
            <a:pPr lvl="1">
              <a:lnSpc>
                <a:spcPct val="130000"/>
              </a:lnSpc>
            </a:pPr>
            <a:r>
              <a:rPr lang="en-US" altLang="en-US" sz="1600" dirty="0"/>
              <a:t>The Delhi and Mumbai airports collectively handle around 50 percent on India’s domestic and international cargo</a:t>
            </a:r>
            <a:endParaRPr lang="en-US" sz="1600" dirty="0"/>
          </a:p>
          <a:p>
            <a:pPr>
              <a:lnSpc>
                <a:spcPct val="130000"/>
              </a:lnSpc>
            </a:pPr>
            <a:r>
              <a:rPr lang="en-US" sz="1800" dirty="0"/>
              <a:t>High fixed cost, relatively low variable cost</a:t>
            </a:r>
          </a:p>
          <a:p>
            <a:pPr>
              <a:lnSpc>
                <a:spcPct val="130000"/>
              </a:lnSpc>
            </a:pPr>
            <a:r>
              <a:rPr lang="en-US" sz="1800" dirty="0"/>
              <a:t>Carrier Issues</a:t>
            </a:r>
          </a:p>
          <a:p>
            <a:pPr lvl="1">
              <a:lnSpc>
                <a:spcPct val="130000"/>
              </a:lnSpc>
            </a:pPr>
            <a:r>
              <a:rPr lang="en-US" sz="1600" dirty="0"/>
              <a:t>Location/Number of hubs</a:t>
            </a:r>
          </a:p>
          <a:p>
            <a:pPr lvl="1">
              <a:lnSpc>
                <a:spcPct val="130000"/>
              </a:lnSpc>
            </a:pPr>
            <a:r>
              <a:rPr lang="en-US" sz="1600" dirty="0"/>
              <a:t>Location of fleet bases / crew bases</a:t>
            </a:r>
          </a:p>
          <a:p>
            <a:pPr lvl="1">
              <a:lnSpc>
                <a:spcPct val="130000"/>
              </a:lnSpc>
            </a:pPr>
            <a:r>
              <a:rPr lang="en-US" sz="1600" dirty="0"/>
              <a:t>Schedule optimization</a:t>
            </a:r>
          </a:p>
          <a:p>
            <a:pPr lvl="1">
              <a:lnSpc>
                <a:spcPct val="130000"/>
              </a:lnSpc>
            </a:pPr>
            <a:r>
              <a:rPr lang="en-US" sz="1600" dirty="0"/>
              <a:t>Fleet assignment</a:t>
            </a:r>
          </a:p>
          <a:p>
            <a:pPr lvl="1">
              <a:lnSpc>
                <a:spcPct val="130000"/>
              </a:lnSpc>
            </a:pPr>
            <a:r>
              <a:rPr lang="en-US" sz="1600" dirty="0"/>
              <a:t>Crew scheduling</a:t>
            </a:r>
          </a:p>
          <a:p>
            <a:pPr lvl="1">
              <a:lnSpc>
                <a:spcPct val="130000"/>
              </a:lnSpc>
            </a:pPr>
            <a:r>
              <a:rPr lang="en-US" sz="1600" dirty="0"/>
              <a:t>Yield management</a:t>
            </a:r>
          </a:p>
          <a:p>
            <a:pPr lvl="1">
              <a:lnSpc>
                <a:spcPct val="130000"/>
              </a:lnSpc>
            </a:pPr>
            <a:r>
              <a:rPr lang="en-US" sz="1600" dirty="0"/>
              <a:t>Prices and availability</a:t>
            </a:r>
          </a:p>
        </p:txBody>
      </p:sp>
    </p:spTree>
    <p:extLst>
      <p:ext uri="{BB962C8B-B14F-4D97-AF65-F5344CB8AC3E}">
        <p14:creationId xmlns:p14="http://schemas.microsoft.com/office/powerpoint/2010/main" val="3941018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dirty="0"/>
              <a:t>Water</a:t>
            </a:r>
          </a:p>
        </p:txBody>
      </p:sp>
      <p:sp>
        <p:nvSpPr>
          <p:cNvPr id="22532" name="Rectangle 3"/>
          <p:cNvSpPr>
            <a:spLocks noGrp="1" noChangeArrowheads="1"/>
          </p:cNvSpPr>
          <p:nvPr>
            <p:ph type="body" idx="1"/>
          </p:nvPr>
        </p:nvSpPr>
        <p:spPr>
          <a:xfrm>
            <a:off x="1022350" y="1803400"/>
            <a:ext cx="7092950" cy="4114800"/>
          </a:xfrm>
        </p:spPr>
        <p:txBody>
          <a:bodyPr/>
          <a:lstStyle/>
          <a:p>
            <a:r>
              <a:rPr lang="en-US" dirty="0"/>
              <a:t>Limited to certain geographic areas</a:t>
            </a:r>
          </a:p>
          <a:p>
            <a:r>
              <a:rPr lang="en-US" dirty="0"/>
              <a:t>Ocean, inland waterway system, coastal waters</a:t>
            </a:r>
          </a:p>
          <a:p>
            <a:r>
              <a:rPr lang="en-US" dirty="0"/>
              <a:t>Very large loads at very low cost</a:t>
            </a:r>
          </a:p>
          <a:p>
            <a:r>
              <a:rPr lang="en-US" dirty="0"/>
              <a:t>Slowest</a:t>
            </a:r>
          </a:p>
          <a:p>
            <a:r>
              <a:rPr lang="en-US" dirty="0"/>
              <a:t>Dominant in global trade</a:t>
            </a:r>
          </a:p>
          <a:p>
            <a:r>
              <a:rPr lang="en-US" dirty="0"/>
              <a:t>Containers</a:t>
            </a:r>
          </a:p>
        </p:txBody>
      </p:sp>
    </p:spTree>
    <p:extLst>
      <p:ext uri="{BB962C8B-B14F-4D97-AF65-F5344CB8AC3E}">
        <p14:creationId xmlns:p14="http://schemas.microsoft.com/office/powerpoint/2010/main" val="314713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152400"/>
            <a:ext cx="7772400" cy="609600"/>
          </a:xfrm>
        </p:spPr>
        <p:txBody>
          <a:bodyPr/>
          <a:lstStyle/>
          <a:p>
            <a:r>
              <a:rPr lang="en-US" altLang="en-US" dirty="0"/>
              <a:t>Water Transport in India</a:t>
            </a:r>
          </a:p>
        </p:txBody>
      </p:sp>
      <p:sp>
        <p:nvSpPr>
          <p:cNvPr id="3" name="Content Placeholder 2"/>
          <p:cNvSpPr>
            <a:spLocks noGrp="1"/>
          </p:cNvSpPr>
          <p:nvPr>
            <p:ph idx="1"/>
          </p:nvPr>
        </p:nvSpPr>
        <p:spPr>
          <a:xfrm>
            <a:off x="33338" y="1066800"/>
            <a:ext cx="9078912" cy="5486400"/>
          </a:xfrm>
        </p:spPr>
        <p:txBody>
          <a:bodyPr/>
          <a:lstStyle/>
          <a:p>
            <a:pPr>
              <a:defRPr/>
            </a:pPr>
            <a:r>
              <a:rPr lang="en-US" sz="1800" dirty="0"/>
              <a:t>13 major ports and 190 minor ports in India</a:t>
            </a:r>
          </a:p>
          <a:p>
            <a:pPr>
              <a:defRPr/>
            </a:pPr>
            <a:r>
              <a:rPr lang="en-US" sz="1800" dirty="0"/>
              <a:t>Handle most (&gt; 95%) of the container and bulk cargo (exports and imports)</a:t>
            </a:r>
          </a:p>
          <a:p>
            <a:pPr>
              <a:defRPr/>
            </a:pPr>
            <a:r>
              <a:rPr lang="en-US" sz="1800" dirty="0"/>
              <a:t>Growing at 7.2 percent over the past five years,  Inland Water Transport (IWT) cargo traffic was estimated at 79 MMT in 2011–12</a:t>
            </a:r>
          </a:p>
          <a:p>
            <a:pPr lvl="1">
              <a:defRPr/>
            </a:pPr>
            <a:r>
              <a:rPr lang="en-US" sz="1600" dirty="0"/>
              <a:t>India falls short in the share of IWT at 0.5% as compared to China at 8.7%, the US at 8.3% and Europe at 7%</a:t>
            </a:r>
          </a:p>
          <a:p>
            <a:pPr>
              <a:defRPr/>
            </a:pPr>
            <a:r>
              <a:rPr lang="en-US" sz="1800" dirty="0"/>
              <a:t>In 2011–12, coastal cargo constituted 17 percent of total cargo at Indian ports and increased at a nominal CAGR of 4.5 percent to 160 MMT in 2011–12 over the past five years. </a:t>
            </a:r>
          </a:p>
          <a:p>
            <a:pPr>
              <a:defRPr/>
            </a:pPr>
            <a:r>
              <a:rPr lang="en-US" sz="1800" dirty="0"/>
              <a:t>Coastal shipping seems to be a feasible option for movement between most ports on the west and east coasts</a:t>
            </a:r>
          </a:p>
          <a:p>
            <a:pPr lvl="1">
              <a:defRPr/>
            </a:pPr>
            <a:r>
              <a:rPr lang="en-US" sz="1600" dirty="0"/>
              <a:t>Some prominent coastal shipping routes include Chennai to Chittagong/Yangon through Haldia/Kolkata, southbound cargo from Pipavav/Mundrato Kochi and other ports, and inland and coastal movement in and around Goa</a:t>
            </a:r>
          </a:p>
          <a:p>
            <a:pPr>
              <a:defRPr/>
            </a:pPr>
            <a:r>
              <a:rPr lang="en-US" sz="1800" dirty="0"/>
              <a:t>Among the navigable waterways, five National Waterways (NWs) - NWs 1, 2, 3, 4 and 5 - spanning approximately 4,400 km have been outlined as potential inland waterways at the Ganges and Brahmaputra rivers, the West Coast Canal, the Godavari and Krishna rivers, and the East Coast Canal, respectively</a:t>
            </a:r>
          </a:p>
          <a:p>
            <a:pPr lvl="1">
              <a:defRPr/>
            </a:pPr>
            <a:r>
              <a:rPr lang="en-US" sz="1600" dirty="0"/>
              <a:t> NW 6, which stretches across 121 km, has been proposed at Barak River.</a:t>
            </a:r>
          </a:p>
          <a:p>
            <a:pPr marL="0" indent="0">
              <a:buFont typeface="Garamond" pitchFamily="18" charset="0"/>
              <a:buNone/>
              <a:defRPr/>
            </a:pPr>
            <a:endParaRPr lang="en-US" sz="1800" dirty="0"/>
          </a:p>
          <a:p>
            <a:pPr>
              <a:defRPr/>
            </a:pPr>
            <a:endParaRPr lang="en-US" sz="1800" dirty="0"/>
          </a:p>
        </p:txBody>
      </p:sp>
    </p:spTree>
    <p:extLst>
      <p:ext uri="{BB962C8B-B14F-4D97-AF65-F5344CB8AC3E}">
        <p14:creationId xmlns:p14="http://schemas.microsoft.com/office/powerpoint/2010/main" val="1920912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399" y="152400"/>
            <a:ext cx="8382001" cy="1143000"/>
          </a:xfrm>
        </p:spPr>
        <p:txBody>
          <a:bodyPr/>
          <a:lstStyle/>
          <a:p>
            <a:r>
              <a:rPr lang="en-US" altLang="en-US" dirty="0"/>
              <a:t>IWT and Coastal Shipping in India</a:t>
            </a:r>
          </a:p>
        </p:txBody>
      </p:sp>
      <p:pic>
        <p:nvPicPr>
          <p:cNvPr id="2" name="Picture 1"/>
          <p:cNvPicPr>
            <a:picLocks noChangeAspect="1"/>
          </p:cNvPicPr>
          <p:nvPr/>
        </p:nvPicPr>
        <p:blipFill>
          <a:blip r:embed="rId2"/>
          <a:stretch>
            <a:fillRect/>
          </a:stretch>
        </p:blipFill>
        <p:spPr>
          <a:xfrm>
            <a:off x="76199" y="1752600"/>
            <a:ext cx="9054097" cy="4191000"/>
          </a:xfrm>
          <a:prstGeom prst="rect">
            <a:avLst/>
          </a:prstGeom>
        </p:spPr>
      </p:pic>
    </p:spTree>
    <p:extLst>
      <p:ext uri="{BB962C8B-B14F-4D97-AF65-F5344CB8AC3E}">
        <p14:creationId xmlns:p14="http://schemas.microsoft.com/office/powerpoint/2010/main" val="33929564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18817" y="0"/>
            <a:ext cx="8391783" cy="1143000"/>
          </a:xfrm>
        </p:spPr>
        <p:txBody>
          <a:bodyPr/>
          <a:lstStyle/>
          <a:p>
            <a:r>
              <a:rPr lang="en-US" altLang="en-US" dirty="0"/>
              <a:t>IWT and Coastal Shipping in India</a:t>
            </a:r>
          </a:p>
        </p:txBody>
      </p:sp>
      <p:pic>
        <p:nvPicPr>
          <p:cNvPr id="3" name="Picture 2"/>
          <p:cNvPicPr>
            <a:picLocks noChangeAspect="1"/>
          </p:cNvPicPr>
          <p:nvPr/>
        </p:nvPicPr>
        <p:blipFill>
          <a:blip r:embed="rId2"/>
          <a:stretch>
            <a:fillRect/>
          </a:stretch>
        </p:blipFill>
        <p:spPr>
          <a:xfrm>
            <a:off x="66417" y="1600200"/>
            <a:ext cx="8925183" cy="4343400"/>
          </a:xfrm>
          <a:prstGeom prst="rect">
            <a:avLst/>
          </a:prstGeom>
        </p:spPr>
      </p:pic>
    </p:spTree>
    <p:extLst>
      <p:ext uri="{BB962C8B-B14F-4D97-AF65-F5344CB8AC3E}">
        <p14:creationId xmlns:p14="http://schemas.microsoft.com/office/powerpoint/2010/main" val="13133309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a:t>Pipeline</a:t>
            </a:r>
          </a:p>
        </p:txBody>
      </p:sp>
      <p:sp>
        <p:nvSpPr>
          <p:cNvPr id="23556" name="Rectangle 3"/>
          <p:cNvSpPr>
            <a:spLocks noGrp="1" noChangeArrowheads="1"/>
          </p:cNvSpPr>
          <p:nvPr>
            <p:ph type="body" idx="1"/>
          </p:nvPr>
        </p:nvSpPr>
        <p:spPr>
          <a:xfrm>
            <a:off x="304800" y="1447800"/>
            <a:ext cx="8458200" cy="5257800"/>
          </a:xfrm>
        </p:spPr>
        <p:txBody>
          <a:bodyPr>
            <a:normAutofit/>
          </a:bodyPr>
          <a:lstStyle/>
          <a:p>
            <a:pPr>
              <a:lnSpc>
                <a:spcPct val="150000"/>
              </a:lnSpc>
            </a:pPr>
            <a:r>
              <a:rPr lang="en-US" dirty="0"/>
              <a:t>High fixed cost</a:t>
            </a:r>
          </a:p>
          <a:p>
            <a:pPr>
              <a:lnSpc>
                <a:spcPct val="150000"/>
              </a:lnSpc>
            </a:pPr>
            <a:r>
              <a:rPr lang="en-US" dirty="0"/>
              <a:t>Primarily for crude petroleum, refined petroleum products, natural gas</a:t>
            </a:r>
          </a:p>
          <a:p>
            <a:pPr>
              <a:lnSpc>
                <a:spcPct val="150000"/>
              </a:lnSpc>
            </a:pPr>
            <a:r>
              <a:rPr lang="en-US" dirty="0"/>
              <a:t>Best for large and stable flows</a:t>
            </a:r>
          </a:p>
          <a:p>
            <a:pPr>
              <a:lnSpc>
                <a:spcPct val="150000"/>
              </a:lnSpc>
            </a:pPr>
            <a:r>
              <a:rPr lang="en-US" dirty="0"/>
              <a:t>Pricing structure encourages use for predicable component of demand</a:t>
            </a:r>
          </a:p>
        </p:txBody>
      </p:sp>
    </p:spTree>
    <p:extLst>
      <p:ext uri="{BB962C8B-B14F-4D97-AF65-F5344CB8AC3E}">
        <p14:creationId xmlns:p14="http://schemas.microsoft.com/office/powerpoint/2010/main" val="322816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0"/>
            <a:ext cx="7772400" cy="533400"/>
          </a:xfrm>
        </p:spPr>
        <p:txBody>
          <a:bodyPr/>
          <a:lstStyle/>
          <a:p>
            <a:r>
              <a:rPr lang="en-US" altLang="en-US" sz="2800" dirty="0"/>
              <a:t>Global Comparison</a:t>
            </a:r>
          </a:p>
        </p:txBody>
      </p:sp>
      <p:pic>
        <p:nvPicPr>
          <p:cNvPr id="3" name="Picture 2"/>
          <p:cNvPicPr>
            <a:picLocks noChangeAspect="1"/>
          </p:cNvPicPr>
          <p:nvPr/>
        </p:nvPicPr>
        <p:blipFill>
          <a:blip r:embed="rId2"/>
          <a:stretch>
            <a:fillRect/>
          </a:stretch>
        </p:blipFill>
        <p:spPr>
          <a:xfrm>
            <a:off x="76200" y="489862"/>
            <a:ext cx="8915400" cy="6342350"/>
          </a:xfrm>
          <a:prstGeom prst="rect">
            <a:avLst/>
          </a:prstGeom>
        </p:spPr>
      </p:pic>
    </p:spTree>
    <p:extLst>
      <p:ext uri="{BB962C8B-B14F-4D97-AF65-F5344CB8AC3E}">
        <p14:creationId xmlns:p14="http://schemas.microsoft.com/office/powerpoint/2010/main" val="35672602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0"/>
            <a:ext cx="7772400" cy="533400"/>
          </a:xfrm>
        </p:spPr>
        <p:txBody>
          <a:bodyPr/>
          <a:lstStyle/>
          <a:p>
            <a:r>
              <a:rPr lang="en-US" altLang="en-US" sz="2800" dirty="0"/>
              <a:t>Global Comparison (Transportation Networks)</a:t>
            </a:r>
          </a:p>
        </p:txBody>
      </p:sp>
      <p:pic>
        <p:nvPicPr>
          <p:cNvPr id="2" name="Picture 1"/>
          <p:cNvPicPr>
            <a:picLocks noChangeAspect="1"/>
          </p:cNvPicPr>
          <p:nvPr/>
        </p:nvPicPr>
        <p:blipFill>
          <a:blip r:embed="rId2"/>
          <a:stretch>
            <a:fillRect/>
          </a:stretch>
        </p:blipFill>
        <p:spPr>
          <a:xfrm>
            <a:off x="152400" y="506580"/>
            <a:ext cx="8839200" cy="6275220"/>
          </a:xfrm>
          <a:prstGeom prst="rect">
            <a:avLst/>
          </a:prstGeom>
        </p:spPr>
      </p:pic>
    </p:spTree>
    <p:extLst>
      <p:ext uri="{BB962C8B-B14F-4D97-AF65-F5344CB8AC3E}">
        <p14:creationId xmlns:p14="http://schemas.microsoft.com/office/powerpoint/2010/main" val="15706150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0"/>
            <a:ext cx="7772400" cy="533400"/>
          </a:xfrm>
        </p:spPr>
        <p:txBody>
          <a:bodyPr/>
          <a:lstStyle/>
          <a:p>
            <a:r>
              <a:rPr lang="en-US" altLang="en-US" sz="2800" dirty="0"/>
              <a:t>Industry-Wise Logistic Cost in India</a:t>
            </a:r>
          </a:p>
        </p:txBody>
      </p:sp>
      <p:pic>
        <p:nvPicPr>
          <p:cNvPr id="3" name="Picture 2"/>
          <p:cNvPicPr>
            <a:picLocks noChangeAspect="1"/>
          </p:cNvPicPr>
          <p:nvPr/>
        </p:nvPicPr>
        <p:blipFill>
          <a:blip r:embed="rId2"/>
          <a:stretch>
            <a:fillRect/>
          </a:stretch>
        </p:blipFill>
        <p:spPr>
          <a:xfrm>
            <a:off x="76199" y="564528"/>
            <a:ext cx="9207959" cy="6293471"/>
          </a:xfrm>
          <a:prstGeom prst="rect">
            <a:avLst/>
          </a:prstGeom>
        </p:spPr>
      </p:pic>
    </p:spTree>
    <p:extLst>
      <p:ext uri="{BB962C8B-B14F-4D97-AF65-F5344CB8AC3E}">
        <p14:creationId xmlns:p14="http://schemas.microsoft.com/office/powerpoint/2010/main" val="6225593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0" y="-155575"/>
            <a:ext cx="9144000" cy="958850"/>
          </a:xfrm>
          <a:noFill/>
        </p:spPr>
        <p:txBody>
          <a:bodyPr lIns="92075" tIns="46038" rIns="92075" bIns="46038" anchor="b"/>
          <a:lstStyle/>
          <a:p>
            <a:r>
              <a:rPr lang="en-US" sz="4000" dirty="0"/>
              <a:t>Learning objectives</a:t>
            </a:r>
          </a:p>
        </p:txBody>
      </p:sp>
      <p:sp>
        <p:nvSpPr>
          <p:cNvPr id="5125" name="Rectangle 3"/>
          <p:cNvSpPr>
            <a:spLocks noGrp="1" noChangeArrowheads="1"/>
          </p:cNvSpPr>
          <p:nvPr>
            <p:ph type="body" idx="1"/>
          </p:nvPr>
        </p:nvSpPr>
        <p:spPr>
          <a:xfrm>
            <a:off x="76200" y="911225"/>
            <a:ext cx="8305800" cy="4803775"/>
          </a:xfrm>
          <a:noFill/>
        </p:spPr>
        <p:txBody>
          <a:bodyPr lIns="92075" tIns="46038" rIns="92075" bIns="46038"/>
          <a:lstStyle/>
          <a:p>
            <a:pPr>
              <a:lnSpc>
                <a:spcPct val="110000"/>
              </a:lnSpc>
            </a:pPr>
            <a:r>
              <a:rPr lang="en-US" sz="2400" dirty="0"/>
              <a:t>Key Modes of Transport and Major Issues</a:t>
            </a:r>
          </a:p>
          <a:p>
            <a:pPr lvl="1">
              <a:lnSpc>
                <a:spcPct val="110000"/>
              </a:lnSpc>
            </a:pPr>
            <a:r>
              <a:rPr lang="en-US" sz="2000" dirty="0"/>
              <a:t>Air, rail, truck, package carrier, water</a:t>
            </a:r>
          </a:p>
          <a:p>
            <a:pPr>
              <a:lnSpc>
                <a:spcPct val="110000"/>
              </a:lnSpc>
            </a:pPr>
            <a:r>
              <a:rPr lang="en-US" sz="2400" dirty="0"/>
              <a:t>Transportation Network Design</a:t>
            </a:r>
          </a:p>
          <a:p>
            <a:pPr lvl="1">
              <a:lnSpc>
                <a:spcPct val="110000"/>
              </a:lnSpc>
            </a:pPr>
            <a:r>
              <a:rPr lang="en-US" sz="2000" dirty="0"/>
              <a:t>Direct, indirect, milk runs, cross dock</a:t>
            </a:r>
          </a:p>
          <a:p>
            <a:pPr>
              <a:lnSpc>
                <a:spcPct val="110000"/>
              </a:lnSpc>
            </a:pPr>
            <a:r>
              <a:rPr lang="en-US" sz="2400" dirty="0"/>
              <a:t>Tradeoffs in Transportation Design</a:t>
            </a:r>
          </a:p>
          <a:p>
            <a:pPr lvl="1">
              <a:lnSpc>
                <a:spcPct val="110000"/>
              </a:lnSpc>
            </a:pPr>
            <a:r>
              <a:rPr lang="en-US" sz="2000" dirty="0"/>
              <a:t>Transportation, facility, and inventory cost tradeoff</a:t>
            </a:r>
          </a:p>
          <a:p>
            <a:pPr lvl="2">
              <a:lnSpc>
                <a:spcPct val="110000"/>
              </a:lnSpc>
            </a:pPr>
            <a:r>
              <a:rPr lang="en-US" sz="1600" dirty="0"/>
              <a:t>Choice of transportation mode</a:t>
            </a:r>
          </a:p>
          <a:p>
            <a:pPr lvl="2">
              <a:lnSpc>
                <a:spcPct val="110000"/>
              </a:lnSpc>
            </a:pPr>
            <a:r>
              <a:rPr lang="en-US" sz="1600" dirty="0"/>
              <a:t>Inventory aggregation</a:t>
            </a:r>
          </a:p>
          <a:p>
            <a:pPr lvl="1">
              <a:lnSpc>
                <a:spcPct val="110000"/>
              </a:lnSpc>
            </a:pPr>
            <a:r>
              <a:rPr lang="en-US" sz="2000" dirty="0"/>
              <a:t>Transportation cost and responsiveness tradeoff</a:t>
            </a:r>
          </a:p>
          <a:p>
            <a:pPr>
              <a:lnSpc>
                <a:spcPct val="110000"/>
              </a:lnSpc>
            </a:pPr>
            <a:r>
              <a:rPr lang="en-US" sz="2400" dirty="0"/>
              <a:t>Tailored transportation</a:t>
            </a:r>
          </a:p>
          <a:p>
            <a:pPr lvl="1">
              <a:lnSpc>
                <a:spcPct val="110000"/>
              </a:lnSpc>
            </a:pPr>
            <a:r>
              <a:rPr lang="en-US" sz="2000" dirty="0"/>
              <a:t>By customer density and distance</a:t>
            </a:r>
          </a:p>
          <a:p>
            <a:pPr lvl="1">
              <a:lnSpc>
                <a:spcPct val="110000"/>
              </a:lnSpc>
            </a:pPr>
            <a:r>
              <a:rPr lang="en-US" sz="2000" dirty="0"/>
              <a:t>By customer size and density</a:t>
            </a:r>
          </a:p>
          <a:p>
            <a:pPr lvl="1">
              <a:lnSpc>
                <a:spcPct val="110000"/>
              </a:lnSpc>
            </a:pPr>
            <a:r>
              <a:rPr lang="en-US" sz="2000" dirty="0"/>
              <a:t>By product demand and value</a:t>
            </a:r>
          </a:p>
          <a:p>
            <a:pPr lvl="1">
              <a:lnSpc>
                <a:spcPct val="110000"/>
              </a:lnSpc>
            </a:pPr>
            <a:r>
              <a:rPr lang="en-US" sz="2000" dirty="0"/>
              <a:t>Overseas sourcing</a:t>
            </a:r>
          </a:p>
        </p:txBody>
      </p:sp>
    </p:spTree>
    <p:extLst>
      <p:ext uri="{BB962C8B-B14F-4D97-AF65-F5344CB8AC3E}">
        <p14:creationId xmlns:p14="http://schemas.microsoft.com/office/powerpoint/2010/main" val="44299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a:t>Intermodal</a:t>
            </a:r>
          </a:p>
        </p:txBody>
      </p:sp>
      <p:sp>
        <p:nvSpPr>
          <p:cNvPr id="24580" name="Rectangle 3"/>
          <p:cNvSpPr>
            <a:spLocks noGrp="1" noChangeArrowheads="1"/>
          </p:cNvSpPr>
          <p:nvPr>
            <p:ph type="body" idx="1"/>
          </p:nvPr>
        </p:nvSpPr>
        <p:spPr>
          <a:xfrm>
            <a:off x="533400" y="1625600"/>
            <a:ext cx="8077200" cy="5067300"/>
          </a:xfrm>
        </p:spPr>
        <p:txBody>
          <a:bodyPr>
            <a:normAutofit/>
          </a:bodyPr>
          <a:lstStyle/>
          <a:p>
            <a:r>
              <a:rPr lang="en-US" dirty="0"/>
              <a:t>Use of more than one mode of transportation to move a shipment</a:t>
            </a:r>
          </a:p>
          <a:p>
            <a:r>
              <a:rPr lang="en-US" dirty="0"/>
              <a:t>Grown considerably with increased use of containers</a:t>
            </a:r>
          </a:p>
          <a:p>
            <a:r>
              <a:rPr lang="en-US" dirty="0"/>
              <a:t>May be the only option for global trade</a:t>
            </a:r>
          </a:p>
          <a:p>
            <a:r>
              <a:rPr lang="en-US" dirty="0"/>
              <a:t>More convenient for shippers – one entity</a:t>
            </a:r>
          </a:p>
          <a:p>
            <a:r>
              <a:rPr lang="en-US" dirty="0">
                <a:solidFill>
                  <a:srgbClr val="C00000"/>
                </a:solidFill>
              </a:rPr>
              <a:t>Key issue – exchange of information to facilitate transfer between different modes</a:t>
            </a:r>
          </a:p>
        </p:txBody>
      </p:sp>
    </p:spTree>
    <p:extLst>
      <p:ext uri="{BB962C8B-B14F-4D97-AF65-F5344CB8AC3E}">
        <p14:creationId xmlns:p14="http://schemas.microsoft.com/office/powerpoint/2010/main" val="292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0" y="381000"/>
            <a:ext cx="7516813" cy="561975"/>
          </a:xfrm>
          <a:noFill/>
        </p:spPr>
        <p:txBody>
          <a:bodyPr lIns="92075" tIns="46038" rIns="92075" bIns="46038" anchor="b"/>
          <a:lstStyle/>
          <a:p>
            <a:r>
              <a:rPr lang="en-US" dirty="0"/>
              <a:t>Package Carriers</a:t>
            </a:r>
          </a:p>
        </p:txBody>
      </p:sp>
      <p:sp>
        <p:nvSpPr>
          <p:cNvPr id="11269" name="Rectangle 3"/>
          <p:cNvSpPr>
            <a:spLocks noGrp="1" noChangeArrowheads="1"/>
          </p:cNvSpPr>
          <p:nvPr>
            <p:ph type="body" idx="1"/>
          </p:nvPr>
        </p:nvSpPr>
        <p:spPr>
          <a:xfrm>
            <a:off x="44450" y="990600"/>
            <a:ext cx="8947150" cy="5410200"/>
          </a:xfrm>
          <a:noFill/>
        </p:spPr>
        <p:txBody>
          <a:bodyPr lIns="92075" tIns="46038" rIns="92075" bIns="46038"/>
          <a:lstStyle/>
          <a:p>
            <a:r>
              <a:rPr lang="en-US" dirty="0"/>
              <a:t>Combine air, truck and rail</a:t>
            </a:r>
          </a:p>
          <a:p>
            <a:r>
              <a:rPr lang="en-US" dirty="0"/>
              <a:t>Shipments: from letters to ~ 150 lbs.</a:t>
            </a:r>
          </a:p>
          <a:p>
            <a:r>
              <a:rPr lang="en-US" dirty="0"/>
              <a:t>Pricing: vs. Air cargo and LTL</a:t>
            </a:r>
          </a:p>
          <a:p>
            <a:pPr lvl="1"/>
            <a:r>
              <a:rPr lang="en-US" dirty="0"/>
              <a:t>More expensive</a:t>
            </a:r>
          </a:p>
          <a:p>
            <a:pPr lvl="1"/>
            <a:r>
              <a:rPr lang="en-US" dirty="0"/>
              <a:t>Used for smaller, more time-sensitive packages</a:t>
            </a:r>
          </a:p>
          <a:p>
            <a:r>
              <a:rPr lang="en-US" dirty="0"/>
              <a:t>Carrier issues</a:t>
            </a:r>
          </a:p>
          <a:p>
            <a:pPr lvl="1"/>
            <a:r>
              <a:rPr lang="en-US" dirty="0"/>
              <a:t>Consolidation of shipments</a:t>
            </a:r>
          </a:p>
          <a:p>
            <a:pPr lvl="1"/>
            <a:r>
              <a:rPr lang="en-US" dirty="0"/>
              <a:t>Location and capacity of transfer points</a:t>
            </a:r>
          </a:p>
          <a:p>
            <a:pPr lvl="1"/>
            <a:r>
              <a:rPr lang="en-US" dirty="0"/>
              <a:t>Information capability for tracking</a:t>
            </a:r>
          </a:p>
          <a:p>
            <a:pPr lvl="1"/>
            <a:r>
              <a:rPr lang="en-US" dirty="0"/>
              <a:t>Vehicle routing and scheduling</a:t>
            </a:r>
          </a:p>
          <a:p>
            <a:endParaRPr lang="en-US" dirty="0"/>
          </a:p>
          <a:p>
            <a:endParaRPr lang="en-US" b="1" dirty="0"/>
          </a:p>
        </p:txBody>
      </p:sp>
    </p:spTree>
    <p:extLst>
      <p:ext uri="{BB962C8B-B14F-4D97-AF65-F5344CB8AC3E}">
        <p14:creationId xmlns:p14="http://schemas.microsoft.com/office/powerpoint/2010/main" val="3335754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266700"/>
            <a:ext cx="8305800" cy="1104900"/>
          </a:xfrm>
          <a:noFill/>
        </p:spPr>
        <p:txBody>
          <a:bodyPr lIns="92075" tIns="46038" rIns="92075" bIns="46038">
            <a:normAutofit fontScale="90000"/>
          </a:bodyPr>
          <a:lstStyle/>
          <a:p>
            <a:r>
              <a:rPr lang="en-US" dirty="0"/>
              <a:t>Design Options for a</a:t>
            </a:r>
            <a:br>
              <a:rPr lang="en-US" dirty="0"/>
            </a:br>
            <a:r>
              <a:rPr lang="en-US" dirty="0"/>
              <a:t>Transportation Network</a:t>
            </a:r>
            <a:endParaRPr lang="en-US" sz="3200" b="0" dirty="0"/>
          </a:p>
        </p:txBody>
      </p:sp>
      <p:sp>
        <p:nvSpPr>
          <p:cNvPr id="25604" name="Rectangle 3"/>
          <p:cNvSpPr>
            <a:spLocks noGrp="1" noChangeArrowheads="1"/>
          </p:cNvSpPr>
          <p:nvPr>
            <p:ph type="body" idx="1"/>
          </p:nvPr>
        </p:nvSpPr>
        <p:spPr>
          <a:xfrm>
            <a:off x="558800" y="1905000"/>
            <a:ext cx="8026400" cy="4114800"/>
          </a:xfrm>
          <a:noFill/>
        </p:spPr>
        <p:txBody>
          <a:bodyPr lIns="92075" tIns="46038" rIns="92075" bIns="46038">
            <a:normAutofit/>
          </a:bodyPr>
          <a:lstStyle/>
          <a:p>
            <a:r>
              <a:rPr lang="en-US" dirty="0"/>
              <a:t>When designing a transportation network</a:t>
            </a:r>
          </a:p>
          <a:p>
            <a:pPr marL="971550" lvl="1" indent="-514350">
              <a:buFont typeface="+mj-lt"/>
              <a:buAutoNum type="arabicPeriod"/>
            </a:pPr>
            <a:r>
              <a:rPr lang="en-US" dirty="0"/>
              <a:t>Should transportation be direct or through an intermediate site?</a:t>
            </a:r>
          </a:p>
          <a:p>
            <a:pPr marL="971550" lvl="1" indent="-514350">
              <a:buFont typeface="+mj-lt"/>
              <a:buAutoNum type="arabicPeriod"/>
            </a:pPr>
            <a:r>
              <a:rPr lang="en-US" dirty="0"/>
              <a:t>Should the intermediate site stock product or only serve as a cross-docking location?</a:t>
            </a:r>
          </a:p>
          <a:p>
            <a:pPr marL="971550" lvl="1" indent="-514350">
              <a:buFont typeface="+mj-lt"/>
              <a:buAutoNum type="arabicPeriod"/>
            </a:pPr>
            <a:r>
              <a:rPr lang="en-US" dirty="0"/>
              <a:t>Should each delivery route supply a single destination or multiple destinations (milk run)?</a:t>
            </a:r>
          </a:p>
        </p:txBody>
      </p:sp>
    </p:spTree>
    <p:extLst>
      <p:ext uri="{BB962C8B-B14F-4D97-AF65-F5344CB8AC3E}">
        <p14:creationId xmlns:p14="http://schemas.microsoft.com/office/powerpoint/2010/main" val="377193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26709"/>
            <a:ext cx="7772400" cy="1143000"/>
          </a:xfrm>
        </p:spPr>
        <p:txBody>
          <a:bodyPr/>
          <a:lstStyle/>
          <a:p>
            <a:r>
              <a:rPr lang="en-US" altLang="en-US" sz="4000" dirty="0"/>
              <a:t>Important considerations</a:t>
            </a:r>
          </a:p>
        </p:txBody>
      </p:sp>
      <p:sp>
        <p:nvSpPr>
          <p:cNvPr id="3" name="Content Placeholder 2"/>
          <p:cNvSpPr>
            <a:spLocks noGrp="1"/>
          </p:cNvSpPr>
          <p:nvPr>
            <p:ph idx="1"/>
          </p:nvPr>
        </p:nvSpPr>
        <p:spPr>
          <a:xfrm>
            <a:off x="457200" y="1169709"/>
            <a:ext cx="8305800" cy="4114800"/>
          </a:xfrm>
        </p:spPr>
        <p:txBody>
          <a:bodyPr/>
          <a:lstStyle/>
          <a:p>
            <a:pPr>
              <a:lnSpc>
                <a:spcPct val="130000"/>
              </a:lnSpc>
              <a:defRPr/>
            </a:pPr>
            <a:r>
              <a:rPr lang="en-US" sz="2800" dirty="0"/>
              <a:t>Transportation mode choice affects inventory costs</a:t>
            </a:r>
          </a:p>
          <a:p>
            <a:pPr lvl="1">
              <a:lnSpc>
                <a:spcPct val="130000"/>
              </a:lnSpc>
              <a:defRPr/>
            </a:pPr>
            <a:r>
              <a:rPr lang="en-US" sz="2400" dirty="0"/>
              <a:t>Via lot sizes (cycle stocks), and</a:t>
            </a:r>
          </a:p>
          <a:p>
            <a:pPr lvl="1">
              <a:lnSpc>
                <a:spcPct val="130000"/>
              </a:lnSpc>
              <a:defRPr/>
            </a:pPr>
            <a:r>
              <a:rPr lang="en-US" sz="2400" dirty="0"/>
              <a:t>Supply lead-times (in-transit and safety stock)</a:t>
            </a:r>
          </a:p>
          <a:p>
            <a:pPr lvl="1">
              <a:lnSpc>
                <a:spcPct val="130000"/>
              </a:lnSpc>
              <a:defRPr/>
            </a:pPr>
            <a:r>
              <a:rPr lang="en-US" sz="2400" dirty="0"/>
              <a:t>Cost of transport</a:t>
            </a:r>
          </a:p>
          <a:p>
            <a:pPr lvl="1">
              <a:lnSpc>
                <a:spcPct val="130000"/>
              </a:lnSpc>
              <a:defRPr/>
            </a:pPr>
            <a:r>
              <a:rPr lang="en-US" sz="2400" dirty="0">
                <a:solidFill>
                  <a:srgbClr val="FF0000"/>
                </a:solidFill>
              </a:rPr>
              <a:t>Hence, needs a supply chain view</a:t>
            </a:r>
          </a:p>
          <a:p>
            <a:pPr>
              <a:lnSpc>
                <a:spcPct val="130000"/>
              </a:lnSpc>
              <a:defRPr/>
            </a:pPr>
            <a:r>
              <a:rPr lang="en-US" sz="2800" dirty="0"/>
              <a:t>Choice of transportation: </a:t>
            </a:r>
          </a:p>
          <a:p>
            <a:pPr lvl="1">
              <a:lnSpc>
                <a:spcPct val="130000"/>
              </a:lnSpc>
              <a:defRPr/>
            </a:pPr>
            <a:r>
              <a:rPr lang="en-US" sz="2400" dirty="0"/>
              <a:t>When selecting mode of transportation, inventory (in-transit too) costs must be considered too.  </a:t>
            </a:r>
          </a:p>
          <a:p>
            <a:pPr lvl="1">
              <a:lnSpc>
                <a:spcPct val="130000"/>
              </a:lnSpc>
              <a:defRPr/>
            </a:pPr>
            <a:r>
              <a:rPr lang="en-US" sz="2400" dirty="0"/>
              <a:t>High transportation costs may be justified if inventory costs are low.</a:t>
            </a:r>
          </a:p>
          <a:p>
            <a:pPr marL="0" indent="0">
              <a:lnSpc>
                <a:spcPct val="130000"/>
              </a:lnSpc>
              <a:buFont typeface="Garamond" pitchFamily="18" charset="0"/>
              <a:buNone/>
              <a:defRPr/>
            </a:pPr>
            <a:endParaRPr lang="en-US" sz="2800" dirty="0"/>
          </a:p>
          <a:p>
            <a:pPr marL="0" indent="0">
              <a:lnSpc>
                <a:spcPct val="130000"/>
              </a:lnSpc>
              <a:buFont typeface="Garamond" pitchFamily="18" charset="0"/>
              <a:buNone/>
              <a:defRPr/>
            </a:pPr>
            <a:endParaRPr lang="en-US" sz="2800" dirty="0"/>
          </a:p>
        </p:txBody>
      </p:sp>
    </p:spTree>
    <p:extLst>
      <p:ext uri="{BB962C8B-B14F-4D97-AF65-F5344CB8AC3E}">
        <p14:creationId xmlns:p14="http://schemas.microsoft.com/office/powerpoint/2010/main" val="1325566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76200"/>
            <a:ext cx="7772400" cy="685800"/>
          </a:xfrm>
        </p:spPr>
        <p:txBody>
          <a:bodyPr/>
          <a:lstStyle/>
          <a:p>
            <a:r>
              <a:rPr lang="en-US" altLang="en-US" sz="3200" dirty="0"/>
              <a:t>Inventory aggregation and transportation costs</a:t>
            </a:r>
          </a:p>
        </p:txBody>
      </p:sp>
      <p:sp>
        <p:nvSpPr>
          <p:cNvPr id="28675" name="Content Placeholder 2"/>
          <p:cNvSpPr>
            <a:spLocks noGrp="1"/>
          </p:cNvSpPr>
          <p:nvPr>
            <p:ph idx="1"/>
          </p:nvPr>
        </p:nvSpPr>
        <p:spPr>
          <a:xfrm>
            <a:off x="228600" y="1371600"/>
            <a:ext cx="8382000" cy="4114800"/>
          </a:xfrm>
        </p:spPr>
        <p:txBody>
          <a:bodyPr/>
          <a:lstStyle/>
          <a:p>
            <a:pPr>
              <a:lnSpc>
                <a:spcPct val="130000"/>
              </a:lnSpc>
            </a:pPr>
            <a:r>
              <a:rPr lang="en-US" altLang="en-US" sz="2400" dirty="0"/>
              <a:t>Types of inventory consolidation</a:t>
            </a:r>
          </a:p>
          <a:p>
            <a:pPr lvl="1">
              <a:lnSpc>
                <a:spcPct val="130000"/>
              </a:lnSpc>
            </a:pPr>
            <a:r>
              <a:rPr lang="en-US" altLang="en-US" sz="2000" dirty="0"/>
              <a:t>Physical/Geographical</a:t>
            </a:r>
          </a:p>
          <a:p>
            <a:pPr lvl="1">
              <a:lnSpc>
                <a:spcPct val="130000"/>
              </a:lnSpc>
            </a:pPr>
            <a:r>
              <a:rPr lang="en-US" altLang="en-US" sz="2000" dirty="0"/>
              <a:t>Temporal</a:t>
            </a:r>
          </a:p>
          <a:p>
            <a:pPr>
              <a:lnSpc>
                <a:spcPct val="130000"/>
              </a:lnSpc>
            </a:pPr>
            <a:r>
              <a:rPr lang="en-US" altLang="en-US" sz="2400" dirty="0"/>
              <a:t>Consolidation typically results in</a:t>
            </a:r>
          </a:p>
          <a:p>
            <a:pPr lvl="1">
              <a:lnSpc>
                <a:spcPct val="130000"/>
              </a:lnSpc>
            </a:pPr>
            <a:r>
              <a:rPr lang="en-US" altLang="en-US" sz="2000" dirty="0"/>
              <a:t>Decreased inventory costs</a:t>
            </a:r>
          </a:p>
          <a:p>
            <a:pPr lvl="1">
              <a:lnSpc>
                <a:spcPct val="130000"/>
              </a:lnSpc>
            </a:pPr>
            <a:r>
              <a:rPr lang="en-US" altLang="en-US" sz="2000" dirty="0"/>
              <a:t>Decrease inbound transportation costs</a:t>
            </a:r>
          </a:p>
          <a:p>
            <a:pPr lvl="1">
              <a:lnSpc>
                <a:spcPct val="130000"/>
              </a:lnSpc>
            </a:pPr>
            <a:r>
              <a:rPr lang="en-US" altLang="en-US" sz="2000" dirty="0"/>
              <a:t>Increase outbound transportation costs</a:t>
            </a:r>
          </a:p>
        </p:txBody>
      </p:sp>
    </p:spTree>
    <p:extLst>
      <p:ext uri="{BB962C8B-B14F-4D97-AF65-F5344CB8AC3E}">
        <p14:creationId xmlns:p14="http://schemas.microsoft.com/office/powerpoint/2010/main" val="1053186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Shipment Network </a:t>
            </a:r>
            <a:br>
              <a:rPr lang="en-US" dirty="0"/>
            </a:br>
            <a:r>
              <a:rPr lang="en-US" dirty="0"/>
              <a:t>to Single Destination</a:t>
            </a:r>
          </a:p>
        </p:txBody>
      </p:sp>
      <p:pic>
        <p:nvPicPr>
          <p:cNvPr id="4" name="Picture 3"/>
          <p:cNvPicPr>
            <a:picLocks noChangeAspect="1"/>
          </p:cNvPicPr>
          <p:nvPr/>
        </p:nvPicPr>
        <p:blipFill>
          <a:blip r:embed="rId2"/>
          <a:stretch>
            <a:fillRect/>
          </a:stretch>
        </p:blipFill>
        <p:spPr>
          <a:xfrm>
            <a:off x="2272424" y="2019300"/>
            <a:ext cx="4598276" cy="3733800"/>
          </a:xfrm>
          <a:prstGeom prst="rect">
            <a:avLst/>
          </a:prstGeom>
        </p:spPr>
      </p:pic>
    </p:spTree>
    <p:extLst>
      <p:ext uri="{BB962C8B-B14F-4D97-AF65-F5344CB8AC3E}">
        <p14:creationId xmlns:p14="http://schemas.microsoft.com/office/powerpoint/2010/main" val="2857795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Shipping with Milk Runs</a:t>
            </a:r>
          </a:p>
        </p:txBody>
      </p:sp>
      <p:pic>
        <p:nvPicPr>
          <p:cNvPr id="4" name="Picture 3"/>
          <p:cNvPicPr>
            <a:picLocks noChangeAspect="1"/>
          </p:cNvPicPr>
          <p:nvPr/>
        </p:nvPicPr>
        <p:blipFill>
          <a:blip r:embed="rId2"/>
          <a:stretch>
            <a:fillRect/>
          </a:stretch>
        </p:blipFill>
        <p:spPr>
          <a:xfrm>
            <a:off x="1110181" y="1793690"/>
            <a:ext cx="6928919" cy="3644900"/>
          </a:xfrm>
          <a:prstGeom prst="rect">
            <a:avLst/>
          </a:prstGeom>
        </p:spPr>
      </p:pic>
    </p:spTree>
    <p:extLst>
      <p:ext uri="{BB962C8B-B14F-4D97-AF65-F5344CB8AC3E}">
        <p14:creationId xmlns:p14="http://schemas.microsoft.com/office/powerpoint/2010/main" val="245866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 Shipments via Intermediate Distribution Center with Storage</a:t>
            </a:r>
          </a:p>
        </p:txBody>
      </p:sp>
      <p:pic>
        <p:nvPicPr>
          <p:cNvPr id="3" name="Picture 2"/>
          <p:cNvPicPr>
            <a:picLocks noChangeAspect="1"/>
          </p:cNvPicPr>
          <p:nvPr/>
        </p:nvPicPr>
        <p:blipFill>
          <a:blip r:embed="rId2"/>
          <a:stretch>
            <a:fillRect/>
          </a:stretch>
        </p:blipFill>
        <p:spPr>
          <a:xfrm>
            <a:off x="2280882" y="1879600"/>
            <a:ext cx="4691418" cy="3771900"/>
          </a:xfrm>
          <a:prstGeom prst="rect">
            <a:avLst/>
          </a:prstGeom>
        </p:spPr>
      </p:pic>
    </p:spTree>
    <p:extLst>
      <p:ext uri="{BB962C8B-B14F-4D97-AF65-F5344CB8AC3E}">
        <p14:creationId xmlns:p14="http://schemas.microsoft.com/office/powerpoint/2010/main" val="231569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2/3*#ppt_w"/>
                                          </p:val>
                                        </p:tav>
                                        <p:tav tm="100000">
                                          <p:val>
                                            <p:strVal val="#ppt_w"/>
                                          </p:val>
                                        </p:tav>
                                      </p:tavLst>
                                    </p:anim>
                                    <p:anim calcmode="lin" valueType="num">
                                      <p:cBhvr>
                                        <p:cTn id="8"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 Shipments via Intermediate Transit Point with Storage</a:t>
            </a:r>
          </a:p>
        </p:txBody>
      </p:sp>
      <p:sp>
        <p:nvSpPr>
          <p:cNvPr id="3" name="Content Placeholder 2"/>
          <p:cNvSpPr>
            <a:spLocks noGrp="1"/>
          </p:cNvSpPr>
          <p:nvPr>
            <p:ph idx="1"/>
          </p:nvPr>
        </p:nvSpPr>
        <p:spPr>
          <a:xfrm>
            <a:off x="965200" y="2019301"/>
            <a:ext cx="7213600" cy="3746500"/>
          </a:xfrm>
        </p:spPr>
        <p:txBody>
          <a:bodyPr/>
          <a:lstStyle/>
          <a:p>
            <a:r>
              <a:rPr lang="en-US" dirty="0"/>
              <a:t>Suppliers send their shipments to a central distribution center</a:t>
            </a:r>
          </a:p>
          <a:p>
            <a:r>
              <a:rPr lang="en-US" dirty="0"/>
              <a:t>Stored until needed by buyers</a:t>
            </a:r>
          </a:p>
          <a:p>
            <a:r>
              <a:rPr lang="en-US" dirty="0"/>
              <a:t>Shipped to each buyer location</a:t>
            </a:r>
          </a:p>
        </p:txBody>
      </p:sp>
    </p:spTree>
    <p:extLst>
      <p:ext uri="{BB962C8B-B14F-4D97-AF65-F5344CB8AC3E}">
        <p14:creationId xmlns:p14="http://schemas.microsoft.com/office/powerpoint/2010/main" val="2460092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 Shipments via Intermediate Transit Point with Cross-Docking</a:t>
            </a:r>
          </a:p>
        </p:txBody>
      </p:sp>
      <p:sp>
        <p:nvSpPr>
          <p:cNvPr id="3" name="Content Placeholder 2"/>
          <p:cNvSpPr>
            <a:spLocks noGrp="1"/>
          </p:cNvSpPr>
          <p:nvPr>
            <p:ph idx="1"/>
          </p:nvPr>
        </p:nvSpPr>
        <p:spPr>
          <a:xfrm>
            <a:off x="965200" y="2019301"/>
            <a:ext cx="7213600" cy="3746500"/>
          </a:xfrm>
        </p:spPr>
        <p:txBody>
          <a:bodyPr/>
          <a:lstStyle/>
          <a:p>
            <a:r>
              <a:rPr lang="en-US" dirty="0"/>
              <a:t>Suppliers send their shipments to an intermediate transit point</a:t>
            </a:r>
          </a:p>
          <a:p>
            <a:r>
              <a:rPr lang="en-US" dirty="0"/>
              <a:t>They are cross-docked and sent to buyer locations without storing them</a:t>
            </a:r>
          </a:p>
        </p:txBody>
      </p:sp>
    </p:spTree>
    <p:extLst>
      <p:ext uri="{BB962C8B-B14F-4D97-AF65-F5344CB8AC3E}">
        <p14:creationId xmlns:p14="http://schemas.microsoft.com/office/powerpoint/2010/main" val="368342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0" y="0"/>
            <a:ext cx="9144000" cy="938212"/>
          </a:xfrm>
          <a:noFill/>
        </p:spPr>
        <p:txBody>
          <a:bodyPr lIns="92075" tIns="46038" rIns="92075" bIns="46038" anchor="b"/>
          <a:lstStyle/>
          <a:p>
            <a:r>
              <a:rPr lang="en-US" dirty="0"/>
              <a:t>Transportation modes</a:t>
            </a:r>
          </a:p>
        </p:txBody>
      </p:sp>
      <p:sp>
        <p:nvSpPr>
          <p:cNvPr id="6149" name="Rectangle 3"/>
          <p:cNvSpPr>
            <a:spLocks noGrp="1" noChangeArrowheads="1"/>
          </p:cNvSpPr>
          <p:nvPr>
            <p:ph type="body" idx="1"/>
          </p:nvPr>
        </p:nvSpPr>
        <p:spPr>
          <a:xfrm>
            <a:off x="44450" y="990600"/>
            <a:ext cx="7727950" cy="4114800"/>
          </a:xfrm>
          <a:noFill/>
        </p:spPr>
        <p:txBody>
          <a:bodyPr lIns="92075" tIns="46038" rIns="92075" bIns="46038"/>
          <a:lstStyle/>
          <a:p>
            <a:r>
              <a:rPr lang="en-US" dirty="0"/>
              <a:t>Trucks</a:t>
            </a:r>
          </a:p>
          <a:p>
            <a:pPr lvl="1"/>
            <a:r>
              <a:rPr lang="en-US" dirty="0"/>
              <a:t>Truckload (TL)</a:t>
            </a:r>
          </a:p>
          <a:p>
            <a:pPr lvl="1"/>
            <a:r>
              <a:rPr lang="en-US" dirty="0"/>
              <a:t>Less than truckload (LTL)</a:t>
            </a:r>
          </a:p>
          <a:p>
            <a:r>
              <a:rPr lang="en-US" dirty="0"/>
              <a:t>Rail</a:t>
            </a:r>
          </a:p>
          <a:p>
            <a:r>
              <a:rPr lang="en-US" dirty="0"/>
              <a:t>Air</a:t>
            </a:r>
          </a:p>
          <a:p>
            <a:r>
              <a:rPr lang="en-US" dirty="0"/>
              <a:t>Package Carriers</a:t>
            </a:r>
          </a:p>
          <a:p>
            <a:r>
              <a:rPr lang="en-US" dirty="0"/>
              <a:t>Water</a:t>
            </a:r>
          </a:p>
          <a:p>
            <a:r>
              <a:rPr lang="en-US" dirty="0"/>
              <a:t>Pipeline</a:t>
            </a:r>
          </a:p>
          <a:p>
            <a:r>
              <a:rPr lang="en-US" dirty="0"/>
              <a:t>Intermodal</a:t>
            </a:r>
          </a:p>
        </p:txBody>
      </p:sp>
    </p:spTree>
    <p:extLst>
      <p:ext uri="{BB962C8B-B14F-4D97-AF65-F5344CB8AC3E}">
        <p14:creationId xmlns:p14="http://schemas.microsoft.com/office/powerpoint/2010/main" val="12095317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Shipping via DC Using Milk Runs</a:t>
            </a:r>
          </a:p>
        </p:txBody>
      </p:sp>
      <p:pic>
        <p:nvPicPr>
          <p:cNvPr id="4" name="Picture 3"/>
          <p:cNvPicPr>
            <a:picLocks noChangeAspect="1"/>
          </p:cNvPicPr>
          <p:nvPr/>
        </p:nvPicPr>
        <p:blipFill>
          <a:blip r:embed="rId2"/>
          <a:stretch>
            <a:fillRect/>
          </a:stretch>
        </p:blipFill>
        <p:spPr>
          <a:xfrm>
            <a:off x="2113893" y="1701800"/>
            <a:ext cx="4934607" cy="3975100"/>
          </a:xfrm>
          <a:prstGeom prst="rect">
            <a:avLst/>
          </a:prstGeom>
        </p:spPr>
      </p:pic>
    </p:spTree>
    <p:extLst>
      <p:ext uri="{BB962C8B-B14F-4D97-AF65-F5344CB8AC3E}">
        <p14:creationId xmlns:p14="http://schemas.microsoft.com/office/powerpoint/2010/main" val="89377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a Transportation Network</a:t>
            </a:r>
          </a:p>
        </p:txBody>
      </p:sp>
      <p:sp>
        <p:nvSpPr>
          <p:cNvPr id="3" name="Content Placeholder 2"/>
          <p:cNvSpPr>
            <a:spLocks noGrp="1"/>
          </p:cNvSpPr>
          <p:nvPr>
            <p:ph idx="1"/>
          </p:nvPr>
        </p:nvSpPr>
        <p:spPr>
          <a:xfrm>
            <a:off x="228600" y="1803400"/>
            <a:ext cx="8686800" cy="4368799"/>
          </a:xfrm>
        </p:spPr>
        <p:txBody>
          <a:bodyPr>
            <a:noAutofit/>
          </a:bodyPr>
          <a:lstStyle/>
          <a:p>
            <a:pPr>
              <a:lnSpc>
                <a:spcPct val="150000"/>
              </a:lnSpc>
            </a:pPr>
            <a:r>
              <a:rPr lang="en-US" sz="4000" dirty="0">
                <a:solidFill>
                  <a:srgbClr val="C00000"/>
                </a:solidFill>
              </a:rPr>
              <a:t>Eight stores, four supply sources</a:t>
            </a:r>
          </a:p>
          <a:p>
            <a:pPr>
              <a:lnSpc>
                <a:spcPct val="150000"/>
              </a:lnSpc>
            </a:pPr>
            <a:r>
              <a:rPr lang="en-US" sz="4000" dirty="0"/>
              <a:t>Truck capacity = 40,000 units</a:t>
            </a:r>
          </a:p>
          <a:p>
            <a:pPr>
              <a:lnSpc>
                <a:spcPct val="150000"/>
              </a:lnSpc>
            </a:pPr>
            <a:r>
              <a:rPr lang="en-US" sz="4000" dirty="0"/>
              <a:t>Cost $1,000 per load, $100 per delivery</a:t>
            </a:r>
          </a:p>
          <a:p>
            <a:pPr>
              <a:lnSpc>
                <a:spcPct val="150000"/>
              </a:lnSpc>
            </a:pPr>
            <a:r>
              <a:rPr lang="en-US" sz="4000" dirty="0"/>
              <a:t>Holding cost = $0.20/year</a:t>
            </a:r>
          </a:p>
        </p:txBody>
      </p:sp>
    </p:spTree>
    <p:extLst>
      <p:ext uri="{BB962C8B-B14F-4D97-AF65-F5344CB8AC3E}">
        <p14:creationId xmlns:p14="http://schemas.microsoft.com/office/powerpoint/2010/main" val="121543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a Transportation Network</a:t>
            </a:r>
          </a:p>
        </p:txBody>
      </p:sp>
      <p:sp>
        <p:nvSpPr>
          <p:cNvPr id="3" name="Content Placeholder 2"/>
          <p:cNvSpPr>
            <a:spLocks noGrp="1"/>
          </p:cNvSpPr>
          <p:nvPr>
            <p:ph idx="1"/>
          </p:nvPr>
        </p:nvSpPr>
        <p:spPr>
          <a:xfrm>
            <a:off x="806822" y="1537449"/>
            <a:ext cx="7823200" cy="4775199"/>
          </a:xfrm>
        </p:spPr>
        <p:txBody>
          <a:bodyPr>
            <a:noAutofit/>
          </a:bodyPr>
          <a:lstStyle/>
          <a:p>
            <a:pPr marL="0" indent="0" algn="ctr">
              <a:buNone/>
            </a:pPr>
            <a:r>
              <a:rPr lang="en-US" sz="2000" dirty="0"/>
              <a:t>Annual sales = 960,000/store     Direct shipping</a:t>
            </a:r>
          </a:p>
          <a:p>
            <a:pPr marL="0" indent="0" algn="ctr">
              <a:buNone/>
            </a:pPr>
            <a:endParaRPr lang="en-US" sz="2000" dirty="0"/>
          </a:p>
          <a:p>
            <a:pPr marL="0" indent="0">
              <a:buNone/>
              <a:tabLst>
                <a:tab pos="3594100" algn="l"/>
              </a:tabLst>
            </a:pPr>
            <a:r>
              <a:rPr lang="en-US" sz="2000" dirty="0"/>
              <a:t>Batch size shipped from each </a:t>
            </a:r>
            <a:br>
              <a:rPr lang="en-US" sz="2000" dirty="0"/>
            </a:br>
            <a:r>
              <a:rPr lang="en-US" sz="2000" dirty="0"/>
              <a:t>supplier to each store	= 40,000 units </a:t>
            </a:r>
          </a:p>
          <a:p>
            <a:pPr marL="0" indent="0">
              <a:buNone/>
              <a:tabLst>
                <a:tab pos="3594100" algn="l"/>
              </a:tabLst>
            </a:pPr>
            <a:r>
              <a:rPr lang="en-US" sz="2000" dirty="0"/>
              <a:t>Number of shipments/yr from</a:t>
            </a:r>
            <a:br>
              <a:rPr lang="en-US" sz="2000" dirty="0"/>
            </a:br>
            <a:r>
              <a:rPr lang="en-US" sz="2000" dirty="0"/>
              <a:t>each supplier to each store 	= 960,000/40,000 = 24 </a:t>
            </a:r>
          </a:p>
          <a:p>
            <a:pPr marL="0" indent="0">
              <a:buNone/>
              <a:tabLst>
                <a:tab pos="3594100" algn="l"/>
              </a:tabLst>
            </a:pPr>
            <a:r>
              <a:rPr lang="en-US" sz="2000" dirty="0"/>
              <a:t>Annual trucking cost </a:t>
            </a:r>
            <a:br>
              <a:rPr lang="en-US" sz="2000" dirty="0"/>
            </a:br>
            <a:r>
              <a:rPr lang="en-US" sz="2000" dirty="0"/>
              <a:t>for direct network 	= 24 x 1,100 x 4 x 8 = $844,800 </a:t>
            </a:r>
          </a:p>
          <a:p>
            <a:pPr marL="0" indent="0">
              <a:buNone/>
              <a:tabLst>
                <a:tab pos="3594100" algn="l"/>
              </a:tabLst>
            </a:pPr>
            <a:r>
              <a:rPr lang="en-US" sz="2000" dirty="0"/>
              <a:t>Average inventory at each </a:t>
            </a:r>
            <a:br>
              <a:rPr lang="en-US" sz="2000" dirty="0"/>
            </a:br>
            <a:r>
              <a:rPr lang="en-US" sz="2000" dirty="0"/>
              <a:t>store for each product 	= 40,000/2 = 20,000 units </a:t>
            </a:r>
          </a:p>
          <a:p>
            <a:pPr marL="0" indent="0">
              <a:buNone/>
              <a:tabLst>
                <a:tab pos="3594100" algn="l"/>
              </a:tabLst>
            </a:pPr>
            <a:r>
              <a:rPr lang="en-US" sz="2000" dirty="0"/>
              <a:t>Annual inventory cost </a:t>
            </a:r>
            <a:br>
              <a:rPr lang="en-US" sz="2000" dirty="0"/>
            </a:br>
            <a:r>
              <a:rPr lang="en-US" sz="2000" dirty="0"/>
              <a:t>for direct network 	= 20,000 x 0.2 x 4 x 8 = $128,000 </a:t>
            </a:r>
          </a:p>
          <a:p>
            <a:pPr marL="0" indent="0">
              <a:buNone/>
              <a:tabLst>
                <a:tab pos="3594100" algn="l"/>
              </a:tabLst>
            </a:pPr>
            <a:r>
              <a:rPr lang="en-US" sz="2000" dirty="0"/>
              <a:t>Total annual cost of </a:t>
            </a:r>
            <a:br>
              <a:rPr lang="en-US" sz="2000" dirty="0"/>
            </a:br>
            <a:r>
              <a:rPr lang="en-US" sz="2000" dirty="0"/>
              <a:t>direct network 	= $844,800 + $128,000 = </a:t>
            </a:r>
            <a:r>
              <a:rPr lang="en-US" sz="2000" dirty="0">
                <a:solidFill>
                  <a:srgbClr val="FF0000"/>
                </a:solidFill>
              </a:rPr>
              <a:t>$972,800</a:t>
            </a:r>
          </a:p>
        </p:txBody>
      </p:sp>
    </p:spTree>
    <p:extLst>
      <p:ext uri="{BB962C8B-B14F-4D97-AF65-F5344CB8AC3E}">
        <p14:creationId xmlns:p14="http://schemas.microsoft.com/office/powerpoint/2010/main" val="3211678092"/>
      </p:ext>
    </p:extLst>
  </p:cSld>
  <p:clrMapOvr>
    <a:masterClrMapping/>
  </p:clrMapOvr>
  <p:transition spd="slow">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normAutofit fontScale="90000"/>
          </a:bodyPr>
          <a:lstStyle/>
          <a:p>
            <a:r>
              <a:rPr lang="en-US" dirty="0"/>
              <a:t>Selecting a Transportation Network</a:t>
            </a:r>
          </a:p>
        </p:txBody>
      </p:sp>
      <p:sp>
        <p:nvSpPr>
          <p:cNvPr id="3" name="Content Placeholder 2"/>
          <p:cNvSpPr>
            <a:spLocks noGrp="1"/>
          </p:cNvSpPr>
          <p:nvPr>
            <p:ph idx="1"/>
          </p:nvPr>
        </p:nvSpPr>
        <p:spPr>
          <a:xfrm>
            <a:off x="750046" y="838200"/>
            <a:ext cx="7823200" cy="5578568"/>
          </a:xfrm>
        </p:spPr>
        <p:txBody>
          <a:bodyPr>
            <a:normAutofit/>
          </a:bodyPr>
          <a:lstStyle/>
          <a:p>
            <a:pPr marL="0" indent="0" algn="ctr">
              <a:buNone/>
            </a:pPr>
            <a:r>
              <a:rPr lang="en-US" sz="2000" dirty="0"/>
              <a:t>Annual sales = 960,000/store     Milk runs</a:t>
            </a:r>
          </a:p>
          <a:p>
            <a:pPr marL="0" indent="0" algn="ctr">
              <a:buNone/>
            </a:pPr>
            <a:endParaRPr lang="en-US" sz="2000" dirty="0"/>
          </a:p>
          <a:p>
            <a:pPr marL="0" indent="0">
              <a:buNone/>
              <a:tabLst>
                <a:tab pos="3944938" algn="l"/>
              </a:tabLst>
            </a:pPr>
            <a:r>
              <a:rPr lang="en-US" sz="2000" dirty="0"/>
              <a:t>Batch size shipped from each </a:t>
            </a:r>
            <a:br>
              <a:rPr lang="en-US" sz="2000" dirty="0"/>
            </a:br>
            <a:r>
              <a:rPr lang="en-US" sz="2000" dirty="0"/>
              <a:t>supplier to each store	= 40,000/2 = 20,000 units </a:t>
            </a:r>
          </a:p>
          <a:p>
            <a:pPr marL="0" indent="0">
              <a:buNone/>
              <a:tabLst>
                <a:tab pos="3944938" algn="l"/>
              </a:tabLst>
            </a:pPr>
            <a:r>
              <a:rPr lang="en-US" sz="2000" dirty="0"/>
              <a:t>Number of shipments/yr from</a:t>
            </a:r>
            <a:br>
              <a:rPr lang="en-US" sz="2000" dirty="0"/>
            </a:br>
            <a:r>
              <a:rPr lang="en-US" sz="2000" dirty="0"/>
              <a:t>each supplier to each store 	= 960,000/20,000 = 48 </a:t>
            </a:r>
          </a:p>
          <a:p>
            <a:pPr marL="0" indent="0">
              <a:buNone/>
              <a:tabLst>
                <a:tab pos="3944938" algn="l"/>
              </a:tabLst>
            </a:pPr>
            <a:r>
              <a:rPr lang="en-US" sz="2000" dirty="0"/>
              <a:t>Transportation cost per shipment </a:t>
            </a:r>
            <a:br>
              <a:rPr lang="en-US" sz="2000" dirty="0"/>
            </a:br>
            <a:r>
              <a:rPr lang="en-US" sz="2000" dirty="0"/>
              <a:t>per store (two stores/truck) 	= 1,000/2 + 100 = $600</a:t>
            </a:r>
          </a:p>
          <a:p>
            <a:pPr marL="0" indent="0">
              <a:buNone/>
              <a:tabLst>
                <a:tab pos="3944938" algn="l"/>
              </a:tabLst>
            </a:pPr>
            <a:r>
              <a:rPr lang="en-US" sz="2000" dirty="0"/>
              <a:t>Annual trucking cost </a:t>
            </a:r>
            <a:br>
              <a:rPr lang="en-US" sz="2000" dirty="0"/>
            </a:br>
            <a:r>
              <a:rPr lang="en-US" sz="2000" dirty="0"/>
              <a:t>for direct network 	= 48 x 600 x 4 x 8 = $921,600 </a:t>
            </a:r>
          </a:p>
          <a:p>
            <a:pPr marL="0" indent="0">
              <a:buNone/>
              <a:tabLst>
                <a:tab pos="3944938" algn="l"/>
              </a:tabLst>
            </a:pPr>
            <a:r>
              <a:rPr lang="en-US" sz="2000" dirty="0"/>
              <a:t>Average inventory at each </a:t>
            </a:r>
            <a:br>
              <a:rPr lang="en-US" sz="2000" dirty="0"/>
            </a:br>
            <a:r>
              <a:rPr lang="en-US" sz="2000" dirty="0"/>
              <a:t>store for each product 	= 20,000/2 = 10,000 units </a:t>
            </a:r>
          </a:p>
          <a:p>
            <a:pPr marL="0" indent="0">
              <a:buNone/>
              <a:tabLst>
                <a:tab pos="3944938" algn="l"/>
              </a:tabLst>
            </a:pPr>
            <a:r>
              <a:rPr lang="en-US" sz="2000" dirty="0"/>
              <a:t>Annual inventory cost </a:t>
            </a:r>
            <a:br>
              <a:rPr lang="en-US" sz="2000" dirty="0"/>
            </a:br>
            <a:r>
              <a:rPr lang="en-US" sz="2000" dirty="0"/>
              <a:t>for direct network 	= 10,000 x 0.2 x 4 x 8 = $64,000 </a:t>
            </a:r>
          </a:p>
          <a:p>
            <a:pPr marL="0" indent="0">
              <a:buNone/>
              <a:tabLst>
                <a:tab pos="3944938" algn="l"/>
              </a:tabLst>
            </a:pPr>
            <a:r>
              <a:rPr lang="en-US" sz="2000" dirty="0"/>
              <a:t>Total annual cost of </a:t>
            </a:r>
            <a:br>
              <a:rPr lang="en-US" sz="2000" dirty="0"/>
            </a:br>
            <a:r>
              <a:rPr lang="en-US" sz="2000" dirty="0"/>
              <a:t>direct network 	= $921,600 + $64,000 = </a:t>
            </a:r>
            <a:r>
              <a:rPr lang="en-US" sz="2000" dirty="0">
                <a:solidFill>
                  <a:srgbClr val="FF0000"/>
                </a:solidFill>
              </a:rPr>
              <a:t>$985,600</a:t>
            </a:r>
          </a:p>
        </p:txBody>
      </p:sp>
    </p:spTree>
    <p:extLst>
      <p:ext uri="{BB962C8B-B14F-4D97-AF65-F5344CB8AC3E}">
        <p14:creationId xmlns:p14="http://schemas.microsoft.com/office/powerpoint/2010/main" val="1265474907"/>
      </p:ext>
    </p:extLst>
  </p:cSld>
  <p:clrMapOvr>
    <a:masterClrMapping/>
  </p:clrMapOvr>
  <p:transition spd="slow">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a Transportation Network</a:t>
            </a:r>
          </a:p>
        </p:txBody>
      </p:sp>
      <p:sp>
        <p:nvSpPr>
          <p:cNvPr id="3" name="Content Placeholder 2"/>
          <p:cNvSpPr>
            <a:spLocks noGrp="1"/>
          </p:cNvSpPr>
          <p:nvPr>
            <p:ph idx="1"/>
          </p:nvPr>
        </p:nvSpPr>
        <p:spPr>
          <a:xfrm>
            <a:off x="750046" y="1597213"/>
            <a:ext cx="7823200" cy="4775199"/>
          </a:xfrm>
        </p:spPr>
        <p:txBody>
          <a:bodyPr>
            <a:noAutofit/>
          </a:bodyPr>
          <a:lstStyle/>
          <a:p>
            <a:pPr marL="0" indent="0" algn="ctr">
              <a:buNone/>
            </a:pPr>
            <a:r>
              <a:rPr lang="en-US" sz="2000" dirty="0"/>
              <a:t>Annual sales = 120,000/store     Direct shipping</a:t>
            </a:r>
          </a:p>
          <a:p>
            <a:pPr marL="0" indent="0" algn="ctr">
              <a:buNone/>
            </a:pPr>
            <a:endParaRPr lang="en-US" sz="2000" dirty="0"/>
          </a:p>
          <a:p>
            <a:pPr marL="0" indent="0">
              <a:buNone/>
              <a:tabLst>
                <a:tab pos="3594100" algn="l"/>
              </a:tabLst>
            </a:pPr>
            <a:r>
              <a:rPr lang="en-US" sz="2000" dirty="0"/>
              <a:t>Batch size shipped from each </a:t>
            </a:r>
            <a:br>
              <a:rPr lang="en-US" sz="2000" dirty="0"/>
            </a:br>
            <a:r>
              <a:rPr lang="en-US" sz="2000" dirty="0"/>
              <a:t>supplier to each store	= 40,000 units </a:t>
            </a:r>
          </a:p>
          <a:p>
            <a:pPr marL="0" indent="0">
              <a:buNone/>
              <a:tabLst>
                <a:tab pos="3594100" algn="l"/>
              </a:tabLst>
            </a:pPr>
            <a:r>
              <a:rPr lang="en-US" sz="2000" dirty="0"/>
              <a:t>Number of shipments/yr from</a:t>
            </a:r>
            <a:br>
              <a:rPr lang="en-US" sz="2000" dirty="0"/>
            </a:br>
            <a:r>
              <a:rPr lang="en-US" sz="2000" dirty="0"/>
              <a:t>each supplier to each store 	= 120,000/40,000 = 3 </a:t>
            </a:r>
          </a:p>
          <a:p>
            <a:pPr marL="0" indent="0">
              <a:buNone/>
              <a:tabLst>
                <a:tab pos="3594100" algn="l"/>
              </a:tabLst>
            </a:pPr>
            <a:r>
              <a:rPr lang="en-US" sz="2000" dirty="0"/>
              <a:t>Annual trucking cost </a:t>
            </a:r>
            <a:br>
              <a:rPr lang="en-US" sz="2000" dirty="0"/>
            </a:br>
            <a:r>
              <a:rPr lang="en-US" sz="2000" dirty="0"/>
              <a:t>for direct network 	= 3 x 1,100 x 4 x 8 = $105,600 </a:t>
            </a:r>
          </a:p>
          <a:p>
            <a:pPr marL="0" indent="0">
              <a:buNone/>
              <a:tabLst>
                <a:tab pos="3594100" algn="l"/>
              </a:tabLst>
            </a:pPr>
            <a:r>
              <a:rPr lang="en-US" sz="2000" dirty="0"/>
              <a:t>Average inventory at each </a:t>
            </a:r>
            <a:br>
              <a:rPr lang="en-US" sz="2000" dirty="0"/>
            </a:br>
            <a:r>
              <a:rPr lang="en-US" sz="2000" dirty="0"/>
              <a:t>store for each product 	= 40,000/2 = 20,000 units </a:t>
            </a:r>
          </a:p>
          <a:p>
            <a:pPr marL="0" indent="0">
              <a:buNone/>
              <a:tabLst>
                <a:tab pos="3594100" algn="l"/>
              </a:tabLst>
            </a:pPr>
            <a:r>
              <a:rPr lang="en-US" sz="2000" dirty="0"/>
              <a:t>Annual inventory cost </a:t>
            </a:r>
            <a:br>
              <a:rPr lang="en-US" sz="2000" dirty="0"/>
            </a:br>
            <a:r>
              <a:rPr lang="en-US" sz="2000" dirty="0"/>
              <a:t>for direct network 	= 20,000 x 0.2 x 4 x 8 = $128,000 </a:t>
            </a:r>
          </a:p>
          <a:p>
            <a:pPr marL="0" indent="0">
              <a:buNone/>
              <a:tabLst>
                <a:tab pos="3594100" algn="l"/>
              </a:tabLst>
            </a:pPr>
            <a:r>
              <a:rPr lang="en-US" sz="2000" dirty="0"/>
              <a:t>Total annual cost of </a:t>
            </a:r>
            <a:br>
              <a:rPr lang="en-US" sz="2000" dirty="0"/>
            </a:br>
            <a:r>
              <a:rPr lang="en-US" sz="2000" dirty="0"/>
              <a:t>direct network 	= $105,600 + $128,000 = </a:t>
            </a:r>
            <a:r>
              <a:rPr lang="en-US" sz="2000" dirty="0">
                <a:solidFill>
                  <a:srgbClr val="FF0000"/>
                </a:solidFill>
              </a:rPr>
              <a:t>$233,600</a:t>
            </a:r>
          </a:p>
        </p:txBody>
      </p:sp>
    </p:spTree>
    <p:extLst>
      <p:ext uri="{BB962C8B-B14F-4D97-AF65-F5344CB8AC3E}">
        <p14:creationId xmlns:p14="http://schemas.microsoft.com/office/powerpoint/2010/main" val="3601952842"/>
      </p:ext>
    </p:extLst>
  </p:cSld>
  <p:clrMapOvr>
    <a:masterClrMapping/>
  </p:clrMapOvr>
  <p:transition spd="slow">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a Transportation Network</a:t>
            </a:r>
          </a:p>
        </p:txBody>
      </p:sp>
      <p:sp>
        <p:nvSpPr>
          <p:cNvPr id="3" name="Content Placeholder 2"/>
          <p:cNvSpPr>
            <a:spLocks noGrp="1"/>
          </p:cNvSpPr>
          <p:nvPr>
            <p:ph idx="1"/>
          </p:nvPr>
        </p:nvSpPr>
        <p:spPr>
          <a:xfrm>
            <a:off x="735105" y="1284940"/>
            <a:ext cx="7823200" cy="5455023"/>
          </a:xfrm>
        </p:spPr>
        <p:txBody>
          <a:bodyPr>
            <a:normAutofit lnSpcReduction="10000"/>
          </a:bodyPr>
          <a:lstStyle/>
          <a:p>
            <a:pPr marL="0" indent="0" algn="ctr">
              <a:buNone/>
            </a:pPr>
            <a:r>
              <a:rPr lang="en-US" sz="2000" dirty="0"/>
              <a:t>Annual sales = 120,000/store     Milk runs</a:t>
            </a:r>
          </a:p>
          <a:p>
            <a:pPr marL="0" indent="0" algn="ctr">
              <a:buNone/>
            </a:pPr>
            <a:endParaRPr lang="en-US" sz="2000" dirty="0"/>
          </a:p>
          <a:p>
            <a:pPr marL="0" indent="0">
              <a:buNone/>
              <a:tabLst>
                <a:tab pos="3944938" algn="l"/>
              </a:tabLst>
            </a:pPr>
            <a:r>
              <a:rPr lang="en-US" sz="2000" dirty="0"/>
              <a:t>Batch size shipped from each </a:t>
            </a:r>
            <a:br>
              <a:rPr lang="en-US" sz="2000" dirty="0"/>
            </a:br>
            <a:r>
              <a:rPr lang="en-US" sz="2000" dirty="0"/>
              <a:t>supplier to each store	= 40,000/4 = 10,000 units </a:t>
            </a:r>
          </a:p>
          <a:p>
            <a:pPr marL="0" indent="0">
              <a:buNone/>
              <a:tabLst>
                <a:tab pos="3944938" algn="l"/>
              </a:tabLst>
            </a:pPr>
            <a:r>
              <a:rPr lang="en-US" sz="2000" dirty="0"/>
              <a:t>Number of shipments/yr from</a:t>
            </a:r>
            <a:br>
              <a:rPr lang="en-US" sz="2000" dirty="0"/>
            </a:br>
            <a:r>
              <a:rPr lang="en-US" sz="2000" dirty="0"/>
              <a:t>each supplier to each store 	= 120,000/10,000 = 12 </a:t>
            </a:r>
          </a:p>
          <a:p>
            <a:pPr marL="0" indent="0">
              <a:buNone/>
              <a:tabLst>
                <a:tab pos="3944938" algn="l"/>
              </a:tabLst>
            </a:pPr>
            <a:r>
              <a:rPr lang="en-US" sz="2000" dirty="0"/>
              <a:t>Transportation cost per shipment </a:t>
            </a:r>
            <a:br>
              <a:rPr lang="en-US" sz="2000" dirty="0"/>
            </a:br>
            <a:r>
              <a:rPr lang="en-US" sz="2000" dirty="0"/>
              <a:t>per store (four stores/truck) 	= 1,000/4 + 100 = $350</a:t>
            </a:r>
          </a:p>
          <a:p>
            <a:pPr marL="0" indent="0">
              <a:buNone/>
              <a:tabLst>
                <a:tab pos="3944938" algn="l"/>
              </a:tabLst>
            </a:pPr>
            <a:r>
              <a:rPr lang="en-US" sz="2000" dirty="0"/>
              <a:t>Annual trucking cost </a:t>
            </a:r>
            <a:br>
              <a:rPr lang="en-US" sz="2000" dirty="0"/>
            </a:br>
            <a:r>
              <a:rPr lang="en-US" sz="2000" dirty="0"/>
              <a:t>for direct network 	= 12 x 350 x 4 x 8 = $134,400 </a:t>
            </a:r>
          </a:p>
          <a:p>
            <a:pPr marL="0" indent="0">
              <a:buNone/>
              <a:tabLst>
                <a:tab pos="3944938" algn="l"/>
              </a:tabLst>
            </a:pPr>
            <a:r>
              <a:rPr lang="en-US" sz="2000" dirty="0"/>
              <a:t>Average inventory at each </a:t>
            </a:r>
            <a:br>
              <a:rPr lang="en-US" sz="2000" dirty="0"/>
            </a:br>
            <a:r>
              <a:rPr lang="en-US" sz="2000" dirty="0"/>
              <a:t>store for each product 	= 10,000/2 = 5,000 units </a:t>
            </a:r>
          </a:p>
          <a:p>
            <a:pPr marL="0" indent="0">
              <a:buNone/>
              <a:tabLst>
                <a:tab pos="3944938" algn="l"/>
              </a:tabLst>
            </a:pPr>
            <a:r>
              <a:rPr lang="en-US" sz="2000" dirty="0"/>
              <a:t>Annual inventory cost </a:t>
            </a:r>
            <a:br>
              <a:rPr lang="en-US" sz="2000" dirty="0"/>
            </a:br>
            <a:r>
              <a:rPr lang="en-US" sz="2000" dirty="0"/>
              <a:t>for direct network 	= 5,000 x 0.2 x 4 x 8 = $32,000 </a:t>
            </a:r>
          </a:p>
          <a:p>
            <a:pPr marL="0" indent="0">
              <a:buNone/>
              <a:tabLst>
                <a:tab pos="3944938" algn="l"/>
              </a:tabLst>
            </a:pPr>
            <a:r>
              <a:rPr lang="en-US" sz="2000" dirty="0"/>
              <a:t>Total annual cost of </a:t>
            </a:r>
            <a:br>
              <a:rPr lang="en-US" sz="2000" dirty="0"/>
            </a:br>
            <a:r>
              <a:rPr lang="en-US" sz="2000" dirty="0"/>
              <a:t>direct network 	= $134,400 + $32,000 = </a:t>
            </a:r>
            <a:r>
              <a:rPr lang="en-US" sz="2000" dirty="0">
                <a:solidFill>
                  <a:srgbClr val="FF0000"/>
                </a:solidFill>
              </a:rPr>
              <a:t>$166,400</a:t>
            </a:r>
          </a:p>
        </p:txBody>
      </p:sp>
    </p:spTree>
    <p:extLst>
      <p:ext uri="{BB962C8B-B14F-4D97-AF65-F5344CB8AC3E}">
        <p14:creationId xmlns:p14="http://schemas.microsoft.com/office/powerpoint/2010/main" val="2511131136"/>
      </p:ext>
    </p:extLst>
  </p:cSld>
  <p:clrMapOvr>
    <a:masterClrMapping/>
  </p:clrMapOvr>
  <p:transition spd="slow">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a:xfrm>
            <a:off x="152400" y="266700"/>
            <a:ext cx="8839200" cy="1104900"/>
          </a:xfrm>
        </p:spPr>
        <p:txBody>
          <a:bodyPr>
            <a:normAutofit/>
          </a:bodyPr>
          <a:lstStyle/>
          <a:p>
            <a:r>
              <a:rPr lang="en-US"/>
              <a:t>Mumbai Dabbawalas</a:t>
            </a:r>
            <a:endParaRPr lang="en-US" dirty="0"/>
          </a:p>
        </p:txBody>
      </p:sp>
      <p:sp>
        <p:nvSpPr>
          <p:cNvPr id="26628" name="Rectangle 1027"/>
          <p:cNvSpPr>
            <a:spLocks noGrp="1" noChangeArrowheads="1"/>
          </p:cNvSpPr>
          <p:nvPr>
            <p:ph type="body" idx="1"/>
          </p:nvPr>
        </p:nvSpPr>
        <p:spPr>
          <a:xfrm>
            <a:off x="1143000" y="1854200"/>
            <a:ext cx="6870700" cy="4114800"/>
          </a:xfrm>
        </p:spPr>
        <p:txBody>
          <a:bodyPr/>
          <a:lstStyle/>
          <a:p>
            <a:r>
              <a:rPr lang="en-US" dirty="0"/>
              <a:t>Lunchbox delivery system</a:t>
            </a:r>
          </a:p>
          <a:p>
            <a:endParaRPr lang="en-US" dirty="0"/>
          </a:p>
          <a:p>
            <a:endParaRPr lang="en-US" dirty="0"/>
          </a:p>
          <a:p>
            <a:endParaRPr lang="en-US" dirty="0"/>
          </a:p>
        </p:txBody>
      </p:sp>
    </p:spTree>
    <p:extLst>
      <p:ext uri="{BB962C8B-B14F-4D97-AF65-F5344CB8AC3E}">
        <p14:creationId xmlns:p14="http://schemas.microsoft.com/office/powerpoint/2010/main" val="1681850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027"/>
          <p:cNvSpPr>
            <a:spLocks noGrp="1" noChangeArrowheads="1"/>
          </p:cNvSpPr>
          <p:nvPr>
            <p:ph type="body" idx="1"/>
          </p:nvPr>
        </p:nvSpPr>
        <p:spPr>
          <a:xfrm>
            <a:off x="1143000" y="1854200"/>
            <a:ext cx="6870700" cy="4114800"/>
          </a:xfrm>
        </p:spPr>
        <p:txBody>
          <a:bodyPr/>
          <a:lstStyle/>
          <a:p>
            <a:endParaRPr lang="en-US" dirty="0"/>
          </a:p>
          <a:p>
            <a:endParaRPr lang="en-US" dirty="0"/>
          </a:p>
          <a:p>
            <a:endParaRPr lang="en-US" dirty="0"/>
          </a:p>
        </p:txBody>
      </p:sp>
      <p:pic>
        <p:nvPicPr>
          <p:cNvPr id="4" name="r-jWEfwWnxQ"/>
          <p:cNvPicPr>
            <a:picLocks noRot="1" noChangeAspect="1"/>
          </p:cNvPicPr>
          <p:nvPr>
            <a:videoFile r:link="rId1"/>
          </p:nvPr>
        </p:nvPicPr>
        <p:blipFill>
          <a:blip r:embed="rId3"/>
          <a:stretch>
            <a:fillRect/>
          </a:stretch>
        </p:blipFill>
        <p:spPr>
          <a:xfrm>
            <a:off x="42333" y="902171"/>
            <a:ext cx="9025467" cy="5879629"/>
          </a:xfrm>
          <a:prstGeom prst="rect">
            <a:avLst/>
          </a:prstGeom>
        </p:spPr>
      </p:pic>
      <p:sp>
        <p:nvSpPr>
          <p:cNvPr id="6" name="Rectangle 1026"/>
          <p:cNvSpPr>
            <a:spLocks noGrp="1" noChangeArrowheads="1"/>
          </p:cNvSpPr>
          <p:nvPr>
            <p:ph type="title"/>
          </p:nvPr>
        </p:nvSpPr>
        <p:spPr>
          <a:xfrm>
            <a:off x="685800" y="6096"/>
            <a:ext cx="7772400" cy="603504"/>
          </a:xfrm>
        </p:spPr>
        <p:txBody>
          <a:bodyPr>
            <a:normAutofit fontScale="90000"/>
          </a:bodyPr>
          <a:lstStyle/>
          <a:p>
            <a:r>
              <a:rPr lang="en-US" dirty="0"/>
              <a:t>Mumbai </a:t>
            </a:r>
            <a:r>
              <a:rPr lang="en-US" dirty="0" err="1"/>
              <a:t>Dabbawalas</a:t>
            </a:r>
            <a:endParaRPr lang="en-US" dirty="0"/>
          </a:p>
        </p:txBody>
      </p:sp>
    </p:spTree>
    <p:extLst>
      <p:ext uri="{BB962C8B-B14F-4D97-AF65-F5344CB8AC3E}">
        <p14:creationId xmlns:p14="http://schemas.microsoft.com/office/powerpoint/2010/main" val="235312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a:xfrm>
            <a:off x="152400" y="266700"/>
            <a:ext cx="8839200" cy="1104900"/>
          </a:xfrm>
        </p:spPr>
        <p:txBody>
          <a:bodyPr>
            <a:normAutofit/>
          </a:bodyPr>
          <a:lstStyle/>
          <a:p>
            <a:r>
              <a:rPr lang="en-US" dirty="0"/>
              <a:t>Mumbai Dabbawalas</a:t>
            </a:r>
          </a:p>
        </p:txBody>
      </p:sp>
      <p:sp>
        <p:nvSpPr>
          <p:cNvPr id="26628" name="Rectangle 1027"/>
          <p:cNvSpPr>
            <a:spLocks noGrp="1" noChangeArrowheads="1"/>
          </p:cNvSpPr>
          <p:nvPr>
            <p:ph type="body" idx="1"/>
          </p:nvPr>
        </p:nvSpPr>
        <p:spPr>
          <a:xfrm>
            <a:off x="1143000" y="1854200"/>
            <a:ext cx="7543800" cy="4114800"/>
          </a:xfrm>
        </p:spPr>
        <p:txBody>
          <a:bodyPr/>
          <a:lstStyle/>
          <a:p>
            <a:r>
              <a:rPr lang="en-US" dirty="0"/>
              <a:t>Factors facilitating success</a:t>
            </a:r>
          </a:p>
          <a:p>
            <a:endParaRPr lang="en-US" dirty="0"/>
          </a:p>
          <a:p>
            <a:pPr marL="971550" lvl="1" indent="-514350">
              <a:buFont typeface="+mj-lt"/>
              <a:buAutoNum type="arabicPeriod"/>
            </a:pPr>
            <a:r>
              <a:rPr lang="en-US" dirty="0">
                <a:solidFill>
                  <a:srgbClr val="FF0000"/>
                </a:solidFill>
              </a:rPr>
              <a:t>Low uncertainty of demand</a:t>
            </a:r>
          </a:p>
          <a:p>
            <a:pPr marL="971550" lvl="1" indent="-514350">
              <a:buFont typeface="+mj-lt"/>
              <a:buAutoNum type="arabicPeriod"/>
            </a:pPr>
            <a:endParaRPr lang="en-US" dirty="0">
              <a:solidFill>
                <a:srgbClr val="FF0000"/>
              </a:solidFill>
            </a:endParaRPr>
          </a:p>
          <a:p>
            <a:pPr marL="971550" lvl="1" indent="-514350">
              <a:buFont typeface="+mj-lt"/>
              <a:buAutoNum type="arabicPeriod"/>
            </a:pPr>
            <a:r>
              <a:rPr lang="en-US" dirty="0">
                <a:solidFill>
                  <a:srgbClr val="FF0000"/>
                </a:solidFill>
              </a:rPr>
              <a:t>Temporal aggregation of demand</a:t>
            </a:r>
          </a:p>
          <a:p>
            <a:pPr marL="971550" lvl="1" indent="-514350">
              <a:buFont typeface="+mj-lt"/>
              <a:buAutoNum type="arabicPeriod"/>
            </a:pPr>
            <a:endParaRPr lang="en-US" dirty="0">
              <a:solidFill>
                <a:srgbClr val="FF0000"/>
              </a:solidFill>
            </a:endParaRPr>
          </a:p>
          <a:p>
            <a:pPr marL="971550" lvl="1" indent="-514350">
              <a:buFont typeface="+mj-lt"/>
              <a:buAutoNum type="arabicPeriod"/>
            </a:pPr>
            <a:r>
              <a:rPr lang="en-US" dirty="0">
                <a:solidFill>
                  <a:srgbClr val="FF0000"/>
                </a:solidFill>
              </a:rPr>
              <a:t>Use of transportation resources when they are underutilized</a:t>
            </a:r>
          </a:p>
        </p:txBody>
      </p:sp>
    </p:spTree>
    <p:extLst>
      <p:ext uri="{BB962C8B-B14F-4D97-AF65-F5344CB8AC3E}">
        <p14:creationId xmlns:p14="http://schemas.microsoft.com/office/powerpoint/2010/main" val="427099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When Selecting Transportation Mode</a:t>
            </a:r>
          </a:p>
        </p:txBody>
      </p:sp>
      <p:sp>
        <p:nvSpPr>
          <p:cNvPr id="3" name="Content Placeholder 2"/>
          <p:cNvSpPr>
            <a:spLocks noGrp="1"/>
          </p:cNvSpPr>
          <p:nvPr>
            <p:ph idx="1"/>
          </p:nvPr>
        </p:nvSpPr>
        <p:spPr>
          <a:xfrm>
            <a:off x="889000" y="1752601"/>
            <a:ext cx="7175500" cy="1384300"/>
          </a:xfrm>
        </p:spPr>
        <p:txBody>
          <a:bodyPr>
            <a:normAutofit/>
          </a:bodyPr>
          <a:lstStyle/>
          <a:p>
            <a:pPr marL="0" indent="0">
              <a:buNone/>
            </a:pPr>
            <a:r>
              <a:rPr lang="en-US" sz="2400" dirty="0"/>
              <a:t>Demand = 120,000 motors, Cost = $120/motor, </a:t>
            </a:r>
          </a:p>
          <a:p>
            <a:pPr marL="0" indent="0">
              <a:buNone/>
            </a:pPr>
            <a:r>
              <a:rPr lang="en-US" sz="2400" dirty="0"/>
              <a:t>Weight = 10 lbs/motor, Lot size = 3,000,</a:t>
            </a:r>
          </a:p>
          <a:p>
            <a:pPr marL="0" indent="0">
              <a:buNone/>
            </a:pPr>
            <a:r>
              <a:rPr lang="en-US" sz="2400" dirty="0"/>
              <a:t>Safety stock = 50% ddlt</a:t>
            </a:r>
          </a:p>
        </p:txBody>
      </p:sp>
      <p:graphicFrame>
        <p:nvGraphicFramePr>
          <p:cNvPr id="4" name="Table 3"/>
          <p:cNvGraphicFramePr>
            <a:graphicFrameLocks noGrp="1"/>
          </p:cNvGraphicFramePr>
          <p:nvPr>
            <p:extLst/>
          </p:nvPr>
        </p:nvGraphicFramePr>
        <p:xfrm>
          <a:off x="914400" y="3352800"/>
          <a:ext cx="7366000" cy="2494280"/>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260600">
                  <a:extLst>
                    <a:ext uri="{9D8B030D-6E8A-4147-A177-3AD203B41FA5}">
                      <a16:colId xmlns:a16="http://schemas.microsoft.com/office/drawing/2014/main" val="20001"/>
                    </a:ext>
                  </a:extLst>
                </a:gridCol>
                <a:gridCol w="2603500">
                  <a:extLst>
                    <a:ext uri="{9D8B030D-6E8A-4147-A177-3AD203B41FA5}">
                      <a16:colId xmlns:a16="http://schemas.microsoft.com/office/drawing/2014/main" val="20002"/>
                    </a:ext>
                  </a:extLst>
                </a:gridCol>
              </a:tblGrid>
              <a:tr h="370840">
                <a:tc>
                  <a:txBody>
                    <a:bodyPr/>
                    <a:lstStyle/>
                    <a:p>
                      <a:r>
                        <a:rPr lang="en-US" sz="1800" b="1" kern="1200" dirty="0">
                          <a:solidFill>
                            <a:schemeClr val="tx1"/>
                          </a:solidFill>
                          <a:latin typeface="+mn-lt"/>
                          <a:ea typeface="+mn-ea"/>
                          <a:cs typeface="+mn-cs"/>
                        </a:rPr>
                        <a:t>Carrier</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800" b="1" kern="1200" dirty="0">
                          <a:solidFill>
                            <a:schemeClr val="tx1"/>
                          </a:solidFill>
                          <a:latin typeface="+mn-lt"/>
                          <a:ea typeface="+mn-ea"/>
                          <a:cs typeface="+mn-cs"/>
                        </a:rPr>
                        <a:t>Range of Quantity Shipped (cwt)</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b="1" dirty="0"/>
                        <a:t>Shipping Cost ($/cwt)</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AM Railroad</a:t>
                      </a:r>
                      <a:endParaRPr lang="en-US"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200+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6.50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kern="1200" dirty="0">
                          <a:solidFill>
                            <a:schemeClr val="tx1"/>
                          </a:solidFill>
                          <a:latin typeface="+mn-lt"/>
                          <a:ea typeface="+mn-ea"/>
                          <a:cs typeface="+mn-cs"/>
                        </a:rPr>
                        <a:t>Northeast Trucking</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100+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7.50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kern="1200" dirty="0">
                          <a:solidFill>
                            <a:schemeClr val="tx1"/>
                          </a:solidFill>
                          <a:latin typeface="+mn-lt"/>
                          <a:ea typeface="+mn-ea"/>
                          <a:cs typeface="+mn-cs"/>
                        </a:rPr>
                        <a:t>Golden Freightways</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50–150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8.00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kern="1200" dirty="0">
                          <a:solidFill>
                            <a:schemeClr val="tx1"/>
                          </a:solidFill>
                          <a:latin typeface="+mn-lt"/>
                          <a:ea typeface="+mn-ea"/>
                          <a:cs typeface="+mn-cs"/>
                        </a:rPr>
                        <a:t>Golden Freightways</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150–250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6.00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kern="1200" dirty="0">
                          <a:solidFill>
                            <a:schemeClr val="tx1"/>
                          </a:solidFill>
                          <a:latin typeface="+mn-lt"/>
                          <a:ea typeface="+mn-ea"/>
                          <a:cs typeface="+mn-cs"/>
                        </a:rPr>
                        <a:t>Golden Freightways</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r>
                        <a:rPr lang="en-US" dirty="0"/>
                        <a:t>	250+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dirty="0"/>
                        <a:t>4.00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629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72249" y="-152400"/>
            <a:ext cx="7772400" cy="1143000"/>
          </a:xfrm>
        </p:spPr>
        <p:txBody>
          <a:bodyPr/>
          <a:lstStyle/>
          <a:p>
            <a:r>
              <a:rPr lang="en-US" altLang="en-US" sz="4000" dirty="0"/>
              <a:t>Logistic Costs as % of GDP</a:t>
            </a:r>
          </a:p>
        </p:txBody>
      </p:sp>
      <p:pic>
        <p:nvPicPr>
          <p:cNvPr id="1026" name="Picture 2" descr="http://www.propertydiscuss.com/wp-content/uploads/2017/09/LogisticCost-300x192.jpg">
            <a:extLst>
              <a:ext uri="{FF2B5EF4-FFF2-40B4-BE49-F238E27FC236}">
                <a16:creationId xmlns:a16="http://schemas.microsoft.com/office/drawing/2014/main" id="{404FA976-6EEC-4371-9B1D-0D71C9871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295400"/>
            <a:ext cx="8134350" cy="520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060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When Selecting Transportation Mode</a:t>
            </a:r>
          </a:p>
        </p:txBody>
      </p:sp>
      <p:sp>
        <p:nvSpPr>
          <p:cNvPr id="3" name="Content Placeholder 2"/>
          <p:cNvSpPr>
            <a:spLocks noGrp="1"/>
          </p:cNvSpPr>
          <p:nvPr>
            <p:ph idx="1"/>
          </p:nvPr>
        </p:nvSpPr>
        <p:spPr>
          <a:xfrm>
            <a:off x="889000" y="1790700"/>
            <a:ext cx="7683500" cy="4589182"/>
          </a:xfrm>
        </p:spPr>
        <p:txBody>
          <a:bodyPr>
            <a:noAutofit/>
          </a:bodyPr>
          <a:lstStyle/>
          <a:p>
            <a:pPr marL="0" indent="0">
              <a:buNone/>
              <a:tabLst>
                <a:tab pos="3314700" algn="r"/>
                <a:tab pos="3492500" algn="l"/>
              </a:tabLst>
            </a:pPr>
            <a:r>
              <a:rPr lang="en-US" sz="2000" dirty="0"/>
              <a:t>	Cycle inventory	</a:t>
            </a:r>
            <a:r>
              <a:rPr lang="nl-NL" sz="2000" dirty="0"/>
              <a:t>= </a:t>
            </a:r>
            <a:r>
              <a:rPr lang="nl-NL" sz="2000" i="1" dirty="0">
                <a:latin typeface="Times New Roman"/>
                <a:cs typeface="Times New Roman"/>
              </a:rPr>
              <a:t>Q</a:t>
            </a:r>
            <a:r>
              <a:rPr lang="nl-NL" sz="2000" dirty="0"/>
              <a:t>/2 = 2,000/2 = 1,000 motors </a:t>
            </a:r>
            <a:endParaRPr lang="en-US" sz="2000" dirty="0"/>
          </a:p>
          <a:p>
            <a:pPr marL="0" indent="0">
              <a:lnSpc>
                <a:spcPct val="100000"/>
              </a:lnSpc>
              <a:buNone/>
              <a:tabLst>
                <a:tab pos="3314700" algn="r"/>
                <a:tab pos="3492500" algn="l"/>
              </a:tabLst>
            </a:pPr>
            <a:r>
              <a:rPr lang="en-US" sz="2000" dirty="0"/>
              <a:t>	Safety inventory	</a:t>
            </a:r>
            <a:r>
              <a:rPr lang="nl-NL" sz="2000" dirty="0"/>
              <a:t>= </a:t>
            </a:r>
            <a:r>
              <a:rPr lang="nl-NL" sz="2000" i="1" dirty="0">
                <a:latin typeface="Times New Roman"/>
                <a:cs typeface="Times New Roman"/>
              </a:rPr>
              <a:t>L</a:t>
            </a:r>
            <a:r>
              <a:rPr lang="nl-NL" sz="2000" dirty="0"/>
              <a:t>/2 days of demand</a:t>
            </a:r>
            <a:br>
              <a:rPr lang="nl-NL" sz="2000" dirty="0"/>
            </a:br>
            <a:r>
              <a:rPr lang="nl-NL" sz="2000" dirty="0"/>
              <a:t>		= (6/2)(120,000/365)</a:t>
            </a:r>
            <a:r>
              <a:rPr lang="en-US" sz="2000" dirty="0"/>
              <a:t> = 986 motors </a:t>
            </a:r>
          </a:p>
          <a:p>
            <a:pPr marL="0" indent="0">
              <a:buNone/>
              <a:tabLst>
                <a:tab pos="3314700" algn="r"/>
                <a:tab pos="3492500" algn="l"/>
              </a:tabLst>
            </a:pPr>
            <a:r>
              <a:rPr lang="en-US" sz="2000" dirty="0"/>
              <a:t>	In-transit inventory	= 120,000(5/365) = 1,644 motors </a:t>
            </a:r>
          </a:p>
          <a:p>
            <a:pPr marL="0" indent="0">
              <a:lnSpc>
                <a:spcPct val="100000"/>
              </a:lnSpc>
              <a:buNone/>
              <a:tabLst>
                <a:tab pos="3314700" algn="r"/>
                <a:tab pos="3492500" algn="l"/>
              </a:tabLst>
            </a:pPr>
            <a:r>
              <a:rPr lang="en-US" sz="2000" dirty="0"/>
              <a:t>	Total average inventory	= 1,000 + 986 + 1,644 </a:t>
            </a:r>
            <a:br>
              <a:rPr lang="en-US" sz="2000" dirty="0"/>
            </a:br>
            <a:r>
              <a:rPr lang="en-US" sz="2000" dirty="0"/>
              <a:t>		= 3,630 motors </a:t>
            </a:r>
          </a:p>
          <a:p>
            <a:pPr marL="0" indent="0">
              <a:buNone/>
              <a:tabLst>
                <a:tab pos="3314700" algn="r"/>
                <a:tab pos="3492500" algn="l"/>
              </a:tabLst>
            </a:pPr>
            <a:r>
              <a:rPr lang="en-US" sz="2000" dirty="0"/>
              <a:t>	Annual holding cost</a:t>
            </a:r>
            <a:br>
              <a:rPr lang="en-US" sz="2000" dirty="0"/>
            </a:br>
            <a:r>
              <a:rPr lang="en-US" sz="2000" dirty="0"/>
              <a:t>	using AM Rail	= 3,630 x $30 = $108,900</a:t>
            </a:r>
          </a:p>
          <a:p>
            <a:pPr marL="0" indent="0">
              <a:buNone/>
              <a:tabLst>
                <a:tab pos="3314700" algn="r"/>
                <a:tab pos="3492500" algn="l"/>
              </a:tabLst>
            </a:pPr>
            <a:r>
              <a:rPr lang="en-US" sz="2000" dirty="0"/>
              <a:t>	Annual transportation</a:t>
            </a:r>
            <a:br>
              <a:rPr lang="en-US" sz="2000" dirty="0"/>
            </a:br>
            <a:r>
              <a:rPr lang="en-US" sz="2000" dirty="0"/>
              <a:t>	cost using AM Rail	= 120,000 x 0.65 = $78,000</a:t>
            </a:r>
          </a:p>
          <a:p>
            <a:pPr marL="0" indent="0">
              <a:buNone/>
              <a:tabLst>
                <a:tab pos="3314700" algn="r"/>
                <a:tab pos="3492500" algn="l"/>
              </a:tabLst>
            </a:pPr>
            <a:r>
              <a:rPr lang="en-US" sz="2000" dirty="0"/>
              <a:t>	The total annual cost for</a:t>
            </a:r>
            <a:br>
              <a:rPr lang="en-US" sz="2000" dirty="0"/>
            </a:br>
            <a:r>
              <a:rPr lang="en-US" sz="2000" dirty="0"/>
              <a:t>	inventory and transportation</a:t>
            </a:r>
            <a:br>
              <a:rPr lang="en-US" sz="2000" dirty="0"/>
            </a:br>
            <a:r>
              <a:rPr lang="en-US" sz="2000" dirty="0"/>
              <a:t>	using AM Rail	= $186,900</a:t>
            </a:r>
          </a:p>
        </p:txBody>
      </p:sp>
    </p:spTree>
    <p:extLst>
      <p:ext uri="{BB962C8B-B14F-4D97-AF65-F5344CB8AC3E}">
        <p14:creationId xmlns:p14="http://schemas.microsoft.com/office/powerpoint/2010/main" val="2658381870"/>
      </p:ext>
    </p:extLst>
  </p:cSld>
  <p:clrMapOvr>
    <a:masterClrMapping/>
  </p:clrMapOvr>
  <p:transition spd="slow">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When Selecting Transportation Mode</a:t>
            </a:r>
          </a:p>
        </p:txBody>
      </p:sp>
      <p:graphicFrame>
        <p:nvGraphicFramePr>
          <p:cNvPr id="4" name="Table 3"/>
          <p:cNvGraphicFramePr>
            <a:graphicFrameLocks noGrp="1"/>
          </p:cNvGraphicFramePr>
          <p:nvPr>
            <p:extLst/>
          </p:nvPr>
        </p:nvGraphicFramePr>
        <p:xfrm>
          <a:off x="457198" y="1727200"/>
          <a:ext cx="8229602" cy="3992880"/>
        </p:xfrm>
        <a:graphic>
          <a:graphicData uri="http://schemas.openxmlformats.org/drawingml/2006/table">
            <a:tbl>
              <a:tblPr firstRow="1" bandRow="1">
                <a:tableStyleId>{2D5ABB26-0587-4C30-8999-92F81FD0307C}</a:tableStyleId>
              </a:tblPr>
              <a:tblGrid>
                <a:gridCol w="1143002">
                  <a:extLst>
                    <a:ext uri="{9D8B030D-6E8A-4147-A177-3AD203B41FA5}">
                      <a16:colId xmlns:a16="http://schemas.microsoft.com/office/drawing/2014/main" val="20000"/>
                    </a:ext>
                  </a:extLst>
                </a:gridCol>
                <a:gridCol w="928860">
                  <a:extLst>
                    <a:ext uri="{9D8B030D-6E8A-4147-A177-3AD203B41FA5}">
                      <a16:colId xmlns:a16="http://schemas.microsoft.com/office/drawing/2014/main" val="20001"/>
                    </a:ext>
                  </a:extLst>
                </a:gridCol>
                <a:gridCol w="1090440">
                  <a:extLst>
                    <a:ext uri="{9D8B030D-6E8A-4147-A177-3AD203B41FA5}">
                      <a16:colId xmlns:a16="http://schemas.microsoft.com/office/drawing/2014/main" val="20002"/>
                    </a:ext>
                  </a:extLst>
                </a:gridCol>
                <a:gridCol w="981422">
                  <a:extLst>
                    <a:ext uri="{9D8B030D-6E8A-4147-A177-3AD203B41FA5}">
                      <a16:colId xmlns:a16="http://schemas.microsoft.com/office/drawing/2014/main" val="20003"/>
                    </a:ext>
                  </a:extLst>
                </a:gridCol>
                <a:gridCol w="1035931">
                  <a:extLst>
                    <a:ext uri="{9D8B030D-6E8A-4147-A177-3AD203B41FA5}">
                      <a16:colId xmlns:a16="http://schemas.microsoft.com/office/drawing/2014/main" val="20004"/>
                    </a:ext>
                  </a:extLst>
                </a:gridCol>
                <a:gridCol w="1035931">
                  <a:extLst>
                    <a:ext uri="{9D8B030D-6E8A-4147-A177-3AD203B41FA5}">
                      <a16:colId xmlns:a16="http://schemas.microsoft.com/office/drawing/2014/main" val="20005"/>
                    </a:ext>
                  </a:extLst>
                </a:gridCol>
                <a:gridCol w="1023416">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370840">
                <a:tc>
                  <a:txBody>
                    <a:bodyPr/>
                    <a:lstStyle/>
                    <a:p>
                      <a:pPr algn="l"/>
                      <a:r>
                        <a:rPr lang="en-US" sz="1400" b="1" kern="1200" dirty="0">
                          <a:solidFill>
                            <a:schemeClr val="tx1"/>
                          </a:solidFill>
                          <a:latin typeface="+mn-lt"/>
                          <a:ea typeface="+mn-ea"/>
                          <a:cs typeface="+mn-cs"/>
                        </a:rPr>
                        <a:t>Alternative</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Lot Size (Motors)</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Transpor-</a:t>
                      </a:r>
                    </a:p>
                    <a:p>
                      <a:pPr algn="ctr"/>
                      <a:r>
                        <a:rPr lang="en-US" sz="1400" b="1" kern="1200" dirty="0">
                          <a:solidFill>
                            <a:schemeClr val="tx1"/>
                          </a:solidFill>
                          <a:latin typeface="+mn-lt"/>
                          <a:ea typeface="+mn-ea"/>
                          <a:cs typeface="+mn-cs"/>
                        </a:rPr>
                        <a:t>tation</a:t>
                      </a:r>
                    </a:p>
                    <a:p>
                      <a:pPr algn="ctr"/>
                      <a:r>
                        <a:rPr lang="en-US" sz="1400" b="1" kern="1200" dirty="0">
                          <a:solidFill>
                            <a:schemeClr val="tx1"/>
                          </a:solidFill>
                          <a:latin typeface="+mn-lt"/>
                          <a:ea typeface="+mn-ea"/>
                          <a:cs typeface="+mn-cs"/>
                        </a:rPr>
                        <a:t> Cost</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Cycle Inventory</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Safety Inventory</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In-Transit Inventory</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kern="1200" dirty="0">
                          <a:solidFill>
                            <a:schemeClr val="tx1"/>
                          </a:solidFill>
                          <a:latin typeface="+mn-lt"/>
                          <a:ea typeface="+mn-ea"/>
                          <a:cs typeface="+mn-cs"/>
                        </a:rPr>
                        <a:t>Inventory</a:t>
                      </a:r>
                      <a:r>
                        <a:rPr lang="en-US" sz="1400" b="1" kern="1200" baseline="0" dirty="0">
                          <a:solidFill>
                            <a:schemeClr val="tx1"/>
                          </a:solidFill>
                          <a:latin typeface="+mn-lt"/>
                          <a:ea typeface="+mn-ea"/>
                          <a:cs typeface="+mn-cs"/>
                        </a:rPr>
                        <a:t> Cost</a:t>
                      </a:r>
                      <a:endParaRPr lang="en-US" sz="1400" b="1" kern="1200" dirty="0">
                        <a:solidFill>
                          <a:schemeClr val="tx1"/>
                        </a:solidFill>
                        <a:latin typeface="+mn-lt"/>
                        <a:ea typeface="+mn-ea"/>
                        <a:cs typeface="+mn-cs"/>
                      </a:endParaRP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400" b="1" dirty="0"/>
                        <a:t>Total Cost</a:t>
                      </a:r>
                    </a:p>
                  </a:txBody>
                  <a:tcPr anchor="b">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AM Rail</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a:t>	2,000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$78,000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1,000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986</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1,644</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$108,900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$186,900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Northeast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a:t>	1,000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$90,000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500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$64,320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$154,320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Golden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a:t>	500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$96,000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250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$56,820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$152,820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Golden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533400" algn="r"/>
                        </a:tabLst>
                        <a:defRPr/>
                      </a:pPr>
                      <a:r>
                        <a:rPr lang="en-US" sz="1400" dirty="0"/>
                        <a:t>	1,500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$96,000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750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622300" algn="r"/>
                        </a:tabLst>
                        <a:defRPr/>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$71,820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$167,820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400" kern="1200" dirty="0">
                          <a:solidFill>
                            <a:schemeClr val="tx1"/>
                          </a:solidFill>
                          <a:latin typeface="+mn-lt"/>
                          <a:ea typeface="+mn-ea"/>
                          <a:cs typeface="+mn-cs"/>
                        </a:rPr>
                        <a:t>Golden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533400" algn="r"/>
                        </a:tabLst>
                      </a:pPr>
                      <a:r>
                        <a:rPr lang="en-US" sz="1400" dirty="0"/>
                        <a:t>	2,500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$86,400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1,250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$86,820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$173,220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400" kern="1200" dirty="0">
                          <a:solidFill>
                            <a:schemeClr val="tx1"/>
                          </a:solidFill>
                          <a:latin typeface="+mn-lt"/>
                          <a:ea typeface="+mn-ea"/>
                          <a:cs typeface="+mn-cs"/>
                        </a:rPr>
                        <a:t>Golden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533400" algn="r"/>
                        </a:tabLst>
                      </a:pPr>
                      <a:r>
                        <a:rPr lang="en-US" sz="1400" dirty="0"/>
                        <a:t>	3,000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$80,000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1,500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$94,320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$174,320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400" kern="1200" dirty="0">
                          <a:solidFill>
                            <a:schemeClr val="tx1"/>
                          </a:solidFill>
                          <a:latin typeface="+mn-lt"/>
                          <a:ea typeface="+mn-ea"/>
                          <a:cs typeface="+mn-cs"/>
                        </a:rPr>
                        <a:t>Golden (old proposal)</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533400" algn="r"/>
                        </a:tabLst>
                      </a:pPr>
                      <a:r>
                        <a:rPr lang="en-US" sz="1400" dirty="0"/>
                        <a:t>	4,000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$72,000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2,000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658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986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$109,320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a:t>$181,320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sz="1400" kern="1200" dirty="0">
                          <a:solidFill>
                            <a:schemeClr val="tx1"/>
                          </a:solidFill>
                          <a:latin typeface="+mn-lt"/>
                          <a:ea typeface="+mn-ea"/>
                          <a:cs typeface="+mn-cs"/>
                        </a:rPr>
                        <a:t>Golden (new proposal)</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533400" algn="r"/>
                        </a:tabLst>
                      </a:pPr>
                      <a:r>
                        <a:rPr lang="en-US" sz="1400" dirty="0"/>
                        <a:t>	4,000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sz="1400" dirty="0"/>
                        <a:t>$67,000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2,000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sz="1400" dirty="0"/>
                        <a:t>658</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622300" algn="r"/>
                        </a:tabLst>
                      </a:pPr>
                      <a:r>
                        <a:rPr lang="en-US" sz="1400" dirty="0"/>
                        <a:t>	986</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$109,320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sz="1400" dirty="0"/>
                        <a:t>$176,820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0602199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4" name="TextBox 3"/>
          <p:cNvSpPr txBox="1"/>
          <p:nvPr/>
        </p:nvSpPr>
        <p:spPr>
          <a:xfrm>
            <a:off x="733778" y="2103239"/>
            <a:ext cx="7670800" cy="2413744"/>
          </a:xfrm>
          <a:prstGeom prst="rect">
            <a:avLst/>
          </a:prstGeom>
          <a:solidFill>
            <a:schemeClr val="bg1">
              <a:lumMod val="75000"/>
            </a:schemeClr>
          </a:solidFill>
        </p:spPr>
        <p:txBody>
          <a:bodyPr wrap="square" lIns="288000" tIns="280800" rIns="288000" bIns="280800" rtlCol="0">
            <a:spAutoFit/>
          </a:bodyPr>
          <a:lstStyle/>
          <a:p>
            <a:r>
              <a:rPr lang="en-US" sz="2400" dirty="0"/>
              <a:t>When selecting a mode of transportation, managers must account for unit costs and cycle, safety, and in-transit inventory costs that result from using each mode. Modes with high transportation costs can be justified if they result in significantly lower inventory costs. </a:t>
            </a:r>
          </a:p>
        </p:txBody>
      </p:sp>
    </p:spTree>
    <p:extLst>
      <p:ext uri="{BB962C8B-B14F-4D97-AF65-F5344CB8AC3E}">
        <p14:creationId xmlns:p14="http://schemas.microsoft.com/office/powerpoint/2010/main" val="171888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Inventory Aggregation </a:t>
            </a:r>
          </a:p>
        </p:txBody>
      </p:sp>
      <p:sp>
        <p:nvSpPr>
          <p:cNvPr id="3" name="Content Placeholder 2"/>
          <p:cNvSpPr>
            <a:spLocks noGrp="1"/>
          </p:cNvSpPr>
          <p:nvPr>
            <p:ph idx="1"/>
          </p:nvPr>
        </p:nvSpPr>
        <p:spPr>
          <a:xfrm>
            <a:off x="726141" y="1700306"/>
            <a:ext cx="8189259" cy="4776694"/>
          </a:xfrm>
        </p:spPr>
        <p:txBody>
          <a:bodyPr>
            <a:normAutofit/>
          </a:bodyPr>
          <a:lstStyle/>
          <a:p>
            <a:pPr>
              <a:lnSpc>
                <a:spcPct val="150000"/>
              </a:lnSpc>
            </a:pPr>
            <a:r>
              <a:rPr lang="en-US" sz="2800" dirty="0"/>
              <a:t>Can significantly reduce safety inventories</a:t>
            </a:r>
          </a:p>
          <a:p>
            <a:pPr>
              <a:lnSpc>
                <a:spcPct val="150000"/>
              </a:lnSpc>
            </a:pPr>
            <a:r>
              <a:rPr lang="en-US" sz="2800" dirty="0"/>
              <a:t>Transportation costs generally increase</a:t>
            </a:r>
          </a:p>
          <a:p>
            <a:pPr>
              <a:lnSpc>
                <a:spcPct val="150000"/>
              </a:lnSpc>
            </a:pPr>
            <a:r>
              <a:rPr lang="en-US" sz="2800" dirty="0"/>
              <a:t>Use</a:t>
            </a:r>
          </a:p>
          <a:p>
            <a:pPr lvl="1">
              <a:lnSpc>
                <a:spcPct val="150000"/>
              </a:lnSpc>
            </a:pPr>
            <a:r>
              <a:rPr lang="en-US" sz="2400" dirty="0"/>
              <a:t>When inventory and facility costs form a large fraction of a supply chain’s total costs</a:t>
            </a:r>
          </a:p>
          <a:p>
            <a:pPr lvl="1">
              <a:lnSpc>
                <a:spcPct val="150000"/>
              </a:lnSpc>
            </a:pPr>
            <a:r>
              <a:rPr lang="en-US" sz="2400" dirty="0"/>
              <a:t>For products with a large value-to-weight ratio</a:t>
            </a:r>
          </a:p>
          <a:p>
            <a:pPr lvl="1">
              <a:lnSpc>
                <a:spcPct val="150000"/>
              </a:lnSpc>
            </a:pPr>
            <a:r>
              <a:rPr lang="en-US" sz="2400" dirty="0"/>
              <a:t>For products with high demand uncertainty</a:t>
            </a:r>
          </a:p>
          <a:p>
            <a:pPr>
              <a:lnSpc>
                <a:spcPct val="150000"/>
              </a:lnSpc>
            </a:pPr>
            <a:endParaRPr lang="en-US" sz="2800" dirty="0"/>
          </a:p>
        </p:txBody>
      </p:sp>
    </p:spTree>
    <p:extLst>
      <p:ext uri="{BB962C8B-B14F-4D97-AF65-F5344CB8AC3E}">
        <p14:creationId xmlns:p14="http://schemas.microsoft.com/office/powerpoint/2010/main" val="2928198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 Between Transportation Cost and Responsiveness</a:t>
            </a:r>
          </a:p>
        </p:txBody>
      </p:sp>
      <p:sp>
        <p:nvSpPr>
          <p:cNvPr id="3" name="Content Placeholder 2"/>
          <p:cNvSpPr>
            <a:spLocks noGrp="1"/>
          </p:cNvSpPr>
          <p:nvPr>
            <p:ph idx="1"/>
          </p:nvPr>
        </p:nvSpPr>
        <p:spPr>
          <a:xfrm>
            <a:off x="457200" y="2070101"/>
            <a:ext cx="5435600" cy="546100"/>
          </a:xfrm>
        </p:spPr>
        <p:txBody>
          <a:bodyPr>
            <a:normAutofit/>
          </a:bodyPr>
          <a:lstStyle/>
          <a:p>
            <a:pPr marL="0" indent="0">
              <a:buNone/>
            </a:pPr>
            <a:r>
              <a:rPr lang="en-US" sz="2400" dirty="0"/>
              <a:t>Steel shipments LTL = $100 + 0.01</a:t>
            </a:r>
            <a:r>
              <a:rPr lang="en-US" sz="2400" i="1" dirty="0">
                <a:latin typeface="Times New Roman"/>
                <a:cs typeface="Times New Roman"/>
              </a:rPr>
              <a:t>x</a:t>
            </a:r>
            <a:endParaRPr lang="en-US" sz="2400" dirty="0">
              <a:latin typeface="Times New Roman"/>
              <a:cs typeface="Times New Roman"/>
            </a:endParaRPr>
          </a:p>
          <a:p>
            <a:pPr marL="0" indent="0">
              <a:buNone/>
            </a:pPr>
            <a:endParaRPr lang="en-US" sz="2400" dirty="0"/>
          </a:p>
        </p:txBody>
      </p:sp>
      <p:graphicFrame>
        <p:nvGraphicFramePr>
          <p:cNvPr id="4" name="Table 3"/>
          <p:cNvGraphicFramePr>
            <a:graphicFrameLocks noGrp="1"/>
          </p:cNvGraphicFramePr>
          <p:nvPr>
            <p:extLst/>
          </p:nvPr>
        </p:nvGraphicFramePr>
        <p:xfrm>
          <a:off x="457200" y="3263900"/>
          <a:ext cx="8013700" cy="1112520"/>
        </p:xfrm>
        <a:graphic>
          <a:graphicData uri="http://schemas.openxmlformats.org/drawingml/2006/table">
            <a:tbl>
              <a:tblPr firstRow="1" bandRow="1">
                <a:tableStyleId>{2D5ABB26-0587-4C30-8999-92F81FD0307C}</a:tableStyleId>
              </a:tblPr>
              <a:tblGrid>
                <a:gridCol w="8763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tblGrid>
              <a:tr h="370840">
                <a:tc>
                  <a:txBody>
                    <a:bodyPr/>
                    <a:lstStyle/>
                    <a:p>
                      <a:endParaRPr lang="en-US" sz="1400" dirty="0"/>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Monday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Tuesday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Wednesday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Thursday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Friday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Saturday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r"/>
                      <a:r>
                        <a:rPr lang="en-US" sz="1400" b="1" dirty="0"/>
                        <a:t>Sunday</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400" dirty="0"/>
                        <a:t>Week 1</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19,970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17,470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11,316</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26,192</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20,263</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8,381</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sz="1400" dirty="0"/>
                        <a:t>25,377</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dirty="0"/>
                        <a:t>Week 2</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39,171</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2,158</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20,633</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23,370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24,100</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19,603</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r"/>
                      <a:r>
                        <a:rPr lang="en-US" sz="1400" dirty="0"/>
                        <a:t>18,442</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05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fontScale="90000"/>
          </a:bodyPr>
          <a:lstStyle/>
          <a:p>
            <a:r>
              <a:rPr lang="en-US" dirty="0"/>
              <a:t>Trade-off Between Transportation Cost and Responsiveness</a:t>
            </a:r>
          </a:p>
        </p:txBody>
      </p:sp>
      <p:graphicFrame>
        <p:nvGraphicFramePr>
          <p:cNvPr id="4" name="Table 3"/>
          <p:cNvGraphicFramePr>
            <a:graphicFrameLocks noGrp="1"/>
          </p:cNvGraphicFramePr>
          <p:nvPr>
            <p:extLst>
              <p:ext uri="{D42A27DB-BD31-4B8C-83A1-F6EECF244321}">
                <p14:modId xmlns:p14="http://schemas.microsoft.com/office/powerpoint/2010/main" val="695298709"/>
              </p:ext>
            </p:extLst>
          </p:nvPr>
        </p:nvGraphicFramePr>
        <p:xfrm>
          <a:off x="660400" y="1371600"/>
          <a:ext cx="7823203" cy="484632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1019629">
                  <a:extLst>
                    <a:ext uri="{9D8B030D-6E8A-4147-A177-3AD203B41FA5}">
                      <a16:colId xmlns:a16="http://schemas.microsoft.com/office/drawing/2014/main" val="20001"/>
                    </a:ext>
                  </a:extLst>
                </a:gridCol>
                <a:gridCol w="1019629">
                  <a:extLst>
                    <a:ext uri="{9D8B030D-6E8A-4147-A177-3AD203B41FA5}">
                      <a16:colId xmlns:a16="http://schemas.microsoft.com/office/drawing/2014/main" val="20002"/>
                    </a:ext>
                  </a:extLst>
                </a:gridCol>
                <a:gridCol w="1019629">
                  <a:extLst>
                    <a:ext uri="{9D8B030D-6E8A-4147-A177-3AD203B41FA5}">
                      <a16:colId xmlns:a16="http://schemas.microsoft.com/office/drawing/2014/main" val="20003"/>
                    </a:ext>
                  </a:extLst>
                </a:gridCol>
                <a:gridCol w="1019629">
                  <a:extLst>
                    <a:ext uri="{9D8B030D-6E8A-4147-A177-3AD203B41FA5}">
                      <a16:colId xmlns:a16="http://schemas.microsoft.com/office/drawing/2014/main" val="20004"/>
                    </a:ext>
                  </a:extLst>
                </a:gridCol>
                <a:gridCol w="1019629">
                  <a:extLst>
                    <a:ext uri="{9D8B030D-6E8A-4147-A177-3AD203B41FA5}">
                      <a16:colId xmlns:a16="http://schemas.microsoft.com/office/drawing/2014/main" val="20005"/>
                    </a:ext>
                  </a:extLst>
                </a:gridCol>
                <a:gridCol w="1019629">
                  <a:extLst>
                    <a:ext uri="{9D8B030D-6E8A-4147-A177-3AD203B41FA5}">
                      <a16:colId xmlns:a16="http://schemas.microsoft.com/office/drawing/2014/main" val="20006"/>
                    </a:ext>
                  </a:extLst>
                </a:gridCol>
                <a:gridCol w="1019629">
                  <a:extLst>
                    <a:ext uri="{9D8B030D-6E8A-4147-A177-3AD203B41FA5}">
                      <a16:colId xmlns:a16="http://schemas.microsoft.com/office/drawing/2014/main" val="20007"/>
                    </a:ext>
                  </a:extLst>
                </a:gridCol>
              </a:tblGrid>
              <a:tr h="246529">
                <a:tc>
                  <a:txBody>
                    <a:bodyPr/>
                    <a:lstStyle/>
                    <a:p>
                      <a:pPr algn="l"/>
                      <a:endParaRPr lang="en-US" sz="1200" b="1" dirty="0"/>
                    </a:p>
                  </a:txBody>
                  <a:tcPr>
                    <a:lnT w="12700" cap="flat" cmpd="sng" algn="ctr">
                      <a:noFill/>
                      <a:prstDash val="solid"/>
                      <a:round/>
                      <a:headEnd type="none" w="med" len="med"/>
                      <a:tailEnd type="none" w="med" len="med"/>
                    </a:lnT>
                  </a:tcPr>
                </a:tc>
                <a:tc>
                  <a:txBody>
                    <a:bodyPr/>
                    <a:lstStyle/>
                    <a:p>
                      <a:pPr algn="ctr"/>
                      <a:endParaRPr lang="en-US" sz="1200" b="1" dirty="0"/>
                    </a:p>
                  </a:txBody>
                  <a:tcPr>
                    <a:lnT w="12700" cap="flat" cmpd="sng" algn="ctr">
                      <a:noFill/>
                      <a:prstDash val="solid"/>
                      <a:round/>
                      <a:headEnd type="none" w="med" len="med"/>
                      <a:tailEnd type="none" w="med" len="med"/>
                    </a:lnT>
                  </a:tcPr>
                </a:tc>
                <a:tc gridSpan="2">
                  <a:txBody>
                    <a:bodyPr/>
                    <a:lstStyle/>
                    <a:p>
                      <a:pPr algn="ctr"/>
                      <a:r>
                        <a:rPr lang="en-US" sz="1200" b="1" dirty="0"/>
                        <a:t>Two-Day Response</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hMerge="1">
                  <a:txBody>
                    <a:bodyPr/>
                    <a:lstStyle/>
                    <a:p>
                      <a:pPr algn="ctr"/>
                      <a:endParaRPr lang="en-US" sz="1200" dirty="0"/>
                    </a:p>
                  </a:txBody>
                  <a:tcPr/>
                </a:tc>
                <a:tc gridSpan="2">
                  <a:txBody>
                    <a:bodyPr/>
                    <a:lstStyle/>
                    <a:p>
                      <a:pPr algn="ctr"/>
                      <a:r>
                        <a:rPr lang="en-US" sz="1200" b="1" dirty="0"/>
                        <a:t>Three-Day Response</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hMerge="1">
                  <a:txBody>
                    <a:bodyPr/>
                    <a:lstStyle/>
                    <a:p>
                      <a:pPr algn="ctr"/>
                      <a:endParaRPr lang="en-US" sz="1200" dirty="0"/>
                    </a:p>
                  </a:txBody>
                  <a:tcPr/>
                </a:tc>
                <a:tc gridSpan="2">
                  <a:txBody>
                    <a:bodyPr/>
                    <a:lstStyle/>
                    <a:p>
                      <a:pPr algn="ctr"/>
                      <a:r>
                        <a:rPr lang="en-US" sz="1200" b="1" dirty="0"/>
                        <a:t>Four-Day Response</a:t>
                      </a:r>
                    </a:p>
                  </a:txBody>
                  <a:tcPr>
                    <a:lnT w="1270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hMerge="1">
                  <a:txBody>
                    <a:bodyPr/>
                    <a:lstStyle/>
                    <a:p>
                      <a:pPr algn="ctr"/>
                      <a:endParaRPr lang="en-US" sz="1200" dirty="0"/>
                    </a:p>
                  </a:txBody>
                  <a:tcPr/>
                </a:tc>
                <a:extLst>
                  <a:ext uri="{0D108BD9-81ED-4DB2-BD59-A6C34878D82A}">
                    <a16:rowId xmlns:a16="http://schemas.microsoft.com/office/drawing/2014/main" val="10000"/>
                  </a:ext>
                </a:extLst>
              </a:tr>
              <a:tr h="246529">
                <a:tc>
                  <a:txBody>
                    <a:bodyPr/>
                    <a:lstStyle/>
                    <a:p>
                      <a:pPr algn="ctr"/>
                      <a:r>
                        <a:rPr lang="en-US" sz="1200" b="1" dirty="0"/>
                        <a:t>Day</a:t>
                      </a:r>
                    </a:p>
                  </a:txBody>
                  <a:tcPr anchor="b">
                    <a:lnB w="19050" cap="flat" cmpd="sng" algn="ctr">
                      <a:solidFill>
                        <a:scrgbClr r="0" g="0" b="0"/>
                      </a:solidFill>
                      <a:prstDash val="solid"/>
                      <a:round/>
                      <a:headEnd type="none" w="med" len="med"/>
                      <a:tailEnd type="none" w="med" len="med"/>
                    </a:lnB>
                  </a:tcPr>
                </a:tc>
                <a:tc>
                  <a:txBody>
                    <a:bodyPr/>
                    <a:lstStyle/>
                    <a:p>
                      <a:pPr algn="ctr"/>
                      <a:r>
                        <a:rPr lang="en-US" sz="1200" b="1" dirty="0"/>
                        <a:t>Demand</a:t>
                      </a:r>
                    </a:p>
                  </a:txBody>
                  <a:tcPr anchor="b">
                    <a:lnB w="19050" cap="flat" cmpd="sng" algn="ctr">
                      <a:solidFill>
                        <a:scrgbClr r="0" g="0" b="0"/>
                      </a:solidFill>
                      <a:prstDash val="solid"/>
                      <a:round/>
                      <a:headEnd type="none" w="med" len="med"/>
                      <a:tailEnd type="none" w="med" len="med"/>
                    </a:lnB>
                  </a:tcPr>
                </a:tc>
                <a:tc>
                  <a:txBody>
                    <a:bodyPr/>
                    <a:lstStyle/>
                    <a:p>
                      <a:pPr algn="ctr"/>
                      <a:r>
                        <a:rPr lang="en-US" sz="1200" b="1" dirty="0"/>
                        <a:t>Quantity Shipped</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a:t>Cost ($)</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a:t>Quantity Shipped</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a:t>Cost ($)</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a:t>Quantity Shipped</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a:t>Cost ($)</a:t>
                      </a: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46529">
                <a:tc>
                  <a:txBody>
                    <a:bodyPr/>
                    <a:lstStyle/>
                    <a:p>
                      <a:pPr algn="ctr"/>
                      <a:r>
                        <a:rPr lang="en-US" sz="1200" dirty="0"/>
                        <a:t>1</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19,970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19,970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299.70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46529">
                <a:tc>
                  <a:txBody>
                    <a:bodyPr/>
                    <a:lstStyle/>
                    <a:p>
                      <a:pPr algn="ctr"/>
                      <a:r>
                        <a:rPr lang="en-US" sz="1200" dirty="0"/>
                        <a:t>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17,470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17,470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274.70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37,440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474.40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46529">
                <a:tc>
                  <a:txBody>
                    <a:bodyPr/>
                    <a:lstStyle/>
                    <a:p>
                      <a:pPr algn="ctr"/>
                      <a:r>
                        <a:rPr lang="en-US" sz="1200" dirty="0"/>
                        <a:t>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11,316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11,316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213.16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48,756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586.56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46529">
                <a:tc>
                  <a:txBody>
                    <a:bodyPr/>
                    <a:lstStyle/>
                    <a:p>
                      <a:pPr algn="ctr"/>
                      <a:r>
                        <a:rPr lang="en-US" sz="1200" dirty="0"/>
                        <a:t>4</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26,192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26,192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361.92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37,508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475.08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46529">
                <a:tc>
                  <a:txBody>
                    <a:bodyPr/>
                    <a:lstStyle/>
                    <a:p>
                      <a:pPr algn="ctr"/>
                      <a:r>
                        <a:rPr lang="en-US" sz="1200" dirty="0"/>
                        <a:t>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20,263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20,263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302.63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46529">
                <a:tc>
                  <a:txBody>
                    <a:bodyPr/>
                    <a:lstStyle/>
                    <a:p>
                      <a:pPr algn="ctr"/>
                      <a:r>
                        <a:rPr lang="en-US" sz="1200" dirty="0"/>
                        <a:t>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8,381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8,381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183.81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28,644</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386.44</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54,836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648.36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46529">
                <a:tc>
                  <a:txBody>
                    <a:bodyPr/>
                    <a:lstStyle/>
                    <a:p>
                      <a:pPr algn="ctr"/>
                      <a:r>
                        <a:rPr lang="en-US" sz="1200" dirty="0"/>
                        <a:t>7</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25,377</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25,377</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353.77</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46529">
                <a:tc>
                  <a:txBody>
                    <a:bodyPr/>
                    <a:lstStyle/>
                    <a:p>
                      <a:pPr algn="ctr"/>
                      <a:r>
                        <a:rPr lang="en-US" sz="1200" dirty="0"/>
                        <a:t>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39,171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39,171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491.71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64,548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745.48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246529">
                <a:tc>
                  <a:txBody>
                    <a:bodyPr/>
                    <a:lstStyle/>
                    <a:p>
                      <a:pPr algn="ctr"/>
                      <a:r>
                        <a:rPr lang="en-US" sz="1200" dirty="0"/>
                        <a:t>9</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2,158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2,158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121.58</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66,706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767.06</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246529">
                <a:tc>
                  <a:txBody>
                    <a:bodyPr/>
                    <a:lstStyle/>
                    <a:p>
                      <a:pPr algn="ctr"/>
                      <a:r>
                        <a:rPr lang="en-US" sz="1200" dirty="0"/>
                        <a:t>10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20,633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20,633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306.33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22,791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327.91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246529">
                <a:tc>
                  <a:txBody>
                    <a:bodyPr/>
                    <a:lstStyle/>
                    <a:p>
                      <a:pPr algn="ctr"/>
                      <a:r>
                        <a:rPr lang="en-US" sz="1200" dirty="0"/>
                        <a:t>11</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23,370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23,370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333.70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246529">
                <a:tc>
                  <a:txBody>
                    <a:bodyPr/>
                    <a:lstStyle/>
                    <a:p>
                      <a:pPr algn="ctr"/>
                      <a:r>
                        <a:rPr lang="en-US" sz="1200" dirty="0"/>
                        <a:t>12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24,100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24,100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341.00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47,70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574.70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68,103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781.03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246529">
                <a:tc>
                  <a:txBody>
                    <a:bodyPr/>
                    <a:lstStyle/>
                    <a:p>
                      <a:pPr algn="ctr"/>
                      <a:r>
                        <a:rPr lang="en-US" sz="1200" dirty="0"/>
                        <a:t>13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19,603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19,603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296.03</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246529">
                <a:tc>
                  <a:txBody>
                    <a:bodyPr/>
                    <a:lstStyle/>
                    <a:p>
                      <a:pPr algn="ctr"/>
                      <a:r>
                        <a:rPr lang="en-US" sz="1200" dirty="0"/>
                        <a:t>14</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18,442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18,442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284.42</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38,045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480.45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38,045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480.45</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246529">
                <a:tc>
                  <a:txBody>
                    <a:bodyPr/>
                    <a:lstStyle/>
                    <a:p>
                      <a:pPr algn="ctr"/>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$4,164.46</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$3,464.46</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endParaRPr lang="en-US" sz="12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627063" algn="r"/>
                        </a:tabLst>
                      </a:pPr>
                      <a:r>
                        <a:rPr lang="en-US" sz="1200" dirty="0"/>
                        <a:t>	$3,264.46</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249641733"/>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4" name="TextBox 3"/>
          <p:cNvSpPr txBox="1"/>
          <p:nvPr/>
        </p:nvSpPr>
        <p:spPr>
          <a:xfrm>
            <a:off x="733778" y="1789478"/>
            <a:ext cx="7670800" cy="3152408"/>
          </a:xfrm>
          <a:prstGeom prst="rect">
            <a:avLst/>
          </a:prstGeom>
          <a:solidFill>
            <a:schemeClr val="bg1">
              <a:lumMod val="75000"/>
            </a:schemeClr>
          </a:solidFill>
        </p:spPr>
        <p:txBody>
          <a:bodyPr wrap="square" lIns="288000" tIns="280800" rIns="288000" bIns="280800" rtlCol="0">
            <a:spAutoFit/>
          </a:bodyPr>
          <a:lstStyle/>
          <a:p>
            <a:r>
              <a:rPr lang="en-US" sz="2400" dirty="0"/>
              <a:t>Temporal aggregation of demand results in a reduction of transportation costs because it entails larger shipments and reduces the variation in shipment sizes from one shipment to the next. It does, however, hurt customer response time. The marginal benefit of temporal aggregation declines as the time window over which aggregation takes place increases. </a:t>
            </a:r>
          </a:p>
        </p:txBody>
      </p:sp>
    </p:spTree>
    <p:extLst>
      <p:ext uri="{BB962C8B-B14F-4D97-AF65-F5344CB8AC3E}">
        <p14:creationId xmlns:p14="http://schemas.microsoft.com/office/powerpoint/2010/main" val="8447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a:t>Role of IT in Transportation</a:t>
            </a:r>
          </a:p>
        </p:txBody>
      </p:sp>
      <p:sp>
        <p:nvSpPr>
          <p:cNvPr id="31748" name="Rectangle 3"/>
          <p:cNvSpPr>
            <a:spLocks noGrp="1" noChangeArrowheads="1"/>
          </p:cNvSpPr>
          <p:nvPr>
            <p:ph type="body" idx="1"/>
          </p:nvPr>
        </p:nvSpPr>
        <p:spPr>
          <a:xfrm>
            <a:off x="528915" y="1676400"/>
            <a:ext cx="8077200" cy="4114800"/>
          </a:xfrm>
        </p:spPr>
        <p:txBody>
          <a:bodyPr/>
          <a:lstStyle/>
          <a:p>
            <a:r>
              <a:rPr lang="en-US" dirty="0"/>
              <a:t>The complexity of transportation decisions demands use of IT systems</a:t>
            </a:r>
          </a:p>
          <a:p>
            <a:endParaRPr lang="en-US" dirty="0"/>
          </a:p>
          <a:p>
            <a:r>
              <a:rPr lang="en-US" dirty="0"/>
              <a:t>IT software can assist in:</a:t>
            </a:r>
          </a:p>
          <a:p>
            <a:pPr lvl="1"/>
            <a:r>
              <a:rPr lang="en-US" dirty="0">
                <a:solidFill>
                  <a:srgbClr val="FF0000"/>
                </a:solidFill>
              </a:rPr>
              <a:t>Identification of optimal routes by minimizing costs subject to delivery constraints</a:t>
            </a:r>
          </a:p>
          <a:p>
            <a:pPr lvl="1"/>
            <a:r>
              <a:rPr lang="en-US" dirty="0">
                <a:solidFill>
                  <a:srgbClr val="FF0000"/>
                </a:solidFill>
              </a:rPr>
              <a:t>Optimal fleet utilization</a:t>
            </a:r>
          </a:p>
          <a:p>
            <a:pPr lvl="1"/>
            <a:r>
              <a:rPr lang="en-US" dirty="0">
                <a:solidFill>
                  <a:srgbClr val="FF0000"/>
                </a:solidFill>
              </a:rPr>
              <a:t>GPS applications</a:t>
            </a:r>
          </a:p>
        </p:txBody>
      </p:sp>
    </p:spTree>
    <p:extLst>
      <p:ext uri="{BB962C8B-B14F-4D97-AF65-F5344CB8AC3E}">
        <p14:creationId xmlns:p14="http://schemas.microsoft.com/office/powerpoint/2010/main" val="802352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266700"/>
            <a:ext cx="8305800" cy="1104900"/>
          </a:xfrm>
        </p:spPr>
        <p:txBody>
          <a:bodyPr>
            <a:normAutofit fontScale="90000"/>
          </a:bodyPr>
          <a:lstStyle/>
          <a:p>
            <a:r>
              <a:rPr lang="en-US" dirty="0"/>
              <a:t>Making Transportation</a:t>
            </a:r>
            <a:br>
              <a:rPr lang="en-US" dirty="0"/>
            </a:br>
            <a:r>
              <a:rPr lang="en-US" dirty="0"/>
              <a:t>Decisions in Practice</a:t>
            </a:r>
            <a:endParaRPr lang="en-US" sz="3200" dirty="0"/>
          </a:p>
        </p:txBody>
      </p:sp>
      <p:sp>
        <p:nvSpPr>
          <p:cNvPr id="33796" name="Rectangle 3"/>
          <p:cNvSpPr>
            <a:spLocks noGrp="1" noChangeArrowheads="1"/>
          </p:cNvSpPr>
          <p:nvPr>
            <p:ph type="body" idx="1"/>
          </p:nvPr>
        </p:nvSpPr>
        <p:spPr>
          <a:xfrm>
            <a:off x="876300" y="1917700"/>
            <a:ext cx="7620000" cy="4724400"/>
          </a:xfrm>
        </p:spPr>
        <p:txBody>
          <a:bodyPr>
            <a:normAutofit/>
          </a:bodyPr>
          <a:lstStyle/>
          <a:p>
            <a:pPr marL="514350" indent="-514350">
              <a:buSzPct val="100000"/>
              <a:buFont typeface="+mj-lt"/>
              <a:buAutoNum type="arabicPeriod"/>
            </a:pPr>
            <a:r>
              <a:rPr lang="en-US" sz="2800" dirty="0"/>
              <a:t>Align transportation strategy with competitive strategy</a:t>
            </a:r>
          </a:p>
          <a:p>
            <a:pPr marL="514350" indent="-514350">
              <a:buSzPct val="100000"/>
              <a:buFont typeface="+mj-lt"/>
              <a:buAutoNum type="arabicPeriod"/>
            </a:pPr>
            <a:r>
              <a:rPr lang="en-US" sz="2800" dirty="0"/>
              <a:t>Consider both in-house and outsourced transportation</a:t>
            </a:r>
          </a:p>
          <a:p>
            <a:pPr marL="514350" indent="-514350">
              <a:buSzPct val="100000"/>
              <a:buFont typeface="+mj-lt"/>
              <a:buAutoNum type="arabicPeriod"/>
            </a:pPr>
            <a:r>
              <a:rPr lang="en-US" sz="2800" dirty="0"/>
              <a:t>Use technology to improve transportation performance</a:t>
            </a:r>
          </a:p>
          <a:p>
            <a:pPr marL="514350" indent="-514350">
              <a:buSzPct val="100000"/>
              <a:buFont typeface="+mj-lt"/>
              <a:buAutoNum type="arabicPeriod"/>
            </a:pPr>
            <a:r>
              <a:rPr lang="en-US" sz="2800" dirty="0"/>
              <a:t>Design flexibility into the transportation network</a:t>
            </a:r>
          </a:p>
        </p:txBody>
      </p:sp>
    </p:spTree>
    <p:extLst>
      <p:ext uri="{BB962C8B-B14F-4D97-AF65-F5344CB8AC3E}">
        <p14:creationId xmlns:p14="http://schemas.microsoft.com/office/powerpoint/2010/main" val="1962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304800"/>
            <a:ext cx="8991600" cy="1143000"/>
          </a:xfrm>
        </p:spPr>
        <p:txBody>
          <a:bodyPr/>
          <a:lstStyle/>
          <a:p>
            <a:r>
              <a:rPr lang="en-US" altLang="en-US" sz="2800" dirty="0"/>
              <a:t>Building Routes – Vehicle Routing and Scheduling (Example)</a:t>
            </a:r>
          </a:p>
        </p:txBody>
      </p:sp>
      <p:graphicFrame>
        <p:nvGraphicFramePr>
          <p:cNvPr id="5" name="Table 4"/>
          <p:cNvGraphicFramePr>
            <a:graphicFrameLocks noGrp="1"/>
          </p:cNvGraphicFramePr>
          <p:nvPr>
            <p:extLst>
              <p:ext uri="{D42A27DB-BD31-4B8C-83A1-F6EECF244321}">
                <p14:modId xmlns:p14="http://schemas.microsoft.com/office/powerpoint/2010/main" val="2734339052"/>
              </p:ext>
            </p:extLst>
          </p:nvPr>
        </p:nvGraphicFramePr>
        <p:xfrm>
          <a:off x="246063" y="1466850"/>
          <a:ext cx="6235701" cy="5010150"/>
        </p:xfrm>
        <a:graphic>
          <a:graphicData uri="http://schemas.openxmlformats.org/drawingml/2006/table">
            <a:tbl>
              <a:tblPr>
                <a:tableStyleId>{5C22544A-7EE6-4342-B048-85BDC9FD1C3A}</a:tableStyleId>
              </a:tblPr>
              <a:tblGrid>
                <a:gridCol w="2203507">
                  <a:extLst>
                    <a:ext uri="{9D8B030D-6E8A-4147-A177-3AD203B41FA5}">
                      <a16:colId xmlns:a16="http://schemas.microsoft.com/office/drawing/2014/main" val="20000"/>
                    </a:ext>
                  </a:extLst>
                </a:gridCol>
                <a:gridCol w="1476577">
                  <a:extLst>
                    <a:ext uri="{9D8B030D-6E8A-4147-A177-3AD203B41FA5}">
                      <a16:colId xmlns:a16="http://schemas.microsoft.com/office/drawing/2014/main" val="20001"/>
                    </a:ext>
                  </a:extLst>
                </a:gridCol>
                <a:gridCol w="1414108">
                  <a:extLst>
                    <a:ext uri="{9D8B030D-6E8A-4147-A177-3AD203B41FA5}">
                      <a16:colId xmlns:a16="http://schemas.microsoft.com/office/drawing/2014/main" val="20002"/>
                    </a:ext>
                  </a:extLst>
                </a:gridCol>
                <a:gridCol w="1141509">
                  <a:extLst>
                    <a:ext uri="{9D8B030D-6E8A-4147-A177-3AD203B41FA5}">
                      <a16:colId xmlns:a16="http://schemas.microsoft.com/office/drawing/2014/main" val="20003"/>
                    </a:ext>
                  </a:extLst>
                </a:gridCol>
              </a:tblGrid>
              <a:tr h="608970">
                <a:tc>
                  <a:txBody>
                    <a:bodyPr/>
                    <a:lstStyle/>
                    <a:p>
                      <a:pPr algn="l" fontAlgn="b"/>
                      <a:r>
                        <a:rPr lang="en-US" sz="2000" u="sng" strike="noStrike" dirty="0">
                          <a:effectLst/>
                          <a:latin typeface="Calibri" panose="020F0502020204030204" pitchFamily="34" charset="0"/>
                        </a:rPr>
                        <a:t>Location</a:t>
                      </a:r>
                      <a:endParaRPr lang="en-US" sz="2000" b="0" i="0" u="sng" strike="noStrike" dirty="0">
                        <a:solidFill>
                          <a:srgbClr val="000000"/>
                        </a:solidFill>
                        <a:effectLst/>
                        <a:latin typeface="Calibri" panose="020F0502020204030204" pitchFamily="34" charset="0"/>
                      </a:endParaRPr>
                    </a:p>
                  </a:txBody>
                  <a:tcPr marL="9524" marR="9524" marT="9526" marB="0" anchor="b">
                    <a:noFill/>
                  </a:tcPr>
                </a:tc>
                <a:tc>
                  <a:txBody>
                    <a:bodyPr/>
                    <a:lstStyle/>
                    <a:p>
                      <a:pPr algn="l" fontAlgn="b"/>
                      <a:r>
                        <a:rPr lang="en-US" sz="2000" u="sng" strike="noStrike" dirty="0">
                          <a:effectLst/>
                          <a:latin typeface="Calibri" panose="020F0502020204030204" pitchFamily="34" charset="0"/>
                        </a:rPr>
                        <a:t>X-Coordinate</a:t>
                      </a:r>
                      <a:endParaRPr lang="en-US" sz="2000" b="0" i="0" u="sng" strike="noStrike" dirty="0">
                        <a:solidFill>
                          <a:srgbClr val="000000"/>
                        </a:solidFill>
                        <a:effectLst/>
                        <a:latin typeface="Calibri" panose="020F0502020204030204" pitchFamily="34" charset="0"/>
                      </a:endParaRPr>
                    </a:p>
                  </a:txBody>
                  <a:tcPr marL="9524" marR="9524" marT="9526" marB="0" anchor="b">
                    <a:noFill/>
                  </a:tcPr>
                </a:tc>
                <a:tc>
                  <a:txBody>
                    <a:bodyPr/>
                    <a:lstStyle/>
                    <a:p>
                      <a:pPr algn="l" fontAlgn="b"/>
                      <a:r>
                        <a:rPr lang="en-US" sz="2000" u="sng" strike="noStrike" dirty="0">
                          <a:effectLst/>
                          <a:latin typeface="Calibri" panose="020F0502020204030204" pitchFamily="34" charset="0"/>
                        </a:rPr>
                        <a:t>Y-Coordinate</a:t>
                      </a:r>
                      <a:endParaRPr lang="en-US" sz="2000" b="0" i="0" u="sng" strike="noStrike" dirty="0">
                        <a:solidFill>
                          <a:srgbClr val="000000"/>
                        </a:solidFill>
                        <a:effectLst/>
                        <a:latin typeface="Calibri" panose="020F0502020204030204" pitchFamily="34" charset="0"/>
                      </a:endParaRPr>
                    </a:p>
                  </a:txBody>
                  <a:tcPr marL="9524" marR="9524" marT="9526" marB="0" anchor="b">
                    <a:noFill/>
                  </a:tcPr>
                </a:tc>
                <a:tc>
                  <a:txBody>
                    <a:bodyPr/>
                    <a:lstStyle/>
                    <a:p>
                      <a:pPr algn="l" fontAlgn="b"/>
                      <a:r>
                        <a:rPr lang="en-US" sz="2000" u="sng" strike="noStrike" dirty="0">
                          <a:effectLst/>
                          <a:latin typeface="Calibri" panose="020F0502020204030204" pitchFamily="34" charset="0"/>
                        </a:rPr>
                        <a:t>Order Size </a:t>
                      </a:r>
                      <a:endParaRPr lang="en-US" sz="2000" b="0" i="0" u="sng"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0"/>
                  </a:ext>
                </a:extLst>
              </a:tr>
              <a:tr h="314370">
                <a:tc>
                  <a:txBody>
                    <a:bodyPr/>
                    <a:lstStyle/>
                    <a:p>
                      <a:pPr algn="l" fontAlgn="b"/>
                      <a:r>
                        <a:rPr lang="en-US" sz="2000" u="none" strike="noStrike" dirty="0">
                          <a:effectLst/>
                          <a:latin typeface="Calibri" panose="020F0502020204030204" pitchFamily="34" charset="0"/>
                        </a:rPr>
                        <a:t>Depot</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1"/>
                  </a:ext>
                </a:extLst>
              </a:tr>
              <a:tr h="314370">
                <a:tc>
                  <a:txBody>
                    <a:bodyPr/>
                    <a:lstStyle/>
                    <a:p>
                      <a:pPr algn="l" fontAlgn="b"/>
                      <a:r>
                        <a:rPr lang="en-US" sz="2000" u="none" strike="noStrike" dirty="0">
                          <a:effectLst/>
                          <a:latin typeface="Calibri" panose="020F0502020204030204" pitchFamily="34" charset="0"/>
                        </a:rPr>
                        <a:t>Customer 1</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48</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2"/>
                  </a:ext>
                </a:extLst>
              </a:tr>
              <a:tr h="314370">
                <a:tc>
                  <a:txBody>
                    <a:bodyPr/>
                    <a:lstStyle/>
                    <a:p>
                      <a:pPr algn="l" fontAlgn="b"/>
                      <a:r>
                        <a:rPr lang="en-US" sz="2000" u="none" strike="noStrike" dirty="0">
                          <a:effectLst/>
                          <a:latin typeface="Calibri" panose="020F0502020204030204" pitchFamily="34" charset="0"/>
                        </a:rPr>
                        <a:t>Customer 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36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3"/>
                  </a:ext>
                </a:extLst>
              </a:tr>
              <a:tr h="314370">
                <a:tc>
                  <a:txBody>
                    <a:bodyPr/>
                    <a:lstStyle/>
                    <a:p>
                      <a:pPr algn="l" fontAlgn="b"/>
                      <a:r>
                        <a:rPr lang="en-US" sz="2000" u="none" strike="noStrike" dirty="0">
                          <a:effectLst/>
                          <a:latin typeface="Calibri" panose="020F0502020204030204" pitchFamily="34" charset="0"/>
                        </a:rPr>
                        <a:t>Customer 3</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43</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4"/>
                  </a:ext>
                </a:extLst>
              </a:tr>
              <a:tr h="314370">
                <a:tc>
                  <a:txBody>
                    <a:bodyPr/>
                    <a:lstStyle/>
                    <a:p>
                      <a:pPr algn="l" fontAlgn="b"/>
                      <a:r>
                        <a:rPr lang="en-US" sz="2000" u="none" strike="noStrike" dirty="0">
                          <a:effectLst/>
                          <a:latin typeface="Calibri" panose="020F0502020204030204" pitchFamily="34" charset="0"/>
                        </a:rPr>
                        <a:t>Customer 4</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9</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92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5"/>
                  </a:ext>
                </a:extLst>
              </a:tr>
              <a:tr h="314370">
                <a:tc>
                  <a:txBody>
                    <a:bodyPr/>
                    <a:lstStyle/>
                    <a:p>
                      <a:pPr algn="l" fontAlgn="b"/>
                      <a:r>
                        <a:rPr lang="en-US" sz="2000" u="none" strike="noStrike" dirty="0">
                          <a:effectLst/>
                          <a:latin typeface="Calibri" panose="020F0502020204030204" pitchFamily="34" charset="0"/>
                        </a:rPr>
                        <a:t>Customer 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3</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57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6"/>
                  </a:ext>
                </a:extLst>
              </a:tr>
              <a:tr h="314370">
                <a:tc>
                  <a:txBody>
                    <a:bodyPr/>
                    <a:lstStyle/>
                    <a:p>
                      <a:pPr algn="l" fontAlgn="b"/>
                      <a:r>
                        <a:rPr lang="en-US" sz="2000" u="none" strike="noStrike" dirty="0">
                          <a:effectLst/>
                          <a:latin typeface="Calibri" panose="020F0502020204030204" pitchFamily="34" charset="0"/>
                        </a:rPr>
                        <a:t>Customer 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20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7"/>
                  </a:ext>
                </a:extLst>
              </a:tr>
              <a:tr h="314370">
                <a:tc>
                  <a:txBody>
                    <a:bodyPr/>
                    <a:lstStyle/>
                    <a:p>
                      <a:pPr algn="l" fontAlgn="b"/>
                      <a:r>
                        <a:rPr lang="en-US" sz="2000" u="none" strike="noStrike" dirty="0">
                          <a:effectLst/>
                          <a:latin typeface="Calibri" panose="020F0502020204030204" pitchFamily="34" charset="0"/>
                        </a:rPr>
                        <a:t>Customer 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56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8"/>
                  </a:ext>
                </a:extLst>
              </a:tr>
              <a:tr h="314370">
                <a:tc>
                  <a:txBody>
                    <a:bodyPr/>
                    <a:lstStyle/>
                    <a:p>
                      <a:pPr algn="l" fontAlgn="b"/>
                      <a:r>
                        <a:rPr lang="en-US" sz="2000" u="none" strike="noStrike" dirty="0">
                          <a:effectLst/>
                          <a:latin typeface="Calibri" panose="020F0502020204030204" pitchFamily="34" charset="0"/>
                        </a:rPr>
                        <a:t>Customer 8</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-4</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30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09"/>
                  </a:ext>
                </a:extLst>
              </a:tr>
              <a:tr h="314370">
                <a:tc>
                  <a:txBody>
                    <a:bodyPr/>
                    <a:lstStyle/>
                    <a:p>
                      <a:pPr algn="l" fontAlgn="b"/>
                      <a:r>
                        <a:rPr lang="en-US" sz="2000" u="none" strike="noStrike" dirty="0">
                          <a:effectLst/>
                          <a:latin typeface="Calibri" panose="020F0502020204030204" pitchFamily="34" charset="0"/>
                        </a:rPr>
                        <a:t>Customer 9</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57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10"/>
                  </a:ext>
                </a:extLst>
              </a:tr>
              <a:tr h="314370">
                <a:tc>
                  <a:txBody>
                    <a:bodyPr/>
                    <a:lstStyle/>
                    <a:p>
                      <a:pPr algn="l" fontAlgn="b"/>
                      <a:r>
                        <a:rPr lang="en-US" sz="2000" u="none" strike="noStrike" dirty="0">
                          <a:effectLst/>
                          <a:latin typeface="Calibri" panose="020F0502020204030204" pitchFamily="34" charset="0"/>
                        </a:rPr>
                        <a:t>Customer 10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-6</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47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11"/>
                  </a:ext>
                </a:extLst>
              </a:tr>
              <a:tr h="314370">
                <a:tc>
                  <a:txBody>
                    <a:bodyPr/>
                    <a:lstStyle/>
                    <a:p>
                      <a:pPr algn="l" fontAlgn="b"/>
                      <a:r>
                        <a:rPr lang="en-US" sz="2000" u="none" strike="noStrike" dirty="0">
                          <a:effectLst/>
                          <a:latin typeface="Calibri" panose="020F0502020204030204" pitchFamily="34" charset="0"/>
                        </a:rPr>
                        <a:t>Customer 11</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20</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91</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12"/>
                  </a:ext>
                </a:extLst>
              </a:tr>
              <a:tr h="314370">
                <a:tc>
                  <a:txBody>
                    <a:bodyPr/>
                    <a:lstStyle/>
                    <a:p>
                      <a:pPr algn="l" fontAlgn="b"/>
                      <a:r>
                        <a:rPr lang="en-US" sz="2000" u="none" strike="noStrike" dirty="0">
                          <a:effectLst/>
                          <a:latin typeface="Calibri" panose="020F0502020204030204" pitchFamily="34" charset="0"/>
                        </a:rPr>
                        <a:t>Customer 12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7</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-9</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55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13"/>
                  </a:ext>
                </a:extLst>
              </a:tr>
              <a:tr h="314370">
                <a:tc>
                  <a:txBody>
                    <a:bodyPr/>
                    <a:lstStyle/>
                    <a:p>
                      <a:pPr algn="l" fontAlgn="b"/>
                      <a:r>
                        <a:rPr lang="en-US" sz="2000" u="none" strike="noStrike" dirty="0">
                          <a:effectLst/>
                          <a:latin typeface="Calibri" panose="020F0502020204030204" pitchFamily="34" charset="0"/>
                        </a:rPr>
                        <a:t>Customer 13</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2</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-15</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tc>
                  <a:txBody>
                    <a:bodyPr/>
                    <a:lstStyle/>
                    <a:p>
                      <a:pPr algn="r" fontAlgn="b"/>
                      <a:r>
                        <a:rPr lang="en-US" sz="2000" u="none" strike="noStrike" dirty="0">
                          <a:effectLst/>
                          <a:latin typeface="Calibri" panose="020F0502020204030204" pitchFamily="34" charset="0"/>
                        </a:rPr>
                        <a:t>38</a:t>
                      </a:r>
                      <a:endParaRPr lang="en-US" sz="2000" b="0" i="0" u="none" strike="noStrike" dirty="0">
                        <a:solidFill>
                          <a:srgbClr val="000000"/>
                        </a:solidFill>
                        <a:effectLst/>
                        <a:latin typeface="Calibri" panose="020F0502020204030204" pitchFamily="34" charset="0"/>
                      </a:endParaRPr>
                    </a:p>
                  </a:txBody>
                  <a:tcPr marL="9524" marR="9524" marT="9526" marB="0" anchor="b">
                    <a:noFill/>
                  </a:tcPr>
                </a:tc>
                <a:extLst>
                  <a:ext uri="{0D108BD9-81ED-4DB2-BD59-A6C34878D82A}">
                    <a16:rowId xmlns:a16="http://schemas.microsoft.com/office/drawing/2014/main" val="10014"/>
                  </a:ext>
                </a:extLst>
              </a:tr>
            </a:tbl>
          </a:graphicData>
        </a:graphic>
      </p:graphicFrame>
      <p:sp>
        <p:nvSpPr>
          <p:cNvPr id="45143" name="TextBox 5"/>
          <p:cNvSpPr txBox="1">
            <a:spLocks noChangeArrowheads="1"/>
          </p:cNvSpPr>
          <p:nvPr/>
        </p:nvSpPr>
        <p:spPr bwMode="auto">
          <a:xfrm>
            <a:off x="6767513" y="3654425"/>
            <a:ext cx="1867819" cy="338554"/>
          </a:xfrm>
          <a:prstGeom prst="rect">
            <a:avLst/>
          </a:prstGeom>
          <a:noFill/>
          <a:ln w="9525">
            <a:noFill/>
            <a:miter lim="800000"/>
            <a:headEnd/>
            <a:tailEnd/>
          </a:ln>
        </p:spPr>
        <p:txBody>
          <a:bodyPr wrap="none">
            <a:spAutoFit/>
          </a:bodyPr>
          <a:lstStyle/>
          <a:p>
            <a:r>
              <a:rPr lang="en-US" altLang="en-US" sz="1600" dirty="0">
                <a:latin typeface="Calibri" pitchFamily="34" charset="0"/>
              </a:rPr>
              <a:t>Truck capacity = 200</a:t>
            </a:r>
          </a:p>
        </p:txBody>
      </p:sp>
    </p:spTree>
    <p:extLst>
      <p:ext uri="{BB962C8B-B14F-4D97-AF65-F5344CB8AC3E}">
        <p14:creationId xmlns:p14="http://schemas.microsoft.com/office/powerpoint/2010/main" val="40515426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72249" y="-152400"/>
            <a:ext cx="7772400" cy="1143000"/>
          </a:xfrm>
        </p:spPr>
        <p:txBody>
          <a:bodyPr/>
          <a:lstStyle/>
          <a:p>
            <a:r>
              <a:rPr lang="en-US" altLang="en-US" sz="4000" dirty="0"/>
              <a:t>Transportation and Logistics in India</a:t>
            </a:r>
          </a:p>
        </p:txBody>
      </p:sp>
      <p:pic>
        <p:nvPicPr>
          <p:cNvPr id="10245" name="Picture 5"/>
          <p:cNvPicPr>
            <a:picLocks noChangeAspect="1"/>
          </p:cNvPicPr>
          <p:nvPr/>
        </p:nvPicPr>
        <p:blipFill>
          <a:blip r:embed="rId2"/>
          <a:srcRect/>
          <a:stretch>
            <a:fillRect/>
          </a:stretch>
        </p:blipFill>
        <p:spPr bwMode="auto">
          <a:xfrm>
            <a:off x="-76200" y="838200"/>
            <a:ext cx="9170644" cy="5410200"/>
          </a:xfrm>
          <a:prstGeom prst="rect">
            <a:avLst/>
          </a:prstGeom>
          <a:noFill/>
          <a:ln w="9525">
            <a:noFill/>
            <a:miter lim="800000"/>
            <a:headEnd/>
            <a:tailEnd/>
          </a:ln>
        </p:spPr>
      </p:pic>
      <p:sp>
        <p:nvSpPr>
          <p:cNvPr id="8" name="Text Box 29"/>
          <p:cNvSpPr txBox="1">
            <a:spLocks noChangeArrowheads="1"/>
          </p:cNvSpPr>
          <p:nvPr/>
        </p:nvSpPr>
        <p:spPr bwMode="auto">
          <a:xfrm>
            <a:off x="123609" y="6378345"/>
            <a:ext cx="8305800" cy="430887"/>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100" b="0" i="1" u="none" strike="noStrike" kern="0" cap="none" spc="0" normalizeH="0" baseline="0" noProof="0" dirty="0">
                <a:ln>
                  <a:noFill/>
                </a:ln>
                <a:effectLst/>
                <a:uLnTx/>
                <a:uFillTx/>
              </a:rPr>
              <a:t>Source:  National Skill Development Corporation &amp; KPMG Report on Logistics, Transportation &amp; Warehousing.</a:t>
            </a:r>
            <a:r>
              <a:rPr kumimoji="0" lang="en-US" altLang="en-US" sz="1100" b="0" i="1" u="none" strike="noStrike" kern="0" cap="none" spc="0" normalizeH="0" baseline="0" noProof="0" dirty="0">
                <a:ln>
                  <a:noFill/>
                </a:ln>
                <a:solidFill>
                  <a:srgbClr val="C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100" b="0" i="1" u="none" strike="noStrike" kern="0" cap="none" spc="0" normalizeH="0" baseline="0" noProof="0" dirty="0">
              <a:ln>
                <a:noFill/>
              </a:ln>
              <a:solidFill>
                <a:srgbClr val="C00000"/>
              </a:solidFill>
              <a:effectLst/>
              <a:uLnTx/>
              <a:uFillTx/>
            </a:endParaRPr>
          </a:p>
        </p:txBody>
      </p:sp>
    </p:spTree>
    <p:extLst>
      <p:ext uri="{BB962C8B-B14F-4D97-AF65-F5344CB8AC3E}">
        <p14:creationId xmlns:p14="http://schemas.microsoft.com/office/powerpoint/2010/main" val="15210275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85800" y="762000"/>
            <a:ext cx="7772400" cy="1143000"/>
          </a:xfrm>
        </p:spPr>
        <p:txBody>
          <a:bodyPr/>
          <a:lstStyle/>
          <a:p>
            <a:r>
              <a:rPr lang="en-US" altLang="en-US" dirty="0"/>
              <a:t>Savings Matrix Method (Clarke &amp; Wright Algorithm)</a:t>
            </a:r>
          </a:p>
        </p:txBody>
      </p:sp>
      <p:sp>
        <p:nvSpPr>
          <p:cNvPr id="3" name="Content Placeholder 2"/>
          <p:cNvSpPr>
            <a:spLocks noGrp="1"/>
          </p:cNvSpPr>
          <p:nvPr>
            <p:ph idx="1"/>
          </p:nvPr>
        </p:nvSpPr>
        <p:spPr>
          <a:xfrm>
            <a:off x="381000" y="2438400"/>
            <a:ext cx="7772400" cy="4114800"/>
          </a:xfrm>
        </p:spPr>
        <p:txBody>
          <a:bodyPr/>
          <a:lstStyle/>
          <a:p>
            <a:pPr marL="0" indent="0">
              <a:buFont typeface="Garamond" pitchFamily="18" charset="0"/>
              <a:buNone/>
              <a:defRPr/>
            </a:pPr>
            <a:r>
              <a:rPr lang="en-US" dirty="0"/>
              <a:t>Basic steps</a:t>
            </a:r>
          </a:p>
          <a:p>
            <a:pPr>
              <a:defRPr/>
            </a:pPr>
            <a:r>
              <a:rPr lang="en-US" dirty="0"/>
              <a:t>Identify distance matrix</a:t>
            </a:r>
          </a:p>
          <a:p>
            <a:pPr>
              <a:defRPr/>
            </a:pPr>
            <a:r>
              <a:rPr lang="en-US" dirty="0"/>
              <a:t>Identify savings matrix (distance savings by combining routes)</a:t>
            </a:r>
          </a:p>
          <a:p>
            <a:pPr>
              <a:defRPr/>
            </a:pPr>
            <a:r>
              <a:rPr lang="en-US" dirty="0"/>
              <a:t>Assign customers to vehicles or routes</a:t>
            </a:r>
          </a:p>
          <a:p>
            <a:pPr>
              <a:defRPr/>
            </a:pPr>
            <a:r>
              <a:rPr lang="en-US" dirty="0"/>
              <a:t>Sequence customers within routes</a:t>
            </a:r>
          </a:p>
        </p:txBody>
      </p:sp>
    </p:spTree>
    <p:extLst>
      <p:ext uri="{BB962C8B-B14F-4D97-AF65-F5344CB8AC3E}">
        <p14:creationId xmlns:p14="http://schemas.microsoft.com/office/powerpoint/2010/main" val="387068596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2800" dirty="0"/>
              <a:t>Building Routes – Vehicle Routing and Scheduling</a:t>
            </a:r>
          </a:p>
        </p:txBody>
      </p:sp>
      <p:grpSp>
        <p:nvGrpSpPr>
          <p:cNvPr id="2" name="Group 4"/>
          <p:cNvGrpSpPr>
            <a:grpSpLocks/>
          </p:cNvGrpSpPr>
          <p:nvPr/>
        </p:nvGrpSpPr>
        <p:grpSpPr bwMode="auto">
          <a:xfrm>
            <a:off x="1662113" y="1270000"/>
            <a:ext cx="5929312" cy="5054600"/>
            <a:chOff x="0" y="0"/>
            <a:chExt cx="5895975" cy="5224463"/>
          </a:xfrm>
        </p:grpSpPr>
        <p:sp>
          <p:nvSpPr>
            <p:cNvPr id="6" name="TextBox 3"/>
            <p:cNvSpPr txBox="1"/>
            <p:nvPr/>
          </p:nvSpPr>
          <p:spPr>
            <a:xfrm>
              <a:off x="524087" y="3314515"/>
              <a:ext cx="0" cy="17229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sz="1600" dirty="0">
                <a:latin typeface="Calibri" panose="020F0502020204030204" pitchFamily="34" charset="0"/>
              </a:endParaRPr>
            </a:p>
          </p:txBody>
        </p:sp>
        <p:graphicFrame>
          <p:nvGraphicFramePr>
            <p:cNvPr id="7" name="Chart 6"/>
            <p:cNvGraphicFramePr/>
            <p:nvPr/>
          </p:nvGraphicFramePr>
          <p:xfrm>
            <a:off x="0" y="0"/>
            <a:ext cx="5895975" cy="52244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6"/>
            <p:cNvSpPr txBox="1"/>
            <p:nvPr/>
          </p:nvSpPr>
          <p:spPr>
            <a:xfrm>
              <a:off x="609330" y="1156799"/>
              <a:ext cx="255729"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a:t>
              </a:r>
            </a:p>
          </p:txBody>
        </p:sp>
        <p:sp>
          <p:nvSpPr>
            <p:cNvPr id="9" name="TextBox 8"/>
            <p:cNvSpPr txBox="1"/>
            <p:nvPr/>
          </p:nvSpPr>
          <p:spPr>
            <a:xfrm>
              <a:off x="1572260" y="2052703"/>
              <a:ext cx="255729"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2</a:t>
              </a:r>
            </a:p>
          </p:txBody>
        </p:sp>
        <p:sp>
          <p:nvSpPr>
            <p:cNvPr id="10" name="TextBox 10"/>
            <p:cNvSpPr txBox="1"/>
            <p:nvPr/>
          </p:nvSpPr>
          <p:spPr>
            <a:xfrm>
              <a:off x="1723803" y="871291"/>
              <a:ext cx="255729"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3</a:t>
              </a:r>
            </a:p>
          </p:txBody>
        </p:sp>
        <p:sp>
          <p:nvSpPr>
            <p:cNvPr id="11" name="TextBox 11"/>
            <p:cNvSpPr txBox="1"/>
            <p:nvPr/>
          </p:nvSpPr>
          <p:spPr>
            <a:xfrm>
              <a:off x="2524140" y="1233918"/>
              <a:ext cx="255729"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4</a:t>
              </a:r>
            </a:p>
          </p:txBody>
        </p:sp>
        <p:sp>
          <p:nvSpPr>
            <p:cNvPr id="12" name="TextBox 12"/>
            <p:cNvSpPr txBox="1"/>
            <p:nvPr/>
          </p:nvSpPr>
          <p:spPr>
            <a:xfrm>
              <a:off x="3610199" y="2042857"/>
              <a:ext cx="255729"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5</a:t>
              </a:r>
            </a:p>
          </p:txBody>
        </p:sp>
        <p:sp>
          <p:nvSpPr>
            <p:cNvPr id="13" name="TextBox 13"/>
            <p:cNvSpPr txBox="1"/>
            <p:nvPr/>
          </p:nvSpPr>
          <p:spPr>
            <a:xfrm>
              <a:off x="4609437" y="2375949"/>
              <a:ext cx="257307"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6</a:t>
              </a:r>
            </a:p>
          </p:txBody>
        </p:sp>
        <p:sp>
          <p:nvSpPr>
            <p:cNvPr id="14" name="TextBox 14"/>
            <p:cNvSpPr txBox="1"/>
            <p:nvPr/>
          </p:nvSpPr>
          <p:spPr>
            <a:xfrm>
              <a:off x="4066408" y="2909226"/>
              <a:ext cx="257307"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7</a:t>
              </a:r>
            </a:p>
          </p:txBody>
        </p:sp>
        <p:sp>
          <p:nvSpPr>
            <p:cNvPr id="15" name="TextBox 15"/>
            <p:cNvSpPr txBox="1"/>
            <p:nvPr/>
          </p:nvSpPr>
          <p:spPr>
            <a:xfrm>
              <a:off x="2085296" y="2938761"/>
              <a:ext cx="25730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8</a:t>
              </a:r>
            </a:p>
          </p:txBody>
        </p:sp>
        <p:sp>
          <p:nvSpPr>
            <p:cNvPr id="16" name="TextBox 16"/>
            <p:cNvSpPr txBox="1"/>
            <p:nvPr/>
          </p:nvSpPr>
          <p:spPr>
            <a:xfrm>
              <a:off x="2085296" y="3547515"/>
              <a:ext cx="328343"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12</a:t>
              </a:r>
            </a:p>
          </p:txBody>
        </p:sp>
        <p:sp>
          <p:nvSpPr>
            <p:cNvPr id="17" name="TextBox 17"/>
            <p:cNvSpPr txBox="1"/>
            <p:nvPr/>
          </p:nvSpPr>
          <p:spPr>
            <a:xfrm>
              <a:off x="866637" y="3224269"/>
              <a:ext cx="255729"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9</a:t>
              </a:r>
            </a:p>
          </p:txBody>
        </p:sp>
        <p:sp>
          <p:nvSpPr>
            <p:cNvPr id="18" name="TextBox 18"/>
            <p:cNvSpPr txBox="1"/>
            <p:nvPr/>
          </p:nvSpPr>
          <p:spPr>
            <a:xfrm>
              <a:off x="1029231" y="4215341"/>
              <a:ext cx="326764"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13</a:t>
              </a:r>
            </a:p>
          </p:txBody>
        </p:sp>
        <p:sp>
          <p:nvSpPr>
            <p:cNvPr id="19" name="TextBox 19"/>
            <p:cNvSpPr txBox="1"/>
            <p:nvPr/>
          </p:nvSpPr>
          <p:spPr>
            <a:xfrm>
              <a:off x="3352892" y="3129099"/>
              <a:ext cx="328343"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10</a:t>
              </a:r>
            </a:p>
          </p:txBody>
        </p:sp>
        <p:sp>
          <p:nvSpPr>
            <p:cNvPr id="20" name="TextBox 20"/>
            <p:cNvSpPr txBox="1"/>
            <p:nvPr/>
          </p:nvSpPr>
          <p:spPr>
            <a:xfrm>
              <a:off x="4705730" y="3404762"/>
              <a:ext cx="326765"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11</a:t>
              </a:r>
            </a:p>
          </p:txBody>
        </p:sp>
        <p:sp>
          <p:nvSpPr>
            <p:cNvPr id="21" name="TextBox 21"/>
            <p:cNvSpPr txBox="1"/>
            <p:nvPr/>
          </p:nvSpPr>
          <p:spPr>
            <a:xfrm>
              <a:off x="618801" y="2395639"/>
              <a:ext cx="538293"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Depot</a:t>
              </a:r>
            </a:p>
          </p:txBody>
        </p:sp>
      </p:grpSp>
    </p:spTree>
    <p:extLst>
      <p:ext uri="{BB962C8B-B14F-4D97-AF65-F5344CB8AC3E}">
        <p14:creationId xmlns:p14="http://schemas.microsoft.com/office/powerpoint/2010/main" val="425147962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Distance Matrix</a:t>
            </a:r>
          </a:p>
        </p:txBody>
      </p:sp>
      <p:graphicFrame>
        <p:nvGraphicFramePr>
          <p:cNvPr id="5" name="Table 4"/>
          <p:cNvGraphicFramePr>
            <a:graphicFrameLocks noGrp="1"/>
          </p:cNvGraphicFramePr>
          <p:nvPr/>
        </p:nvGraphicFramePr>
        <p:xfrm>
          <a:off x="893763" y="1819275"/>
          <a:ext cx="7502529" cy="4270373"/>
        </p:xfrm>
        <a:graphic>
          <a:graphicData uri="http://schemas.openxmlformats.org/drawingml/2006/table">
            <a:tbl>
              <a:tblPr>
                <a:tableStyleId>{5C22544A-7EE6-4342-B048-85BDC9FD1C3A}</a:tableStyleId>
              </a:tblPr>
              <a:tblGrid>
                <a:gridCol w="697829">
                  <a:extLst>
                    <a:ext uri="{9D8B030D-6E8A-4147-A177-3AD203B41FA5}">
                      <a16:colId xmlns:a16="http://schemas.microsoft.com/office/drawing/2014/main" val="20000"/>
                    </a:ext>
                  </a:extLst>
                </a:gridCol>
                <a:gridCol w="486050">
                  <a:extLst>
                    <a:ext uri="{9D8B030D-6E8A-4147-A177-3AD203B41FA5}">
                      <a16:colId xmlns:a16="http://schemas.microsoft.com/office/drawing/2014/main" val="20001"/>
                    </a:ext>
                  </a:extLst>
                </a:gridCol>
                <a:gridCol w="486050">
                  <a:extLst>
                    <a:ext uri="{9D8B030D-6E8A-4147-A177-3AD203B41FA5}">
                      <a16:colId xmlns:a16="http://schemas.microsoft.com/office/drawing/2014/main" val="20002"/>
                    </a:ext>
                  </a:extLst>
                </a:gridCol>
                <a:gridCol w="486050">
                  <a:extLst>
                    <a:ext uri="{9D8B030D-6E8A-4147-A177-3AD203B41FA5}">
                      <a16:colId xmlns:a16="http://schemas.microsoft.com/office/drawing/2014/main" val="20003"/>
                    </a:ext>
                  </a:extLst>
                </a:gridCol>
                <a:gridCol w="486050">
                  <a:extLst>
                    <a:ext uri="{9D8B030D-6E8A-4147-A177-3AD203B41FA5}">
                      <a16:colId xmlns:a16="http://schemas.microsoft.com/office/drawing/2014/main" val="20004"/>
                    </a:ext>
                  </a:extLst>
                </a:gridCol>
                <a:gridCol w="486050">
                  <a:extLst>
                    <a:ext uri="{9D8B030D-6E8A-4147-A177-3AD203B41FA5}">
                      <a16:colId xmlns:a16="http://schemas.microsoft.com/office/drawing/2014/main" val="20005"/>
                    </a:ext>
                  </a:extLst>
                </a:gridCol>
                <a:gridCol w="486050">
                  <a:extLst>
                    <a:ext uri="{9D8B030D-6E8A-4147-A177-3AD203B41FA5}">
                      <a16:colId xmlns:a16="http://schemas.microsoft.com/office/drawing/2014/main" val="20006"/>
                    </a:ext>
                  </a:extLst>
                </a:gridCol>
                <a:gridCol w="486050">
                  <a:extLst>
                    <a:ext uri="{9D8B030D-6E8A-4147-A177-3AD203B41FA5}">
                      <a16:colId xmlns:a16="http://schemas.microsoft.com/office/drawing/2014/main" val="20007"/>
                    </a:ext>
                  </a:extLst>
                </a:gridCol>
                <a:gridCol w="486050">
                  <a:extLst>
                    <a:ext uri="{9D8B030D-6E8A-4147-A177-3AD203B41FA5}">
                      <a16:colId xmlns:a16="http://schemas.microsoft.com/office/drawing/2014/main" val="20008"/>
                    </a:ext>
                  </a:extLst>
                </a:gridCol>
                <a:gridCol w="486050">
                  <a:extLst>
                    <a:ext uri="{9D8B030D-6E8A-4147-A177-3AD203B41FA5}">
                      <a16:colId xmlns:a16="http://schemas.microsoft.com/office/drawing/2014/main" val="20009"/>
                    </a:ext>
                  </a:extLst>
                </a:gridCol>
                <a:gridCol w="486050">
                  <a:extLst>
                    <a:ext uri="{9D8B030D-6E8A-4147-A177-3AD203B41FA5}">
                      <a16:colId xmlns:a16="http://schemas.microsoft.com/office/drawing/2014/main" val="20010"/>
                    </a:ext>
                  </a:extLst>
                </a:gridCol>
                <a:gridCol w="486050">
                  <a:extLst>
                    <a:ext uri="{9D8B030D-6E8A-4147-A177-3AD203B41FA5}">
                      <a16:colId xmlns:a16="http://schemas.microsoft.com/office/drawing/2014/main" val="20011"/>
                    </a:ext>
                  </a:extLst>
                </a:gridCol>
                <a:gridCol w="486050">
                  <a:extLst>
                    <a:ext uri="{9D8B030D-6E8A-4147-A177-3AD203B41FA5}">
                      <a16:colId xmlns:a16="http://schemas.microsoft.com/office/drawing/2014/main" val="20012"/>
                    </a:ext>
                  </a:extLst>
                </a:gridCol>
                <a:gridCol w="486050">
                  <a:extLst>
                    <a:ext uri="{9D8B030D-6E8A-4147-A177-3AD203B41FA5}">
                      <a16:colId xmlns:a16="http://schemas.microsoft.com/office/drawing/2014/main" val="20013"/>
                    </a:ext>
                  </a:extLst>
                </a:gridCol>
                <a:gridCol w="486050">
                  <a:extLst>
                    <a:ext uri="{9D8B030D-6E8A-4147-A177-3AD203B41FA5}">
                      <a16:colId xmlns:a16="http://schemas.microsoft.com/office/drawing/2014/main" val="20014"/>
                    </a:ext>
                  </a:extLst>
                </a:gridCol>
              </a:tblGrid>
              <a:tr h="283859">
                <a:tc>
                  <a:txBody>
                    <a:bodyPr/>
                    <a:lstStyle/>
                    <a:p>
                      <a:pPr algn="ctr" fontAlgn="b"/>
                      <a:r>
                        <a:rPr lang="en-US" sz="1800" u="none" strike="noStrike" dirty="0">
                          <a:effectLst/>
                          <a:latin typeface="Calibri" panose="020F0502020204030204" pitchFamily="34" charset="0"/>
                        </a:rPr>
                        <a:t>ID</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0"/>
                  </a:ext>
                </a:extLst>
              </a:tr>
              <a:tr h="283859">
                <a:tc>
                  <a:txBody>
                    <a:bodyPr/>
                    <a:lstStyle/>
                    <a:p>
                      <a:pPr algn="ct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1"/>
                  </a:ext>
                </a:extLst>
              </a:tr>
              <a:tr h="283859">
                <a:tc>
                  <a:txBody>
                    <a:bodyPr/>
                    <a:lstStyle/>
                    <a:p>
                      <a:pPr algn="ct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2"/>
                  </a:ext>
                </a:extLst>
              </a:tr>
              <a:tr h="283859">
                <a:tc>
                  <a:txBody>
                    <a:bodyPr/>
                    <a:lstStyle/>
                    <a:p>
                      <a:pPr algn="ct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3"/>
                  </a:ext>
                </a:extLst>
              </a:tr>
              <a:tr h="283859">
                <a:tc>
                  <a:txBody>
                    <a:bodyPr/>
                    <a:lstStyle/>
                    <a:p>
                      <a:pPr algn="ct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4"/>
                  </a:ext>
                </a:extLst>
              </a:tr>
              <a:tr h="283859">
                <a:tc>
                  <a:txBody>
                    <a:bodyPr/>
                    <a:lstStyle/>
                    <a:p>
                      <a:pPr algn="ct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5"/>
                  </a:ext>
                </a:extLst>
              </a:tr>
              <a:tr h="283859">
                <a:tc>
                  <a:txBody>
                    <a:bodyPr/>
                    <a:lstStyle/>
                    <a:p>
                      <a:pPr algn="ct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6"/>
                  </a:ext>
                </a:extLst>
              </a:tr>
              <a:tr h="283859">
                <a:tc>
                  <a:txBody>
                    <a:bodyPr/>
                    <a:lstStyle/>
                    <a:p>
                      <a:pPr algn="ct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7"/>
                  </a:ext>
                </a:extLst>
              </a:tr>
              <a:tr h="283859">
                <a:tc>
                  <a:txBody>
                    <a:bodyPr/>
                    <a:lstStyle/>
                    <a:p>
                      <a:pPr algn="ct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8"/>
                  </a:ext>
                </a:extLst>
              </a:tr>
              <a:tr h="283859">
                <a:tc>
                  <a:txBody>
                    <a:bodyPr/>
                    <a:lstStyle/>
                    <a:p>
                      <a:pPr algn="ct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09"/>
                  </a:ext>
                </a:extLst>
              </a:tr>
              <a:tr h="283859">
                <a:tc>
                  <a:txBody>
                    <a:bodyPr/>
                    <a:lstStyle/>
                    <a:p>
                      <a:pPr algn="ct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10"/>
                  </a:ext>
                </a:extLst>
              </a:tr>
              <a:tr h="283859">
                <a:tc>
                  <a:txBody>
                    <a:bodyPr/>
                    <a:lstStyle/>
                    <a:p>
                      <a:pPr algn="ct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11"/>
                  </a:ext>
                </a:extLst>
              </a:tr>
              <a:tr h="283859">
                <a:tc>
                  <a:txBody>
                    <a:bodyPr/>
                    <a:lstStyle/>
                    <a:p>
                      <a:pPr algn="ct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12"/>
                  </a:ext>
                </a:extLst>
              </a:tr>
              <a:tr h="283859">
                <a:tc>
                  <a:txBody>
                    <a:bodyPr/>
                    <a:lstStyle/>
                    <a:p>
                      <a:pPr algn="ct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21</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13"/>
                  </a:ext>
                </a:extLst>
              </a:tr>
              <a:tr h="296347">
                <a:tc>
                  <a:txBody>
                    <a:bodyPr/>
                    <a:lstStyle/>
                    <a:p>
                      <a:pPr algn="ct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27</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23</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9524" marR="9524" marT="9525" marB="0" anchor="b">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6" name="TextBox 5"/>
          <p:cNvSpPr txBox="1">
            <a:spLocks noRot="1" noChangeAspect="1" noMove="1" noResize="1" noEditPoints="1" noAdjustHandles="1" noChangeArrowheads="1" noChangeShapeType="1" noTextEdit="1"/>
          </p:cNvSpPr>
          <p:nvPr/>
        </p:nvSpPr>
        <p:spPr>
          <a:xfrm>
            <a:off x="2851264" y="1367946"/>
            <a:ext cx="3588354" cy="298159"/>
          </a:xfrm>
          <a:prstGeom prst="rect">
            <a:avLst/>
          </a:prstGeom>
          <a:blipFill rotWithShape="0">
            <a:blip r:embed="rId2" cstate="print"/>
            <a:stretch>
              <a:fillRect b="-20408"/>
            </a:stretch>
          </a:blipFill>
        </p:spPr>
        <p:txBody>
          <a:bodyPr/>
          <a:lstStyle/>
          <a:p>
            <a:pPr>
              <a:defRPr/>
            </a:pPr>
            <a:r>
              <a:rPr lang="en-US" dirty="0">
                <a:noFill/>
              </a:rPr>
              <a:t> </a:t>
            </a:r>
          </a:p>
        </p:txBody>
      </p:sp>
    </p:spTree>
    <p:extLst>
      <p:ext uri="{BB962C8B-B14F-4D97-AF65-F5344CB8AC3E}">
        <p14:creationId xmlns:p14="http://schemas.microsoft.com/office/powerpoint/2010/main" val="35442804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Savings Matrix</a:t>
            </a:r>
          </a:p>
        </p:txBody>
      </p:sp>
      <p:graphicFrame>
        <p:nvGraphicFramePr>
          <p:cNvPr id="5" name="Table 4"/>
          <p:cNvGraphicFramePr>
            <a:graphicFrameLocks noGrp="1"/>
          </p:cNvGraphicFramePr>
          <p:nvPr/>
        </p:nvGraphicFramePr>
        <p:xfrm>
          <a:off x="1030288" y="1789345"/>
          <a:ext cx="7213604" cy="4618035"/>
        </p:xfrm>
        <a:graphic>
          <a:graphicData uri="http://schemas.openxmlformats.org/drawingml/2006/table">
            <a:tbl>
              <a:tblPr>
                <a:tableStyleId>{5C22544A-7EE6-4342-B048-85BDC9FD1C3A}</a:tableStyleId>
              </a:tblPr>
              <a:tblGrid>
                <a:gridCol w="670956">
                  <a:extLst>
                    <a:ext uri="{9D8B030D-6E8A-4147-A177-3AD203B41FA5}">
                      <a16:colId xmlns:a16="http://schemas.microsoft.com/office/drawing/2014/main" val="20000"/>
                    </a:ext>
                  </a:extLst>
                </a:gridCol>
                <a:gridCol w="467332">
                  <a:extLst>
                    <a:ext uri="{9D8B030D-6E8A-4147-A177-3AD203B41FA5}">
                      <a16:colId xmlns:a16="http://schemas.microsoft.com/office/drawing/2014/main" val="20001"/>
                    </a:ext>
                  </a:extLst>
                </a:gridCol>
                <a:gridCol w="467332">
                  <a:extLst>
                    <a:ext uri="{9D8B030D-6E8A-4147-A177-3AD203B41FA5}">
                      <a16:colId xmlns:a16="http://schemas.microsoft.com/office/drawing/2014/main" val="20002"/>
                    </a:ext>
                  </a:extLst>
                </a:gridCol>
                <a:gridCol w="467332">
                  <a:extLst>
                    <a:ext uri="{9D8B030D-6E8A-4147-A177-3AD203B41FA5}">
                      <a16:colId xmlns:a16="http://schemas.microsoft.com/office/drawing/2014/main" val="20003"/>
                    </a:ext>
                  </a:extLst>
                </a:gridCol>
                <a:gridCol w="467332">
                  <a:extLst>
                    <a:ext uri="{9D8B030D-6E8A-4147-A177-3AD203B41FA5}">
                      <a16:colId xmlns:a16="http://schemas.microsoft.com/office/drawing/2014/main" val="20004"/>
                    </a:ext>
                  </a:extLst>
                </a:gridCol>
                <a:gridCol w="467332">
                  <a:extLst>
                    <a:ext uri="{9D8B030D-6E8A-4147-A177-3AD203B41FA5}">
                      <a16:colId xmlns:a16="http://schemas.microsoft.com/office/drawing/2014/main" val="20005"/>
                    </a:ext>
                  </a:extLst>
                </a:gridCol>
                <a:gridCol w="467332">
                  <a:extLst>
                    <a:ext uri="{9D8B030D-6E8A-4147-A177-3AD203B41FA5}">
                      <a16:colId xmlns:a16="http://schemas.microsoft.com/office/drawing/2014/main" val="20006"/>
                    </a:ext>
                  </a:extLst>
                </a:gridCol>
                <a:gridCol w="467332">
                  <a:extLst>
                    <a:ext uri="{9D8B030D-6E8A-4147-A177-3AD203B41FA5}">
                      <a16:colId xmlns:a16="http://schemas.microsoft.com/office/drawing/2014/main" val="20007"/>
                    </a:ext>
                  </a:extLst>
                </a:gridCol>
                <a:gridCol w="467332">
                  <a:extLst>
                    <a:ext uri="{9D8B030D-6E8A-4147-A177-3AD203B41FA5}">
                      <a16:colId xmlns:a16="http://schemas.microsoft.com/office/drawing/2014/main" val="20008"/>
                    </a:ext>
                  </a:extLst>
                </a:gridCol>
                <a:gridCol w="467332">
                  <a:extLst>
                    <a:ext uri="{9D8B030D-6E8A-4147-A177-3AD203B41FA5}">
                      <a16:colId xmlns:a16="http://schemas.microsoft.com/office/drawing/2014/main" val="20009"/>
                    </a:ext>
                  </a:extLst>
                </a:gridCol>
                <a:gridCol w="467332">
                  <a:extLst>
                    <a:ext uri="{9D8B030D-6E8A-4147-A177-3AD203B41FA5}">
                      <a16:colId xmlns:a16="http://schemas.microsoft.com/office/drawing/2014/main" val="20010"/>
                    </a:ext>
                  </a:extLst>
                </a:gridCol>
                <a:gridCol w="467332">
                  <a:extLst>
                    <a:ext uri="{9D8B030D-6E8A-4147-A177-3AD203B41FA5}">
                      <a16:colId xmlns:a16="http://schemas.microsoft.com/office/drawing/2014/main" val="20011"/>
                    </a:ext>
                  </a:extLst>
                </a:gridCol>
                <a:gridCol w="467332">
                  <a:extLst>
                    <a:ext uri="{9D8B030D-6E8A-4147-A177-3AD203B41FA5}">
                      <a16:colId xmlns:a16="http://schemas.microsoft.com/office/drawing/2014/main" val="20012"/>
                    </a:ext>
                  </a:extLst>
                </a:gridCol>
                <a:gridCol w="467332">
                  <a:extLst>
                    <a:ext uri="{9D8B030D-6E8A-4147-A177-3AD203B41FA5}">
                      <a16:colId xmlns:a16="http://schemas.microsoft.com/office/drawing/2014/main" val="20013"/>
                    </a:ext>
                  </a:extLst>
                </a:gridCol>
                <a:gridCol w="467332">
                  <a:extLst>
                    <a:ext uri="{9D8B030D-6E8A-4147-A177-3AD203B41FA5}">
                      <a16:colId xmlns:a16="http://schemas.microsoft.com/office/drawing/2014/main" val="20014"/>
                    </a:ext>
                  </a:extLst>
                </a:gridCol>
              </a:tblGrid>
              <a:tr h="307869">
                <a:tc>
                  <a:txBody>
                    <a:bodyPr/>
                    <a:lstStyle/>
                    <a:p>
                      <a:pPr algn="ctr" fontAlgn="b"/>
                      <a:r>
                        <a:rPr lang="en-US" sz="1800" u="none" strike="noStrike" dirty="0">
                          <a:effectLst/>
                          <a:latin typeface="Calibri" panose="020F0502020204030204" pitchFamily="34" charset="0"/>
                        </a:rPr>
                        <a:t>ID</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0"/>
                  </a:ext>
                </a:extLst>
              </a:tr>
              <a:tr h="307869">
                <a:tc>
                  <a:txBody>
                    <a:bodyPr/>
                    <a:lstStyle/>
                    <a:p>
                      <a:pPr algn="ct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1"/>
                  </a:ext>
                </a:extLst>
              </a:tr>
              <a:tr h="307869">
                <a:tc>
                  <a:txBody>
                    <a:bodyPr/>
                    <a:lstStyle/>
                    <a:p>
                      <a:pPr algn="ct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rowSpan="2" gridSpan="10">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2"/>
                  </a:ext>
                </a:extLst>
              </a:tr>
              <a:tr h="307869">
                <a:tc>
                  <a:txBody>
                    <a:bodyPr/>
                    <a:lstStyle/>
                    <a:p>
                      <a:pPr algn="ct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gridSpan="1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3"/>
                  </a:ext>
                </a:extLst>
              </a:tr>
              <a:tr h="307869">
                <a:tc>
                  <a:txBody>
                    <a:bodyPr/>
                    <a:lstStyle/>
                    <a:p>
                      <a:pPr algn="ct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4"/>
                  </a:ext>
                </a:extLst>
              </a:tr>
              <a:tr h="307869">
                <a:tc>
                  <a:txBody>
                    <a:bodyPr/>
                    <a:lstStyle/>
                    <a:p>
                      <a:pPr algn="ct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5"/>
                  </a:ext>
                </a:extLst>
              </a:tr>
              <a:tr h="307869">
                <a:tc>
                  <a:txBody>
                    <a:bodyPr/>
                    <a:lstStyle/>
                    <a:p>
                      <a:pPr algn="ct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6"/>
                  </a:ext>
                </a:extLst>
              </a:tr>
              <a:tr h="307869">
                <a:tc>
                  <a:txBody>
                    <a:bodyPr/>
                    <a:lstStyle/>
                    <a:p>
                      <a:pPr algn="ct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7"/>
                  </a:ext>
                </a:extLst>
              </a:tr>
              <a:tr h="307869">
                <a:tc>
                  <a:txBody>
                    <a:bodyPr/>
                    <a:lstStyle/>
                    <a:p>
                      <a:pPr algn="ct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b="1" u="none" strike="noStrike" dirty="0">
                          <a:solidFill>
                            <a:schemeClr val="tx2"/>
                          </a:solidFill>
                          <a:effectLst/>
                          <a:latin typeface="Calibri" panose="020F0502020204030204" pitchFamily="34" charset="0"/>
                        </a:rPr>
                        <a:t>33</a:t>
                      </a:r>
                      <a:endParaRPr lang="en-US" sz="1800" b="1" i="0" u="none" strike="noStrike" dirty="0">
                        <a:solidFill>
                          <a:schemeClr val="tx2"/>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8"/>
                  </a:ext>
                </a:extLst>
              </a:tr>
              <a:tr h="307869">
                <a:tc>
                  <a:txBody>
                    <a:bodyPr/>
                    <a:lstStyle/>
                    <a:p>
                      <a:pPr algn="ct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09"/>
                  </a:ext>
                </a:extLst>
              </a:tr>
              <a:tr h="307869">
                <a:tc>
                  <a:txBody>
                    <a:bodyPr/>
                    <a:lstStyle/>
                    <a:p>
                      <a:pPr algn="ctr" fontAlgn="b"/>
                      <a:r>
                        <a:rPr lang="en-US" sz="1800" u="none" strike="noStrike" dirty="0">
                          <a:effectLst/>
                          <a:latin typeface="Calibri" panose="020F0502020204030204" pitchFamily="34" charset="0"/>
                        </a:rPr>
                        <a:t>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7</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10"/>
                  </a:ext>
                </a:extLst>
              </a:tr>
              <a:tr h="307869">
                <a:tc>
                  <a:txBody>
                    <a:bodyPr/>
                    <a:lstStyle/>
                    <a:p>
                      <a:pPr algn="ct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11"/>
                  </a:ext>
                </a:extLst>
              </a:tr>
              <a:tr h="307869">
                <a:tc>
                  <a:txBody>
                    <a:bodyPr/>
                    <a:lstStyle/>
                    <a:p>
                      <a:pPr algn="ct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b="1" u="none" strike="noStrike" dirty="0">
                          <a:solidFill>
                            <a:srgbClr val="FF0000"/>
                          </a:solidFill>
                          <a:effectLst/>
                          <a:latin typeface="Calibri" panose="020F0502020204030204" pitchFamily="34" charset="0"/>
                        </a:rPr>
                        <a:t>34</a:t>
                      </a:r>
                      <a:endParaRPr lang="en-US" sz="1800" b="1" i="0" u="none" strike="noStrike" dirty="0">
                        <a:solidFill>
                          <a:srgbClr val="FF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12"/>
                  </a:ext>
                </a:extLst>
              </a:tr>
              <a:tr h="307869">
                <a:tc>
                  <a:txBody>
                    <a:bodyPr/>
                    <a:lstStyle/>
                    <a:p>
                      <a:pPr algn="ct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14</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13"/>
                  </a:ext>
                </a:extLst>
              </a:tr>
              <a:tr h="307869">
                <a:tc>
                  <a:txBody>
                    <a:bodyPr/>
                    <a:lstStyle/>
                    <a:p>
                      <a:pPr algn="ctr" fontAlgn="b"/>
                      <a:r>
                        <a:rPr lang="en-US" sz="1800" u="none" strike="noStrike" dirty="0">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l" fontAlgn="b"/>
                      <a:r>
                        <a:rPr lang="en-US" sz="1800" u="none" strike="noStrike" dirty="0">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3</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11</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12</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tc>
                  <a:txBody>
                    <a:bodyPr/>
                    <a:lstStyle/>
                    <a:p>
                      <a:pPr algn="r" fontAlgn="b"/>
                      <a:r>
                        <a:rPr lang="en-US" sz="1800" u="none" strike="noStrike" dirty="0">
                          <a:effectLst/>
                          <a:latin typeface="Calibri" panose="020F0502020204030204" pitchFamily="34" charset="0"/>
                        </a:rPr>
                        <a:t>0</a:t>
                      </a:r>
                      <a:endParaRPr lang="en-US" sz="1800" b="0" i="0" u="none" strike="noStrike" dirty="0">
                        <a:solidFill>
                          <a:srgbClr val="000000"/>
                        </a:solidFill>
                        <a:effectLst/>
                        <a:latin typeface="Calibri" panose="020F0502020204030204" pitchFamily="34" charset="0"/>
                      </a:endParaRPr>
                    </a:p>
                  </a:txBody>
                  <a:tcPr marL="0" marR="0" marT="0" marB="0" anchor="b">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8" name="TextBox 4"/>
          <p:cNvSpPr txBox="1">
            <a:spLocks noRot="1" noChangeAspect="1" noMove="1" noResize="1" noEditPoints="1" noAdjustHandles="1" noChangeArrowheads="1" noChangeShapeType="1" noTextEdit="1"/>
          </p:cNvSpPr>
          <p:nvPr/>
        </p:nvSpPr>
        <p:spPr>
          <a:xfrm>
            <a:off x="1549893" y="1442435"/>
            <a:ext cx="5838879" cy="346910"/>
          </a:xfrm>
          <a:prstGeom prst="rect">
            <a:avLst/>
          </a:prstGeom>
          <a:blipFill rotWithShape="0">
            <a:blip r:embed="rId2" cstate="print"/>
            <a:stretch>
              <a:fillRect/>
            </a:stretch>
          </a:blipFill>
        </p:spPr>
        <p:txBody>
          <a:bodyPr/>
          <a:lstStyle/>
          <a:p>
            <a:pPr>
              <a:defRPr/>
            </a:pPr>
            <a:r>
              <a:rPr lang="en-US" dirty="0">
                <a:noFill/>
              </a:rPr>
              <a:t> </a:t>
            </a:r>
          </a:p>
        </p:txBody>
      </p:sp>
    </p:spTree>
    <p:extLst>
      <p:ext uri="{BB962C8B-B14F-4D97-AF65-F5344CB8AC3E}">
        <p14:creationId xmlns:p14="http://schemas.microsoft.com/office/powerpoint/2010/main" val="236582351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152400"/>
            <a:ext cx="7772400" cy="1143000"/>
          </a:xfrm>
        </p:spPr>
        <p:txBody>
          <a:bodyPr/>
          <a:lstStyle/>
          <a:p>
            <a:r>
              <a:rPr lang="en-US" altLang="en-US" sz="2800" dirty="0"/>
              <a:t>Building Routes – Vehicle Routing and Scheduling</a:t>
            </a:r>
          </a:p>
        </p:txBody>
      </p:sp>
      <p:grpSp>
        <p:nvGrpSpPr>
          <p:cNvPr id="2" name="Group 4"/>
          <p:cNvGrpSpPr>
            <a:grpSpLocks/>
          </p:cNvGrpSpPr>
          <p:nvPr/>
        </p:nvGrpSpPr>
        <p:grpSpPr bwMode="auto">
          <a:xfrm>
            <a:off x="255588" y="1377950"/>
            <a:ext cx="5927725" cy="5054600"/>
            <a:chOff x="0" y="0"/>
            <a:chExt cx="5895975" cy="5224463"/>
          </a:xfrm>
        </p:grpSpPr>
        <p:sp>
          <p:nvSpPr>
            <p:cNvPr id="6" name="TextBox 3"/>
            <p:cNvSpPr txBox="1"/>
            <p:nvPr/>
          </p:nvSpPr>
          <p:spPr>
            <a:xfrm>
              <a:off x="524227" y="3314515"/>
              <a:ext cx="0" cy="17229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sz="1600" dirty="0">
                <a:latin typeface="Calibri" panose="020F0502020204030204" pitchFamily="34" charset="0"/>
              </a:endParaRPr>
            </a:p>
          </p:txBody>
        </p:sp>
        <p:graphicFrame>
          <p:nvGraphicFramePr>
            <p:cNvPr id="7" name="Chart 6"/>
            <p:cNvGraphicFramePr/>
            <p:nvPr/>
          </p:nvGraphicFramePr>
          <p:xfrm>
            <a:off x="0" y="0"/>
            <a:ext cx="5895975" cy="52244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6"/>
            <p:cNvSpPr txBox="1"/>
            <p:nvPr/>
          </p:nvSpPr>
          <p:spPr>
            <a:xfrm>
              <a:off x="609493" y="115679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a:t>
              </a:r>
            </a:p>
          </p:txBody>
        </p:sp>
        <p:sp>
          <p:nvSpPr>
            <p:cNvPr id="9" name="TextBox 8"/>
            <p:cNvSpPr txBox="1"/>
            <p:nvPr/>
          </p:nvSpPr>
          <p:spPr>
            <a:xfrm>
              <a:off x="1571102" y="2052703"/>
              <a:ext cx="257377"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2</a:t>
              </a:r>
            </a:p>
          </p:txBody>
        </p:sp>
        <p:sp>
          <p:nvSpPr>
            <p:cNvPr id="10" name="TextBox 10"/>
            <p:cNvSpPr txBox="1"/>
            <p:nvPr/>
          </p:nvSpPr>
          <p:spPr>
            <a:xfrm>
              <a:off x="1724265" y="87129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3</a:t>
              </a:r>
            </a:p>
          </p:txBody>
        </p:sp>
        <p:sp>
          <p:nvSpPr>
            <p:cNvPr id="11" name="TextBox 11"/>
            <p:cNvSpPr txBox="1"/>
            <p:nvPr/>
          </p:nvSpPr>
          <p:spPr>
            <a:xfrm>
              <a:off x="2524816" y="1233918"/>
              <a:ext cx="255798"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4</a:t>
              </a:r>
            </a:p>
          </p:txBody>
        </p:sp>
        <p:sp>
          <p:nvSpPr>
            <p:cNvPr id="12" name="TextBox 12"/>
            <p:cNvSpPr txBox="1"/>
            <p:nvPr/>
          </p:nvSpPr>
          <p:spPr>
            <a:xfrm>
              <a:off x="3609587" y="2042857"/>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5</a:t>
              </a:r>
            </a:p>
          </p:txBody>
        </p:sp>
        <p:sp>
          <p:nvSpPr>
            <p:cNvPr id="13" name="TextBox 13"/>
            <p:cNvSpPr txBox="1"/>
            <p:nvPr/>
          </p:nvSpPr>
          <p:spPr>
            <a:xfrm>
              <a:off x="4610671" y="237594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6</a:t>
              </a:r>
            </a:p>
          </p:txBody>
        </p:sp>
        <p:sp>
          <p:nvSpPr>
            <p:cNvPr id="14" name="TextBox 14"/>
            <p:cNvSpPr txBox="1"/>
            <p:nvPr/>
          </p:nvSpPr>
          <p:spPr>
            <a:xfrm>
              <a:off x="4067496" y="2909226"/>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7</a:t>
              </a:r>
            </a:p>
          </p:txBody>
        </p:sp>
        <p:sp>
          <p:nvSpPr>
            <p:cNvPr id="15" name="TextBox 15"/>
            <p:cNvSpPr txBox="1"/>
            <p:nvPr/>
          </p:nvSpPr>
          <p:spPr>
            <a:xfrm>
              <a:off x="2085855" y="293876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8</a:t>
              </a:r>
            </a:p>
          </p:txBody>
        </p:sp>
        <p:sp>
          <p:nvSpPr>
            <p:cNvPr id="16" name="TextBox 16"/>
            <p:cNvSpPr txBox="1"/>
            <p:nvPr/>
          </p:nvSpPr>
          <p:spPr>
            <a:xfrm>
              <a:off x="2085855" y="3547515"/>
              <a:ext cx="328431"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12</a:t>
              </a:r>
            </a:p>
          </p:txBody>
        </p:sp>
        <p:sp>
          <p:nvSpPr>
            <p:cNvPr id="17" name="TextBox 17"/>
            <p:cNvSpPr txBox="1"/>
            <p:nvPr/>
          </p:nvSpPr>
          <p:spPr>
            <a:xfrm>
              <a:off x="866869" y="3224269"/>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9</a:t>
              </a:r>
            </a:p>
          </p:txBody>
        </p:sp>
        <p:sp>
          <p:nvSpPr>
            <p:cNvPr id="18" name="TextBox 18"/>
            <p:cNvSpPr txBox="1"/>
            <p:nvPr/>
          </p:nvSpPr>
          <p:spPr>
            <a:xfrm>
              <a:off x="1027927" y="4215341"/>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13</a:t>
              </a:r>
            </a:p>
          </p:txBody>
        </p:sp>
        <p:sp>
          <p:nvSpPr>
            <p:cNvPr id="19" name="TextBox 19"/>
            <p:cNvSpPr txBox="1"/>
            <p:nvPr/>
          </p:nvSpPr>
          <p:spPr>
            <a:xfrm>
              <a:off x="3352210" y="3129099"/>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10</a:t>
              </a:r>
            </a:p>
          </p:txBody>
        </p:sp>
        <p:sp>
          <p:nvSpPr>
            <p:cNvPr id="20" name="TextBox 20"/>
            <p:cNvSpPr txBox="1"/>
            <p:nvPr/>
          </p:nvSpPr>
          <p:spPr>
            <a:xfrm>
              <a:off x="4705411" y="3404762"/>
              <a:ext cx="326852"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11</a:t>
              </a:r>
            </a:p>
          </p:txBody>
        </p:sp>
        <p:sp>
          <p:nvSpPr>
            <p:cNvPr id="21" name="TextBox 21"/>
            <p:cNvSpPr txBox="1"/>
            <p:nvPr/>
          </p:nvSpPr>
          <p:spPr>
            <a:xfrm>
              <a:off x="618967" y="2395639"/>
              <a:ext cx="536859"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Depot</a:t>
              </a:r>
            </a:p>
          </p:txBody>
        </p:sp>
      </p:grpSp>
      <p:sp>
        <p:nvSpPr>
          <p:cNvPr id="50182" name="Freeform 33"/>
          <p:cNvSpPr>
            <a:spLocks/>
          </p:cNvSpPr>
          <p:nvPr/>
        </p:nvSpPr>
        <p:spPr bwMode="auto">
          <a:xfrm>
            <a:off x="914400" y="3768725"/>
            <a:ext cx="3997325" cy="166688"/>
          </a:xfrm>
          <a:custGeom>
            <a:avLst/>
            <a:gdLst>
              <a:gd name="T0" fmla="*/ 0 w 3996647"/>
              <a:gd name="T1" fmla="*/ 19710 h 278594"/>
              <a:gd name="T2" fmla="*/ 195341 w 3996647"/>
              <a:gd name="T3" fmla="*/ 18922 h 278594"/>
              <a:gd name="T4" fmla="*/ 236465 w 3996647"/>
              <a:gd name="T5" fmla="*/ 18133 h 278594"/>
              <a:gd name="T6" fmla="*/ 390682 w 3996647"/>
              <a:gd name="T7" fmla="*/ 17345 h 278594"/>
              <a:gd name="T8" fmla="*/ 586024 w 3996647"/>
              <a:gd name="T9" fmla="*/ 15768 h 278594"/>
              <a:gd name="T10" fmla="*/ 627148 w 3996647"/>
              <a:gd name="T11" fmla="*/ 14980 h 278594"/>
              <a:gd name="T12" fmla="*/ 688836 w 3996647"/>
              <a:gd name="T13" fmla="*/ 13403 h 278594"/>
              <a:gd name="T14" fmla="*/ 750521 w 3996647"/>
              <a:gd name="T15" fmla="*/ 11826 h 278594"/>
              <a:gd name="T16" fmla="*/ 781367 w 3996647"/>
              <a:gd name="T17" fmla="*/ 11038 h 278594"/>
              <a:gd name="T18" fmla="*/ 904738 w 3996647"/>
              <a:gd name="T19" fmla="*/ 9461 h 278594"/>
              <a:gd name="T20" fmla="*/ 935584 w 3996647"/>
              <a:gd name="T21" fmla="*/ 8673 h 278594"/>
              <a:gd name="T22" fmla="*/ 1038393 w 3996647"/>
              <a:gd name="T23" fmla="*/ 7095 h 278594"/>
              <a:gd name="T24" fmla="*/ 1110362 w 3996647"/>
              <a:gd name="T25" fmla="*/ 5519 h 278594"/>
              <a:gd name="T26" fmla="*/ 1202892 w 3996647"/>
              <a:gd name="T27" fmla="*/ 3942 h 278594"/>
              <a:gd name="T28" fmla="*/ 1274860 w 3996647"/>
              <a:gd name="T29" fmla="*/ 2365 h 278594"/>
              <a:gd name="T30" fmla="*/ 1336548 w 3996647"/>
              <a:gd name="T31" fmla="*/ 1577 h 278594"/>
              <a:gd name="T32" fmla="*/ 1387952 w 3996647"/>
              <a:gd name="T33" fmla="*/ 788 h 278594"/>
              <a:gd name="T34" fmla="*/ 1480482 w 3996647"/>
              <a:gd name="T35" fmla="*/ 0 h 278594"/>
              <a:gd name="T36" fmla="*/ 2560001 w 3996647"/>
              <a:gd name="T37" fmla="*/ 788 h 278594"/>
              <a:gd name="T38" fmla="*/ 2642251 w 3996647"/>
              <a:gd name="T39" fmla="*/ 1577 h 278594"/>
              <a:gd name="T40" fmla="*/ 2837591 w 3996647"/>
              <a:gd name="T41" fmla="*/ 2365 h 278594"/>
              <a:gd name="T42" fmla="*/ 2919841 w 3996647"/>
              <a:gd name="T43" fmla="*/ 3942 h 278594"/>
              <a:gd name="T44" fmla="*/ 2991807 w 3996647"/>
              <a:gd name="T45" fmla="*/ 5519 h 278594"/>
              <a:gd name="T46" fmla="*/ 3053497 w 3996647"/>
              <a:gd name="T47" fmla="*/ 6307 h 278594"/>
              <a:gd name="T48" fmla="*/ 3115181 w 3996647"/>
              <a:gd name="T49" fmla="*/ 7884 h 278594"/>
              <a:gd name="T50" fmla="*/ 3176871 w 3996647"/>
              <a:gd name="T51" fmla="*/ 8673 h 278594"/>
              <a:gd name="T52" fmla="*/ 3238555 w 3996647"/>
              <a:gd name="T53" fmla="*/ 10249 h 278594"/>
              <a:gd name="T54" fmla="*/ 3320805 w 3996647"/>
              <a:gd name="T55" fmla="*/ 11038 h 278594"/>
              <a:gd name="T56" fmla="*/ 3403055 w 3996647"/>
              <a:gd name="T57" fmla="*/ 12615 h 278594"/>
              <a:gd name="T58" fmla="*/ 3444179 w 3996647"/>
              <a:gd name="T59" fmla="*/ 13403 h 278594"/>
              <a:gd name="T60" fmla="*/ 3505865 w 3996647"/>
              <a:gd name="T61" fmla="*/ 14192 h 278594"/>
              <a:gd name="T62" fmla="*/ 3536711 w 3996647"/>
              <a:gd name="T63" fmla="*/ 14980 h 278594"/>
              <a:gd name="T64" fmla="*/ 3588114 w 3996647"/>
              <a:gd name="T65" fmla="*/ 15768 h 278594"/>
              <a:gd name="T66" fmla="*/ 3629238 w 3996647"/>
              <a:gd name="T67" fmla="*/ 16557 h 278594"/>
              <a:gd name="T68" fmla="*/ 3762893 w 3996647"/>
              <a:gd name="T69" fmla="*/ 18922 h 278594"/>
              <a:gd name="T70" fmla="*/ 3804019 w 3996647"/>
              <a:gd name="T71" fmla="*/ 19710 h 278594"/>
              <a:gd name="T72" fmla="*/ 3855425 w 3996647"/>
              <a:gd name="T73" fmla="*/ 20498 h 278594"/>
              <a:gd name="T74" fmla="*/ 3886267 w 3996647"/>
              <a:gd name="T75" fmla="*/ 21287 h 278594"/>
              <a:gd name="T76" fmla="*/ 3999359 w 3996647"/>
              <a:gd name="T77" fmla="*/ 21287 h 2785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96647"/>
              <a:gd name="T118" fmla="*/ 0 h 278594"/>
              <a:gd name="T119" fmla="*/ 3996647 w 3996647"/>
              <a:gd name="T120" fmla="*/ 278594 h 2785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96647" h="278594">
                <a:moveTo>
                  <a:pt x="0" y="256854"/>
                </a:moveTo>
                <a:cubicBezTo>
                  <a:pt x="65070" y="253429"/>
                  <a:pt x="130294" y="252225"/>
                  <a:pt x="195209" y="246580"/>
                </a:cubicBezTo>
                <a:cubicBezTo>
                  <a:pt x="209276" y="245357"/>
                  <a:pt x="222262" y="237784"/>
                  <a:pt x="236305" y="236306"/>
                </a:cubicBezTo>
                <a:cubicBezTo>
                  <a:pt x="287507" y="230916"/>
                  <a:pt x="339047" y="229456"/>
                  <a:pt x="390418" y="226031"/>
                </a:cubicBezTo>
                <a:cubicBezTo>
                  <a:pt x="493763" y="200195"/>
                  <a:pt x="372572" y="227909"/>
                  <a:pt x="585627" y="205483"/>
                </a:cubicBezTo>
                <a:cubicBezTo>
                  <a:pt x="599670" y="204005"/>
                  <a:pt x="613198" y="199266"/>
                  <a:pt x="626723" y="195209"/>
                </a:cubicBezTo>
                <a:cubicBezTo>
                  <a:pt x="647469" y="188985"/>
                  <a:pt x="667820" y="181510"/>
                  <a:pt x="688368" y="174661"/>
                </a:cubicBezTo>
                <a:lnTo>
                  <a:pt x="750013" y="154112"/>
                </a:lnTo>
                <a:cubicBezTo>
                  <a:pt x="760287" y="150687"/>
                  <a:pt x="770329" y="146465"/>
                  <a:pt x="780836" y="143838"/>
                </a:cubicBezTo>
                <a:cubicBezTo>
                  <a:pt x="848718" y="126867"/>
                  <a:pt x="807921" y="135315"/>
                  <a:pt x="904125" y="123290"/>
                </a:cubicBezTo>
                <a:cubicBezTo>
                  <a:pt x="914399" y="119865"/>
                  <a:pt x="924376" y="115365"/>
                  <a:pt x="934948" y="113016"/>
                </a:cubicBezTo>
                <a:cubicBezTo>
                  <a:pt x="1025787" y="92830"/>
                  <a:pt x="966036" y="112940"/>
                  <a:pt x="1037689" y="92467"/>
                </a:cubicBezTo>
                <a:cubicBezTo>
                  <a:pt x="1097741" y="75309"/>
                  <a:pt x="1037361" y="87974"/>
                  <a:pt x="1109609" y="71919"/>
                </a:cubicBezTo>
                <a:cubicBezTo>
                  <a:pt x="1157273" y="61327"/>
                  <a:pt x="1158231" y="63898"/>
                  <a:pt x="1202076" y="51371"/>
                </a:cubicBezTo>
                <a:cubicBezTo>
                  <a:pt x="1247770" y="38316"/>
                  <a:pt x="1220468" y="41528"/>
                  <a:pt x="1273995" y="30822"/>
                </a:cubicBezTo>
                <a:cubicBezTo>
                  <a:pt x="1294422" y="26736"/>
                  <a:pt x="1315144" y="24274"/>
                  <a:pt x="1335640" y="20548"/>
                </a:cubicBezTo>
                <a:cubicBezTo>
                  <a:pt x="1352821" y="17424"/>
                  <a:pt x="1369724" y="12744"/>
                  <a:pt x="1387011" y="10274"/>
                </a:cubicBezTo>
                <a:cubicBezTo>
                  <a:pt x="1417711" y="5888"/>
                  <a:pt x="1448656" y="3425"/>
                  <a:pt x="1479478" y="0"/>
                </a:cubicBezTo>
                <a:lnTo>
                  <a:pt x="2558265" y="10274"/>
                </a:lnTo>
                <a:cubicBezTo>
                  <a:pt x="2585872" y="10763"/>
                  <a:pt x="2612923" y="18508"/>
                  <a:pt x="2640458" y="20548"/>
                </a:cubicBezTo>
                <a:cubicBezTo>
                  <a:pt x="2705440" y="25361"/>
                  <a:pt x="2770597" y="27397"/>
                  <a:pt x="2835667" y="30822"/>
                </a:cubicBezTo>
                <a:cubicBezTo>
                  <a:pt x="2906111" y="54305"/>
                  <a:pt x="2818694" y="26580"/>
                  <a:pt x="2917860" y="51371"/>
                </a:cubicBezTo>
                <a:cubicBezTo>
                  <a:pt x="2996195" y="70954"/>
                  <a:pt x="2893695" y="52702"/>
                  <a:pt x="2989779" y="71919"/>
                </a:cubicBezTo>
                <a:cubicBezTo>
                  <a:pt x="3010206" y="76004"/>
                  <a:pt x="3031214" y="77140"/>
                  <a:pt x="3051424" y="82193"/>
                </a:cubicBezTo>
                <a:cubicBezTo>
                  <a:pt x="3072437" y="87446"/>
                  <a:pt x="3091704" y="99181"/>
                  <a:pt x="3113069" y="102742"/>
                </a:cubicBezTo>
                <a:cubicBezTo>
                  <a:pt x="3133617" y="106167"/>
                  <a:pt x="3154504" y="107964"/>
                  <a:pt x="3174714" y="113016"/>
                </a:cubicBezTo>
                <a:cubicBezTo>
                  <a:pt x="3195727" y="118269"/>
                  <a:pt x="3214866" y="130877"/>
                  <a:pt x="3236359" y="133564"/>
                </a:cubicBezTo>
                <a:cubicBezTo>
                  <a:pt x="3263757" y="136989"/>
                  <a:pt x="3291414" y="138750"/>
                  <a:pt x="3318552" y="143838"/>
                </a:cubicBezTo>
                <a:cubicBezTo>
                  <a:pt x="3346310" y="149043"/>
                  <a:pt x="3373348" y="157537"/>
                  <a:pt x="3400746" y="164387"/>
                </a:cubicBezTo>
                <a:cubicBezTo>
                  <a:pt x="3414445" y="167812"/>
                  <a:pt x="3427914" y="172340"/>
                  <a:pt x="3441842" y="174661"/>
                </a:cubicBezTo>
                <a:cubicBezTo>
                  <a:pt x="3462390" y="178086"/>
                  <a:pt x="3483151" y="180416"/>
                  <a:pt x="3503487" y="184935"/>
                </a:cubicBezTo>
                <a:cubicBezTo>
                  <a:pt x="3514059" y="187284"/>
                  <a:pt x="3523803" y="192582"/>
                  <a:pt x="3534310" y="195209"/>
                </a:cubicBezTo>
                <a:cubicBezTo>
                  <a:pt x="3551251" y="199444"/>
                  <a:pt x="3568633" y="201695"/>
                  <a:pt x="3585680" y="205483"/>
                </a:cubicBezTo>
                <a:cubicBezTo>
                  <a:pt x="3599464" y="208546"/>
                  <a:pt x="3612993" y="212694"/>
                  <a:pt x="3626777" y="215757"/>
                </a:cubicBezTo>
                <a:cubicBezTo>
                  <a:pt x="3769080" y="247379"/>
                  <a:pt x="3558936" y="196228"/>
                  <a:pt x="3760341" y="246580"/>
                </a:cubicBezTo>
                <a:cubicBezTo>
                  <a:pt x="3774040" y="250005"/>
                  <a:pt x="3787592" y="254085"/>
                  <a:pt x="3801438" y="256854"/>
                </a:cubicBezTo>
                <a:cubicBezTo>
                  <a:pt x="3818562" y="260279"/>
                  <a:pt x="3835868" y="262893"/>
                  <a:pt x="3852809" y="267128"/>
                </a:cubicBezTo>
                <a:cubicBezTo>
                  <a:pt x="3863315" y="269755"/>
                  <a:pt x="3872829" y="276630"/>
                  <a:pt x="3883631" y="277402"/>
                </a:cubicBezTo>
                <a:cubicBezTo>
                  <a:pt x="3921207" y="280086"/>
                  <a:pt x="3958975" y="277402"/>
                  <a:pt x="3996647" y="277402"/>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50183" name="Freeform 34"/>
          <p:cNvSpPr>
            <a:spLocks/>
          </p:cNvSpPr>
          <p:nvPr/>
        </p:nvSpPr>
        <p:spPr bwMode="auto">
          <a:xfrm>
            <a:off x="4972050" y="3965575"/>
            <a:ext cx="0" cy="698500"/>
          </a:xfrm>
          <a:custGeom>
            <a:avLst/>
            <a:gdLst>
              <a:gd name="T0" fmla="*/ 0 h 698642"/>
              <a:gd name="T1" fmla="*/ 698074 h 698642"/>
              <a:gd name="T2" fmla="*/ 0 60000 65536"/>
              <a:gd name="T3" fmla="*/ 0 60000 65536"/>
              <a:gd name="T4" fmla="*/ 0 h 698642"/>
              <a:gd name="T5" fmla="*/ 698642 h 698642"/>
            </a:gdLst>
            <a:ahLst/>
            <a:cxnLst>
              <a:cxn ang="T2">
                <a:pos x="0" y="T0"/>
              </a:cxn>
              <a:cxn ang="T3">
                <a:pos x="0" y="T1"/>
              </a:cxn>
            </a:cxnLst>
            <a:rect l="0" t="T4" r="0" b="T5"/>
            <a:pathLst>
              <a:path h="698642">
                <a:moveTo>
                  <a:pt x="0" y="0"/>
                </a:moveTo>
                <a:lnTo>
                  <a:pt x="0" y="698642"/>
                </a:ln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36" name="Content Placeholder 2"/>
          <p:cNvSpPr txBox="1">
            <a:spLocks/>
          </p:cNvSpPr>
          <p:nvPr/>
        </p:nvSpPr>
        <p:spPr>
          <a:xfrm>
            <a:off x="6197600" y="1335088"/>
            <a:ext cx="2717800" cy="50165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Garamond" panose="02020404030301010803" pitchFamily="18" charset="0"/>
              <a:buChar char="─"/>
              <a:defRPr sz="2400">
                <a:solidFill>
                  <a:schemeClr val="tx2"/>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3pPr>
            <a:lvl4pPr marL="1600200" indent="-228600" algn="l" rtl="0" eaLnBrk="0" fontAlgn="base" hangingPunct="0">
              <a:spcBef>
                <a:spcPct val="20000"/>
              </a:spcBef>
              <a:spcAft>
                <a:spcPct val="0"/>
              </a:spcAft>
              <a:buClr>
                <a:schemeClr val="accent2"/>
              </a:buClr>
              <a:buSzPct val="65000"/>
              <a:buFont typeface="Monotype Sorts"/>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a:lstStyle>
          <a:p>
            <a:pPr>
              <a:defRPr/>
            </a:pPr>
            <a:r>
              <a:rPr lang="en-US" sz="1800" kern="0" dirty="0"/>
              <a:t>Highest savings is 34</a:t>
            </a:r>
          </a:p>
          <a:p>
            <a:pPr lvl="1">
              <a:defRPr/>
            </a:pPr>
            <a:r>
              <a:rPr lang="en-US" sz="1600" kern="0" dirty="0"/>
              <a:t>Combine customers 6 and 11</a:t>
            </a:r>
          </a:p>
          <a:p>
            <a:pPr lvl="1">
              <a:defRPr/>
            </a:pPr>
            <a:r>
              <a:rPr lang="en-US" sz="1600" kern="0" dirty="0"/>
              <a:t>Notice that the total load is 16 + 91 &lt;= 200 (feasible)</a:t>
            </a:r>
          </a:p>
          <a:p>
            <a:pPr>
              <a:defRPr/>
            </a:pPr>
            <a:endParaRPr lang="en-US" sz="1800" kern="0" dirty="0"/>
          </a:p>
        </p:txBody>
      </p:sp>
    </p:spTree>
    <p:extLst>
      <p:ext uri="{BB962C8B-B14F-4D97-AF65-F5344CB8AC3E}">
        <p14:creationId xmlns:p14="http://schemas.microsoft.com/office/powerpoint/2010/main" val="16917834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152400"/>
            <a:ext cx="7772400" cy="1143000"/>
          </a:xfrm>
        </p:spPr>
        <p:txBody>
          <a:bodyPr/>
          <a:lstStyle/>
          <a:p>
            <a:r>
              <a:rPr lang="en-US" altLang="en-US" sz="2800" dirty="0"/>
              <a:t>Building Routes – Vehicle Routing and Scheduling</a:t>
            </a:r>
          </a:p>
        </p:txBody>
      </p:sp>
      <p:grpSp>
        <p:nvGrpSpPr>
          <p:cNvPr id="2" name="Group 4"/>
          <p:cNvGrpSpPr>
            <a:grpSpLocks/>
          </p:cNvGrpSpPr>
          <p:nvPr/>
        </p:nvGrpSpPr>
        <p:grpSpPr bwMode="auto">
          <a:xfrm>
            <a:off x="255588" y="1377950"/>
            <a:ext cx="5927725" cy="5054600"/>
            <a:chOff x="0" y="0"/>
            <a:chExt cx="5895975" cy="5224463"/>
          </a:xfrm>
        </p:grpSpPr>
        <p:sp>
          <p:nvSpPr>
            <p:cNvPr id="6" name="TextBox 3"/>
            <p:cNvSpPr txBox="1"/>
            <p:nvPr/>
          </p:nvSpPr>
          <p:spPr>
            <a:xfrm>
              <a:off x="524227" y="3314515"/>
              <a:ext cx="0" cy="17229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sz="1600" dirty="0">
                <a:latin typeface="Calibri" panose="020F0502020204030204" pitchFamily="34" charset="0"/>
              </a:endParaRPr>
            </a:p>
          </p:txBody>
        </p:sp>
        <p:graphicFrame>
          <p:nvGraphicFramePr>
            <p:cNvPr id="7" name="Chart 6"/>
            <p:cNvGraphicFramePr/>
            <p:nvPr/>
          </p:nvGraphicFramePr>
          <p:xfrm>
            <a:off x="0" y="0"/>
            <a:ext cx="5895975" cy="52244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6"/>
            <p:cNvSpPr txBox="1"/>
            <p:nvPr/>
          </p:nvSpPr>
          <p:spPr>
            <a:xfrm>
              <a:off x="609493" y="115679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a:t>
              </a:r>
            </a:p>
          </p:txBody>
        </p:sp>
        <p:sp>
          <p:nvSpPr>
            <p:cNvPr id="9" name="TextBox 8"/>
            <p:cNvSpPr txBox="1"/>
            <p:nvPr/>
          </p:nvSpPr>
          <p:spPr>
            <a:xfrm>
              <a:off x="1571102" y="2052703"/>
              <a:ext cx="257377"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2</a:t>
              </a:r>
            </a:p>
          </p:txBody>
        </p:sp>
        <p:sp>
          <p:nvSpPr>
            <p:cNvPr id="10" name="TextBox 10"/>
            <p:cNvSpPr txBox="1"/>
            <p:nvPr/>
          </p:nvSpPr>
          <p:spPr>
            <a:xfrm>
              <a:off x="1724265" y="87129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3</a:t>
              </a:r>
            </a:p>
          </p:txBody>
        </p:sp>
        <p:sp>
          <p:nvSpPr>
            <p:cNvPr id="11" name="TextBox 11"/>
            <p:cNvSpPr txBox="1"/>
            <p:nvPr/>
          </p:nvSpPr>
          <p:spPr>
            <a:xfrm>
              <a:off x="2524816" y="1233918"/>
              <a:ext cx="255798"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4</a:t>
              </a:r>
            </a:p>
          </p:txBody>
        </p:sp>
        <p:sp>
          <p:nvSpPr>
            <p:cNvPr id="12" name="TextBox 12"/>
            <p:cNvSpPr txBox="1"/>
            <p:nvPr/>
          </p:nvSpPr>
          <p:spPr>
            <a:xfrm>
              <a:off x="3609587" y="2042857"/>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5</a:t>
              </a:r>
            </a:p>
          </p:txBody>
        </p:sp>
        <p:sp>
          <p:nvSpPr>
            <p:cNvPr id="13" name="TextBox 13"/>
            <p:cNvSpPr txBox="1"/>
            <p:nvPr/>
          </p:nvSpPr>
          <p:spPr>
            <a:xfrm>
              <a:off x="4610671" y="237594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6</a:t>
              </a:r>
            </a:p>
          </p:txBody>
        </p:sp>
        <p:sp>
          <p:nvSpPr>
            <p:cNvPr id="14" name="TextBox 14"/>
            <p:cNvSpPr txBox="1"/>
            <p:nvPr/>
          </p:nvSpPr>
          <p:spPr>
            <a:xfrm>
              <a:off x="4067496" y="2909226"/>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7</a:t>
              </a:r>
            </a:p>
          </p:txBody>
        </p:sp>
        <p:sp>
          <p:nvSpPr>
            <p:cNvPr id="15" name="TextBox 15"/>
            <p:cNvSpPr txBox="1"/>
            <p:nvPr/>
          </p:nvSpPr>
          <p:spPr>
            <a:xfrm>
              <a:off x="2085855" y="293876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8</a:t>
              </a:r>
            </a:p>
          </p:txBody>
        </p:sp>
        <p:sp>
          <p:nvSpPr>
            <p:cNvPr id="16" name="TextBox 16"/>
            <p:cNvSpPr txBox="1"/>
            <p:nvPr/>
          </p:nvSpPr>
          <p:spPr>
            <a:xfrm>
              <a:off x="2085855" y="3547515"/>
              <a:ext cx="328431"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12</a:t>
              </a:r>
            </a:p>
          </p:txBody>
        </p:sp>
        <p:sp>
          <p:nvSpPr>
            <p:cNvPr id="17" name="TextBox 17"/>
            <p:cNvSpPr txBox="1"/>
            <p:nvPr/>
          </p:nvSpPr>
          <p:spPr>
            <a:xfrm>
              <a:off x="866869" y="3224269"/>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9</a:t>
              </a:r>
            </a:p>
          </p:txBody>
        </p:sp>
        <p:sp>
          <p:nvSpPr>
            <p:cNvPr id="18" name="TextBox 18"/>
            <p:cNvSpPr txBox="1"/>
            <p:nvPr/>
          </p:nvSpPr>
          <p:spPr>
            <a:xfrm>
              <a:off x="1027927" y="4215341"/>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13</a:t>
              </a:r>
            </a:p>
          </p:txBody>
        </p:sp>
        <p:sp>
          <p:nvSpPr>
            <p:cNvPr id="19" name="TextBox 19"/>
            <p:cNvSpPr txBox="1"/>
            <p:nvPr/>
          </p:nvSpPr>
          <p:spPr>
            <a:xfrm>
              <a:off x="3352210" y="3129099"/>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10</a:t>
              </a:r>
            </a:p>
          </p:txBody>
        </p:sp>
        <p:sp>
          <p:nvSpPr>
            <p:cNvPr id="20" name="TextBox 20"/>
            <p:cNvSpPr txBox="1"/>
            <p:nvPr/>
          </p:nvSpPr>
          <p:spPr>
            <a:xfrm>
              <a:off x="4705411" y="3404762"/>
              <a:ext cx="326852"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11</a:t>
              </a:r>
            </a:p>
          </p:txBody>
        </p:sp>
        <p:sp>
          <p:nvSpPr>
            <p:cNvPr id="21" name="TextBox 21"/>
            <p:cNvSpPr txBox="1"/>
            <p:nvPr/>
          </p:nvSpPr>
          <p:spPr>
            <a:xfrm>
              <a:off x="618967" y="2395639"/>
              <a:ext cx="536859"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Depot</a:t>
              </a:r>
            </a:p>
          </p:txBody>
        </p:sp>
      </p:grpSp>
      <p:sp>
        <p:nvSpPr>
          <p:cNvPr id="51206" name="Freeform 33"/>
          <p:cNvSpPr>
            <a:spLocks/>
          </p:cNvSpPr>
          <p:nvPr/>
        </p:nvSpPr>
        <p:spPr bwMode="auto">
          <a:xfrm>
            <a:off x="914400" y="3795713"/>
            <a:ext cx="3997325" cy="139700"/>
          </a:xfrm>
          <a:custGeom>
            <a:avLst/>
            <a:gdLst>
              <a:gd name="T0" fmla="*/ 0 w 3996647"/>
              <a:gd name="T1" fmla="*/ 8233 h 278594"/>
              <a:gd name="T2" fmla="*/ 195341 w 3996647"/>
              <a:gd name="T3" fmla="*/ 7904 h 278594"/>
              <a:gd name="T4" fmla="*/ 236465 w 3996647"/>
              <a:gd name="T5" fmla="*/ 7575 h 278594"/>
              <a:gd name="T6" fmla="*/ 390682 w 3996647"/>
              <a:gd name="T7" fmla="*/ 7245 h 278594"/>
              <a:gd name="T8" fmla="*/ 586024 w 3996647"/>
              <a:gd name="T9" fmla="*/ 6587 h 278594"/>
              <a:gd name="T10" fmla="*/ 627148 w 3996647"/>
              <a:gd name="T11" fmla="*/ 6258 h 278594"/>
              <a:gd name="T12" fmla="*/ 688836 w 3996647"/>
              <a:gd name="T13" fmla="*/ 5599 h 278594"/>
              <a:gd name="T14" fmla="*/ 750521 w 3996647"/>
              <a:gd name="T15" fmla="*/ 4940 h 278594"/>
              <a:gd name="T16" fmla="*/ 781367 w 3996647"/>
              <a:gd name="T17" fmla="*/ 4611 h 278594"/>
              <a:gd name="T18" fmla="*/ 904738 w 3996647"/>
              <a:gd name="T19" fmla="*/ 3952 h 278594"/>
              <a:gd name="T20" fmla="*/ 935584 w 3996647"/>
              <a:gd name="T21" fmla="*/ 3623 h 278594"/>
              <a:gd name="T22" fmla="*/ 1038393 w 3996647"/>
              <a:gd name="T23" fmla="*/ 2964 h 278594"/>
              <a:gd name="T24" fmla="*/ 1110362 w 3996647"/>
              <a:gd name="T25" fmla="*/ 2305 h 278594"/>
              <a:gd name="T26" fmla="*/ 1202892 w 3996647"/>
              <a:gd name="T27" fmla="*/ 1647 h 278594"/>
              <a:gd name="T28" fmla="*/ 1274860 w 3996647"/>
              <a:gd name="T29" fmla="*/ 988 h 278594"/>
              <a:gd name="T30" fmla="*/ 1336548 w 3996647"/>
              <a:gd name="T31" fmla="*/ 659 h 278594"/>
              <a:gd name="T32" fmla="*/ 1387952 w 3996647"/>
              <a:gd name="T33" fmla="*/ 329 h 278594"/>
              <a:gd name="T34" fmla="*/ 1480482 w 3996647"/>
              <a:gd name="T35" fmla="*/ 0 h 278594"/>
              <a:gd name="T36" fmla="*/ 2560001 w 3996647"/>
              <a:gd name="T37" fmla="*/ 329 h 278594"/>
              <a:gd name="T38" fmla="*/ 2642251 w 3996647"/>
              <a:gd name="T39" fmla="*/ 659 h 278594"/>
              <a:gd name="T40" fmla="*/ 2837591 w 3996647"/>
              <a:gd name="T41" fmla="*/ 988 h 278594"/>
              <a:gd name="T42" fmla="*/ 2919841 w 3996647"/>
              <a:gd name="T43" fmla="*/ 1647 h 278594"/>
              <a:gd name="T44" fmla="*/ 2991807 w 3996647"/>
              <a:gd name="T45" fmla="*/ 2305 h 278594"/>
              <a:gd name="T46" fmla="*/ 3053497 w 3996647"/>
              <a:gd name="T47" fmla="*/ 2635 h 278594"/>
              <a:gd name="T48" fmla="*/ 3115181 w 3996647"/>
              <a:gd name="T49" fmla="*/ 3294 h 278594"/>
              <a:gd name="T50" fmla="*/ 3176871 w 3996647"/>
              <a:gd name="T51" fmla="*/ 3623 h 278594"/>
              <a:gd name="T52" fmla="*/ 3238555 w 3996647"/>
              <a:gd name="T53" fmla="*/ 4281 h 278594"/>
              <a:gd name="T54" fmla="*/ 3320805 w 3996647"/>
              <a:gd name="T55" fmla="*/ 4611 h 278594"/>
              <a:gd name="T56" fmla="*/ 3403055 w 3996647"/>
              <a:gd name="T57" fmla="*/ 5270 h 278594"/>
              <a:gd name="T58" fmla="*/ 3444179 w 3996647"/>
              <a:gd name="T59" fmla="*/ 5599 h 278594"/>
              <a:gd name="T60" fmla="*/ 3505865 w 3996647"/>
              <a:gd name="T61" fmla="*/ 5928 h 278594"/>
              <a:gd name="T62" fmla="*/ 3536711 w 3996647"/>
              <a:gd name="T63" fmla="*/ 6258 h 278594"/>
              <a:gd name="T64" fmla="*/ 3588114 w 3996647"/>
              <a:gd name="T65" fmla="*/ 6587 h 278594"/>
              <a:gd name="T66" fmla="*/ 3629238 w 3996647"/>
              <a:gd name="T67" fmla="*/ 6916 h 278594"/>
              <a:gd name="T68" fmla="*/ 3762893 w 3996647"/>
              <a:gd name="T69" fmla="*/ 7904 h 278594"/>
              <a:gd name="T70" fmla="*/ 3804019 w 3996647"/>
              <a:gd name="T71" fmla="*/ 8233 h 278594"/>
              <a:gd name="T72" fmla="*/ 3855425 w 3996647"/>
              <a:gd name="T73" fmla="*/ 8563 h 278594"/>
              <a:gd name="T74" fmla="*/ 3886267 w 3996647"/>
              <a:gd name="T75" fmla="*/ 8892 h 278594"/>
              <a:gd name="T76" fmla="*/ 3999359 w 3996647"/>
              <a:gd name="T77" fmla="*/ 8892 h 2785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96647"/>
              <a:gd name="T118" fmla="*/ 0 h 278594"/>
              <a:gd name="T119" fmla="*/ 3996647 w 3996647"/>
              <a:gd name="T120" fmla="*/ 278594 h 2785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96647" h="278594">
                <a:moveTo>
                  <a:pt x="0" y="256854"/>
                </a:moveTo>
                <a:cubicBezTo>
                  <a:pt x="65070" y="253429"/>
                  <a:pt x="130294" y="252225"/>
                  <a:pt x="195209" y="246580"/>
                </a:cubicBezTo>
                <a:cubicBezTo>
                  <a:pt x="209276" y="245357"/>
                  <a:pt x="222262" y="237784"/>
                  <a:pt x="236305" y="236306"/>
                </a:cubicBezTo>
                <a:cubicBezTo>
                  <a:pt x="287507" y="230916"/>
                  <a:pt x="339047" y="229456"/>
                  <a:pt x="390418" y="226031"/>
                </a:cubicBezTo>
                <a:cubicBezTo>
                  <a:pt x="493763" y="200195"/>
                  <a:pt x="372572" y="227909"/>
                  <a:pt x="585627" y="205483"/>
                </a:cubicBezTo>
                <a:cubicBezTo>
                  <a:pt x="599670" y="204005"/>
                  <a:pt x="613198" y="199266"/>
                  <a:pt x="626723" y="195209"/>
                </a:cubicBezTo>
                <a:cubicBezTo>
                  <a:pt x="647469" y="188985"/>
                  <a:pt x="667820" y="181510"/>
                  <a:pt x="688368" y="174661"/>
                </a:cubicBezTo>
                <a:lnTo>
                  <a:pt x="750013" y="154112"/>
                </a:lnTo>
                <a:cubicBezTo>
                  <a:pt x="760287" y="150687"/>
                  <a:pt x="770329" y="146465"/>
                  <a:pt x="780836" y="143838"/>
                </a:cubicBezTo>
                <a:cubicBezTo>
                  <a:pt x="848718" y="126867"/>
                  <a:pt x="807921" y="135315"/>
                  <a:pt x="904125" y="123290"/>
                </a:cubicBezTo>
                <a:cubicBezTo>
                  <a:pt x="914399" y="119865"/>
                  <a:pt x="924376" y="115365"/>
                  <a:pt x="934948" y="113016"/>
                </a:cubicBezTo>
                <a:cubicBezTo>
                  <a:pt x="1025787" y="92830"/>
                  <a:pt x="966036" y="112940"/>
                  <a:pt x="1037689" y="92467"/>
                </a:cubicBezTo>
                <a:cubicBezTo>
                  <a:pt x="1097741" y="75309"/>
                  <a:pt x="1037361" y="87974"/>
                  <a:pt x="1109609" y="71919"/>
                </a:cubicBezTo>
                <a:cubicBezTo>
                  <a:pt x="1157273" y="61327"/>
                  <a:pt x="1158231" y="63898"/>
                  <a:pt x="1202076" y="51371"/>
                </a:cubicBezTo>
                <a:cubicBezTo>
                  <a:pt x="1247770" y="38316"/>
                  <a:pt x="1220468" y="41528"/>
                  <a:pt x="1273995" y="30822"/>
                </a:cubicBezTo>
                <a:cubicBezTo>
                  <a:pt x="1294422" y="26736"/>
                  <a:pt x="1315144" y="24274"/>
                  <a:pt x="1335640" y="20548"/>
                </a:cubicBezTo>
                <a:cubicBezTo>
                  <a:pt x="1352821" y="17424"/>
                  <a:pt x="1369724" y="12744"/>
                  <a:pt x="1387011" y="10274"/>
                </a:cubicBezTo>
                <a:cubicBezTo>
                  <a:pt x="1417711" y="5888"/>
                  <a:pt x="1448656" y="3425"/>
                  <a:pt x="1479478" y="0"/>
                </a:cubicBezTo>
                <a:lnTo>
                  <a:pt x="2558265" y="10274"/>
                </a:lnTo>
                <a:cubicBezTo>
                  <a:pt x="2585872" y="10763"/>
                  <a:pt x="2612923" y="18508"/>
                  <a:pt x="2640458" y="20548"/>
                </a:cubicBezTo>
                <a:cubicBezTo>
                  <a:pt x="2705440" y="25361"/>
                  <a:pt x="2770597" y="27397"/>
                  <a:pt x="2835667" y="30822"/>
                </a:cubicBezTo>
                <a:cubicBezTo>
                  <a:pt x="2906111" y="54305"/>
                  <a:pt x="2818694" y="26580"/>
                  <a:pt x="2917860" y="51371"/>
                </a:cubicBezTo>
                <a:cubicBezTo>
                  <a:pt x="2996195" y="70954"/>
                  <a:pt x="2893695" y="52702"/>
                  <a:pt x="2989779" y="71919"/>
                </a:cubicBezTo>
                <a:cubicBezTo>
                  <a:pt x="3010206" y="76004"/>
                  <a:pt x="3031214" y="77140"/>
                  <a:pt x="3051424" y="82193"/>
                </a:cubicBezTo>
                <a:cubicBezTo>
                  <a:pt x="3072437" y="87446"/>
                  <a:pt x="3091704" y="99181"/>
                  <a:pt x="3113069" y="102742"/>
                </a:cubicBezTo>
                <a:cubicBezTo>
                  <a:pt x="3133617" y="106167"/>
                  <a:pt x="3154504" y="107964"/>
                  <a:pt x="3174714" y="113016"/>
                </a:cubicBezTo>
                <a:cubicBezTo>
                  <a:pt x="3195727" y="118269"/>
                  <a:pt x="3214866" y="130877"/>
                  <a:pt x="3236359" y="133564"/>
                </a:cubicBezTo>
                <a:cubicBezTo>
                  <a:pt x="3263757" y="136989"/>
                  <a:pt x="3291414" y="138750"/>
                  <a:pt x="3318552" y="143838"/>
                </a:cubicBezTo>
                <a:cubicBezTo>
                  <a:pt x="3346310" y="149043"/>
                  <a:pt x="3373348" y="157537"/>
                  <a:pt x="3400746" y="164387"/>
                </a:cubicBezTo>
                <a:cubicBezTo>
                  <a:pt x="3414445" y="167812"/>
                  <a:pt x="3427914" y="172340"/>
                  <a:pt x="3441842" y="174661"/>
                </a:cubicBezTo>
                <a:cubicBezTo>
                  <a:pt x="3462390" y="178086"/>
                  <a:pt x="3483151" y="180416"/>
                  <a:pt x="3503487" y="184935"/>
                </a:cubicBezTo>
                <a:cubicBezTo>
                  <a:pt x="3514059" y="187284"/>
                  <a:pt x="3523803" y="192582"/>
                  <a:pt x="3534310" y="195209"/>
                </a:cubicBezTo>
                <a:cubicBezTo>
                  <a:pt x="3551251" y="199444"/>
                  <a:pt x="3568633" y="201695"/>
                  <a:pt x="3585680" y="205483"/>
                </a:cubicBezTo>
                <a:cubicBezTo>
                  <a:pt x="3599464" y="208546"/>
                  <a:pt x="3612993" y="212694"/>
                  <a:pt x="3626777" y="215757"/>
                </a:cubicBezTo>
                <a:cubicBezTo>
                  <a:pt x="3769080" y="247379"/>
                  <a:pt x="3558936" y="196228"/>
                  <a:pt x="3760341" y="246580"/>
                </a:cubicBezTo>
                <a:cubicBezTo>
                  <a:pt x="3774040" y="250005"/>
                  <a:pt x="3787592" y="254085"/>
                  <a:pt x="3801438" y="256854"/>
                </a:cubicBezTo>
                <a:cubicBezTo>
                  <a:pt x="3818562" y="260279"/>
                  <a:pt x="3835868" y="262893"/>
                  <a:pt x="3852809" y="267128"/>
                </a:cubicBezTo>
                <a:cubicBezTo>
                  <a:pt x="3863315" y="269755"/>
                  <a:pt x="3872829" y="276630"/>
                  <a:pt x="3883631" y="277402"/>
                </a:cubicBezTo>
                <a:cubicBezTo>
                  <a:pt x="3921207" y="280086"/>
                  <a:pt x="3958975" y="277402"/>
                  <a:pt x="3996647" y="277402"/>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36" name="Content Placeholder 2"/>
          <p:cNvSpPr txBox="1">
            <a:spLocks/>
          </p:cNvSpPr>
          <p:nvPr/>
        </p:nvSpPr>
        <p:spPr>
          <a:xfrm>
            <a:off x="6197600" y="1335088"/>
            <a:ext cx="2717800" cy="50165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Garamond" panose="02020404030301010803" pitchFamily="18" charset="0"/>
              <a:buChar char="─"/>
              <a:defRPr sz="2400">
                <a:solidFill>
                  <a:schemeClr val="tx2"/>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3pPr>
            <a:lvl4pPr marL="1600200" indent="-228600" algn="l" rtl="0" eaLnBrk="0" fontAlgn="base" hangingPunct="0">
              <a:spcBef>
                <a:spcPct val="20000"/>
              </a:spcBef>
              <a:spcAft>
                <a:spcPct val="0"/>
              </a:spcAft>
              <a:buClr>
                <a:schemeClr val="accent2"/>
              </a:buClr>
              <a:buSzPct val="65000"/>
              <a:buFont typeface="Monotype Sorts"/>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a:lstStyle>
          <a:p>
            <a:pPr>
              <a:defRPr/>
            </a:pPr>
            <a:r>
              <a:rPr lang="en-US" sz="1800" kern="0" dirty="0"/>
              <a:t>Next highest savings is 33</a:t>
            </a:r>
          </a:p>
          <a:p>
            <a:pPr lvl="1">
              <a:defRPr/>
            </a:pPr>
            <a:r>
              <a:rPr lang="en-US" sz="1600" kern="0" dirty="0"/>
              <a:t>Combine customer 7 on route to customer 6</a:t>
            </a:r>
          </a:p>
          <a:p>
            <a:pPr lvl="1">
              <a:defRPr/>
            </a:pPr>
            <a:r>
              <a:rPr lang="en-US" sz="1600" kern="0" dirty="0"/>
              <a:t>Notice that the total load is 107 + 56 &lt;= 200 (feasible)</a:t>
            </a:r>
          </a:p>
          <a:p>
            <a:pPr>
              <a:defRPr/>
            </a:pPr>
            <a:endParaRPr lang="en-US" sz="1800" kern="0" dirty="0"/>
          </a:p>
        </p:txBody>
      </p:sp>
      <p:sp>
        <p:nvSpPr>
          <p:cNvPr id="51208" name="Freeform 22"/>
          <p:cNvSpPr>
            <a:spLocks/>
          </p:cNvSpPr>
          <p:nvPr/>
        </p:nvSpPr>
        <p:spPr bwMode="auto">
          <a:xfrm>
            <a:off x="4418013" y="3965575"/>
            <a:ext cx="554037" cy="195263"/>
          </a:xfrm>
          <a:custGeom>
            <a:avLst/>
            <a:gdLst>
              <a:gd name="T0" fmla="*/ 551742 w 554804"/>
              <a:gd name="T1" fmla="*/ 0 h 195209"/>
              <a:gd name="T2" fmla="*/ 490437 w 554804"/>
              <a:gd name="T3" fmla="*/ 30858 h 195209"/>
              <a:gd name="T4" fmla="*/ 459786 w 554804"/>
              <a:gd name="T5" fmla="*/ 41140 h 195209"/>
              <a:gd name="T6" fmla="*/ 439350 w 554804"/>
              <a:gd name="T7" fmla="*/ 61713 h 195209"/>
              <a:gd name="T8" fmla="*/ 347393 w 554804"/>
              <a:gd name="T9" fmla="*/ 82285 h 195209"/>
              <a:gd name="T10" fmla="*/ 255436 w 554804"/>
              <a:gd name="T11" fmla="*/ 113139 h 195209"/>
              <a:gd name="T12" fmla="*/ 224783 w 554804"/>
              <a:gd name="T13" fmla="*/ 123426 h 195209"/>
              <a:gd name="T14" fmla="*/ 194132 w 554804"/>
              <a:gd name="T15" fmla="*/ 143998 h 195209"/>
              <a:gd name="T16" fmla="*/ 81740 w 554804"/>
              <a:gd name="T17" fmla="*/ 164567 h 195209"/>
              <a:gd name="T18" fmla="*/ 0 w 554804"/>
              <a:gd name="T19" fmla="*/ 195425 h 195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4804"/>
              <a:gd name="T31" fmla="*/ 0 h 195209"/>
              <a:gd name="T32" fmla="*/ 554804 w 554804"/>
              <a:gd name="T33" fmla="*/ 195209 h 195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4804" h="195209">
                <a:moveTo>
                  <a:pt x="554804" y="0"/>
                </a:moveTo>
                <a:cubicBezTo>
                  <a:pt x="534256" y="10274"/>
                  <a:pt x="514153" y="21492"/>
                  <a:pt x="493159" y="30822"/>
                </a:cubicBezTo>
                <a:cubicBezTo>
                  <a:pt x="483263" y="35220"/>
                  <a:pt x="471623" y="35524"/>
                  <a:pt x="462337" y="41096"/>
                </a:cubicBezTo>
                <a:cubicBezTo>
                  <a:pt x="454031" y="46080"/>
                  <a:pt x="450094" y="56661"/>
                  <a:pt x="441788" y="61645"/>
                </a:cubicBezTo>
                <a:cubicBezTo>
                  <a:pt x="422332" y="73318"/>
                  <a:pt x="361769" y="80118"/>
                  <a:pt x="349321" y="82193"/>
                </a:cubicBezTo>
                <a:lnTo>
                  <a:pt x="256854" y="113015"/>
                </a:lnTo>
                <a:cubicBezTo>
                  <a:pt x="246580" y="116440"/>
                  <a:pt x="235042" y="117283"/>
                  <a:pt x="226031" y="123290"/>
                </a:cubicBezTo>
                <a:cubicBezTo>
                  <a:pt x="215757" y="130139"/>
                  <a:pt x="206771" y="139502"/>
                  <a:pt x="195209" y="143838"/>
                </a:cubicBezTo>
                <a:cubicBezTo>
                  <a:pt x="179852" y="149597"/>
                  <a:pt x="93734" y="161501"/>
                  <a:pt x="82193" y="164386"/>
                </a:cubicBezTo>
                <a:cubicBezTo>
                  <a:pt x="36255" y="175871"/>
                  <a:pt x="31799" y="179309"/>
                  <a:pt x="0" y="195209"/>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51209" name="Freeform 23"/>
          <p:cNvSpPr>
            <a:spLocks/>
          </p:cNvSpPr>
          <p:nvPr/>
        </p:nvSpPr>
        <p:spPr bwMode="auto">
          <a:xfrm>
            <a:off x="4397375" y="4222750"/>
            <a:ext cx="574675" cy="422275"/>
          </a:xfrm>
          <a:custGeom>
            <a:avLst/>
            <a:gdLst>
              <a:gd name="T0" fmla="*/ 0 w 575353"/>
              <a:gd name="T1" fmla="*/ 0 h 422316"/>
              <a:gd name="T2" fmla="*/ 378356 w 575353"/>
              <a:gd name="T3" fmla="*/ 225943 h 422316"/>
              <a:gd name="T4" fmla="*/ 439710 w 575353"/>
              <a:gd name="T5" fmla="*/ 267024 h 422316"/>
              <a:gd name="T6" fmla="*/ 470388 w 575353"/>
              <a:gd name="T7" fmla="*/ 287564 h 422316"/>
              <a:gd name="T8" fmla="*/ 501065 w 575353"/>
              <a:gd name="T9" fmla="*/ 308104 h 422316"/>
              <a:gd name="T10" fmla="*/ 531743 w 575353"/>
              <a:gd name="T11" fmla="*/ 359455 h 422316"/>
              <a:gd name="T12" fmla="*/ 562420 w 575353"/>
              <a:gd name="T13" fmla="*/ 421076 h 422316"/>
              <a:gd name="T14" fmla="*/ 572646 w 575353"/>
              <a:gd name="T15" fmla="*/ 421076 h 422316"/>
              <a:gd name="T16" fmla="*/ 0 60000 65536"/>
              <a:gd name="T17" fmla="*/ 0 60000 65536"/>
              <a:gd name="T18" fmla="*/ 0 60000 65536"/>
              <a:gd name="T19" fmla="*/ 0 60000 65536"/>
              <a:gd name="T20" fmla="*/ 0 60000 65536"/>
              <a:gd name="T21" fmla="*/ 0 60000 65536"/>
              <a:gd name="T22" fmla="*/ 0 60000 65536"/>
              <a:gd name="T23" fmla="*/ 0 60000 65536"/>
              <a:gd name="T24" fmla="*/ 0 w 575353"/>
              <a:gd name="T25" fmla="*/ 0 h 422316"/>
              <a:gd name="T26" fmla="*/ 575353 w 575353"/>
              <a:gd name="T27" fmla="*/ 422316 h 422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5353" h="422316">
                <a:moveTo>
                  <a:pt x="0" y="0"/>
                </a:moveTo>
                <a:lnTo>
                  <a:pt x="380144" y="226031"/>
                </a:lnTo>
                <a:cubicBezTo>
                  <a:pt x="401277" y="238809"/>
                  <a:pt x="421241" y="253429"/>
                  <a:pt x="441789" y="267128"/>
                </a:cubicBezTo>
                <a:lnTo>
                  <a:pt x="472612" y="287676"/>
                </a:lnTo>
                <a:lnTo>
                  <a:pt x="503434" y="308224"/>
                </a:lnTo>
                <a:cubicBezTo>
                  <a:pt x="532539" y="395541"/>
                  <a:pt x="491947" y="289079"/>
                  <a:pt x="534257" y="359595"/>
                </a:cubicBezTo>
                <a:cubicBezTo>
                  <a:pt x="559327" y="401378"/>
                  <a:pt x="526106" y="382267"/>
                  <a:pt x="565079" y="421240"/>
                </a:cubicBezTo>
                <a:cubicBezTo>
                  <a:pt x="567501" y="423662"/>
                  <a:pt x="571928" y="421240"/>
                  <a:pt x="575353" y="421240"/>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Tree>
    <p:extLst>
      <p:ext uri="{BB962C8B-B14F-4D97-AF65-F5344CB8AC3E}">
        <p14:creationId xmlns:p14="http://schemas.microsoft.com/office/powerpoint/2010/main" val="222450724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z="3600" dirty="0"/>
              <a:t>Building Routes – Vehicle Routing and Scheduling</a:t>
            </a:r>
          </a:p>
        </p:txBody>
      </p:sp>
      <p:sp>
        <p:nvSpPr>
          <p:cNvPr id="52227" name="Content Placeholder 2"/>
          <p:cNvSpPr>
            <a:spLocks noGrp="1"/>
          </p:cNvSpPr>
          <p:nvPr>
            <p:ph idx="1"/>
          </p:nvPr>
        </p:nvSpPr>
        <p:spPr/>
        <p:txBody>
          <a:bodyPr/>
          <a:lstStyle/>
          <a:p>
            <a:r>
              <a:rPr lang="en-US" altLang="en-US" sz="2400" dirty="0"/>
              <a:t>Next highest savings is 32; customer 10 combined with route to customer 6</a:t>
            </a:r>
          </a:p>
          <a:p>
            <a:r>
              <a:rPr lang="en-US" altLang="en-US" sz="2400" dirty="0"/>
              <a:t>However, the total load on the route is 163 and the delivery requirement of customer 10 is 47;  Adding customer 10 would exceed the capacity of the truck</a:t>
            </a:r>
          </a:p>
          <a:p>
            <a:r>
              <a:rPr lang="en-US" altLang="en-US" sz="2400" dirty="0"/>
              <a:t>Hence this cannot be done</a:t>
            </a:r>
          </a:p>
          <a:p>
            <a:r>
              <a:rPr lang="en-US" altLang="en-US" sz="2400" dirty="0"/>
              <a:t>Next highest savings is 29</a:t>
            </a:r>
          </a:p>
          <a:p>
            <a:pPr lvl="1"/>
            <a:r>
              <a:rPr lang="en-US" altLang="en-US" sz="2000" dirty="0"/>
              <a:t>Either combining customer 5 or 10 with the route through 6</a:t>
            </a:r>
          </a:p>
          <a:p>
            <a:pPr lvl="1"/>
            <a:r>
              <a:rPr lang="en-US" altLang="en-US" sz="2000" dirty="0"/>
              <a:t>Neither of them are feasible because the capacity of the truck is exceed</a:t>
            </a:r>
          </a:p>
        </p:txBody>
      </p:sp>
    </p:spTree>
    <p:extLst>
      <p:ext uri="{BB962C8B-B14F-4D97-AF65-F5344CB8AC3E}">
        <p14:creationId xmlns:p14="http://schemas.microsoft.com/office/powerpoint/2010/main" val="24939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z="2800" dirty="0"/>
              <a:t>Building Routes – Vehicle Routing and Scheduling</a:t>
            </a:r>
          </a:p>
        </p:txBody>
      </p:sp>
      <p:grpSp>
        <p:nvGrpSpPr>
          <p:cNvPr id="2" name="Group 4"/>
          <p:cNvGrpSpPr>
            <a:grpSpLocks/>
          </p:cNvGrpSpPr>
          <p:nvPr/>
        </p:nvGrpSpPr>
        <p:grpSpPr bwMode="auto">
          <a:xfrm>
            <a:off x="255588" y="1377950"/>
            <a:ext cx="5927725" cy="5054600"/>
            <a:chOff x="0" y="0"/>
            <a:chExt cx="5895975" cy="5224463"/>
          </a:xfrm>
        </p:grpSpPr>
        <p:sp>
          <p:nvSpPr>
            <p:cNvPr id="6" name="TextBox 3"/>
            <p:cNvSpPr txBox="1"/>
            <p:nvPr/>
          </p:nvSpPr>
          <p:spPr>
            <a:xfrm>
              <a:off x="524227" y="3314515"/>
              <a:ext cx="0" cy="17229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endParaRPr lang="en-US" sz="1600" dirty="0">
                <a:latin typeface="Calibri" panose="020F0502020204030204" pitchFamily="34" charset="0"/>
              </a:endParaRPr>
            </a:p>
          </p:txBody>
        </p:sp>
        <p:graphicFrame>
          <p:nvGraphicFramePr>
            <p:cNvPr id="7" name="Chart 6"/>
            <p:cNvGraphicFramePr/>
            <p:nvPr/>
          </p:nvGraphicFramePr>
          <p:xfrm>
            <a:off x="0" y="0"/>
            <a:ext cx="5895975" cy="52244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6"/>
            <p:cNvSpPr txBox="1"/>
            <p:nvPr/>
          </p:nvSpPr>
          <p:spPr>
            <a:xfrm>
              <a:off x="609493" y="115679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a:t>
              </a:r>
            </a:p>
          </p:txBody>
        </p:sp>
        <p:sp>
          <p:nvSpPr>
            <p:cNvPr id="9" name="TextBox 8"/>
            <p:cNvSpPr txBox="1"/>
            <p:nvPr/>
          </p:nvSpPr>
          <p:spPr>
            <a:xfrm>
              <a:off x="1571102" y="2052703"/>
              <a:ext cx="257377"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2</a:t>
              </a:r>
            </a:p>
          </p:txBody>
        </p:sp>
        <p:sp>
          <p:nvSpPr>
            <p:cNvPr id="10" name="TextBox 10"/>
            <p:cNvSpPr txBox="1"/>
            <p:nvPr/>
          </p:nvSpPr>
          <p:spPr>
            <a:xfrm>
              <a:off x="1724265" y="87129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3</a:t>
              </a:r>
            </a:p>
          </p:txBody>
        </p:sp>
        <p:sp>
          <p:nvSpPr>
            <p:cNvPr id="11" name="TextBox 11"/>
            <p:cNvSpPr txBox="1"/>
            <p:nvPr/>
          </p:nvSpPr>
          <p:spPr>
            <a:xfrm>
              <a:off x="2524816" y="1233918"/>
              <a:ext cx="255798"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4</a:t>
              </a:r>
            </a:p>
          </p:txBody>
        </p:sp>
        <p:sp>
          <p:nvSpPr>
            <p:cNvPr id="12" name="TextBox 12"/>
            <p:cNvSpPr txBox="1"/>
            <p:nvPr/>
          </p:nvSpPr>
          <p:spPr>
            <a:xfrm>
              <a:off x="3609587" y="2042857"/>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5</a:t>
              </a:r>
            </a:p>
          </p:txBody>
        </p:sp>
        <p:sp>
          <p:nvSpPr>
            <p:cNvPr id="13" name="TextBox 13"/>
            <p:cNvSpPr txBox="1"/>
            <p:nvPr/>
          </p:nvSpPr>
          <p:spPr>
            <a:xfrm>
              <a:off x="4610671" y="2375949"/>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6</a:t>
              </a:r>
            </a:p>
          </p:txBody>
        </p:sp>
        <p:sp>
          <p:nvSpPr>
            <p:cNvPr id="14" name="TextBox 14"/>
            <p:cNvSpPr txBox="1"/>
            <p:nvPr/>
          </p:nvSpPr>
          <p:spPr>
            <a:xfrm>
              <a:off x="4067496" y="2909226"/>
              <a:ext cx="255798"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7</a:t>
              </a:r>
            </a:p>
          </p:txBody>
        </p:sp>
        <p:sp>
          <p:nvSpPr>
            <p:cNvPr id="15" name="TextBox 15"/>
            <p:cNvSpPr txBox="1"/>
            <p:nvPr/>
          </p:nvSpPr>
          <p:spPr>
            <a:xfrm>
              <a:off x="2085855" y="2938761"/>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8</a:t>
              </a:r>
            </a:p>
          </p:txBody>
        </p:sp>
        <p:sp>
          <p:nvSpPr>
            <p:cNvPr id="16" name="TextBox 16"/>
            <p:cNvSpPr txBox="1"/>
            <p:nvPr/>
          </p:nvSpPr>
          <p:spPr>
            <a:xfrm>
              <a:off x="2085855" y="3547515"/>
              <a:ext cx="328431" cy="265818"/>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12</a:t>
              </a:r>
            </a:p>
          </p:txBody>
        </p:sp>
        <p:sp>
          <p:nvSpPr>
            <p:cNvPr id="17" name="TextBox 17"/>
            <p:cNvSpPr txBox="1"/>
            <p:nvPr/>
          </p:nvSpPr>
          <p:spPr>
            <a:xfrm>
              <a:off x="866869" y="3224269"/>
              <a:ext cx="255798"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9</a:t>
              </a:r>
            </a:p>
          </p:txBody>
        </p:sp>
        <p:sp>
          <p:nvSpPr>
            <p:cNvPr id="18" name="TextBox 18"/>
            <p:cNvSpPr txBox="1"/>
            <p:nvPr/>
          </p:nvSpPr>
          <p:spPr>
            <a:xfrm>
              <a:off x="1027927" y="4215341"/>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13</a:t>
              </a:r>
            </a:p>
          </p:txBody>
        </p:sp>
        <p:sp>
          <p:nvSpPr>
            <p:cNvPr id="19" name="TextBox 19"/>
            <p:cNvSpPr txBox="1"/>
            <p:nvPr/>
          </p:nvSpPr>
          <p:spPr>
            <a:xfrm>
              <a:off x="3352210" y="3129099"/>
              <a:ext cx="328431"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10</a:t>
              </a:r>
            </a:p>
          </p:txBody>
        </p:sp>
        <p:sp>
          <p:nvSpPr>
            <p:cNvPr id="20" name="TextBox 20"/>
            <p:cNvSpPr txBox="1"/>
            <p:nvPr/>
          </p:nvSpPr>
          <p:spPr>
            <a:xfrm>
              <a:off x="4705411" y="3404762"/>
              <a:ext cx="326852" cy="264176"/>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11</a:t>
              </a:r>
            </a:p>
          </p:txBody>
        </p:sp>
        <p:sp>
          <p:nvSpPr>
            <p:cNvPr id="21" name="TextBox 21"/>
            <p:cNvSpPr txBox="1"/>
            <p:nvPr/>
          </p:nvSpPr>
          <p:spPr>
            <a:xfrm>
              <a:off x="618967" y="2395639"/>
              <a:ext cx="536859" cy="264177"/>
            </a:xfrm>
            <a:prstGeom prst="rect">
              <a:avLst/>
            </a:prstGeom>
            <a:noFill/>
          </p:spPr>
          <p:style>
            <a:lnRef idx="0">
              <a:scrgbClr r="0" g="0" b="0"/>
            </a:lnRef>
            <a:fillRef idx="0">
              <a:scrgbClr r="0" g="0" b="0"/>
            </a:fillRef>
            <a:effectRef idx="0">
              <a:scrgbClr r="0" g="0" b="0"/>
            </a:effectRef>
            <a:fontRef idx="minor">
              <a:schemeClr val="tx1"/>
            </a:fontRef>
          </p:style>
          <p:txBody>
            <a:bodyPr wrap="none"/>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1600" dirty="0">
                  <a:latin typeface="Calibri" panose="020F0502020204030204" pitchFamily="34" charset="0"/>
                </a:rPr>
                <a:t>Depot</a:t>
              </a:r>
            </a:p>
          </p:txBody>
        </p:sp>
      </p:grpSp>
      <p:sp>
        <p:nvSpPr>
          <p:cNvPr id="53254" name="Freeform 33"/>
          <p:cNvSpPr>
            <a:spLocks/>
          </p:cNvSpPr>
          <p:nvPr/>
        </p:nvSpPr>
        <p:spPr bwMode="auto">
          <a:xfrm>
            <a:off x="914400" y="3803650"/>
            <a:ext cx="3997325" cy="131763"/>
          </a:xfrm>
          <a:custGeom>
            <a:avLst/>
            <a:gdLst>
              <a:gd name="T0" fmla="*/ 0 w 3996647"/>
              <a:gd name="T1" fmla="*/ 6105 h 278594"/>
              <a:gd name="T2" fmla="*/ 195341 w 3996647"/>
              <a:gd name="T3" fmla="*/ 5861 h 278594"/>
              <a:gd name="T4" fmla="*/ 236465 w 3996647"/>
              <a:gd name="T5" fmla="*/ 5617 h 278594"/>
              <a:gd name="T6" fmla="*/ 390682 w 3996647"/>
              <a:gd name="T7" fmla="*/ 5373 h 278594"/>
              <a:gd name="T8" fmla="*/ 586024 w 3996647"/>
              <a:gd name="T9" fmla="*/ 4884 h 278594"/>
              <a:gd name="T10" fmla="*/ 627148 w 3996647"/>
              <a:gd name="T11" fmla="*/ 4640 h 278594"/>
              <a:gd name="T12" fmla="*/ 688836 w 3996647"/>
              <a:gd name="T13" fmla="*/ 4152 h 278594"/>
              <a:gd name="T14" fmla="*/ 750521 w 3996647"/>
              <a:gd name="T15" fmla="*/ 3664 h 278594"/>
              <a:gd name="T16" fmla="*/ 781367 w 3996647"/>
              <a:gd name="T17" fmla="*/ 3419 h 278594"/>
              <a:gd name="T18" fmla="*/ 904738 w 3996647"/>
              <a:gd name="T19" fmla="*/ 2931 h 278594"/>
              <a:gd name="T20" fmla="*/ 935584 w 3996647"/>
              <a:gd name="T21" fmla="*/ 2686 h 278594"/>
              <a:gd name="T22" fmla="*/ 1038393 w 3996647"/>
              <a:gd name="T23" fmla="*/ 2198 h 278594"/>
              <a:gd name="T24" fmla="*/ 1110362 w 3996647"/>
              <a:gd name="T25" fmla="*/ 1710 h 278594"/>
              <a:gd name="T26" fmla="*/ 1202892 w 3996647"/>
              <a:gd name="T27" fmla="*/ 1221 h 278594"/>
              <a:gd name="T28" fmla="*/ 1274860 w 3996647"/>
              <a:gd name="T29" fmla="*/ 733 h 278594"/>
              <a:gd name="T30" fmla="*/ 1336548 w 3996647"/>
              <a:gd name="T31" fmla="*/ 489 h 278594"/>
              <a:gd name="T32" fmla="*/ 1387952 w 3996647"/>
              <a:gd name="T33" fmla="*/ 244 h 278594"/>
              <a:gd name="T34" fmla="*/ 1480482 w 3996647"/>
              <a:gd name="T35" fmla="*/ 0 h 278594"/>
              <a:gd name="T36" fmla="*/ 2560001 w 3996647"/>
              <a:gd name="T37" fmla="*/ 244 h 278594"/>
              <a:gd name="T38" fmla="*/ 2642251 w 3996647"/>
              <a:gd name="T39" fmla="*/ 489 h 278594"/>
              <a:gd name="T40" fmla="*/ 2837591 w 3996647"/>
              <a:gd name="T41" fmla="*/ 733 h 278594"/>
              <a:gd name="T42" fmla="*/ 2919841 w 3996647"/>
              <a:gd name="T43" fmla="*/ 1221 h 278594"/>
              <a:gd name="T44" fmla="*/ 2991807 w 3996647"/>
              <a:gd name="T45" fmla="*/ 1710 h 278594"/>
              <a:gd name="T46" fmla="*/ 3053497 w 3996647"/>
              <a:gd name="T47" fmla="*/ 1954 h 278594"/>
              <a:gd name="T48" fmla="*/ 3115181 w 3996647"/>
              <a:gd name="T49" fmla="*/ 2442 h 278594"/>
              <a:gd name="T50" fmla="*/ 3176871 w 3996647"/>
              <a:gd name="T51" fmla="*/ 2686 h 278594"/>
              <a:gd name="T52" fmla="*/ 3238555 w 3996647"/>
              <a:gd name="T53" fmla="*/ 3175 h 278594"/>
              <a:gd name="T54" fmla="*/ 3320805 w 3996647"/>
              <a:gd name="T55" fmla="*/ 3419 h 278594"/>
              <a:gd name="T56" fmla="*/ 3403055 w 3996647"/>
              <a:gd name="T57" fmla="*/ 3908 h 278594"/>
              <a:gd name="T58" fmla="*/ 3444179 w 3996647"/>
              <a:gd name="T59" fmla="*/ 4152 h 278594"/>
              <a:gd name="T60" fmla="*/ 3505865 w 3996647"/>
              <a:gd name="T61" fmla="*/ 4396 h 278594"/>
              <a:gd name="T62" fmla="*/ 3536711 w 3996647"/>
              <a:gd name="T63" fmla="*/ 4640 h 278594"/>
              <a:gd name="T64" fmla="*/ 3588114 w 3996647"/>
              <a:gd name="T65" fmla="*/ 4884 h 278594"/>
              <a:gd name="T66" fmla="*/ 3629238 w 3996647"/>
              <a:gd name="T67" fmla="*/ 5129 h 278594"/>
              <a:gd name="T68" fmla="*/ 3762893 w 3996647"/>
              <a:gd name="T69" fmla="*/ 5861 h 278594"/>
              <a:gd name="T70" fmla="*/ 3804019 w 3996647"/>
              <a:gd name="T71" fmla="*/ 6105 h 278594"/>
              <a:gd name="T72" fmla="*/ 3855425 w 3996647"/>
              <a:gd name="T73" fmla="*/ 6350 h 278594"/>
              <a:gd name="T74" fmla="*/ 3886267 w 3996647"/>
              <a:gd name="T75" fmla="*/ 6594 h 278594"/>
              <a:gd name="T76" fmla="*/ 3999359 w 3996647"/>
              <a:gd name="T77" fmla="*/ 6594 h 2785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96647"/>
              <a:gd name="T118" fmla="*/ 0 h 278594"/>
              <a:gd name="T119" fmla="*/ 3996647 w 3996647"/>
              <a:gd name="T120" fmla="*/ 278594 h 2785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96647" h="278594">
                <a:moveTo>
                  <a:pt x="0" y="256854"/>
                </a:moveTo>
                <a:cubicBezTo>
                  <a:pt x="65070" y="253429"/>
                  <a:pt x="130294" y="252225"/>
                  <a:pt x="195209" y="246580"/>
                </a:cubicBezTo>
                <a:cubicBezTo>
                  <a:pt x="209276" y="245357"/>
                  <a:pt x="222262" y="237784"/>
                  <a:pt x="236305" y="236306"/>
                </a:cubicBezTo>
                <a:cubicBezTo>
                  <a:pt x="287507" y="230916"/>
                  <a:pt x="339047" y="229456"/>
                  <a:pt x="390418" y="226031"/>
                </a:cubicBezTo>
                <a:cubicBezTo>
                  <a:pt x="493763" y="200195"/>
                  <a:pt x="372572" y="227909"/>
                  <a:pt x="585627" y="205483"/>
                </a:cubicBezTo>
                <a:cubicBezTo>
                  <a:pt x="599670" y="204005"/>
                  <a:pt x="613198" y="199266"/>
                  <a:pt x="626723" y="195209"/>
                </a:cubicBezTo>
                <a:cubicBezTo>
                  <a:pt x="647469" y="188985"/>
                  <a:pt x="667820" y="181510"/>
                  <a:pt x="688368" y="174661"/>
                </a:cubicBezTo>
                <a:lnTo>
                  <a:pt x="750013" y="154112"/>
                </a:lnTo>
                <a:cubicBezTo>
                  <a:pt x="760287" y="150687"/>
                  <a:pt x="770329" y="146465"/>
                  <a:pt x="780836" y="143838"/>
                </a:cubicBezTo>
                <a:cubicBezTo>
                  <a:pt x="848718" y="126867"/>
                  <a:pt x="807921" y="135315"/>
                  <a:pt x="904125" y="123290"/>
                </a:cubicBezTo>
                <a:cubicBezTo>
                  <a:pt x="914399" y="119865"/>
                  <a:pt x="924376" y="115365"/>
                  <a:pt x="934948" y="113016"/>
                </a:cubicBezTo>
                <a:cubicBezTo>
                  <a:pt x="1025787" y="92830"/>
                  <a:pt x="966036" y="112940"/>
                  <a:pt x="1037689" y="92467"/>
                </a:cubicBezTo>
                <a:cubicBezTo>
                  <a:pt x="1097741" y="75309"/>
                  <a:pt x="1037361" y="87974"/>
                  <a:pt x="1109609" y="71919"/>
                </a:cubicBezTo>
                <a:cubicBezTo>
                  <a:pt x="1157273" y="61327"/>
                  <a:pt x="1158231" y="63898"/>
                  <a:pt x="1202076" y="51371"/>
                </a:cubicBezTo>
                <a:cubicBezTo>
                  <a:pt x="1247770" y="38316"/>
                  <a:pt x="1220468" y="41528"/>
                  <a:pt x="1273995" y="30822"/>
                </a:cubicBezTo>
                <a:cubicBezTo>
                  <a:pt x="1294422" y="26736"/>
                  <a:pt x="1315144" y="24274"/>
                  <a:pt x="1335640" y="20548"/>
                </a:cubicBezTo>
                <a:cubicBezTo>
                  <a:pt x="1352821" y="17424"/>
                  <a:pt x="1369724" y="12744"/>
                  <a:pt x="1387011" y="10274"/>
                </a:cubicBezTo>
                <a:cubicBezTo>
                  <a:pt x="1417711" y="5888"/>
                  <a:pt x="1448656" y="3425"/>
                  <a:pt x="1479478" y="0"/>
                </a:cubicBezTo>
                <a:lnTo>
                  <a:pt x="2558265" y="10274"/>
                </a:lnTo>
                <a:cubicBezTo>
                  <a:pt x="2585872" y="10763"/>
                  <a:pt x="2612923" y="18508"/>
                  <a:pt x="2640458" y="20548"/>
                </a:cubicBezTo>
                <a:cubicBezTo>
                  <a:pt x="2705440" y="25361"/>
                  <a:pt x="2770597" y="27397"/>
                  <a:pt x="2835667" y="30822"/>
                </a:cubicBezTo>
                <a:cubicBezTo>
                  <a:pt x="2906111" y="54305"/>
                  <a:pt x="2818694" y="26580"/>
                  <a:pt x="2917860" y="51371"/>
                </a:cubicBezTo>
                <a:cubicBezTo>
                  <a:pt x="2996195" y="70954"/>
                  <a:pt x="2893695" y="52702"/>
                  <a:pt x="2989779" y="71919"/>
                </a:cubicBezTo>
                <a:cubicBezTo>
                  <a:pt x="3010206" y="76004"/>
                  <a:pt x="3031214" y="77140"/>
                  <a:pt x="3051424" y="82193"/>
                </a:cubicBezTo>
                <a:cubicBezTo>
                  <a:pt x="3072437" y="87446"/>
                  <a:pt x="3091704" y="99181"/>
                  <a:pt x="3113069" y="102742"/>
                </a:cubicBezTo>
                <a:cubicBezTo>
                  <a:pt x="3133617" y="106167"/>
                  <a:pt x="3154504" y="107964"/>
                  <a:pt x="3174714" y="113016"/>
                </a:cubicBezTo>
                <a:cubicBezTo>
                  <a:pt x="3195727" y="118269"/>
                  <a:pt x="3214866" y="130877"/>
                  <a:pt x="3236359" y="133564"/>
                </a:cubicBezTo>
                <a:cubicBezTo>
                  <a:pt x="3263757" y="136989"/>
                  <a:pt x="3291414" y="138750"/>
                  <a:pt x="3318552" y="143838"/>
                </a:cubicBezTo>
                <a:cubicBezTo>
                  <a:pt x="3346310" y="149043"/>
                  <a:pt x="3373348" y="157537"/>
                  <a:pt x="3400746" y="164387"/>
                </a:cubicBezTo>
                <a:cubicBezTo>
                  <a:pt x="3414445" y="167812"/>
                  <a:pt x="3427914" y="172340"/>
                  <a:pt x="3441842" y="174661"/>
                </a:cubicBezTo>
                <a:cubicBezTo>
                  <a:pt x="3462390" y="178086"/>
                  <a:pt x="3483151" y="180416"/>
                  <a:pt x="3503487" y="184935"/>
                </a:cubicBezTo>
                <a:cubicBezTo>
                  <a:pt x="3514059" y="187284"/>
                  <a:pt x="3523803" y="192582"/>
                  <a:pt x="3534310" y="195209"/>
                </a:cubicBezTo>
                <a:cubicBezTo>
                  <a:pt x="3551251" y="199444"/>
                  <a:pt x="3568633" y="201695"/>
                  <a:pt x="3585680" y="205483"/>
                </a:cubicBezTo>
                <a:cubicBezTo>
                  <a:pt x="3599464" y="208546"/>
                  <a:pt x="3612993" y="212694"/>
                  <a:pt x="3626777" y="215757"/>
                </a:cubicBezTo>
                <a:cubicBezTo>
                  <a:pt x="3769080" y="247379"/>
                  <a:pt x="3558936" y="196228"/>
                  <a:pt x="3760341" y="246580"/>
                </a:cubicBezTo>
                <a:cubicBezTo>
                  <a:pt x="3774040" y="250005"/>
                  <a:pt x="3787592" y="254085"/>
                  <a:pt x="3801438" y="256854"/>
                </a:cubicBezTo>
                <a:cubicBezTo>
                  <a:pt x="3818562" y="260279"/>
                  <a:pt x="3835868" y="262893"/>
                  <a:pt x="3852809" y="267128"/>
                </a:cubicBezTo>
                <a:cubicBezTo>
                  <a:pt x="3863315" y="269755"/>
                  <a:pt x="3872829" y="276630"/>
                  <a:pt x="3883631" y="277402"/>
                </a:cubicBezTo>
                <a:cubicBezTo>
                  <a:pt x="3921207" y="280086"/>
                  <a:pt x="3958975" y="277402"/>
                  <a:pt x="3996647" y="277402"/>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36" name="Content Placeholder 2"/>
          <p:cNvSpPr txBox="1">
            <a:spLocks/>
          </p:cNvSpPr>
          <p:nvPr/>
        </p:nvSpPr>
        <p:spPr>
          <a:xfrm>
            <a:off x="6197600" y="1335088"/>
            <a:ext cx="2717800" cy="5016500"/>
          </a:xfrm>
          <a:prstGeom prst="rect">
            <a:avLst/>
          </a:prstGeom>
        </p:spPr>
        <p:txBody>
          <a:bodyPr/>
          <a:lstStyle>
            <a:lvl1pPr marL="342900" indent="-342900" algn="l" rtl="0" eaLnBrk="0" fontAlgn="base" hangingPunct="0">
              <a:spcBef>
                <a:spcPct val="20000"/>
              </a:spcBef>
              <a:spcAft>
                <a:spcPct val="0"/>
              </a:spcAft>
              <a:buClr>
                <a:schemeClr val="tx2"/>
              </a:buClr>
              <a:buSzPct val="75000"/>
              <a:buFont typeface="Garamond" panose="02020404030301010803" pitchFamily="18" charset="0"/>
              <a:buChar char="─"/>
              <a:defRPr sz="2400">
                <a:solidFill>
                  <a:schemeClr val="tx2"/>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Calibri" panose="020F0502020204030204" pitchFamily="34" charset="0"/>
              </a:defRPr>
            </a:lvl3pPr>
            <a:lvl4pPr marL="1600200" indent="-228600" algn="l" rtl="0" eaLnBrk="0" fontAlgn="base" hangingPunct="0">
              <a:spcBef>
                <a:spcPct val="20000"/>
              </a:spcBef>
              <a:spcAft>
                <a:spcPct val="0"/>
              </a:spcAft>
              <a:buClr>
                <a:schemeClr val="accent2"/>
              </a:buClr>
              <a:buSzPct val="65000"/>
              <a:buFont typeface="Monotype Sorts"/>
              <a:buChar char="u"/>
              <a:defRPr>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5pPr>
            <a:lvl6pPr marL="25146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6pPr>
            <a:lvl7pPr marL="29718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7pPr>
            <a:lvl8pPr marL="34290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8pPr>
            <a:lvl9pPr marL="3886200" indent="-228600" algn="l" rtl="0" eaLnBrk="0" fontAlgn="base" hangingPunct="0">
              <a:spcBef>
                <a:spcPct val="20000"/>
              </a:spcBef>
              <a:spcAft>
                <a:spcPct val="0"/>
              </a:spcAft>
              <a:buClr>
                <a:schemeClr val="tx1"/>
              </a:buClr>
              <a:buSzPct val="100000"/>
              <a:buChar char="–"/>
              <a:defRPr sz="1600">
                <a:solidFill>
                  <a:schemeClr val="tx1"/>
                </a:solidFill>
                <a:latin typeface="Times New Roman" pitchFamily="18" charset="0"/>
              </a:defRPr>
            </a:lvl9pPr>
          </a:lstStyle>
          <a:p>
            <a:pPr>
              <a:defRPr/>
            </a:pPr>
            <a:r>
              <a:rPr lang="en-US" sz="1800" kern="0" dirty="0"/>
              <a:t>Next highest savings is 28</a:t>
            </a:r>
          </a:p>
          <a:p>
            <a:pPr lvl="1">
              <a:defRPr/>
            </a:pPr>
            <a:r>
              <a:rPr lang="en-US" sz="1600" kern="0" dirty="0"/>
              <a:t>Combine customer 3 on route to customer 4</a:t>
            </a:r>
          </a:p>
          <a:p>
            <a:pPr lvl="1">
              <a:defRPr/>
            </a:pPr>
            <a:r>
              <a:rPr lang="en-US" sz="1600" kern="0" dirty="0"/>
              <a:t>Notice that the total load is 43 + 92 &lt;= 200 (feasible)</a:t>
            </a:r>
          </a:p>
          <a:p>
            <a:pPr lvl="1">
              <a:defRPr/>
            </a:pPr>
            <a:r>
              <a:rPr lang="en-US" sz="1600" kern="0" dirty="0"/>
              <a:t>A new route is started</a:t>
            </a:r>
          </a:p>
          <a:p>
            <a:pPr>
              <a:defRPr/>
            </a:pPr>
            <a:endParaRPr lang="en-US" sz="1800" kern="0" dirty="0"/>
          </a:p>
        </p:txBody>
      </p:sp>
      <p:sp>
        <p:nvSpPr>
          <p:cNvPr id="53256" name="Freeform 22"/>
          <p:cNvSpPr>
            <a:spLocks/>
          </p:cNvSpPr>
          <p:nvPr/>
        </p:nvSpPr>
        <p:spPr bwMode="auto">
          <a:xfrm>
            <a:off x="4418013" y="3965575"/>
            <a:ext cx="554037" cy="195263"/>
          </a:xfrm>
          <a:custGeom>
            <a:avLst/>
            <a:gdLst>
              <a:gd name="T0" fmla="*/ 551742 w 554804"/>
              <a:gd name="T1" fmla="*/ 0 h 195209"/>
              <a:gd name="T2" fmla="*/ 490437 w 554804"/>
              <a:gd name="T3" fmla="*/ 30858 h 195209"/>
              <a:gd name="T4" fmla="*/ 459786 w 554804"/>
              <a:gd name="T5" fmla="*/ 41140 h 195209"/>
              <a:gd name="T6" fmla="*/ 439350 w 554804"/>
              <a:gd name="T7" fmla="*/ 61713 h 195209"/>
              <a:gd name="T8" fmla="*/ 347393 w 554804"/>
              <a:gd name="T9" fmla="*/ 82285 h 195209"/>
              <a:gd name="T10" fmla="*/ 255436 w 554804"/>
              <a:gd name="T11" fmla="*/ 113139 h 195209"/>
              <a:gd name="T12" fmla="*/ 224783 w 554804"/>
              <a:gd name="T13" fmla="*/ 123426 h 195209"/>
              <a:gd name="T14" fmla="*/ 194132 w 554804"/>
              <a:gd name="T15" fmla="*/ 143998 h 195209"/>
              <a:gd name="T16" fmla="*/ 81740 w 554804"/>
              <a:gd name="T17" fmla="*/ 164567 h 195209"/>
              <a:gd name="T18" fmla="*/ 0 w 554804"/>
              <a:gd name="T19" fmla="*/ 195425 h 195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4804"/>
              <a:gd name="T31" fmla="*/ 0 h 195209"/>
              <a:gd name="T32" fmla="*/ 554804 w 554804"/>
              <a:gd name="T33" fmla="*/ 195209 h 195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4804" h="195209">
                <a:moveTo>
                  <a:pt x="554804" y="0"/>
                </a:moveTo>
                <a:cubicBezTo>
                  <a:pt x="534256" y="10274"/>
                  <a:pt x="514153" y="21492"/>
                  <a:pt x="493159" y="30822"/>
                </a:cubicBezTo>
                <a:cubicBezTo>
                  <a:pt x="483263" y="35220"/>
                  <a:pt x="471623" y="35524"/>
                  <a:pt x="462337" y="41096"/>
                </a:cubicBezTo>
                <a:cubicBezTo>
                  <a:pt x="454031" y="46080"/>
                  <a:pt x="450094" y="56661"/>
                  <a:pt x="441788" y="61645"/>
                </a:cubicBezTo>
                <a:cubicBezTo>
                  <a:pt x="422332" y="73318"/>
                  <a:pt x="361769" y="80118"/>
                  <a:pt x="349321" y="82193"/>
                </a:cubicBezTo>
                <a:lnTo>
                  <a:pt x="256854" y="113015"/>
                </a:lnTo>
                <a:cubicBezTo>
                  <a:pt x="246580" y="116440"/>
                  <a:pt x="235042" y="117283"/>
                  <a:pt x="226031" y="123290"/>
                </a:cubicBezTo>
                <a:cubicBezTo>
                  <a:pt x="215757" y="130139"/>
                  <a:pt x="206771" y="139502"/>
                  <a:pt x="195209" y="143838"/>
                </a:cubicBezTo>
                <a:cubicBezTo>
                  <a:pt x="179852" y="149597"/>
                  <a:pt x="93734" y="161501"/>
                  <a:pt x="82193" y="164386"/>
                </a:cubicBezTo>
                <a:cubicBezTo>
                  <a:pt x="36255" y="175871"/>
                  <a:pt x="31799" y="179309"/>
                  <a:pt x="0" y="195209"/>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53257" name="Freeform 23"/>
          <p:cNvSpPr>
            <a:spLocks/>
          </p:cNvSpPr>
          <p:nvPr/>
        </p:nvSpPr>
        <p:spPr bwMode="auto">
          <a:xfrm>
            <a:off x="4397375" y="4222750"/>
            <a:ext cx="574675" cy="422275"/>
          </a:xfrm>
          <a:custGeom>
            <a:avLst/>
            <a:gdLst>
              <a:gd name="T0" fmla="*/ 0 w 575353"/>
              <a:gd name="T1" fmla="*/ 0 h 422316"/>
              <a:gd name="T2" fmla="*/ 378356 w 575353"/>
              <a:gd name="T3" fmla="*/ 225943 h 422316"/>
              <a:gd name="T4" fmla="*/ 439710 w 575353"/>
              <a:gd name="T5" fmla="*/ 267024 h 422316"/>
              <a:gd name="T6" fmla="*/ 470388 w 575353"/>
              <a:gd name="T7" fmla="*/ 287564 h 422316"/>
              <a:gd name="T8" fmla="*/ 501065 w 575353"/>
              <a:gd name="T9" fmla="*/ 308104 h 422316"/>
              <a:gd name="T10" fmla="*/ 531743 w 575353"/>
              <a:gd name="T11" fmla="*/ 359455 h 422316"/>
              <a:gd name="T12" fmla="*/ 562420 w 575353"/>
              <a:gd name="T13" fmla="*/ 421076 h 422316"/>
              <a:gd name="T14" fmla="*/ 572646 w 575353"/>
              <a:gd name="T15" fmla="*/ 421076 h 422316"/>
              <a:gd name="T16" fmla="*/ 0 60000 65536"/>
              <a:gd name="T17" fmla="*/ 0 60000 65536"/>
              <a:gd name="T18" fmla="*/ 0 60000 65536"/>
              <a:gd name="T19" fmla="*/ 0 60000 65536"/>
              <a:gd name="T20" fmla="*/ 0 60000 65536"/>
              <a:gd name="T21" fmla="*/ 0 60000 65536"/>
              <a:gd name="T22" fmla="*/ 0 60000 65536"/>
              <a:gd name="T23" fmla="*/ 0 60000 65536"/>
              <a:gd name="T24" fmla="*/ 0 w 575353"/>
              <a:gd name="T25" fmla="*/ 0 h 422316"/>
              <a:gd name="T26" fmla="*/ 575353 w 575353"/>
              <a:gd name="T27" fmla="*/ 422316 h 422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5353" h="422316">
                <a:moveTo>
                  <a:pt x="0" y="0"/>
                </a:moveTo>
                <a:lnTo>
                  <a:pt x="380144" y="226031"/>
                </a:lnTo>
                <a:cubicBezTo>
                  <a:pt x="401277" y="238809"/>
                  <a:pt x="421241" y="253429"/>
                  <a:pt x="441789" y="267128"/>
                </a:cubicBezTo>
                <a:lnTo>
                  <a:pt x="472612" y="287676"/>
                </a:lnTo>
                <a:lnTo>
                  <a:pt x="503434" y="308224"/>
                </a:lnTo>
                <a:cubicBezTo>
                  <a:pt x="532539" y="395541"/>
                  <a:pt x="491947" y="289079"/>
                  <a:pt x="534257" y="359595"/>
                </a:cubicBezTo>
                <a:cubicBezTo>
                  <a:pt x="559327" y="401378"/>
                  <a:pt x="526106" y="382267"/>
                  <a:pt x="565079" y="421240"/>
                </a:cubicBezTo>
                <a:cubicBezTo>
                  <a:pt x="567501" y="423662"/>
                  <a:pt x="571928" y="421240"/>
                  <a:pt x="575353" y="421240"/>
                </a:cubicBezTo>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
        <p:nvSpPr>
          <p:cNvPr id="53258" name="Freeform 25"/>
          <p:cNvSpPr>
            <a:spLocks/>
          </p:cNvSpPr>
          <p:nvPr/>
        </p:nvSpPr>
        <p:spPr bwMode="auto">
          <a:xfrm>
            <a:off x="935038" y="2414588"/>
            <a:ext cx="1746250" cy="1562100"/>
          </a:xfrm>
          <a:custGeom>
            <a:avLst/>
            <a:gdLst>
              <a:gd name="T0" fmla="*/ 51529 w 1746816"/>
              <a:gd name="T1" fmla="*/ 1511543 h 1561672"/>
              <a:gd name="T2" fmla="*/ 205491 w 1746816"/>
              <a:gd name="T3" fmla="*/ 1336738 h 1561672"/>
              <a:gd name="T4" fmla="*/ 256814 w 1746816"/>
              <a:gd name="T5" fmla="*/ 1254479 h 1561672"/>
              <a:gd name="T6" fmla="*/ 297869 w 1746816"/>
              <a:gd name="T7" fmla="*/ 1203065 h 1561672"/>
              <a:gd name="T8" fmla="*/ 338927 w 1746816"/>
              <a:gd name="T9" fmla="*/ 1141370 h 1561672"/>
              <a:gd name="T10" fmla="*/ 369719 w 1746816"/>
              <a:gd name="T11" fmla="*/ 1079674 h 1561672"/>
              <a:gd name="T12" fmla="*/ 451833 w 1746816"/>
              <a:gd name="T13" fmla="*/ 956283 h 1561672"/>
              <a:gd name="T14" fmla="*/ 503154 w 1746816"/>
              <a:gd name="T15" fmla="*/ 874020 h 1561672"/>
              <a:gd name="T16" fmla="*/ 575004 w 1746816"/>
              <a:gd name="T17" fmla="*/ 791761 h 1561672"/>
              <a:gd name="T18" fmla="*/ 657116 w 1746816"/>
              <a:gd name="T19" fmla="*/ 688936 h 1561672"/>
              <a:gd name="T20" fmla="*/ 739229 w 1746816"/>
              <a:gd name="T21" fmla="*/ 606673 h 1561672"/>
              <a:gd name="T22" fmla="*/ 800814 w 1746816"/>
              <a:gd name="T23" fmla="*/ 534695 h 1561672"/>
              <a:gd name="T24" fmla="*/ 872664 w 1746816"/>
              <a:gd name="T25" fmla="*/ 462718 h 1561672"/>
              <a:gd name="T26" fmla="*/ 985569 w 1746816"/>
              <a:gd name="T27" fmla="*/ 349609 h 1561672"/>
              <a:gd name="T28" fmla="*/ 1036891 w 1746816"/>
              <a:gd name="T29" fmla="*/ 298197 h 1561672"/>
              <a:gd name="T30" fmla="*/ 1088211 w 1746816"/>
              <a:gd name="T31" fmla="*/ 257064 h 1561672"/>
              <a:gd name="T32" fmla="*/ 1211381 w 1746816"/>
              <a:gd name="T33" fmla="*/ 154238 h 1561672"/>
              <a:gd name="T34" fmla="*/ 1283231 w 1746816"/>
              <a:gd name="T35" fmla="*/ 92542 h 1561672"/>
              <a:gd name="T36" fmla="*/ 1375608 w 1746816"/>
              <a:gd name="T37" fmla="*/ 0 h 1561672"/>
              <a:gd name="T38" fmla="*/ 1478251 w 1746816"/>
              <a:gd name="T39" fmla="*/ 113109 h 1561672"/>
              <a:gd name="T40" fmla="*/ 1529571 w 1746816"/>
              <a:gd name="T41" fmla="*/ 154238 h 1561672"/>
              <a:gd name="T42" fmla="*/ 1632213 w 1746816"/>
              <a:gd name="T43" fmla="*/ 246784 h 1561672"/>
              <a:gd name="T44" fmla="*/ 1693798 w 1746816"/>
              <a:gd name="T45" fmla="*/ 277630 h 1561672"/>
              <a:gd name="T46" fmla="*/ 1745118 w 1746816"/>
              <a:gd name="T47" fmla="*/ 308478 h 1561672"/>
              <a:gd name="T48" fmla="*/ 1693798 w 1746816"/>
              <a:gd name="T49" fmla="*/ 349609 h 1561672"/>
              <a:gd name="T50" fmla="*/ 1611684 w 1746816"/>
              <a:gd name="T51" fmla="*/ 401022 h 1561672"/>
              <a:gd name="T52" fmla="*/ 1529571 w 1746816"/>
              <a:gd name="T53" fmla="*/ 452435 h 1561672"/>
              <a:gd name="T54" fmla="*/ 1437193 w 1746816"/>
              <a:gd name="T55" fmla="*/ 534695 h 1561672"/>
              <a:gd name="T56" fmla="*/ 1365343 w 1746816"/>
              <a:gd name="T57" fmla="*/ 606673 h 1561672"/>
              <a:gd name="T58" fmla="*/ 1272966 w 1746816"/>
              <a:gd name="T59" fmla="*/ 668369 h 1561672"/>
              <a:gd name="T60" fmla="*/ 1190854 w 1746816"/>
              <a:gd name="T61" fmla="*/ 730065 h 1561672"/>
              <a:gd name="T62" fmla="*/ 1139533 w 1746816"/>
              <a:gd name="T63" fmla="*/ 771195 h 1561672"/>
              <a:gd name="T64" fmla="*/ 1057419 w 1746816"/>
              <a:gd name="T65" fmla="*/ 812326 h 1561672"/>
              <a:gd name="T66" fmla="*/ 965041 w 1746816"/>
              <a:gd name="T67" fmla="*/ 874020 h 1561672"/>
              <a:gd name="T68" fmla="*/ 831606 w 1746816"/>
              <a:gd name="T69" fmla="*/ 976849 h 1561672"/>
              <a:gd name="T70" fmla="*/ 759759 w 1746816"/>
              <a:gd name="T71" fmla="*/ 1048825 h 1561672"/>
              <a:gd name="T72" fmla="*/ 677644 w 1746816"/>
              <a:gd name="T73" fmla="*/ 1131087 h 1561672"/>
              <a:gd name="T74" fmla="*/ 595531 w 1746816"/>
              <a:gd name="T75" fmla="*/ 1192783 h 1561672"/>
              <a:gd name="T76" fmla="*/ 482626 w 1746816"/>
              <a:gd name="T77" fmla="*/ 1264760 h 1561672"/>
              <a:gd name="T78" fmla="*/ 400511 w 1746816"/>
              <a:gd name="T79" fmla="*/ 1326455 h 1561672"/>
              <a:gd name="T80" fmla="*/ 308134 w 1746816"/>
              <a:gd name="T81" fmla="*/ 1377869 h 1561672"/>
              <a:gd name="T82" fmla="*/ 246549 w 1746816"/>
              <a:gd name="T83" fmla="*/ 1408718 h 1561672"/>
              <a:gd name="T84" fmla="*/ 154172 w 1746816"/>
              <a:gd name="T85" fmla="*/ 1460130 h 1561672"/>
              <a:gd name="T86" fmla="*/ 72059 w 1746816"/>
              <a:gd name="T87" fmla="*/ 1511543 h 1561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46816"/>
              <a:gd name="T133" fmla="*/ 0 h 1561672"/>
              <a:gd name="T134" fmla="*/ 1746816 w 1746816"/>
              <a:gd name="T135" fmla="*/ 1561672 h 15616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46816" h="1561672">
                <a:moveTo>
                  <a:pt x="209" y="1561672"/>
                </a:moveTo>
                <a:cubicBezTo>
                  <a:pt x="-3216" y="1561672"/>
                  <a:pt x="36245" y="1529044"/>
                  <a:pt x="51580" y="1510301"/>
                </a:cubicBezTo>
                <a:cubicBezTo>
                  <a:pt x="174272" y="1360345"/>
                  <a:pt x="8376" y="1532957"/>
                  <a:pt x="144048" y="1397285"/>
                </a:cubicBezTo>
                <a:lnTo>
                  <a:pt x="205692" y="1335640"/>
                </a:lnTo>
                <a:lnTo>
                  <a:pt x="226241" y="1315092"/>
                </a:lnTo>
                <a:cubicBezTo>
                  <a:pt x="237092" y="1282539"/>
                  <a:pt x="234302" y="1281898"/>
                  <a:pt x="257063" y="1253447"/>
                </a:cubicBezTo>
                <a:cubicBezTo>
                  <a:pt x="263114" y="1245883"/>
                  <a:pt x="271561" y="1240463"/>
                  <a:pt x="277612" y="1232899"/>
                </a:cubicBezTo>
                <a:cubicBezTo>
                  <a:pt x="285326" y="1223257"/>
                  <a:pt x="292638" y="1213121"/>
                  <a:pt x="298160" y="1202076"/>
                </a:cubicBezTo>
                <a:cubicBezTo>
                  <a:pt x="303003" y="1192390"/>
                  <a:pt x="302427" y="1180265"/>
                  <a:pt x="308434" y="1171254"/>
                </a:cubicBezTo>
                <a:cubicBezTo>
                  <a:pt x="316494" y="1159164"/>
                  <a:pt x="329955" y="1151593"/>
                  <a:pt x="339257" y="1140431"/>
                </a:cubicBezTo>
                <a:cubicBezTo>
                  <a:pt x="347162" y="1130945"/>
                  <a:pt x="352956" y="1119883"/>
                  <a:pt x="359805" y="1109609"/>
                </a:cubicBezTo>
                <a:cubicBezTo>
                  <a:pt x="363230" y="1099335"/>
                  <a:pt x="364819" y="1088253"/>
                  <a:pt x="370079" y="1078786"/>
                </a:cubicBezTo>
                <a:cubicBezTo>
                  <a:pt x="382072" y="1057198"/>
                  <a:pt x="411176" y="1017142"/>
                  <a:pt x="411176" y="1017142"/>
                </a:cubicBezTo>
                <a:cubicBezTo>
                  <a:pt x="435605" y="943852"/>
                  <a:pt x="400965" y="1032458"/>
                  <a:pt x="452272" y="955497"/>
                </a:cubicBezTo>
                <a:cubicBezTo>
                  <a:pt x="458279" y="946486"/>
                  <a:pt x="457703" y="934361"/>
                  <a:pt x="462546" y="924674"/>
                </a:cubicBezTo>
                <a:cubicBezTo>
                  <a:pt x="483625" y="882517"/>
                  <a:pt x="478163" y="905153"/>
                  <a:pt x="503643" y="873303"/>
                </a:cubicBezTo>
                <a:cubicBezTo>
                  <a:pt x="511357" y="863661"/>
                  <a:pt x="516060" y="851774"/>
                  <a:pt x="524191" y="842481"/>
                </a:cubicBezTo>
                <a:cubicBezTo>
                  <a:pt x="540138" y="824256"/>
                  <a:pt x="575562" y="791110"/>
                  <a:pt x="575562" y="791110"/>
                </a:cubicBezTo>
                <a:cubicBezTo>
                  <a:pt x="593404" y="737584"/>
                  <a:pt x="574149" y="780034"/>
                  <a:pt x="606385" y="739739"/>
                </a:cubicBezTo>
                <a:cubicBezTo>
                  <a:pt x="645524" y="690815"/>
                  <a:pt x="604917" y="723594"/>
                  <a:pt x="657755" y="688369"/>
                </a:cubicBezTo>
                <a:cubicBezTo>
                  <a:pt x="677960" y="658063"/>
                  <a:pt x="679461" y="651445"/>
                  <a:pt x="709126" y="626724"/>
                </a:cubicBezTo>
                <a:cubicBezTo>
                  <a:pt x="718612" y="618819"/>
                  <a:pt x="729675" y="613025"/>
                  <a:pt x="739949" y="606175"/>
                </a:cubicBezTo>
                <a:cubicBezTo>
                  <a:pt x="746798" y="595901"/>
                  <a:pt x="752461" y="584728"/>
                  <a:pt x="760497" y="575353"/>
                </a:cubicBezTo>
                <a:cubicBezTo>
                  <a:pt x="773105" y="560644"/>
                  <a:pt x="790848" y="550376"/>
                  <a:pt x="801594" y="534256"/>
                </a:cubicBezTo>
                <a:cubicBezTo>
                  <a:pt x="808443" y="523982"/>
                  <a:pt x="813411" y="512165"/>
                  <a:pt x="822142" y="503434"/>
                </a:cubicBezTo>
                <a:cubicBezTo>
                  <a:pt x="875539" y="450036"/>
                  <a:pt x="832846" y="513170"/>
                  <a:pt x="873513" y="462337"/>
                </a:cubicBezTo>
                <a:cubicBezTo>
                  <a:pt x="900073" y="429138"/>
                  <a:pt x="892758" y="418685"/>
                  <a:pt x="935158" y="390418"/>
                </a:cubicBezTo>
                <a:cubicBezTo>
                  <a:pt x="958048" y="375158"/>
                  <a:pt x="969795" y="370238"/>
                  <a:pt x="986528" y="349321"/>
                </a:cubicBezTo>
                <a:cubicBezTo>
                  <a:pt x="994242" y="339679"/>
                  <a:pt x="998346" y="327230"/>
                  <a:pt x="1007077" y="318499"/>
                </a:cubicBezTo>
                <a:cubicBezTo>
                  <a:pt x="1015808" y="309768"/>
                  <a:pt x="1028257" y="305665"/>
                  <a:pt x="1037899" y="297951"/>
                </a:cubicBezTo>
                <a:cubicBezTo>
                  <a:pt x="1045463" y="291900"/>
                  <a:pt x="1050884" y="283453"/>
                  <a:pt x="1058448" y="277402"/>
                </a:cubicBezTo>
                <a:cubicBezTo>
                  <a:pt x="1068090" y="269688"/>
                  <a:pt x="1079977" y="264985"/>
                  <a:pt x="1089270" y="256854"/>
                </a:cubicBezTo>
                <a:cubicBezTo>
                  <a:pt x="1161921" y="193285"/>
                  <a:pt x="1111575" y="215172"/>
                  <a:pt x="1171463" y="195209"/>
                </a:cubicBezTo>
                <a:cubicBezTo>
                  <a:pt x="1185162" y="181510"/>
                  <a:pt x="1196440" y="164858"/>
                  <a:pt x="1212560" y="154112"/>
                </a:cubicBezTo>
                <a:cubicBezTo>
                  <a:pt x="1222834" y="147263"/>
                  <a:pt x="1234007" y="141600"/>
                  <a:pt x="1243382" y="133564"/>
                </a:cubicBezTo>
                <a:cubicBezTo>
                  <a:pt x="1258091" y="120956"/>
                  <a:pt x="1268359" y="103213"/>
                  <a:pt x="1284479" y="92467"/>
                </a:cubicBezTo>
                <a:cubicBezTo>
                  <a:pt x="1294753" y="85618"/>
                  <a:pt x="1305926" y="79955"/>
                  <a:pt x="1315301" y="71919"/>
                </a:cubicBezTo>
                <a:cubicBezTo>
                  <a:pt x="1354056" y="38700"/>
                  <a:pt x="1352709" y="36355"/>
                  <a:pt x="1376946" y="0"/>
                </a:cubicBezTo>
                <a:cubicBezTo>
                  <a:pt x="1428317" y="17123"/>
                  <a:pt x="1404344" y="0"/>
                  <a:pt x="1428317" y="71919"/>
                </a:cubicBezTo>
                <a:cubicBezTo>
                  <a:pt x="1451207" y="87178"/>
                  <a:pt x="1462955" y="92099"/>
                  <a:pt x="1479688" y="113016"/>
                </a:cubicBezTo>
                <a:cubicBezTo>
                  <a:pt x="1487402" y="122658"/>
                  <a:pt x="1490594" y="136124"/>
                  <a:pt x="1500236" y="143838"/>
                </a:cubicBezTo>
                <a:cubicBezTo>
                  <a:pt x="1508693" y="150603"/>
                  <a:pt x="1520785" y="150687"/>
                  <a:pt x="1531059" y="154112"/>
                </a:cubicBezTo>
                <a:cubicBezTo>
                  <a:pt x="1657821" y="280874"/>
                  <a:pt x="1528291" y="158061"/>
                  <a:pt x="1613252" y="226031"/>
                </a:cubicBezTo>
                <a:cubicBezTo>
                  <a:pt x="1620816" y="232082"/>
                  <a:pt x="1625494" y="241596"/>
                  <a:pt x="1633800" y="246580"/>
                </a:cubicBezTo>
                <a:cubicBezTo>
                  <a:pt x="1643087" y="252152"/>
                  <a:pt x="1654349" y="253429"/>
                  <a:pt x="1664623" y="256854"/>
                </a:cubicBezTo>
                <a:cubicBezTo>
                  <a:pt x="1674897" y="263703"/>
                  <a:pt x="1685803" y="269688"/>
                  <a:pt x="1695445" y="277402"/>
                </a:cubicBezTo>
                <a:cubicBezTo>
                  <a:pt x="1703009" y="283453"/>
                  <a:pt x="1707688" y="292967"/>
                  <a:pt x="1715994" y="297951"/>
                </a:cubicBezTo>
                <a:cubicBezTo>
                  <a:pt x="1725280" y="303523"/>
                  <a:pt x="1736542" y="304800"/>
                  <a:pt x="1746816" y="308225"/>
                </a:cubicBezTo>
                <a:cubicBezTo>
                  <a:pt x="1736542" y="315074"/>
                  <a:pt x="1725636" y="321059"/>
                  <a:pt x="1715994" y="328773"/>
                </a:cubicBezTo>
                <a:cubicBezTo>
                  <a:pt x="1708430" y="334824"/>
                  <a:pt x="1703751" y="344337"/>
                  <a:pt x="1695445" y="349321"/>
                </a:cubicBezTo>
                <a:cubicBezTo>
                  <a:pt x="1686159" y="354893"/>
                  <a:pt x="1674897" y="356170"/>
                  <a:pt x="1664623" y="359595"/>
                </a:cubicBezTo>
                <a:cubicBezTo>
                  <a:pt x="1645510" y="378708"/>
                  <a:pt x="1639173" y="387731"/>
                  <a:pt x="1613252" y="400692"/>
                </a:cubicBezTo>
                <a:cubicBezTo>
                  <a:pt x="1603566" y="405535"/>
                  <a:pt x="1592704" y="407541"/>
                  <a:pt x="1582430" y="410966"/>
                </a:cubicBezTo>
                <a:cubicBezTo>
                  <a:pt x="1512478" y="480918"/>
                  <a:pt x="1621785" y="374298"/>
                  <a:pt x="1531059" y="452063"/>
                </a:cubicBezTo>
                <a:cubicBezTo>
                  <a:pt x="1516350" y="464671"/>
                  <a:pt x="1506082" y="482414"/>
                  <a:pt x="1489962" y="493160"/>
                </a:cubicBezTo>
                <a:cubicBezTo>
                  <a:pt x="1395096" y="556404"/>
                  <a:pt x="1511790" y="475698"/>
                  <a:pt x="1438591" y="534256"/>
                </a:cubicBezTo>
                <a:cubicBezTo>
                  <a:pt x="1428949" y="541970"/>
                  <a:pt x="1418043" y="547955"/>
                  <a:pt x="1407769" y="554804"/>
                </a:cubicBezTo>
                <a:cubicBezTo>
                  <a:pt x="1394287" y="575028"/>
                  <a:pt x="1386195" y="591533"/>
                  <a:pt x="1366672" y="606175"/>
                </a:cubicBezTo>
                <a:cubicBezTo>
                  <a:pt x="1346915" y="620993"/>
                  <a:pt x="1325575" y="633573"/>
                  <a:pt x="1305027" y="647272"/>
                </a:cubicBezTo>
                <a:cubicBezTo>
                  <a:pt x="1294753" y="654121"/>
                  <a:pt x="1282936" y="659089"/>
                  <a:pt x="1274205" y="667820"/>
                </a:cubicBezTo>
                <a:cubicBezTo>
                  <a:pt x="1267356" y="674670"/>
                  <a:pt x="1261406" y="682557"/>
                  <a:pt x="1253657" y="688369"/>
                </a:cubicBezTo>
                <a:cubicBezTo>
                  <a:pt x="1233900" y="703187"/>
                  <a:pt x="1209475" y="712003"/>
                  <a:pt x="1192012" y="729465"/>
                </a:cubicBezTo>
                <a:cubicBezTo>
                  <a:pt x="1185162" y="736314"/>
                  <a:pt x="1179027" y="743962"/>
                  <a:pt x="1171463" y="750013"/>
                </a:cubicBezTo>
                <a:cubicBezTo>
                  <a:pt x="1161821" y="757727"/>
                  <a:pt x="1150283" y="762848"/>
                  <a:pt x="1140641" y="770562"/>
                </a:cubicBezTo>
                <a:cubicBezTo>
                  <a:pt x="1133077" y="776613"/>
                  <a:pt x="1128756" y="786778"/>
                  <a:pt x="1120092" y="791110"/>
                </a:cubicBezTo>
                <a:cubicBezTo>
                  <a:pt x="1100719" y="800796"/>
                  <a:pt x="1058448" y="811658"/>
                  <a:pt x="1058448" y="811658"/>
                </a:cubicBezTo>
                <a:lnTo>
                  <a:pt x="996803" y="852755"/>
                </a:lnTo>
                <a:cubicBezTo>
                  <a:pt x="986529" y="859604"/>
                  <a:pt x="974711" y="864571"/>
                  <a:pt x="965980" y="873303"/>
                </a:cubicBezTo>
                <a:cubicBezTo>
                  <a:pt x="937774" y="901510"/>
                  <a:pt x="954622" y="890789"/>
                  <a:pt x="914609" y="904126"/>
                </a:cubicBezTo>
                <a:cubicBezTo>
                  <a:pt x="854508" y="964229"/>
                  <a:pt x="883388" y="942065"/>
                  <a:pt x="832416" y="976045"/>
                </a:cubicBezTo>
                <a:cubicBezTo>
                  <a:pt x="817158" y="998932"/>
                  <a:pt x="812234" y="1010684"/>
                  <a:pt x="791319" y="1027416"/>
                </a:cubicBezTo>
                <a:cubicBezTo>
                  <a:pt x="781677" y="1035130"/>
                  <a:pt x="769790" y="1039833"/>
                  <a:pt x="760497" y="1047964"/>
                </a:cubicBezTo>
                <a:cubicBezTo>
                  <a:pt x="742272" y="1063911"/>
                  <a:pt x="726250" y="1082211"/>
                  <a:pt x="709126" y="1099335"/>
                </a:cubicBezTo>
                <a:lnTo>
                  <a:pt x="678304" y="1130157"/>
                </a:lnTo>
                <a:cubicBezTo>
                  <a:pt x="671454" y="1137007"/>
                  <a:pt x="665815" y="1145333"/>
                  <a:pt x="657755" y="1150706"/>
                </a:cubicBezTo>
                <a:cubicBezTo>
                  <a:pt x="637207" y="1164405"/>
                  <a:pt x="613572" y="1174339"/>
                  <a:pt x="596110" y="1191802"/>
                </a:cubicBezTo>
                <a:cubicBezTo>
                  <a:pt x="589261" y="1198652"/>
                  <a:pt x="583868" y="1207367"/>
                  <a:pt x="575562" y="1212351"/>
                </a:cubicBezTo>
                <a:cubicBezTo>
                  <a:pt x="510962" y="1251112"/>
                  <a:pt x="577351" y="1169465"/>
                  <a:pt x="483095" y="1263721"/>
                </a:cubicBezTo>
                <a:cubicBezTo>
                  <a:pt x="476245" y="1270571"/>
                  <a:pt x="470296" y="1278458"/>
                  <a:pt x="462546" y="1284270"/>
                </a:cubicBezTo>
                <a:cubicBezTo>
                  <a:pt x="442789" y="1299087"/>
                  <a:pt x="418363" y="1307903"/>
                  <a:pt x="400901" y="1325366"/>
                </a:cubicBezTo>
                <a:cubicBezTo>
                  <a:pt x="384330" y="1341937"/>
                  <a:pt x="372213" y="1356742"/>
                  <a:pt x="349531" y="1366463"/>
                </a:cubicBezTo>
                <a:cubicBezTo>
                  <a:pt x="336552" y="1372025"/>
                  <a:pt x="322133" y="1373312"/>
                  <a:pt x="308434" y="1376737"/>
                </a:cubicBezTo>
                <a:cubicBezTo>
                  <a:pt x="298160" y="1383586"/>
                  <a:pt x="288656" y="1391763"/>
                  <a:pt x="277612" y="1397285"/>
                </a:cubicBezTo>
                <a:cubicBezTo>
                  <a:pt x="267925" y="1402128"/>
                  <a:pt x="255800" y="1401552"/>
                  <a:pt x="246789" y="1407560"/>
                </a:cubicBezTo>
                <a:cubicBezTo>
                  <a:pt x="234700" y="1415620"/>
                  <a:pt x="228668" y="1431326"/>
                  <a:pt x="215967" y="1438382"/>
                </a:cubicBezTo>
                <a:cubicBezTo>
                  <a:pt x="197033" y="1448901"/>
                  <a:pt x="154322" y="1458930"/>
                  <a:pt x="154322" y="1458930"/>
                </a:cubicBezTo>
                <a:cubicBezTo>
                  <a:pt x="135210" y="1478042"/>
                  <a:pt x="128872" y="1487067"/>
                  <a:pt x="102951" y="1500027"/>
                </a:cubicBezTo>
                <a:cubicBezTo>
                  <a:pt x="93264" y="1504870"/>
                  <a:pt x="82402" y="1506876"/>
                  <a:pt x="72128" y="1510301"/>
                </a:cubicBezTo>
                <a:cubicBezTo>
                  <a:pt x="34934" y="1535097"/>
                  <a:pt x="3634" y="1561672"/>
                  <a:pt x="209" y="1561672"/>
                </a:cubicBezTo>
                <a:close/>
              </a:path>
            </a:pathLst>
          </a:custGeom>
          <a:noFill/>
          <a:ln w="28575" cap="flat" cmpd="sng" algn="ctr">
            <a:solidFill>
              <a:schemeClr val="accent1"/>
            </a:solidFill>
            <a:prstDash val="solid"/>
            <a:round/>
            <a:headEnd type="none" w="med" len="med"/>
            <a:tailEnd type="none" w="med" len="med"/>
          </a:ln>
        </p:spPr>
        <p:txBody>
          <a:bodyPr/>
          <a:lstStyle/>
          <a:p>
            <a:endParaRPr lang="en-US" dirty="0"/>
          </a:p>
        </p:txBody>
      </p:sp>
    </p:spTree>
    <p:extLst>
      <p:ext uri="{BB962C8B-B14F-4D97-AF65-F5344CB8AC3E}">
        <p14:creationId xmlns:p14="http://schemas.microsoft.com/office/powerpoint/2010/main" val="375572028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Sequencing Customers</a:t>
            </a:r>
          </a:p>
        </p:txBody>
      </p:sp>
      <p:sp>
        <p:nvSpPr>
          <p:cNvPr id="54275" name="Content Placeholder 2"/>
          <p:cNvSpPr>
            <a:spLocks noGrp="1"/>
          </p:cNvSpPr>
          <p:nvPr>
            <p:ph idx="1"/>
          </p:nvPr>
        </p:nvSpPr>
        <p:spPr/>
        <p:txBody>
          <a:bodyPr/>
          <a:lstStyle/>
          <a:p>
            <a:r>
              <a:rPr lang="en-US" altLang="en-US" sz="2000" dirty="0"/>
              <a:t>Changing visit sequence within a route can make a difference</a:t>
            </a:r>
          </a:p>
          <a:p>
            <a:pPr lvl="1"/>
            <a:r>
              <a:rPr lang="en-US" altLang="en-US" sz="1800" dirty="0"/>
              <a:t>Consider a truck that has been assigned customers 5, 10, 12, and 13</a:t>
            </a:r>
          </a:p>
          <a:p>
            <a:pPr lvl="1"/>
            <a:r>
              <a:rPr lang="en-US" altLang="en-US" sz="1800" dirty="0"/>
              <a:t>If customers are visited in the same sequence then the total distance traveled is 15+9+9+8+15 = 56</a:t>
            </a:r>
          </a:p>
          <a:p>
            <a:pPr lvl="1"/>
            <a:r>
              <a:rPr lang="en-US" altLang="en-US" sz="1800" dirty="0"/>
              <a:t>However, if the sequence is changed to 12, 5 13, and 10, then the total distance traveled is 11+14+22+16+16 = 79</a:t>
            </a:r>
          </a:p>
          <a:p>
            <a:r>
              <a:rPr lang="en-US" altLang="en-US" sz="2000" dirty="0"/>
              <a:t>Sequential insertion techniques are other ways of building routes that determines where to insert a stop within a route</a:t>
            </a:r>
          </a:p>
          <a:p>
            <a:r>
              <a:rPr lang="en-US" altLang="en-US" sz="2000" dirty="0"/>
              <a:t>Typically delivery sequences are determined by first obtaining an initial route and then performing route improvement optimization to lower total distance and transportation costs</a:t>
            </a:r>
          </a:p>
          <a:p>
            <a:pPr lvl="1"/>
            <a:r>
              <a:rPr lang="en-US" altLang="en-US" sz="1800" dirty="0"/>
              <a:t>There are several local optimization procedures available</a:t>
            </a:r>
          </a:p>
          <a:p>
            <a:pPr lvl="2"/>
            <a:r>
              <a:rPr lang="en-US" altLang="en-US" sz="1800" dirty="0"/>
              <a:t>2-Opt</a:t>
            </a:r>
          </a:p>
          <a:p>
            <a:pPr lvl="2"/>
            <a:r>
              <a:rPr lang="en-US" altLang="en-US" sz="1800" dirty="0"/>
              <a:t>3-Opt</a:t>
            </a:r>
          </a:p>
          <a:p>
            <a:pPr lvl="2"/>
            <a:r>
              <a:rPr lang="en-US" altLang="en-US" sz="1800" dirty="0"/>
              <a:t>X-Opt</a:t>
            </a:r>
          </a:p>
        </p:txBody>
      </p:sp>
    </p:spTree>
    <p:extLst>
      <p:ext uri="{BB962C8B-B14F-4D97-AF65-F5344CB8AC3E}">
        <p14:creationId xmlns:p14="http://schemas.microsoft.com/office/powerpoint/2010/main" val="3015248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z="3200" dirty="0"/>
              <a:t>Other Optimization-Based Route Building Procedures</a:t>
            </a:r>
          </a:p>
        </p:txBody>
      </p:sp>
      <p:sp>
        <p:nvSpPr>
          <p:cNvPr id="55299" name="Content Placeholder 2"/>
          <p:cNvSpPr>
            <a:spLocks noGrp="1"/>
          </p:cNvSpPr>
          <p:nvPr>
            <p:ph idx="1"/>
          </p:nvPr>
        </p:nvSpPr>
        <p:spPr>
          <a:xfrm>
            <a:off x="685800" y="1752600"/>
            <a:ext cx="7772400" cy="4114800"/>
          </a:xfrm>
        </p:spPr>
        <p:txBody>
          <a:bodyPr/>
          <a:lstStyle/>
          <a:p>
            <a:r>
              <a:rPr lang="en-US" altLang="en-US" sz="2400" dirty="0"/>
              <a:t>The Generalized Assignment Method (we will not discuss this) is one such optimization based technique which is more sophisticated than the Savings Matrix method discussed earlier</a:t>
            </a:r>
          </a:p>
          <a:p>
            <a:r>
              <a:rPr lang="en-US" altLang="en-US" sz="2400" dirty="0"/>
              <a:t>The basic steps include</a:t>
            </a:r>
          </a:p>
          <a:p>
            <a:pPr lvl="1"/>
            <a:r>
              <a:rPr lang="en-US" altLang="en-US" sz="2000" dirty="0"/>
              <a:t>Assign a seed point for each route</a:t>
            </a:r>
          </a:p>
          <a:p>
            <a:pPr lvl="1"/>
            <a:r>
              <a:rPr lang="en-US" altLang="en-US" sz="2000" dirty="0"/>
              <a:t>Evaluate insertion cost for each customer</a:t>
            </a:r>
          </a:p>
          <a:p>
            <a:pPr lvl="1"/>
            <a:r>
              <a:rPr lang="en-US" altLang="en-US" sz="2000" dirty="0"/>
              <a:t>Assign customers to routes (solve a weighted assignment problem)</a:t>
            </a:r>
          </a:p>
          <a:p>
            <a:pPr lvl="1"/>
            <a:r>
              <a:rPr lang="en-US" altLang="en-US" sz="2000" dirty="0"/>
              <a:t>Sequence customers within routes</a:t>
            </a:r>
          </a:p>
        </p:txBody>
      </p:sp>
    </p:spTree>
    <p:extLst>
      <p:ext uri="{BB962C8B-B14F-4D97-AF65-F5344CB8AC3E}">
        <p14:creationId xmlns:p14="http://schemas.microsoft.com/office/powerpoint/2010/main" val="989081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152400"/>
            <a:ext cx="7516813" cy="511175"/>
          </a:xfrm>
          <a:noFill/>
        </p:spPr>
        <p:txBody>
          <a:bodyPr lIns="92075" tIns="46038" rIns="92075" bIns="46038" anchor="b"/>
          <a:lstStyle/>
          <a:p>
            <a:r>
              <a:rPr lang="en-US" dirty="0"/>
              <a:t>Trucking</a:t>
            </a:r>
          </a:p>
        </p:txBody>
      </p:sp>
      <p:sp>
        <p:nvSpPr>
          <p:cNvPr id="7173" name="Rectangle 3"/>
          <p:cNvSpPr>
            <a:spLocks noGrp="1" noChangeArrowheads="1"/>
          </p:cNvSpPr>
          <p:nvPr>
            <p:ph type="body" idx="1"/>
          </p:nvPr>
        </p:nvSpPr>
        <p:spPr>
          <a:xfrm>
            <a:off x="76200" y="1828800"/>
            <a:ext cx="4343400" cy="5410200"/>
          </a:xfrm>
          <a:noFill/>
        </p:spPr>
        <p:txBody>
          <a:bodyPr lIns="92075" tIns="46038" rIns="92075" bIns="46038"/>
          <a:lstStyle/>
          <a:p>
            <a:pPr>
              <a:buNone/>
            </a:pPr>
            <a:r>
              <a:rPr lang="en-US" dirty="0"/>
              <a:t>Truckload (TL)</a:t>
            </a:r>
            <a:endParaRPr lang="en-US" sz="2000" dirty="0"/>
          </a:p>
          <a:p>
            <a:r>
              <a:rPr lang="en-US" sz="2000" dirty="0"/>
              <a:t>Average revenue per ton mile – low</a:t>
            </a:r>
          </a:p>
          <a:p>
            <a:r>
              <a:rPr lang="en-US" sz="2000" dirty="0"/>
              <a:t>Pricing</a:t>
            </a:r>
          </a:p>
          <a:p>
            <a:pPr lvl="1"/>
            <a:r>
              <a:rPr lang="en-US" sz="1800" dirty="0"/>
              <a:t>Charge for truck independent of quantity</a:t>
            </a:r>
          </a:p>
          <a:p>
            <a:pPr lvl="1"/>
            <a:r>
              <a:rPr lang="en-US" sz="1800" dirty="0"/>
              <a:t>Economies of scale in distance and trailer size</a:t>
            </a:r>
          </a:p>
          <a:p>
            <a:r>
              <a:rPr lang="en-US" sz="2000" dirty="0"/>
              <a:t>Low fixed and variable costs</a:t>
            </a:r>
          </a:p>
          <a:p>
            <a:r>
              <a:rPr lang="en-US" sz="2000" dirty="0"/>
              <a:t>Carrier Issues</a:t>
            </a:r>
            <a:endParaRPr lang="en-US" sz="1800" dirty="0"/>
          </a:p>
          <a:p>
            <a:pPr lvl="1"/>
            <a:r>
              <a:rPr lang="en-US" sz="1800" dirty="0"/>
              <a:t>Utilization and backhauls</a:t>
            </a:r>
          </a:p>
          <a:p>
            <a:pPr lvl="1"/>
            <a:r>
              <a:rPr lang="en-US" sz="1800" dirty="0"/>
              <a:t>Consistent service</a:t>
            </a:r>
          </a:p>
          <a:p>
            <a:pPr lvl="1"/>
            <a:r>
              <a:rPr lang="en-US" sz="1800" dirty="0"/>
              <a:t>Imbalance between flows</a:t>
            </a:r>
          </a:p>
          <a:p>
            <a:pPr lvl="1"/>
            <a:endParaRPr lang="en-US" sz="1800" dirty="0"/>
          </a:p>
        </p:txBody>
      </p:sp>
      <p:sp>
        <p:nvSpPr>
          <p:cNvPr id="4" name="Rectangle 3"/>
          <p:cNvSpPr txBox="1">
            <a:spLocks noChangeArrowheads="1"/>
          </p:cNvSpPr>
          <p:nvPr/>
        </p:nvSpPr>
        <p:spPr bwMode="auto">
          <a:xfrm>
            <a:off x="4600281" y="762000"/>
            <a:ext cx="429895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90000"/>
              <a:tabLst/>
              <a:defRPr/>
            </a:pPr>
            <a:r>
              <a:rPr kumimoji="0" lang="en-US" sz="2800" b="0" i="0" u="none" strike="noStrike" kern="0" cap="none" spc="0" normalizeH="0" baseline="0" noProof="0" dirty="0">
                <a:ln>
                  <a:noFill/>
                </a:ln>
                <a:solidFill>
                  <a:schemeClr val="tx1"/>
                </a:solidFill>
                <a:effectLst/>
                <a:uLnTx/>
                <a:uFillTx/>
                <a:latin typeface="Calibri" pitchFamily="34" charset="0"/>
                <a:ea typeface="ＭＳ Ｐゴシック" charset="0"/>
                <a:cs typeface="Calibri" pitchFamily="34" charset="0"/>
              </a:rPr>
              <a:t>Less</a:t>
            </a:r>
            <a:r>
              <a:rPr kumimoji="0" lang="en-US" sz="2800" b="0" i="0" u="none" strike="noStrike" kern="0" cap="none" spc="0" normalizeH="0" noProof="0" dirty="0">
                <a:ln>
                  <a:noFill/>
                </a:ln>
                <a:solidFill>
                  <a:schemeClr val="tx1"/>
                </a:solidFill>
                <a:effectLst/>
                <a:uLnTx/>
                <a:uFillTx/>
                <a:latin typeface="Calibri" pitchFamily="34" charset="0"/>
                <a:ea typeface="ＭＳ Ｐゴシック" charset="0"/>
                <a:cs typeface="Calibri" pitchFamily="34" charset="0"/>
              </a:rPr>
              <a:t> Than Truckload (LTL)</a:t>
            </a:r>
            <a:endParaRPr kumimoji="0" lang="en-US" b="0" i="0" u="none" strike="noStrike" kern="0" cap="none" spc="0" normalizeH="0" baseline="0" noProof="0" dirty="0">
              <a:ln>
                <a:noFill/>
              </a:ln>
              <a:solidFill>
                <a:schemeClr val="tx1"/>
              </a:solidFill>
              <a:effectLst/>
              <a:uLnTx/>
              <a:uFillTx/>
              <a:latin typeface="Calibri" pitchFamily="34" charset="0"/>
              <a:ea typeface="ＭＳ Ｐゴシック" charset="0"/>
              <a:cs typeface="Calibri" pitchFamily="34" charset="0"/>
            </a:endParaRPr>
          </a:p>
          <a:p>
            <a:pPr marL="342900" indent="-342900">
              <a:spcBef>
                <a:spcPct val="20000"/>
              </a:spcBef>
              <a:buSzPct val="90000"/>
              <a:buFont typeface="Wingdings" pitchFamily="2" charset="2"/>
              <a:buChar char="§"/>
            </a:pPr>
            <a:r>
              <a:rPr lang="en-US" sz="2000" dirty="0">
                <a:latin typeface="Calibri" pitchFamily="34" charset="0"/>
              </a:rPr>
              <a:t>Small lots</a:t>
            </a:r>
          </a:p>
          <a:p>
            <a:pPr marL="342900" indent="-342900">
              <a:spcBef>
                <a:spcPct val="20000"/>
              </a:spcBef>
              <a:buSzPct val="90000"/>
              <a:buFont typeface="Wingdings" pitchFamily="2" charset="2"/>
              <a:buChar char="§"/>
            </a:pPr>
            <a:r>
              <a:rPr lang="en-US" sz="2000" dirty="0">
                <a:latin typeface="Calibri" pitchFamily="34" charset="0"/>
              </a:rPr>
              <a:t>Hub and spoke system</a:t>
            </a:r>
          </a:p>
          <a:p>
            <a:pPr marL="342900" indent="-342900">
              <a:spcBef>
                <a:spcPct val="20000"/>
              </a:spcBef>
              <a:buSzPct val="90000"/>
              <a:buFont typeface="Wingdings" pitchFamily="2" charset="2"/>
              <a:buChar char="§"/>
            </a:pPr>
            <a:r>
              <a:rPr lang="en-US" sz="2000" dirty="0">
                <a:latin typeface="Calibri" pitchFamily="34" charset="0"/>
              </a:rPr>
              <a:t>May take longer than TL</a:t>
            </a:r>
          </a:p>
          <a:p>
            <a:pPr marL="342900" indent="-342900" defTabSz="914400" eaLnBrk="0" hangingPunct="0">
              <a:spcBef>
                <a:spcPct val="20000"/>
              </a:spcBef>
              <a:buSzPct val="90000"/>
              <a:buFont typeface="Wingdings" pitchFamily="2" charset="2"/>
              <a:buChar char="§"/>
            </a:pPr>
            <a:r>
              <a:rPr lang="en-US" sz="2000" dirty="0">
                <a:latin typeface="Calibri" pitchFamily="34" charset="0"/>
              </a:rPr>
              <a:t>Average revenue per ton mile – high</a:t>
            </a:r>
          </a:p>
          <a:p>
            <a:pPr marL="342900" marR="0" lvl="0" indent="-342900" algn="l" defTabSz="914400" rtl="0" eaLnBrk="0" fontAlgn="base" latinLnBrk="0" hangingPunct="0">
              <a:lnSpc>
                <a:spcPct val="100000"/>
              </a:lnSpc>
              <a:spcBef>
                <a:spcPct val="20000"/>
              </a:spcBef>
              <a:spcAft>
                <a:spcPct val="0"/>
              </a:spcAft>
              <a:buClrTx/>
              <a:buSzPct val="90000"/>
              <a:buFont typeface="Wingdings" pitchFamily="2" charset="2"/>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0"/>
                <a:cs typeface="Calibri" pitchFamily="34" charset="0"/>
              </a:rPr>
              <a:t>Pricing</a:t>
            </a:r>
          </a:p>
          <a:p>
            <a:pPr marL="742950" marR="0" lvl="1" indent="-285750" algn="l" defTabSz="914400" rtl="0" eaLnBrk="0" fontAlgn="base" latinLnBrk="0" hangingPunct="0">
              <a:lnSpc>
                <a:spcPct val="100000"/>
              </a:lnSpc>
              <a:spcBef>
                <a:spcPct val="20000"/>
              </a:spcBef>
              <a:spcAft>
                <a:spcPct val="0"/>
              </a:spcAft>
              <a:buClrTx/>
              <a:buSzPct val="85000"/>
              <a:buFontTx/>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Optima"/>
                <a:cs typeface="Calibri" pitchFamily="34" charset="0"/>
              </a:rPr>
              <a:t>Economies of scale in quantity and distance</a:t>
            </a:r>
          </a:p>
          <a:p>
            <a:pPr marL="342900" marR="0" lvl="0" indent="-342900" algn="l" defTabSz="914400" rtl="0" eaLnBrk="0" fontAlgn="base" latinLnBrk="0" hangingPunct="0">
              <a:lnSpc>
                <a:spcPct val="100000"/>
              </a:lnSpc>
              <a:spcBef>
                <a:spcPct val="20000"/>
              </a:spcBef>
              <a:spcAft>
                <a:spcPct val="0"/>
              </a:spcAft>
              <a:buClrTx/>
              <a:buSzPct val="90000"/>
              <a:buFont typeface="Wingdings" pitchFamily="2" charset="2"/>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0"/>
                <a:cs typeface="Calibri" pitchFamily="34" charset="0"/>
              </a:rPr>
              <a:t>Higher fixed costs (terminals) </a:t>
            </a:r>
          </a:p>
          <a:p>
            <a:pPr marL="342900" marR="0" lvl="0" indent="-342900" algn="l" defTabSz="914400" rtl="0" eaLnBrk="0" fontAlgn="base" latinLnBrk="0" hangingPunct="0">
              <a:lnSpc>
                <a:spcPct val="100000"/>
              </a:lnSpc>
              <a:spcBef>
                <a:spcPct val="20000"/>
              </a:spcBef>
              <a:spcAft>
                <a:spcPct val="0"/>
              </a:spcAft>
              <a:buClrTx/>
              <a:buSzPct val="90000"/>
              <a:buFont typeface="Wingdings" pitchFamily="2" charset="2"/>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0"/>
                <a:cs typeface="Calibri" pitchFamily="34" charset="0"/>
              </a:rPr>
              <a:t>Carrier Issues</a:t>
            </a:r>
          </a:p>
          <a:p>
            <a:pPr marL="742950" marR="0" lvl="1" indent="-285750" algn="l" defTabSz="914400" rtl="0" eaLnBrk="0" fontAlgn="base" latinLnBrk="0" hangingPunct="0">
              <a:lnSpc>
                <a:spcPct val="100000"/>
              </a:lnSpc>
              <a:spcBef>
                <a:spcPct val="20000"/>
              </a:spcBef>
              <a:spcAft>
                <a:spcPct val="0"/>
              </a:spcAft>
              <a:buClrTx/>
              <a:buSzPct val="85000"/>
              <a:buFontTx/>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Optima"/>
                <a:cs typeface="Calibri" pitchFamily="34" charset="0"/>
              </a:rPr>
              <a:t>Location of consolidation facilities</a:t>
            </a:r>
          </a:p>
          <a:p>
            <a:pPr marL="742950" marR="0" lvl="1" indent="-285750" algn="l" defTabSz="914400" rtl="0" eaLnBrk="0" fontAlgn="base" latinLnBrk="0" hangingPunct="0">
              <a:lnSpc>
                <a:spcPct val="100000"/>
              </a:lnSpc>
              <a:spcBef>
                <a:spcPct val="20000"/>
              </a:spcBef>
              <a:spcAft>
                <a:spcPct val="0"/>
              </a:spcAft>
              <a:buClrTx/>
              <a:buSzPct val="85000"/>
              <a:buFontTx/>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Optima"/>
                <a:cs typeface="Calibri" pitchFamily="34" charset="0"/>
              </a:rPr>
              <a:t>Utilization</a:t>
            </a:r>
          </a:p>
          <a:p>
            <a:pPr marL="742950" marR="0" lvl="1" indent="-285750" algn="l" defTabSz="914400" rtl="0" eaLnBrk="0" fontAlgn="base" latinLnBrk="0" hangingPunct="0">
              <a:lnSpc>
                <a:spcPct val="100000"/>
              </a:lnSpc>
              <a:spcBef>
                <a:spcPct val="20000"/>
              </a:spcBef>
              <a:spcAft>
                <a:spcPct val="0"/>
              </a:spcAft>
              <a:buClrTx/>
              <a:buSzPct val="85000"/>
              <a:buFontTx/>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Optima"/>
                <a:cs typeface="Calibri" pitchFamily="34" charset="0"/>
              </a:rPr>
              <a:t>Vehicle scheduling and routing</a:t>
            </a:r>
          </a:p>
          <a:p>
            <a:pPr marL="742950" marR="0" lvl="1" indent="-285750" algn="l" defTabSz="914400" rtl="0" eaLnBrk="0" fontAlgn="base" latinLnBrk="0" hangingPunct="0">
              <a:lnSpc>
                <a:spcPct val="100000"/>
              </a:lnSpc>
              <a:spcBef>
                <a:spcPct val="20000"/>
              </a:spcBef>
              <a:spcAft>
                <a:spcPct val="0"/>
              </a:spcAft>
              <a:buClrTx/>
              <a:buSzPct val="85000"/>
              <a:buFontTx/>
              <a:buChar char="–"/>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Optima"/>
                <a:cs typeface="Calibri" pitchFamily="34" charset="0"/>
              </a:rPr>
              <a:t>Customer service</a:t>
            </a:r>
          </a:p>
        </p:txBody>
      </p:sp>
      <p:sp>
        <p:nvSpPr>
          <p:cNvPr id="2" name="Rectangle 1"/>
          <p:cNvSpPr/>
          <p:nvPr/>
        </p:nvSpPr>
        <p:spPr>
          <a:xfrm>
            <a:off x="179895" y="662789"/>
            <a:ext cx="6324600" cy="830997"/>
          </a:xfrm>
          <a:prstGeom prst="rect">
            <a:avLst/>
          </a:prstGeom>
        </p:spPr>
        <p:txBody>
          <a:bodyPr wrap="square">
            <a:spAutoFit/>
          </a:bodyPr>
          <a:lstStyle/>
          <a:p>
            <a:pPr marL="342900" indent="-342900">
              <a:buFont typeface="Arial" panose="020B0604020202020204" pitchFamily="34" charset="0"/>
              <a:buChar char="•"/>
            </a:pPr>
            <a:r>
              <a:rPr lang="en-US" dirty="0"/>
              <a:t>Significant fraction of the </a:t>
            </a:r>
          </a:p>
          <a:p>
            <a:r>
              <a:rPr lang="en-US" dirty="0"/>
              <a:t>	goods moved</a:t>
            </a:r>
          </a:p>
        </p:txBody>
      </p:sp>
    </p:spTree>
    <p:extLst>
      <p:ext uri="{BB962C8B-B14F-4D97-AF65-F5344CB8AC3E}">
        <p14:creationId xmlns:p14="http://schemas.microsoft.com/office/powerpoint/2010/main" val="3226208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P spid="4"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0" y="457200"/>
            <a:ext cx="7516813" cy="501650"/>
          </a:xfrm>
        </p:spPr>
        <p:txBody>
          <a:bodyPr/>
          <a:lstStyle/>
          <a:p>
            <a:r>
              <a:rPr lang="en-US" sz="3600" dirty="0"/>
              <a:t>Transportation: Summary of lessons</a:t>
            </a:r>
          </a:p>
        </p:txBody>
      </p:sp>
      <p:sp>
        <p:nvSpPr>
          <p:cNvPr id="18437" name="Rectangle 3"/>
          <p:cNvSpPr>
            <a:spLocks noGrp="1" noChangeArrowheads="1"/>
          </p:cNvSpPr>
          <p:nvPr>
            <p:ph type="body" idx="1"/>
          </p:nvPr>
        </p:nvSpPr>
        <p:spPr>
          <a:xfrm>
            <a:off x="76200" y="1219200"/>
            <a:ext cx="8947150" cy="5410200"/>
          </a:xfrm>
        </p:spPr>
        <p:txBody>
          <a:bodyPr/>
          <a:lstStyle/>
          <a:p>
            <a:r>
              <a:rPr lang="en-US" altLang="en-US" sz="2400" dirty="0"/>
              <a:t>Align transportation strategy with the competitive strategy</a:t>
            </a:r>
          </a:p>
          <a:p>
            <a:r>
              <a:rPr lang="en-US" altLang="en-US" sz="2400" dirty="0"/>
              <a:t>In-house transportation vs. Outsourced</a:t>
            </a:r>
          </a:p>
          <a:p>
            <a:r>
              <a:rPr lang="en-US" altLang="en-US" sz="2400" dirty="0"/>
              <a:t>Use technology to improve network performance</a:t>
            </a:r>
          </a:p>
          <a:p>
            <a:r>
              <a:rPr lang="en-US" altLang="en-US" sz="2400" dirty="0"/>
              <a:t>Design flexibility into the network</a:t>
            </a:r>
            <a:endParaRPr lang="en-US" sz="2400" dirty="0"/>
          </a:p>
          <a:p>
            <a:r>
              <a:rPr lang="en-US" sz="2400" dirty="0"/>
              <a:t>Strengths and weaknesses of transport modes</a:t>
            </a:r>
          </a:p>
          <a:p>
            <a:r>
              <a:rPr lang="en-US" sz="2400" dirty="0"/>
              <a:t>Strengths and weaknesses of transportation networks</a:t>
            </a:r>
          </a:p>
          <a:p>
            <a:pPr lvl="1"/>
            <a:r>
              <a:rPr lang="en-US" sz="2000" dirty="0"/>
              <a:t>Direct shipping, milk runs, intermediate storage, cross dock</a:t>
            </a:r>
          </a:p>
          <a:p>
            <a:r>
              <a:rPr lang="en-US" sz="2400" dirty="0"/>
              <a:t>Tradeoffs in transportation network design</a:t>
            </a:r>
          </a:p>
          <a:p>
            <a:pPr lvl="1"/>
            <a:r>
              <a:rPr lang="en-US" sz="2000" dirty="0"/>
              <a:t>Between transportation cost, inventory cost, and service</a:t>
            </a:r>
          </a:p>
          <a:p>
            <a:r>
              <a:rPr lang="en-US" sz="2400" dirty="0"/>
              <a:t>Tailored transportation networks</a:t>
            </a:r>
          </a:p>
          <a:p>
            <a:pPr lvl="1"/>
            <a:r>
              <a:rPr lang="en-US" sz="2000" dirty="0"/>
              <a:t>Tailor based on customer size, density, distance and product value and demand, overseas sourcing</a:t>
            </a:r>
          </a:p>
        </p:txBody>
      </p:sp>
    </p:spTree>
    <p:extLst>
      <p:ext uri="{BB962C8B-B14F-4D97-AF65-F5344CB8AC3E}">
        <p14:creationId xmlns:p14="http://schemas.microsoft.com/office/powerpoint/2010/main" val="198348704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09600" y="231369"/>
            <a:ext cx="7772400" cy="606831"/>
          </a:xfrm>
        </p:spPr>
        <p:txBody>
          <a:bodyPr/>
          <a:lstStyle/>
          <a:p>
            <a:r>
              <a:rPr lang="en-US" altLang="en-US" dirty="0"/>
              <a:t>Session 4: What’s Next</a:t>
            </a:r>
          </a:p>
        </p:txBody>
      </p:sp>
      <p:sp>
        <p:nvSpPr>
          <p:cNvPr id="5" name="AutoShape 2" descr="save image"/>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2"/>
          <p:cNvSpPr>
            <a:spLocks noGrp="1"/>
          </p:cNvSpPr>
          <p:nvPr>
            <p:ph idx="1"/>
          </p:nvPr>
        </p:nvSpPr>
        <p:spPr>
          <a:xfrm>
            <a:off x="122237" y="1143000"/>
            <a:ext cx="8747125" cy="3505200"/>
          </a:xfrm>
        </p:spPr>
        <p:txBody>
          <a:bodyPr/>
          <a:lstStyle/>
          <a:p>
            <a:endParaRPr lang="en-US" sz="3600" dirty="0"/>
          </a:p>
          <a:p>
            <a:r>
              <a:rPr lang="en-US" b="1" dirty="0"/>
              <a:t>Modeling discrete choice</a:t>
            </a:r>
            <a:endParaRPr lang="en-US" sz="3600" dirty="0"/>
          </a:p>
          <a:p>
            <a:pPr lvl="1"/>
            <a:r>
              <a:rPr lang="en-US" b="1" dirty="0"/>
              <a:t>Required Reading: </a:t>
            </a:r>
            <a:r>
              <a:rPr lang="en-US" dirty="0">
                <a:solidFill>
                  <a:srgbClr val="FF0000"/>
                </a:solidFill>
              </a:rPr>
              <a:t>Modeling Discrete Choice: Categorical Dependent Variables, Logistic Regression, and Maximum Likelihood Estimation. Author: Ovchinnikov, Anton S. (Darden Business Publishing UV6335)</a:t>
            </a:r>
            <a:endParaRPr lang="en-US" altLang="en-US" sz="4800" dirty="0">
              <a:solidFill>
                <a:srgbClr val="FF0000"/>
              </a:solidFill>
            </a:endParaRPr>
          </a:p>
        </p:txBody>
      </p:sp>
    </p:spTree>
    <p:extLst>
      <p:ext uri="{BB962C8B-B14F-4D97-AF65-F5344CB8AC3E}">
        <p14:creationId xmlns:p14="http://schemas.microsoft.com/office/powerpoint/2010/main" val="249729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Relative Trucking Costs (India)</a:t>
            </a:r>
          </a:p>
        </p:txBody>
      </p:sp>
      <p:sp>
        <p:nvSpPr>
          <p:cNvPr id="13316" name="Slide Number Placeholder 3"/>
          <p:cNvSpPr>
            <a:spLocks noGrp="1"/>
          </p:cNvSpPr>
          <p:nvPr>
            <p:ph type="sldNum" sz="quarter" idx="4294967295"/>
          </p:nvPr>
        </p:nvSpPr>
        <p:spPr>
          <a:xfrm>
            <a:off x="6767513" y="6423025"/>
            <a:ext cx="2133600" cy="327025"/>
          </a:xfrm>
          <a:prstGeom prst="rect">
            <a:avLst/>
          </a:prstGeom>
          <a:noFill/>
        </p:spPr>
        <p:txBody>
          <a:bodyPr/>
          <a:lstStyle/>
          <a:p>
            <a:fld id="{FADFF848-965E-4623-ABB5-7035938B5995}" type="slidenum">
              <a:rPr lang="en-US" altLang="en-US"/>
              <a:pPr/>
              <a:t>7</a:t>
            </a:fld>
            <a:endParaRPr lang="en-US" altLang="en-US" dirty="0"/>
          </a:p>
        </p:txBody>
      </p:sp>
      <p:graphicFrame>
        <p:nvGraphicFramePr>
          <p:cNvPr id="5" name="Chart 4"/>
          <p:cNvGraphicFramePr>
            <a:graphicFrameLocks/>
          </p:cNvGraphicFramePr>
          <p:nvPr/>
        </p:nvGraphicFramePr>
        <p:xfrm>
          <a:off x="1324578" y="1574106"/>
          <a:ext cx="6557292" cy="4504722"/>
        </p:xfrm>
        <a:graphic>
          <a:graphicData uri="http://schemas.openxmlformats.org/drawingml/2006/chart">
            <c:chart xmlns:c="http://schemas.openxmlformats.org/drawingml/2006/chart" xmlns:r="http://schemas.openxmlformats.org/officeDocument/2006/relationships" r:id="rId2"/>
          </a:graphicData>
        </a:graphic>
      </p:graphicFrame>
      <p:sp>
        <p:nvSpPr>
          <p:cNvPr id="13318" name="TextBox 5"/>
          <p:cNvSpPr txBox="1">
            <a:spLocks noChangeArrowheads="1"/>
          </p:cNvSpPr>
          <p:nvPr/>
        </p:nvSpPr>
        <p:spPr bwMode="auto">
          <a:xfrm>
            <a:off x="479425" y="6078538"/>
            <a:ext cx="2323072" cy="261610"/>
          </a:xfrm>
          <a:prstGeom prst="rect">
            <a:avLst/>
          </a:prstGeom>
          <a:noFill/>
          <a:ln w="9525">
            <a:noFill/>
            <a:miter lim="800000"/>
            <a:headEnd/>
            <a:tailEnd/>
          </a:ln>
        </p:spPr>
        <p:txBody>
          <a:bodyPr wrap="none">
            <a:spAutoFit/>
          </a:bodyPr>
          <a:lstStyle/>
          <a:p>
            <a:r>
              <a:rPr lang="en-US" altLang="en-US" sz="1100" i="1" dirty="0">
                <a:latin typeface="Calibri" pitchFamily="34" charset="0"/>
              </a:rPr>
              <a:t>Source:  TCI-IIMC, Joint Study Report</a:t>
            </a:r>
          </a:p>
        </p:txBody>
      </p:sp>
    </p:spTree>
    <p:extLst>
      <p:ext uri="{BB962C8B-B14F-4D97-AF65-F5344CB8AC3E}">
        <p14:creationId xmlns:p14="http://schemas.microsoft.com/office/powerpoint/2010/main" val="20424983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0310" y="152400"/>
            <a:ext cx="7516813" cy="534987"/>
          </a:xfrm>
          <a:noFill/>
        </p:spPr>
        <p:txBody>
          <a:bodyPr lIns="92075" tIns="46038" rIns="92075" bIns="46038" anchor="b"/>
          <a:lstStyle/>
          <a:p>
            <a:r>
              <a:rPr lang="en-US" dirty="0"/>
              <a:t>Rail</a:t>
            </a:r>
          </a:p>
        </p:txBody>
      </p:sp>
      <p:sp>
        <p:nvSpPr>
          <p:cNvPr id="9221" name="Rectangle 3"/>
          <p:cNvSpPr>
            <a:spLocks noGrp="1" noChangeArrowheads="1"/>
          </p:cNvSpPr>
          <p:nvPr>
            <p:ph type="body" idx="1"/>
          </p:nvPr>
        </p:nvSpPr>
        <p:spPr>
          <a:xfrm>
            <a:off x="44450" y="914400"/>
            <a:ext cx="8947150" cy="4114800"/>
          </a:xfrm>
          <a:noFill/>
        </p:spPr>
        <p:txBody>
          <a:bodyPr lIns="92075" tIns="46038" rIns="92075" bIns="46038"/>
          <a:lstStyle/>
          <a:p>
            <a:pPr>
              <a:lnSpc>
                <a:spcPct val="110000"/>
              </a:lnSpc>
            </a:pPr>
            <a:r>
              <a:rPr lang="en-US" sz="2400" dirty="0"/>
              <a:t>Move commodities over large distances</a:t>
            </a:r>
          </a:p>
          <a:p>
            <a:pPr>
              <a:lnSpc>
                <a:spcPct val="110000"/>
              </a:lnSpc>
            </a:pPr>
            <a:r>
              <a:rPr lang="en-US" sz="2400" dirty="0"/>
              <a:t>Average revenue / ton-mile lowest</a:t>
            </a:r>
          </a:p>
          <a:p>
            <a:pPr>
              <a:lnSpc>
                <a:spcPct val="110000"/>
              </a:lnSpc>
            </a:pPr>
            <a:r>
              <a:rPr lang="en-US" sz="2400" dirty="0"/>
              <a:t>High fixed cost in equipment and facilities, low variable cost</a:t>
            </a:r>
          </a:p>
          <a:p>
            <a:pPr>
              <a:lnSpc>
                <a:spcPct val="110000"/>
              </a:lnSpc>
            </a:pPr>
            <a:r>
              <a:rPr lang="en-US" sz="2400" dirty="0"/>
              <a:t>Transportation time can be long</a:t>
            </a:r>
          </a:p>
          <a:p>
            <a:pPr>
              <a:lnSpc>
                <a:spcPct val="110000"/>
              </a:lnSpc>
            </a:pPr>
            <a:r>
              <a:rPr lang="en-US" sz="2400" dirty="0"/>
              <a:t>Pricing</a:t>
            </a:r>
          </a:p>
          <a:p>
            <a:pPr lvl="1">
              <a:lnSpc>
                <a:spcPct val="110000"/>
              </a:lnSpc>
            </a:pPr>
            <a:r>
              <a:rPr lang="en-US" sz="2000" dirty="0"/>
              <a:t>Economies of scale in quantity and distance</a:t>
            </a:r>
          </a:p>
          <a:p>
            <a:pPr>
              <a:lnSpc>
                <a:spcPct val="110000"/>
              </a:lnSpc>
            </a:pPr>
            <a:r>
              <a:rPr lang="en-US" sz="2400" dirty="0"/>
              <a:t>Carrier Issues</a:t>
            </a:r>
          </a:p>
          <a:p>
            <a:pPr lvl="1">
              <a:lnSpc>
                <a:spcPct val="110000"/>
              </a:lnSpc>
            </a:pPr>
            <a:r>
              <a:rPr lang="en-US" sz="2000" dirty="0"/>
              <a:t>Scheduling to minimize delays / improve service</a:t>
            </a:r>
          </a:p>
          <a:p>
            <a:pPr lvl="1">
              <a:lnSpc>
                <a:spcPct val="110000"/>
              </a:lnSpc>
            </a:pPr>
            <a:r>
              <a:rPr lang="en-US" sz="2000" dirty="0"/>
              <a:t>Off track delays (at pick up and delivery end) </a:t>
            </a:r>
          </a:p>
          <a:p>
            <a:pPr lvl="1">
              <a:lnSpc>
                <a:spcPct val="110000"/>
              </a:lnSpc>
            </a:pPr>
            <a:r>
              <a:rPr lang="en-US" sz="2000" dirty="0"/>
              <a:t>Yard operations</a:t>
            </a:r>
          </a:p>
          <a:p>
            <a:pPr lvl="1">
              <a:lnSpc>
                <a:spcPct val="110000"/>
              </a:lnSpc>
            </a:pPr>
            <a:r>
              <a:rPr lang="en-US" sz="2000" dirty="0"/>
              <a:t>Variability of delivery times</a:t>
            </a:r>
          </a:p>
          <a:p>
            <a:pPr lvl="1">
              <a:lnSpc>
                <a:spcPct val="110000"/>
              </a:lnSpc>
            </a:pPr>
            <a:endParaRPr lang="en-US" sz="2000" dirty="0"/>
          </a:p>
        </p:txBody>
      </p:sp>
    </p:spTree>
    <p:extLst>
      <p:ext uri="{BB962C8B-B14F-4D97-AF65-F5344CB8AC3E}">
        <p14:creationId xmlns:p14="http://schemas.microsoft.com/office/powerpoint/2010/main" val="1634005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2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12569"/>
            <a:ext cx="7772400" cy="1143000"/>
          </a:xfrm>
        </p:spPr>
        <p:txBody>
          <a:bodyPr/>
          <a:lstStyle/>
          <a:p>
            <a:r>
              <a:rPr lang="en-US" altLang="en-US" dirty="0"/>
              <a:t>Challenges in India</a:t>
            </a:r>
          </a:p>
        </p:txBody>
      </p:sp>
      <p:sp>
        <p:nvSpPr>
          <p:cNvPr id="16387" name="Content Placeholder 2"/>
          <p:cNvSpPr>
            <a:spLocks noGrp="1"/>
          </p:cNvSpPr>
          <p:nvPr>
            <p:ph idx="1"/>
          </p:nvPr>
        </p:nvSpPr>
        <p:spPr>
          <a:xfrm>
            <a:off x="228600" y="1066800"/>
            <a:ext cx="8610600" cy="4114800"/>
          </a:xfrm>
        </p:spPr>
        <p:txBody>
          <a:bodyPr/>
          <a:lstStyle/>
          <a:p>
            <a:pPr>
              <a:lnSpc>
                <a:spcPct val="150000"/>
              </a:lnSpc>
            </a:pPr>
            <a:r>
              <a:rPr lang="en-US" altLang="en-US" sz="2400" dirty="0"/>
              <a:t>The share of Indian railways (freight) receded consistently from 86% in 1950-1951 to 31% in 2012-2013</a:t>
            </a:r>
          </a:p>
          <a:p>
            <a:pPr>
              <a:lnSpc>
                <a:spcPct val="150000"/>
              </a:lnSpc>
            </a:pPr>
            <a:r>
              <a:rPr lang="en-US" altLang="en-US" sz="2400" dirty="0">
                <a:solidFill>
                  <a:srgbClr val="FF0000"/>
                </a:solidFill>
              </a:rPr>
              <a:t>Typical commodities transported include coal (47%), fertilizers, ores (11%), cement (11%), mineral oils (4%), food grains (5%), iron and steel (4%), and other commodities (10%)</a:t>
            </a:r>
          </a:p>
          <a:p>
            <a:pPr>
              <a:lnSpc>
                <a:spcPct val="150000"/>
              </a:lnSpc>
            </a:pPr>
            <a:r>
              <a:rPr lang="en-US" altLang="en-US" sz="2400" dirty="0"/>
              <a:t>Indian railways have undertaken construction of dedicated freight corridors along the country’s Eastern and Western corridors</a:t>
            </a:r>
          </a:p>
          <a:p>
            <a:pPr lvl="1">
              <a:lnSpc>
                <a:spcPct val="150000"/>
              </a:lnSpc>
            </a:pPr>
            <a:r>
              <a:rPr lang="en-US" altLang="en-US" sz="2200" dirty="0">
                <a:solidFill>
                  <a:srgbClr val="C00000"/>
                </a:solidFill>
              </a:rPr>
              <a:t>Based on this investment, freight traffic has increased significantly from 969 million tons in FY12 to 1,405 mn tons by FY17. </a:t>
            </a:r>
          </a:p>
        </p:txBody>
      </p:sp>
    </p:spTree>
    <p:extLst>
      <p:ext uri="{BB962C8B-B14F-4D97-AF65-F5344CB8AC3E}">
        <p14:creationId xmlns:p14="http://schemas.microsoft.com/office/powerpoint/2010/main" val="25347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theme1.xml><?xml version="1.0" encoding="utf-8"?>
<a:theme xmlns:a="http://schemas.openxmlformats.org/drawingml/2006/main" name="Blank Presentatio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
    <a:dk1>
      <a:srgbClr val="000000"/>
    </a:dk1>
    <a:lt1>
      <a:srgbClr val="FFFFFF"/>
    </a:lt1>
    <a:dk2>
      <a:srgbClr val="3333CC"/>
    </a:dk2>
    <a:lt2>
      <a:srgbClr val="7999FF"/>
    </a:lt2>
    <a:accent1>
      <a:srgbClr val="F57B49"/>
    </a:accent1>
    <a:accent2>
      <a:srgbClr val="FF00FF"/>
    </a:accent2>
    <a:accent3>
      <a:srgbClr val="FFFFFF"/>
    </a:accent3>
    <a:accent4>
      <a:srgbClr val="000000"/>
    </a:accent4>
    <a:accent5>
      <a:srgbClr val="F9BFB1"/>
    </a:accent5>
    <a:accent6>
      <a:srgbClr val="E700E7"/>
    </a:accent6>
    <a:hlink>
      <a:srgbClr val="FF0000"/>
    </a:hlink>
    <a:folHlink>
      <a:srgbClr val="919191"/>
    </a:folHlink>
  </a:clrScheme>
  <a:fontScheme name="sidebar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26572</TotalTime>
  <Words>3019</Words>
  <Application>Microsoft Office PowerPoint</Application>
  <PresentationFormat>On-screen Show (4:3)</PresentationFormat>
  <Paragraphs>1049</Paragraphs>
  <Slides>61</Slides>
  <Notes>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Comic Sans MS</vt:lpstr>
      <vt:lpstr>Garamond</vt:lpstr>
      <vt:lpstr>Times</vt:lpstr>
      <vt:lpstr>Times New Roman</vt:lpstr>
      <vt:lpstr>Wingdings</vt:lpstr>
      <vt:lpstr>Blank Presentation</vt:lpstr>
      <vt:lpstr> </vt:lpstr>
      <vt:lpstr>Learning objectives</vt:lpstr>
      <vt:lpstr>Transportation modes</vt:lpstr>
      <vt:lpstr>Logistic Costs as % of GDP</vt:lpstr>
      <vt:lpstr>Transportation and Logistics in India</vt:lpstr>
      <vt:lpstr>Trucking</vt:lpstr>
      <vt:lpstr>Relative Trucking Costs (India)</vt:lpstr>
      <vt:lpstr>Rail</vt:lpstr>
      <vt:lpstr>Challenges in India</vt:lpstr>
      <vt:lpstr>Air</vt:lpstr>
      <vt:lpstr>Air</vt:lpstr>
      <vt:lpstr>Water</vt:lpstr>
      <vt:lpstr>Water Transport in India</vt:lpstr>
      <vt:lpstr>IWT and Coastal Shipping in India</vt:lpstr>
      <vt:lpstr>IWT and Coastal Shipping in India</vt:lpstr>
      <vt:lpstr>Pipeline</vt:lpstr>
      <vt:lpstr>Global Comparison</vt:lpstr>
      <vt:lpstr>Global Comparison (Transportation Networks)</vt:lpstr>
      <vt:lpstr>Industry-Wise Logistic Cost in India</vt:lpstr>
      <vt:lpstr>Intermodal</vt:lpstr>
      <vt:lpstr>Package Carriers</vt:lpstr>
      <vt:lpstr>Design Options for a Transportation Network</vt:lpstr>
      <vt:lpstr>Important considerations</vt:lpstr>
      <vt:lpstr>Inventory aggregation and transportation costs</vt:lpstr>
      <vt:lpstr>Direct Shipment Network  to Single Destination</vt:lpstr>
      <vt:lpstr>Direct Shipping with Milk Runs</vt:lpstr>
      <vt:lpstr>All Shipments via Intermediate Distribution Center with Storage</vt:lpstr>
      <vt:lpstr>All Shipments via Intermediate Transit Point with Storage</vt:lpstr>
      <vt:lpstr>All Shipments via Intermediate Transit Point with Cross-Docking</vt:lpstr>
      <vt:lpstr>Shipping via DC Using Milk Runs</vt:lpstr>
      <vt:lpstr>Selecting a Transportation Network</vt:lpstr>
      <vt:lpstr>Selecting a Transportation Network</vt:lpstr>
      <vt:lpstr>Selecting a Transportation Network</vt:lpstr>
      <vt:lpstr>Selecting a Transportation Network</vt:lpstr>
      <vt:lpstr>Selecting a Transportation Network</vt:lpstr>
      <vt:lpstr>Mumbai Dabbawalas</vt:lpstr>
      <vt:lpstr>Mumbai Dabbawalas</vt:lpstr>
      <vt:lpstr>Mumbai Dabbawalas</vt:lpstr>
      <vt:lpstr>Trade-offs When Selecting Transportation Mode</vt:lpstr>
      <vt:lpstr>Trade-offs When Selecting Transportation Mode</vt:lpstr>
      <vt:lpstr>Trade-offs When Selecting Transportation Mode</vt:lpstr>
      <vt:lpstr>Key Point</vt:lpstr>
      <vt:lpstr>Inventory Aggregation </vt:lpstr>
      <vt:lpstr>Trade-off Between Transportation Cost and Responsiveness</vt:lpstr>
      <vt:lpstr>Trade-off Between Transportation Cost and Responsiveness</vt:lpstr>
      <vt:lpstr>Key Point</vt:lpstr>
      <vt:lpstr>Role of IT in Transportation</vt:lpstr>
      <vt:lpstr>Making Transportation Decisions in Practice</vt:lpstr>
      <vt:lpstr>Building Routes – Vehicle Routing and Scheduling (Example)</vt:lpstr>
      <vt:lpstr>Savings Matrix Method (Clarke &amp; Wright Algorithm)</vt:lpstr>
      <vt:lpstr>Building Routes – Vehicle Routing and Scheduling</vt:lpstr>
      <vt:lpstr>Distance Matrix</vt:lpstr>
      <vt:lpstr>Savings Matrix</vt:lpstr>
      <vt:lpstr>Building Routes – Vehicle Routing and Scheduling</vt:lpstr>
      <vt:lpstr>Building Routes – Vehicle Routing and Scheduling</vt:lpstr>
      <vt:lpstr>Building Routes – Vehicle Routing and Scheduling</vt:lpstr>
      <vt:lpstr>Building Routes – Vehicle Routing and Scheduling</vt:lpstr>
      <vt:lpstr>Sequencing Customers</vt:lpstr>
      <vt:lpstr>Other Optimization-Based Route Building Procedures</vt:lpstr>
      <vt:lpstr>Transportation: Summary of lessons</vt:lpstr>
      <vt:lpstr>Session 4: What’s Next</vt:lpstr>
    </vt:vector>
  </TitlesOfParts>
  <Company>TAMU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Mays College   Development Council</dc:title>
  <dc:creator>Subodha</dc:creator>
  <cp:lastModifiedBy>Subodha Kumar</cp:lastModifiedBy>
  <cp:revision>811</cp:revision>
  <cp:lastPrinted>2015-04-26T13:48:18Z</cp:lastPrinted>
  <dcterms:created xsi:type="dcterms:W3CDTF">2001-09-26T14:54:05Z</dcterms:created>
  <dcterms:modified xsi:type="dcterms:W3CDTF">2019-05-17T14:19:03Z</dcterms:modified>
</cp:coreProperties>
</file>