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0" r:id="rId2"/>
  </p:sldMasterIdLst>
  <p:notesMasterIdLst>
    <p:notesMasterId r:id="rId39"/>
  </p:notesMasterIdLst>
  <p:handoutMasterIdLst>
    <p:handoutMasterId r:id="rId40"/>
  </p:handoutMasterIdLst>
  <p:sldIdLst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4" r:id="rId17"/>
    <p:sldId id="260" r:id="rId18"/>
    <p:sldId id="265" r:id="rId19"/>
    <p:sldId id="284" r:id="rId20"/>
    <p:sldId id="269" r:id="rId21"/>
    <p:sldId id="285" r:id="rId22"/>
    <p:sldId id="286" r:id="rId23"/>
    <p:sldId id="270" r:id="rId24"/>
    <p:sldId id="271" r:id="rId25"/>
    <p:sldId id="272" r:id="rId26"/>
    <p:sldId id="273" r:id="rId27"/>
    <p:sldId id="267" r:id="rId28"/>
    <p:sldId id="287" r:id="rId29"/>
    <p:sldId id="290" r:id="rId30"/>
    <p:sldId id="291" r:id="rId31"/>
    <p:sldId id="292" r:id="rId32"/>
    <p:sldId id="276" r:id="rId33"/>
    <p:sldId id="279" r:id="rId34"/>
    <p:sldId id="293" r:id="rId35"/>
    <p:sldId id="294" r:id="rId36"/>
    <p:sldId id="295" r:id="rId37"/>
    <p:sldId id="296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FF"/>
    <a:srgbClr val="336600"/>
    <a:srgbClr val="8000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0230" autoAdjust="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52"/>
    </p:cViewPr>
  </p:sorterViewPr>
  <p:notesViewPr>
    <p:cSldViewPr>
      <p:cViewPr varScale="1">
        <p:scale>
          <a:sx n="56" d="100"/>
          <a:sy n="56" d="100"/>
        </p:scale>
        <p:origin x="-28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l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l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/>
            </a:lvl1pPr>
          </a:lstStyle>
          <a:p>
            <a:pPr>
              <a:defRPr/>
            </a:pPr>
            <a:fld id="{100088AB-63D1-4DE2-B036-5F430B4F47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381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l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l" defTabSz="965638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/>
            </a:lvl1pPr>
          </a:lstStyle>
          <a:p>
            <a:pPr>
              <a:defRPr/>
            </a:pPr>
            <a:fld id="{7F268FCB-A585-4247-8F29-A730D0807E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520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1363" indent="-284163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1413" indent="-227013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98613" indent="-227013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5813" indent="-227013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3013" indent="-227013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0213" indent="-227013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7413" indent="-227013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4613" indent="-227013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45D004-CD3F-4628-AE2A-EF94E8573A4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EFDC-C866-4776-9BB9-047B4B8FD707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4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7875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74813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5423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14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686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258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830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BBC4F-A65B-4153-9D4C-F9897FD96C2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8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7875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74813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5423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14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686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258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830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DE9D7-D5CF-47D8-BAA4-FFC6D32924F7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Note - while intuitive, this complicates the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5484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7875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74813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5423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14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686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258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830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FE9DD6-9EF7-4F57-A013-66A5E1DD785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0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7875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74813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5423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14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686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258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83038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E9C83A-9F88-43F6-99DB-BDE9437C859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58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7763" y="1654175"/>
            <a:ext cx="7310437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019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2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10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73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98638"/>
            <a:ext cx="3543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798638"/>
            <a:ext cx="3543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04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62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95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648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8" descr="ISB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48" y="6553200"/>
            <a:ext cx="7334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fox schoo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452934"/>
            <a:ext cx="405066" cy="4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431349"/>
            <a:ext cx="452718" cy="4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43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69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473075"/>
            <a:ext cx="1809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473075"/>
            <a:ext cx="5276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94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73075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98638"/>
            <a:ext cx="72390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4137025"/>
            <a:ext cx="72390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542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73075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47800" y="1798638"/>
            <a:ext cx="7239000" cy="452596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3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9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8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3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75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473075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798638"/>
            <a:ext cx="7239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4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panose="020B0600070205080204" pitchFamily="34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  <a:ea typeface="ＭＳ Ｐゴシック" panose="020B0600070205080204" pitchFamily="3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  <a:ea typeface="ＭＳ Ｐゴシック" panose="020B0600070205080204" pitchFamily="3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  <a:ea typeface="ＭＳ Ｐゴシック" panose="020B0600070205080204" pitchFamily="3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  <a:ea typeface="ＭＳ Ｐゴシック" panose="020B0600070205080204" pitchFamily="3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21771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048" y="1626653"/>
            <a:ext cx="8991600" cy="1600200"/>
          </a:xfrm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Modeling Discrete Choice</a:t>
            </a:r>
          </a:p>
          <a:p>
            <a:r>
              <a:rPr lang="en-US" sz="3600" dirty="0">
                <a:solidFill>
                  <a:srgbClr val="00B050"/>
                </a:solidFill>
              </a:rPr>
              <a:t>Categorical dependent variables, logistic regression, and maximum likelihood estimation </a:t>
            </a:r>
            <a:endParaRPr lang="en-US" altLang="en-US" sz="3600" dirty="0">
              <a:solidFill>
                <a:srgbClr val="00B050"/>
              </a:solidFill>
            </a:endParaRPr>
          </a:p>
        </p:txBody>
      </p:sp>
      <p:pic>
        <p:nvPicPr>
          <p:cNvPr id="5125" name="Picture 8" descr="ISB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836"/>
            <a:ext cx="237807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fox schoo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5917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81600"/>
            <a:ext cx="16002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6093" y="5628617"/>
            <a:ext cx="5057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/>
              <a:t>Professor Subodha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/>
              <a:t>Logit Models: The Basics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Benguiat Frisky" pitchFamily="66" charset="0"/>
                <a:sym typeface="Symbol" panose="05050102010706020507" pitchFamily="18" charset="2"/>
              </a:rPr>
              <a:t>We take the natural log of the odds, or:</a:t>
            </a:r>
            <a:r>
              <a:rPr lang="en-US" altLang="en-US" sz="2400" dirty="0">
                <a:latin typeface="Benguiat Frisky" pitchFamily="66" charset="0"/>
              </a:rPr>
              <a:t>ln[p/(1-p)], which is called the "logit"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Benguiat Frisky" pitchFamily="66" charset="0"/>
              </a:rPr>
              <a:t>We model the logit in a manner similar to that of OLS: ln[p/(1-p)] = </a:t>
            </a:r>
            <a:r>
              <a:rPr lang="en-US" altLang="en-US" sz="2400" dirty="0">
                <a:latin typeface="Benguiat Frisky" pitchFamily="66" charset="0"/>
                <a:sym typeface="Symbol" panose="05050102010706020507" pitchFamily="18" charset="2"/>
              </a:rPr>
              <a:t>a</a:t>
            </a:r>
            <a:r>
              <a:rPr lang="en-US" altLang="en-US" sz="2400" dirty="0">
                <a:latin typeface="Benguiat Frisky" pitchFamily="66" charset="0"/>
              </a:rPr>
              <a:t> + </a:t>
            </a:r>
            <a:r>
              <a:rPr lang="en-US" altLang="en-US" sz="2400" dirty="0">
                <a:sym typeface="Symbol" panose="05050102010706020507" pitchFamily="18" charset="2"/>
              </a:rPr>
              <a:t>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+ </a:t>
            </a:r>
            <a:r>
              <a:rPr lang="en-US" altLang="en-US" sz="2400" dirty="0">
                <a:sym typeface="Symbol" panose="05050102010706020507" pitchFamily="18" charset="2"/>
              </a:rPr>
              <a:t>b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2+...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(this equation gives us a straight line)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Or, flipping things around and solving for p, we get: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p/(1-p) = </a:t>
            </a:r>
            <a:r>
              <a:rPr lang="en-US" altLang="en-US" sz="3600" i="1" dirty="0">
                <a:latin typeface="Edwardian Script ITC" panose="030303020407070D0804" pitchFamily="66" charset="0"/>
              </a:rPr>
              <a:t>e</a:t>
            </a:r>
            <a:r>
              <a:rPr lang="en-US" altLang="en-US" sz="3600" dirty="0"/>
              <a:t> </a:t>
            </a:r>
            <a:r>
              <a:rPr lang="en-US" altLang="en-US" sz="1600" baseline="30000" dirty="0"/>
              <a:t>(</a:t>
            </a:r>
            <a:r>
              <a:rPr lang="en-US" altLang="en-US" sz="1600" baseline="30000" dirty="0">
                <a:sym typeface="Symbol" panose="05050102010706020507" pitchFamily="18" charset="2"/>
              </a:rPr>
              <a:t>a + b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X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... </a:t>
            </a:r>
            <a:r>
              <a:rPr lang="en-US" altLang="en-US" sz="1600" baseline="30000" dirty="0"/>
              <a:t>)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p =</a:t>
            </a:r>
            <a:r>
              <a:rPr lang="en-US" altLang="en-US" sz="1400" dirty="0"/>
              <a:t> </a:t>
            </a:r>
            <a:r>
              <a:rPr lang="en-US" altLang="en-US" sz="1600" dirty="0"/>
              <a:t>1/[1+ </a:t>
            </a:r>
            <a:r>
              <a:rPr lang="en-US" altLang="en-US" sz="3600" i="1" dirty="0">
                <a:latin typeface="Edwardian Script ITC" panose="030303020407070D0804" pitchFamily="66" charset="0"/>
              </a:rPr>
              <a:t>e</a:t>
            </a:r>
            <a:r>
              <a:rPr lang="en-US" altLang="en-US" sz="3600" dirty="0"/>
              <a:t> </a:t>
            </a:r>
            <a:r>
              <a:rPr lang="en-US" altLang="en-US" sz="1600" baseline="30000" dirty="0"/>
              <a:t>-(</a:t>
            </a:r>
            <a:r>
              <a:rPr lang="en-US" altLang="en-US" sz="1600" baseline="30000" dirty="0">
                <a:sym typeface="Symbol" panose="05050102010706020507" pitchFamily="18" charset="2"/>
              </a:rPr>
              <a:t>a + b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X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...</a:t>
            </a:r>
            <a:r>
              <a:rPr lang="en-US" altLang="en-US" sz="1600" baseline="30000" dirty="0"/>
              <a:t>)</a:t>
            </a:r>
            <a:r>
              <a:rPr lang="en-US" altLang="en-US" sz="1600" dirty="0"/>
              <a:t>] 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or p = </a:t>
            </a:r>
            <a:r>
              <a:rPr lang="en-US" altLang="en-US" sz="3600" i="1" dirty="0">
                <a:latin typeface="Edwardian Script ITC" panose="030303020407070D0804" pitchFamily="66" charset="0"/>
              </a:rPr>
              <a:t>e</a:t>
            </a:r>
            <a:r>
              <a:rPr lang="en-US" altLang="en-US" sz="3600" dirty="0"/>
              <a:t> </a:t>
            </a:r>
            <a:r>
              <a:rPr lang="en-US" altLang="en-US" sz="1600" baseline="30000" dirty="0"/>
              <a:t>(</a:t>
            </a:r>
            <a:r>
              <a:rPr lang="en-US" altLang="en-US" sz="1600" baseline="30000" dirty="0">
                <a:sym typeface="Symbol" panose="05050102010706020507" pitchFamily="18" charset="2"/>
              </a:rPr>
              <a:t>a + b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X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... </a:t>
            </a:r>
            <a:r>
              <a:rPr lang="en-US" altLang="en-US" sz="1600" baseline="30000" dirty="0"/>
              <a:t>)</a:t>
            </a:r>
            <a:r>
              <a:rPr lang="en-US" altLang="en-US" sz="1600" dirty="0"/>
              <a:t>/(1 + </a:t>
            </a:r>
            <a:r>
              <a:rPr lang="en-US" altLang="en-US" sz="3600" i="1" dirty="0">
                <a:latin typeface="Edwardian Script ITC" panose="030303020407070D0804" pitchFamily="66" charset="0"/>
              </a:rPr>
              <a:t>e</a:t>
            </a:r>
            <a:r>
              <a:rPr lang="en-US" altLang="en-US" sz="3600" dirty="0"/>
              <a:t> </a:t>
            </a:r>
            <a:r>
              <a:rPr lang="en-US" altLang="en-US" sz="1600" baseline="30000" dirty="0"/>
              <a:t>(</a:t>
            </a:r>
            <a:r>
              <a:rPr lang="en-US" altLang="en-US" sz="1600" baseline="30000" dirty="0">
                <a:sym typeface="Symbol" panose="05050102010706020507" pitchFamily="18" charset="2"/>
              </a:rPr>
              <a:t>a + b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X</a:t>
            </a:r>
            <a:r>
              <a:rPr lang="en-US" altLang="en-US" sz="900" dirty="0">
                <a:sym typeface="Symbol" panose="05050102010706020507" pitchFamily="18" charset="2"/>
              </a:rPr>
              <a:t>1</a:t>
            </a:r>
            <a:r>
              <a:rPr lang="en-US" altLang="en-US" sz="1600" baseline="30000" dirty="0">
                <a:sym typeface="Symbol" panose="05050102010706020507" pitchFamily="18" charset="2"/>
              </a:rPr>
              <a:t>... </a:t>
            </a:r>
            <a:r>
              <a:rPr lang="en-US" altLang="en-US" sz="1600" baseline="30000" dirty="0"/>
              <a:t>)</a:t>
            </a:r>
            <a:r>
              <a:rPr lang="en-US" altLang="en-US" sz="16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(this equation gives us the S-curve we want)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85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239000" cy="990600"/>
          </a:xfrm>
        </p:spPr>
        <p:txBody>
          <a:bodyPr/>
          <a:lstStyle/>
          <a:p>
            <a:pPr eaLnBrk="1" hangingPunct="1"/>
            <a:r>
              <a:rPr lang="en-US" altLang="en-US"/>
              <a:t>Logit Models: The Basics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logistic distribution constrains the estimated probabilities (p) to lie between 0 and 1: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if you let </a:t>
            </a:r>
            <a:r>
              <a:rPr lang="en-US" altLang="en-US" sz="1600">
                <a:sym typeface="Symbol" panose="05050102010706020507" pitchFamily="18" charset="2"/>
              </a:rPr>
              <a:t>(</a:t>
            </a:r>
            <a:r>
              <a:rPr lang="en-US" altLang="en-US" sz="1600"/>
              <a:t>a 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1</a:t>
            </a:r>
            <a:r>
              <a:rPr lang="en-US" altLang="en-US" sz="1600"/>
              <a:t>X</a:t>
            </a:r>
            <a:r>
              <a:rPr lang="en-US" altLang="en-US" sz="1600" baseline="-25000"/>
              <a:t>1 </a:t>
            </a:r>
            <a:r>
              <a:rPr lang="en-US" altLang="en-US" sz="1600"/>
              <a:t>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2</a:t>
            </a:r>
            <a:r>
              <a:rPr lang="en-US" altLang="en-US" sz="1600"/>
              <a:t>X</a:t>
            </a:r>
            <a:r>
              <a:rPr lang="en-US" altLang="en-US" sz="1600" baseline="-25000"/>
              <a:t>2</a:t>
            </a:r>
            <a:r>
              <a:rPr lang="en-US" altLang="en-US" sz="1600"/>
              <a:t>+…) =0, then p = .50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/>
              <a:t>because </a:t>
            </a:r>
            <a:r>
              <a:rPr lang="en-US" altLang="en-US" sz="3200" i="1">
                <a:latin typeface="Edwardian Script ITC" panose="030303020407070D0804" pitchFamily="66" charset="0"/>
              </a:rPr>
              <a:t>e</a:t>
            </a:r>
            <a:r>
              <a:rPr lang="en-US" altLang="en-US" sz="3200"/>
              <a:t> </a:t>
            </a:r>
            <a:r>
              <a:rPr lang="en-US" altLang="en-US" sz="1400" baseline="30000"/>
              <a:t>-(0) </a:t>
            </a:r>
            <a:r>
              <a:rPr lang="en-US" altLang="en-US" sz="1400"/>
              <a:t>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as (</a:t>
            </a:r>
            <a:r>
              <a:rPr lang="en-US" altLang="en-US" sz="1600">
                <a:sym typeface="Symbol" panose="05050102010706020507" pitchFamily="18" charset="2"/>
              </a:rPr>
              <a:t>a</a:t>
            </a:r>
            <a:r>
              <a:rPr lang="en-US" altLang="en-US" sz="1600"/>
              <a:t> 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1</a:t>
            </a:r>
            <a:r>
              <a:rPr lang="en-US" altLang="en-US" sz="1600"/>
              <a:t>X</a:t>
            </a:r>
            <a:r>
              <a:rPr lang="en-US" altLang="en-US" sz="1600" baseline="-25000"/>
              <a:t>1 </a:t>
            </a:r>
            <a:r>
              <a:rPr lang="en-US" altLang="en-US" sz="1600"/>
              <a:t>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2</a:t>
            </a:r>
            <a:r>
              <a:rPr lang="en-US" altLang="en-US" sz="1600"/>
              <a:t>X</a:t>
            </a:r>
            <a:r>
              <a:rPr lang="en-US" altLang="en-US" sz="1600" baseline="-25000"/>
              <a:t>2</a:t>
            </a:r>
            <a:r>
              <a:rPr lang="en-US" altLang="en-US" sz="1600"/>
              <a:t>+…) gets really big, the exponent of </a:t>
            </a:r>
            <a:r>
              <a:rPr lang="en-US" altLang="en-US" sz="3600" i="1">
                <a:latin typeface="Edwardian Script ITC" panose="030303020407070D0804" pitchFamily="66" charset="0"/>
              </a:rPr>
              <a:t>e</a:t>
            </a:r>
            <a:r>
              <a:rPr lang="en-US" altLang="en-US" sz="1600"/>
              <a:t>  becomes a large negative number, </a:t>
            </a:r>
            <a:r>
              <a:rPr lang="en-US" altLang="en-US" sz="3600" i="1">
                <a:latin typeface="Edwardian Script ITC" panose="030303020407070D0804" pitchFamily="66" charset="0"/>
              </a:rPr>
              <a:t>e</a:t>
            </a:r>
            <a:r>
              <a:rPr lang="en-US" altLang="en-US" sz="1600"/>
              <a:t>  approaches zero, and p approaches 1 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4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as </a:t>
            </a:r>
            <a:r>
              <a:rPr lang="en-US" altLang="en-US" sz="1600">
                <a:sym typeface="Symbol" panose="05050102010706020507" pitchFamily="18" charset="2"/>
              </a:rPr>
              <a:t>(a</a:t>
            </a:r>
            <a:r>
              <a:rPr lang="en-US" altLang="en-US" sz="1600"/>
              <a:t> 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1</a:t>
            </a:r>
            <a:r>
              <a:rPr lang="en-US" altLang="en-US" sz="1600"/>
              <a:t>X</a:t>
            </a:r>
            <a:r>
              <a:rPr lang="en-US" altLang="en-US" sz="1600" baseline="-25000"/>
              <a:t>1 </a:t>
            </a:r>
            <a:r>
              <a:rPr lang="en-US" altLang="en-US" sz="1600"/>
              <a:t>+ </a:t>
            </a:r>
            <a:r>
              <a:rPr lang="en-US" altLang="en-US" sz="1600">
                <a:sym typeface="Symbol" panose="05050102010706020507" pitchFamily="18" charset="2"/>
              </a:rPr>
              <a:t>b</a:t>
            </a:r>
            <a:r>
              <a:rPr lang="en-US" altLang="en-US" sz="1600" baseline="-25000"/>
              <a:t>2</a:t>
            </a:r>
            <a:r>
              <a:rPr lang="en-US" altLang="en-US" sz="1600"/>
              <a:t>X</a:t>
            </a:r>
            <a:r>
              <a:rPr lang="en-US" altLang="en-US" sz="1600" baseline="-25000"/>
              <a:t>2</a:t>
            </a:r>
            <a:r>
              <a:rPr lang="en-US" altLang="en-US" sz="1600"/>
              <a:t>+…) gets really small (i.e., large negative number), the exponent of </a:t>
            </a:r>
            <a:r>
              <a:rPr lang="en-US" altLang="en-US" sz="3600" i="1">
                <a:latin typeface="Edwardian Script ITC" panose="030303020407070D0804" pitchFamily="66" charset="0"/>
              </a:rPr>
              <a:t>e</a:t>
            </a:r>
            <a:r>
              <a:rPr lang="en-US" altLang="en-US" sz="1600"/>
              <a:t>  becomes a large positive number, </a:t>
            </a:r>
            <a:r>
              <a:rPr lang="en-US" altLang="en-US" sz="3600" i="1">
                <a:latin typeface="Edwardian Script ITC" panose="030303020407070D0804" pitchFamily="66" charset="0"/>
              </a:rPr>
              <a:t>e</a:t>
            </a:r>
            <a:r>
              <a:rPr lang="en-US" altLang="en-US" sz="1600"/>
              <a:t>  approaches infinity, and p approaches 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Try the above on your calculator using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				</a:t>
            </a:r>
            <a:r>
              <a:rPr lang="en-US" altLang="en-US" sz="2000"/>
              <a:t>p =</a:t>
            </a:r>
            <a:r>
              <a:rPr lang="en-US" altLang="en-US" sz="1800"/>
              <a:t> </a:t>
            </a:r>
            <a:r>
              <a:rPr lang="en-US" altLang="en-US" sz="2000"/>
              <a:t>1/[1+ </a:t>
            </a:r>
            <a:r>
              <a:rPr lang="en-US" altLang="en-US" sz="4400" i="1">
                <a:latin typeface="Edwardian Script ITC" panose="030303020407070D0804" pitchFamily="66" charset="0"/>
              </a:rPr>
              <a:t>e</a:t>
            </a:r>
            <a:r>
              <a:rPr lang="en-US" altLang="en-US" sz="4400"/>
              <a:t> </a:t>
            </a:r>
            <a:r>
              <a:rPr lang="en-US" altLang="en-US" sz="2000" baseline="30000"/>
              <a:t>-(a</a:t>
            </a:r>
            <a:r>
              <a:rPr lang="en-US" altLang="en-US" sz="2000" baseline="30000">
                <a:sym typeface="Symbol" panose="05050102010706020507" pitchFamily="18" charset="2"/>
              </a:rPr>
              <a:t> + bX...</a:t>
            </a:r>
            <a:r>
              <a:rPr lang="en-US" altLang="en-US" sz="2000" baseline="30000"/>
              <a:t>)</a:t>
            </a:r>
            <a:r>
              <a:rPr lang="en-US" altLang="en-US" sz="2000"/>
              <a:t>]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05400"/>
            <a:ext cx="1104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3075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Comparing Linear Regression and Logit Models</a:t>
            </a:r>
            <a:endParaRPr lang="en-US" altLang="en-US" b="1" i="1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752600" y="2133600"/>
            <a:ext cx="0" cy="426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guiat Frisky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62000" y="2590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guiat Frisky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1905000" y="2514600"/>
            <a:ext cx="5334000" cy="3200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1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265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nguiat Frisky" pitchFamily="66" charset="0"/>
                <a:ea typeface="ＭＳ Ｐゴシック" panose="020B0600070205080204" pitchFamily="34" charset="-128"/>
                <a:cs typeface="+mn-cs"/>
              </a:rPr>
              <a:t>Linear Regression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57400" y="2895600"/>
            <a:ext cx="6465888" cy="2209800"/>
            <a:chOff x="1296" y="1824"/>
            <a:chExt cx="4073" cy="1392"/>
          </a:xfrm>
        </p:grpSpPr>
        <p:grpSp>
          <p:nvGrpSpPr>
            <p:cNvPr id="74764" name="Group 13"/>
            <p:cNvGrpSpPr>
              <a:grpSpLocks/>
            </p:cNvGrpSpPr>
            <p:nvPr/>
          </p:nvGrpSpPr>
          <p:grpSpPr bwMode="auto">
            <a:xfrm>
              <a:off x="1296" y="1824"/>
              <a:ext cx="3456" cy="1392"/>
              <a:chOff x="1200" y="1872"/>
              <a:chExt cx="3352" cy="1296"/>
            </a:xfrm>
          </p:grpSpPr>
          <p:sp>
            <p:nvSpPr>
              <p:cNvPr id="74766" name="Freeform 14"/>
              <p:cNvSpPr>
                <a:spLocks/>
              </p:cNvSpPr>
              <p:nvPr/>
            </p:nvSpPr>
            <p:spPr bwMode="auto">
              <a:xfrm>
                <a:off x="2688" y="1872"/>
                <a:ext cx="1864" cy="744"/>
              </a:xfrm>
              <a:custGeom>
                <a:avLst/>
                <a:gdLst>
                  <a:gd name="T0" fmla="*/ 294 w 2536"/>
                  <a:gd name="T1" fmla="*/ 9 h 864"/>
                  <a:gd name="T2" fmla="*/ 105 w 2536"/>
                  <a:gd name="T3" fmla="*/ 42 h 864"/>
                  <a:gd name="T4" fmla="*/ 15 w 2536"/>
                  <a:gd name="T5" fmla="*/ 261 h 864"/>
                  <a:gd name="T6" fmla="*/ 10 w 2536"/>
                  <a:gd name="T7" fmla="*/ 295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36"/>
                  <a:gd name="T13" fmla="*/ 0 h 864"/>
                  <a:gd name="T14" fmla="*/ 2536 w 2536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767" name="Freeform 15"/>
              <p:cNvSpPr>
                <a:spLocks/>
              </p:cNvSpPr>
              <p:nvPr/>
            </p:nvSpPr>
            <p:spPr bwMode="auto">
              <a:xfrm flipH="1" flipV="1">
                <a:off x="1200" y="2592"/>
                <a:ext cx="1536" cy="576"/>
              </a:xfrm>
              <a:custGeom>
                <a:avLst/>
                <a:gdLst>
                  <a:gd name="T0" fmla="*/ 76 w 2536"/>
                  <a:gd name="T1" fmla="*/ 1 h 864"/>
                  <a:gd name="T2" fmla="*/ 27 w 2536"/>
                  <a:gd name="T3" fmla="*/ 7 h 864"/>
                  <a:gd name="T4" fmla="*/ 4 w 2536"/>
                  <a:gd name="T5" fmla="*/ 43 h 864"/>
                  <a:gd name="T6" fmla="*/ 2 w 2536"/>
                  <a:gd name="T7" fmla="*/ 49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36"/>
                  <a:gd name="T13" fmla="*/ 0 h 864"/>
                  <a:gd name="T14" fmla="*/ 2536 w 2536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4765" name="Text Box 16"/>
            <p:cNvSpPr txBox="1">
              <a:spLocks noChangeArrowheads="1"/>
            </p:cNvSpPr>
            <p:nvPr/>
          </p:nvSpPr>
          <p:spPr bwMode="auto">
            <a:xfrm>
              <a:off x="4224" y="1968"/>
              <a:ext cx="1145" cy="3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nguiat Frisky" pitchFamily="66" charset="0"/>
                  <a:ea typeface="ＭＳ Ｐゴシック" panose="020B0600070205080204" pitchFamily="34" charset="-128"/>
                  <a:cs typeface="+mn-cs"/>
                </a:rPr>
                <a:t>Logit Model</a:t>
              </a:r>
            </a:p>
          </p:txBody>
        </p:sp>
      </p:grpSp>
      <p:sp>
        <p:nvSpPr>
          <p:cNvPr id="74763" name="Text Box 17"/>
          <p:cNvSpPr txBox="1">
            <a:spLocks noChangeArrowheads="1"/>
          </p:cNvSpPr>
          <p:nvPr/>
        </p:nvSpPr>
        <p:spPr bwMode="auto">
          <a:xfrm>
            <a:off x="2286000" y="5638800"/>
            <a:ext cx="62071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Logit: You see the endpoints never exceed 1 or go below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relationship 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flattens out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at each extreme, for 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S-shaped curve.</a:t>
            </a:r>
          </a:p>
        </p:txBody>
      </p:sp>
    </p:spTree>
    <p:extLst>
      <p:ext uri="{BB962C8B-B14F-4D97-AF65-F5344CB8AC3E}">
        <p14:creationId xmlns:p14="http://schemas.microsoft.com/office/powerpoint/2010/main" val="15546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3075"/>
            <a:ext cx="7620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/>
              <a:t>A Simple Logit Model Example :</a:t>
            </a:r>
            <a:br>
              <a:rPr lang="en-US" altLang="en-US" sz="3200"/>
            </a:br>
            <a:r>
              <a:rPr lang="en-US" altLang="en-US" sz="3200"/>
              <a:t>P(respond) = f(coupon value in </a:t>
            </a:r>
            <a:r>
              <a:rPr lang="en-US" altLang="en-US" sz="3200">
                <a:cs typeface="Arial" panose="020B0604020202020204" pitchFamily="34" charset="0"/>
              </a:rPr>
              <a:t>$</a:t>
            </a:r>
            <a:r>
              <a:rPr lang="en-US" altLang="en-US" sz="3200"/>
              <a:t>)</a:t>
            </a:r>
            <a:endParaRPr lang="en-US" altLang="en-US" sz="360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010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Collected data on response to an offer as a function of value of coupon included in mailing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P(Respond) = 1/[1+ </a:t>
            </a:r>
            <a:r>
              <a:rPr lang="en-US" altLang="en-US" sz="4800" i="1">
                <a:latin typeface="Edwardian Script ITC" panose="030303020407070D0804" pitchFamily="66" charset="0"/>
              </a:rPr>
              <a:t>e</a:t>
            </a:r>
            <a:r>
              <a:rPr lang="en-US" altLang="en-US" sz="4800"/>
              <a:t> </a:t>
            </a:r>
            <a:r>
              <a:rPr lang="en-US" altLang="en-US" sz="2400" baseline="30000"/>
              <a:t>-(-2.18506 + .1087</a:t>
            </a:r>
            <a:r>
              <a:rPr lang="en-US" altLang="en-US" sz="2400" baseline="30000">
                <a:solidFill>
                  <a:srgbClr val="FF0000"/>
                </a:solidFill>
              </a:rPr>
              <a:t> </a:t>
            </a:r>
            <a:r>
              <a:rPr lang="en-US" altLang="en-US" sz="2400" baseline="30000"/>
              <a:t>X)</a:t>
            </a:r>
            <a:r>
              <a:rPr lang="en-US" altLang="en-US" sz="2400"/>
              <a:t>]</a:t>
            </a:r>
            <a:br>
              <a:rPr lang="en-US" altLang="en-US" sz="2400"/>
            </a:br>
            <a:r>
              <a:rPr lang="en-US" altLang="en-US" sz="2400"/>
              <a:t>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How do you interpret </a:t>
            </a:r>
            <a:r>
              <a:rPr lang="en-US" altLang="en-US" sz="2400">
                <a:sym typeface="Symbol" panose="05050102010706020507" pitchFamily="18" charset="2"/>
              </a:rPr>
              <a:t>b = </a:t>
            </a:r>
            <a:r>
              <a:rPr lang="en-US" altLang="en-US" sz="2400"/>
              <a:t>.1087?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4400" i="1">
                <a:latin typeface="Edwardian Script ITC" panose="030303020407070D0804" pitchFamily="66" charset="0"/>
              </a:rPr>
              <a:t>e </a:t>
            </a:r>
            <a:r>
              <a:rPr lang="en-US" altLang="en-US" sz="2400" baseline="30000"/>
              <a:t>(.1087)</a:t>
            </a:r>
            <a:r>
              <a:rPr lang="en-US" altLang="en-US" sz="2400"/>
              <a:t> = 1.1148 [try this on your calculators]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Thus, an additional $1 off is estimated to increase the </a:t>
            </a:r>
            <a:r>
              <a:rPr lang="en-US" altLang="en-US" sz="2400" u="sng"/>
              <a:t>odds</a:t>
            </a:r>
            <a:r>
              <a:rPr lang="en-US" altLang="en-US" sz="2400"/>
              <a:t> that the customer will respond by 11.48% (i.e. multiply the odds by 1.1148</a:t>
            </a:r>
            <a:r>
              <a:rPr lang="en-US" altLang="en-US"/>
              <a:t>)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75780" name="Oval 3"/>
          <p:cNvSpPr>
            <a:spLocks noChangeArrowheads="1"/>
          </p:cNvSpPr>
          <p:nvPr/>
        </p:nvSpPr>
        <p:spPr bwMode="auto">
          <a:xfrm>
            <a:off x="5638800" y="2895600"/>
            <a:ext cx="457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5781" name="Straight Arrow Connector 6"/>
          <p:cNvCxnSpPr>
            <a:cxnSpLocks noChangeShapeType="1"/>
          </p:cNvCxnSpPr>
          <p:nvPr/>
        </p:nvCxnSpPr>
        <p:spPr bwMode="auto">
          <a:xfrm rot="5400000">
            <a:off x="5448300" y="35433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51922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Probabilities, odds and odds ratios</a:t>
            </a:r>
            <a:endParaRPr lang="en-US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69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endParaRPr lang="en-US" altLang="en-US" sz="2000"/>
          </a:p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p(respond) = 1/[1+ </a:t>
            </a:r>
            <a:r>
              <a:rPr lang="en-US" altLang="en-US" sz="4800" i="1">
                <a:latin typeface="Edwardian Script ITC" panose="030303020407070D0804" pitchFamily="66" charset="0"/>
              </a:rPr>
              <a:t>e</a:t>
            </a:r>
            <a:r>
              <a:rPr lang="en-US" altLang="en-US" sz="4800"/>
              <a:t> </a:t>
            </a:r>
            <a:r>
              <a:rPr lang="en-US" altLang="en-US" sz="2000" baseline="30000"/>
              <a:t>-(-2.18506 + .1087x)</a:t>
            </a:r>
            <a:r>
              <a:rPr lang="en-US" altLang="en-US" sz="2000"/>
              <a:t> ]</a:t>
            </a:r>
          </a:p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When X=$10: p(respond) = 1/[1+</a:t>
            </a:r>
            <a:r>
              <a:rPr lang="en-US" altLang="en-US" sz="4400" i="1">
                <a:latin typeface="Edwardian Script ITC" panose="030303020407070D0804" pitchFamily="66" charset="0"/>
              </a:rPr>
              <a:t>e</a:t>
            </a:r>
            <a:r>
              <a:rPr lang="en-US" altLang="en-US" sz="2800"/>
              <a:t> </a:t>
            </a:r>
            <a:r>
              <a:rPr lang="en-US" altLang="en-US" sz="2000" baseline="30000"/>
              <a:t>-(-2.18506 + .1087(10))</a:t>
            </a:r>
            <a:r>
              <a:rPr lang="en-US" altLang="en-US" sz="2000"/>
              <a:t> ] = .2501</a:t>
            </a:r>
          </a:p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When X=$11: p(respond) = 1/[1+</a:t>
            </a:r>
            <a:r>
              <a:rPr lang="en-US" altLang="en-US" sz="4400" i="1">
                <a:latin typeface="Edwardian Script ITC" panose="030303020407070D0804" pitchFamily="66" charset="0"/>
              </a:rPr>
              <a:t>e</a:t>
            </a:r>
            <a:r>
              <a:rPr lang="en-US" altLang="en-US" sz="4400"/>
              <a:t> </a:t>
            </a:r>
            <a:r>
              <a:rPr lang="en-US" altLang="en-US" sz="2000" baseline="30000"/>
              <a:t>-(-2.18506 + .1087(11))</a:t>
            </a:r>
            <a:r>
              <a:rPr lang="en-US" altLang="en-US" sz="2000"/>
              <a:t> ] = .2710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 	 		</a:t>
            </a:r>
            <a:r>
              <a:rPr lang="en-US" altLang="en-US" sz="2000" u="sng"/>
              <a:t>p(y=1)	p(y=0)	odds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   		$10	.2501	.7499	.3335	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/>
              <a:t>   		$11 	.2710	.7290	.3717	</a:t>
            </a:r>
          </a:p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endParaRPr lang="en-US" altLang="en-US" sz="2000"/>
          </a:p>
          <a:p>
            <a:pPr eaLnBrk="1" hangingPunct="1">
              <a:lnSpc>
                <a:spcPct val="90000"/>
              </a:lnSpc>
              <a:tabLst>
                <a:tab pos="1663700" algn="l"/>
                <a:tab pos="3086100" algn="l"/>
                <a:tab pos="4457700" algn="l"/>
                <a:tab pos="5715000" algn="l"/>
              </a:tabLst>
            </a:pPr>
            <a:r>
              <a:rPr lang="en-US" altLang="en-US" sz="2000" u="sng"/>
              <a:t>effect on odds of $1 increase</a:t>
            </a:r>
            <a:r>
              <a:rPr lang="en-US" altLang="en-US" sz="2000"/>
              <a:t> = .3717/.3335 = 1.114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514600" y="1828800"/>
            <a:ext cx="5087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Here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the critical part of logit model applications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0908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Good is the Model?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Pseudo-</a:t>
            </a:r>
            <a:r>
              <a:rPr lang="en-US" altLang="ja-JP" sz="3600" dirty="0"/>
              <a:t> R</a:t>
            </a:r>
            <a:r>
              <a:rPr lang="en-US" altLang="ja-JP" sz="3600" baseline="30000" dirty="0"/>
              <a:t>2 </a:t>
            </a:r>
          </a:p>
          <a:p>
            <a:pPr eaLnBrk="1" hangingPunct="1"/>
            <a:endParaRPr lang="en-US" altLang="en-US" sz="3600" baseline="30000" dirty="0"/>
          </a:p>
          <a:p>
            <a:pPr lvl="1" eaLnBrk="1" hangingPunct="1"/>
            <a:r>
              <a:rPr lang="en-US" altLang="en-US" sz="3200" dirty="0" err="1"/>
              <a:t>Nagelkerke</a:t>
            </a:r>
            <a:r>
              <a:rPr lang="ja-JP" altLang="en-US" sz="3200" dirty="0"/>
              <a:t>’</a:t>
            </a:r>
            <a:r>
              <a:rPr lang="en-US" altLang="ja-JP" sz="3200" dirty="0"/>
              <a:t>s R</a:t>
            </a:r>
            <a:r>
              <a:rPr lang="en-US" altLang="ja-JP" sz="3200" baseline="30000" dirty="0"/>
              <a:t>2</a:t>
            </a:r>
            <a:r>
              <a:rPr lang="en-US" altLang="ja-JP" sz="3200" dirty="0"/>
              <a:t> in SPSS is similar to the familiar R</a:t>
            </a:r>
            <a:r>
              <a:rPr lang="en-US" altLang="ja-JP" sz="3200" baseline="30000" dirty="0"/>
              <a:t>2</a:t>
            </a:r>
            <a:r>
              <a:rPr lang="en-US" altLang="ja-JP" sz="3200" dirty="0"/>
              <a:t> in linear regression</a:t>
            </a:r>
          </a:p>
          <a:p>
            <a:pPr marL="457200" lvl="1" indent="0" eaLnBrk="1" hangingPunct="1">
              <a:buNone/>
            </a:pPr>
            <a:endParaRPr lang="en-US" altLang="ja-JP" sz="3200" dirty="0"/>
          </a:p>
          <a:p>
            <a:pPr lvl="1" eaLnBrk="1" hangingPunct="1"/>
            <a:r>
              <a:rPr lang="en-US" altLang="en-US" sz="3200" dirty="0"/>
              <a:t>Can also be calculated in “R”</a:t>
            </a:r>
          </a:p>
        </p:txBody>
      </p:sp>
    </p:spTree>
    <p:extLst>
      <p:ext uri="{BB962C8B-B14F-4D97-AF65-F5344CB8AC3E}">
        <p14:creationId xmlns:p14="http://schemas.microsoft.com/office/powerpoint/2010/main" val="3362005643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33CC"/>
                </a:solidFill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Think of a situation where you have to choose between two or more discrete alternatives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</a:rPr>
              <a:t>A shopper in grocery store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Have to decide between apple or orange juice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</a:rPr>
              <a:t>A prospective student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Have to decide which university offer to accept from the available several university offers</a:t>
            </a:r>
          </a:p>
        </p:txBody>
      </p:sp>
    </p:spTree>
    <p:extLst>
      <p:ext uri="{BB962C8B-B14F-4D97-AF65-F5344CB8AC3E}">
        <p14:creationId xmlns:p14="http://schemas.microsoft.com/office/powerpoint/2010/main" val="8058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33CC"/>
                </a:solidFill>
              </a:rPr>
              <a:t>The concept of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Utility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It is the measure of one’s relative satisfaction or pleasure resulting from a particular action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Suppose that, the utility from consumption of apple juice equals </a:t>
            </a:r>
            <a:r>
              <a:rPr lang="en-US" sz="2400" b="1" i="1" dirty="0" err="1">
                <a:solidFill>
                  <a:srgbClr val="FF0000"/>
                </a:solidFill>
              </a:rPr>
              <a:t>uA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and for orange juice it is </a:t>
            </a:r>
            <a:r>
              <a:rPr lang="en-US" sz="2400" b="1" i="1" dirty="0" err="1">
                <a:solidFill>
                  <a:srgbClr val="FF0000"/>
                </a:solidFill>
              </a:rPr>
              <a:t>uO</a:t>
            </a:r>
            <a:endParaRPr lang="en-US" sz="2400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To get sense of utility we can rate on a 100% scale – how much I like apple juice and how much I like orange juice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Say for example,  apple juice  = 0.6 and orange juice  = 0.5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Now a simple model implies that </a:t>
            </a:r>
            <a:r>
              <a:rPr lang="en-US" sz="2000" b="1" i="1" dirty="0" err="1">
                <a:solidFill>
                  <a:srgbClr val="FF0000"/>
                </a:solidFill>
              </a:rPr>
              <a:t>uA</a:t>
            </a:r>
            <a:r>
              <a:rPr lang="en-US" sz="2000" b="1" i="1" dirty="0">
                <a:solidFill>
                  <a:srgbClr val="FF0000"/>
                </a:solidFill>
              </a:rPr>
              <a:t> &gt; </a:t>
            </a:r>
            <a:r>
              <a:rPr lang="en-US" sz="2000" b="1" i="1" dirty="0" err="1">
                <a:solidFill>
                  <a:srgbClr val="FF0000"/>
                </a:solidFill>
              </a:rPr>
              <a:t>uO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33CC"/>
                </a:solidFill>
              </a:rPr>
              <a:t>The concept of Utility(2)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uA</a:t>
            </a:r>
            <a:r>
              <a:rPr lang="en-US" sz="2000" b="1" i="1" dirty="0">
                <a:solidFill>
                  <a:srgbClr val="FF0000"/>
                </a:solidFill>
              </a:rPr>
              <a:t> = </a:t>
            </a:r>
            <a:r>
              <a:rPr lang="en-US" sz="2000" b="1" i="1" dirty="0" err="1">
                <a:solidFill>
                  <a:srgbClr val="FF0000"/>
                </a:solidFill>
              </a:rPr>
              <a:t>uO</a:t>
            </a:r>
            <a:r>
              <a:rPr lang="en-US" sz="2400" dirty="0"/>
              <a:t>, one would be indifferent between the two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difference </a:t>
            </a:r>
            <a:r>
              <a:rPr lang="en-US" sz="2400" b="1" i="1" dirty="0" err="1">
                <a:solidFill>
                  <a:srgbClr val="FF0000"/>
                </a:solidFill>
              </a:rPr>
              <a:t>uA</a:t>
            </a:r>
            <a:r>
              <a:rPr lang="en-US" sz="2400" b="1" i="1" dirty="0">
                <a:solidFill>
                  <a:srgbClr val="FF0000"/>
                </a:solidFill>
              </a:rPr>
              <a:t> - </a:t>
            </a:r>
            <a:r>
              <a:rPr lang="en-US" sz="2400" b="1" i="1" dirty="0" err="1">
                <a:solidFill>
                  <a:srgbClr val="FF0000"/>
                </a:solidFill>
              </a:rPr>
              <a:t>uO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called </a:t>
            </a:r>
            <a:r>
              <a:rPr lang="en-US" sz="2400" b="1" i="1" u="sng" dirty="0"/>
              <a:t>surplus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model is called </a:t>
            </a:r>
            <a:r>
              <a:rPr lang="en-US" sz="2400" b="1" u="sng" dirty="0"/>
              <a:t>deterministic</a:t>
            </a:r>
            <a:r>
              <a:rPr lang="en-US" sz="2400" dirty="0"/>
              <a:t> utility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Random Utility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 long as </a:t>
            </a:r>
            <a:r>
              <a:rPr lang="en-US" sz="2400" b="1" i="1" dirty="0" err="1">
                <a:solidFill>
                  <a:srgbClr val="FF0000"/>
                </a:solidFill>
              </a:rPr>
              <a:t>uA</a:t>
            </a:r>
            <a:r>
              <a:rPr lang="en-US" sz="2400" b="1" i="1" dirty="0">
                <a:solidFill>
                  <a:srgbClr val="FF0000"/>
                </a:solidFill>
              </a:rPr>
              <a:t> &gt; </a:t>
            </a:r>
            <a:r>
              <a:rPr lang="en-US" sz="2400" b="1" i="1" dirty="0" err="1">
                <a:solidFill>
                  <a:srgbClr val="FF0000"/>
                </a:solidFill>
              </a:rPr>
              <a:t>uO</a:t>
            </a:r>
            <a:r>
              <a:rPr lang="en-US" sz="2400" b="1" i="1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the individual always chooses apple juice regardless of the magnitude of surplus.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concept of random utility is to choose from a particular distribution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4800"/>
            <a:ext cx="9067800" cy="1143000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A  </a:t>
            </a:r>
            <a:r>
              <a:rPr lang="en-US" sz="3600" dirty="0" err="1">
                <a:solidFill>
                  <a:srgbClr val="0033CC"/>
                </a:solidFill>
              </a:rPr>
              <a:t>logit</a:t>
            </a:r>
            <a:r>
              <a:rPr lang="en-US" sz="3600" dirty="0">
                <a:solidFill>
                  <a:srgbClr val="0033CC"/>
                </a:solidFill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Here we assume that utilities follow a </a:t>
            </a:r>
            <a:r>
              <a:rPr lang="en-US" sz="2800" dirty="0" err="1">
                <a:solidFill>
                  <a:srgbClr val="FF0000"/>
                </a:solidFill>
              </a:rPr>
              <a:t>Gumbel</a:t>
            </a:r>
            <a:r>
              <a:rPr lang="en-US" sz="2800" dirty="0">
                <a:solidFill>
                  <a:srgbClr val="FF0000"/>
                </a:solidFill>
              </a:rPr>
              <a:t> distribution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6600"/>
                </a:solidFill>
              </a:rPr>
              <a:t>Given the expected utilities </a:t>
            </a:r>
            <a:r>
              <a:rPr lang="en-US" b="1" i="1" dirty="0" err="1">
                <a:solidFill>
                  <a:srgbClr val="FF0000"/>
                </a:solidFill>
              </a:rPr>
              <a:t>uA</a:t>
            </a:r>
            <a:r>
              <a:rPr lang="en-US" b="1" i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336600"/>
                </a:solidFill>
              </a:rPr>
              <a:t>and </a:t>
            </a:r>
            <a:r>
              <a:rPr lang="en-US" b="1" i="1" dirty="0" err="1">
                <a:solidFill>
                  <a:srgbClr val="FF0000"/>
                </a:solidFill>
              </a:rPr>
              <a:t>uO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336600"/>
                </a:solidFill>
              </a:rPr>
              <a:t>, the </a:t>
            </a:r>
            <a:r>
              <a:rPr lang="en-US" dirty="0" err="1">
                <a:solidFill>
                  <a:srgbClr val="336600"/>
                </a:solidFill>
              </a:rPr>
              <a:t>Gumbel</a:t>
            </a:r>
            <a:r>
              <a:rPr lang="en-US" dirty="0">
                <a:solidFill>
                  <a:srgbClr val="336600"/>
                </a:solidFill>
              </a:rPr>
              <a:t> distribution suggests that the choice probabilities equal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Prob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(apple juice is chosen) =  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uA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/[exp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uO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)+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)]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Prob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(Orange juice is chosen) = 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uO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/[exp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uO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)+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exp 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uA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)]</a:t>
            </a:r>
          </a:p>
          <a:p>
            <a:pPr lvl="1">
              <a:lnSpc>
                <a:spcPct val="150000"/>
              </a:lnSpc>
            </a:pP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Regression:</a:t>
            </a:r>
            <a:br>
              <a:rPr lang="en-US" altLang="en-US"/>
            </a:br>
            <a:r>
              <a:rPr lang="en-US" altLang="en-US"/>
              <a:t>The Gold Standard?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76600"/>
            <a:ext cx="6019800" cy="1752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99FF"/>
                </a:solidFill>
                <a:latin typeface="Bertram LET" charset="0"/>
              </a:rPr>
              <a:t>Don</a:t>
            </a:r>
            <a:r>
              <a:rPr lang="ja-JP" altLang="en-US">
                <a:solidFill>
                  <a:srgbClr val="3399FF"/>
                </a:solidFill>
                <a:latin typeface="Bertram LET" charset="0"/>
              </a:rPr>
              <a:t>’</a:t>
            </a:r>
            <a:r>
              <a:rPr lang="en-US" altLang="ja-JP">
                <a:solidFill>
                  <a:srgbClr val="3399FF"/>
                </a:solidFill>
                <a:latin typeface="Bertram LET" charset="0"/>
              </a:rPr>
              <a:t>t be afraid of logit models....</a:t>
            </a:r>
            <a:endParaRPr lang="en-US" altLang="en-US"/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1143000" y="609600"/>
            <a:ext cx="2362200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TopLeft">
                <a:rot lat="0" lon="20519985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  <a:contourClr>
                <a:srgbClr val="00FF00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0" cap="none" spc="0" normalizeH="0" baseline="0" noProof="0">
                <a:ln w="9525">
                  <a:round/>
                  <a:headEnd/>
                  <a:tailEnd/>
                </a:ln>
                <a:solidFill>
                  <a:srgbClr val="00FF00"/>
                </a:solidFill>
                <a:effectLst/>
                <a:uLnTx/>
                <a:uFillTx/>
                <a:latin typeface="Arial Black" panose="020B0A04020102020204" pitchFamily="34" charset="0"/>
                <a:ea typeface="ＭＳ Ｐゴシック" panose="020B0600070205080204" pitchFamily="34" charset="-128"/>
                <a:cs typeface="+mn-cs"/>
              </a:rPr>
              <a:t>Logit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"/>
            <a:ext cx="1193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19600"/>
            <a:ext cx="22860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7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1200"/>
            <a:ext cx="9067800" cy="1143000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A  logit model</a:t>
            </a:r>
            <a:br>
              <a:rPr lang="en-US" sz="3600" dirty="0">
                <a:solidFill>
                  <a:srgbClr val="0033CC"/>
                </a:solidFill>
              </a:rPr>
            </a:br>
            <a:br>
              <a:rPr lang="en-US" sz="36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b="1" i="1" dirty="0" err="1">
                <a:solidFill>
                  <a:srgbClr val="FF0000"/>
                </a:solidFill>
              </a:rPr>
              <a:t>uA</a:t>
            </a:r>
            <a:r>
              <a:rPr lang="en-US" sz="2400" b="1" i="1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= 0.6 and </a:t>
            </a:r>
            <a:r>
              <a:rPr lang="en-US" sz="2400" b="1" i="1" dirty="0" err="1">
                <a:solidFill>
                  <a:srgbClr val="FF0000"/>
                </a:solidFill>
              </a:rPr>
              <a:t>uO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0.5  as given  in the previous example, then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600" dirty="0">
              <a:solidFill>
                <a:srgbClr val="00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199"/>
            <a:ext cx="9144000" cy="104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607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14600"/>
            <a:ext cx="9067800" cy="1143000"/>
          </a:xfr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A  logit model</a:t>
            </a:r>
            <a:br>
              <a:rPr lang="en-US" sz="36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- </a:t>
            </a:r>
            <a:r>
              <a:rPr lang="en-US" sz="2800" dirty="0"/>
              <a:t>Since utility is a measure of relative satisfaction/pleasure, without loss of generality, we can assume that either of the two utilities equals zero and rescale the other. </a:t>
            </a:r>
            <a:br>
              <a:rPr lang="en-US" sz="2800" dirty="0"/>
            </a:br>
            <a:r>
              <a:rPr lang="en-US" sz="2800" dirty="0"/>
              <a:t>- For example, if </a:t>
            </a:r>
            <a:r>
              <a:rPr lang="en-US" sz="2800" i="1" dirty="0" err="1"/>
              <a:t>uO</a:t>
            </a:r>
            <a:r>
              <a:rPr lang="en-US" sz="2800" dirty="0"/>
              <a:t>=0, then </a:t>
            </a:r>
            <a:r>
              <a:rPr lang="en-US" sz="2800" i="1" dirty="0" err="1"/>
              <a:t>uA</a:t>
            </a:r>
            <a:r>
              <a:rPr lang="en-US" sz="2800" i="1" dirty="0"/>
              <a:t> </a:t>
            </a:r>
            <a:r>
              <a:rPr lang="en-US" sz="2800" dirty="0"/>
              <a:t>= 0.6-0.5= 0.1</a:t>
            </a:r>
            <a:br>
              <a:rPr lang="en-US" sz="2400" dirty="0"/>
            </a:br>
            <a:r>
              <a:rPr lang="en-US" sz="2400" dirty="0"/>
              <a:t>- Then exp (0) = 1, we see that</a:t>
            </a:r>
            <a:br>
              <a:rPr lang="en-US" dirty="0"/>
            </a:br>
            <a:endParaRPr lang="en-US" sz="3200" dirty="0">
              <a:solidFill>
                <a:srgbClr val="0033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029200"/>
            <a:ext cx="74111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607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</p:spPr>
        <p:txBody>
          <a:bodyPr/>
          <a:lstStyle/>
          <a:p>
            <a:pPr marL="457200" lvl="1" indent="-457200" algn="l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Estimating a </a:t>
            </a:r>
            <a:r>
              <a:rPr lang="en-US" sz="3600" dirty="0" err="1">
                <a:solidFill>
                  <a:srgbClr val="0033CC"/>
                </a:solidFill>
              </a:rPr>
              <a:t>logit</a:t>
            </a:r>
            <a:r>
              <a:rPr lang="en-US" sz="3600" dirty="0">
                <a:solidFill>
                  <a:srgbClr val="0033CC"/>
                </a:solidFill>
              </a:rPr>
              <a:t> model</a:t>
            </a:r>
            <a:br>
              <a:rPr lang="en-US" sz="36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336600"/>
                </a:solidFill>
              </a:rPr>
              <a:t>Conceptually similar to standard linear regression</a:t>
            </a:r>
            <a:br>
              <a:rPr lang="en-US" sz="2400" dirty="0">
                <a:solidFill>
                  <a:srgbClr val="336600"/>
                </a:solidFill>
              </a:rPr>
            </a:br>
            <a:r>
              <a:rPr lang="en-US" sz="2400" dirty="0">
                <a:solidFill>
                  <a:srgbClr val="336600"/>
                </a:solidFill>
              </a:rPr>
              <a:t>Look at the following example</a:t>
            </a:r>
            <a:r>
              <a:rPr lang="en-US" sz="2400" i="1" dirty="0">
                <a:solidFill>
                  <a:srgbClr val="FF0000"/>
                </a:solidFill>
              </a:rPr>
              <a:t> (Data in next page)</a:t>
            </a:r>
            <a:endParaRPr lang="en-US" sz="3600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53016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274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76200"/>
            <a:ext cx="9067800" cy="114300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</a:pPr>
            <a:r>
              <a:rPr lang="en-US" sz="3600" u="sng" dirty="0">
                <a:solidFill>
                  <a:srgbClr val="0033CC"/>
                </a:solidFill>
              </a:rPr>
              <a:t>Exhibit 1</a:t>
            </a:r>
            <a:r>
              <a:rPr lang="en-US" sz="2400" dirty="0">
                <a:solidFill>
                  <a:schemeClr val="tx1"/>
                </a:solidFill>
              </a:rPr>
              <a:t>-  Sample GMAT score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4114800" cy="495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95399"/>
            <a:ext cx="3962400" cy="367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46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7200"/>
            <a:ext cx="9067800" cy="114300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</a:pPr>
            <a:r>
              <a:rPr lang="en-US" sz="2800" u="sng" dirty="0">
                <a:solidFill>
                  <a:srgbClr val="0033CC"/>
                </a:solidFill>
              </a:rPr>
              <a:t>Figure 1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Fitting the D versus H choice data to a linear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086600" cy="425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284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4800"/>
            <a:ext cx="9067800" cy="1143000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process of estimating a </a:t>
            </a:r>
            <a:r>
              <a:rPr lang="en-US" sz="2400" dirty="0" err="1"/>
              <a:t>logit</a:t>
            </a:r>
            <a:r>
              <a:rPr lang="en-US" sz="2400" dirty="0"/>
              <a:t> model is called  </a:t>
            </a:r>
            <a:r>
              <a:rPr lang="en-US" sz="2400" i="1" dirty="0"/>
              <a:t>Maximum likelihood estimation (MLE)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Is counterpart to the least squares minimization used in estimating linear regression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accounts for the fact that estimated quantities are probabilities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2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4800"/>
            <a:ext cx="9067800" cy="1143000"/>
          </a:xfrm>
        </p:spPr>
        <p:txBody>
          <a:bodyPr/>
          <a:lstStyle/>
          <a:p>
            <a:r>
              <a:rPr lang="en-US" sz="3600" dirty="0">
                <a:solidFill>
                  <a:srgbClr val="0033CC"/>
                </a:solidFill>
              </a:rPr>
              <a:t>Maximum likelihood estimation (MLE)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Express the utility of the choice given a GMAT score as a linear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Compute the corresponding choice probabilities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Given the probabilities, estimate the likelihood of observing the data you have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Compute the total likelihood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Solve an optimization problem that will maximize the total likelihood by changing coefficients </a:t>
            </a:r>
            <a:r>
              <a:rPr lang="en-US" sz="2800" b="1" i="1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and</a:t>
            </a:r>
            <a:r>
              <a:rPr lang="en-US" sz="2800" b="1" i="1" dirty="0">
                <a:solidFill>
                  <a:srgbClr val="FF0000"/>
                </a:solidFill>
              </a:rPr>
              <a:t> b</a:t>
            </a:r>
          </a:p>
          <a:p>
            <a:pPr marL="457200" indent="-457200" algn="ctr">
              <a:buNone/>
            </a:pPr>
            <a:r>
              <a:rPr lang="en-US" sz="2800" b="1" dirty="0"/>
              <a:t>Look at Exhibit 2 and Figure 2</a:t>
            </a:r>
          </a:p>
        </p:txBody>
      </p:sp>
    </p:spTree>
    <p:extLst>
      <p:ext uri="{BB962C8B-B14F-4D97-AF65-F5344CB8AC3E}">
        <p14:creationId xmlns:p14="http://schemas.microsoft.com/office/powerpoint/2010/main" val="742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1143000"/>
          </a:xfr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rPr lang="en-US" sz="3600" dirty="0">
                <a:solidFill>
                  <a:srgbClr val="0033CC"/>
                </a:solidFill>
              </a:rPr>
              <a:t>A  logit model</a:t>
            </a:r>
            <a:br>
              <a:rPr lang="en-US" sz="3600" dirty="0">
                <a:solidFill>
                  <a:srgbClr val="0033CC"/>
                </a:solidFill>
              </a:rPr>
            </a:br>
            <a:endParaRPr lang="en-US" sz="3200" dirty="0">
              <a:solidFill>
                <a:srgbClr val="0033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990600"/>
            <a:ext cx="9067800" cy="54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kern="0" dirty="0">
                <a:solidFill>
                  <a:srgbClr val="0033CC"/>
                </a:solidFill>
              </a:rPr>
              <a:t>1. </a:t>
            </a:r>
            <a:r>
              <a:rPr lang="en-US" sz="3600" kern="0" dirty="0" err="1">
                <a:solidFill>
                  <a:srgbClr val="0033CC"/>
                </a:solidFill>
              </a:rPr>
              <a:t>uH|GMAT</a:t>
            </a:r>
            <a:r>
              <a:rPr lang="en-US" sz="3600" kern="0" dirty="0">
                <a:solidFill>
                  <a:srgbClr val="0033CC"/>
                </a:solidFill>
              </a:rPr>
              <a:t> = a + b GMAT</a:t>
            </a:r>
          </a:p>
          <a:p>
            <a:pPr marL="10287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kern="0" dirty="0" err="1">
                <a:solidFill>
                  <a:srgbClr val="0033CC"/>
                </a:solidFill>
              </a:rPr>
              <a:t>uD</a:t>
            </a:r>
            <a:r>
              <a:rPr lang="en-US" sz="3600" kern="0" dirty="0">
                <a:solidFill>
                  <a:srgbClr val="0033CC"/>
                </a:solidFill>
              </a:rPr>
              <a:t> = 0</a:t>
            </a:r>
          </a:p>
          <a:p>
            <a:pPr algn="l">
              <a:lnSpc>
                <a:spcPct val="150000"/>
              </a:lnSpc>
            </a:pPr>
            <a:r>
              <a:rPr lang="en-US" sz="3200" kern="0" dirty="0">
                <a:solidFill>
                  <a:srgbClr val="0033CC"/>
                </a:solidFill>
              </a:rPr>
              <a:t>2. Prob (H is chosen given GMAT) = </a:t>
            </a:r>
          </a:p>
          <a:p>
            <a:pPr algn="l">
              <a:lnSpc>
                <a:spcPct val="150000"/>
              </a:lnSpc>
            </a:pPr>
            <a:r>
              <a:rPr lang="en-US" sz="3200" kern="0" dirty="0">
                <a:solidFill>
                  <a:srgbClr val="0033CC"/>
                </a:solidFill>
              </a:rPr>
              <a:t>	</a:t>
            </a:r>
            <a:r>
              <a:rPr lang="en-US" sz="3200" kern="0" dirty="0" err="1">
                <a:solidFill>
                  <a:srgbClr val="0033CC"/>
                </a:solidFill>
              </a:rPr>
              <a:t>exp</a:t>
            </a:r>
            <a:r>
              <a:rPr lang="en-US" sz="3200" kern="0" dirty="0">
                <a:solidFill>
                  <a:srgbClr val="0033CC"/>
                </a:solidFill>
              </a:rPr>
              <a:t>(</a:t>
            </a:r>
            <a:r>
              <a:rPr lang="en-US" sz="3200" kern="0" dirty="0" err="1">
                <a:solidFill>
                  <a:srgbClr val="0033CC"/>
                </a:solidFill>
              </a:rPr>
              <a:t>uH|GMAT</a:t>
            </a:r>
            <a:r>
              <a:rPr lang="en-US" sz="3200" kern="0" dirty="0">
                <a:solidFill>
                  <a:srgbClr val="0033CC"/>
                </a:solidFill>
              </a:rPr>
              <a:t>) / [1 + </a:t>
            </a:r>
            <a:r>
              <a:rPr lang="en-US" sz="3200" kern="0" dirty="0" err="1">
                <a:solidFill>
                  <a:srgbClr val="0033CC"/>
                </a:solidFill>
              </a:rPr>
              <a:t>exp</a:t>
            </a:r>
            <a:r>
              <a:rPr lang="en-US" sz="3200" kern="0" dirty="0">
                <a:solidFill>
                  <a:srgbClr val="0033CC"/>
                </a:solidFill>
              </a:rPr>
              <a:t>(</a:t>
            </a:r>
            <a:r>
              <a:rPr lang="en-US" sz="3200" kern="0" dirty="0" err="1">
                <a:solidFill>
                  <a:srgbClr val="0033CC"/>
                </a:solidFill>
              </a:rPr>
              <a:t>uH|GMAT</a:t>
            </a:r>
            <a:r>
              <a:rPr lang="en-US" sz="3200" kern="0" dirty="0">
                <a:solidFill>
                  <a:srgbClr val="0033CC"/>
                </a:solidFill>
              </a:rPr>
              <a:t>)]</a:t>
            </a:r>
          </a:p>
          <a:p>
            <a:pPr marL="10287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33CC"/>
                </a:solidFill>
              </a:rPr>
              <a:t>Prob (D is chosen given GMAT) = </a:t>
            </a:r>
          </a:p>
          <a:p>
            <a:pPr lvl="1" algn="l">
              <a:lnSpc>
                <a:spcPct val="150000"/>
              </a:lnSpc>
            </a:pPr>
            <a:r>
              <a:rPr lang="en-US" sz="3200" kern="0" dirty="0">
                <a:solidFill>
                  <a:srgbClr val="0033CC"/>
                </a:solidFill>
              </a:rPr>
              <a:t>		1 / [1 + </a:t>
            </a:r>
            <a:r>
              <a:rPr lang="en-US" sz="3200" kern="0" dirty="0" err="1">
                <a:solidFill>
                  <a:srgbClr val="0033CC"/>
                </a:solidFill>
              </a:rPr>
              <a:t>exp</a:t>
            </a:r>
            <a:r>
              <a:rPr lang="en-US" sz="3200" kern="0" dirty="0">
                <a:solidFill>
                  <a:srgbClr val="0033CC"/>
                </a:solidFill>
              </a:rPr>
              <a:t>(</a:t>
            </a:r>
            <a:r>
              <a:rPr lang="en-US" sz="3200" kern="0" dirty="0" err="1">
                <a:solidFill>
                  <a:srgbClr val="0033CC"/>
                </a:solidFill>
              </a:rPr>
              <a:t>uH|GMAT</a:t>
            </a:r>
            <a:r>
              <a:rPr lang="en-US" sz="3200" kern="0" dirty="0">
                <a:solidFill>
                  <a:srgbClr val="0033CC"/>
                </a:solidFill>
              </a:rPr>
              <a:t>)]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3. Given these probabilities, estimate the likelihood of observing the </a:t>
            </a:r>
          </a:p>
          <a:p>
            <a:r>
              <a:rPr lang="en-US" dirty="0">
                <a:solidFill>
                  <a:schemeClr val="accent2"/>
                </a:solidFill>
              </a:rPr>
              <a:t>     data you have.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Applicant ID1 chose D, and the likelihood of that is 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Prob(D is chosen given GMAT = 655) = 1/[1 + </a:t>
            </a:r>
            <a:r>
              <a:rPr lang="en-US" dirty="0" err="1">
                <a:solidFill>
                  <a:schemeClr val="accent2"/>
                </a:solidFill>
              </a:rPr>
              <a:t>exp</a:t>
            </a:r>
            <a:r>
              <a:rPr lang="en-US" dirty="0">
                <a:solidFill>
                  <a:schemeClr val="accent2"/>
                </a:solidFill>
              </a:rPr>
              <a:t>( a + b x 655)]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Applicant ID2 also chose D and the likelihood of that is again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Prob</a:t>
            </a:r>
            <a:r>
              <a:rPr lang="en-US" dirty="0">
                <a:solidFill>
                  <a:schemeClr val="accent2"/>
                </a:solidFill>
              </a:rPr>
              <a:t>(D is chosen given GMAT = 660). The likelihood of ID1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 and ID2 choosing what they choose is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 Prob(D is chosen given GMAT =655) x  Prob(D is chosen given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 GMAT=660) 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>
                <a:solidFill>
                  <a:schemeClr val="accent2"/>
                </a:solidFill>
              </a:rPr>
              <a:t>(iii) …and so on.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  <a:p>
            <a:pPr lvl="2"/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>
                <a:solidFill>
                  <a:schemeClr val="accent2"/>
                </a:solidFill>
              </a:rPr>
              <a:t>       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1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4. Compute the total likelihood (a product of the   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  likelihoods for each data points)              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5. Solve an optimization problem that will maximize the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total likelihood by changing the coefficients a and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b (e.g. using Excel Solver)</a:t>
            </a:r>
          </a:p>
        </p:txBody>
      </p:sp>
    </p:spTree>
    <p:extLst>
      <p:ext uri="{BB962C8B-B14F-4D97-AF65-F5344CB8AC3E}">
        <p14:creationId xmlns:p14="http://schemas.microsoft.com/office/powerpoint/2010/main" val="14724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Logistic Regression?	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514600"/>
            <a:ext cx="7467600" cy="3962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Also known as Logit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Used when you have a binary dependent variable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1800" dirty="0"/>
              <a:t>e.g., Buyer -- Non-buyer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1800" dirty="0"/>
              <a:t>e.g., Responder -- Non-responder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1800" dirty="0"/>
              <a:t>e.g., Stays -- Leaves (attrition or churn models)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1800" dirty="0"/>
              <a:t>e.g., Fraudulent -- Valid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Like regression, it can include both continuous and categorical predictors, as well as interactions, and non-linear terms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790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11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8458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Objective function (the total likelihood) involves the product of non–linear .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- Hence, highly non-linear optimization model.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Taking the log of the likelihood function simplifies the model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 helpful property of the logarithms is :</a:t>
            </a:r>
          </a:p>
          <a:p>
            <a:r>
              <a:rPr lang="en-US" dirty="0">
                <a:solidFill>
                  <a:schemeClr val="accent2"/>
                </a:solidFill>
              </a:rPr>
              <a:t>     log(L1 X L2 X L3 X…) = log(L1)+log(L2)+log(L3)+….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Further, log[</a:t>
            </a:r>
            <a:r>
              <a:rPr lang="en-US" dirty="0" err="1">
                <a:solidFill>
                  <a:schemeClr val="accent2"/>
                </a:solidFill>
              </a:rPr>
              <a:t>exp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uH</a:t>
            </a:r>
            <a:r>
              <a:rPr lang="en-US" dirty="0">
                <a:solidFill>
                  <a:schemeClr val="accent2"/>
                </a:solidFill>
              </a:rPr>
              <a:t>)] = </a:t>
            </a:r>
            <a:r>
              <a:rPr lang="en-US" dirty="0" err="1">
                <a:solidFill>
                  <a:schemeClr val="accent2"/>
                </a:solidFill>
              </a:rPr>
              <a:t>uH</a:t>
            </a:r>
            <a:r>
              <a:rPr lang="en-US" dirty="0">
                <a:solidFill>
                  <a:schemeClr val="accent2"/>
                </a:solidFill>
              </a:rPr>
              <a:t> = a + b x GMAT, which is a linear </a:t>
            </a:r>
          </a:p>
          <a:p>
            <a:r>
              <a:rPr lang="en-US" dirty="0">
                <a:solidFill>
                  <a:schemeClr val="accent2"/>
                </a:solidFill>
              </a:rPr>
              <a:t>     function of coefficients a and 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These features make the model of the log likelihood easier to solve.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81590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52400"/>
            <a:ext cx="9067800" cy="1143000"/>
          </a:xfrm>
        </p:spPr>
        <p:txBody>
          <a:bodyPr/>
          <a:lstStyle/>
          <a:p>
            <a:pPr algn="l"/>
            <a:r>
              <a:rPr lang="en-US" sz="3200" u="sng" dirty="0">
                <a:solidFill>
                  <a:srgbClr val="0033CC"/>
                </a:solidFill>
              </a:rPr>
              <a:t>Exhibit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6477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5789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52400"/>
            <a:ext cx="9067800" cy="114300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</a:pPr>
            <a:r>
              <a:rPr lang="en-US" sz="3600" u="sng" dirty="0">
                <a:solidFill>
                  <a:srgbClr val="0033CC"/>
                </a:solidFill>
              </a:rPr>
              <a:t>Figure 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219200"/>
            <a:ext cx="8365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607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From Exhibit 2, the resulting equation is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Prob</a:t>
            </a:r>
            <a:r>
              <a:rPr lang="en-US" dirty="0">
                <a:solidFill>
                  <a:schemeClr val="accent2"/>
                </a:solidFill>
              </a:rPr>
              <a:t>(H is chosen given GMAT) = </a:t>
            </a:r>
            <a:r>
              <a:rPr lang="en-US" u="sng" dirty="0" err="1">
                <a:solidFill>
                  <a:schemeClr val="accent2"/>
                </a:solidFill>
              </a:rPr>
              <a:t>exp</a:t>
            </a:r>
            <a:r>
              <a:rPr lang="en-US" u="sng" dirty="0">
                <a:solidFill>
                  <a:schemeClr val="accent2"/>
                </a:solidFill>
              </a:rPr>
              <a:t>(-48.47 +0.0683 X GMAT)      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                                        1+ </a:t>
            </a:r>
            <a:r>
              <a:rPr lang="en-US" dirty="0" err="1">
                <a:solidFill>
                  <a:schemeClr val="accent2"/>
                </a:solidFill>
              </a:rPr>
              <a:t>exp</a:t>
            </a:r>
            <a:r>
              <a:rPr lang="en-US" dirty="0">
                <a:solidFill>
                  <a:schemeClr val="accent2"/>
                </a:solidFill>
              </a:rPr>
              <a:t>(-48.47 +0.0683 X GMAT)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For GMAT = 700, the resulting probability is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Prob (H is chosen given GMAT = 700) = </a:t>
            </a:r>
            <a:r>
              <a:rPr lang="en-US" u="sng" dirty="0" err="1">
                <a:solidFill>
                  <a:schemeClr val="accent2"/>
                </a:solidFill>
              </a:rPr>
              <a:t>exp</a:t>
            </a:r>
            <a:r>
              <a:rPr lang="en-US" u="sng" dirty="0">
                <a:solidFill>
                  <a:schemeClr val="accent2"/>
                </a:solidFill>
              </a:rPr>
              <a:t>(-48.47 +0.0683 X 700)      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                                                1+ </a:t>
            </a:r>
            <a:r>
              <a:rPr lang="en-US" dirty="0" err="1">
                <a:solidFill>
                  <a:schemeClr val="accent2"/>
                </a:solidFill>
              </a:rPr>
              <a:t>exp</a:t>
            </a:r>
            <a:r>
              <a:rPr lang="en-US" dirty="0">
                <a:solidFill>
                  <a:schemeClr val="accent2"/>
                </a:solidFill>
              </a:rPr>
              <a:t>(-48.47 +0.0683 X 700)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                                                       = 0.5258/1.5258 =34.46%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From Figure 2,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	Likewise for GMAT = 650, it equals 1.7%</a:t>
            </a:r>
          </a:p>
        </p:txBody>
      </p:sp>
    </p:spTree>
    <p:extLst>
      <p:ext uri="{BB962C8B-B14F-4D97-AF65-F5344CB8AC3E}">
        <p14:creationId xmlns:p14="http://schemas.microsoft.com/office/powerpoint/2010/main" val="218472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85" y="152400"/>
            <a:ext cx="8915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Statistical Methods &amp; Models to estimate more complex </a:t>
            </a:r>
            <a:r>
              <a:rPr lang="en-US" sz="3200" dirty="0" err="1">
                <a:solidFill>
                  <a:schemeClr val="accent2"/>
                </a:solidFill>
              </a:rPr>
              <a:t>logit</a:t>
            </a:r>
            <a:r>
              <a:rPr lang="en-US" sz="3200" dirty="0">
                <a:solidFill>
                  <a:schemeClr val="accent2"/>
                </a:solidFill>
              </a:rPr>
              <a:t> models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Multinomial logit (MNL)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 there are three or more alternatives to choose from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Latent class logits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When, in addition to estimating an MNL, one also wants to determine whether the respondents come from different subgroups that have different underlying preferences/utilities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Nested Logit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 several choices are embedded in one another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As when a customer first chooses a store from which to buy and then chooses the brand to buy.</a:t>
            </a:r>
          </a:p>
        </p:txBody>
      </p:sp>
    </p:spTree>
    <p:extLst>
      <p:ext uri="{BB962C8B-B14F-4D97-AF65-F5344CB8AC3E}">
        <p14:creationId xmlns:p14="http://schemas.microsoft.com/office/powerpoint/2010/main" val="7540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Case Study : Predicting Customer Churn at QWE INC.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800" dirty="0">
                <a:solidFill>
                  <a:schemeClr val="accent2"/>
                </a:solidFill>
              </a:rPr>
              <a:t> Can be done in Solver, R, or </a:t>
            </a:r>
            <a:r>
              <a:rPr lang="en-US" sz="2800" dirty="0" err="1">
                <a:solidFill>
                  <a:schemeClr val="accent2"/>
                </a:solidFill>
              </a:rPr>
              <a:t>XLMiner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         - The problem with Solver is that you don’t  know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         the significance of variables</a:t>
            </a:r>
          </a:p>
        </p:txBody>
      </p:sp>
    </p:spTree>
    <p:extLst>
      <p:ext uri="{BB962C8B-B14F-4D97-AF65-F5344CB8AC3E}">
        <p14:creationId xmlns:p14="http://schemas.microsoft.com/office/powerpoint/2010/main" val="1505946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609600" y="231369"/>
            <a:ext cx="7772400" cy="606831"/>
          </a:xfrm>
        </p:spPr>
        <p:txBody>
          <a:bodyPr/>
          <a:lstStyle/>
          <a:p>
            <a:r>
              <a:rPr lang="en-US" altLang="en-US" dirty="0"/>
              <a:t>Session 5: What’s Next</a:t>
            </a:r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2237" y="1676400"/>
            <a:ext cx="8747125" cy="35052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Case Discussion #1: Applichem (A) (HBS 9-685-051)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10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- Why OLS Doesn</a:t>
            </a:r>
            <a:r>
              <a:rPr lang="ja-JP" altLang="en-US"/>
              <a:t>’</a:t>
            </a:r>
            <a:r>
              <a:rPr lang="en-US" altLang="ja-JP"/>
              <a:t>t Work for Response</a:t>
            </a:r>
            <a:endParaRPr lang="en-US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315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Suppose a company is launching a new product and will promote it via a direct mail campaign using its current customer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test mailing is conducted on a random sample of n=200,000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0.5% (n=1000) respond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Regression equation would be computed as follows: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Y = .00975 - .0000172(last) + .0000792 (# purch) + .00000514 (totdol)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This is essentially a regression equation using R,F, and M as predictors of response</a:t>
            </a:r>
          </a:p>
        </p:txBody>
      </p:sp>
    </p:spTree>
    <p:extLst>
      <p:ext uri="{BB962C8B-B14F-4D97-AF65-F5344CB8AC3E}">
        <p14:creationId xmlns:p14="http://schemas.microsoft.com/office/powerpoint/2010/main" val="4886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239000" cy="4525963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2400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If a customer last purchased their only product from this company 72 months ago, spending $1.25, their predicted Y would be -0.0002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Clearly, this customer can not have a negative probability of response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Regression results CAN NOT be interpreted as probabilities of response, but only as a score that makes sense only relative to other customers</a:t>
            </a:r>
            <a:r>
              <a:rPr lang="ja-JP" altLang="en-US" sz="2000" dirty="0">
                <a:solidFill>
                  <a:srgbClr val="FF0000"/>
                </a:solidFill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 scores.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Logistic regression actually computes a probability of response for each customer, which makes intuitive sense, and which allows you to calculate total expected profits/return from a promotion.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743200"/>
            <a:ext cx="1244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Out-of-range predicted probabilities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5638800"/>
            <a:ext cx="7696200" cy="62865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Regression can result in probabilities less than zero and greater than one (because it</a:t>
            </a:r>
            <a:r>
              <a:rPr lang="ja-JP" altLang="en-US" sz="2400"/>
              <a:t>’</a:t>
            </a:r>
            <a:r>
              <a:rPr lang="en-US" altLang="ja-JP" sz="2400"/>
              <a:t>s a line, not an S curve). </a:t>
            </a:r>
            <a:endParaRPr lang="en-US" altLang="en-US" sz="2400"/>
          </a:p>
        </p:txBody>
      </p:sp>
      <p:grpSp>
        <p:nvGrpSpPr>
          <p:cNvPr id="66564" name="Group 22"/>
          <p:cNvGrpSpPr>
            <a:grpSpLocks/>
          </p:cNvGrpSpPr>
          <p:nvPr/>
        </p:nvGrpSpPr>
        <p:grpSpPr bwMode="auto">
          <a:xfrm>
            <a:off x="3581400" y="2057400"/>
            <a:ext cx="2924175" cy="3459163"/>
            <a:chOff x="3063" y="1239"/>
            <a:chExt cx="1842" cy="2179"/>
          </a:xfrm>
        </p:grpSpPr>
        <p:sp>
          <p:nvSpPr>
            <p:cNvPr id="66569" name="Rectangle 23"/>
            <p:cNvSpPr>
              <a:spLocks noChangeArrowheads="1"/>
            </p:cNvSpPr>
            <p:nvPr/>
          </p:nvSpPr>
          <p:spPr bwMode="auto">
            <a:xfrm>
              <a:off x="3687" y="1239"/>
              <a:ext cx="1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570" name="Line 24"/>
            <p:cNvSpPr>
              <a:spLocks noChangeShapeType="1"/>
            </p:cNvSpPr>
            <p:nvPr/>
          </p:nvSpPr>
          <p:spPr bwMode="auto">
            <a:xfrm>
              <a:off x="3264" y="1784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6571" name="Group 25"/>
            <p:cNvGrpSpPr>
              <a:grpSpLocks/>
            </p:cNvGrpSpPr>
            <p:nvPr/>
          </p:nvGrpSpPr>
          <p:grpSpPr bwMode="auto">
            <a:xfrm>
              <a:off x="3063" y="2804"/>
              <a:ext cx="1585" cy="316"/>
              <a:chOff x="3063" y="2804"/>
              <a:chExt cx="1585" cy="316"/>
            </a:xfrm>
          </p:grpSpPr>
          <p:sp>
            <p:nvSpPr>
              <p:cNvPr id="66578" name="Rectangle 26"/>
              <p:cNvSpPr>
                <a:spLocks noChangeArrowheads="1"/>
              </p:cNvSpPr>
              <p:nvPr/>
            </p:nvSpPr>
            <p:spPr bwMode="auto">
              <a:xfrm>
                <a:off x="3063" y="2804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66579" name="Line 27"/>
              <p:cNvSpPr>
                <a:spLocks noChangeShapeType="1"/>
              </p:cNvSpPr>
              <p:nvPr/>
            </p:nvSpPr>
            <p:spPr bwMode="auto">
              <a:xfrm>
                <a:off x="3272" y="3120"/>
                <a:ext cx="13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6572" name="Rectangle 28"/>
            <p:cNvSpPr>
              <a:spLocks noChangeArrowheads="1"/>
            </p:cNvSpPr>
            <p:nvPr/>
          </p:nvSpPr>
          <p:spPr bwMode="auto">
            <a:xfrm>
              <a:off x="3159" y="1522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</a:t>
              </a:r>
            </a:p>
          </p:txBody>
        </p:sp>
        <p:sp>
          <p:nvSpPr>
            <p:cNvPr id="66573" name="Rectangle 29"/>
            <p:cNvSpPr>
              <a:spLocks noChangeArrowheads="1"/>
            </p:cNvSpPr>
            <p:nvPr/>
          </p:nvSpPr>
          <p:spPr bwMode="auto">
            <a:xfrm>
              <a:off x="4695" y="3010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66574" name="Rectangle 30"/>
            <p:cNvSpPr>
              <a:spLocks noChangeArrowheads="1"/>
            </p:cNvSpPr>
            <p:nvPr/>
          </p:nvSpPr>
          <p:spPr bwMode="auto">
            <a:xfrm>
              <a:off x="3543" y="3170"/>
              <a:ext cx="87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ＭＳ Ｐゴシック" panose="020B0600070205080204" pitchFamily="34" charset="-128"/>
                  <a:cs typeface="+mn-cs"/>
                </a:rPr>
                <a:t>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ＭＳ Ｐゴシック" panose="020B0600070205080204" pitchFamily="34" charset="-128"/>
                  <a:cs typeface="+mn-cs"/>
                </a:rPr>
                <a:t>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</a:t>
              </a: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ＭＳ Ｐゴシック" panose="020B0600070205080204" pitchFamily="34" charset="-128"/>
                  <a:cs typeface="+mn-cs"/>
                </a:rPr>
                <a:t></a:t>
              </a:r>
            </a:p>
          </p:txBody>
        </p:sp>
        <p:sp>
          <p:nvSpPr>
            <p:cNvPr id="66575" name="Line 31"/>
            <p:cNvSpPr>
              <a:spLocks noChangeShapeType="1"/>
            </p:cNvSpPr>
            <p:nvPr/>
          </p:nvSpPr>
          <p:spPr bwMode="auto">
            <a:xfrm>
              <a:off x="3172" y="2208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576" name="Line 32"/>
            <p:cNvSpPr>
              <a:spLocks noChangeShapeType="1"/>
            </p:cNvSpPr>
            <p:nvPr/>
          </p:nvSpPr>
          <p:spPr bwMode="auto">
            <a:xfrm>
              <a:off x="3168" y="2928"/>
              <a:ext cx="1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577" name="Rectangle 33"/>
            <p:cNvSpPr>
              <a:spLocks noChangeArrowheads="1"/>
            </p:cNvSpPr>
            <p:nvPr/>
          </p:nvSpPr>
          <p:spPr bwMode="auto">
            <a:xfrm>
              <a:off x="3063" y="208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</p:grpSp>
      <p:sp>
        <p:nvSpPr>
          <p:cNvPr id="66565" name="Line 34"/>
          <p:cNvSpPr>
            <a:spLocks noChangeShapeType="1"/>
          </p:cNvSpPr>
          <p:nvPr/>
        </p:nvSpPr>
        <p:spPr bwMode="auto">
          <a:xfrm flipV="1">
            <a:off x="2895600" y="2971800"/>
            <a:ext cx="34290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6566" name="Group 35"/>
          <p:cNvGrpSpPr>
            <a:grpSpLocks/>
          </p:cNvGrpSpPr>
          <p:nvPr/>
        </p:nvGrpSpPr>
        <p:grpSpPr bwMode="auto">
          <a:xfrm>
            <a:off x="3048000" y="3048000"/>
            <a:ext cx="3505200" cy="2209800"/>
            <a:chOff x="2688" y="1872"/>
            <a:chExt cx="2208" cy="1392"/>
          </a:xfrm>
        </p:grpSpPr>
        <p:sp>
          <p:nvSpPr>
            <p:cNvPr id="66567" name="Oval 36"/>
            <p:cNvSpPr>
              <a:spLocks noChangeArrowheads="1"/>
            </p:cNvSpPr>
            <p:nvPr/>
          </p:nvSpPr>
          <p:spPr bwMode="auto">
            <a:xfrm>
              <a:off x="2688" y="2880"/>
              <a:ext cx="576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568" name="Oval 37"/>
            <p:cNvSpPr>
              <a:spLocks noChangeArrowheads="1"/>
            </p:cNvSpPr>
            <p:nvPr/>
          </p:nvSpPr>
          <p:spPr bwMode="auto">
            <a:xfrm>
              <a:off x="4320" y="1872"/>
              <a:ext cx="576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13931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b="1"/>
              <a:t>Some Responses are Nonlinear</a:t>
            </a:r>
            <a:endParaRPr lang="en-US" altLang="en-US" sz="400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5464175"/>
            <a:ext cx="7105650" cy="100965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Note:  the effect of an increase – say $10,000 -- in income on the probability of owning a home (or defaulting on a loan) </a:t>
            </a:r>
            <a:r>
              <a:rPr lang="en-US" altLang="en-US" sz="1600" i="1"/>
              <a:t>depends</a:t>
            </a:r>
            <a:r>
              <a:rPr lang="en-US" altLang="en-US" sz="1600"/>
              <a:t> on the starting point.  That is, an increase from $40,000 to $50,000 </a:t>
            </a:r>
            <a:r>
              <a:rPr lang="en-US" altLang="en-US" sz="1600" i="1"/>
              <a:t>will not</a:t>
            </a:r>
            <a:r>
              <a:rPr lang="en-US" altLang="en-US" sz="1600"/>
              <a:t> have the same effect as an increase from $1,000,000 to $1,010,000.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This type of pattern is not captured well by OLS.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0" y="2425700"/>
            <a:ext cx="7456488" cy="2801938"/>
            <a:chOff x="392" y="1282"/>
            <a:chExt cx="4697" cy="1765"/>
          </a:xfrm>
        </p:grpSpPr>
        <p:sp>
          <p:nvSpPr>
            <p:cNvPr id="68616" name="Line 5"/>
            <p:cNvSpPr>
              <a:spLocks noChangeShapeType="1"/>
            </p:cNvSpPr>
            <p:nvPr/>
          </p:nvSpPr>
          <p:spPr bwMode="auto">
            <a:xfrm>
              <a:off x="768" y="1592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617" name="Line 6"/>
            <p:cNvSpPr>
              <a:spLocks noChangeShapeType="1"/>
            </p:cNvSpPr>
            <p:nvPr/>
          </p:nvSpPr>
          <p:spPr bwMode="auto">
            <a:xfrm>
              <a:off x="392" y="2928"/>
              <a:ext cx="1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618" name="Rectangle 7"/>
            <p:cNvSpPr>
              <a:spLocks noChangeArrowheads="1"/>
            </p:cNvSpPr>
            <p:nvPr/>
          </p:nvSpPr>
          <p:spPr bwMode="auto">
            <a:xfrm>
              <a:off x="663" y="1330"/>
              <a:ext cx="13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Prob. owning home</a:t>
              </a:r>
            </a:p>
          </p:txBody>
        </p:sp>
        <p:sp>
          <p:nvSpPr>
            <p:cNvPr id="68619" name="Rectangle 8"/>
            <p:cNvSpPr>
              <a:spLocks noChangeArrowheads="1"/>
            </p:cNvSpPr>
            <p:nvPr/>
          </p:nvSpPr>
          <p:spPr bwMode="auto">
            <a:xfrm>
              <a:off x="2007" y="2818"/>
              <a:ext cx="5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Income</a:t>
              </a:r>
            </a:p>
          </p:txBody>
        </p:sp>
        <p:sp>
          <p:nvSpPr>
            <p:cNvPr id="68620" name="Line 9"/>
            <p:cNvSpPr>
              <a:spLocks noChangeShapeType="1"/>
            </p:cNvSpPr>
            <p:nvPr/>
          </p:nvSpPr>
          <p:spPr bwMode="auto">
            <a:xfrm>
              <a:off x="3264" y="1592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621" name="Line 10"/>
            <p:cNvSpPr>
              <a:spLocks noChangeShapeType="1"/>
            </p:cNvSpPr>
            <p:nvPr/>
          </p:nvSpPr>
          <p:spPr bwMode="auto">
            <a:xfrm>
              <a:off x="2888" y="2928"/>
              <a:ext cx="1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622" name="Rectangle 11"/>
            <p:cNvSpPr>
              <a:spLocks noChangeArrowheads="1"/>
            </p:cNvSpPr>
            <p:nvPr/>
          </p:nvSpPr>
          <p:spPr bwMode="auto">
            <a:xfrm>
              <a:off x="3159" y="1282"/>
              <a:ext cx="144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Prob. default on loan</a:t>
              </a:r>
            </a:p>
          </p:txBody>
        </p:sp>
        <p:sp>
          <p:nvSpPr>
            <p:cNvPr id="68623" name="Rectangle 12"/>
            <p:cNvSpPr>
              <a:spLocks noChangeArrowheads="1"/>
            </p:cNvSpPr>
            <p:nvPr/>
          </p:nvSpPr>
          <p:spPr bwMode="auto">
            <a:xfrm>
              <a:off x="4503" y="2818"/>
              <a:ext cx="5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Income</a:t>
              </a:r>
            </a:p>
          </p:txBody>
        </p:sp>
        <p:sp>
          <p:nvSpPr>
            <p:cNvPr id="68624" name="Line 13"/>
            <p:cNvSpPr>
              <a:spLocks noChangeShapeType="1"/>
            </p:cNvSpPr>
            <p:nvPr/>
          </p:nvSpPr>
          <p:spPr bwMode="auto">
            <a:xfrm>
              <a:off x="532" y="1920"/>
              <a:ext cx="1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625" name="Line 14"/>
            <p:cNvSpPr>
              <a:spLocks noChangeShapeType="1"/>
            </p:cNvSpPr>
            <p:nvPr/>
          </p:nvSpPr>
          <p:spPr bwMode="auto">
            <a:xfrm>
              <a:off x="3076" y="1920"/>
              <a:ext cx="1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7167" name="Freeform 15"/>
          <p:cNvSpPr>
            <a:spLocks/>
          </p:cNvSpPr>
          <p:nvPr/>
        </p:nvSpPr>
        <p:spPr bwMode="auto">
          <a:xfrm>
            <a:off x="996950" y="3514725"/>
            <a:ext cx="2819400" cy="1536700"/>
          </a:xfrm>
          <a:custGeom>
            <a:avLst/>
            <a:gdLst>
              <a:gd name="T0" fmla="*/ 0 w 1776"/>
              <a:gd name="T1" fmla="*/ 2147483646 h 968"/>
              <a:gd name="T2" fmla="*/ 2147483646 w 1776"/>
              <a:gd name="T3" fmla="*/ 2147483646 h 968"/>
              <a:gd name="T4" fmla="*/ 2147483646 w 1776"/>
              <a:gd name="T5" fmla="*/ 2147483646 h 968"/>
              <a:gd name="T6" fmla="*/ 2147483646 w 1776"/>
              <a:gd name="T7" fmla="*/ 2147483646 h 968"/>
              <a:gd name="T8" fmla="*/ 2147483646 w 1776"/>
              <a:gd name="T9" fmla="*/ 0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6"/>
              <a:gd name="T16" fmla="*/ 0 h 968"/>
              <a:gd name="T17" fmla="*/ 1776 w 1776"/>
              <a:gd name="T18" fmla="*/ 968 h 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6" h="968">
                <a:moveTo>
                  <a:pt x="0" y="912"/>
                </a:moveTo>
                <a:cubicBezTo>
                  <a:pt x="164" y="940"/>
                  <a:pt x="328" y="968"/>
                  <a:pt x="480" y="864"/>
                </a:cubicBezTo>
                <a:cubicBezTo>
                  <a:pt x="632" y="760"/>
                  <a:pt x="768" y="424"/>
                  <a:pt x="912" y="288"/>
                </a:cubicBezTo>
                <a:cubicBezTo>
                  <a:pt x="1056" y="152"/>
                  <a:pt x="1200" y="96"/>
                  <a:pt x="1344" y="48"/>
                </a:cubicBezTo>
                <a:cubicBezTo>
                  <a:pt x="1488" y="0"/>
                  <a:pt x="1632" y="0"/>
                  <a:pt x="1776" y="0"/>
                </a:cubicBezTo>
              </a:path>
            </a:pathLst>
          </a:cu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68" name="Freeform 16"/>
          <p:cNvSpPr>
            <a:spLocks/>
          </p:cNvSpPr>
          <p:nvPr/>
        </p:nvSpPr>
        <p:spPr bwMode="auto">
          <a:xfrm>
            <a:off x="4578350" y="3514725"/>
            <a:ext cx="2667000" cy="1447800"/>
          </a:xfrm>
          <a:custGeom>
            <a:avLst/>
            <a:gdLst>
              <a:gd name="T0" fmla="*/ 0 w 1656"/>
              <a:gd name="T1" fmla="*/ 0 h 952"/>
              <a:gd name="T2" fmla="*/ 2147483646 w 1656"/>
              <a:gd name="T3" fmla="*/ 2147483646 h 952"/>
              <a:gd name="T4" fmla="*/ 2147483646 w 1656"/>
              <a:gd name="T5" fmla="*/ 2147483646 h 952"/>
              <a:gd name="T6" fmla="*/ 2147483646 w 1656"/>
              <a:gd name="T7" fmla="*/ 2147483646 h 952"/>
              <a:gd name="T8" fmla="*/ 2147483646 w 1656"/>
              <a:gd name="T9" fmla="*/ 2147483646 h 9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6"/>
              <a:gd name="T16" fmla="*/ 0 h 952"/>
              <a:gd name="T17" fmla="*/ 1656 w 1656"/>
              <a:gd name="T18" fmla="*/ 952 h 9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6" h="952">
                <a:moveTo>
                  <a:pt x="0" y="0"/>
                </a:moveTo>
                <a:cubicBezTo>
                  <a:pt x="144" y="16"/>
                  <a:pt x="288" y="32"/>
                  <a:pt x="432" y="144"/>
                </a:cubicBezTo>
                <a:cubicBezTo>
                  <a:pt x="576" y="256"/>
                  <a:pt x="680" y="544"/>
                  <a:pt x="864" y="672"/>
                </a:cubicBezTo>
                <a:cubicBezTo>
                  <a:pt x="1048" y="800"/>
                  <a:pt x="1416" y="872"/>
                  <a:pt x="1536" y="912"/>
                </a:cubicBezTo>
                <a:cubicBezTo>
                  <a:pt x="1656" y="952"/>
                  <a:pt x="1620" y="932"/>
                  <a:pt x="1584" y="912"/>
                </a:cubicBezTo>
              </a:path>
            </a:pathLst>
          </a:cu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5" name="Rectangle 17"/>
          <p:cNvSpPr>
            <a:spLocks noChangeArrowheads="1"/>
          </p:cNvSpPr>
          <p:nvPr/>
        </p:nvSpPr>
        <p:spPr bwMode="auto">
          <a:xfrm>
            <a:off x="722313" y="1524000"/>
            <a:ext cx="84216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OLS is a linear model, and this is not always appropriate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Consider the probability of owning a home as a function of income...</a:t>
            </a:r>
          </a:p>
        </p:txBody>
      </p:sp>
    </p:spTree>
    <p:extLst>
      <p:ext uri="{BB962C8B-B14F-4D97-AF65-F5344CB8AC3E}">
        <p14:creationId xmlns:p14="http://schemas.microsoft.com/office/powerpoint/2010/main" val="11238911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Logit Models: The Basics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28700" y="9906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Benguiat Frisky" pitchFamily="66" charset="0"/>
                <a:sym typeface="Symbol" panose="05050102010706020507" pitchFamily="18" charset="2"/>
              </a:rPr>
              <a:t>Recall that in OLS: Y = a</a:t>
            </a:r>
            <a:r>
              <a:rPr lang="en-US" altLang="en-US" sz="2800" dirty="0">
                <a:latin typeface="Benguiat Frisky" pitchFamily="66" charset="0"/>
              </a:rPr>
              <a:t> + </a:t>
            </a:r>
            <a:r>
              <a:rPr lang="en-US" altLang="en-US" sz="2800" dirty="0">
                <a:sym typeface="Symbol" panose="05050102010706020507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(X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)+ </a:t>
            </a:r>
            <a:r>
              <a:rPr lang="en-US" altLang="en-US" sz="2800" dirty="0">
                <a:sym typeface="Symbol" panose="05050102010706020507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)+…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We want to take this linear function and make it into an S-curve.  We do this by transforming the measure of probability (p) into an odds ratio...</a:t>
            </a:r>
            <a:r>
              <a:rPr lang="en-US" altLang="en-US" sz="2800" dirty="0">
                <a:latin typeface="Benguiat Frisky" pitchFamily="66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Benguiat Frisky" pitchFamily="66" charset="0"/>
              </a:rPr>
              <a:t>p is the probability of an event happening (e.g., a person buying)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Benguiat Frisky" pitchFamily="66" charset="0"/>
              </a:rPr>
              <a:t>p/(1-p) is the called the "odds</a:t>
            </a:r>
            <a:r>
              <a:rPr lang="ja-JP" altLang="en-US" sz="2800" dirty="0">
                <a:latin typeface="Benguiat Frisky" pitchFamily="66" charset="0"/>
              </a:rPr>
              <a:t>”</a:t>
            </a:r>
            <a:endParaRPr lang="en-US" altLang="ja-JP" sz="2800" dirty="0">
              <a:latin typeface="Benguiat Frisky" pitchFamily="66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/>
              <a:t>Odds  = probability it will happen/probability it won</a:t>
            </a:r>
            <a:r>
              <a:rPr lang="ja-JP" altLang="en-US" sz="1800" dirty="0"/>
              <a:t>’</a:t>
            </a:r>
            <a:r>
              <a:rPr lang="en-US" altLang="ja-JP" sz="1800" dirty="0"/>
              <a:t>t happen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/>
              <a:t>If there is a 50% probability of response, the odds of response are .5/.5 = 1 (for every responder, there is a non-responder)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/>
              <a:t>If there is a 25% probability of response, the odds of response are .25/.75 = .33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1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Logit Models: The Basics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Logit models work with the natural logarithm, </a:t>
            </a:r>
            <a:r>
              <a:rPr lang="en-US" altLang="en-US" sz="4800" i="1" dirty="0">
                <a:latin typeface="Edwardian Script ITC" panose="030303020407070D0804" pitchFamily="66" charset="0"/>
              </a:rPr>
              <a:t>e </a:t>
            </a:r>
            <a:r>
              <a:rPr lang="en-US" altLang="en-US" sz="2800" dirty="0">
                <a:latin typeface="Edwardian Script ITC" panose="030303020407070D0804" pitchFamily="66" charset="0"/>
              </a:rPr>
              <a:t>=</a:t>
            </a:r>
            <a:r>
              <a:rPr lang="en-US" altLang="en-US" sz="2800" i="1" dirty="0">
                <a:latin typeface="Edwardian Script ITC" panose="030303020407070D0804" pitchFamily="66" charset="0"/>
              </a:rPr>
              <a:t> </a:t>
            </a:r>
            <a:r>
              <a:rPr lang="en-US" altLang="en-US" sz="2800" dirty="0"/>
              <a:t>2.718, approximately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(try taking </a:t>
            </a:r>
            <a:r>
              <a:rPr lang="en-US" altLang="en-US" sz="1800" i="1" dirty="0">
                <a:solidFill>
                  <a:srgbClr val="FF0000"/>
                </a:solidFill>
              </a:rPr>
              <a:t>e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1</a:t>
            </a:r>
            <a:r>
              <a:rPr lang="en-US" altLang="en-US" sz="2000" i="1" dirty="0">
                <a:solidFill>
                  <a:srgbClr val="FF0000"/>
                </a:solidFill>
              </a:rPr>
              <a:t> on your calculators)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Make sure you can take the natural log of a number e.g., ln(27.5) = 3.31418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taking the natural log of a number is kind of like taking its square root, but it shrinks it even more since e&gt;2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Make sure you can calculate the value of the base natural log to a power,             e.g., </a:t>
            </a:r>
            <a:r>
              <a:rPr lang="en-US" altLang="en-US" sz="4800" i="1" dirty="0">
                <a:latin typeface="Edwardian Script ITC" panose="030303020407070D0804" pitchFamily="66" charset="0"/>
              </a:rPr>
              <a:t>e  </a:t>
            </a:r>
            <a:r>
              <a:rPr lang="en-US" altLang="en-US" sz="2400" baseline="30000" dirty="0"/>
              <a:t>3.31418</a:t>
            </a:r>
            <a:r>
              <a:rPr lang="en-US" altLang="en-US" sz="2800" dirty="0"/>
              <a:t> = 27.5</a:t>
            </a:r>
            <a:endParaRPr lang="en-US" altLang="en-US" sz="4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4800" i="1" dirty="0">
              <a:latin typeface="Edwardian Script ITC" panose="030303020407070D0804" pitchFamily="66" charset="0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5334000"/>
            <a:ext cx="1104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267200" y="6400800"/>
            <a:ext cx="3741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Try this on your scientific calculator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Custom 6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516BF"/>
      </a:accent1>
      <a:accent2>
        <a:srgbClr val="DA1F28"/>
      </a:accent2>
      <a:accent3>
        <a:srgbClr val="0B6DE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19829</TotalTime>
  <Words>2091</Words>
  <Application>Microsoft Office PowerPoint</Application>
  <PresentationFormat>On-screen Show (4:3)</PresentationFormat>
  <Paragraphs>243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Benguiat Frisky</vt:lpstr>
      <vt:lpstr>Bertram LET</vt:lpstr>
      <vt:lpstr>Courier New</vt:lpstr>
      <vt:lpstr>Edwardian Script ITC</vt:lpstr>
      <vt:lpstr>Symbol</vt:lpstr>
      <vt:lpstr>Times</vt:lpstr>
      <vt:lpstr>Times New Roman</vt:lpstr>
      <vt:lpstr>Blank Presentation</vt:lpstr>
      <vt:lpstr>Office</vt:lpstr>
      <vt:lpstr> </vt:lpstr>
      <vt:lpstr>Logistic Regression: The Gold Standard?</vt:lpstr>
      <vt:lpstr>What is Logistic Regression? </vt:lpstr>
      <vt:lpstr>Example - Why OLS Doesn’t Work for Response</vt:lpstr>
      <vt:lpstr>Example (cont.)</vt:lpstr>
      <vt:lpstr>Out-of-range predicted probabilities</vt:lpstr>
      <vt:lpstr>Some Responses are Nonlinear</vt:lpstr>
      <vt:lpstr>Logit Models: The Basics</vt:lpstr>
      <vt:lpstr>Logit Models: The Basics</vt:lpstr>
      <vt:lpstr>Logit Models: The Basics</vt:lpstr>
      <vt:lpstr>Logit Models: The Basics</vt:lpstr>
      <vt:lpstr>Comparing Linear Regression and Logit Models</vt:lpstr>
      <vt:lpstr>A Simple Logit Model Example : P(respond) = f(coupon value in $)</vt:lpstr>
      <vt:lpstr>Probabilities, odds and odds ratios</vt:lpstr>
      <vt:lpstr>How Good is the Model?</vt:lpstr>
      <vt:lpstr>Another Example</vt:lpstr>
      <vt:lpstr>The concept of Utility</vt:lpstr>
      <vt:lpstr>The concept of Utility(2)</vt:lpstr>
      <vt:lpstr>A  logit model</vt:lpstr>
      <vt:lpstr>A  logit model  If uA  = 0.6 and uO = 0.5  as given  in the previous example, then </vt:lpstr>
      <vt:lpstr>A  logit model - Since utility is a measure of relative satisfaction/pleasure, without loss of generality, we can assume that either of the two utilities equals zero and rescale the other.  - For example, if uO=0, then uA = 0.6-0.5= 0.1 - Then exp (0) = 1, we see that </vt:lpstr>
      <vt:lpstr>Estimating a logit model Conceptually similar to standard linear regression Look at the following example (Data in next page)</vt:lpstr>
      <vt:lpstr>Exhibit 1-  Sample GMAT score Data</vt:lpstr>
      <vt:lpstr>Figure 1 Fitting the D versus H choice data to a linear model</vt:lpstr>
      <vt:lpstr>Maximum likelihood estimation (MLE)</vt:lpstr>
      <vt:lpstr>Maximum likelihood estimation (MLE) (2)</vt:lpstr>
      <vt:lpstr>A  logit model </vt:lpstr>
      <vt:lpstr>PowerPoint Presentation</vt:lpstr>
      <vt:lpstr>PowerPoint Presentation</vt:lpstr>
      <vt:lpstr>PowerPoint Presentation</vt:lpstr>
      <vt:lpstr>Exhibit 2</vt:lpstr>
      <vt:lpstr>Figure 2</vt:lpstr>
      <vt:lpstr>PowerPoint Presentation</vt:lpstr>
      <vt:lpstr>PowerPoint Presentation</vt:lpstr>
      <vt:lpstr>PowerPoint Presentation</vt:lpstr>
      <vt:lpstr>Session 5: What’s Next</vt:lpstr>
    </vt:vector>
  </TitlesOfParts>
  <Company>TAMU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Mays College   Development Council</dc:title>
  <dc:creator>Subodha</dc:creator>
  <cp:lastModifiedBy>Subodha Kumar</cp:lastModifiedBy>
  <cp:revision>689</cp:revision>
  <cp:lastPrinted>2015-04-26T13:48:18Z</cp:lastPrinted>
  <dcterms:created xsi:type="dcterms:W3CDTF">2001-09-26T14:54:05Z</dcterms:created>
  <dcterms:modified xsi:type="dcterms:W3CDTF">2019-05-17T06:35:12Z</dcterms:modified>
</cp:coreProperties>
</file>