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5"/>
  </p:notesMasterIdLst>
  <p:sldIdLst>
    <p:sldId id="295" r:id="rId2"/>
    <p:sldId id="308" r:id="rId3"/>
    <p:sldId id="309" r:id="rId4"/>
    <p:sldId id="310" r:id="rId5"/>
    <p:sldId id="311" r:id="rId6"/>
    <p:sldId id="329" r:id="rId7"/>
    <p:sldId id="330" r:id="rId8"/>
    <p:sldId id="331" r:id="rId9"/>
    <p:sldId id="332" r:id="rId10"/>
    <p:sldId id="333" r:id="rId11"/>
    <p:sldId id="294" r:id="rId12"/>
    <p:sldId id="334" r:id="rId13"/>
    <p:sldId id="33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DCEEE-22FD-4975-A526-30A131F0E907}" type="datetimeFigureOut">
              <a:rPr lang="en-IN" smtClean="0"/>
              <a:t>05/12/19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C57C3-D5F1-43EF-BE3B-85911D71F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905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03200" y="2514600"/>
            <a:ext cx="5486400" cy="762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3200" y="3276600"/>
            <a:ext cx="528320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Draft – For Review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203200" y="3810000"/>
            <a:ext cx="5283200" cy="38100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latin typeface="Arial Narrow" pitchFamily="34" charset="0"/>
              </a:defRPr>
            </a:lvl1pPr>
          </a:lstStyle>
          <a:p>
            <a:pPr lvl="0"/>
            <a:r>
              <a:rPr lang="en-US">
                <a:solidFill>
                  <a:schemeClr val="accent1"/>
                </a:solidFill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209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23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06362"/>
            <a:ext cx="8433787" cy="6556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4272" y="6456514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smtClean="0">
                <a:solidFill>
                  <a:schemeClr val="bg1"/>
                </a:solidFill>
                <a:latin typeface="Perpetua" pitchFamily="18" charset="0"/>
                <a:ea typeface="+mn-ea"/>
                <a:cs typeface="Arial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646523" y="6512512"/>
            <a:ext cx="0" cy="228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31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786188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28600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002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oundRect">
            <a:avLst>
              <a:gd name="adj" fmla="val 5566"/>
            </a:avLst>
          </a:prstGeom>
          <a:gradFill>
            <a:gsLst>
              <a:gs pos="0">
                <a:schemeClr val="accent2"/>
              </a:gs>
              <a:gs pos="77000">
                <a:schemeClr val="accent2">
                  <a:alpha val="59000"/>
                </a:schemeClr>
              </a:gs>
            </a:gsLst>
            <a:lin ang="4200000" scaled="0"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Arial Narrow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solidFill>
            <a:schemeClr val="bg1"/>
          </a:solidFill>
          <a:effectLst>
            <a:outerShdw blurRad="63500" dist="38100" dir="18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gradFill>
            <a:gsLst>
              <a:gs pos="0">
                <a:schemeClr val="accent2"/>
              </a:gs>
              <a:gs pos="77000">
                <a:schemeClr val="accent2">
                  <a:alpha val="59000"/>
                </a:schemeClr>
              </a:gs>
            </a:gsLst>
            <a:lin ang="42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000" b="1" dirty="0" smtClean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solidFill>
            <a:schemeClr val="bg1"/>
          </a:solidFill>
          <a:effectLst>
            <a:outerShdw blurRad="63500" dist="38100" dir="18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64272" y="6456514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smtClean="0">
                <a:solidFill>
                  <a:schemeClr val="bg1"/>
                </a:solidFill>
                <a:latin typeface="Perpetua" pitchFamily="18" charset="0"/>
                <a:ea typeface="+mn-ea"/>
                <a:cs typeface="Arial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646523" y="6512512"/>
            <a:ext cx="0" cy="228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95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4272" y="6456514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smtClean="0">
                <a:solidFill>
                  <a:schemeClr val="bg1"/>
                </a:solidFill>
                <a:latin typeface="Perpetua" pitchFamily="18" charset="0"/>
                <a:ea typeface="+mn-ea"/>
                <a:cs typeface="Arial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646523" y="6512512"/>
            <a:ext cx="0" cy="228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77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4272" y="6456514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smtClean="0">
                <a:solidFill>
                  <a:schemeClr val="bg1"/>
                </a:solidFill>
                <a:latin typeface="Perpetua" pitchFamily="18" charset="0"/>
                <a:ea typeface="+mn-ea"/>
                <a:cs typeface="Arial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646523" y="6512512"/>
            <a:ext cx="0" cy="228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13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646523" y="6512512"/>
            <a:ext cx="0" cy="228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01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47800"/>
            <a:ext cx="6815667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4272" y="6456514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smtClean="0">
                <a:solidFill>
                  <a:schemeClr val="bg1"/>
                </a:solidFill>
                <a:latin typeface="Perpetua" pitchFamily="18" charset="0"/>
                <a:ea typeface="+mn-ea"/>
                <a:cs typeface="Arial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79107" y="106362"/>
            <a:ext cx="8433787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2400" dirty="0"/>
              <a:t>Click to edit Master 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646523" y="6512512"/>
            <a:ext cx="0" cy="228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04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4272" y="6456514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smtClean="0">
                <a:solidFill>
                  <a:schemeClr val="bg1"/>
                </a:solidFill>
                <a:latin typeface="Perpetua" pitchFamily="18" charset="0"/>
                <a:ea typeface="+mn-ea"/>
                <a:cs typeface="Arial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646523" y="6512512"/>
            <a:ext cx="0" cy="228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51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106362"/>
            <a:ext cx="8433787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371601"/>
            <a:ext cx="109728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4272" y="6456514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smtClean="0">
                <a:solidFill>
                  <a:schemeClr val="bg1"/>
                </a:solidFill>
                <a:latin typeface="Perpetua" pitchFamily="18" charset="0"/>
                <a:ea typeface="+mn-ea"/>
                <a:cs typeface="Arial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646523" y="6512512"/>
            <a:ext cx="0" cy="228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44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>
              <a:lumMod val="65000"/>
              <a:lumOff val="35000"/>
            </a:schemeClr>
          </a:solidFill>
          <a:latin typeface="Arial Narrow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70000"/>
        <a:buFont typeface="Courier New" pitchFamily="49" charset="0"/>
        <a:buChar char="o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76374" y="1712747"/>
            <a:ext cx="5603289" cy="11156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Social Media and Web Analytics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1476374" y="2746285"/>
            <a:ext cx="3962400" cy="507111"/>
          </a:xfrm>
        </p:spPr>
        <p:txBody>
          <a:bodyPr/>
          <a:lstStyle/>
          <a:p>
            <a:r>
              <a:rPr lang="en-US" sz="2800" dirty="0"/>
              <a:t>Search Engine Marketing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3575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917A-B175-4CAB-B4DA-83AB1483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42" y="82157"/>
            <a:ext cx="10131425" cy="83224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 findings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6C2A-1B02-4E75-B445-05FACE535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42" y="1057013"/>
            <a:ext cx="10313887" cy="49618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Interdependence</a:t>
            </a: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Positive interdependence </a:t>
            </a:r>
            <a:r>
              <a:rPr lang="en-US" sz="2400" dirty="0"/>
              <a:t>between organic and search ads (Yang and Ghose 2010)</a:t>
            </a:r>
          </a:p>
          <a:p>
            <a:pPr lvl="1"/>
            <a:r>
              <a:rPr lang="en-US" sz="2400" dirty="0"/>
              <a:t>Spillover effects of generic keywords to branded keywords (</a:t>
            </a:r>
            <a:r>
              <a:rPr lang="en-US" sz="2400" dirty="0" err="1"/>
              <a:t>Rutz</a:t>
            </a:r>
            <a:r>
              <a:rPr lang="en-US" sz="2400" dirty="0"/>
              <a:t> and Bucklin 2011)</a:t>
            </a:r>
          </a:p>
          <a:p>
            <a:pPr lvl="1"/>
            <a:r>
              <a:rPr lang="en-US" sz="2400" dirty="0"/>
              <a:t>Impact of Television advertising on keyword search (</a:t>
            </a:r>
            <a:r>
              <a:rPr lang="en-US" sz="2400" dirty="0" err="1"/>
              <a:t>Joo</a:t>
            </a:r>
            <a:r>
              <a:rPr lang="en-US" sz="2400" dirty="0"/>
              <a:t>, Wilbur, Zhu 2016). </a:t>
            </a:r>
            <a:r>
              <a:rPr lang="en-US" sz="2400" dirty="0">
                <a:solidFill>
                  <a:schemeClr val="accent6"/>
                </a:solidFill>
              </a:rPr>
              <a:t>No impact </a:t>
            </a:r>
            <a:r>
              <a:rPr lang="en-US" sz="2400" dirty="0"/>
              <a:t>on category search but on branded search</a:t>
            </a:r>
          </a:p>
        </p:txBody>
      </p:sp>
    </p:spTree>
    <p:extLst>
      <p:ext uri="{BB962C8B-B14F-4D97-AF65-F5344CB8AC3E}">
        <p14:creationId xmlns:p14="http://schemas.microsoft.com/office/powerpoint/2010/main" val="163188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B995-BDFD-40C6-98CB-0860BBDE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1" y="219076"/>
            <a:ext cx="10131425" cy="44068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Generalized Second price auctions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797CCC-2458-4A24-93A2-10288BA91EE4}"/>
              </a:ext>
            </a:extLst>
          </p:cNvPr>
          <p:cNvSpPr/>
          <p:nvPr/>
        </p:nvSpPr>
        <p:spPr>
          <a:xfrm>
            <a:off x="640039" y="2014493"/>
            <a:ext cx="10131425" cy="28511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i="1" dirty="0">
                <a:latin typeface="Arial Narrow" panose="020B0606020202030204" pitchFamily="34" charset="0"/>
              </a:rPr>
              <a:t>“[Google’s] unique auction model uses Nobel Prizewinning economic theory to eliminate [. . . ] that feeling that you’ve paid too much.” </a:t>
            </a:r>
          </a:p>
          <a:p>
            <a:r>
              <a:rPr lang="en-US" sz="2400" dirty="0"/>
              <a:t>														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								— marketing materials at google.com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8158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B8DD-8E36-4B60-8018-140BAC38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82" y="36494"/>
            <a:ext cx="10131425" cy="611688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Idea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C8296-31EC-488E-8336-DE5BF8C28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080" y="1241572"/>
            <a:ext cx="10131425" cy="5417888"/>
          </a:xfrm>
        </p:spPr>
        <p:txBody>
          <a:bodyPr>
            <a:noAutofit/>
          </a:bodyPr>
          <a:lstStyle/>
          <a:p>
            <a:r>
              <a:rPr lang="en-US" sz="2400" dirty="0"/>
              <a:t>Google’s (2002) generalized second price auction (GSP)</a:t>
            </a:r>
          </a:p>
          <a:p>
            <a:pPr lvl="1"/>
            <a:r>
              <a:rPr lang="en-US" sz="2400" dirty="0"/>
              <a:t>Pay the bid of the next highest bidder</a:t>
            </a:r>
          </a:p>
          <a:p>
            <a:r>
              <a:rPr lang="en-US" sz="2400" dirty="0"/>
              <a:t>Adopted by Yahoo!/ </a:t>
            </a:r>
            <a:r>
              <a:rPr lang="en-US" sz="2400" dirty="0" err="1"/>
              <a:t>ebay</a:t>
            </a:r>
            <a:r>
              <a:rPr lang="en-US" sz="2400" dirty="0"/>
              <a:t> etc.</a:t>
            </a:r>
          </a:p>
          <a:p>
            <a:pPr marL="0" indent="0">
              <a:buNone/>
            </a:pPr>
            <a:endParaRPr lang="en-US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Example: </a:t>
            </a:r>
            <a:r>
              <a:rPr lang="en-US" sz="2400" dirty="0"/>
              <a:t>Two slots, three bidders. First slot gets 1000 clicks per hour, second slot gets 800. Bidders 1,2 and 3 have values per click of  ₹20, ₹10 and ₹5 respectively. </a:t>
            </a:r>
          </a:p>
          <a:p>
            <a:endParaRPr lang="en-US" sz="2400" dirty="0"/>
          </a:p>
          <a:p>
            <a:r>
              <a:rPr lang="en-US" sz="2400" dirty="0"/>
              <a:t>Under GSP, the different payments for the slots will be ₹10 and ₹5  per click. Total payments of bidders one and two are ₹10,000 and ₹4000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5135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A050-7624-4E02-B86F-864A2191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86" y="206929"/>
            <a:ext cx="10131425" cy="47597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Strategy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F1903-F343-45BE-86EB-4A8EA9A46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88" y="1266077"/>
            <a:ext cx="10131425" cy="432584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3"/>
                </a:solidFill>
              </a:rPr>
              <a:t>Truth-telling is not a dominant strategy under GSP.</a:t>
            </a:r>
          </a:p>
          <a:p>
            <a:pPr lvl="1"/>
            <a:r>
              <a:rPr lang="en-US" sz="2800" dirty="0">
                <a:solidFill>
                  <a:schemeClr val="accent6"/>
                </a:solidFill>
              </a:rPr>
              <a:t>Value per click - </a:t>
            </a:r>
            <a:r>
              <a:rPr lang="en-US" sz="2800" dirty="0"/>
              <a:t>₹20, ₹10 and ₹5 ; CTR – 1000 &amp; 800</a:t>
            </a:r>
            <a:endParaRPr lang="en-US" sz="2800" b="1" dirty="0">
              <a:solidFill>
                <a:srgbClr val="FFC000"/>
              </a:solidFill>
            </a:endParaRPr>
          </a:p>
          <a:p>
            <a:r>
              <a:rPr lang="en-US" sz="2800" dirty="0">
                <a:solidFill>
                  <a:schemeClr val="accent3"/>
                </a:solidFill>
              </a:rPr>
              <a:t>Truth telling payoffs:</a:t>
            </a:r>
          </a:p>
          <a:p>
            <a:pPr lvl="1"/>
            <a:r>
              <a:rPr lang="en-US" sz="2800" dirty="0">
                <a:solidFill>
                  <a:schemeClr val="accent6"/>
                </a:solidFill>
              </a:rPr>
              <a:t>Bidder 1’s payoff – </a:t>
            </a:r>
            <a:r>
              <a:rPr lang="en-US" sz="2800" dirty="0"/>
              <a:t>(₹20 - ₹10) x 1000 = ₹10,000 </a:t>
            </a:r>
            <a:endParaRPr lang="en-US" sz="2800" dirty="0">
              <a:solidFill>
                <a:srgbClr val="FFC000"/>
              </a:solidFill>
            </a:endParaRPr>
          </a:p>
          <a:p>
            <a:r>
              <a:rPr lang="en-US" sz="2800" dirty="0">
                <a:solidFill>
                  <a:schemeClr val="accent3"/>
                </a:solidFill>
              </a:rPr>
              <a:t>If instead bidder 1 bids ₹6</a:t>
            </a:r>
          </a:p>
          <a:p>
            <a:pPr lvl="1"/>
            <a:r>
              <a:rPr lang="en-US" sz="2800" dirty="0">
                <a:solidFill>
                  <a:schemeClr val="accent6"/>
                </a:solidFill>
              </a:rPr>
              <a:t>Bidder 1’s payoff – </a:t>
            </a:r>
            <a:r>
              <a:rPr lang="en-US" sz="2800" dirty="0"/>
              <a:t>(₹20 - ₹6) x 800 = ₹11,200 </a:t>
            </a:r>
            <a:endParaRPr lang="en-US" sz="2800" dirty="0">
              <a:solidFill>
                <a:srgbClr val="FFC000"/>
              </a:solidFill>
            </a:endParaRPr>
          </a:p>
          <a:p>
            <a:pPr lvl="1"/>
            <a:endParaRPr lang="en-US" sz="2800" dirty="0">
              <a:solidFill>
                <a:srgbClr val="FFC000"/>
              </a:solidFill>
            </a:endParaRPr>
          </a:p>
          <a:p>
            <a:endParaRPr lang="en-IN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938AF9-988A-427B-AD5C-B936C9687497}"/>
              </a:ext>
            </a:extLst>
          </p:cNvPr>
          <p:cNvSpPr/>
          <p:nvPr/>
        </p:nvSpPr>
        <p:spPr>
          <a:xfrm>
            <a:off x="3342474" y="4649094"/>
            <a:ext cx="4532851" cy="122759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₹11,200 &gt; ₹10,000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3106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E63E-568C-4C26-B657-8C94FDCD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15" y="133446"/>
            <a:ext cx="10131425" cy="480014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 – Paid Search advertising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6AE85-3DD7-4E8A-A23B-AB7114871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578" y="1387058"/>
            <a:ext cx="10131425" cy="752136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accent6"/>
                </a:solidFill>
              </a:rPr>
              <a:t>Purchasing</a:t>
            </a:r>
            <a:r>
              <a:rPr lang="en-US" sz="2400" dirty="0"/>
              <a:t> advertising to be displayed with </a:t>
            </a:r>
            <a:r>
              <a:rPr lang="en-US" sz="2400" dirty="0">
                <a:solidFill>
                  <a:schemeClr val="accent6"/>
                </a:solidFill>
              </a:rPr>
              <a:t>keyword searches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A90FFF-8E02-4E85-887D-EFBE2B4451CD}"/>
              </a:ext>
            </a:extLst>
          </p:cNvPr>
          <p:cNvSpPr/>
          <p:nvPr/>
        </p:nvSpPr>
        <p:spPr>
          <a:xfrm>
            <a:off x="197624" y="2523552"/>
            <a:ext cx="31002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ct val="0"/>
              </a:spcBef>
            </a:pPr>
            <a:r>
              <a:rPr lang="en-US" sz="3600" cap="all" dirty="0">
                <a:ln w="3175" cmpd="sng">
                  <a:noFill/>
                </a:ln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Why SEM?</a:t>
            </a:r>
            <a:endParaRPr lang="en-IN" sz="3600" cap="all" dirty="0">
              <a:ln w="3175" cmpd="sng">
                <a:noFill/>
              </a:ln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48B8D2-40E8-4498-83D3-CDFCF6590836}"/>
              </a:ext>
            </a:extLst>
          </p:cNvPr>
          <p:cNvSpPr txBox="1">
            <a:spLocks/>
          </p:cNvSpPr>
          <p:nvPr/>
        </p:nvSpPr>
        <p:spPr>
          <a:xfrm>
            <a:off x="702578" y="3521843"/>
            <a:ext cx="10131425" cy="752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 content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  <a:r>
              <a:rPr lang="en-US" sz="2400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Repeated exposures can also help in </a:t>
            </a:r>
            <a:r>
              <a:rPr lang="en-US" sz="2400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 recognition</a:t>
            </a:r>
          </a:p>
        </p:txBody>
      </p:sp>
    </p:spTree>
    <p:extLst>
      <p:ext uri="{BB962C8B-B14F-4D97-AF65-F5344CB8AC3E}">
        <p14:creationId xmlns:p14="http://schemas.microsoft.com/office/powerpoint/2010/main" val="194660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9EBB-12D1-49D3-957F-8D3E91F5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64" y="81466"/>
            <a:ext cx="10131425" cy="573247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Keyword choice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756261-D009-4308-A137-30D020250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981111"/>
              </p:ext>
            </p:extLst>
          </p:nvPr>
        </p:nvGraphicFramePr>
        <p:xfrm>
          <a:off x="451664" y="821401"/>
          <a:ext cx="11074490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898">
                  <a:extLst>
                    <a:ext uri="{9D8B030D-6E8A-4147-A177-3AD203B41FA5}">
                      <a16:colId xmlns:a16="http://schemas.microsoft.com/office/drawing/2014/main" val="803464316"/>
                    </a:ext>
                  </a:extLst>
                </a:gridCol>
                <a:gridCol w="2214898">
                  <a:extLst>
                    <a:ext uri="{9D8B030D-6E8A-4147-A177-3AD203B41FA5}">
                      <a16:colId xmlns:a16="http://schemas.microsoft.com/office/drawing/2014/main" val="3964787082"/>
                    </a:ext>
                  </a:extLst>
                </a:gridCol>
                <a:gridCol w="2214898">
                  <a:extLst>
                    <a:ext uri="{9D8B030D-6E8A-4147-A177-3AD203B41FA5}">
                      <a16:colId xmlns:a16="http://schemas.microsoft.com/office/drawing/2014/main" val="2042264970"/>
                    </a:ext>
                  </a:extLst>
                </a:gridCol>
                <a:gridCol w="2214898">
                  <a:extLst>
                    <a:ext uri="{9D8B030D-6E8A-4147-A177-3AD203B41FA5}">
                      <a16:colId xmlns:a16="http://schemas.microsoft.com/office/drawing/2014/main" val="2394408107"/>
                    </a:ext>
                  </a:extLst>
                </a:gridCol>
                <a:gridCol w="2214898">
                  <a:extLst>
                    <a:ext uri="{9D8B030D-6E8A-4147-A177-3AD203B41FA5}">
                      <a16:colId xmlns:a16="http://schemas.microsoft.com/office/drawing/2014/main" val="2300290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of Match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Advantages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Disadvantages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5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Broad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 cleaning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matches are provided that relate car and cleaning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Least time to set up, wide coverage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Poor targeting and may become expensive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3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Broad Modifier</a:t>
                      </a:r>
                    </a:p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+car +cleaning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Closest match is provided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 as above but more directed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 as above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7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Phrase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 cleaning at home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 as broad but words should enter in sequence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Useful if phrase matches product description or use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Higher costs and poorly targeted segments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91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Exact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“Car cleaning”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Must match exact phrase used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Most relevant searches. Useful if consumer knows what to search for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 input by marketers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55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Sales, repair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Stops searches on those terms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 specific targeting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 intensive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32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86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FEAA-7C89-4C78-8F05-7D3C3EC5B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82742"/>
            <a:ext cx="7890930" cy="4544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 CASE: 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Masterkey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INDIA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A3D378-07EF-4239-8338-2623B4B80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020" y="891251"/>
            <a:ext cx="5147730" cy="4676172"/>
          </a:xfrm>
        </p:spPr>
        <p:txBody>
          <a:bodyPr>
            <a:normAutofit/>
          </a:bodyPr>
          <a:lstStyle/>
          <a:p>
            <a:r>
              <a:rPr lang="en-US" sz="2400" dirty="0"/>
              <a:t>A one stop service for home cleaning requirements</a:t>
            </a:r>
          </a:p>
          <a:p>
            <a:r>
              <a:rPr lang="en-US" sz="2400" dirty="0"/>
              <a:t>A customer centered approach to providing different cleaning services like sofa, home, kitchen, floor and car cleaning.</a:t>
            </a:r>
          </a:p>
          <a:p>
            <a:r>
              <a:rPr lang="en-US" sz="2400" dirty="0"/>
              <a:t>Run by a former investment banker, IIM B graduate with a passion for professionalism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6BE355-A79B-409B-B486-67EBB7D6D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30" y="1963822"/>
            <a:ext cx="5447070" cy="260097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97113B-805A-4935-A4E9-D31258C96E5F}"/>
              </a:ext>
            </a:extLst>
          </p:cNvPr>
          <p:cNvSpPr/>
          <p:nvPr/>
        </p:nvSpPr>
        <p:spPr>
          <a:xfrm>
            <a:off x="480188" y="5246659"/>
            <a:ext cx="7793373" cy="91440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Declaration: I have some financial interests in this enterprise</a:t>
            </a:r>
            <a:endParaRPr lang="en-IN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3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FEAA-7C89-4C78-8F05-7D3C3EC5B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89" y="0"/>
            <a:ext cx="10131425" cy="908807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 CASE: SEO Strategy @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Masterkey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95285F-3473-4EA8-82F9-A3E2A7384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40903"/>
            <a:ext cx="10131425" cy="46223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</a:rPr>
              <a:t>The journey initially</a:t>
            </a:r>
          </a:p>
          <a:p>
            <a:r>
              <a:rPr lang="en-US" sz="2400" dirty="0"/>
              <a:t>Online listing on </a:t>
            </a:r>
            <a:r>
              <a:rPr lang="en-US" sz="2400" dirty="0" err="1"/>
              <a:t>Yellowpages</a:t>
            </a:r>
            <a:r>
              <a:rPr lang="en-US" sz="2400" dirty="0"/>
              <a:t>, </a:t>
            </a:r>
            <a:r>
              <a:rPr lang="en-US" sz="2400" dirty="0" err="1"/>
              <a:t>JustDial</a:t>
            </a:r>
            <a:r>
              <a:rPr lang="en-US" sz="2400" dirty="0"/>
              <a:t>, </a:t>
            </a:r>
            <a:r>
              <a:rPr lang="en-US" sz="2400" dirty="0" err="1"/>
              <a:t>Sulekha</a:t>
            </a:r>
            <a:r>
              <a:rPr lang="en-US" sz="2400" dirty="0"/>
              <a:t> etc.</a:t>
            </a:r>
          </a:p>
          <a:p>
            <a:pPr lvl="1"/>
            <a:r>
              <a:rPr lang="en-US" sz="2400" dirty="0"/>
              <a:t>Unscrupulous, multiple leads sold</a:t>
            </a:r>
          </a:p>
          <a:p>
            <a:endParaRPr lang="en-US" sz="2400" dirty="0"/>
          </a:p>
          <a:p>
            <a:r>
              <a:rPr lang="en-US" sz="2400" dirty="0"/>
              <a:t>Organic search (inbound advertising)</a:t>
            </a:r>
          </a:p>
          <a:p>
            <a:pPr lvl="1"/>
            <a:r>
              <a:rPr lang="en-US" sz="2400" dirty="0"/>
              <a:t>Initially taken for a ride by digital marketing agencies.</a:t>
            </a:r>
          </a:p>
          <a:p>
            <a:pPr lvl="2"/>
            <a:r>
              <a:rPr lang="en-US" dirty="0"/>
              <a:t>Meta tags, content generation but no direction provided</a:t>
            </a:r>
          </a:p>
          <a:p>
            <a:pPr lvl="2"/>
            <a:r>
              <a:rPr lang="en-US" dirty="0"/>
              <a:t>Problems with inbound marketing</a:t>
            </a:r>
          </a:p>
          <a:p>
            <a:pPr lvl="1"/>
            <a:r>
              <a:rPr lang="en-US" sz="2400" dirty="0"/>
              <a:t>“How to clean stains”,  “How do I wash my car”</a:t>
            </a:r>
          </a:p>
        </p:txBody>
      </p:sp>
    </p:spTree>
    <p:extLst>
      <p:ext uri="{BB962C8B-B14F-4D97-AF65-F5344CB8AC3E}">
        <p14:creationId xmlns:p14="http://schemas.microsoft.com/office/powerpoint/2010/main" val="258323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FEAA-7C89-4C78-8F05-7D3C3EC5B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59" y="122154"/>
            <a:ext cx="10131425" cy="485534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 CASE: SEO Strategy @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Masterkey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95285F-3473-4EA8-82F9-A3E2A7384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59" y="1002218"/>
            <a:ext cx="10131425" cy="51088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Decided to do SEM on their own. Spent some time listening to content on </a:t>
            </a:r>
            <a:r>
              <a:rPr lang="en-US" sz="2400" dirty="0" err="1"/>
              <a:t>Youtube</a:t>
            </a:r>
            <a:r>
              <a:rPr lang="en-US" sz="2400" dirty="0"/>
              <a:t> and other online sites.</a:t>
            </a:r>
          </a:p>
          <a:p>
            <a:r>
              <a:rPr lang="en-US" sz="2400" dirty="0"/>
              <a:t>Paid Search – Key insights</a:t>
            </a:r>
          </a:p>
          <a:p>
            <a:pPr lvl="2"/>
            <a:r>
              <a:rPr lang="en-US" sz="2400" dirty="0"/>
              <a:t>Landing page (relevant to ad created, video, - how to keep people on page)</a:t>
            </a:r>
          </a:p>
          <a:p>
            <a:pPr lvl="2"/>
            <a:r>
              <a:rPr lang="en-US" sz="2400" dirty="0"/>
              <a:t>Different landing pages for different ads</a:t>
            </a:r>
          </a:p>
          <a:p>
            <a:pPr lvl="2"/>
            <a:r>
              <a:rPr lang="en-US" sz="2400" dirty="0"/>
              <a:t>Contact / Relevance</a:t>
            </a:r>
          </a:p>
          <a:p>
            <a:pPr lvl="2"/>
            <a:r>
              <a:rPr lang="en-US" sz="2400" dirty="0"/>
              <a:t>Lot of interaction with Google Support Team</a:t>
            </a:r>
          </a:p>
          <a:p>
            <a:pPr lvl="2"/>
            <a:r>
              <a:rPr lang="en-US" sz="2400" dirty="0"/>
              <a:t>Lots of marketing parts combined with experimentation</a:t>
            </a:r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101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2043-A985-4B3E-8A36-920DC69D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Adwords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9DCD2-A984-41D2-9534-88C5798615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81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D3C1-40E2-4C83-84B2-88D9E199C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300" y="131427"/>
            <a:ext cx="10131425" cy="470457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Calculating ROI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372C25-96CC-48A1-9692-93C43D0393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0300" y="925976"/>
                <a:ext cx="10131425" cy="513087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Consider a travel agency that has spent ₹ 50,000 on search ads with Google that led to almost 200,000 impressions, or exposures and about 45,000 clicks (CTR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45,000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200,000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=22.5%</m:t>
                    </m:r>
                  </m:oMath>
                </a14:m>
                <a:r>
                  <a:rPr lang="en-IN" sz="2400" dirty="0"/>
                  <a:t>). The cost-per-click (CPC) is </a:t>
                </a:r>
                <a:r>
                  <a:rPr lang="en-US" sz="2400" dirty="0"/>
                  <a:t>(CPC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,000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,000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dirty="0"/>
                      <m:t>₹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1.11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IN" sz="2400" dirty="0"/>
                  <a:t>). Of these only 750 resulted in a sale for the travel agency (conversion rate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750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,000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67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𝑃𝑟𝑜𝑓𝑖𝑡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𝑖𝑚𝑝𝑟𝑒𝑠𝑠𝑖𝑜𝑛𝑠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𝐶𝑇𝑅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𝑐𝑜𝑛𝑣𝑒𝑟𝑠𝑖𝑜𝑛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𝑟𝑎𝑡𝑒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𝑚𝑎𝑟𝑔𝑖𝑛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</m:oMath>
                </a14:m>
                <a:r>
                  <a:rPr lang="en-IN" sz="2400" dirty="0"/>
                  <a:t> </a:t>
                </a:r>
              </a:p>
              <a:p>
                <a:pPr marL="0" indent="0" algn="ctr">
                  <a:buNone/>
                </a:pPr>
                <a:endParaRPr lang="en-IN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𝑃𝑟𝑜𝑓𝑖𝑡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=(200,000×22.5×1.6×</m:t>
                      </m:r>
                      <m:r>
                        <m:rPr>
                          <m:nor/>
                        </m:rPr>
                        <a:rPr lang="en-US" sz="2400" dirty="0"/>
                        <m:t>₹ 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1</m:t>
                      </m:r>
                      <m:r>
                        <m:rPr>
                          <m:nor/>
                        </m:rPr>
                        <a:rPr lang="en-US" sz="2400" dirty="0"/>
                        <m:t>,000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400" dirty="0"/>
                        <m:t>50,000</m:t>
                      </m:r>
                    </m:oMath>
                  </m:oMathPara>
                </a14:m>
                <a:endParaRPr lang="en-IN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=(200,000×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×1.6×</m:t>
                    </m:r>
                    <m:r>
                      <m:rPr>
                        <m:nor/>
                      </m:rPr>
                      <a:rPr lang="en-US" sz="2400" dirty="0"/>
                      <m:t>₹ 1,000</m:t>
                    </m:r>
                    <m:r>
                      <m:rPr>
                        <m:nor/>
                      </m:rPr>
                      <a:rPr lang="en-US" sz="2400" b="0" i="0" dirty="0" smtClean="0"/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dirty="0"/>
                      <m:t>50,000</m:t>
                    </m:r>
                  </m:oMath>
                </a14:m>
                <a:endParaRPr lang="en-IN" sz="2400" dirty="0"/>
              </a:p>
              <a:p>
                <a:pPr marL="0" indent="0" algn="ctr">
                  <a:buNone/>
                </a:pPr>
                <a:r>
                  <a:rPr lang="en-IN" sz="2400" dirty="0"/>
                  <a:t>=</a:t>
                </a:r>
                <a:r>
                  <a:rPr lang="en-US" sz="2400" dirty="0"/>
                  <a:t> ₹ 7,00,000 </a:t>
                </a:r>
                <a:endParaRPr lang="en-IN" sz="2400" dirty="0"/>
              </a:p>
              <a:p>
                <a:pPr marL="0" indent="0" algn="ctr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372C25-96CC-48A1-9692-93C43D0393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0300" y="925976"/>
                <a:ext cx="10131425" cy="5130876"/>
              </a:xfrm>
              <a:blipFill>
                <a:blip r:embed="rId2"/>
                <a:stretch>
                  <a:fillRect l="-782" t="-831" r="-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57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917A-B175-4CAB-B4DA-83AB1483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42" y="0"/>
            <a:ext cx="10131425" cy="627616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 findings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6C2A-1B02-4E75-B445-05FACE535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42" y="1057013"/>
            <a:ext cx="10313887" cy="556050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Customers</a:t>
            </a:r>
          </a:p>
          <a:p>
            <a:pPr lvl="1"/>
            <a:r>
              <a:rPr lang="en-US" sz="2400" dirty="0"/>
              <a:t>Customers acquired through search purchase more and generate higher CLV than customers from other online and offline channels (Chan, Wu and </a:t>
            </a:r>
            <a:r>
              <a:rPr lang="en-US" sz="2400" dirty="0" err="1"/>
              <a:t>Xie</a:t>
            </a:r>
            <a:r>
              <a:rPr lang="en-US" sz="2400" dirty="0"/>
              <a:t> 2011)</a:t>
            </a:r>
          </a:p>
          <a:p>
            <a:pPr lvl="1"/>
            <a:r>
              <a:rPr lang="en-US" sz="2400" dirty="0"/>
              <a:t>Paid search advertising is more effective than offline advertising (Dinner, Van </a:t>
            </a:r>
            <a:r>
              <a:rPr lang="en-US" sz="2400" dirty="0" err="1"/>
              <a:t>Heerde</a:t>
            </a:r>
            <a:r>
              <a:rPr lang="en-US" sz="2400" dirty="0"/>
              <a:t> and </a:t>
            </a:r>
            <a:r>
              <a:rPr lang="en-US" sz="2400" dirty="0" err="1"/>
              <a:t>Neslin</a:t>
            </a:r>
            <a:r>
              <a:rPr lang="en-US" sz="2400" dirty="0"/>
              <a:t> 2014) and email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Performance</a:t>
            </a: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Higher position </a:t>
            </a:r>
            <a:r>
              <a:rPr lang="en-US" sz="2400" dirty="0"/>
              <a:t>leads to higher CTR (Ghose and Yang 2009) but is </a:t>
            </a:r>
            <a:r>
              <a:rPr lang="en-US" sz="2400" dirty="0">
                <a:solidFill>
                  <a:schemeClr val="accent6"/>
                </a:solidFill>
              </a:rPr>
              <a:t>asymmetric</a:t>
            </a:r>
            <a:r>
              <a:rPr lang="en-US" sz="2400" dirty="0"/>
              <a:t> (Agarwal et al. 2011)</a:t>
            </a:r>
          </a:p>
          <a:p>
            <a:pPr lvl="2"/>
            <a:r>
              <a:rPr lang="en-US" sz="2400" dirty="0"/>
              <a:t>Presence of brand name and location information leads to higher CTR (</a:t>
            </a:r>
            <a:r>
              <a:rPr lang="en-US" sz="2400" dirty="0" err="1"/>
              <a:t>Rutz</a:t>
            </a:r>
            <a:r>
              <a:rPr lang="en-US" sz="2400" dirty="0"/>
              <a:t>, Bucklin and Sonnier 2012)</a:t>
            </a:r>
          </a:p>
        </p:txBody>
      </p:sp>
    </p:spTree>
    <p:extLst>
      <p:ext uri="{BB962C8B-B14F-4D97-AF65-F5344CB8AC3E}">
        <p14:creationId xmlns:p14="http://schemas.microsoft.com/office/powerpoint/2010/main" val="2235991227"/>
      </p:ext>
    </p:extLst>
  </p:cSld>
  <p:clrMapOvr>
    <a:masterClrMapping/>
  </p:clrMapOvr>
</p:sld>
</file>

<file path=ppt/theme/theme1.xml><?xml version="1.0" encoding="utf-8"?>
<a:theme xmlns:a="http://schemas.openxmlformats.org/drawingml/2006/main" name="ISB PowerPoint Template - 2012 - V1.0">
  <a:themeElements>
    <a:clrScheme name="ISB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E95"/>
      </a:accent1>
      <a:accent2>
        <a:srgbClr val="006BAC"/>
      </a:accent2>
      <a:accent3>
        <a:srgbClr val="4436C6"/>
      </a:accent3>
      <a:accent4>
        <a:srgbClr val="005B60"/>
      </a:accent4>
      <a:accent5>
        <a:srgbClr val="8B7765"/>
      </a:accent5>
      <a:accent6>
        <a:srgbClr val="530D0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ISB-PowerPoint-Template</Template>
  <TotalTime>3371</TotalTime>
  <Words>820</Words>
  <Application>Microsoft Macintosh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Narrow</vt:lpstr>
      <vt:lpstr>Calibri</vt:lpstr>
      <vt:lpstr>Cambria Math</vt:lpstr>
      <vt:lpstr>Courier New</vt:lpstr>
      <vt:lpstr>Perpetua</vt:lpstr>
      <vt:lpstr>Wingdings</vt:lpstr>
      <vt:lpstr>ISB PowerPoint Template - 2012 - V1.0</vt:lpstr>
      <vt:lpstr>Social Media and Web Analytics</vt:lpstr>
      <vt:lpstr>SEM – Paid Search advertising</vt:lpstr>
      <vt:lpstr>Keyword choice</vt:lpstr>
      <vt:lpstr>MINI CASE:  Masterkey INDIA</vt:lpstr>
      <vt:lpstr>MINI CASE: SEO Strategy @ Masterkey</vt:lpstr>
      <vt:lpstr>MINI CASE: SEO Strategy @ Masterkey</vt:lpstr>
      <vt:lpstr>Google Adwords</vt:lpstr>
      <vt:lpstr>Calculating ROI</vt:lpstr>
      <vt:lpstr>SEM findings</vt:lpstr>
      <vt:lpstr>SEM findings</vt:lpstr>
      <vt:lpstr>Generalized Second price auctions</vt:lpstr>
      <vt:lpstr>Key Idea</vt:lpstr>
      <vt:lpstr>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&amp; social media marketing</dc:title>
  <dc:creator>Madhu Viswanathan</dc:creator>
  <cp:lastModifiedBy>Viswanathan, Madhu - (madhu)</cp:lastModifiedBy>
  <cp:revision>29</cp:revision>
  <dcterms:created xsi:type="dcterms:W3CDTF">2019-10-07T05:32:18Z</dcterms:created>
  <dcterms:modified xsi:type="dcterms:W3CDTF">2019-12-05T05:41:23Z</dcterms:modified>
</cp:coreProperties>
</file>