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8"/>
  </p:notesMasterIdLst>
  <p:sldIdLst>
    <p:sldId id="295" r:id="rId2"/>
    <p:sldId id="462" r:id="rId3"/>
    <p:sldId id="463" r:id="rId4"/>
    <p:sldId id="466" r:id="rId5"/>
    <p:sldId id="516" r:id="rId6"/>
    <p:sldId id="467" r:id="rId7"/>
    <p:sldId id="469" r:id="rId8"/>
    <p:sldId id="470" r:id="rId9"/>
    <p:sldId id="499" r:id="rId10"/>
    <p:sldId id="471" r:id="rId11"/>
    <p:sldId id="472" r:id="rId12"/>
    <p:sldId id="473" r:id="rId13"/>
    <p:sldId id="504" r:id="rId14"/>
    <p:sldId id="474" r:id="rId15"/>
    <p:sldId id="311" r:id="rId16"/>
    <p:sldId id="312" r:id="rId17"/>
    <p:sldId id="313" r:id="rId18"/>
    <p:sldId id="314" r:id="rId19"/>
    <p:sldId id="315" r:id="rId20"/>
    <p:sldId id="475" r:id="rId21"/>
    <p:sldId id="512" r:id="rId22"/>
    <p:sldId id="476" r:id="rId23"/>
    <p:sldId id="477" r:id="rId24"/>
    <p:sldId id="478" r:id="rId25"/>
    <p:sldId id="482" r:id="rId26"/>
    <p:sldId id="483" r:id="rId27"/>
    <p:sldId id="484" r:id="rId28"/>
    <p:sldId id="485" r:id="rId29"/>
    <p:sldId id="486" r:id="rId30"/>
    <p:sldId id="487" r:id="rId31"/>
    <p:sldId id="488" r:id="rId32"/>
    <p:sldId id="489" r:id="rId33"/>
    <p:sldId id="490" r:id="rId34"/>
    <p:sldId id="491" r:id="rId35"/>
    <p:sldId id="492" r:id="rId36"/>
    <p:sldId id="494" r:id="rId37"/>
    <p:sldId id="495" r:id="rId38"/>
    <p:sldId id="496" r:id="rId39"/>
    <p:sldId id="497" r:id="rId40"/>
    <p:sldId id="498" r:id="rId41"/>
    <p:sldId id="297" r:id="rId42"/>
    <p:sldId id="323" r:id="rId43"/>
    <p:sldId id="324" r:id="rId44"/>
    <p:sldId id="328" r:id="rId45"/>
    <p:sldId id="325" r:id="rId46"/>
    <p:sldId id="32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718FD-7D98-4CDE-944E-F766DF9C462F}" type="doc">
      <dgm:prSet loTypeId="urn:microsoft.com/office/officeart/2005/8/layout/hierarchy1" loCatId="hierarchy" qsTypeId="urn:microsoft.com/office/officeart/2005/8/quickstyle/simple3" qsCatId="simple" csTypeId="urn:microsoft.com/office/officeart/2005/8/colors/colorful4" csCatId="colorful" phldr="1"/>
      <dgm:spPr/>
      <dgm:t>
        <a:bodyPr/>
        <a:lstStyle/>
        <a:p>
          <a:endParaRPr lang="en-IN"/>
        </a:p>
      </dgm:t>
    </dgm:pt>
    <dgm:pt modelId="{0E8568E8-DB87-44E4-BCBB-8F6F7AA70F50}">
      <dgm:prSet phldrT="[Text]"/>
      <dgm:spPr/>
      <dgm:t>
        <a:bodyPr/>
        <a:lstStyle/>
        <a:p>
          <a:r>
            <a:rPr lang="en-US" dirty="0"/>
            <a:t>Some factor (e.g. Diwali season)</a:t>
          </a:r>
          <a:endParaRPr lang="en-IN" dirty="0"/>
        </a:p>
      </dgm:t>
    </dgm:pt>
    <dgm:pt modelId="{40C1EAFD-A686-49E4-AD25-6A06A8FC2E4A}" type="parTrans" cxnId="{2C095AB1-A504-464C-BE3B-00EBB240AADA}">
      <dgm:prSet/>
      <dgm:spPr/>
      <dgm:t>
        <a:bodyPr/>
        <a:lstStyle/>
        <a:p>
          <a:endParaRPr lang="en-IN"/>
        </a:p>
      </dgm:t>
    </dgm:pt>
    <dgm:pt modelId="{10F5B6E2-EEF9-4F01-B6AE-763242F9FFF0}" type="sibTrans" cxnId="{2C095AB1-A504-464C-BE3B-00EBB240AADA}">
      <dgm:prSet/>
      <dgm:spPr/>
      <dgm:t>
        <a:bodyPr/>
        <a:lstStyle/>
        <a:p>
          <a:endParaRPr lang="en-IN"/>
        </a:p>
      </dgm:t>
    </dgm:pt>
    <dgm:pt modelId="{AA188C43-8A6F-4386-8815-F964349E458D}">
      <dgm:prSet phldrT="[Text]"/>
      <dgm:spPr/>
      <dgm:t>
        <a:bodyPr/>
        <a:lstStyle/>
        <a:p>
          <a:r>
            <a:rPr lang="en-US" dirty="0"/>
            <a:t>Sales</a:t>
          </a:r>
          <a:endParaRPr lang="en-IN" dirty="0"/>
        </a:p>
      </dgm:t>
    </dgm:pt>
    <dgm:pt modelId="{EA40AA97-5A89-4FE5-9462-9A00AA41443D}" type="parTrans" cxnId="{BD4FCE64-708D-41EE-9ED1-6925C0901B8D}">
      <dgm:prSet>
        <dgm:style>
          <a:lnRef idx="0">
            <a:scrgbClr r="0" g="0" b="0"/>
          </a:lnRef>
          <a:fillRef idx="0">
            <a:scrgbClr r="0" g="0" b="0"/>
          </a:fillRef>
          <a:effectRef idx="0">
            <a:scrgbClr r="0" g="0" b="0"/>
          </a:effectRef>
          <a:fontRef idx="minor">
            <a:schemeClr val="tx1"/>
          </a:fontRef>
        </dgm:style>
      </dgm:prSet>
      <dgm:spPr/>
      <dgm:t>
        <a:bodyPr/>
        <a:lstStyle/>
        <a:p>
          <a:endParaRPr lang="en-IN"/>
        </a:p>
      </dgm:t>
    </dgm:pt>
    <dgm:pt modelId="{927B54D5-9607-43DA-888E-D93997AA11D8}" type="sibTrans" cxnId="{BD4FCE64-708D-41EE-9ED1-6925C0901B8D}">
      <dgm:prSet/>
      <dgm:spPr/>
      <dgm:t>
        <a:bodyPr/>
        <a:lstStyle/>
        <a:p>
          <a:endParaRPr lang="en-IN"/>
        </a:p>
      </dgm:t>
    </dgm:pt>
    <dgm:pt modelId="{C755DA6F-97FB-4056-B00A-5AB0FFDB5969}">
      <dgm:prSet phldrT="[Text]"/>
      <dgm:spPr/>
      <dgm:t>
        <a:bodyPr/>
        <a:lstStyle/>
        <a:p>
          <a:r>
            <a:rPr lang="en-US" dirty="0"/>
            <a:t>Advertising</a:t>
          </a:r>
          <a:endParaRPr lang="en-IN" dirty="0"/>
        </a:p>
      </dgm:t>
    </dgm:pt>
    <dgm:pt modelId="{EAC84A09-9D99-4181-A7E1-9DB4E9978597}" type="parTrans" cxnId="{BF174C56-A3FD-4FCC-816B-63EFC24F32F0}">
      <dgm:prSet>
        <dgm:style>
          <a:lnRef idx="0">
            <a:scrgbClr r="0" g="0" b="0"/>
          </a:lnRef>
          <a:fillRef idx="0">
            <a:scrgbClr r="0" g="0" b="0"/>
          </a:fillRef>
          <a:effectRef idx="0">
            <a:scrgbClr r="0" g="0" b="0"/>
          </a:effectRef>
          <a:fontRef idx="minor">
            <a:schemeClr val="tx1"/>
          </a:fontRef>
        </dgm:style>
      </dgm:prSet>
      <dgm:spPr/>
      <dgm:t>
        <a:bodyPr/>
        <a:lstStyle/>
        <a:p>
          <a:endParaRPr lang="en-IN"/>
        </a:p>
      </dgm:t>
    </dgm:pt>
    <dgm:pt modelId="{6CAF3A10-0213-489A-8196-9F0D41ED7788}" type="sibTrans" cxnId="{BF174C56-A3FD-4FCC-816B-63EFC24F32F0}">
      <dgm:prSet/>
      <dgm:spPr/>
      <dgm:t>
        <a:bodyPr/>
        <a:lstStyle/>
        <a:p>
          <a:endParaRPr lang="en-IN"/>
        </a:p>
      </dgm:t>
    </dgm:pt>
    <dgm:pt modelId="{34F74B1F-E580-4B9E-9D97-7DC155EFCDF3}" type="pres">
      <dgm:prSet presAssocID="{BBC718FD-7D98-4CDE-944E-F766DF9C462F}" presName="hierChild1" presStyleCnt="0">
        <dgm:presLayoutVars>
          <dgm:chPref val="1"/>
          <dgm:dir/>
          <dgm:animOne val="branch"/>
          <dgm:animLvl val="lvl"/>
          <dgm:resizeHandles/>
        </dgm:presLayoutVars>
      </dgm:prSet>
      <dgm:spPr/>
    </dgm:pt>
    <dgm:pt modelId="{EBA1904C-EE2E-4232-96A3-212DE27534C6}" type="pres">
      <dgm:prSet presAssocID="{0E8568E8-DB87-44E4-BCBB-8F6F7AA70F50}" presName="hierRoot1" presStyleCnt="0"/>
      <dgm:spPr/>
    </dgm:pt>
    <dgm:pt modelId="{14CDDD54-F8A2-4BE2-9379-7CF0B812AA0A}" type="pres">
      <dgm:prSet presAssocID="{0E8568E8-DB87-44E4-BCBB-8F6F7AA70F50}" presName="composite" presStyleCnt="0"/>
      <dgm:spPr/>
    </dgm:pt>
    <dgm:pt modelId="{31E26004-FD0B-41D1-8083-B428CD1ECC48}" type="pres">
      <dgm:prSet presAssocID="{0E8568E8-DB87-44E4-BCBB-8F6F7AA70F50}" presName="background" presStyleLbl="node0" presStyleIdx="0" presStyleCnt="1"/>
      <dgm:spPr/>
    </dgm:pt>
    <dgm:pt modelId="{8FE1E8E4-77A8-4C14-B791-A937D8EAF94C}" type="pres">
      <dgm:prSet presAssocID="{0E8568E8-DB87-44E4-BCBB-8F6F7AA70F50}" presName="text" presStyleLbl="fgAcc0" presStyleIdx="0" presStyleCnt="1">
        <dgm:presLayoutVars>
          <dgm:chPref val="3"/>
        </dgm:presLayoutVars>
      </dgm:prSet>
      <dgm:spPr/>
    </dgm:pt>
    <dgm:pt modelId="{58050D33-ACEC-4CAF-BAC7-C2CF0C545186}" type="pres">
      <dgm:prSet presAssocID="{0E8568E8-DB87-44E4-BCBB-8F6F7AA70F50}" presName="hierChild2" presStyleCnt="0"/>
      <dgm:spPr/>
    </dgm:pt>
    <dgm:pt modelId="{BD49AC9A-B0A3-4D75-8BE1-06DC5BC2DD6F}" type="pres">
      <dgm:prSet presAssocID="{EA40AA97-5A89-4FE5-9462-9A00AA41443D}" presName="Name10" presStyleLbl="parChTrans1D2" presStyleIdx="0" presStyleCnt="2"/>
      <dgm:spPr/>
    </dgm:pt>
    <dgm:pt modelId="{4804E4FC-DB3D-4E93-A725-899057454992}" type="pres">
      <dgm:prSet presAssocID="{AA188C43-8A6F-4386-8815-F964349E458D}" presName="hierRoot2" presStyleCnt="0"/>
      <dgm:spPr/>
    </dgm:pt>
    <dgm:pt modelId="{975DC009-000F-4111-B8D6-74280DC72156}" type="pres">
      <dgm:prSet presAssocID="{AA188C43-8A6F-4386-8815-F964349E458D}" presName="composite2" presStyleCnt="0"/>
      <dgm:spPr/>
    </dgm:pt>
    <dgm:pt modelId="{B3135656-D2C5-4EFF-A7F8-EA9D4612A5FC}" type="pres">
      <dgm:prSet presAssocID="{AA188C43-8A6F-4386-8815-F964349E458D}" presName="background2" presStyleLbl="node2" presStyleIdx="0" presStyleCnt="2"/>
      <dgm:spPr/>
    </dgm:pt>
    <dgm:pt modelId="{E9641ED7-EEB2-4005-A0A1-324FA9699D90}" type="pres">
      <dgm:prSet presAssocID="{AA188C43-8A6F-4386-8815-F964349E458D}" presName="text2" presStyleLbl="fgAcc2" presStyleIdx="0" presStyleCnt="2">
        <dgm:presLayoutVars>
          <dgm:chPref val="3"/>
        </dgm:presLayoutVars>
      </dgm:prSet>
      <dgm:spPr/>
    </dgm:pt>
    <dgm:pt modelId="{017E788E-2A99-4F25-8B6E-91FAE35720B6}" type="pres">
      <dgm:prSet presAssocID="{AA188C43-8A6F-4386-8815-F964349E458D}" presName="hierChild3" presStyleCnt="0"/>
      <dgm:spPr/>
    </dgm:pt>
    <dgm:pt modelId="{801F5128-8D18-49C6-BF3F-67B59FD1E933}" type="pres">
      <dgm:prSet presAssocID="{EAC84A09-9D99-4181-A7E1-9DB4E9978597}" presName="Name10" presStyleLbl="parChTrans1D2" presStyleIdx="1" presStyleCnt="2"/>
      <dgm:spPr/>
    </dgm:pt>
    <dgm:pt modelId="{25616694-8EEF-45D2-B76D-E4DE1807B5C8}" type="pres">
      <dgm:prSet presAssocID="{C755DA6F-97FB-4056-B00A-5AB0FFDB5969}" presName="hierRoot2" presStyleCnt="0"/>
      <dgm:spPr/>
    </dgm:pt>
    <dgm:pt modelId="{D623725F-DF91-44E0-8C18-B7D7D4E60C06}" type="pres">
      <dgm:prSet presAssocID="{C755DA6F-97FB-4056-B00A-5AB0FFDB5969}" presName="composite2" presStyleCnt="0"/>
      <dgm:spPr/>
    </dgm:pt>
    <dgm:pt modelId="{D92A89CB-A92A-459A-9CC4-82E804A7146A}" type="pres">
      <dgm:prSet presAssocID="{C755DA6F-97FB-4056-B00A-5AB0FFDB5969}" presName="background2" presStyleLbl="node2" presStyleIdx="1" presStyleCnt="2"/>
      <dgm:spPr/>
    </dgm:pt>
    <dgm:pt modelId="{8E25ECE7-1EB2-4189-BAB1-5E6C95D33AAE}" type="pres">
      <dgm:prSet presAssocID="{C755DA6F-97FB-4056-B00A-5AB0FFDB5969}" presName="text2" presStyleLbl="fgAcc2" presStyleIdx="1" presStyleCnt="2">
        <dgm:presLayoutVars>
          <dgm:chPref val="3"/>
        </dgm:presLayoutVars>
      </dgm:prSet>
      <dgm:spPr/>
    </dgm:pt>
    <dgm:pt modelId="{0F8C3A99-F5BC-463C-900F-1742E7776F6B}" type="pres">
      <dgm:prSet presAssocID="{C755DA6F-97FB-4056-B00A-5AB0FFDB5969}" presName="hierChild3" presStyleCnt="0"/>
      <dgm:spPr/>
    </dgm:pt>
  </dgm:ptLst>
  <dgm:cxnLst>
    <dgm:cxn modelId="{6A611434-D776-4ABB-ADFC-272F48707333}" type="presOf" srcId="{C755DA6F-97FB-4056-B00A-5AB0FFDB5969}" destId="{8E25ECE7-1EB2-4189-BAB1-5E6C95D33AAE}" srcOrd="0" destOrd="0" presId="urn:microsoft.com/office/officeart/2005/8/layout/hierarchy1"/>
    <dgm:cxn modelId="{BD4FCE64-708D-41EE-9ED1-6925C0901B8D}" srcId="{0E8568E8-DB87-44E4-BCBB-8F6F7AA70F50}" destId="{AA188C43-8A6F-4386-8815-F964349E458D}" srcOrd="0" destOrd="0" parTransId="{EA40AA97-5A89-4FE5-9462-9A00AA41443D}" sibTransId="{927B54D5-9607-43DA-888E-D93997AA11D8}"/>
    <dgm:cxn modelId="{F8AEFC4A-1455-4C5F-AFEE-E38C686EB0C0}" type="presOf" srcId="{0E8568E8-DB87-44E4-BCBB-8F6F7AA70F50}" destId="{8FE1E8E4-77A8-4C14-B791-A937D8EAF94C}" srcOrd="0" destOrd="0" presId="urn:microsoft.com/office/officeart/2005/8/layout/hierarchy1"/>
    <dgm:cxn modelId="{BF174C56-A3FD-4FCC-816B-63EFC24F32F0}" srcId="{0E8568E8-DB87-44E4-BCBB-8F6F7AA70F50}" destId="{C755DA6F-97FB-4056-B00A-5AB0FFDB5969}" srcOrd="1" destOrd="0" parTransId="{EAC84A09-9D99-4181-A7E1-9DB4E9978597}" sibTransId="{6CAF3A10-0213-489A-8196-9F0D41ED7788}"/>
    <dgm:cxn modelId="{EAA5DAA5-9DF8-407A-BE2C-7EE6F03BD863}" type="presOf" srcId="{EAC84A09-9D99-4181-A7E1-9DB4E9978597}" destId="{801F5128-8D18-49C6-BF3F-67B59FD1E933}" srcOrd="0" destOrd="0" presId="urn:microsoft.com/office/officeart/2005/8/layout/hierarchy1"/>
    <dgm:cxn modelId="{2C095AB1-A504-464C-BE3B-00EBB240AADA}" srcId="{BBC718FD-7D98-4CDE-944E-F766DF9C462F}" destId="{0E8568E8-DB87-44E4-BCBB-8F6F7AA70F50}" srcOrd="0" destOrd="0" parTransId="{40C1EAFD-A686-49E4-AD25-6A06A8FC2E4A}" sibTransId="{10F5B6E2-EEF9-4F01-B6AE-763242F9FFF0}"/>
    <dgm:cxn modelId="{EEBAF7D7-5EA1-4E20-90C4-64C60F77864C}" type="presOf" srcId="{BBC718FD-7D98-4CDE-944E-F766DF9C462F}" destId="{34F74B1F-E580-4B9E-9D97-7DC155EFCDF3}" srcOrd="0" destOrd="0" presId="urn:microsoft.com/office/officeart/2005/8/layout/hierarchy1"/>
    <dgm:cxn modelId="{A97B49E2-6B96-44F0-AFE1-979BB9DDABCF}" type="presOf" srcId="{AA188C43-8A6F-4386-8815-F964349E458D}" destId="{E9641ED7-EEB2-4005-A0A1-324FA9699D90}" srcOrd="0" destOrd="0" presId="urn:microsoft.com/office/officeart/2005/8/layout/hierarchy1"/>
    <dgm:cxn modelId="{3903FCED-5329-4F13-9E88-2307D163312C}" type="presOf" srcId="{EA40AA97-5A89-4FE5-9462-9A00AA41443D}" destId="{BD49AC9A-B0A3-4D75-8BE1-06DC5BC2DD6F}" srcOrd="0" destOrd="0" presId="urn:microsoft.com/office/officeart/2005/8/layout/hierarchy1"/>
    <dgm:cxn modelId="{BB6F23E6-7A6E-44C7-AAB3-F6A00D496185}" type="presParOf" srcId="{34F74B1F-E580-4B9E-9D97-7DC155EFCDF3}" destId="{EBA1904C-EE2E-4232-96A3-212DE27534C6}" srcOrd="0" destOrd="0" presId="urn:microsoft.com/office/officeart/2005/8/layout/hierarchy1"/>
    <dgm:cxn modelId="{461E0371-1FD9-45A0-A391-B0391A560E47}" type="presParOf" srcId="{EBA1904C-EE2E-4232-96A3-212DE27534C6}" destId="{14CDDD54-F8A2-4BE2-9379-7CF0B812AA0A}" srcOrd="0" destOrd="0" presId="urn:microsoft.com/office/officeart/2005/8/layout/hierarchy1"/>
    <dgm:cxn modelId="{E9C2E199-7E0A-4820-BE72-27275BD842C1}" type="presParOf" srcId="{14CDDD54-F8A2-4BE2-9379-7CF0B812AA0A}" destId="{31E26004-FD0B-41D1-8083-B428CD1ECC48}" srcOrd="0" destOrd="0" presId="urn:microsoft.com/office/officeart/2005/8/layout/hierarchy1"/>
    <dgm:cxn modelId="{6FC61C6A-E8C3-44E3-A68B-D8CE7756F863}" type="presParOf" srcId="{14CDDD54-F8A2-4BE2-9379-7CF0B812AA0A}" destId="{8FE1E8E4-77A8-4C14-B791-A937D8EAF94C}" srcOrd="1" destOrd="0" presId="urn:microsoft.com/office/officeart/2005/8/layout/hierarchy1"/>
    <dgm:cxn modelId="{E2BF541A-9FA5-4CF4-A779-76B9ACC1B533}" type="presParOf" srcId="{EBA1904C-EE2E-4232-96A3-212DE27534C6}" destId="{58050D33-ACEC-4CAF-BAC7-C2CF0C545186}" srcOrd="1" destOrd="0" presId="urn:microsoft.com/office/officeart/2005/8/layout/hierarchy1"/>
    <dgm:cxn modelId="{918F5C19-D688-428D-8610-C5AE79FA6762}" type="presParOf" srcId="{58050D33-ACEC-4CAF-BAC7-C2CF0C545186}" destId="{BD49AC9A-B0A3-4D75-8BE1-06DC5BC2DD6F}" srcOrd="0" destOrd="0" presId="urn:microsoft.com/office/officeart/2005/8/layout/hierarchy1"/>
    <dgm:cxn modelId="{08F2DE7E-4CBB-4B6D-B7FB-F0AD81D911FD}" type="presParOf" srcId="{58050D33-ACEC-4CAF-BAC7-C2CF0C545186}" destId="{4804E4FC-DB3D-4E93-A725-899057454992}" srcOrd="1" destOrd="0" presId="urn:microsoft.com/office/officeart/2005/8/layout/hierarchy1"/>
    <dgm:cxn modelId="{C9BBAAC9-FDD4-4851-974B-09FE724656F3}" type="presParOf" srcId="{4804E4FC-DB3D-4E93-A725-899057454992}" destId="{975DC009-000F-4111-B8D6-74280DC72156}" srcOrd="0" destOrd="0" presId="urn:microsoft.com/office/officeart/2005/8/layout/hierarchy1"/>
    <dgm:cxn modelId="{1E6F4BF1-CA8B-4F5A-83EC-C93831FC7E73}" type="presParOf" srcId="{975DC009-000F-4111-B8D6-74280DC72156}" destId="{B3135656-D2C5-4EFF-A7F8-EA9D4612A5FC}" srcOrd="0" destOrd="0" presId="urn:microsoft.com/office/officeart/2005/8/layout/hierarchy1"/>
    <dgm:cxn modelId="{1F625E28-186B-4458-9EB0-2BFFC5B3961D}" type="presParOf" srcId="{975DC009-000F-4111-B8D6-74280DC72156}" destId="{E9641ED7-EEB2-4005-A0A1-324FA9699D90}" srcOrd="1" destOrd="0" presId="urn:microsoft.com/office/officeart/2005/8/layout/hierarchy1"/>
    <dgm:cxn modelId="{21CBA235-E23B-497C-8F0D-A861CC0376F3}" type="presParOf" srcId="{4804E4FC-DB3D-4E93-A725-899057454992}" destId="{017E788E-2A99-4F25-8B6E-91FAE35720B6}" srcOrd="1" destOrd="0" presId="urn:microsoft.com/office/officeart/2005/8/layout/hierarchy1"/>
    <dgm:cxn modelId="{20E3B6A5-50C6-4FFB-B520-F3E80313BB07}" type="presParOf" srcId="{58050D33-ACEC-4CAF-BAC7-C2CF0C545186}" destId="{801F5128-8D18-49C6-BF3F-67B59FD1E933}" srcOrd="2" destOrd="0" presId="urn:microsoft.com/office/officeart/2005/8/layout/hierarchy1"/>
    <dgm:cxn modelId="{F6045074-3D28-4C03-8D21-DA4FAD3BB2D1}" type="presParOf" srcId="{58050D33-ACEC-4CAF-BAC7-C2CF0C545186}" destId="{25616694-8EEF-45D2-B76D-E4DE1807B5C8}" srcOrd="3" destOrd="0" presId="urn:microsoft.com/office/officeart/2005/8/layout/hierarchy1"/>
    <dgm:cxn modelId="{B32D8E8B-F33D-4BCE-A620-ABCCD4ED0620}" type="presParOf" srcId="{25616694-8EEF-45D2-B76D-E4DE1807B5C8}" destId="{D623725F-DF91-44E0-8C18-B7D7D4E60C06}" srcOrd="0" destOrd="0" presId="urn:microsoft.com/office/officeart/2005/8/layout/hierarchy1"/>
    <dgm:cxn modelId="{F84F2DAC-74E5-4684-97CC-36713E371A7A}" type="presParOf" srcId="{D623725F-DF91-44E0-8C18-B7D7D4E60C06}" destId="{D92A89CB-A92A-459A-9CC4-82E804A7146A}" srcOrd="0" destOrd="0" presId="urn:microsoft.com/office/officeart/2005/8/layout/hierarchy1"/>
    <dgm:cxn modelId="{21D5C7FC-D64A-4B4D-B7A0-AB6F22E920E8}" type="presParOf" srcId="{D623725F-DF91-44E0-8C18-B7D7D4E60C06}" destId="{8E25ECE7-1EB2-4189-BAB1-5E6C95D33AAE}" srcOrd="1" destOrd="0" presId="urn:microsoft.com/office/officeart/2005/8/layout/hierarchy1"/>
    <dgm:cxn modelId="{46E7BB54-F595-4D53-A6D1-5B6CF57F72C4}" type="presParOf" srcId="{25616694-8EEF-45D2-B76D-E4DE1807B5C8}" destId="{0F8C3A99-F5BC-463C-900F-1742E7776F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718FD-7D98-4CDE-944E-F766DF9C462F}" type="doc">
      <dgm:prSet loTypeId="urn:microsoft.com/office/officeart/2005/8/layout/hierarchy1" loCatId="hierarchy" qsTypeId="urn:microsoft.com/office/officeart/2005/8/quickstyle/simple3" qsCatId="simple" csTypeId="urn:microsoft.com/office/officeart/2005/8/colors/colorful5" csCatId="colorful" phldr="1"/>
      <dgm:spPr/>
      <dgm:t>
        <a:bodyPr/>
        <a:lstStyle/>
        <a:p>
          <a:endParaRPr lang="en-IN"/>
        </a:p>
      </dgm:t>
    </dgm:pt>
    <dgm:pt modelId="{0E8568E8-DB87-44E4-BCBB-8F6F7AA70F50}">
      <dgm:prSet phldrT="[Text]"/>
      <dgm:spPr/>
      <dgm:t>
        <a:bodyPr/>
        <a:lstStyle/>
        <a:p>
          <a:r>
            <a:rPr lang="en-US" dirty="0"/>
            <a:t>Some factor (e.g. Diwali season)</a:t>
          </a:r>
          <a:endParaRPr lang="en-IN" dirty="0"/>
        </a:p>
      </dgm:t>
    </dgm:pt>
    <dgm:pt modelId="{40C1EAFD-A686-49E4-AD25-6A06A8FC2E4A}" type="parTrans" cxnId="{2C095AB1-A504-464C-BE3B-00EBB240AADA}">
      <dgm:prSet/>
      <dgm:spPr/>
      <dgm:t>
        <a:bodyPr/>
        <a:lstStyle/>
        <a:p>
          <a:endParaRPr lang="en-IN"/>
        </a:p>
      </dgm:t>
    </dgm:pt>
    <dgm:pt modelId="{10F5B6E2-EEF9-4F01-B6AE-763242F9FFF0}" type="sibTrans" cxnId="{2C095AB1-A504-464C-BE3B-00EBB240AADA}">
      <dgm:prSet/>
      <dgm:spPr/>
      <dgm:t>
        <a:bodyPr/>
        <a:lstStyle/>
        <a:p>
          <a:endParaRPr lang="en-IN"/>
        </a:p>
      </dgm:t>
    </dgm:pt>
    <dgm:pt modelId="{AA188C43-8A6F-4386-8815-F964349E458D}">
      <dgm:prSet phldrT="[Text]"/>
      <dgm:spPr/>
      <dgm:t>
        <a:bodyPr/>
        <a:lstStyle/>
        <a:p>
          <a:r>
            <a:rPr lang="en-US" dirty="0"/>
            <a:t>Sales</a:t>
          </a:r>
          <a:endParaRPr lang="en-IN" dirty="0"/>
        </a:p>
      </dgm:t>
    </dgm:pt>
    <dgm:pt modelId="{EA40AA97-5A89-4FE5-9462-9A00AA41443D}" type="parTrans" cxnId="{BD4FCE64-708D-41EE-9ED1-6925C0901B8D}">
      <dgm:prSet>
        <dgm:style>
          <a:lnRef idx="0">
            <a:scrgbClr r="0" g="0" b="0"/>
          </a:lnRef>
          <a:fillRef idx="0">
            <a:scrgbClr r="0" g="0" b="0"/>
          </a:fillRef>
          <a:effectRef idx="0">
            <a:scrgbClr r="0" g="0" b="0"/>
          </a:effectRef>
          <a:fontRef idx="minor">
            <a:schemeClr val="tx1"/>
          </a:fontRef>
        </dgm:style>
      </dgm:prSet>
      <dgm:spPr/>
      <dgm:t>
        <a:bodyPr/>
        <a:lstStyle/>
        <a:p>
          <a:endParaRPr lang="en-IN"/>
        </a:p>
      </dgm:t>
    </dgm:pt>
    <dgm:pt modelId="{927B54D5-9607-43DA-888E-D93997AA11D8}" type="sibTrans" cxnId="{BD4FCE64-708D-41EE-9ED1-6925C0901B8D}">
      <dgm:prSet/>
      <dgm:spPr/>
      <dgm:t>
        <a:bodyPr/>
        <a:lstStyle/>
        <a:p>
          <a:endParaRPr lang="en-IN"/>
        </a:p>
      </dgm:t>
    </dgm:pt>
    <dgm:pt modelId="{C755DA6F-97FB-4056-B00A-5AB0FFDB5969}">
      <dgm:prSet phldrT="[Text]"/>
      <dgm:spPr/>
      <dgm:t>
        <a:bodyPr/>
        <a:lstStyle/>
        <a:p>
          <a:r>
            <a:rPr lang="en-US" dirty="0"/>
            <a:t>Advertising</a:t>
          </a:r>
          <a:endParaRPr lang="en-IN" dirty="0"/>
        </a:p>
      </dgm:t>
    </dgm:pt>
    <dgm:pt modelId="{EAC84A09-9D99-4181-A7E1-9DB4E9978597}" type="parTrans" cxnId="{BF174C56-A3FD-4FCC-816B-63EFC24F32F0}">
      <dgm:prSet>
        <dgm:style>
          <a:lnRef idx="0">
            <a:scrgbClr r="0" g="0" b="0"/>
          </a:lnRef>
          <a:fillRef idx="0">
            <a:scrgbClr r="0" g="0" b="0"/>
          </a:fillRef>
          <a:effectRef idx="0">
            <a:scrgbClr r="0" g="0" b="0"/>
          </a:effectRef>
          <a:fontRef idx="minor">
            <a:schemeClr val="tx1"/>
          </a:fontRef>
        </dgm:style>
      </dgm:prSet>
      <dgm:spPr/>
      <dgm:t>
        <a:bodyPr/>
        <a:lstStyle/>
        <a:p>
          <a:endParaRPr lang="en-IN"/>
        </a:p>
      </dgm:t>
    </dgm:pt>
    <dgm:pt modelId="{6CAF3A10-0213-489A-8196-9F0D41ED7788}" type="sibTrans" cxnId="{BF174C56-A3FD-4FCC-816B-63EFC24F32F0}">
      <dgm:prSet/>
      <dgm:spPr/>
      <dgm:t>
        <a:bodyPr/>
        <a:lstStyle/>
        <a:p>
          <a:endParaRPr lang="en-IN"/>
        </a:p>
      </dgm:t>
    </dgm:pt>
    <dgm:pt modelId="{34F74B1F-E580-4B9E-9D97-7DC155EFCDF3}" type="pres">
      <dgm:prSet presAssocID="{BBC718FD-7D98-4CDE-944E-F766DF9C462F}" presName="hierChild1" presStyleCnt="0">
        <dgm:presLayoutVars>
          <dgm:chPref val="1"/>
          <dgm:dir/>
          <dgm:animOne val="branch"/>
          <dgm:animLvl val="lvl"/>
          <dgm:resizeHandles/>
        </dgm:presLayoutVars>
      </dgm:prSet>
      <dgm:spPr/>
    </dgm:pt>
    <dgm:pt modelId="{EBA1904C-EE2E-4232-96A3-212DE27534C6}" type="pres">
      <dgm:prSet presAssocID="{0E8568E8-DB87-44E4-BCBB-8F6F7AA70F50}" presName="hierRoot1" presStyleCnt="0"/>
      <dgm:spPr/>
    </dgm:pt>
    <dgm:pt modelId="{14CDDD54-F8A2-4BE2-9379-7CF0B812AA0A}" type="pres">
      <dgm:prSet presAssocID="{0E8568E8-DB87-44E4-BCBB-8F6F7AA70F50}" presName="composite" presStyleCnt="0"/>
      <dgm:spPr/>
    </dgm:pt>
    <dgm:pt modelId="{31E26004-FD0B-41D1-8083-B428CD1ECC48}" type="pres">
      <dgm:prSet presAssocID="{0E8568E8-DB87-44E4-BCBB-8F6F7AA70F50}" presName="background" presStyleLbl="node0" presStyleIdx="0" presStyleCnt="1"/>
      <dgm:spPr/>
    </dgm:pt>
    <dgm:pt modelId="{8FE1E8E4-77A8-4C14-B791-A937D8EAF94C}" type="pres">
      <dgm:prSet presAssocID="{0E8568E8-DB87-44E4-BCBB-8F6F7AA70F50}" presName="text" presStyleLbl="fgAcc0" presStyleIdx="0" presStyleCnt="1">
        <dgm:presLayoutVars>
          <dgm:chPref val="3"/>
        </dgm:presLayoutVars>
      </dgm:prSet>
      <dgm:spPr/>
    </dgm:pt>
    <dgm:pt modelId="{58050D33-ACEC-4CAF-BAC7-C2CF0C545186}" type="pres">
      <dgm:prSet presAssocID="{0E8568E8-DB87-44E4-BCBB-8F6F7AA70F50}" presName="hierChild2" presStyleCnt="0"/>
      <dgm:spPr/>
    </dgm:pt>
    <dgm:pt modelId="{BD49AC9A-B0A3-4D75-8BE1-06DC5BC2DD6F}" type="pres">
      <dgm:prSet presAssocID="{EA40AA97-5A89-4FE5-9462-9A00AA41443D}" presName="Name10" presStyleLbl="parChTrans1D2" presStyleIdx="0" presStyleCnt="2"/>
      <dgm:spPr/>
    </dgm:pt>
    <dgm:pt modelId="{4804E4FC-DB3D-4E93-A725-899057454992}" type="pres">
      <dgm:prSet presAssocID="{AA188C43-8A6F-4386-8815-F964349E458D}" presName="hierRoot2" presStyleCnt="0"/>
      <dgm:spPr/>
    </dgm:pt>
    <dgm:pt modelId="{975DC009-000F-4111-B8D6-74280DC72156}" type="pres">
      <dgm:prSet presAssocID="{AA188C43-8A6F-4386-8815-F964349E458D}" presName="composite2" presStyleCnt="0"/>
      <dgm:spPr/>
    </dgm:pt>
    <dgm:pt modelId="{B3135656-D2C5-4EFF-A7F8-EA9D4612A5FC}" type="pres">
      <dgm:prSet presAssocID="{AA188C43-8A6F-4386-8815-F964349E458D}" presName="background2" presStyleLbl="node2" presStyleIdx="0" presStyleCnt="2"/>
      <dgm:spPr/>
    </dgm:pt>
    <dgm:pt modelId="{E9641ED7-EEB2-4005-A0A1-324FA9699D90}" type="pres">
      <dgm:prSet presAssocID="{AA188C43-8A6F-4386-8815-F964349E458D}" presName="text2" presStyleLbl="fgAcc2" presStyleIdx="0" presStyleCnt="2">
        <dgm:presLayoutVars>
          <dgm:chPref val="3"/>
        </dgm:presLayoutVars>
      </dgm:prSet>
      <dgm:spPr/>
    </dgm:pt>
    <dgm:pt modelId="{017E788E-2A99-4F25-8B6E-91FAE35720B6}" type="pres">
      <dgm:prSet presAssocID="{AA188C43-8A6F-4386-8815-F964349E458D}" presName="hierChild3" presStyleCnt="0"/>
      <dgm:spPr/>
    </dgm:pt>
    <dgm:pt modelId="{801F5128-8D18-49C6-BF3F-67B59FD1E933}" type="pres">
      <dgm:prSet presAssocID="{EAC84A09-9D99-4181-A7E1-9DB4E9978597}" presName="Name10" presStyleLbl="parChTrans1D2" presStyleIdx="1" presStyleCnt="2"/>
      <dgm:spPr/>
    </dgm:pt>
    <dgm:pt modelId="{25616694-8EEF-45D2-B76D-E4DE1807B5C8}" type="pres">
      <dgm:prSet presAssocID="{C755DA6F-97FB-4056-B00A-5AB0FFDB5969}" presName="hierRoot2" presStyleCnt="0"/>
      <dgm:spPr/>
    </dgm:pt>
    <dgm:pt modelId="{D623725F-DF91-44E0-8C18-B7D7D4E60C06}" type="pres">
      <dgm:prSet presAssocID="{C755DA6F-97FB-4056-B00A-5AB0FFDB5969}" presName="composite2" presStyleCnt="0"/>
      <dgm:spPr/>
    </dgm:pt>
    <dgm:pt modelId="{D92A89CB-A92A-459A-9CC4-82E804A7146A}" type="pres">
      <dgm:prSet presAssocID="{C755DA6F-97FB-4056-B00A-5AB0FFDB5969}" presName="background2" presStyleLbl="node2" presStyleIdx="1" presStyleCnt="2"/>
      <dgm:spPr/>
    </dgm:pt>
    <dgm:pt modelId="{8E25ECE7-1EB2-4189-BAB1-5E6C95D33AAE}" type="pres">
      <dgm:prSet presAssocID="{C755DA6F-97FB-4056-B00A-5AB0FFDB5969}" presName="text2" presStyleLbl="fgAcc2" presStyleIdx="1" presStyleCnt="2">
        <dgm:presLayoutVars>
          <dgm:chPref val="3"/>
        </dgm:presLayoutVars>
      </dgm:prSet>
      <dgm:spPr/>
    </dgm:pt>
    <dgm:pt modelId="{0F8C3A99-F5BC-463C-900F-1742E7776F6B}" type="pres">
      <dgm:prSet presAssocID="{C755DA6F-97FB-4056-B00A-5AB0FFDB5969}" presName="hierChild3" presStyleCnt="0"/>
      <dgm:spPr/>
    </dgm:pt>
  </dgm:ptLst>
  <dgm:cxnLst>
    <dgm:cxn modelId="{6A611434-D776-4ABB-ADFC-272F48707333}" type="presOf" srcId="{C755DA6F-97FB-4056-B00A-5AB0FFDB5969}" destId="{8E25ECE7-1EB2-4189-BAB1-5E6C95D33AAE}" srcOrd="0" destOrd="0" presId="urn:microsoft.com/office/officeart/2005/8/layout/hierarchy1"/>
    <dgm:cxn modelId="{BD4FCE64-708D-41EE-9ED1-6925C0901B8D}" srcId="{0E8568E8-DB87-44E4-BCBB-8F6F7AA70F50}" destId="{AA188C43-8A6F-4386-8815-F964349E458D}" srcOrd="0" destOrd="0" parTransId="{EA40AA97-5A89-4FE5-9462-9A00AA41443D}" sibTransId="{927B54D5-9607-43DA-888E-D93997AA11D8}"/>
    <dgm:cxn modelId="{F8AEFC4A-1455-4C5F-AFEE-E38C686EB0C0}" type="presOf" srcId="{0E8568E8-DB87-44E4-BCBB-8F6F7AA70F50}" destId="{8FE1E8E4-77A8-4C14-B791-A937D8EAF94C}" srcOrd="0" destOrd="0" presId="urn:microsoft.com/office/officeart/2005/8/layout/hierarchy1"/>
    <dgm:cxn modelId="{BF174C56-A3FD-4FCC-816B-63EFC24F32F0}" srcId="{0E8568E8-DB87-44E4-BCBB-8F6F7AA70F50}" destId="{C755DA6F-97FB-4056-B00A-5AB0FFDB5969}" srcOrd="1" destOrd="0" parTransId="{EAC84A09-9D99-4181-A7E1-9DB4E9978597}" sibTransId="{6CAF3A10-0213-489A-8196-9F0D41ED7788}"/>
    <dgm:cxn modelId="{EAA5DAA5-9DF8-407A-BE2C-7EE6F03BD863}" type="presOf" srcId="{EAC84A09-9D99-4181-A7E1-9DB4E9978597}" destId="{801F5128-8D18-49C6-BF3F-67B59FD1E933}" srcOrd="0" destOrd="0" presId="urn:microsoft.com/office/officeart/2005/8/layout/hierarchy1"/>
    <dgm:cxn modelId="{2C095AB1-A504-464C-BE3B-00EBB240AADA}" srcId="{BBC718FD-7D98-4CDE-944E-F766DF9C462F}" destId="{0E8568E8-DB87-44E4-BCBB-8F6F7AA70F50}" srcOrd="0" destOrd="0" parTransId="{40C1EAFD-A686-49E4-AD25-6A06A8FC2E4A}" sibTransId="{10F5B6E2-EEF9-4F01-B6AE-763242F9FFF0}"/>
    <dgm:cxn modelId="{EEBAF7D7-5EA1-4E20-90C4-64C60F77864C}" type="presOf" srcId="{BBC718FD-7D98-4CDE-944E-F766DF9C462F}" destId="{34F74B1F-E580-4B9E-9D97-7DC155EFCDF3}" srcOrd="0" destOrd="0" presId="urn:microsoft.com/office/officeart/2005/8/layout/hierarchy1"/>
    <dgm:cxn modelId="{A97B49E2-6B96-44F0-AFE1-979BB9DDABCF}" type="presOf" srcId="{AA188C43-8A6F-4386-8815-F964349E458D}" destId="{E9641ED7-EEB2-4005-A0A1-324FA9699D90}" srcOrd="0" destOrd="0" presId="urn:microsoft.com/office/officeart/2005/8/layout/hierarchy1"/>
    <dgm:cxn modelId="{3903FCED-5329-4F13-9E88-2307D163312C}" type="presOf" srcId="{EA40AA97-5A89-4FE5-9462-9A00AA41443D}" destId="{BD49AC9A-B0A3-4D75-8BE1-06DC5BC2DD6F}" srcOrd="0" destOrd="0" presId="urn:microsoft.com/office/officeart/2005/8/layout/hierarchy1"/>
    <dgm:cxn modelId="{BB6F23E6-7A6E-44C7-AAB3-F6A00D496185}" type="presParOf" srcId="{34F74B1F-E580-4B9E-9D97-7DC155EFCDF3}" destId="{EBA1904C-EE2E-4232-96A3-212DE27534C6}" srcOrd="0" destOrd="0" presId="urn:microsoft.com/office/officeart/2005/8/layout/hierarchy1"/>
    <dgm:cxn modelId="{461E0371-1FD9-45A0-A391-B0391A560E47}" type="presParOf" srcId="{EBA1904C-EE2E-4232-96A3-212DE27534C6}" destId="{14CDDD54-F8A2-4BE2-9379-7CF0B812AA0A}" srcOrd="0" destOrd="0" presId="urn:microsoft.com/office/officeart/2005/8/layout/hierarchy1"/>
    <dgm:cxn modelId="{E9C2E199-7E0A-4820-BE72-27275BD842C1}" type="presParOf" srcId="{14CDDD54-F8A2-4BE2-9379-7CF0B812AA0A}" destId="{31E26004-FD0B-41D1-8083-B428CD1ECC48}" srcOrd="0" destOrd="0" presId="urn:microsoft.com/office/officeart/2005/8/layout/hierarchy1"/>
    <dgm:cxn modelId="{6FC61C6A-E8C3-44E3-A68B-D8CE7756F863}" type="presParOf" srcId="{14CDDD54-F8A2-4BE2-9379-7CF0B812AA0A}" destId="{8FE1E8E4-77A8-4C14-B791-A937D8EAF94C}" srcOrd="1" destOrd="0" presId="urn:microsoft.com/office/officeart/2005/8/layout/hierarchy1"/>
    <dgm:cxn modelId="{E2BF541A-9FA5-4CF4-A779-76B9ACC1B533}" type="presParOf" srcId="{EBA1904C-EE2E-4232-96A3-212DE27534C6}" destId="{58050D33-ACEC-4CAF-BAC7-C2CF0C545186}" srcOrd="1" destOrd="0" presId="urn:microsoft.com/office/officeart/2005/8/layout/hierarchy1"/>
    <dgm:cxn modelId="{918F5C19-D688-428D-8610-C5AE79FA6762}" type="presParOf" srcId="{58050D33-ACEC-4CAF-BAC7-C2CF0C545186}" destId="{BD49AC9A-B0A3-4D75-8BE1-06DC5BC2DD6F}" srcOrd="0" destOrd="0" presId="urn:microsoft.com/office/officeart/2005/8/layout/hierarchy1"/>
    <dgm:cxn modelId="{08F2DE7E-4CBB-4B6D-B7FB-F0AD81D911FD}" type="presParOf" srcId="{58050D33-ACEC-4CAF-BAC7-C2CF0C545186}" destId="{4804E4FC-DB3D-4E93-A725-899057454992}" srcOrd="1" destOrd="0" presId="urn:microsoft.com/office/officeart/2005/8/layout/hierarchy1"/>
    <dgm:cxn modelId="{C9BBAAC9-FDD4-4851-974B-09FE724656F3}" type="presParOf" srcId="{4804E4FC-DB3D-4E93-A725-899057454992}" destId="{975DC009-000F-4111-B8D6-74280DC72156}" srcOrd="0" destOrd="0" presId="urn:microsoft.com/office/officeart/2005/8/layout/hierarchy1"/>
    <dgm:cxn modelId="{1E6F4BF1-CA8B-4F5A-83EC-C93831FC7E73}" type="presParOf" srcId="{975DC009-000F-4111-B8D6-74280DC72156}" destId="{B3135656-D2C5-4EFF-A7F8-EA9D4612A5FC}" srcOrd="0" destOrd="0" presId="urn:microsoft.com/office/officeart/2005/8/layout/hierarchy1"/>
    <dgm:cxn modelId="{1F625E28-186B-4458-9EB0-2BFFC5B3961D}" type="presParOf" srcId="{975DC009-000F-4111-B8D6-74280DC72156}" destId="{E9641ED7-EEB2-4005-A0A1-324FA9699D90}" srcOrd="1" destOrd="0" presId="urn:microsoft.com/office/officeart/2005/8/layout/hierarchy1"/>
    <dgm:cxn modelId="{21CBA235-E23B-497C-8F0D-A861CC0376F3}" type="presParOf" srcId="{4804E4FC-DB3D-4E93-A725-899057454992}" destId="{017E788E-2A99-4F25-8B6E-91FAE35720B6}" srcOrd="1" destOrd="0" presId="urn:microsoft.com/office/officeart/2005/8/layout/hierarchy1"/>
    <dgm:cxn modelId="{20E3B6A5-50C6-4FFB-B520-F3E80313BB07}" type="presParOf" srcId="{58050D33-ACEC-4CAF-BAC7-C2CF0C545186}" destId="{801F5128-8D18-49C6-BF3F-67B59FD1E933}" srcOrd="2" destOrd="0" presId="urn:microsoft.com/office/officeart/2005/8/layout/hierarchy1"/>
    <dgm:cxn modelId="{F6045074-3D28-4C03-8D21-DA4FAD3BB2D1}" type="presParOf" srcId="{58050D33-ACEC-4CAF-BAC7-C2CF0C545186}" destId="{25616694-8EEF-45D2-B76D-E4DE1807B5C8}" srcOrd="3" destOrd="0" presId="urn:microsoft.com/office/officeart/2005/8/layout/hierarchy1"/>
    <dgm:cxn modelId="{B32D8E8B-F33D-4BCE-A620-ABCCD4ED0620}" type="presParOf" srcId="{25616694-8EEF-45D2-B76D-E4DE1807B5C8}" destId="{D623725F-DF91-44E0-8C18-B7D7D4E60C06}" srcOrd="0" destOrd="0" presId="urn:microsoft.com/office/officeart/2005/8/layout/hierarchy1"/>
    <dgm:cxn modelId="{F84F2DAC-74E5-4684-97CC-36713E371A7A}" type="presParOf" srcId="{D623725F-DF91-44E0-8C18-B7D7D4E60C06}" destId="{D92A89CB-A92A-459A-9CC4-82E804A7146A}" srcOrd="0" destOrd="0" presId="urn:microsoft.com/office/officeart/2005/8/layout/hierarchy1"/>
    <dgm:cxn modelId="{21D5C7FC-D64A-4B4D-B7A0-AB6F22E920E8}" type="presParOf" srcId="{D623725F-DF91-44E0-8C18-B7D7D4E60C06}" destId="{8E25ECE7-1EB2-4189-BAB1-5E6C95D33AAE}" srcOrd="1" destOrd="0" presId="urn:microsoft.com/office/officeart/2005/8/layout/hierarchy1"/>
    <dgm:cxn modelId="{46E7BB54-F595-4D53-A6D1-5B6CF57F72C4}" type="presParOf" srcId="{25616694-8EEF-45D2-B76D-E4DE1807B5C8}" destId="{0F8C3A99-F5BC-463C-900F-1742E7776F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F5128-8D18-49C6-BF3F-67B59FD1E933}">
      <dsp:nvSpPr>
        <dsp:cNvPr id="0" name=""/>
        <dsp:cNvSpPr/>
      </dsp:nvSpPr>
      <dsp:spPr>
        <a:xfrm>
          <a:off x="2611001" y="1320564"/>
          <a:ext cx="1269623" cy="604225"/>
        </a:xfrm>
        <a:custGeom>
          <a:avLst/>
          <a:gdLst/>
          <a:ahLst/>
          <a:cxnLst/>
          <a:rect l="0" t="0" r="0" b="0"/>
          <a:pathLst>
            <a:path>
              <a:moveTo>
                <a:pt x="0" y="0"/>
              </a:moveTo>
              <a:lnTo>
                <a:pt x="0" y="411761"/>
              </a:lnTo>
              <a:lnTo>
                <a:pt x="1269623" y="411761"/>
              </a:lnTo>
              <a:lnTo>
                <a:pt x="1269623" y="604225"/>
              </a:lnTo>
            </a:path>
          </a:pathLst>
        </a:custGeom>
        <a:noFill/>
        <a:ln>
          <a:noFill/>
        </a:ln>
        <a:effectLst/>
      </dsp:spPr>
      <dsp:style>
        <a:lnRef idx="0">
          <a:scrgbClr r="0" g="0" b="0"/>
        </a:lnRef>
        <a:fillRef idx="0">
          <a:scrgbClr r="0" g="0" b="0"/>
        </a:fillRef>
        <a:effectRef idx="0">
          <a:scrgbClr r="0" g="0" b="0"/>
        </a:effectRef>
        <a:fontRef idx="minor">
          <a:schemeClr val="tx1"/>
        </a:fontRef>
      </dsp:style>
    </dsp:sp>
    <dsp:sp modelId="{BD49AC9A-B0A3-4D75-8BE1-06DC5BC2DD6F}">
      <dsp:nvSpPr>
        <dsp:cNvPr id="0" name=""/>
        <dsp:cNvSpPr/>
      </dsp:nvSpPr>
      <dsp:spPr>
        <a:xfrm>
          <a:off x="1341378" y="1320564"/>
          <a:ext cx="1269623" cy="604225"/>
        </a:xfrm>
        <a:custGeom>
          <a:avLst/>
          <a:gdLst/>
          <a:ahLst/>
          <a:cxnLst/>
          <a:rect l="0" t="0" r="0" b="0"/>
          <a:pathLst>
            <a:path>
              <a:moveTo>
                <a:pt x="1269623" y="0"/>
              </a:moveTo>
              <a:lnTo>
                <a:pt x="1269623" y="411761"/>
              </a:lnTo>
              <a:lnTo>
                <a:pt x="0" y="411761"/>
              </a:lnTo>
              <a:lnTo>
                <a:pt x="0" y="604225"/>
              </a:lnTo>
            </a:path>
          </a:pathLst>
        </a:custGeom>
        <a:noFill/>
        <a:ln>
          <a:noFill/>
        </a:ln>
        <a:effectLst/>
      </dsp:spPr>
      <dsp:style>
        <a:lnRef idx="0">
          <a:scrgbClr r="0" g="0" b="0"/>
        </a:lnRef>
        <a:fillRef idx="0">
          <a:scrgbClr r="0" g="0" b="0"/>
        </a:fillRef>
        <a:effectRef idx="0">
          <a:scrgbClr r="0" g="0" b="0"/>
        </a:effectRef>
        <a:fontRef idx="minor">
          <a:schemeClr val="tx1"/>
        </a:fontRef>
      </dsp:style>
    </dsp:sp>
    <dsp:sp modelId="{31E26004-FD0B-41D1-8083-B428CD1ECC48}">
      <dsp:nvSpPr>
        <dsp:cNvPr id="0" name=""/>
        <dsp:cNvSpPr/>
      </dsp:nvSpPr>
      <dsp:spPr>
        <a:xfrm>
          <a:off x="1572218" y="1310"/>
          <a:ext cx="2077565" cy="1319254"/>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E1E8E4-77A8-4C14-B791-A937D8EAF94C}">
      <dsp:nvSpPr>
        <dsp:cNvPr id="0" name=""/>
        <dsp:cNvSpPr/>
      </dsp:nvSpPr>
      <dsp:spPr>
        <a:xfrm>
          <a:off x="1803059" y="220609"/>
          <a:ext cx="2077565" cy="131925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Some factor (e.g. Diwali season)</a:t>
          </a:r>
          <a:endParaRPr lang="en-IN" sz="2500" kern="1200" dirty="0"/>
        </a:p>
      </dsp:txBody>
      <dsp:txXfrm>
        <a:off x="1841699" y="259249"/>
        <a:ext cx="2000285" cy="1241974"/>
      </dsp:txXfrm>
    </dsp:sp>
    <dsp:sp modelId="{B3135656-D2C5-4EFF-A7F8-EA9D4612A5FC}">
      <dsp:nvSpPr>
        <dsp:cNvPr id="0" name=""/>
        <dsp:cNvSpPr/>
      </dsp:nvSpPr>
      <dsp:spPr>
        <a:xfrm>
          <a:off x="302595" y="1924789"/>
          <a:ext cx="2077565" cy="1319254"/>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641ED7-EEB2-4005-A0A1-324FA9699D90}">
      <dsp:nvSpPr>
        <dsp:cNvPr id="0" name=""/>
        <dsp:cNvSpPr/>
      </dsp:nvSpPr>
      <dsp:spPr>
        <a:xfrm>
          <a:off x="533436" y="2144088"/>
          <a:ext cx="2077565" cy="131925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Sales</a:t>
          </a:r>
          <a:endParaRPr lang="en-IN" sz="2500" kern="1200" dirty="0"/>
        </a:p>
      </dsp:txBody>
      <dsp:txXfrm>
        <a:off x="572076" y="2182728"/>
        <a:ext cx="2000285" cy="1241974"/>
      </dsp:txXfrm>
    </dsp:sp>
    <dsp:sp modelId="{D92A89CB-A92A-459A-9CC4-82E804A7146A}">
      <dsp:nvSpPr>
        <dsp:cNvPr id="0" name=""/>
        <dsp:cNvSpPr/>
      </dsp:nvSpPr>
      <dsp:spPr>
        <a:xfrm>
          <a:off x="2841842" y="1924789"/>
          <a:ext cx="2077565" cy="1319254"/>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25ECE7-1EB2-4189-BAB1-5E6C95D33AAE}">
      <dsp:nvSpPr>
        <dsp:cNvPr id="0" name=""/>
        <dsp:cNvSpPr/>
      </dsp:nvSpPr>
      <dsp:spPr>
        <a:xfrm>
          <a:off x="3072682" y="2144088"/>
          <a:ext cx="2077565" cy="131925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Advertising</a:t>
          </a:r>
          <a:endParaRPr lang="en-IN" sz="2500" kern="1200" dirty="0"/>
        </a:p>
      </dsp:txBody>
      <dsp:txXfrm>
        <a:off x="3111322" y="2182728"/>
        <a:ext cx="2000285" cy="1241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F5128-8D18-49C6-BF3F-67B59FD1E933}">
      <dsp:nvSpPr>
        <dsp:cNvPr id="0" name=""/>
        <dsp:cNvSpPr/>
      </dsp:nvSpPr>
      <dsp:spPr>
        <a:xfrm>
          <a:off x="2611001" y="1320564"/>
          <a:ext cx="1269623" cy="604225"/>
        </a:xfrm>
        <a:custGeom>
          <a:avLst/>
          <a:gdLst/>
          <a:ahLst/>
          <a:cxnLst/>
          <a:rect l="0" t="0" r="0" b="0"/>
          <a:pathLst>
            <a:path>
              <a:moveTo>
                <a:pt x="0" y="0"/>
              </a:moveTo>
              <a:lnTo>
                <a:pt x="0" y="411761"/>
              </a:lnTo>
              <a:lnTo>
                <a:pt x="1269623" y="411761"/>
              </a:lnTo>
              <a:lnTo>
                <a:pt x="1269623" y="604225"/>
              </a:lnTo>
            </a:path>
          </a:pathLst>
        </a:custGeom>
        <a:noFill/>
        <a:ln>
          <a:noFill/>
        </a:ln>
        <a:effectLst/>
      </dsp:spPr>
      <dsp:style>
        <a:lnRef idx="0">
          <a:scrgbClr r="0" g="0" b="0"/>
        </a:lnRef>
        <a:fillRef idx="0">
          <a:scrgbClr r="0" g="0" b="0"/>
        </a:fillRef>
        <a:effectRef idx="0">
          <a:scrgbClr r="0" g="0" b="0"/>
        </a:effectRef>
        <a:fontRef idx="minor">
          <a:schemeClr val="tx1"/>
        </a:fontRef>
      </dsp:style>
    </dsp:sp>
    <dsp:sp modelId="{BD49AC9A-B0A3-4D75-8BE1-06DC5BC2DD6F}">
      <dsp:nvSpPr>
        <dsp:cNvPr id="0" name=""/>
        <dsp:cNvSpPr/>
      </dsp:nvSpPr>
      <dsp:spPr>
        <a:xfrm>
          <a:off x="1341378" y="1320564"/>
          <a:ext cx="1269623" cy="604225"/>
        </a:xfrm>
        <a:custGeom>
          <a:avLst/>
          <a:gdLst/>
          <a:ahLst/>
          <a:cxnLst/>
          <a:rect l="0" t="0" r="0" b="0"/>
          <a:pathLst>
            <a:path>
              <a:moveTo>
                <a:pt x="1269623" y="0"/>
              </a:moveTo>
              <a:lnTo>
                <a:pt x="1269623" y="411761"/>
              </a:lnTo>
              <a:lnTo>
                <a:pt x="0" y="411761"/>
              </a:lnTo>
              <a:lnTo>
                <a:pt x="0" y="604225"/>
              </a:lnTo>
            </a:path>
          </a:pathLst>
        </a:custGeom>
        <a:noFill/>
        <a:ln>
          <a:noFill/>
        </a:ln>
        <a:effectLst/>
      </dsp:spPr>
      <dsp:style>
        <a:lnRef idx="0">
          <a:scrgbClr r="0" g="0" b="0"/>
        </a:lnRef>
        <a:fillRef idx="0">
          <a:scrgbClr r="0" g="0" b="0"/>
        </a:fillRef>
        <a:effectRef idx="0">
          <a:scrgbClr r="0" g="0" b="0"/>
        </a:effectRef>
        <a:fontRef idx="minor">
          <a:schemeClr val="tx1"/>
        </a:fontRef>
      </dsp:style>
    </dsp:sp>
    <dsp:sp modelId="{31E26004-FD0B-41D1-8083-B428CD1ECC48}">
      <dsp:nvSpPr>
        <dsp:cNvPr id="0" name=""/>
        <dsp:cNvSpPr/>
      </dsp:nvSpPr>
      <dsp:spPr>
        <a:xfrm>
          <a:off x="1572218" y="1310"/>
          <a:ext cx="2077565" cy="1319254"/>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E1E8E4-77A8-4C14-B791-A937D8EAF94C}">
      <dsp:nvSpPr>
        <dsp:cNvPr id="0" name=""/>
        <dsp:cNvSpPr/>
      </dsp:nvSpPr>
      <dsp:spPr>
        <a:xfrm>
          <a:off x="1803059" y="220609"/>
          <a:ext cx="2077565" cy="131925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Some factor (e.g. Diwali season)</a:t>
          </a:r>
          <a:endParaRPr lang="en-IN" sz="2500" kern="1200" dirty="0"/>
        </a:p>
      </dsp:txBody>
      <dsp:txXfrm>
        <a:off x="1841699" y="259249"/>
        <a:ext cx="2000285" cy="1241974"/>
      </dsp:txXfrm>
    </dsp:sp>
    <dsp:sp modelId="{B3135656-D2C5-4EFF-A7F8-EA9D4612A5FC}">
      <dsp:nvSpPr>
        <dsp:cNvPr id="0" name=""/>
        <dsp:cNvSpPr/>
      </dsp:nvSpPr>
      <dsp:spPr>
        <a:xfrm>
          <a:off x="302595" y="1924789"/>
          <a:ext cx="2077565" cy="131925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641ED7-EEB2-4005-A0A1-324FA9699D90}">
      <dsp:nvSpPr>
        <dsp:cNvPr id="0" name=""/>
        <dsp:cNvSpPr/>
      </dsp:nvSpPr>
      <dsp:spPr>
        <a:xfrm>
          <a:off x="533436" y="2144088"/>
          <a:ext cx="2077565" cy="131925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Sales</a:t>
          </a:r>
          <a:endParaRPr lang="en-IN" sz="2500" kern="1200" dirty="0"/>
        </a:p>
      </dsp:txBody>
      <dsp:txXfrm>
        <a:off x="572076" y="2182728"/>
        <a:ext cx="2000285" cy="1241974"/>
      </dsp:txXfrm>
    </dsp:sp>
    <dsp:sp modelId="{D92A89CB-A92A-459A-9CC4-82E804A7146A}">
      <dsp:nvSpPr>
        <dsp:cNvPr id="0" name=""/>
        <dsp:cNvSpPr/>
      </dsp:nvSpPr>
      <dsp:spPr>
        <a:xfrm>
          <a:off x="2841842" y="1924789"/>
          <a:ext cx="2077565" cy="131925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25ECE7-1EB2-4189-BAB1-5E6C95D33AAE}">
      <dsp:nvSpPr>
        <dsp:cNvPr id="0" name=""/>
        <dsp:cNvSpPr/>
      </dsp:nvSpPr>
      <dsp:spPr>
        <a:xfrm>
          <a:off x="3072682" y="2144088"/>
          <a:ext cx="2077565" cy="131925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Advertising</a:t>
          </a:r>
          <a:endParaRPr lang="en-IN" sz="2500" kern="1200" dirty="0"/>
        </a:p>
      </dsp:txBody>
      <dsp:txXfrm>
        <a:off x="3111322" y="2182728"/>
        <a:ext cx="2000285" cy="12419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DCEEE-22FD-4975-A526-30A131F0E907}" type="datetimeFigureOut">
              <a:rPr lang="en-IN" smtClean="0"/>
              <a:t>01-12-2019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57C3-D5F1-43EF-BE3B-85911D71F175}" type="slidenum">
              <a:rPr lang="en-IN" smtClean="0"/>
              <a:t>‹#›</a:t>
            </a:fld>
            <a:endParaRPr lang="en-IN"/>
          </a:p>
        </p:txBody>
      </p:sp>
    </p:spTree>
    <p:extLst>
      <p:ext uri="{BB962C8B-B14F-4D97-AF65-F5344CB8AC3E}">
        <p14:creationId xmlns:p14="http://schemas.microsoft.com/office/powerpoint/2010/main" val="3211905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5CE9A-178A-47DF-80D9-665CED69D8E8}" type="slidenum">
              <a:rPr lang="en-US"/>
              <a:pPr/>
              <a:t>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36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69A71-B0B4-4013-95A1-615901EA17FF}" type="slidenum">
              <a:rPr lang="en-US"/>
              <a:pPr/>
              <a:t>14</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371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5CA48-8CC1-4087-AE8D-2DFDE94EE7AB}" type="slidenum">
              <a:rPr lang="en-US"/>
              <a:pPr/>
              <a:t>20</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309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516F3-9745-4D90-920E-A56487B336D4}" type="slidenum">
              <a:rPr lang="en-US"/>
              <a:pPr/>
              <a:t>21</a:t>
            </a:fld>
            <a:endParaRPr lang="en-US"/>
          </a:p>
        </p:txBody>
      </p:sp>
      <p:sp>
        <p:nvSpPr>
          <p:cNvPr id="48130" name="Rectangle 2"/>
          <p:cNvSpPr>
            <a:spLocks noGrp="1" noChangeArrowheads="1"/>
          </p:cNvSpPr>
          <p:nvPr>
            <p:ph type="body" idx="1"/>
          </p:nvPr>
        </p:nvSpPr>
        <p:spPr>
          <a:xfrm>
            <a:off x="912814" y="4344025"/>
            <a:ext cx="5032375" cy="4112926"/>
          </a:xfrm>
          <a:ln/>
        </p:spPr>
        <p:txBody>
          <a:bodyPr lIns="89440" tIns="43936" rIns="89440" bIns="43936"/>
          <a:lstStyle/>
          <a:p>
            <a:endParaRPr lang="en-US"/>
          </a:p>
        </p:txBody>
      </p:sp>
      <p:sp>
        <p:nvSpPr>
          <p:cNvPr id="48131" name="Rectangle 3"/>
          <p:cNvSpPr>
            <a:spLocks noGrp="1" noRot="1" noChangeAspect="1" noChangeArrowheads="1" noTextEdit="1"/>
          </p:cNvSpPr>
          <p:nvPr>
            <p:ph type="sldImg"/>
          </p:nvPr>
        </p:nvSpPr>
        <p:spPr>
          <a:xfrm>
            <a:off x="-903288" y="763588"/>
            <a:ext cx="8636001" cy="4857750"/>
          </a:xfrm>
          <a:ln w="12700" cap="flat">
            <a:solidFill>
              <a:schemeClr val="tx1"/>
            </a:solidFill>
          </a:ln>
        </p:spPr>
      </p:sp>
    </p:spTree>
    <p:extLst>
      <p:ext uri="{BB962C8B-B14F-4D97-AF65-F5344CB8AC3E}">
        <p14:creationId xmlns:p14="http://schemas.microsoft.com/office/powerpoint/2010/main" val="1191695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FE669-7584-4E9D-9650-80E1E5B10DCE}" type="slidenum">
              <a:rPr lang="en-US"/>
              <a:pPr/>
              <a:t>22</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4331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D1025-2B14-4394-86AF-BC585AC91E7C}" type="slidenum">
              <a:rPr lang="en-US"/>
              <a:pPr/>
              <a:t>23</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3073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B947-5FD7-47AF-93F7-F8D29D5EC1C8}" type="slidenum">
              <a:rPr lang="en-US"/>
              <a:pPr/>
              <a:t>24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890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FF4E5-2B59-4167-932C-0E17B07FE5F5}" type="slidenum">
              <a:rPr lang="en-US"/>
              <a:pPr/>
              <a:t>25</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619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715697-62B5-4BB7-AEB4-F5F55C636395}" type="slidenum">
              <a:rPr lang="en-US"/>
              <a:pPr/>
              <a:t>26</a:t>
            </a:fld>
            <a:endParaRPr lang="en-US"/>
          </a:p>
        </p:txBody>
      </p:sp>
      <p:sp>
        <p:nvSpPr>
          <p:cNvPr id="52226" name="Rectangle 2"/>
          <p:cNvSpPr>
            <a:spLocks noGrp="1" noRot="1" noChangeAspect="1" noChangeArrowheads="1" noTextEdit="1"/>
          </p:cNvSpPr>
          <p:nvPr>
            <p:ph type="sldImg"/>
          </p:nvPr>
        </p:nvSpPr>
        <p:spPr>
          <a:xfrm>
            <a:off x="381000" y="687388"/>
            <a:ext cx="6096000" cy="3429000"/>
          </a:xfrm>
          <a:ln/>
        </p:spPr>
      </p:sp>
      <p:sp>
        <p:nvSpPr>
          <p:cNvPr id="52227" name="Rectangle 3"/>
          <p:cNvSpPr>
            <a:spLocks noGrp="1" noChangeArrowheads="1"/>
          </p:cNvSpPr>
          <p:nvPr>
            <p:ph type="body" idx="1"/>
          </p:nvPr>
        </p:nvSpPr>
        <p:spPr>
          <a:xfrm>
            <a:off x="912814" y="4344025"/>
            <a:ext cx="5564187" cy="4572000"/>
          </a:xfrm>
        </p:spPr>
        <p:txBody>
          <a:bodyPr/>
          <a:lstStyle/>
          <a:p>
            <a:pPr marL="228600" indent="-228600"/>
            <a:r>
              <a:rPr lang="en-US"/>
              <a:t>test</a:t>
            </a:r>
          </a:p>
          <a:p>
            <a:pPr marL="228600" indent="-228600"/>
            <a:endParaRPr lang="en-US"/>
          </a:p>
        </p:txBody>
      </p:sp>
    </p:spTree>
    <p:extLst>
      <p:ext uri="{BB962C8B-B14F-4D97-AF65-F5344CB8AC3E}">
        <p14:creationId xmlns:p14="http://schemas.microsoft.com/office/powerpoint/2010/main" val="55082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FA662-324D-4510-9BDB-8F5B205BF7B5}" type="slidenum">
              <a:rPr lang="en-US"/>
              <a:pPr/>
              <a:t>27</a:t>
            </a:fld>
            <a:endParaRPr lang="en-US"/>
          </a:p>
        </p:txBody>
      </p:sp>
      <p:sp>
        <p:nvSpPr>
          <p:cNvPr id="54274" name="Rectangle 2"/>
          <p:cNvSpPr>
            <a:spLocks noGrp="1" noRot="1" noChangeAspect="1" noChangeArrowheads="1" noTextEdit="1"/>
          </p:cNvSpPr>
          <p:nvPr>
            <p:ph type="sldImg"/>
          </p:nvPr>
        </p:nvSpPr>
        <p:spPr>
          <a:xfrm>
            <a:off x="-238125" y="74613"/>
            <a:ext cx="3573463" cy="2011362"/>
          </a:xfrm>
          <a:ln/>
        </p:spPr>
      </p:sp>
      <p:sp>
        <p:nvSpPr>
          <p:cNvPr id="54275" name="Rectangle 3"/>
          <p:cNvSpPr>
            <a:spLocks noGrp="1" noChangeArrowheads="1"/>
          </p:cNvSpPr>
          <p:nvPr>
            <p:ph type="body" idx="1"/>
          </p:nvPr>
        </p:nvSpPr>
        <p:spPr>
          <a:xfrm>
            <a:off x="152401" y="2114238"/>
            <a:ext cx="6475413" cy="5755598"/>
          </a:xfrm>
        </p:spPr>
        <p:txBody>
          <a:bodyPr/>
          <a:lstStyle/>
          <a:p>
            <a:endParaRPr lang="en-US"/>
          </a:p>
        </p:txBody>
      </p:sp>
    </p:spTree>
    <p:extLst>
      <p:ext uri="{BB962C8B-B14F-4D97-AF65-F5344CB8AC3E}">
        <p14:creationId xmlns:p14="http://schemas.microsoft.com/office/powerpoint/2010/main" val="2135677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EB97F-3F8C-4A95-BF23-00A1C73D9FC8}" type="slidenum">
              <a:rPr lang="en-US"/>
              <a:pPr/>
              <a:t>28</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54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80EA8-7A97-4114-A59E-0741B8106A30}" type="slidenum">
              <a:rPr lang="en-US"/>
              <a:pPr/>
              <a:t>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1640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8907D-21EE-453B-B74F-211B90A8C013}" type="slidenum">
              <a:rPr lang="en-US"/>
              <a:pPr/>
              <a:t>29</a:t>
            </a:fld>
            <a:endParaRPr lang="en-US"/>
          </a:p>
        </p:txBody>
      </p:sp>
      <p:sp>
        <p:nvSpPr>
          <p:cNvPr id="58370" name="Rectangle 2"/>
          <p:cNvSpPr>
            <a:spLocks noGrp="1" noRot="1" noChangeAspect="1" noChangeArrowheads="1" noTextEdit="1"/>
          </p:cNvSpPr>
          <p:nvPr>
            <p:ph type="sldImg"/>
          </p:nvPr>
        </p:nvSpPr>
        <p:spPr>
          <a:xfrm>
            <a:off x="-238125" y="74613"/>
            <a:ext cx="3573463" cy="2011362"/>
          </a:xfrm>
          <a:ln/>
        </p:spPr>
      </p:sp>
      <p:sp>
        <p:nvSpPr>
          <p:cNvPr id="58371" name="Rectangle 3"/>
          <p:cNvSpPr>
            <a:spLocks noGrp="1" noChangeArrowheads="1"/>
          </p:cNvSpPr>
          <p:nvPr>
            <p:ph type="body" idx="1"/>
          </p:nvPr>
        </p:nvSpPr>
        <p:spPr>
          <a:xfrm>
            <a:off x="152401" y="2114238"/>
            <a:ext cx="6475413" cy="5755598"/>
          </a:xfrm>
        </p:spPr>
        <p:txBody>
          <a:bodyPr/>
          <a:lstStyle/>
          <a:p>
            <a:endParaRPr lang="en-US"/>
          </a:p>
        </p:txBody>
      </p:sp>
    </p:spTree>
    <p:extLst>
      <p:ext uri="{BB962C8B-B14F-4D97-AF65-F5344CB8AC3E}">
        <p14:creationId xmlns:p14="http://schemas.microsoft.com/office/powerpoint/2010/main" val="898605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842E0-9014-463D-AC7E-66407188C161}" type="slidenum">
              <a:rPr lang="en-US"/>
              <a:pPr/>
              <a:t>30</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4493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5A876-89B2-43F7-9638-9E69972DC9DC}" type="slidenum">
              <a:rPr lang="en-US"/>
              <a:pPr/>
              <a:t>31</a:t>
            </a:fld>
            <a:endParaRPr lang="en-US"/>
          </a:p>
        </p:txBody>
      </p:sp>
      <p:sp>
        <p:nvSpPr>
          <p:cNvPr id="62466" name="Rectangle 2"/>
          <p:cNvSpPr>
            <a:spLocks noGrp="1" noRot="1" noChangeAspect="1" noChangeArrowheads="1" noTextEdit="1"/>
          </p:cNvSpPr>
          <p:nvPr>
            <p:ph type="sldImg"/>
          </p:nvPr>
        </p:nvSpPr>
        <p:spPr>
          <a:xfrm>
            <a:off x="-238125" y="74613"/>
            <a:ext cx="3573463" cy="2011362"/>
          </a:xfrm>
          <a:ln/>
        </p:spPr>
      </p:sp>
      <p:sp>
        <p:nvSpPr>
          <p:cNvPr id="62467" name="Rectangle 3"/>
          <p:cNvSpPr>
            <a:spLocks noGrp="1" noChangeArrowheads="1"/>
          </p:cNvSpPr>
          <p:nvPr>
            <p:ph type="body" idx="1"/>
          </p:nvPr>
        </p:nvSpPr>
        <p:spPr>
          <a:xfrm>
            <a:off x="152401" y="2114238"/>
            <a:ext cx="6475413" cy="5755598"/>
          </a:xfrm>
        </p:spPr>
        <p:txBody>
          <a:bodyPr/>
          <a:lstStyle/>
          <a:p>
            <a:endParaRPr lang="en-US"/>
          </a:p>
        </p:txBody>
      </p:sp>
    </p:spTree>
    <p:extLst>
      <p:ext uri="{BB962C8B-B14F-4D97-AF65-F5344CB8AC3E}">
        <p14:creationId xmlns:p14="http://schemas.microsoft.com/office/powerpoint/2010/main" val="1437604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B87A7-170A-4A26-BCF4-7CA728A36D05}" type="slidenum">
              <a:rPr lang="en-US"/>
              <a:pPr/>
              <a:t>32</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6941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D4E5F-9B0B-44F0-929D-C8784F6272E4}" type="slidenum">
              <a:rPr lang="en-US"/>
              <a:pPr/>
              <a:t>33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5717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A76ED-531D-463B-8856-89255D6EFA6C}" type="slidenum">
              <a:rPr lang="en-US"/>
              <a:pPr/>
              <a:t>34</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755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4B2797-D5AC-408B-B429-7AAE15349F2B}" type="slidenum">
              <a:rPr lang="en-US"/>
              <a:pPr/>
              <a:t>35</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6105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59A346-BBFE-4326-BBA6-B1FA8649A4D4}" type="slidenum">
              <a:rPr lang="en-US"/>
              <a:pPr/>
              <a:t>36</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4812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B12192-F769-4A16-9D67-4FF4A3E93070}" type="slidenum">
              <a:rPr lang="en-US"/>
              <a:pPr/>
              <a:t>37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2245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3F0E4-C176-41C0-86F3-A098C1899FAE}" type="slidenum">
              <a:rPr lang="en-US"/>
              <a:pPr/>
              <a:t>38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761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D92EF-D390-428A-96C4-912C0439F235}" type="slidenum">
              <a:rPr lang="en-US"/>
              <a:pPr/>
              <a:t>4</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2006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2587C2-80D6-4512-83E3-EE510ADE8F84}" type="slidenum">
              <a:rPr lang="en-US"/>
              <a:pPr/>
              <a:t>39</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3172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BA23B-2506-4966-9FA2-E1FA3BE0E6CA}" type="slidenum">
              <a:rPr lang="en-US"/>
              <a:pPr/>
              <a:t>40</a:t>
            </a:fld>
            <a:endParaRPr lang="en-US"/>
          </a:p>
        </p:txBody>
      </p:sp>
      <p:sp>
        <p:nvSpPr>
          <p:cNvPr id="76802" name="Rectangle 2"/>
          <p:cNvSpPr>
            <a:spLocks noGrp="1" noRot="1" noChangeAspect="1" noChangeArrowheads="1" noTextEdit="1"/>
          </p:cNvSpPr>
          <p:nvPr>
            <p:ph type="sldImg"/>
          </p:nvPr>
        </p:nvSpPr>
        <p:spPr>
          <a:xfrm>
            <a:off x="392113" y="692150"/>
            <a:ext cx="6072187" cy="3416300"/>
          </a:xfrm>
          <a:ln/>
        </p:spPr>
      </p:sp>
      <p:sp>
        <p:nvSpPr>
          <p:cNvPr id="76803" name="Rectangle 3"/>
          <p:cNvSpPr>
            <a:spLocks noGrp="1" noChangeArrowheads="1"/>
          </p:cNvSpPr>
          <p:nvPr>
            <p:ph type="body" idx="1"/>
          </p:nvPr>
        </p:nvSpPr>
        <p:spPr>
          <a:xfrm>
            <a:off x="912814" y="4344025"/>
            <a:ext cx="5032375" cy="4112926"/>
          </a:xfrm>
        </p:spPr>
        <p:txBody>
          <a:bodyPr/>
          <a:lstStyle/>
          <a:p>
            <a:endParaRPr lang="en-US"/>
          </a:p>
        </p:txBody>
      </p:sp>
    </p:spTree>
    <p:extLst>
      <p:ext uri="{BB962C8B-B14F-4D97-AF65-F5344CB8AC3E}">
        <p14:creationId xmlns:p14="http://schemas.microsoft.com/office/powerpoint/2010/main" val="38923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B3D49-876B-4B02-B9F1-6EB93B5401D4}" type="slidenum">
              <a:rPr lang="en-US"/>
              <a:pPr/>
              <a:t>5</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866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C7AC04-C83D-41A5-8F16-F148D2C2D3A7}" type="slidenum">
              <a:rPr lang="en-US"/>
              <a:pPr/>
              <a:t>6</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089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A7C71-0D1E-4AB6-8AF3-E399F0E4B67E}" type="slidenum">
              <a:rPr lang="en-US"/>
              <a:pPr/>
              <a:t>7</a:t>
            </a:fld>
            <a:endParaRPr lang="en-US"/>
          </a:p>
        </p:txBody>
      </p:sp>
      <p:sp>
        <p:nvSpPr>
          <p:cNvPr id="23554" name="Rectangle 2"/>
          <p:cNvSpPr>
            <a:spLocks noGrp="1" noRot="1" noChangeAspect="1" noChangeArrowheads="1" noTextEdit="1"/>
          </p:cNvSpPr>
          <p:nvPr>
            <p:ph type="sldImg"/>
          </p:nvPr>
        </p:nvSpPr>
        <p:spPr>
          <a:xfrm>
            <a:off x="323850" y="688975"/>
            <a:ext cx="6235700" cy="3508375"/>
          </a:xfrm>
          <a:ln/>
        </p:spPr>
      </p:sp>
      <p:sp>
        <p:nvSpPr>
          <p:cNvPr id="23555" name="Rectangle 3"/>
          <p:cNvSpPr>
            <a:spLocks noGrp="1" noChangeArrowheads="1"/>
          </p:cNvSpPr>
          <p:nvPr>
            <p:ph type="body" idx="1"/>
          </p:nvPr>
        </p:nvSpPr>
        <p:spPr>
          <a:xfrm>
            <a:off x="912814" y="4342464"/>
            <a:ext cx="5032375" cy="4112926"/>
          </a:xfrm>
        </p:spPr>
        <p:txBody>
          <a:bodyPr/>
          <a:lstStyle/>
          <a:p>
            <a:pPr marL="228600" indent="-228600"/>
            <a:endParaRPr lang="en-US"/>
          </a:p>
        </p:txBody>
      </p:sp>
    </p:spTree>
    <p:extLst>
      <p:ext uri="{BB962C8B-B14F-4D97-AF65-F5344CB8AC3E}">
        <p14:creationId xmlns:p14="http://schemas.microsoft.com/office/powerpoint/2010/main" val="91783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C1305-79B2-4496-8DE7-7219E37A2898}" type="slidenum">
              <a:rPr lang="en-US"/>
              <a:pPr/>
              <a:t>10</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888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B220A4-C578-4337-A919-2675055BAB26}" type="slidenum">
              <a:rPr lang="en-US"/>
              <a:pPr/>
              <a:t>11</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8549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3C03A-1420-4244-B533-A866DB26DC8C}" type="slidenum">
              <a:rPr lang="en-US"/>
              <a:pPr/>
              <a:t>12</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420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203200" y="2514600"/>
            <a:ext cx="5486400" cy="762000"/>
          </a:xfrm>
        </p:spPr>
        <p:txBody>
          <a:bodyPr>
            <a:normAutofit/>
          </a:bodyPr>
          <a:lstStyle>
            <a:lvl1pPr>
              <a:defRPr sz="2800"/>
            </a:lvl1pPr>
          </a:lstStyle>
          <a:p>
            <a:r>
              <a:rPr lang="en-US">
                <a:solidFill>
                  <a:schemeClr val="accent1"/>
                </a:solidFill>
              </a:rPr>
              <a:t>Click to edit Master title style</a:t>
            </a:r>
            <a:endParaRPr lang="en-US" dirty="0">
              <a:solidFill>
                <a:schemeClr val="accent1"/>
              </a:solidFill>
            </a:endParaRPr>
          </a:p>
        </p:txBody>
      </p:sp>
      <p:sp>
        <p:nvSpPr>
          <p:cNvPr id="7" name="Subtitle 2"/>
          <p:cNvSpPr>
            <a:spLocks noGrp="1"/>
          </p:cNvSpPr>
          <p:nvPr>
            <p:ph type="subTitle" idx="1" hasCustomPrompt="1"/>
          </p:nvPr>
        </p:nvSpPr>
        <p:spPr>
          <a:xfrm>
            <a:off x="203200" y="3276600"/>
            <a:ext cx="5283200" cy="533400"/>
          </a:xfrm>
        </p:spPr>
        <p:txBody>
          <a:bodyPr anchor="ctr">
            <a:normAutofit/>
          </a:bodyPr>
          <a:lstStyle>
            <a:lvl1pPr marL="0" indent="0">
              <a:buNone/>
              <a:defRPr sz="1600"/>
            </a:lvl1pPr>
          </a:lstStyle>
          <a:p>
            <a:r>
              <a:rPr lang="en-US" dirty="0"/>
              <a:t>Draft – For Review</a:t>
            </a:r>
          </a:p>
        </p:txBody>
      </p:sp>
      <p:sp>
        <p:nvSpPr>
          <p:cNvPr id="8" name="Content Placeholder 3"/>
          <p:cNvSpPr>
            <a:spLocks noGrp="1"/>
          </p:cNvSpPr>
          <p:nvPr>
            <p:ph sz="quarter" idx="12"/>
          </p:nvPr>
        </p:nvSpPr>
        <p:spPr>
          <a:xfrm>
            <a:off x="203200" y="3810000"/>
            <a:ext cx="5283200" cy="381000"/>
          </a:xfrm>
        </p:spPr>
        <p:txBody>
          <a:bodyPr anchor="ctr">
            <a:noAutofit/>
          </a:bodyPr>
          <a:lstStyle>
            <a:lvl1pPr marL="0" indent="0">
              <a:buNone/>
              <a:defRPr sz="1600">
                <a:latin typeface="Arial Narrow" pitchFamily="34" charset="0"/>
              </a:defRPr>
            </a:lvl1pPr>
          </a:lstStyle>
          <a:p>
            <a:pPr lvl="0"/>
            <a:r>
              <a:rPr lang="en-US">
                <a:solidFill>
                  <a:schemeClr val="accent1"/>
                </a:solidFill>
              </a:rPr>
              <a:t>Click to edit Master text styles</a:t>
            </a:r>
          </a:p>
        </p:txBody>
      </p:sp>
    </p:spTree>
    <p:extLst>
      <p:ext uri="{BB962C8B-B14F-4D97-AF65-F5344CB8AC3E}">
        <p14:creationId xmlns:p14="http://schemas.microsoft.com/office/powerpoint/2010/main" val="254209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552357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3DA8DB54-E16D-4CB7-BBA4-ED5029C91149}" type="slidenum">
              <a:rPr lang="en-US"/>
              <a:pPr/>
              <a:t>‹#›</a:t>
            </a:fld>
            <a:endParaRPr lang="en-US"/>
          </a:p>
        </p:txBody>
      </p:sp>
    </p:spTree>
    <p:extLst>
      <p:ext uri="{BB962C8B-B14F-4D97-AF65-F5344CB8AC3E}">
        <p14:creationId xmlns:p14="http://schemas.microsoft.com/office/powerpoint/2010/main" val="2560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158" name="line"/>
          <p:cNvGrpSpPr/>
          <p:nvPr/>
        </p:nvGrpSpPr>
        <p:grpSpPr bwMode="invGray">
          <a:xfrm>
            <a:off x="1522811"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1" cy="4267200"/>
          </a:xfrm>
        </p:spPr>
        <p:txBody>
          <a:bodyPr>
            <a:normAutofit/>
          </a:bodyPr>
          <a:lstStyle>
            <a:lvl1pPr>
              <a:defRPr sz="1800"/>
            </a:lvl1pPr>
            <a:lvl2pPr>
              <a:defRPr sz="1500"/>
            </a:lvl2pPr>
            <a:lvl3pPr>
              <a:defRPr sz="1350"/>
            </a:lvl3pPr>
            <a:lvl4pPr>
              <a:defRPr sz="1200"/>
            </a:lvl4pPr>
            <a:lvl5pPr>
              <a:defRPr sz="1200"/>
            </a:lvl5pPr>
            <a:lvl6pPr marL="1468003">
              <a:defRPr sz="1200"/>
            </a:lvl6pPr>
            <a:lvl7pPr marL="1468003">
              <a:defRPr sz="1200" baseline="0"/>
            </a:lvl7pPr>
            <a:lvl8pPr marL="1468003">
              <a:defRPr sz="1200" baseline="0"/>
            </a:lvl8pPr>
            <a:lvl9pPr marL="1468003">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3" y="1905000"/>
            <a:ext cx="4420749" cy="4267200"/>
          </a:xfrm>
        </p:spPr>
        <p:txBody>
          <a:bodyPr>
            <a:normAutofit/>
          </a:bodyPr>
          <a:lstStyle>
            <a:lvl1pPr>
              <a:defRPr sz="1800"/>
            </a:lvl1pPr>
            <a:lvl2pPr>
              <a:defRPr sz="1500"/>
            </a:lvl2pPr>
            <a:lvl3pPr>
              <a:defRPr sz="1350"/>
            </a:lvl3pPr>
            <a:lvl4pPr>
              <a:defRPr sz="1200"/>
            </a:lvl4pPr>
            <a:lvl5pPr>
              <a:defRPr sz="1200"/>
            </a:lvl5pPr>
            <a:lvl6pPr marL="1468003">
              <a:defRPr sz="1200"/>
            </a:lvl6pPr>
            <a:lvl7pPr marL="1468003">
              <a:defRPr sz="1200"/>
            </a:lvl7pPr>
            <a:lvl8pPr marL="1468003">
              <a:defRPr sz="1200" baseline="0"/>
            </a:lvl8pPr>
            <a:lvl9pPr marL="1468003">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4687D33-1499-4C8E-A5C6-DA6232109A6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9B5BF-A391-4E11-A9A2-D2A98D9B18CA}" type="slidenum">
              <a:rPr lang="en-US" smtClean="0"/>
              <a:t>‹#›</a:t>
            </a:fld>
            <a:endParaRPr lang="en-US"/>
          </a:p>
        </p:txBody>
      </p:sp>
    </p:spTree>
    <p:extLst>
      <p:ext uri="{BB962C8B-B14F-4D97-AF65-F5344CB8AC3E}">
        <p14:creationId xmlns:p14="http://schemas.microsoft.com/office/powerpoint/2010/main" val="320078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609600" y="6245225"/>
            <a:ext cx="2844800" cy="476250"/>
          </a:xfrm>
        </p:spPr>
        <p:txBody>
          <a:bodyPr/>
          <a:lstStyle>
            <a:lvl1pPr>
              <a:defRPr/>
            </a:lvl1pPr>
          </a:lstStyle>
          <a:p>
            <a:endParaRPr lang="en-US"/>
          </a:p>
        </p:txBody>
      </p:sp>
      <p:sp>
        <p:nvSpPr>
          <p:cNvPr id="4" name="Footer Placeholder 3"/>
          <p:cNvSpPr>
            <a:spLocks noGrp="1"/>
          </p:cNvSpPr>
          <p:nvPr>
            <p:ph type="ftr" sz="quarter" idx="11"/>
          </p:nvPr>
        </p:nvSpPr>
        <p:spPr>
          <a:xfrm>
            <a:off x="4165600" y="6245225"/>
            <a:ext cx="38608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8737600" y="6245225"/>
            <a:ext cx="2844800" cy="476250"/>
          </a:xfrm>
        </p:spPr>
        <p:txBody>
          <a:bodyPr/>
          <a:lstStyle>
            <a:lvl1pPr>
              <a:defRPr/>
            </a:lvl1pPr>
          </a:lstStyle>
          <a:p>
            <a:fld id="{FAA3A04B-1045-4FA1-8C20-667A7236C765}" type="slidenum">
              <a:rPr lang="en-US"/>
              <a:pPr/>
              <a:t>‹#›</a:t>
            </a:fld>
            <a:endParaRPr lang="en-US"/>
          </a:p>
        </p:txBody>
      </p:sp>
    </p:spTree>
    <p:extLst>
      <p:ext uri="{BB962C8B-B14F-4D97-AF65-F5344CB8AC3E}">
        <p14:creationId xmlns:p14="http://schemas.microsoft.com/office/powerpoint/2010/main" val="244689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06362"/>
            <a:ext cx="8433787" cy="655638"/>
          </a:xfrm>
        </p:spPr>
        <p:txBody>
          <a:bodyPr>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cxnSp>
        <p:nvCxnSpPr>
          <p:cNvPr id="8" name="Straight Connector 7"/>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3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3786188"/>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286001"/>
            <a:ext cx="10363200"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9002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a:prstGeom prst="roundRect">
            <a:avLst>
              <a:gd name="adj" fmla="val 5566"/>
            </a:avLst>
          </a:prstGeom>
          <a:gradFill>
            <a:gsLst>
              <a:gs pos="0">
                <a:schemeClr val="accent2"/>
              </a:gs>
              <a:gs pos="77000">
                <a:schemeClr val="accent2">
                  <a:alpha val="59000"/>
                </a:schemeClr>
              </a:gs>
            </a:gsLst>
            <a:lin ang="4200000" scaled="0"/>
          </a:gradFill>
        </p:spPr>
        <p:txBody>
          <a:bodyPr anchor="ctr">
            <a:normAutofit/>
          </a:bodyPr>
          <a:lstStyle>
            <a:lvl1pPr marL="0" indent="0" algn="ctr">
              <a:buNone/>
              <a:defRPr sz="2000" b="1">
                <a:solidFill>
                  <a:schemeClr val="bg1"/>
                </a:solidFill>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solidFill>
            <a:schemeClr val="bg1"/>
          </a:solidFill>
          <a:effectLst>
            <a:outerShdw blurRad="63500" dist="38100" dir="1800000" algn="tl" rotWithShape="0">
              <a:prstClr val="black">
                <a:alpha val="30000"/>
              </a:prstClr>
            </a:outerShdw>
          </a:effectLs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a:gradFill>
            <a:gsLst>
              <a:gs pos="0">
                <a:schemeClr val="accent2"/>
              </a:gs>
              <a:gs pos="77000">
                <a:schemeClr val="accent2">
                  <a:alpha val="59000"/>
                </a:schemeClr>
              </a:gs>
            </a:gsLst>
            <a:lin ang="4200000" scaled="0"/>
          </a:gradFill>
        </p:spPr>
        <p:txBody>
          <a:bodyPr vert="horz" lIns="91440" tIns="45720" rIns="91440" bIns="45720" rtlCol="0" anchor="ctr">
            <a:normAutofit/>
          </a:bodyPr>
          <a:lstStyle>
            <a:lvl1pPr algn="ctr">
              <a:defRPr lang="en-US" sz="2000" b="1" dirty="0" smtClean="0">
                <a:solidFill>
                  <a:schemeClr val="bg1"/>
                </a:solidFill>
                <a:latin typeface="Arial Narrow" pitchFamily="34" charset="0"/>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193368" y="2174875"/>
            <a:ext cx="5389033" cy="3951288"/>
          </a:xfrm>
          <a:solidFill>
            <a:schemeClr val="bg1"/>
          </a:solidFill>
          <a:effectLst>
            <a:outerShdw blurRad="63500" dist="38100" dir="1800000" algn="tl" rotWithShape="0">
              <a:prstClr val="black">
                <a:alpha val="30000"/>
              </a:prstClr>
            </a:outerShdw>
          </a:effectLs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cxnSp>
        <p:nvCxnSpPr>
          <p:cNvPr id="9" name="Straight Connector 8"/>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95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a:t>Click to edit Master title style</a:t>
            </a:r>
          </a:p>
        </p:txBody>
      </p:sp>
      <p:sp>
        <p:nvSpPr>
          <p:cNvPr id="4" name="Slide Number Placeholder 5"/>
          <p:cNvSpPr>
            <a:spLocks noGrp="1"/>
          </p:cNvSpPr>
          <p:nvPr>
            <p:ph type="sldNum" sz="quarter" idx="4"/>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cxnSp>
        <p:nvCxnSpPr>
          <p:cNvPr id="6" name="Straight Connector 5"/>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77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cxnSp>
        <p:nvCxnSpPr>
          <p:cNvPr id="5" name="Straight Connector 4"/>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3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Slide Number Placeholder 3"/>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5" name="Straight Connector 4"/>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01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47800"/>
            <a:ext cx="6815667"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4"/>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sp>
        <p:nvSpPr>
          <p:cNvPr id="8" name="Title 1"/>
          <p:cNvSpPr txBox="1">
            <a:spLocks/>
          </p:cNvSpPr>
          <p:nvPr/>
        </p:nvSpPr>
        <p:spPr>
          <a:xfrm>
            <a:off x="1879107" y="106362"/>
            <a:ext cx="8433787" cy="65563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a:solidFill>
                  <a:schemeClr val="tx1">
                    <a:lumMod val="65000"/>
                    <a:lumOff val="35000"/>
                  </a:schemeClr>
                </a:solidFill>
                <a:latin typeface="Arial Narrow" pitchFamily="34" charset="0"/>
                <a:ea typeface="+mj-ea"/>
                <a:cs typeface="Arial" pitchFamily="34" charset="0"/>
              </a:defRPr>
            </a:lvl1pPr>
          </a:lstStyle>
          <a:p>
            <a:pPr algn="ctr"/>
            <a:r>
              <a:rPr lang="en-US" sz="2400" dirty="0"/>
              <a:t>Click to edit Master title style</a:t>
            </a:r>
          </a:p>
        </p:txBody>
      </p:sp>
      <p:cxnSp>
        <p:nvCxnSpPr>
          <p:cNvPr id="9" name="Straight Connector 8"/>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04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4"/>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cxnSp>
        <p:nvCxnSpPr>
          <p:cNvPr id="8" name="Straight Connector 7"/>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51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06362"/>
            <a:ext cx="8433787" cy="6556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71601"/>
            <a:ext cx="10972800" cy="4754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lide Number Placeholder 5"/>
          <p:cNvSpPr>
            <a:spLocks noGrp="1"/>
          </p:cNvSpPr>
          <p:nvPr>
            <p:ph type="sldNum" sz="quarter" idx="4"/>
          </p:nvPr>
        </p:nvSpPr>
        <p:spPr>
          <a:xfrm>
            <a:off x="11664272" y="6456514"/>
            <a:ext cx="508000" cy="365125"/>
          </a:xfrm>
          <a:prstGeom prst="rect">
            <a:avLst/>
          </a:prstGeom>
        </p:spPr>
        <p:txBody>
          <a:bodyPr vert="horz" lIns="91440" tIns="45720" rIns="91440" bIns="45720" rtlCol="0" anchor="ctr"/>
          <a:lstStyle>
            <a:lvl1pPr algn="l">
              <a:defRPr lang="en-US" sz="1000" b="1" kern="1200" smtClean="0">
                <a:solidFill>
                  <a:schemeClr val="bg1"/>
                </a:solidFill>
                <a:latin typeface="Perpetua" pitchFamily="18" charset="0"/>
                <a:ea typeface="+mn-ea"/>
                <a:cs typeface="Arial" pitchFamily="34" charset="0"/>
              </a:defRPr>
            </a:lvl1pPr>
          </a:lstStyle>
          <a:p>
            <a:fld id="{D57F1E4F-1CFF-5643-939E-217C01CDF565}" type="slidenum">
              <a:rPr lang="en-US" smtClean="0"/>
              <a:pPr/>
              <a:t>‹#›</a:t>
            </a:fld>
            <a:endParaRPr lang="en-US" dirty="0"/>
          </a:p>
        </p:txBody>
      </p:sp>
      <p:cxnSp>
        <p:nvCxnSpPr>
          <p:cNvPr id="6" name="Straight Connector 5"/>
          <p:cNvCxnSpPr/>
          <p:nvPr/>
        </p:nvCxnSpPr>
        <p:spPr>
          <a:xfrm>
            <a:off x="11646523" y="6512512"/>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4493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xStyles>
    <p:titleStyle>
      <a:lvl1pPr algn="l" defTabSz="914400" rtl="0" eaLnBrk="1" latinLnBrk="0" hangingPunct="1">
        <a:spcBef>
          <a:spcPct val="0"/>
        </a:spcBef>
        <a:buNone/>
        <a:defRPr sz="2400" b="1" kern="1200">
          <a:solidFill>
            <a:schemeClr val="tx1">
              <a:lumMod val="65000"/>
              <a:lumOff val="35000"/>
            </a:schemeClr>
          </a:solidFill>
          <a:latin typeface="Arial Narrow"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SzPct val="70000"/>
        <a:buFont typeface="Courier New" pitchFamily="49" charset="0"/>
        <a:buChar char="o"/>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SzPct val="75000"/>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5.svg"/><Relationship Id="rId7" Type="http://schemas.openxmlformats.org/officeDocument/2006/relationships/image" Target="../media/image33.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marketdec.com/estprodtst/default.ht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476374" y="1712747"/>
            <a:ext cx="5603289" cy="1115644"/>
          </a:xfrm>
        </p:spPr>
        <p:txBody>
          <a:bodyPr>
            <a:normAutofit/>
          </a:bodyPr>
          <a:lstStyle/>
          <a:p>
            <a:r>
              <a:rPr lang="en-US" sz="3200" dirty="0">
                <a:solidFill>
                  <a:schemeClr val="tx1">
                    <a:lumMod val="75000"/>
                    <a:lumOff val="25000"/>
                  </a:schemeClr>
                </a:solidFill>
              </a:rPr>
              <a:t>Social Media and Web Analytics</a:t>
            </a:r>
          </a:p>
        </p:txBody>
      </p:sp>
      <p:sp>
        <p:nvSpPr>
          <p:cNvPr id="7" name="Content Placeholder 3"/>
          <p:cNvSpPr>
            <a:spLocks noGrp="1"/>
          </p:cNvSpPr>
          <p:nvPr>
            <p:ph sz="quarter" idx="12"/>
          </p:nvPr>
        </p:nvSpPr>
        <p:spPr>
          <a:xfrm>
            <a:off x="1476374" y="2746285"/>
            <a:ext cx="3962400" cy="507111"/>
          </a:xfrm>
        </p:spPr>
        <p:txBody>
          <a:bodyPr/>
          <a:lstStyle/>
          <a:p>
            <a:r>
              <a:rPr lang="en-US" sz="2800" dirty="0"/>
              <a:t>Experiments</a:t>
            </a:r>
            <a:endParaRPr lang="en-IN" sz="2800" dirty="0"/>
          </a:p>
        </p:txBody>
      </p:sp>
    </p:spTree>
    <p:extLst>
      <p:ext uri="{BB962C8B-B14F-4D97-AF65-F5344CB8AC3E}">
        <p14:creationId xmlns:p14="http://schemas.microsoft.com/office/powerpoint/2010/main" val="423575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28601" y="88900"/>
            <a:ext cx="8229600" cy="685800"/>
          </a:xfrm>
        </p:spPr>
        <p:txBody>
          <a:bodyPr>
            <a:normAutofit/>
          </a:bodyPr>
          <a:lstStyle/>
          <a:p>
            <a:r>
              <a:rPr lang="en-US" sz="3200" dirty="0">
                <a:solidFill>
                  <a:schemeClr val="tx1">
                    <a:lumMod val="75000"/>
                    <a:lumOff val="25000"/>
                  </a:schemeClr>
                </a:solidFill>
              </a:rPr>
              <a:t>The Ideal Situation – A True Experiment</a:t>
            </a:r>
          </a:p>
        </p:txBody>
      </p:sp>
      <p:sp>
        <p:nvSpPr>
          <p:cNvPr id="28675" name="Rectangle 3"/>
          <p:cNvSpPr>
            <a:spLocks noGrp="1" noChangeArrowheads="1"/>
          </p:cNvSpPr>
          <p:nvPr>
            <p:ph type="body" sz="half" idx="4294967295"/>
          </p:nvPr>
        </p:nvSpPr>
        <p:spPr>
          <a:xfrm>
            <a:off x="228601" y="914400"/>
            <a:ext cx="10210799" cy="1017587"/>
          </a:xfrm>
        </p:spPr>
        <p:txBody>
          <a:bodyPr/>
          <a:lstStyle/>
          <a:p>
            <a:r>
              <a:rPr lang="en-US" sz="2400" dirty="0">
                <a:solidFill>
                  <a:schemeClr val="accent3"/>
                </a:solidFill>
                <a:latin typeface="Bell MT" pitchFamily="18" charset="0"/>
              </a:rPr>
              <a:t>Conduct experiment to test a drug for Alzheimer's Disease prevention. Expose mice to drug and look at outcome:</a:t>
            </a:r>
          </a:p>
          <a:p>
            <a:endParaRPr lang="en-US" sz="2000" dirty="0">
              <a:solidFill>
                <a:schemeClr val="bg1"/>
              </a:solidFill>
              <a:latin typeface="Bell MT" pitchFamily="18" charset="0"/>
            </a:endParaRPr>
          </a:p>
        </p:txBody>
      </p:sp>
      <p:pic>
        <p:nvPicPr>
          <p:cNvPr id="28701" name="Picture 29" descr="mouse"/>
          <p:cNvPicPr>
            <a:picLocks noGrp="1" noChangeAspect="1" noChangeArrowheads="1"/>
          </p:cNvPicPr>
          <p:nvPr>
            <p:ph sz="quarter" idx="4294967295"/>
          </p:nvPr>
        </p:nvPicPr>
        <p:blipFill>
          <a:blip r:embed="rId3" cstate="print"/>
          <a:srcRect/>
          <a:stretch>
            <a:fillRect/>
          </a:stretch>
        </p:blipFill>
        <p:spPr>
          <a:xfrm>
            <a:off x="2528888" y="4097338"/>
            <a:ext cx="733425" cy="644525"/>
          </a:xfrm>
          <a:noFill/>
          <a:ln/>
        </p:spPr>
      </p:pic>
      <p:pic>
        <p:nvPicPr>
          <p:cNvPr id="28676" name="Picture 4" descr="white_rat_in_maze"/>
          <p:cNvPicPr>
            <a:picLocks noGrp="1" noChangeAspect="1" noChangeArrowheads="1"/>
          </p:cNvPicPr>
          <p:nvPr>
            <p:ph sz="quarter" idx="4294967295"/>
          </p:nvPr>
        </p:nvPicPr>
        <p:blipFill>
          <a:blip r:embed="rId4" cstate="print"/>
          <a:srcRect/>
          <a:stretch>
            <a:fillRect/>
          </a:stretch>
        </p:blipFill>
        <p:spPr>
          <a:xfrm>
            <a:off x="5241179" y="2762250"/>
            <a:ext cx="2667000" cy="1608137"/>
          </a:xfrm>
          <a:noFill/>
          <a:ln/>
        </p:spPr>
      </p:pic>
      <p:sp>
        <p:nvSpPr>
          <p:cNvPr id="28677" name="Line 5"/>
          <p:cNvSpPr>
            <a:spLocks noChangeShapeType="1"/>
          </p:cNvSpPr>
          <p:nvPr/>
        </p:nvSpPr>
        <p:spPr bwMode="auto">
          <a:xfrm>
            <a:off x="3276600" y="2895600"/>
            <a:ext cx="2286000" cy="228600"/>
          </a:xfrm>
          <a:prstGeom prst="line">
            <a:avLst/>
          </a:prstGeom>
          <a:noFill/>
          <a:ln w="38100">
            <a:solidFill>
              <a:schemeClr val="tx1"/>
            </a:solidFill>
            <a:round/>
            <a:headEnd/>
            <a:tailEnd type="triangle" w="med" len="med"/>
          </a:ln>
          <a:effectLst/>
        </p:spPr>
        <p:txBody>
          <a:bodyPr/>
          <a:lstStyle/>
          <a:p>
            <a:endParaRPr lang="en-US"/>
          </a:p>
        </p:txBody>
      </p:sp>
      <p:sp>
        <p:nvSpPr>
          <p:cNvPr id="28678" name="Line 6"/>
          <p:cNvSpPr>
            <a:spLocks noChangeShapeType="1"/>
          </p:cNvSpPr>
          <p:nvPr/>
        </p:nvSpPr>
        <p:spPr bwMode="auto">
          <a:xfrm>
            <a:off x="3429000" y="3657600"/>
            <a:ext cx="1828800" cy="0"/>
          </a:xfrm>
          <a:prstGeom prst="line">
            <a:avLst/>
          </a:prstGeom>
          <a:noFill/>
          <a:ln w="38100">
            <a:solidFill>
              <a:schemeClr val="tx1"/>
            </a:solidFill>
            <a:round/>
            <a:headEnd/>
            <a:tailEnd type="triangle" w="med" len="med"/>
          </a:ln>
          <a:effectLst/>
        </p:spPr>
        <p:txBody>
          <a:bodyPr/>
          <a:lstStyle/>
          <a:p>
            <a:endParaRPr lang="en-US"/>
          </a:p>
        </p:txBody>
      </p:sp>
      <p:sp>
        <p:nvSpPr>
          <p:cNvPr id="28679" name="Line 7"/>
          <p:cNvSpPr>
            <a:spLocks noChangeShapeType="1"/>
          </p:cNvSpPr>
          <p:nvPr/>
        </p:nvSpPr>
        <p:spPr bwMode="auto">
          <a:xfrm flipV="1">
            <a:off x="5181600" y="4760571"/>
            <a:ext cx="762000" cy="914400"/>
          </a:xfrm>
          <a:prstGeom prst="line">
            <a:avLst/>
          </a:prstGeom>
          <a:noFill/>
          <a:ln w="38100">
            <a:solidFill>
              <a:schemeClr val="tx1"/>
            </a:solidFill>
            <a:round/>
            <a:headEnd/>
            <a:tailEnd type="triangle" w="med" len="med"/>
          </a:ln>
          <a:effectLst/>
        </p:spPr>
        <p:txBody>
          <a:bodyPr/>
          <a:lstStyle/>
          <a:p>
            <a:endParaRPr lang="en-US"/>
          </a:p>
        </p:txBody>
      </p:sp>
      <p:sp>
        <p:nvSpPr>
          <p:cNvPr id="28680" name="Line 8"/>
          <p:cNvSpPr>
            <a:spLocks noChangeShapeType="1"/>
          </p:cNvSpPr>
          <p:nvPr/>
        </p:nvSpPr>
        <p:spPr bwMode="auto">
          <a:xfrm>
            <a:off x="8153400" y="2590800"/>
            <a:ext cx="838200" cy="0"/>
          </a:xfrm>
          <a:prstGeom prst="line">
            <a:avLst/>
          </a:prstGeom>
          <a:noFill/>
          <a:ln w="38100">
            <a:solidFill>
              <a:schemeClr val="tx1"/>
            </a:solidFill>
            <a:round/>
            <a:headEnd/>
            <a:tailEnd type="triangle" w="med" len="med"/>
          </a:ln>
          <a:effectLst/>
        </p:spPr>
        <p:txBody>
          <a:bodyPr/>
          <a:lstStyle/>
          <a:p>
            <a:endParaRPr lang="en-US"/>
          </a:p>
        </p:txBody>
      </p:sp>
      <p:sp>
        <p:nvSpPr>
          <p:cNvPr id="28681" name="Line 9"/>
          <p:cNvSpPr>
            <a:spLocks noChangeShapeType="1"/>
          </p:cNvSpPr>
          <p:nvPr/>
        </p:nvSpPr>
        <p:spPr bwMode="auto">
          <a:xfrm>
            <a:off x="8153400" y="2895600"/>
            <a:ext cx="838200" cy="0"/>
          </a:xfrm>
          <a:prstGeom prst="line">
            <a:avLst/>
          </a:prstGeom>
          <a:noFill/>
          <a:ln w="38100">
            <a:solidFill>
              <a:schemeClr val="tx1"/>
            </a:solidFill>
            <a:round/>
            <a:headEnd/>
            <a:tailEnd type="triangle" w="med" len="med"/>
          </a:ln>
          <a:effectLst/>
        </p:spPr>
        <p:txBody>
          <a:bodyPr/>
          <a:lstStyle/>
          <a:p>
            <a:endParaRPr lang="en-US"/>
          </a:p>
        </p:txBody>
      </p:sp>
      <p:sp>
        <p:nvSpPr>
          <p:cNvPr id="28682" name="Line 10"/>
          <p:cNvSpPr>
            <a:spLocks noChangeShapeType="1"/>
          </p:cNvSpPr>
          <p:nvPr/>
        </p:nvSpPr>
        <p:spPr bwMode="auto">
          <a:xfrm>
            <a:off x="8153400" y="3276600"/>
            <a:ext cx="838200" cy="0"/>
          </a:xfrm>
          <a:prstGeom prst="line">
            <a:avLst/>
          </a:prstGeom>
          <a:noFill/>
          <a:ln w="38100">
            <a:solidFill>
              <a:schemeClr val="tx1"/>
            </a:solidFill>
            <a:round/>
            <a:headEnd/>
            <a:tailEnd type="triangle" w="med" len="med"/>
          </a:ln>
          <a:effectLst/>
        </p:spPr>
        <p:txBody>
          <a:bodyPr/>
          <a:lstStyle/>
          <a:p>
            <a:endParaRPr lang="en-US"/>
          </a:p>
        </p:txBody>
      </p:sp>
      <p:sp>
        <p:nvSpPr>
          <p:cNvPr id="28683" name="Text Box 11"/>
          <p:cNvSpPr txBox="1">
            <a:spLocks noChangeArrowheads="1"/>
          </p:cNvSpPr>
          <p:nvPr/>
        </p:nvSpPr>
        <p:spPr bwMode="auto">
          <a:xfrm>
            <a:off x="9067800" y="2362201"/>
            <a:ext cx="609600" cy="366713"/>
          </a:xfrm>
          <a:prstGeom prst="rect">
            <a:avLst/>
          </a:prstGeom>
          <a:noFill/>
          <a:ln w="9525">
            <a:noFill/>
            <a:miter lim="800000"/>
            <a:headEnd/>
            <a:tailEnd/>
          </a:ln>
          <a:effectLst/>
        </p:spPr>
        <p:txBody>
          <a:bodyPr>
            <a:spAutoFit/>
          </a:bodyPr>
          <a:lstStyle/>
          <a:p>
            <a:pPr eaLnBrk="0" hangingPunct="0">
              <a:spcBef>
                <a:spcPct val="50000"/>
              </a:spcBef>
            </a:pPr>
            <a:r>
              <a:rPr lang="en-US" dirty="0">
                <a:solidFill>
                  <a:srgbClr val="FF0000"/>
                </a:solidFill>
                <a:latin typeface="Arial" panose="020B0604020202020204" pitchFamily="34" charset="0"/>
                <a:cs typeface="Arial" panose="020B0604020202020204" pitchFamily="34" charset="0"/>
              </a:rPr>
              <a:t>Y</a:t>
            </a:r>
            <a:r>
              <a:rPr lang="en-US" baseline="-25000" dirty="0">
                <a:solidFill>
                  <a:srgbClr val="FF0000"/>
                </a:solidFill>
                <a:latin typeface="Arial" panose="020B0604020202020204" pitchFamily="34" charset="0"/>
                <a:cs typeface="Arial" panose="020B0604020202020204" pitchFamily="34" charset="0"/>
              </a:rPr>
              <a:t>1</a:t>
            </a:r>
          </a:p>
        </p:txBody>
      </p:sp>
      <p:sp>
        <p:nvSpPr>
          <p:cNvPr id="28684" name="Text Box 12"/>
          <p:cNvSpPr txBox="1">
            <a:spLocks noChangeArrowheads="1"/>
          </p:cNvSpPr>
          <p:nvPr/>
        </p:nvSpPr>
        <p:spPr bwMode="auto">
          <a:xfrm>
            <a:off x="9067800" y="2743201"/>
            <a:ext cx="609600" cy="366713"/>
          </a:xfrm>
          <a:prstGeom prst="rect">
            <a:avLst/>
          </a:prstGeom>
          <a:noFill/>
          <a:ln w="9525">
            <a:noFill/>
            <a:miter lim="800000"/>
            <a:headEnd/>
            <a:tailEnd/>
          </a:ln>
          <a:effectLst/>
        </p:spPr>
        <p:txBody>
          <a:bodyPr>
            <a:spAutoFit/>
          </a:bodyPr>
          <a:lstStyle/>
          <a:p>
            <a:pPr eaLnBrk="0" hangingPunct="0">
              <a:spcBef>
                <a:spcPct val="50000"/>
              </a:spcBef>
            </a:pPr>
            <a:r>
              <a:rPr lang="en-US" dirty="0">
                <a:solidFill>
                  <a:srgbClr val="FF0000"/>
                </a:solidFill>
                <a:latin typeface="Arial" panose="020B0604020202020204" pitchFamily="34" charset="0"/>
                <a:cs typeface="Arial" panose="020B0604020202020204" pitchFamily="34" charset="0"/>
              </a:rPr>
              <a:t>Y</a:t>
            </a:r>
            <a:r>
              <a:rPr lang="en-US" baseline="-25000" dirty="0">
                <a:solidFill>
                  <a:srgbClr val="FF0000"/>
                </a:solidFill>
                <a:latin typeface="Arial" panose="020B0604020202020204" pitchFamily="34" charset="0"/>
                <a:cs typeface="Arial" panose="020B0604020202020204" pitchFamily="34" charset="0"/>
              </a:rPr>
              <a:t>2</a:t>
            </a:r>
          </a:p>
        </p:txBody>
      </p:sp>
      <p:sp>
        <p:nvSpPr>
          <p:cNvPr id="28685" name="Text Box 13"/>
          <p:cNvSpPr txBox="1">
            <a:spLocks noChangeArrowheads="1"/>
          </p:cNvSpPr>
          <p:nvPr/>
        </p:nvSpPr>
        <p:spPr bwMode="auto">
          <a:xfrm>
            <a:off x="9067800" y="3124201"/>
            <a:ext cx="609600" cy="366713"/>
          </a:xfrm>
          <a:prstGeom prst="rect">
            <a:avLst/>
          </a:prstGeom>
          <a:noFill/>
          <a:ln w="9525">
            <a:noFill/>
            <a:miter lim="800000"/>
            <a:headEnd/>
            <a:tailEnd/>
          </a:ln>
          <a:effectLst/>
        </p:spPr>
        <p:txBody>
          <a:bodyPr>
            <a:spAutoFit/>
          </a:bodyPr>
          <a:lstStyle/>
          <a:p>
            <a:pPr eaLnBrk="0" hangingPunct="0">
              <a:spcBef>
                <a:spcPct val="50000"/>
              </a:spcBef>
            </a:pPr>
            <a:r>
              <a:rPr lang="en-US" dirty="0">
                <a:solidFill>
                  <a:srgbClr val="FF0000"/>
                </a:solidFill>
                <a:latin typeface="Arial" panose="020B0604020202020204" pitchFamily="34" charset="0"/>
                <a:cs typeface="Arial" panose="020B0604020202020204" pitchFamily="34" charset="0"/>
              </a:rPr>
              <a:t>Y</a:t>
            </a:r>
            <a:r>
              <a:rPr lang="en-US" baseline="-25000" dirty="0">
                <a:solidFill>
                  <a:srgbClr val="FF0000"/>
                </a:solidFill>
                <a:latin typeface="Arial" panose="020B0604020202020204" pitchFamily="34" charset="0"/>
                <a:cs typeface="Arial" panose="020B0604020202020204" pitchFamily="34" charset="0"/>
              </a:rPr>
              <a:t>3</a:t>
            </a:r>
          </a:p>
        </p:txBody>
      </p:sp>
      <p:sp>
        <p:nvSpPr>
          <p:cNvPr id="28686" name="Line 14"/>
          <p:cNvSpPr>
            <a:spLocks noChangeShapeType="1"/>
          </p:cNvSpPr>
          <p:nvPr/>
        </p:nvSpPr>
        <p:spPr bwMode="auto">
          <a:xfrm flipV="1">
            <a:off x="3429000" y="4191000"/>
            <a:ext cx="1981200" cy="304800"/>
          </a:xfrm>
          <a:prstGeom prst="line">
            <a:avLst/>
          </a:prstGeom>
          <a:noFill/>
          <a:ln w="38100">
            <a:solidFill>
              <a:schemeClr val="tx1"/>
            </a:solidFill>
            <a:round/>
            <a:headEnd/>
            <a:tailEnd type="triangle" w="med" len="med"/>
          </a:ln>
          <a:effectLst/>
        </p:spPr>
        <p:txBody>
          <a:bodyPr/>
          <a:lstStyle/>
          <a:p>
            <a:endParaRPr lang="en-US"/>
          </a:p>
        </p:txBody>
      </p:sp>
      <p:sp>
        <p:nvSpPr>
          <p:cNvPr id="28687" name="Line 15"/>
          <p:cNvSpPr>
            <a:spLocks noChangeShapeType="1"/>
          </p:cNvSpPr>
          <p:nvPr/>
        </p:nvSpPr>
        <p:spPr bwMode="auto">
          <a:xfrm flipV="1">
            <a:off x="6225397" y="4798671"/>
            <a:ext cx="117575" cy="914400"/>
          </a:xfrm>
          <a:prstGeom prst="line">
            <a:avLst/>
          </a:prstGeom>
          <a:noFill/>
          <a:ln w="38100">
            <a:solidFill>
              <a:schemeClr val="tx1"/>
            </a:solidFill>
            <a:round/>
            <a:headEnd/>
            <a:tailEnd type="triangle" w="med" len="med"/>
          </a:ln>
          <a:effectLst/>
        </p:spPr>
        <p:txBody>
          <a:bodyPr/>
          <a:lstStyle/>
          <a:p>
            <a:endParaRPr lang="en-US"/>
          </a:p>
        </p:txBody>
      </p:sp>
      <p:sp>
        <p:nvSpPr>
          <p:cNvPr id="28688" name="Line 16"/>
          <p:cNvSpPr>
            <a:spLocks noChangeShapeType="1"/>
          </p:cNvSpPr>
          <p:nvPr/>
        </p:nvSpPr>
        <p:spPr bwMode="auto">
          <a:xfrm flipH="1" flipV="1">
            <a:off x="6624769" y="4811849"/>
            <a:ext cx="309431" cy="903151"/>
          </a:xfrm>
          <a:prstGeom prst="line">
            <a:avLst/>
          </a:prstGeom>
          <a:noFill/>
          <a:ln w="38100">
            <a:solidFill>
              <a:schemeClr val="tx1"/>
            </a:solidFill>
            <a:round/>
            <a:headEnd/>
            <a:tailEnd type="triangle" w="med" len="med"/>
          </a:ln>
          <a:effectLst/>
        </p:spPr>
        <p:txBody>
          <a:bodyPr/>
          <a:lstStyle/>
          <a:p>
            <a:endParaRPr lang="en-US"/>
          </a:p>
        </p:txBody>
      </p:sp>
      <p:sp>
        <p:nvSpPr>
          <p:cNvPr id="28689" name="Text Box 17"/>
          <p:cNvSpPr txBox="1">
            <a:spLocks noChangeArrowheads="1"/>
          </p:cNvSpPr>
          <p:nvPr/>
        </p:nvSpPr>
        <p:spPr bwMode="auto">
          <a:xfrm>
            <a:off x="3657600" y="2603500"/>
            <a:ext cx="1056700" cy="369332"/>
          </a:xfrm>
          <a:prstGeom prst="rect">
            <a:avLst/>
          </a:prstGeom>
          <a:noFill/>
          <a:ln w="9525">
            <a:noFill/>
            <a:miter lim="800000"/>
            <a:headEnd/>
            <a:tailEnd/>
          </a:ln>
          <a:effectLst/>
        </p:spPr>
        <p:txBody>
          <a:bodyPr wrap="none">
            <a:spAutoFit/>
          </a:bodyPr>
          <a:lstStyle/>
          <a:p>
            <a:pPr eaLnBrk="0" hangingPunct="0"/>
            <a:r>
              <a:rPr lang="en-US" dirty="0">
                <a:solidFill>
                  <a:schemeClr val="accent3"/>
                </a:solidFill>
                <a:latin typeface="Arial" panose="020B0604020202020204" pitchFamily="34" charset="0"/>
                <a:cs typeface="Arial" panose="020B0604020202020204" pitchFamily="34" charset="0"/>
              </a:rPr>
              <a:t>Stuart L.</a:t>
            </a:r>
          </a:p>
        </p:txBody>
      </p:sp>
      <p:sp>
        <p:nvSpPr>
          <p:cNvPr id="28690" name="Text Box 18"/>
          <p:cNvSpPr txBox="1">
            <a:spLocks noChangeArrowheads="1"/>
          </p:cNvSpPr>
          <p:nvPr/>
        </p:nvSpPr>
        <p:spPr bwMode="auto">
          <a:xfrm>
            <a:off x="3505201" y="3289301"/>
            <a:ext cx="1223412" cy="369332"/>
          </a:xfrm>
          <a:prstGeom prst="rect">
            <a:avLst/>
          </a:prstGeom>
          <a:noFill/>
          <a:ln w="9525">
            <a:noFill/>
            <a:miter lim="800000"/>
            <a:headEnd/>
            <a:tailEnd/>
          </a:ln>
          <a:effectLst/>
        </p:spPr>
        <p:txBody>
          <a:bodyPr wrap="none">
            <a:spAutoFit/>
          </a:bodyPr>
          <a:lstStyle/>
          <a:p>
            <a:pPr eaLnBrk="0" hangingPunct="0"/>
            <a:r>
              <a:rPr lang="en-US" dirty="0">
                <a:solidFill>
                  <a:schemeClr val="accent3"/>
                </a:solidFill>
                <a:latin typeface="Arial" panose="020B0604020202020204" pitchFamily="34" charset="0"/>
                <a:cs typeface="Arial" panose="020B0604020202020204" pitchFamily="34" charset="0"/>
              </a:rPr>
              <a:t>Mickey M.</a:t>
            </a:r>
          </a:p>
        </p:txBody>
      </p:sp>
      <p:sp>
        <p:nvSpPr>
          <p:cNvPr id="28691" name="Text Box 19"/>
          <p:cNvSpPr txBox="1">
            <a:spLocks noChangeArrowheads="1"/>
          </p:cNvSpPr>
          <p:nvPr/>
        </p:nvSpPr>
        <p:spPr bwMode="auto">
          <a:xfrm>
            <a:off x="3581401" y="3975101"/>
            <a:ext cx="1274708" cy="369332"/>
          </a:xfrm>
          <a:prstGeom prst="rect">
            <a:avLst/>
          </a:prstGeom>
          <a:noFill/>
          <a:ln w="9525">
            <a:noFill/>
            <a:miter lim="800000"/>
            <a:headEnd/>
            <a:tailEnd/>
          </a:ln>
          <a:effectLst/>
        </p:spPr>
        <p:txBody>
          <a:bodyPr wrap="none">
            <a:spAutoFit/>
          </a:bodyPr>
          <a:lstStyle/>
          <a:p>
            <a:pPr eaLnBrk="0" hangingPunct="0"/>
            <a:r>
              <a:rPr lang="en-US" dirty="0">
                <a:solidFill>
                  <a:schemeClr val="accent3"/>
                </a:solidFill>
                <a:latin typeface="Arial" panose="020B0604020202020204" pitchFamily="34" charset="0"/>
                <a:cs typeface="Arial" panose="020B0604020202020204" pitchFamily="34" charset="0"/>
              </a:rPr>
              <a:t>Speedy G.</a:t>
            </a:r>
          </a:p>
        </p:txBody>
      </p:sp>
      <p:sp>
        <p:nvSpPr>
          <p:cNvPr id="28692" name="Text Box 20"/>
          <p:cNvSpPr txBox="1">
            <a:spLocks noChangeArrowheads="1"/>
          </p:cNvSpPr>
          <p:nvPr/>
        </p:nvSpPr>
        <p:spPr bwMode="auto">
          <a:xfrm>
            <a:off x="6934200" y="5257800"/>
            <a:ext cx="1066800" cy="304800"/>
          </a:xfrm>
          <a:prstGeom prst="rect">
            <a:avLst/>
          </a:prstGeom>
          <a:noFill/>
          <a:ln w="9525">
            <a:noFill/>
            <a:miter lim="800000"/>
            <a:headEnd/>
            <a:tailEnd/>
          </a:ln>
          <a:effectLst/>
        </p:spPr>
        <p:txBody>
          <a:bodyPr>
            <a:spAutoFit/>
          </a:bodyPr>
          <a:lstStyle/>
          <a:p>
            <a:pPr eaLnBrk="0" hangingPunct="0"/>
            <a:r>
              <a:rPr lang="en-US" sz="1400" b="1" dirty="0">
                <a:solidFill>
                  <a:schemeClr val="accent4"/>
                </a:solidFill>
                <a:latin typeface="Arial" panose="020B0604020202020204" pitchFamily="34" charset="0"/>
                <a:cs typeface="Arial" panose="020B0604020202020204" pitchFamily="34" charset="0"/>
              </a:rPr>
              <a:t>Minnie M.</a:t>
            </a:r>
          </a:p>
        </p:txBody>
      </p:sp>
      <p:sp>
        <p:nvSpPr>
          <p:cNvPr id="28693" name="Line 21"/>
          <p:cNvSpPr>
            <a:spLocks noChangeShapeType="1"/>
          </p:cNvSpPr>
          <p:nvPr/>
        </p:nvSpPr>
        <p:spPr bwMode="auto">
          <a:xfrm>
            <a:off x="8534400" y="4267200"/>
            <a:ext cx="762000" cy="304800"/>
          </a:xfrm>
          <a:prstGeom prst="line">
            <a:avLst/>
          </a:prstGeom>
          <a:noFill/>
          <a:ln w="38100">
            <a:solidFill>
              <a:schemeClr val="tx1"/>
            </a:solidFill>
            <a:round/>
            <a:headEnd/>
            <a:tailEnd type="triangle" w="med" len="med"/>
          </a:ln>
          <a:effectLst/>
        </p:spPr>
        <p:txBody>
          <a:bodyPr/>
          <a:lstStyle/>
          <a:p>
            <a:endParaRPr lang="en-US"/>
          </a:p>
        </p:txBody>
      </p:sp>
      <p:sp>
        <p:nvSpPr>
          <p:cNvPr id="28694" name="Text Box 22"/>
          <p:cNvSpPr txBox="1">
            <a:spLocks noChangeArrowheads="1"/>
          </p:cNvSpPr>
          <p:nvPr/>
        </p:nvSpPr>
        <p:spPr bwMode="auto">
          <a:xfrm rot="777455">
            <a:off x="9372600" y="4495801"/>
            <a:ext cx="609600" cy="366713"/>
          </a:xfrm>
          <a:prstGeom prst="rect">
            <a:avLst/>
          </a:prstGeom>
          <a:noFill/>
          <a:ln w="9525">
            <a:noFill/>
            <a:miter lim="800000"/>
            <a:headEnd/>
            <a:tailEnd/>
          </a:ln>
          <a:effectLst/>
        </p:spPr>
        <p:txBody>
          <a:bodyPr>
            <a:spAutoFit/>
          </a:bodyPr>
          <a:lstStyle/>
          <a:p>
            <a:pPr eaLnBrk="0" hangingPunct="0">
              <a:spcBef>
                <a:spcPct val="50000"/>
              </a:spcBef>
            </a:pPr>
            <a:r>
              <a:rPr lang="en-US" dirty="0">
                <a:solidFill>
                  <a:srgbClr val="FF0000"/>
                </a:solidFill>
                <a:latin typeface="Arial" panose="020B0604020202020204" pitchFamily="34" charset="0"/>
                <a:cs typeface="Arial" panose="020B0604020202020204" pitchFamily="34" charset="0"/>
              </a:rPr>
              <a:t>Y</a:t>
            </a:r>
            <a:r>
              <a:rPr lang="en-US" baseline="-25000" dirty="0">
                <a:solidFill>
                  <a:srgbClr val="FF0000"/>
                </a:solidFill>
                <a:latin typeface="Arial" panose="020B0604020202020204" pitchFamily="34" charset="0"/>
                <a:cs typeface="Arial" panose="020B0604020202020204" pitchFamily="34" charset="0"/>
              </a:rPr>
              <a:t>4</a:t>
            </a:r>
          </a:p>
        </p:txBody>
      </p:sp>
      <p:sp>
        <p:nvSpPr>
          <p:cNvPr id="28695" name="Text Box 23"/>
          <p:cNvSpPr txBox="1">
            <a:spLocks noChangeArrowheads="1"/>
          </p:cNvSpPr>
          <p:nvPr/>
        </p:nvSpPr>
        <p:spPr bwMode="auto">
          <a:xfrm rot="777455">
            <a:off x="9372600" y="4875492"/>
            <a:ext cx="609600" cy="369332"/>
          </a:xfrm>
          <a:prstGeom prst="rect">
            <a:avLst/>
          </a:prstGeom>
          <a:noFill/>
          <a:ln w="9525">
            <a:noFill/>
            <a:miter lim="800000"/>
            <a:headEnd/>
            <a:tailEnd/>
          </a:ln>
          <a:effectLst/>
        </p:spPr>
        <p:txBody>
          <a:bodyPr>
            <a:spAutoFit/>
          </a:bodyPr>
          <a:lstStyle/>
          <a:p>
            <a:pPr eaLnBrk="0" hangingPunct="0">
              <a:spcBef>
                <a:spcPct val="50000"/>
              </a:spcBef>
            </a:pPr>
            <a:r>
              <a:rPr lang="en-US" dirty="0">
                <a:solidFill>
                  <a:srgbClr val="FF0000"/>
                </a:solidFill>
                <a:latin typeface="Arial" panose="020B0604020202020204" pitchFamily="34" charset="0"/>
                <a:cs typeface="Arial" panose="020B0604020202020204" pitchFamily="34" charset="0"/>
              </a:rPr>
              <a:t>Y</a:t>
            </a:r>
            <a:r>
              <a:rPr lang="en-US" baseline="-25000" dirty="0">
                <a:solidFill>
                  <a:srgbClr val="FF0000"/>
                </a:solidFill>
                <a:latin typeface="Arial" panose="020B0604020202020204" pitchFamily="34" charset="0"/>
                <a:cs typeface="Arial" panose="020B0604020202020204" pitchFamily="34" charset="0"/>
              </a:rPr>
              <a:t>5</a:t>
            </a:r>
          </a:p>
        </p:txBody>
      </p:sp>
      <p:sp>
        <p:nvSpPr>
          <p:cNvPr id="28696" name="Text Box 24"/>
          <p:cNvSpPr txBox="1">
            <a:spLocks noChangeArrowheads="1"/>
          </p:cNvSpPr>
          <p:nvPr/>
        </p:nvSpPr>
        <p:spPr bwMode="auto">
          <a:xfrm rot="777455">
            <a:off x="9372600" y="5257801"/>
            <a:ext cx="609600" cy="366713"/>
          </a:xfrm>
          <a:prstGeom prst="rect">
            <a:avLst/>
          </a:prstGeom>
          <a:noFill/>
          <a:ln w="9525">
            <a:noFill/>
            <a:miter lim="800000"/>
            <a:headEnd/>
            <a:tailEnd/>
          </a:ln>
          <a:effectLst/>
        </p:spPr>
        <p:txBody>
          <a:bodyPr>
            <a:spAutoFit/>
          </a:bodyPr>
          <a:lstStyle/>
          <a:p>
            <a:pPr eaLnBrk="0" hangingPunct="0">
              <a:spcBef>
                <a:spcPct val="50000"/>
              </a:spcBef>
            </a:pPr>
            <a:r>
              <a:rPr lang="en-US" dirty="0">
                <a:solidFill>
                  <a:srgbClr val="FF0000"/>
                </a:solidFill>
                <a:latin typeface="Arial" panose="020B0604020202020204" pitchFamily="34" charset="0"/>
                <a:cs typeface="Arial" panose="020B0604020202020204" pitchFamily="34" charset="0"/>
              </a:rPr>
              <a:t>Y</a:t>
            </a:r>
            <a:r>
              <a:rPr lang="en-US" baseline="-25000" dirty="0">
                <a:solidFill>
                  <a:srgbClr val="FF0000"/>
                </a:solidFill>
                <a:latin typeface="Arial" panose="020B0604020202020204" pitchFamily="34" charset="0"/>
                <a:cs typeface="Arial" panose="020B0604020202020204" pitchFamily="34" charset="0"/>
              </a:rPr>
              <a:t>6</a:t>
            </a:r>
          </a:p>
        </p:txBody>
      </p:sp>
      <p:sp>
        <p:nvSpPr>
          <p:cNvPr id="28697" name="Line 25"/>
          <p:cNvSpPr>
            <a:spLocks noChangeShapeType="1"/>
          </p:cNvSpPr>
          <p:nvPr/>
        </p:nvSpPr>
        <p:spPr bwMode="auto">
          <a:xfrm>
            <a:off x="8610600" y="4648200"/>
            <a:ext cx="762000" cy="304800"/>
          </a:xfrm>
          <a:prstGeom prst="line">
            <a:avLst/>
          </a:prstGeom>
          <a:noFill/>
          <a:ln w="38100">
            <a:solidFill>
              <a:schemeClr val="tx1"/>
            </a:solidFill>
            <a:round/>
            <a:headEnd/>
            <a:tailEnd type="triangle" w="med" len="med"/>
          </a:ln>
          <a:effectLst/>
        </p:spPr>
        <p:txBody>
          <a:bodyPr/>
          <a:lstStyle/>
          <a:p>
            <a:endParaRPr lang="en-US"/>
          </a:p>
        </p:txBody>
      </p:sp>
      <p:sp>
        <p:nvSpPr>
          <p:cNvPr id="28698" name="Line 26"/>
          <p:cNvSpPr>
            <a:spLocks noChangeShapeType="1"/>
          </p:cNvSpPr>
          <p:nvPr/>
        </p:nvSpPr>
        <p:spPr bwMode="auto">
          <a:xfrm>
            <a:off x="8610600" y="5029200"/>
            <a:ext cx="762000" cy="304800"/>
          </a:xfrm>
          <a:prstGeom prst="line">
            <a:avLst/>
          </a:prstGeom>
          <a:noFill/>
          <a:ln w="38100">
            <a:solidFill>
              <a:schemeClr val="tx1"/>
            </a:solidFill>
            <a:round/>
            <a:headEnd/>
            <a:tailEnd type="triangle" w="med" len="med"/>
          </a:ln>
          <a:effectLst/>
        </p:spPr>
        <p:txBody>
          <a:bodyPr/>
          <a:lstStyle/>
          <a:p>
            <a:endParaRPr lang="en-US"/>
          </a:p>
        </p:txBody>
      </p:sp>
      <p:sp>
        <p:nvSpPr>
          <p:cNvPr id="28699" name="Oval 27"/>
          <p:cNvSpPr>
            <a:spLocks noChangeArrowheads="1"/>
          </p:cNvSpPr>
          <p:nvPr/>
        </p:nvSpPr>
        <p:spPr bwMode="auto">
          <a:xfrm>
            <a:off x="2057400" y="1752600"/>
            <a:ext cx="3886200" cy="3429000"/>
          </a:xfrm>
          <a:prstGeom prst="ellipse">
            <a:avLst/>
          </a:prstGeom>
          <a:noFill/>
          <a:ln w="9525">
            <a:solidFill>
              <a:schemeClr val="tx1"/>
            </a:solidFill>
            <a:round/>
            <a:headEnd/>
            <a:tailEnd/>
          </a:ln>
          <a:effectLst/>
        </p:spPr>
        <p:txBody>
          <a:bodyPr wrap="none" anchor="ctr"/>
          <a:lstStyle/>
          <a:p>
            <a:endParaRPr lang="en-US"/>
          </a:p>
        </p:txBody>
      </p:sp>
      <p:pic>
        <p:nvPicPr>
          <p:cNvPr id="28700" name="Picture 28" descr="mouse"/>
          <p:cNvPicPr>
            <a:picLocks noChangeAspect="1" noChangeArrowheads="1"/>
          </p:cNvPicPr>
          <p:nvPr/>
        </p:nvPicPr>
        <p:blipFill>
          <a:blip r:embed="rId3" cstate="print"/>
          <a:srcRect/>
          <a:stretch>
            <a:fillRect/>
          </a:stretch>
        </p:blipFill>
        <p:spPr bwMode="auto">
          <a:xfrm>
            <a:off x="2590801" y="2438400"/>
            <a:ext cx="657225" cy="558800"/>
          </a:xfrm>
          <a:prstGeom prst="rect">
            <a:avLst/>
          </a:prstGeom>
          <a:solidFill>
            <a:schemeClr val="tx1">
              <a:alpha val="0"/>
            </a:schemeClr>
          </a:solidFill>
        </p:spPr>
      </p:pic>
      <p:pic>
        <p:nvPicPr>
          <p:cNvPr id="28702" name="Picture 30" descr="mouse"/>
          <p:cNvPicPr>
            <a:picLocks noChangeAspect="1" noChangeArrowheads="1"/>
          </p:cNvPicPr>
          <p:nvPr/>
        </p:nvPicPr>
        <p:blipFill>
          <a:blip r:embed="rId3" cstate="print"/>
          <a:srcRect/>
          <a:stretch>
            <a:fillRect/>
          </a:stretch>
        </p:blipFill>
        <p:spPr bwMode="auto">
          <a:xfrm>
            <a:off x="2590801" y="3276600"/>
            <a:ext cx="657225" cy="558800"/>
          </a:xfrm>
          <a:prstGeom prst="rect">
            <a:avLst/>
          </a:prstGeom>
          <a:noFill/>
        </p:spPr>
      </p:pic>
      <p:sp>
        <p:nvSpPr>
          <p:cNvPr id="28703" name="Text Box 31"/>
          <p:cNvSpPr txBox="1">
            <a:spLocks noChangeArrowheads="1"/>
          </p:cNvSpPr>
          <p:nvPr/>
        </p:nvSpPr>
        <p:spPr bwMode="auto">
          <a:xfrm>
            <a:off x="3429000" y="1993901"/>
            <a:ext cx="1313245" cy="369332"/>
          </a:xfrm>
          <a:prstGeom prst="rect">
            <a:avLst/>
          </a:prstGeom>
          <a:noFill/>
          <a:ln w="9525">
            <a:noFill/>
            <a:miter lim="800000"/>
            <a:headEnd/>
            <a:tailEnd/>
          </a:ln>
          <a:effectLst/>
        </p:spPr>
        <p:txBody>
          <a:bodyPr wrap="none">
            <a:spAutoFit/>
          </a:bodyPr>
          <a:lstStyle/>
          <a:p>
            <a:pPr eaLnBrk="0" hangingPunct="0"/>
            <a:r>
              <a:rPr lang="en-US" dirty="0">
                <a:solidFill>
                  <a:schemeClr val="accent6"/>
                </a:solidFill>
                <a:latin typeface="Arial" panose="020B0604020202020204" pitchFamily="34" charset="0"/>
                <a:cs typeface="Arial" panose="020B0604020202020204" pitchFamily="34" charset="0"/>
              </a:rPr>
              <a:t>Test Group</a:t>
            </a:r>
          </a:p>
        </p:txBody>
      </p:sp>
      <p:sp>
        <p:nvSpPr>
          <p:cNvPr id="28704" name="Oval 32"/>
          <p:cNvSpPr>
            <a:spLocks noChangeArrowheads="1"/>
          </p:cNvSpPr>
          <p:nvPr/>
        </p:nvSpPr>
        <p:spPr bwMode="auto">
          <a:xfrm>
            <a:off x="7467600" y="1905000"/>
            <a:ext cx="2667000" cy="1981200"/>
          </a:xfrm>
          <a:prstGeom prst="ellipse">
            <a:avLst/>
          </a:prstGeom>
          <a:noFill/>
          <a:ln w="9525">
            <a:solidFill>
              <a:schemeClr val="tx1"/>
            </a:solidFill>
            <a:round/>
            <a:headEnd/>
            <a:tailEnd/>
          </a:ln>
          <a:effectLst/>
        </p:spPr>
        <p:txBody>
          <a:bodyPr wrap="none" anchor="ctr"/>
          <a:lstStyle/>
          <a:p>
            <a:endParaRPr lang="en-US"/>
          </a:p>
        </p:txBody>
      </p:sp>
      <p:sp>
        <p:nvSpPr>
          <p:cNvPr id="28705" name="Text Box 33"/>
          <p:cNvSpPr txBox="1">
            <a:spLocks noChangeArrowheads="1"/>
          </p:cNvSpPr>
          <p:nvPr/>
        </p:nvSpPr>
        <p:spPr bwMode="auto">
          <a:xfrm>
            <a:off x="8382001" y="1992313"/>
            <a:ext cx="901785" cy="461665"/>
          </a:xfrm>
          <a:prstGeom prst="rect">
            <a:avLst/>
          </a:prstGeom>
          <a:noFill/>
          <a:ln w="9525">
            <a:noFill/>
            <a:miter lim="800000"/>
            <a:headEnd/>
            <a:tailEnd/>
          </a:ln>
          <a:effectLst/>
        </p:spPr>
        <p:txBody>
          <a:bodyPr wrap="none">
            <a:spAutoFit/>
          </a:bodyPr>
          <a:lstStyle/>
          <a:p>
            <a:pPr eaLnBrk="0" hangingPunct="0"/>
            <a:r>
              <a:rPr lang="en-US" sz="1200" dirty="0">
                <a:solidFill>
                  <a:schemeClr val="accent6"/>
                </a:solidFill>
                <a:latin typeface="Arial" panose="020B0604020202020204" pitchFamily="34" charset="0"/>
                <a:cs typeface="Arial" panose="020B0604020202020204" pitchFamily="34" charset="0"/>
              </a:rPr>
              <a:t>Test group</a:t>
            </a:r>
          </a:p>
          <a:p>
            <a:pPr eaLnBrk="0" hangingPunct="0"/>
            <a:r>
              <a:rPr lang="en-US" sz="1200" dirty="0">
                <a:solidFill>
                  <a:schemeClr val="accent6"/>
                </a:solidFill>
                <a:latin typeface="Arial" panose="020B0604020202020204" pitchFamily="34" charset="0"/>
                <a:cs typeface="Arial" panose="020B0604020202020204" pitchFamily="34" charset="0"/>
              </a:rPr>
              <a:t> outcomes</a:t>
            </a:r>
          </a:p>
        </p:txBody>
      </p:sp>
      <p:pic>
        <p:nvPicPr>
          <p:cNvPr id="28706" name="Picture 34" descr="mouse"/>
          <p:cNvPicPr>
            <a:picLocks noChangeAspect="1" noChangeArrowheads="1"/>
          </p:cNvPicPr>
          <p:nvPr/>
        </p:nvPicPr>
        <p:blipFill>
          <a:blip r:embed="rId3" cstate="print"/>
          <a:srcRect/>
          <a:stretch>
            <a:fillRect/>
          </a:stretch>
        </p:blipFill>
        <p:spPr bwMode="auto">
          <a:xfrm>
            <a:off x="4505326" y="5713967"/>
            <a:ext cx="657225" cy="558800"/>
          </a:xfrm>
          <a:prstGeom prst="rect">
            <a:avLst/>
          </a:prstGeom>
          <a:noFill/>
        </p:spPr>
      </p:pic>
      <p:pic>
        <p:nvPicPr>
          <p:cNvPr id="28707" name="Picture 35" descr="mouse"/>
          <p:cNvPicPr>
            <a:picLocks noChangeAspect="1" noChangeArrowheads="1"/>
          </p:cNvPicPr>
          <p:nvPr/>
        </p:nvPicPr>
        <p:blipFill>
          <a:blip r:embed="rId3" cstate="print"/>
          <a:srcRect/>
          <a:stretch>
            <a:fillRect/>
          </a:stretch>
        </p:blipFill>
        <p:spPr bwMode="auto">
          <a:xfrm>
            <a:off x="5642900" y="5713967"/>
            <a:ext cx="657225" cy="558800"/>
          </a:xfrm>
          <a:prstGeom prst="rect">
            <a:avLst/>
          </a:prstGeom>
          <a:noFill/>
        </p:spPr>
      </p:pic>
      <p:pic>
        <p:nvPicPr>
          <p:cNvPr id="28708" name="Picture 36" descr="mouse"/>
          <p:cNvPicPr>
            <a:picLocks noChangeAspect="1" noChangeArrowheads="1"/>
          </p:cNvPicPr>
          <p:nvPr/>
        </p:nvPicPr>
        <p:blipFill>
          <a:blip r:embed="rId3" cstate="print"/>
          <a:srcRect/>
          <a:stretch>
            <a:fillRect/>
          </a:stretch>
        </p:blipFill>
        <p:spPr bwMode="auto">
          <a:xfrm>
            <a:off x="6772275" y="5749703"/>
            <a:ext cx="657225" cy="558800"/>
          </a:xfrm>
          <a:prstGeom prst="rect">
            <a:avLst/>
          </a:prstGeom>
          <a:noFill/>
        </p:spPr>
      </p:pic>
      <p:sp>
        <p:nvSpPr>
          <p:cNvPr id="28709" name="Text Box 37"/>
          <p:cNvSpPr txBox="1">
            <a:spLocks noChangeArrowheads="1"/>
          </p:cNvSpPr>
          <p:nvPr/>
        </p:nvSpPr>
        <p:spPr bwMode="auto">
          <a:xfrm>
            <a:off x="4876800" y="5105400"/>
            <a:ext cx="685800" cy="304800"/>
          </a:xfrm>
          <a:prstGeom prst="rect">
            <a:avLst/>
          </a:prstGeom>
          <a:noFill/>
          <a:ln w="9525">
            <a:noFill/>
            <a:miter lim="800000"/>
            <a:headEnd/>
            <a:tailEnd/>
          </a:ln>
          <a:effectLst/>
        </p:spPr>
        <p:txBody>
          <a:bodyPr>
            <a:spAutoFit/>
          </a:bodyPr>
          <a:lstStyle/>
          <a:p>
            <a:pPr eaLnBrk="0" hangingPunct="0"/>
            <a:r>
              <a:rPr lang="en-US" sz="1400" b="1" dirty="0">
                <a:solidFill>
                  <a:schemeClr val="accent4"/>
                </a:solidFill>
                <a:latin typeface="Arial" panose="020B0604020202020204" pitchFamily="34" charset="0"/>
                <a:cs typeface="Arial" panose="020B0604020202020204" pitchFamily="34" charset="0"/>
              </a:rPr>
              <a:t>Jerry</a:t>
            </a:r>
          </a:p>
        </p:txBody>
      </p:sp>
      <p:sp>
        <p:nvSpPr>
          <p:cNvPr id="28710" name="Text Box 38"/>
          <p:cNvSpPr txBox="1">
            <a:spLocks noChangeArrowheads="1"/>
          </p:cNvSpPr>
          <p:nvPr/>
        </p:nvSpPr>
        <p:spPr bwMode="auto">
          <a:xfrm>
            <a:off x="5562600" y="5257800"/>
            <a:ext cx="1066800" cy="307777"/>
          </a:xfrm>
          <a:prstGeom prst="rect">
            <a:avLst/>
          </a:prstGeom>
          <a:noFill/>
          <a:ln w="9525">
            <a:noFill/>
            <a:miter lim="800000"/>
            <a:headEnd/>
            <a:tailEnd/>
          </a:ln>
          <a:effectLst/>
        </p:spPr>
        <p:txBody>
          <a:bodyPr wrap="square">
            <a:spAutoFit/>
          </a:bodyPr>
          <a:lstStyle/>
          <a:p>
            <a:pPr eaLnBrk="0" hangingPunct="0"/>
            <a:r>
              <a:rPr lang="en-US" sz="1400" b="1" dirty="0">
                <a:solidFill>
                  <a:schemeClr val="accent4"/>
                </a:solidFill>
                <a:latin typeface="Arial" panose="020B0604020202020204" pitchFamily="34" charset="0"/>
                <a:cs typeface="Arial" panose="020B0604020202020204" pitchFamily="34" charset="0"/>
              </a:rPr>
              <a:t>Mighty M.</a:t>
            </a:r>
          </a:p>
        </p:txBody>
      </p:sp>
      <p:sp>
        <p:nvSpPr>
          <p:cNvPr id="28711" name="Oval 39"/>
          <p:cNvSpPr>
            <a:spLocks noChangeArrowheads="1"/>
          </p:cNvSpPr>
          <p:nvPr/>
        </p:nvSpPr>
        <p:spPr bwMode="auto">
          <a:xfrm>
            <a:off x="7924800" y="3962400"/>
            <a:ext cx="2514600" cy="2438400"/>
          </a:xfrm>
          <a:prstGeom prst="ellipse">
            <a:avLst/>
          </a:prstGeom>
          <a:noFill/>
          <a:ln w="9525">
            <a:solidFill>
              <a:schemeClr val="tx1"/>
            </a:solidFill>
            <a:round/>
            <a:headEnd/>
            <a:tailEnd/>
          </a:ln>
          <a:effectLst/>
        </p:spPr>
        <p:txBody>
          <a:bodyPr wrap="none" anchor="ctr"/>
          <a:lstStyle/>
          <a:p>
            <a:endParaRPr lang="en-US"/>
          </a:p>
        </p:txBody>
      </p:sp>
      <p:sp>
        <p:nvSpPr>
          <p:cNvPr id="28712" name="Text Box 40"/>
          <p:cNvSpPr txBox="1">
            <a:spLocks noChangeArrowheads="1"/>
          </p:cNvSpPr>
          <p:nvPr/>
        </p:nvSpPr>
        <p:spPr bwMode="auto">
          <a:xfrm>
            <a:off x="8458201" y="5573714"/>
            <a:ext cx="1112805" cy="461665"/>
          </a:xfrm>
          <a:prstGeom prst="rect">
            <a:avLst/>
          </a:prstGeom>
          <a:noFill/>
          <a:ln w="9525">
            <a:noFill/>
            <a:miter lim="800000"/>
            <a:headEnd/>
            <a:tailEnd/>
          </a:ln>
          <a:effectLst/>
        </p:spPr>
        <p:txBody>
          <a:bodyPr wrap="none">
            <a:spAutoFit/>
          </a:bodyPr>
          <a:lstStyle/>
          <a:p>
            <a:pPr eaLnBrk="0" hangingPunct="0"/>
            <a:r>
              <a:rPr lang="en-US" sz="1200" dirty="0">
                <a:solidFill>
                  <a:schemeClr val="accent6"/>
                </a:solidFill>
                <a:latin typeface="Arial" panose="020B0604020202020204" pitchFamily="34" charset="0"/>
                <a:cs typeface="Arial" panose="020B0604020202020204" pitchFamily="34" charset="0"/>
              </a:rPr>
              <a:t>Control group</a:t>
            </a:r>
          </a:p>
          <a:p>
            <a:pPr eaLnBrk="0" hangingPunct="0"/>
            <a:r>
              <a:rPr lang="en-US" sz="1200" dirty="0">
                <a:solidFill>
                  <a:schemeClr val="accent6"/>
                </a:solidFill>
                <a:latin typeface="Arial" panose="020B0604020202020204" pitchFamily="34" charset="0"/>
                <a:cs typeface="Arial" panose="020B0604020202020204" pitchFamily="34" charset="0"/>
              </a:rPr>
              <a:t> outcomes</a:t>
            </a:r>
          </a:p>
        </p:txBody>
      </p:sp>
    </p:spTree>
    <p:extLst>
      <p:ext uri="{BB962C8B-B14F-4D97-AF65-F5344CB8AC3E}">
        <p14:creationId xmlns:p14="http://schemas.microsoft.com/office/powerpoint/2010/main" val="164134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7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7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7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7" grpId="0" animBg="1"/>
      <p:bldP spid="28688" grpId="0" animBg="1"/>
      <p:bldP spid="28692" grpId="0"/>
      <p:bldP spid="28699" grpId="0" animBg="1"/>
      <p:bldP spid="28704" grpId="0" animBg="1"/>
      <p:bldP spid="28709" grpId="0"/>
      <p:bldP spid="28710" grpId="0"/>
      <p:bldP spid="287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17646" y="58737"/>
            <a:ext cx="8229600" cy="762000"/>
          </a:xfrm>
          <a:noFill/>
          <a:ln w="38100" cmpd="dbl">
            <a:solidFill>
              <a:schemeClr val="tx1"/>
            </a:solidFill>
          </a:ln>
        </p:spPr>
        <p:txBody>
          <a:bodyPr>
            <a:normAutofit/>
          </a:bodyPr>
          <a:lstStyle/>
          <a:p>
            <a:r>
              <a:rPr lang="en-US" sz="3200" dirty="0">
                <a:solidFill>
                  <a:schemeClr val="tx1">
                    <a:lumMod val="75000"/>
                    <a:lumOff val="25000"/>
                  </a:schemeClr>
                </a:solidFill>
              </a:rPr>
              <a:t>Causal Effect: Definition</a:t>
            </a:r>
          </a:p>
        </p:txBody>
      </p:sp>
      <p:sp>
        <p:nvSpPr>
          <p:cNvPr id="30723" name="Rectangle 3"/>
          <p:cNvSpPr>
            <a:spLocks noGrp="1" noChangeArrowheads="1"/>
          </p:cNvSpPr>
          <p:nvPr>
            <p:ph idx="1"/>
          </p:nvPr>
        </p:nvSpPr>
        <p:spPr>
          <a:xfrm>
            <a:off x="517646" y="1099344"/>
            <a:ext cx="10721372" cy="1295400"/>
          </a:xfrm>
          <a:solidFill>
            <a:schemeClr val="bg1"/>
          </a:solidFill>
          <a:ln>
            <a:solidFill>
              <a:schemeClr val="tx1"/>
            </a:solidFill>
          </a:ln>
        </p:spPr>
        <p:txBody>
          <a:bodyPr/>
          <a:lstStyle/>
          <a:p>
            <a:pPr>
              <a:lnSpc>
                <a:spcPct val="90000"/>
              </a:lnSpc>
              <a:buFontTx/>
              <a:buNone/>
            </a:pPr>
            <a:r>
              <a:rPr lang="en-US" sz="2800" dirty="0">
                <a:latin typeface="Bell MT" pitchFamily="18" charset="0"/>
              </a:rPr>
              <a:t>	</a:t>
            </a:r>
            <a:r>
              <a:rPr lang="en-US" sz="2800" dirty="0">
                <a:solidFill>
                  <a:schemeClr val="accent2"/>
                </a:solidFill>
                <a:latin typeface="Bell MT" pitchFamily="18" charset="0"/>
              </a:rPr>
              <a:t>The Causal Effect of some intervention is the </a:t>
            </a:r>
            <a:r>
              <a:rPr lang="en-US" sz="2800" dirty="0">
                <a:solidFill>
                  <a:schemeClr val="accent4"/>
                </a:solidFill>
                <a:latin typeface="Bell MT" pitchFamily="18" charset="0"/>
              </a:rPr>
              <a:t>difference in outcomes with and without the intervention</a:t>
            </a:r>
          </a:p>
        </p:txBody>
      </p:sp>
      <p:grpSp>
        <p:nvGrpSpPr>
          <p:cNvPr id="30724" name="Group 4"/>
          <p:cNvGrpSpPr>
            <a:grpSpLocks/>
          </p:cNvGrpSpPr>
          <p:nvPr/>
        </p:nvGrpSpPr>
        <p:grpSpPr bwMode="auto">
          <a:xfrm>
            <a:off x="3501222" y="2488557"/>
            <a:ext cx="4118778" cy="3531243"/>
            <a:chOff x="1632" y="1776"/>
            <a:chExt cx="1968" cy="1824"/>
          </a:xfrm>
        </p:grpSpPr>
        <p:pic>
          <p:nvPicPr>
            <p:cNvPr id="30725" name="Picture 5" descr="0006-0409-0310-5046_SM"/>
            <p:cNvPicPr>
              <a:picLocks noChangeAspect="1" noChangeArrowheads="1"/>
            </p:cNvPicPr>
            <p:nvPr/>
          </p:nvPicPr>
          <p:blipFill>
            <a:blip r:embed="rId3" cstate="print"/>
            <a:srcRect b="3999"/>
            <a:stretch>
              <a:fillRect/>
            </a:stretch>
          </p:blipFill>
          <p:spPr bwMode="auto">
            <a:xfrm>
              <a:off x="1824" y="1920"/>
              <a:ext cx="528" cy="1536"/>
            </a:xfrm>
            <a:prstGeom prst="rect">
              <a:avLst/>
            </a:prstGeom>
            <a:noFill/>
          </p:spPr>
        </p:pic>
        <p:pic>
          <p:nvPicPr>
            <p:cNvPr id="30726" name="Picture 6" descr="Beethoven_image_01"/>
            <p:cNvPicPr>
              <a:picLocks noChangeAspect="1" noChangeArrowheads="1"/>
            </p:cNvPicPr>
            <p:nvPr/>
          </p:nvPicPr>
          <p:blipFill>
            <a:blip r:embed="rId4" cstate="print"/>
            <a:srcRect/>
            <a:stretch>
              <a:fillRect/>
            </a:stretch>
          </p:blipFill>
          <p:spPr bwMode="auto">
            <a:xfrm>
              <a:off x="2688" y="2064"/>
              <a:ext cx="608" cy="720"/>
            </a:xfrm>
            <a:prstGeom prst="rect">
              <a:avLst/>
            </a:prstGeom>
            <a:noFill/>
          </p:spPr>
        </p:pic>
        <p:pic>
          <p:nvPicPr>
            <p:cNvPr id="30727" name="Picture 7" descr="as0334tn"/>
            <p:cNvPicPr>
              <a:picLocks noChangeAspect="1" noChangeArrowheads="1"/>
            </p:cNvPicPr>
            <p:nvPr/>
          </p:nvPicPr>
          <p:blipFill>
            <a:blip r:embed="rId5" cstate="print"/>
            <a:srcRect/>
            <a:stretch>
              <a:fillRect/>
            </a:stretch>
          </p:blipFill>
          <p:spPr bwMode="auto">
            <a:xfrm>
              <a:off x="2688" y="2832"/>
              <a:ext cx="672" cy="638"/>
            </a:xfrm>
            <a:prstGeom prst="rect">
              <a:avLst/>
            </a:prstGeom>
            <a:noFill/>
          </p:spPr>
        </p:pic>
        <p:sp>
          <p:nvSpPr>
            <p:cNvPr id="30728" name="Rectangle 8"/>
            <p:cNvSpPr>
              <a:spLocks noChangeArrowheads="1"/>
            </p:cNvSpPr>
            <p:nvPr/>
          </p:nvSpPr>
          <p:spPr bwMode="auto">
            <a:xfrm>
              <a:off x="1632" y="1776"/>
              <a:ext cx="1968" cy="1824"/>
            </a:xfrm>
            <a:prstGeom prst="rect">
              <a:avLst/>
            </a:prstGeom>
            <a:noFill/>
            <a:ln w="28575">
              <a:solidFill>
                <a:schemeClr val="tx1"/>
              </a:solidFill>
              <a:miter lim="800000"/>
              <a:headEnd/>
              <a:tailEnd/>
            </a:ln>
            <a:effectLst/>
          </p:spPr>
          <p:txBody>
            <a:bodyPr wrap="none" anchor="ctr"/>
            <a:lstStyle/>
            <a:p>
              <a:endParaRPr lang="en-US"/>
            </a:p>
          </p:txBody>
        </p:sp>
        <p:sp>
          <p:nvSpPr>
            <p:cNvPr id="30729" name="Text Box 9"/>
            <p:cNvSpPr txBox="1">
              <a:spLocks noChangeArrowheads="1"/>
            </p:cNvSpPr>
            <p:nvPr/>
          </p:nvSpPr>
          <p:spPr bwMode="auto">
            <a:xfrm>
              <a:off x="2438" y="2455"/>
              <a:ext cx="265" cy="327"/>
            </a:xfrm>
            <a:prstGeom prst="rect">
              <a:avLst/>
            </a:prstGeom>
            <a:noFill/>
            <a:ln w="9525">
              <a:noFill/>
              <a:miter lim="800000"/>
              <a:headEnd/>
              <a:tailEnd/>
            </a:ln>
            <a:effectLst/>
          </p:spPr>
          <p:txBody>
            <a:bodyPr wrap="none">
              <a:spAutoFit/>
            </a:bodyPr>
            <a:lstStyle/>
            <a:p>
              <a:pPr eaLnBrk="0" hangingPunct="0"/>
              <a:r>
                <a:rPr lang="en-US" sz="2800">
                  <a:latin typeface="Bell MT" pitchFamily="18" charset="0"/>
                </a:rPr>
                <a:t>+</a:t>
              </a:r>
            </a:p>
          </p:txBody>
        </p:sp>
      </p:grpSp>
      <p:grpSp>
        <p:nvGrpSpPr>
          <p:cNvPr id="30730" name="Group 10"/>
          <p:cNvGrpSpPr>
            <a:grpSpLocks/>
          </p:cNvGrpSpPr>
          <p:nvPr/>
        </p:nvGrpSpPr>
        <p:grpSpPr bwMode="auto">
          <a:xfrm>
            <a:off x="8747246" y="2440078"/>
            <a:ext cx="1632030" cy="3531243"/>
            <a:chOff x="4512" y="1776"/>
            <a:chExt cx="816" cy="1824"/>
          </a:xfrm>
        </p:grpSpPr>
        <p:pic>
          <p:nvPicPr>
            <p:cNvPr id="30731" name="Picture 11" descr="0006-0409-0310-5046_SM"/>
            <p:cNvPicPr>
              <a:picLocks noChangeAspect="1" noChangeArrowheads="1"/>
            </p:cNvPicPr>
            <p:nvPr/>
          </p:nvPicPr>
          <p:blipFill>
            <a:blip r:embed="rId3" cstate="print"/>
            <a:srcRect b="3305"/>
            <a:stretch>
              <a:fillRect/>
            </a:stretch>
          </p:blipFill>
          <p:spPr bwMode="auto">
            <a:xfrm>
              <a:off x="4704" y="1920"/>
              <a:ext cx="480" cy="1536"/>
            </a:xfrm>
            <a:prstGeom prst="rect">
              <a:avLst/>
            </a:prstGeom>
            <a:noFill/>
          </p:spPr>
        </p:pic>
        <p:sp>
          <p:nvSpPr>
            <p:cNvPr id="30732" name="Rectangle 12"/>
            <p:cNvSpPr>
              <a:spLocks noChangeArrowheads="1"/>
            </p:cNvSpPr>
            <p:nvPr/>
          </p:nvSpPr>
          <p:spPr bwMode="auto">
            <a:xfrm>
              <a:off x="4512" y="1776"/>
              <a:ext cx="816" cy="1824"/>
            </a:xfrm>
            <a:prstGeom prst="rect">
              <a:avLst/>
            </a:prstGeom>
            <a:noFill/>
            <a:ln w="28575">
              <a:solidFill>
                <a:schemeClr val="tx1"/>
              </a:solidFill>
              <a:miter lim="800000"/>
              <a:headEnd/>
              <a:tailEnd/>
            </a:ln>
            <a:effectLst/>
          </p:spPr>
          <p:txBody>
            <a:bodyPr wrap="none" anchor="ctr"/>
            <a:lstStyle/>
            <a:p>
              <a:endParaRPr lang="en-US"/>
            </a:p>
          </p:txBody>
        </p:sp>
      </p:grpSp>
      <p:sp>
        <p:nvSpPr>
          <p:cNvPr id="30733" name="Text Box 13"/>
          <p:cNvSpPr txBox="1">
            <a:spLocks noChangeArrowheads="1"/>
          </p:cNvSpPr>
          <p:nvPr/>
        </p:nvSpPr>
        <p:spPr bwMode="auto">
          <a:xfrm>
            <a:off x="7779898" y="3936270"/>
            <a:ext cx="750888" cy="366713"/>
          </a:xfrm>
          <a:prstGeom prst="rect">
            <a:avLst/>
          </a:prstGeom>
          <a:noFill/>
          <a:ln w="9525">
            <a:noFill/>
            <a:miter lim="800000"/>
            <a:headEnd/>
            <a:tailEnd/>
          </a:ln>
          <a:effectLst/>
        </p:spPr>
        <p:txBody>
          <a:bodyPr wrap="none">
            <a:spAutoFit/>
          </a:bodyPr>
          <a:lstStyle/>
          <a:p>
            <a:pPr eaLnBrk="0" hangingPunct="0"/>
            <a:r>
              <a:rPr lang="en-US" dirty="0">
                <a:latin typeface="Bell MT" pitchFamily="18" charset="0"/>
              </a:rPr>
              <a:t>minus</a:t>
            </a:r>
          </a:p>
        </p:txBody>
      </p:sp>
      <p:sp>
        <p:nvSpPr>
          <p:cNvPr id="30734" name="Text Box 14"/>
          <p:cNvSpPr txBox="1">
            <a:spLocks noChangeArrowheads="1"/>
          </p:cNvSpPr>
          <p:nvPr/>
        </p:nvSpPr>
        <p:spPr bwMode="auto">
          <a:xfrm>
            <a:off x="599272" y="3581400"/>
            <a:ext cx="2597150" cy="406400"/>
          </a:xfrm>
          <a:prstGeom prst="rect">
            <a:avLst/>
          </a:prstGeom>
          <a:solidFill>
            <a:schemeClr val="bg1"/>
          </a:solidFill>
          <a:ln w="9525">
            <a:solidFill>
              <a:schemeClr val="tx1"/>
            </a:solidFill>
            <a:miter lim="800000"/>
            <a:headEnd/>
            <a:tailEnd/>
          </a:ln>
          <a:effectLst/>
        </p:spPr>
        <p:txBody>
          <a:bodyPr wrap="none">
            <a:spAutoFit/>
          </a:bodyPr>
          <a:lstStyle/>
          <a:p>
            <a:pPr eaLnBrk="0" hangingPunct="0"/>
            <a:r>
              <a:rPr lang="en-US" sz="2000" dirty="0">
                <a:solidFill>
                  <a:schemeClr val="accent4"/>
                </a:solidFill>
                <a:latin typeface="Bell MT" pitchFamily="18" charset="0"/>
              </a:rPr>
              <a:t>“The Mozart Effect” =</a:t>
            </a:r>
            <a:r>
              <a:rPr lang="en-US" dirty="0">
                <a:solidFill>
                  <a:schemeClr val="accent4"/>
                </a:solidFill>
                <a:latin typeface="Bell MT" pitchFamily="18" charset="0"/>
              </a:rPr>
              <a:t> </a:t>
            </a:r>
          </a:p>
        </p:txBody>
      </p:sp>
    </p:spTree>
    <p:extLst>
      <p:ext uri="{BB962C8B-B14F-4D97-AF65-F5344CB8AC3E}">
        <p14:creationId xmlns:p14="http://schemas.microsoft.com/office/powerpoint/2010/main" val="41571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3" grpId="0"/>
      <p:bldP spid="307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141456"/>
          <p:cNvPicPr>
            <a:picLocks noChangeAspect="1" noChangeArrowheads="1"/>
          </p:cNvPicPr>
          <p:nvPr/>
        </p:nvPicPr>
        <p:blipFill>
          <a:blip r:embed="rId3" cstate="print"/>
          <a:srcRect l="2910" t="1883" r="3999" b="2118"/>
          <a:stretch>
            <a:fillRect/>
          </a:stretch>
        </p:blipFill>
        <p:spPr bwMode="auto">
          <a:xfrm>
            <a:off x="1857375" y="2271941"/>
            <a:ext cx="1490663" cy="2376259"/>
          </a:xfrm>
          <a:prstGeom prst="rect">
            <a:avLst/>
          </a:prstGeom>
          <a:noFill/>
        </p:spPr>
      </p:pic>
      <p:sp>
        <p:nvSpPr>
          <p:cNvPr id="32771" name="Rectangle 3"/>
          <p:cNvSpPr>
            <a:spLocks noGrp="1" noChangeArrowheads="1"/>
          </p:cNvSpPr>
          <p:nvPr>
            <p:ph type="title" idx="4294967295"/>
          </p:nvPr>
        </p:nvSpPr>
        <p:spPr>
          <a:xfrm>
            <a:off x="423440" y="118962"/>
            <a:ext cx="8077200" cy="668437"/>
          </a:xfrm>
          <a:noFill/>
          <a:ln w="38100" cmpd="dbl">
            <a:solidFill>
              <a:schemeClr val="tx1"/>
            </a:solidFill>
          </a:ln>
        </p:spPr>
        <p:txBody>
          <a:bodyPr>
            <a:normAutofit/>
          </a:bodyPr>
          <a:lstStyle/>
          <a:p>
            <a:r>
              <a:rPr lang="en-US" sz="3200" dirty="0">
                <a:solidFill>
                  <a:schemeClr val="tx1">
                    <a:lumMod val="75000"/>
                    <a:lumOff val="25000"/>
                  </a:schemeClr>
                </a:solidFill>
              </a:rPr>
              <a:t>The Ideal Experiment?</a:t>
            </a:r>
          </a:p>
        </p:txBody>
      </p:sp>
      <p:sp>
        <p:nvSpPr>
          <p:cNvPr id="32772" name="Rectangle 4"/>
          <p:cNvSpPr>
            <a:spLocks noGrp="1" noChangeArrowheads="1"/>
          </p:cNvSpPr>
          <p:nvPr>
            <p:ph idx="4294967295"/>
          </p:nvPr>
        </p:nvSpPr>
        <p:spPr>
          <a:xfrm>
            <a:off x="1600201" y="1031251"/>
            <a:ext cx="6172200" cy="914400"/>
          </a:xfrm>
        </p:spPr>
        <p:txBody>
          <a:bodyPr>
            <a:normAutofit/>
          </a:bodyPr>
          <a:lstStyle/>
          <a:p>
            <a:r>
              <a:rPr lang="en-US" sz="2400" dirty="0"/>
              <a:t>How can we identify a causal effect? </a:t>
            </a:r>
          </a:p>
          <a:p>
            <a:r>
              <a:rPr lang="en-US" sz="2400" dirty="0"/>
              <a:t>Is this even possible unless we have</a:t>
            </a:r>
          </a:p>
        </p:txBody>
      </p:sp>
      <p:pic>
        <p:nvPicPr>
          <p:cNvPr id="32773" name="Picture 5" descr="mptv1"/>
          <p:cNvPicPr>
            <a:picLocks noChangeAspect="1" noChangeArrowheads="1"/>
          </p:cNvPicPr>
          <p:nvPr/>
        </p:nvPicPr>
        <p:blipFill>
          <a:blip r:embed="rId4"/>
          <a:srcRect/>
          <a:stretch>
            <a:fillRect/>
          </a:stretch>
        </p:blipFill>
        <p:spPr bwMode="auto">
          <a:xfrm>
            <a:off x="6091239" y="3424239"/>
            <a:ext cx="9525" cy="9525"/>
          </a:xfrm>
          <a:prstGeom prst="rect">
            <a:avLst/>
          </a:prstGeom>
          <a:noFill/>
        </p:spPr>
      </p:pic>
      <p:pic>
        <p:nvPicPr>
          <p:cNvPr id="32774" name="Picture 6" descr="044"/>
          <p:cNvPicPr>
            <a:picLocks noChangeAspect="1" noChangeArrowheads="1"/>
          </p:cNvPicPr>
          <p:nvPr/>
        </p:nvPicPr>
        <p:blipFill>
          <a:blip r:embed="rId5" cstate="print">
            <a:lum bright="18000"/>
          </a:blip>
          <a:srcRect/>
          <a:stretch>
            <a:fillRect/>
          </a:stretch>
        </p:blipFill>
        <p:spPr bwMode="auto">
          <a:xfrm>
            <a:off x="2819400" y="3505200"/>
            <a:ext cx="2667000" cy="1474788"/>
          </a:xfrm>
          <a:prstGeom prst="rect">
            <a:avLst/>
          </a:prstGeom>
          <a:noFill/>
        </p:spPr>
      </p:pic>
      <p:sp>
        <p:nvSpPr>
          <p:cNvPr id="32775" name="Text Box 7"/>
          <p:cNvSpPr txBox="1">
            <a:spLocks noChangeArrowheads="1"/>
          </p:cNvSpPr>
          <p:nvPr/>
        </p:nvSpPr>
        <p:spPr bwMode="auto">
          <a:xfrm>
            <a:off x="2514600" y="5308601"/>
            <a:ext cx="2983509" cy="523220"/>
          </a:xfrm>
          <a:prstGeom prst="rect">
            <a:avLst/>
          </a:prstGeom>
          <a:noFill/>
          <a:ln w="9525">
            <a:noFill/>
            <a:miter lim="800000"/>
            <a:headEnd/>
            <a:tailEnd/>
          </a:ln>
          <a:effectLst/>
        </p:spPr>
        <p:txBody>
          <a:bodyPr wrap="none">
            <a:spAutoFit/>
          </a:bodyPr>
          <a:lstStyle/>
          <a:p>
            <a:pPr eaLnBrk="0" hangingPunct="0"/>
            <a:r>
              <a:rPr lang="en-US" sz="2800" dirty="0">
                <a:latin typeface="Arial" panose="020B0604020202020204" pitchFamily="34" charset="0"/>
                <a:cs typeface="Arial" panose="020B0604020202020204" pitchFamily="34" charset="0"/>
              </a:rPr>
              <a:t>a time machine…</a:t>
            </a:r>
          </a:p>
        </p:txBody>
      </p:sp>
      <p:pic>
        <p:nvPicPr>
          <p:cNvPr id="32776" name="Picture 8" descr="garrett"/>
          <p:cNvPicPr>
            <a:picLocks noChangeAspect="1" noChangeArrowheads="1"/>
          </p:cNvPicPr>
          <p:nvPr/>
        </p:nvPicPr>
        <p:blipFill>
          <a:blip r:embed="rId6" cstate="print"/>
          <a:srcRect/>
          <a:stretch>
            <a:fillRect/>
          </a:stretch>
        </p:blipFill>
        <p:spPr bwMode="auto">
          <a:xfrm>
            <a:off x="7489724" y="2174250"/>
            <a:ext cx="3162142" cy="1452876"/>
          </a:xfrm>
          <a:prstGeom prst="rect">
            <a:avLst/>
          </a:prstGeom>
          <a:noFill/>
        </p:spPr>
      </p:pic>
      <p:pic>
        <p:nvPicPr>
          <p:cNvPr id="32777" name="Picture 9" descr="earth3"/>
          <p:cNvPicPr>
            <a:picLocks noChangeAspect="1" noChangeArrowheads="1"/>
          </p:cNvPicPr>
          <p:nvPr/>
        </p:nvPicPr>
        <p:blipFill>
          <a:blip r:embed="rId7" cstate="print"/>
          <a:srcRect/>
          <a:stretch>
            <a:fillRect/>
          </a:stretch>
        </p:blipFill>
        <p:spPr bwMode="auto">
          <a:xfrm>
            <a:off x="8256407" y="3494881"/>
            <a:ext cx="1628775" cy="1628775"/>
          </a:xfrm>
          <a:prstGeom prst="rect">
            <a:avLst/>
          </a:prstGeom>
          <a:noFill/>
        </p:spPr>
      </p:pic>
      <p:sp>
        <p:nvSpPr>
          <p:cNvPr id="32778" name="AutoShape 10"/>
          <p:cNvSpPr>
            <a:spLocks noChangeArrowheads="1"/>
          </p:cNvSpPr>
          <p:nvPr/>
        </p:nvSpPr>
        <p:spPr bwMode="auto">
          <a:xfrm>
            <a:off x="7772401" y="3901772"/>
            <a:ext cx="457200" cy="1143000"/>
          </a:xfrm>
          <a:prstGeom prst="curvedRightArrow">
            <a:avLst>
              <a:gd name="adj1" fmla="val 50000"/>
              <a:gd name="adj2" fmla="val 100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32779" name="Text Box 11"/>
          <p:cNvSpPr txBox="1">
            <a:spLocks noChangeArrowheads="1"/>
          </p:cNvSpPr>
          <p:nvPr/>
        </p:nvSpPr>
        <p:spPr bwMode="auto">
          <a:xfrm>
            <a:off x="6138692" y="3433764"/>
            <a:ext cx="500063" cy="519112"/>
          </a:xfrm>
          <a:prstGeom prst="rect">
            <a:avLst/>
          </a:prstGeom>
          <a:noFill/>
          <a:ln w="9525">
            <a:noFill/>
            <a:miter lim="800000"/>
            <a:headEnd/>
            <a:tailEnd/>
          </a:ln>
          <a:effectLst/>
        </p:spPr>
        <p:txBody>
          <a:bodyPr wrap="none">
            <a:spAutoFit/>
          </a:bodyPr>
          <a:lstStyle/>
          <a:p>
            <a:pPr eaLnBrk="0" hangingPunct="0"/>
            <a:r>
              <a:rPr lang="en-US" sz="2800" dirty="0">
                <a:latin typeface="Bell MT" pitchFamily="18" charset="0"/>
              </a:rPr>
              <a:t>or</a:t>
            </a:r>
          </a:p>
        </p:txBody>
      </p:sp>
      <p:sp>
        <p:nvSpPr>
          <p:cNvPr id="32780" name="Text Box 12"/>
          <p:cNvSpPr txBox="1">
            <a:spLocks noChangeArrowheads="1"/>
          </p:cNvSpPr>
          <p:nvPr/>
        </p:nvSpPr>
        <p:spPr bwMode="auto">
          <a:xfrm>
            <a:off x="8604830" y="5308601"/>
            <a:ext cx="2145139" cy="523220"/>
          </a:xfrm>
          <a:prstGeom prst="rect">
            <a:avLst/>
          </a:prstGeom>
          <a:noFill/>
          <a:ln w="9525">
            <a:noFill/>
            <a:miter lim="800000"/>
            <a:headEnd/>
            <a:tailEnd/>
          </a:ln>
          <a:effectLst/>
        </p:spPr>
        <p:txBody>
          <a:bodyPr wrap="none">
            <a:spAutoFit/>
          </a:bodyPr>
          <a:lstStyle/>
          <a:p>
            <a:pPr eaLnBrk="0" hangingPunct="0"/>
            <a:r>
              <a:rPr lang="en-US" sz="2800" dirty="0">
                <a:latin typeface="Arial" panose="020B0604020202020204" pitchFamily="34" charset="0"/>
                <a:cs typeface="Arial" panose="020B0604020202020204" pitchFamily="34" charset="0"/>
              </a:rPr>
              <a:t>Superman ?</a:t>
            </a:r>
          </a:p>
        </p:txBody>
      </p:sp>
    </p:spTree>
    <p:extLst>
      <p:ext uri="{BB962C8B-B14F-4D97-AF65-F5344CB8AC3E}">
        <p14:creationId xmlns:p14="http://schemas.microsoft.com/office/powerpoint/2010/main" val="149119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32775" grpId="0"/>
      <p:bldP spid="32778" grpId="0" animBg="1"/>
      <p:bldP spid="32779" grpId="0"/>
      <p:bldP spid="327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35115" y="6381478"/>
            <a:ext cx="966779" cy="295549"/>
          </a:xfrm>
          <a:prstGeom prst="rect">
            <a:avLst/>
          </a:prstGeom>
        </p:spPr>
        <p:txBody>
          <a:bodyPr vert="horz" lIns="91440" tIns="45720" rIns="91440" bIns="45720" rtlCol="0" anchor="ctr"/>
          <a:lstStyle>
            <a:defPPr>
              <a:defRPr lang="en-US"/>
            </a:defPPr>
            <a:lvl1pPr marL="0" algn="r" defTabSz="914400" rtl="0" eaLnBrk="1" latinLnBrk="0" hangingPunct="1">
              <a:defRPr sz="7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19B5BF-A391-4E11-A9A2-D2A98D9B18CA}" type="slidenum">
              <a:rPr lang="en-US" smtClean="0"/>
              <a:pPr/>
              <a:t>13</a:t>
            </a:fld>
            <a:endParaRPr lang="en-US" dirty="0"/>
          </a:p>
        </p:txBody>
      </p:sp>
      <p:sp>
        <p:nvSpPr>
          <p:cNvPr id="2" name="Title 1"/>
          <p:cNvSpPr>
            <a:spLocks noGrp="1"/>
          </p:cNvSpPr>
          <p:nvPr>
            <p:ph type="title" idx="4294967295"/>
          </p:nvPr>
        </p:nvSpPr>
        <p:spPr>
          <a:xfrm>
            <a:off x="530225" y="64792"/>
            <a:ext cx="6861175" cy="563562"/>
          </a:xfrm>
        </p:spPr>
        <p:txBody>
          <a:bodyPr>
            <a:noAutofit/>
          </a:bodyPr>
          <a:lstStyle/>
          <a:p>
            <a:r>
              <a:rPr lang="en-US" altLang="ko-KR" sz="3200" dirty="0">
                <a:solidFill>
                  <a:schemeClr val="tx1">
                    <a:lumMod val="75000"/>
                    <a:lumOff val="25000"/>
                  </a:schemeClr>
                </a:solidFill>
              </a:rPr>
              <a:t>What is an Experiment?</a:t>
            </a:r>
            <a:endParaRPr lang="en-US" sz="3200" dirty="0">
              <a:solidFill>
                <a:schemeClr val="tx1">
                  <a:lumMod val="75000"/>
                  <a:lumOff val="25000"/>
                </a:schemeClr>
              </a:solidFill>
            </a:endParaRPr>
          </a:p>
        </p:txBody>
      </p:sp>
      <p:grpSp>
        <p:nvGrpSpPr>
          <p:cNvPr id="5" name="Group 4"/>
          <p:cNvGrpSpPr/>
          <p:nvPr/>
        </p:nvGrpSpPr>
        <p:grpSpPr>
          <a:xfrm>
            <a:off x="530225" y="995423"/>
            <a:ext cx="10137775" cy="4654702"/>
            <a:chOff x="76200" y="1752600"/>
            <a:chExt cx="8991600" cy="3975722"/>
          </a:xfrm>
        </p:grpSpPr>
        <p:sp>
          <p:nvSpPr>
            <p:cNvPr id="6" name="Rectangle 5"/>
            <p:cNvSpPr/>
            <p:nvPr/>
          </p:nvSpPr>
          <p:spPr bwMode="auto">
            <a:xfrm>
              <a:off x="762000" y="2362200"/>
              <a:ext cx="3505200" cy="914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dirty="0">
                <a:latin typeface="Arial" charset="0"/>
              </a:endParaRPr>
            </a:p>
          </p:txBody>
        </p:sp>
        <p:sp>
          <p:nvSpPr>
            <p:cNvPr id="7" name="Rectangle 6"/>
            <p:cNvSpPr/>
            <p:nvPr/>
          </p:nvSpPr>
          <p:spPr bwMode="auto">
            <a:xfrm>
              <a:off x="838200" y="4343400"/>
              <a:ext cx="3505200" cy="914400"/>
            </a:xfrm>
            <a:prstGeom prst="rect">
              <a:avLst/>
            </a:prstGeom>
            <a:solidFill>
              <a:srgbClr val="00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dirty="0">
                <a:latin typeface="Arial" charset="0"/>
              </a:endParaRPr>
            </a:p>
          </p:txBody>
        </p:sp>
        <p:sp>
          <p:nvSpPr>
            <p:cNvPr id="8" name="Oval 7"/>
            <p:cNvSpPr/>
            <p:nvPr/>
          </p:nvSpPr>
          <p:spPr bwMode="auto">
            <a:xfrm>
              <a:off x="5638800" y="3429000"/>
              <a:ext cx="2590800" cy="990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dirty="0">
                <a:latin typeface="Arial" charset="0"/>
              </a:endParaRPr>
            </a:p>
          </p:txBody>
        </p:sp>
        <p:sp>
          <p:nvSpPr>
            <p:cNvPr id="9" name="TextBox 8"/>
            <p:cNvSpPr txBox="1"/>
            <p:nvPr/>
          </p:nvSpPr>
          <p:spPr>
            <a:xfrm>
              <a:off x="762000" y="2586335"/>
              <a:ext cx="3352800" cy="39432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Independent Variables</a:t>
              </a:r>
            </a:p>
          </p:txBody>
        </p:sp>
        <p:sp>
          <p:nvSpPr>
            <p:cNvPr id="10" name="TextBox 9"/>
            <p:cNvSpPr txBox="1"/>
            <p:nvPr/>
          </p:nvSpPr>
          <p:spPr>
            <a:xfrm>
              <a:off x="6215743" y="3581400"/>
              <a:ext cx="2852057" cy="70978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Dependent </a:t>
              </a:r>
            </a:p>
            <a:p>
              <a:r>
                <a:rPr lang="en-US" sz="2400" dirty="0">
                  <a:latin typeface="Arial" panose="020B0604020202020204" pitchFamily="34" charset="0"/>
                  <a:cs typeface="Arial" panose="020B0604020202020204" pitchFamily="34" charset="0"/>
                </a:rPr>
                <a:t>Variables</a:t>
              </a:r>
            </a:p>
          </p:txBody>
        </p:sp>
        <p:sp>
          <p:nvSpPr>
            <p:cNvPr id="11" name="TextBox 10"/>
            <p:cNvSpPr txBox="1"/>
            <p:nvPr/>
          </p:nvSpPr>
          <p:spPr>
            <a:xfrm>
              <a:off x="914400" y="4567535"/>
              <a:ext cx="3657600" cy="39432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Extraneous Variables</a:t>
              </a:r>
            </a:p>
          </p:txBody>
        </p:sp>
        <p:sp>
          <p:nvSpPr>
            <p:cNvPr id="12" name="TextBox 11"/>
            <p:cNvSpPr txBox="1"/>
            <p:nvPr/>
          </p:nvSpPr>
          <p:spPr>
            <a:xfrm>
              <a:off x="609600" y="1752600"/>
              <a:ext cx="1905000" cy="39432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Manipulate</a:t>
              </a:r>
            </a:p>
          </p:txBody>
        </p:sp>
        <p:sp>
          <p:nvSpPr>
            <p:cNvPr id="13" name="Rectangle 12"/>
            <p:cNvSpPr/>
            <p:nvPr/>
          </p:nvSpPr>
          <p:spPr>
            <a:xfrm>
              <a:off x="762000" y="5334000"/>
              <a:ext cx="1045284" cy="394322"/>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Control</a:t>
              </a:r>
            </a:p>
          </p:txBody>
        </p:sp>
        <p:cxnSp>
          <p:nvCxnSpPr>
            <p:cNvPr id="14" name="Straight Arrow Connector 13"/>
            <p:cNvCxnSpPr>
              <a:stCxn id="6" idx="3"/>
            </p:cNvCxnSpPr>
            <p:nvPr/>
          </p:nvCxnSpPr>
          <p:spPr bwMode="auto">
            <a:xfrm>
              <a:off x="4267200" y="2819400"/>
              <a:ext cx="1600200" cy="8382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4343400" y="4267200"/>
              <a:ext cx="1600200" cy="5334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6" name="Curved Right Arrow 15"/>
            <p:cNvSpPr/>
            <p:nvPr/>
          </p:nvSpPr>
          <p:spPr bwMode="auto">
            <a:xfrm>
              <a:off x="76200" y="1905000"/>
              <a:ext cx="609600" cy="685800"/>
            </a:xfrm>
            <a:prstGeom prst="curvedRightArrow">
              <a:avLst/>
            </a:prstGeom>
            <a:solidFill>
              <a:srgbClr val="92D050"/>
            </a:solidFill>
            <a:ln w="9525" cap="flat" cmpd="sng" algn="ctr">
              <a:solidFill>
                <a:srgbClr val="92D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dirty="0">
                <a:latin typeface="Arial" charset="0"/>
              </a:endParaRPr>
            </a:p>
          </p:txBody>
        </p:sp>
        <p:sp>
          <p:nvSpPr>
            <p:cNvPr id="17" name="Curved Right Arrow 16"/>
            <p:cNvSpPr/>
            <p:nvPr/>
          </p:nvSpPr>
          <p:spPr bwMode="auto">
            <a:xfrm flipV="1">
              <a:off x="152400" y="4953000"/>
              <a:ext cx="609600" cy="685800"/>
            </a:xfrm>
            <a:prstGeom prst="curvedRightArrow">
              <a:avLst/>
            </a:prstGeom>
            <a:solidFill>
              <a:srgbClr val="00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dirty="0">
                <a:latin typeface="Arial" charset="0"/>
              </a:endParaRPr>
            </a:p>
          </p:txBody>
        </p:sp>
        <p:sp>
          <p:nvSpPr>
            <p:cNvPr id="18" name="Rectangle 17"/>
            <p:cNvSpPr/>
            <p:nvPr/>
          </p:nvSpPr>
          <p:spPr>
            <a:xfrm>
              <a:off x="5719172" y="2501278"/>
              <a:ext cx="2053227" cy="70978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Measure Test Units</a:t>
              </a:r>
            </a:p>
          </p:txBody>
        </p:sp>
        <p:sp>
          <p:nvSpPr>
            <p:cNvPr id="19" name="Curved Right Arrow 18"/>
            <p:cNvSpPr/>
            <p:nvPr/>
          </p:nvSpPr>
          <p:spPr bwMode="auto">
            <a:xfrm flipH="1">
              <a:off x="7619999" y="2612729"/>
              <a:ext cx="1074296" cy="1207928"/>
            </a:xfrm>
            <a:prstGeom prst="curved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dirty="0">
                <a:latin typeface="Arial" charset="0"/>
              </a:endParaRPr>
            </a:p>
          </p:txBody>
        </p:sp>
      </p:grpSp>
      <p:pic>
        <p:nvPicPr>
          <p:cNvPr id="20" name="Picture 19">
            <a:extLst>
              <a:ext uri="{FF2B5EF4-FFF2-40B4-BE49-F238E27FC236}">
                <a16:creationId xmlns:a16="http://schemas.microsoft.com/office/drawing/2014/main" id="{F5F95215-815B-49CE-AD70-D61F0AFD20D9}"/>
              </a:ext>
            </a:extLst>
          </p:cNvPr>
          <p:cNvPicPr>
            <a:picLocks noChangeAspect="1"/>
          </p:cNvPicPr>
          <p:nvPr/>
        </p:nvPicPr>
        <p:blipFill>
          <a:blip r:embed="rId2">
            <a:alphaModFix amt="20000"/>
          </a:blip>
          <a:stretch>
            <a:fillRect/>
          </a:stretch>
        </p:blipFill>
        <p:spPr>
          <a:xfrm>
            <a:off x="0" y="707954"/>
            <a:ext cx="12191999" cy="5673524"/>
          </a:xfrm>
          <a:prstGeom prst="rect">
            <a:avLst/>
          </a:prstGeom>
        </p:spPr>
      </p:pic>
    </p:spTree>
    <p:extLst>
      <p:ext uri="{BB962C8B-B14F-4D97-AF65-F5344CB8AC3E}">
        <p14:creationId xmlns:p14="http://schemas.microsoft.com/office/powerpoint/2010/main" val="324286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856527" y="1018572"/>
            <a:ext cx="10266744" cy="3865944"/>
          </a:xfrm>
        </p:spPr>
        <p:txBody>
          <a:bodyPr>
            <a:noAutofit/>
          </a:bodyPr>
          <a:lstStyle/>
          <a:p>
            <a:endParaRPr lang="en-US" sz="2800" dirty="0">
              <a:latin typeface="Bell MT" pitchFamily="18" charset="0"/>
            </a:endParaRPr>
          </a:p>
          <a:p>
            <a:r>
              <a:rPr lang="en-US" sz="2800" dirty="0"/>
              <a:t>We cannot run the </a:t>
            </a:r>
            <a:r>
              <a:rPr lang="en-US" sz="2800" dirty="0">
                <a:solidFill>
                  <a:schemeClr val="accent6"/>
                </a:solidFill>
              </a:rPr>
              <a:t>“ideal”</a:t>
            </a:r>
            <a:r>
              <a:rPr lang="en-US" sz="2800" dirty="0"/>
              <a:t> experiment</a:t>
            </a:r>
          </a:p>
          <a:p>
            <a:endParaRPr lang="en-US" sz="2800" dirty="0"/>
          </a:p>
          <a:p>
            <a:r>
              <a:rPr lang="en-US" sz="2800" dirty="0"/>
              <a:t>Instead we focus on experiments that are possible to execute and then </a:t>
            </a:r>
            <a:r>
              <a:rPr lang="en-US" sz="2800" dirty="0">
                <a:solidFill>
                  <a:schemeClr val="accent3"/>
                </a:solidFill>
              </a:rPr>
              <a:t>make additional assumptions</a:t>
            </a:r>
            <a:r>
              <a:rPr lang="en-US" sz="2800" dirty="0">
                <a:solidFill>
                  <a:schemeClr val="accent4"/>
                </a:solidFill>
              </a:rPr>
              <a:t> </a:t>
            </a:r>
            <a:r>
              <a:rPr lang="en-US" sz="2800" dirty="0"/>
              <a:t>that – if valid – guarantees that we have uncovered a causal effect</a:t>
            </a:r>
          </a:p>
        </p:txBody>
      </p:sp>
      <p:sp>
        <p:nvSpPr>
          <p:cNvPr id="34819" name="Text Box 3"/>
          <p:cNvSpPr txBox="1">
            <a:spLocks noChangeArrowheads="1"/>
          </p:cNvSpPr>
          <p:nvPr/>
        </p:nvSpPr>
        <p:spPr bwMode="auto">
          <a:xfrm>
            <a:off x="258084" y="118622"/>
            <a:ext cx="4373312" cy="584775"/>
          </a:xfrm>
          <a:prstGeom prst="rect">
            <a:avLst/>
          </a:prstGeom>
          <a:noFill/>
          <a:ln w="9525">
            <a:noFill/>
            <a:miter lim="800000"/>
            <a:headEnd/>
            <a:tailEnd/>
          </a:ln>
          <a:effectLst/>
        </p:spPr>
        <p:txBody>
          <a:bodyPr wrap="none">
            <a:spAutoFit/>
          </a:bodyPr>
          <a:lstStyle/>
          <a:p>
            <a:pPr algn="ctr"/>
            <a:r>
              <a:rPr lang="en-US" sz="3200" b="1" dirty="0">
                <a:solidFill>
                  <a:schemeClr val="tx1">
                    <a:lumMod val="75000"/>
                    <a:lumOff val="25000"/>
                  </a:schemeClr>
                </a:solidFill>
                <a:latin typeface="Arial Narrow" pitchFamily="34" charset="0"/>
                <a:ea typeface="+mj-ea"/>
                <a:cs typeface="Arial" pitchFamily="34" charset="0"/>
              </a:rPr>
              <a:t>Experiments in Marketing </a:t>
            </a:r>
          </a:p>
        </p:txBody>
      </p:sp>
    </p:spTree>
    <p:extLst>
      <p:ext uri="{BB962C8B-B14F-4D97-AF65-F5344CB8AC3E}">
        <p14:creationId xmlns:p14="http://schemas.microsoft.com/office/powerpoint/2010/main" val="77241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DEB8AE-9A93-4869-92CD-9166AD94B6EE}"/>
              </a:ext>
            </a:extLst>
          </p:cNvPr>
          <p:cNvSpPr>
            <a:spLocks noGrp="1"/>
          </p:cNvSpPr>
          <p:nvPr>
            <p:ph type="title"/>
          </p:nvPr>
        </p:nvSpPr>
        <p:spPr>
          <a:xfrm>
            <a:off x="301140" y="32393"/>
            <a:ext cx="10131425" cy="816528"/>
          </a:xfrm>
        </p:spPr>
        <p:txBody>
          <a:bodyPr>
            <a:normAutofit/>
          </a:bodyPr>
          <a:lstStyle/>
          <a:p>
            <a:r>
              <a:rPr lang="en-US" sz="3200" dirty="0">
                <a:solidFill>
                  <a:schemeClr val="tx1">
                    <a:lumMod val="75000"/>
                    <a:lumOff val="25000"/>
                  </a:schemeClr>
                </a:solidFill>
              </a:rPr>
              <a:t>Correlation vs. Causation</a:t>
            </a:r>
            <a:endParaRPr lang="en-IN" sz="3200"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F80E1049-1369-4B04-A3E7-54D2D9B15757}"/>
              </a:ext>
            </a:extLst>
          </p:cNvPr>
          <p:cNvSpPr>
            <a:spLocks noGrp="1"/>
          </p:cNvSpPr>
          <p:nvPr>
            <p:ph idx="1"/>
          </p:nvPr>
        </p:nvSpPr>
        <p:spPr>
          <a:xfrm>
            <a:off x="425743" y="1009553"/>
            <a:ext cx="10131425" cy="5097632"/>
          </a:xfrm>
        </p:spPr>
        <p:txBody>
          <a:bodyPr>
            <a:normAutofit fontScale="92500" lnSpcReduction="10000"/>
          </a:bodyPr>
          <a:lstStyle/>
          <a:p>
            <a:r>
              <a:rPr lang="en-US" sz="2800" dirty="0">
                <a:solidFill>
                  <a:schemeClr val="accent3"/>
                </a:solidFill>
              </a:rPr>
              <a:t>Classic example</a:t>
            </a:r>
          </a:p>
          <a:p>
            <a:pPr lvl="1"/>
            <a:r>
              <a:rPr lang="en-US" sz="2600" dirty="0"/>
              <a:t>Predicting Crime in a city</a:t>
            </a:r>
          </a:p>
          <a:p>
            <a:endParaRPr lang="en-US" sz="2800" dirty="0"/>
          </a:p>
          <a:p>
            <a:r>
              <a:rPr lang="en-US" sz="2800" dirty="0"/>
              <a:t>One good predictor is Number of Cops in the city</a:t>
            </a:r>
          </a:p>
          <a:p>
            <a:endParaRPr lang="en-US" sz="2800" dirty="0"/>
          </a:p>
          <a:p>
            <a:endParaRPr lang="en-US" sz="2800" dirty="0"/>
          </a:p>
          <a:p>
            <a:pPr marL="0" indent="0" algn="ctr">
              <a:buNone/>
            </a:pPr>
            <a:r>
              <a:rPr lang="en-US" sz="2800" dirty="0">
                <a:solidFill>
                  <a:schemeClr val="accent6"/>
                </a:solidFill>
              </a:rPr>
              <a:t>↑</a:t>
            </a:r>
            <a:r>
              <a:rPr lang="en-US" sz="2800" dirty="0"/>
              <a:t> #Cops predict ⟹</a:t>
            </a:r>
            <a:r>
              <a:rPr lang="en-US" sz="2800" dirty="0">
                <a:solidFill>
                  <a:schemeClr val="accent6"/>
                </a:solidFill>
              </a:rPr>
              <a:t>↑</a:t>
            </a:r>
            <a:r>
              <a:rPr lang="en-US" sz="2800" dirty="0">
                <a:solidFill>
                  <a:srgbClr val="FFC000"/>
                </a:solidFill>
              </a:rPr>
              <a:t> </a:t>
            </a:r>
            <a:r>
              <a:rPr lang="en-US" sz="2800" dirty="0"/>
              <a:t>Crime</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solidFill>
                  <a:schemeClr val="accent3"/>
                </a:solidFill>
              </a:rPr>
              <a:t>Does that mean increase in cops causes increase in crime?</a:t>
            </a:r>
            <a:endParaRPr lang="en-IN" sz="2800" dirty="0">
              <a:solidFill>
                <a:schemeClr val="accent3"/>
              </a:solidFill>
            </a:endParaRPr>
          </a:p>
        </p:txBody>
      </p:sp>
      <p:pic>
        <p:nvPicPr>
          <p:cNvPr id="7" name="Graphic 6" descr="Police">
            <a:extLst>
              <a:ext uri="{FF2B5EF4-FFF2-40B4-BE49-F238E27FC236}">
                <a16:creationId xmlns:a16="http://schemas.microsoft.com/office/drawing/2014/main" id="{2DDAE6E6-FED7-46E5-A054-A152D9D752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9277" y="1877644"/>
            <a:ext cx="950452" cy="950452"/>
          </a:xfrm>
          <a:prstGeom prst="rect">
            <a:avLst/>
          </a:prstGeom>
        </p:spPr>
      </p:pic>
      <p:pic>
        <p:nvPicPr>
          <p:cNvPr id="9" name="Graphic 8" descr="Robber">
            <a:extLst>
              <a:ext uri="{FF2B5EF4-FFF2-40B4-BE49-F238E27FC236}">
                <a16:creationId xmlns:a16="http://schemas.microsoft.com/office/drawing/2014/main" id="{95B2504A-4D51-470C-9898-CF35D6A816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3676" y="4380189"/>
            <a:ext cx="1571620" cy="1571620"/>
          </a:xfrm>
          <a:prstGeom prst="rect">
            <a:avLst/>
          </a:prstGeom>
        </p:spPr>
      </p:pic>
      <p:pic>
        <p:nvPicPr>
          <p:cNvPr id="11" name="Graphic 10" descr="Siren">
            <a:extLst>
              <a:ext uri="{FF2B5EF4-FFF2-40B4-BE49-F238E27FC236}">
                <a16:creationId xmlns:a16="http://schemas.microsoft.com/office/drawing/2014/main" id="{03A953BC-617A-48C8-9745-FBCDDFB947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19373" y="2765021"/>
            <a:ext cx="1839991" cy="1839991"/>
          </a:xfrm>
          <a:prstGeom prst="rect">
            <a:avLst/>
          </a:prstGeom>
        </p:spPr>
      </p:pic>
      <p:pic>
        <p:nvPicPr>
          <p:cNvPr id="13" name="Graphic 12" descr="Handcuffs">
            <a:extLst>
              <a:ext uri="{FF2B5EF4-FFF2-40B4-BE49-F238E27FC236}">
                <a16:creationId xmlns:a16="http://schemas.microsoft.com/office/drawing/2014/main" id="{6FDADDC0-564B-46EB-8A2B-5E964E9620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6128" y="3134709"/>
            <a:ext cx="1270340" cy="1270340"/>
          </a:xfrm>
          <a:prstGeom prst="rect">
            <a:avLst/>
          </a:prstGeom>
        </p:spPr>
      </p:pic>
      <p:pic>
        <p:nvPicPr>
          <p:cNvPr id="16" name="Graphic 15" descr="Police">
            <a:extLst>
              <a:ext uri="{FF2B5EF4-FFF2-40B4-BE49-F238E27FC236}">
                <a16:creationId xmlns:a16="http://schemas.microsoft.com/office/drawing/2014/main" id="{5A438E3C-6AB2-4878-9F2C-BB3D757A41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85783" y="1166790"/>
            <a:ext cx="950452" cy="950452"/>
          </a:xfrm>
          <a:prstGeom prst="rect">
            <a:avLst/>
          </a:prstGeom>
        </p:spPr>
      </p:pic>
      <p:pic>
        <p:nvPicPr>
          <p:cNvPr id="17" name="Graphic 16" descr="Police">
            <a:extLst>
              <a:ext uri="{FF2B5EF4-FFF2-40B4-BE49-F238E27FC236}">
                <a16:creationId xmlns:a16="http://schemas.microsoft.com/office/drawing/2014/main" id="{16133451-A4E4-4949-856D-7F0F2ED0BEC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32771" y="1166790"/>
            <a:ext cx="950452" cy="950452"/>
          </a:xfrm>
          <a:prstGeom prst="rect">
            <a:avLst/>
          </a:prstGeom>
        </p:spPr>
      </p:pic>
    </p:spTree>
    <p:extLst>
      <p:ext uri="{BB962C8B-B14F-4D97-AF65-F5344CB8AC3E}">
        <p14:creationId xmlns:p14="http://schemas.microsoft.com/office/powerpoint/2010/main" val="365125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DEB8AE-9A93-4869-92CD-9166AD94B6EE}"/>
              </a:ext>
            </a:extLst>
          </p:cNvPr>
          <p:cNvSpPr>
            <a:spLocks noGrp="1"/>
          </p:cNvSpPr>
          <p:nvPr>
            <p:ph type="title"/>
          </p:nvPr>
        </p:nvSpPr>
        <p:spPr>
          <a:xfrm>
            <a:off x="202480" y="-33353"/>
            <a:ext cx="10131425" cy="816528"/>
          </a:xfrm>
        </p:spPr>
        <p:txBody>
          <a:bodyPr>
            <a:normAutofit/>
          </a:bodyPr>
          <a:lstStyle/>
          <a:p>
            <a:r>
              <a:rPr lang="en-US" sz="3200" dirty="0">
                <a:solidFill>
                  <a:schemeClr val="tx1">
                    <a:lumMod val="75000"/>
                    <a:lumOff val="25000"/>
                  </a:schemeClr>
                </a:solidFill>
              </a:rPr>
              <a:t>Correlation vs. Causation</a:t>
            </a:r>
            <a:endParaRPr lang="en-IN" sz="3200"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F80E1049-1369-4B04-A3E7-54D2D9B15757}"/>
              </a:ext>
            </a:extLst>
          </p:cNvPr>
          <p:cNvSpPr>
            <a:spLocks noGrp="1"/>
          </p:cNvSpPr>
          <p:nvPr>
            <p:ph idx="1"/>
          </p:nvPr>
        </p:nvSpPr>
        <p:spPr>
          <a:xfrm>
            <a:off x="469261" y="955353"/>
            <a:ext cx="10131425" cy="4624431"/>
          </a:xfrm>
        </p:spPr>
        <p:txBody>
          <a:bodyPr>
            <a:normAutofit lnSpcReduction="10000"/>
          </a:bodyPr>
          <a:lstStyle/>
          <a:p>
            <a:endParaRPr lang="en-IN" sz="2800" dirty="0"/>
          </a:p>
          <a:p>
            <a:r>
              <a:rPr lang="en-IN" sz="2800" dirty="0">
                <a:solidFill>
                  <a:schemeClr val="accent3"/>
                </a:solidFill>
              </a:rPr>
              <a:t>Probably not!</a:t>
            </a:r>
          </a:p>
          <a:p>
            <a:endParaRPr lang="en-US" sz="2800" dirty="0"/>
          </a:p>
          <a:p>
            <a:r>
              <a:rPr lang="en-US" sz="2800" dirty="0"/>
              <a:t>Crime may co-vary with #Cops but this may not be a </a:t>
            </a:r>
            <a:r>
              <a:rPr lang="en-US" sz="2800" b="1" dirty="0">
                <a:solidFill>
                  <a:schemeClr val="accent3"/>
                </a:solidFill>
              </a:rPr>
              <a:t>causal relation</a:t>
            </a:r>
          </a:p>
          <a:p>
            <a:pPr marL="0" indent="0">
              <a:buNone/>
            </a:pPr>
            <a:r>
              <a:rPr lang="en-IN" sz="2200" dirty="0"/>
              <a:t>				</a:t>
            </a:r>
            <a:r>
              <a:rPr lang="en-IN" sz="2400" b="1" dirty="0">
                <a:solidFill>
                  <a:schemeClr val="accent3"/>
                </a:solidFill>
              </a:rPr>
              <a:t>𝐶𝑜𝑝𝑠 ⟺ 𝐶𝑟𝑖𝑚𝑒</a:t>
            </a:r>
          </a:p>
          <a:p>
            <a:endParaRPr lang="en-US" sz="2800" dirty="0"/>
          </a:p>
          <a:p>
            <a:r>
              <a:rPr lang="en-US" sz="2800" dirty="0"/>
              <a:t>High crime areas get more Cops allocated</a:t>
            </a:r>
          </a:p>
          <a:p>
            <a:pPr marL="0" indent="0">
              <a:buNone/>
            </a:pPr>
            <a:endParaRPr lang="en-US" sz="2800" dirty="0"/>
          </a:p>
          <a:p>
            <a:pPr marL="0" indent="0">
              <a:buNone/>
            </a:pPr>
            <a:r>
              <a:rPr lang="en-US" sz="2800" b="1" dirty="0">
                <a:solidFill>
                  <a:schemeClr val="accent6"/>
                </a:solidFill>
              </a:rPr>
              <a:t>Therefore when crime is high, Cops is high</a:t>
            </a:r>
          </a:p>
        </p:txBody>
      </p:sp>
      <p:pic>
        <p:nvPicPr>
          <p:cNvPr id="7" name="Graphic 6" descr="Police">
            <a:extLst>
              <a:ext uri="{FF2B5EF4-FFF2-40B4-BE49-F238E27FC236}">
                <a16:creationId xmlns:a16="http://schemas.microsoft.com/office/drawing/2014/main" id="{2DDAE6E6-FED7-46E5-A054-A152D9D752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00686" y="1481715"/>
            <a:ext cx="954414" cy="954414"/>
          </a:xfrm>
          <a:prstGeom prst="rect">
            <a:avLst/>
          </a:prstGeom>
        </p:spPr>
      </p:pic>
      <p:pic>
        <p:nvPicPr>
          <p:cNvPr id="9" name="Graphic 8" descr="Robber">
            <a:extLst>
              <a:ext uri="{FF2B5EF4-FFF2-40B4-BE49-F238E27FC236}">
                <a16:creationId xmlns:a16="http://schemas.microsoft.com/office/drawing/2014/main" id="{95B2504A-4D51-470C-9898-CF35D6A816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3444" y="4315336"/>
            <a:ext cx="1694484" cy="1694484"/>
          </a:xfrm>
          <a:prstGeom prst="rect">
            <a:avLst/>
          </a:prstGeom>
        </p:spPr>
      </p:pic>
      <p:pic>
        <p:nvPicPr>
          <p:cNvPr id="16" name="Graphic 15" descr="Police">
            <a:extLst>
              <a:ext uri="{FF2B5EF4-FFF2-40B4-BE49-F238E27FC236}">
                <a16:creationId xmlns:a16="http://schemas.microsoft.com/office/drawing/2014/main" id="{5A438E3C-6AB2-4878-9F2C-BB3D757A41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64585" y="801009"/>
            <a:ext cx="954414" cy="954414"/>
          </a:xfrm>
          <a:prstGeom prst="rect">
            <a:avLst/>
          </a:prstGeom>
        </p:spPr>
      </p:pic>
      <p:pic>
        <p:nvPicPr>
          <p:cNvPr id="17" name="Graphic 16" descr="Police">
            <a:extLst>
              <a:ext uri="{FF2B5EF4-FFF2-40B4-BE49-F238E27FC236}">
                <a16:creationId xmlns:a16="http://schemas.microsoft.com/office/drawing/2014/main" id="{16133451-A4E4-4949-856D-7F0F2ED0BEC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6498" y="801009"/>
            <a:ext cx="954414" cy="954414"/>
          </a:xfrm>
          <a:prstGeom prst="rect">
            <a:avLst/>
          </a:prstGeom>
        </p:spPr>
      </p:pic>
    </p:spTree>
    <p:extLst>
      <p:ext uri="{BB962C8B-B14F-4D97-AF65-F5344CB8AC3E}">
        <p14:creationId xmlns:p14="http://schemas.microsoft.com/office/powerpoint/2010/main" val="33023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818F-1398-465F-A456-FDD1255C4910}"/>
              </a:ext>
            </a:extLst>
          </p:cNvPr>
          <p:cNvSpPr>
            <a:spLocks noGrp="1"/>
          </p:cNvSpPr>
          <p:nvPr>
            <p:ph type="title"/>
          </p:nvPr>
        </p:nvSpPr>
        <p:spPr>
          <a:xfrm>
            <a:off x="153365" y="28780"/>
            <a:ext cx="10131425" cy="703056"/>
          </a:xfrm>
        </p:spPr>
        <p:txBody>
          <a:bodyPr/>
          <a:lstStyle/>
          <a:p>
            <a:r>
              <a:rPr lang="en-US" sz="3200" dirty="0">
                <a:solidFill>
                  <a:schemeClr val="tx1">
                    <a:lumMod val="75000"/>
                    <a:lumOff val="25000"/>
                  </a:schemeClr>
                </a:solidFill>
              </a:rPr>
              <a:t>Scenarios in marketing</a:t>
            </a:r>
            <a:endParaRPr lang="en-IN" sz="32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1A2332CF-0E89-4A91-9762-C18CD9928004}"/>
              </a:ext>
            </a:extLst>
          </p:cNvPr>
          <p:cNvSpPr>
            <a:spLocks noGrp="1"/>
          </p:cNvSpPr>
          <p:nvPr>
            <p:ph idx="1"/>
          </p:nvPr>
        </p:nvSpPr>
        <p:spPr/>
        <p:txBody>
          <a:bodyPr>
            <a:normAutofit/>
          </a:bodyPr>
          <a:lstStyle/>
          <a:p>
            <a:r>
              <a:rPr lang="en-US" sz="3200" dirty="0"/>
              <a:t>Decisions about marketing actions</a:t>
            </a:r>
          </a:p>
          <a:p>
            <a:pPr lvl="1"/>
            <a:r>
              <a:rPr lang="en-US" sz="3200" dirty="0"/>
              <a:t>E.g. Advertising (or Social media, Promotions etc.)</a:t>
            </a:r>
          </a:p>
          <a:p>
            <a:pPr lvl="1"/>
            <a:endParaRPr lang="en-US" sz="3200" dirty="0"/>
          </a:p>
          <a:p>
            <a:r>
              <a:rPr lang="en-US" sz="3200" dirty="0"/>
              <a:t>Data-based decision-making</a:t>
            </a:r>
          </a:p>
          <a:p>
            <a:pPr lvl="1"/>
            <a:r>
              <a:rPr lang="en-US" sz="3200" dirty="0"/>
              <a:t>Inspect relationship between Ads and sales (or another outcome)</a:t>
            </a:r>
            <a:endParaRPr lang="en-IN" sz="3200" dirty="0"/>
          </a:p>
        </p:txBody>
      </p:sp>
    </p:spTree>
    <p:extLst>
      <p:ext uri="{BB962C8B-B14F-4D97-AF65-F5344CB8AC3E}">
        <p14:creationId xmlns:p14="http://schemas.microsoft.com/office/powerpoint/2010/main" val="155915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EDF4-3E34-4B26-9AB4-E152150A954A}"/>
              </a:ext>
            </a:extLst>
          </p:cNvPr>
          <p:cNvSpPr>
            <a:spLocks noGrp="1"/>
          </p:cNvSpPr>
          <p:nvPr>
            <p:ph type="title"/>
          </p:nvPr>
        </p:nvSpPr>
        <p:spPr>
          <a:xfrm>
            <a:off x="169762" y="91506"/>
            <a:ext cx="10131425" cy="559019"/>
          </a:xfrm>
        </p:spPr>
        <p:txBody>
          <a:bodyPr>
            <a:noAutofit/>
          </a:bodyPr>
          <a:lstStyle/>
          <a:p>
            <a:r>
              <a:rPr lang="en-US" sz="3200" dirty="0">
                <a:solidFill>
                  <a:schemeClr val="tx1">
                    <a:lumMod val="75000"/>
                    <a:lumOff val="25000"/>
                  </a:schemeClr>
                </a:solidFill>
              </a:rPr>
              <a:t>When do you need causality?</a:t>
            </a:r>
            <a:endParaRPr lang="en-IN" sz="32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6851DA4C-BACB-433E-950A-D5400755E697}"/>
              </a:ext>
            </a:extLst>
          </p:cNvPr>
          <p:cNvSpPr>
            <a:spLocks noGrp="1"/>
          </p:cNvSpPr>
          <p:nvPr>
            <p:ph idx="1"/>
          </p:nvPr>
        </p:nvSpPr>
        <p:spPr>
          <a:xfrm>
            <a:off x="169762" y="881390"/>
            <a:ext cx="10131425" cy="2471878"/>
          </a:xfrm>
        </p:spPr>
        <p:txBody>
          <a:bodyPr>
            <a:normAutofit/>
          </a:bodyPr>
          <a:lstStyle/>
          <a:p>
            <a:r>
              <a:rPr lang="en-US" sz="2400" dirty="0"/>
              <a:t>Recommending changes</a:t>
            </a:r>
          </a:p>
          <a:p>
            <a:pPr lvl="1"/>
            <a:r>
              <a:rPr lang="en-US" sz="2200" dirty="0"/>
              <a:t>“When you do X, Y will happen ”</a:t>
            </a:r>
          </a:p>
          <a:p>
            <a:pPr lvl="1"/>
            <a:r>
              <a:rPr lang="en-US" sz="2200" dirty="0"/>
              <a:t>E.g. Sales will increase when ad spending increases</a:t>
            </a:r>
          </a:p>
          <a:p>
            <a:pPr lvl="1"/>
            <a:r>
              <a:rPr lang="en-US" sz="2200" dirty="0"/>
              <a:t>Correlation won’t work because maybe</a:t>
            </a:r>
            <a:endParaRPr lang="en-IN" sz="2200" dirty="0"/>
          </a:p>
        </p:txBody>
      </p:sp>
      <p:graphicFrame>
        <p:nvGraphicFramePr>
          <p:cNvPr id="4" name="Diagram 3">
            <a:extLst>
              <a:ext uri="{FF2B5EF4-FFF2-40B4-BE49-F238E27FC236}">
                <a16:creationId xmlns:a16="http://schemas.microsoft.com/office/drawing/2014/main" id="{636B092A-16FE-48BA-A577-1BADA99F50A3}"/>
              </a:ext>
            </a:extLst>
          </p:cNvPr>
          <p:cNvGraphicFramePr/>
          <p:nvPr>
            <p:extLst>
              <p:ext uri="{D42A27DB-BD31-4B8C-83A1-F6EECF244321}">
                <p14:modId xmlns:p14="http://schemas.microsoft.com/office/powerpoint/2010/main" val="1319473659"/>
              </p:ext>
            </p:extLst>
          </p:nvPr>
        </p:nvGraphicFramePr>
        <p:xfrm>
          <a:off x="6545963" y="2134096"/>
          <a:ext cx="5452844" cy="3464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BD7077A5-3B31-47F7-9CB1-2BEC757E1065}"/>
              </a:ext>
            </a:extLst>
          </p:cNvPr>
          <p:cNvSpPr txBox="1">
            <a:spLocks/>
          </p:cNvSpPr>
          <p:nvPr/>
        </p:nvSpPr>
        <p:spPr>
          <a:xfrm>
            <a:off x="169762" y="2910438"/>
            <a:ext cx="10131425" cy="247187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1"/>
            <a:r>
              <a:rPr lang="en-US" sz="2400" dirty="0">
                <a:latin typeface="Arial" panose="020B0604020202020204" pitchFamily="34" charset="0"/>
                <a:cs typeface="Arial" panose="020B0604020202020204" pitchFamily="34" charset="0"/>
              </a:rPr>
              <a:t>Sales will appear as related to Ads</a:t>
            </a:r>
          </a:p>
          <a:p>
            <a:pPr lvl="1"/>
            <a:r>
              <a:rPr lang="en-US" sz="2400" dirty="0">
                <a:latin typeface="Arial" panose="020B0604020202020204" pitchFamily="34" charset="0"/>
                <a:cs typeface="Arial" panose="020B0604020202020204" pitchFamily="34" charset="0"/>
              </a:rPr>
              <a:t>But increasing Ads may not cause </a:t>
            </a:r>
          </a:p>
          <a:p>
            <a:pPr marL="457200" lvl="1" indent="0">
              <a:buNone/>
            </a:pPr>
            <a:r>
              <a:rPr lang="en-US" sz="2400" dirty="0">
                <a:latin typeface="Arial" panose="020B0604020202020204" pitchFamily="34" charset="0"/>
                <a:cs typeface="Arial" panose="020B0604020202020204" pitchFamily="34" charset="0"/>
              </a:rPr>
              <a:t>	an increase in sales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553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EDF4-3E34-4B26-9AB4-E152150A954A}"/>
              </a:ext>
            </a:extLst>
          </p:cNvPr>
          <p:cNvSpPr>
            <a:spLocks noGrp="1"/>
          </p:cNvSpPr>
          <p:nvPr>
            <p:ph type="title"/>
          </p:nvPr>
        </p:nvSpPr>
        <p:spPr>
          <a:xfrm>
            <a:off x="234388" y="0"/>
            <a:ext cx="10131425" cy="891251"/>
          </a:xfrm>
        </p:spPr>
        <p:txBody>
          <a:bodyPr/>
          <a:lstStyle/>
          <a:p>
            <a:r>
              <a:rPr lang="en-US" sz="3200" dirty="0">
                <a:solidFill>
                  <a:schemeClr val="tx1">
                    <a:lumMod val="75000"/>
                    <a:lumOff val="25000"/>
                  </a:schemeClr>
                </a:solidFill>
              </a:rPr>
              <a:t>When is correlation useful?</a:t>
            </a:r>
            <a:endParaRPr lang="en-IN" sz="32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6851DA4C-BACB-433E-950A-D5400755E697}"/>
              </a:ext>
            </a:extLst>
          </p:cNvPr>
          <p:cNvSpPr>
            <a:spLocks noGrp="1"/>
          </p:cNvSpPr>
          <p:nvPr>
            <p:ph idx="1"/>
          </p:nvPr>
        </p:nvSpPr>
        <p:spPr>
          <a:xfrm>
            <a:off x="685801" y="1454171"/>
            <a:ext cx="10131425" cy="2471878"/>
          </a:xfrm>
        </p:spPr>
        <p:txBody>
          <a:bodyPr>
            <a:normAutofit/>
          </a:bodyPr>
          <a:lstStyle/>
          <a:p>
            <a:r>
              <a:rPr lang="en-US" sz="2400" dirty="0"/>
              <a:t>Examples:</a:t>
            </a:r>
          </a:p>
          <a:p>
            <a:pPr lvl="1"/>
            <a:r>
              <a:rPr lang="en-US" sz="2200" dirty="0"/>
              <a:t>Android users more likely to have pets</a:t>
            </a:r>
          </a:p>
          <a:p>
            <a:pPr lvl="1"/>
            <a:r>
              <a:rPr lang="en-US" sz="2200" dirty="0"/>
              <a:t>iPhone users more likely to shop online</a:t>
            </a:r>
          </a:p>
          <a:p>
            <a:pPr lvl="1"/>
            <a:r>
              <a:rPr lang="en-US" sz="2200" dirty="0"/>
              <a:t>NDTV subscribes are more likely to be liberal</a:t>
            </a:r>
            <a:endParaRPr lang="en-IN" sz="2000" dirty="0"/>
          </a:p>
        </p:txBody>
      </p:sp>
      <p:graphicFrame>
        <p:nvGraphicFramePr>
          <p:cNvPr id="4" name="Diagram 3">
            <a:extLst>
              <a:ext uri="{FF2B5EF4-FFF2-40B4-BE49-F238E27FC236}">
                <a16:creationId xmlns:a16="http://schemas.microsoft.com/office/drawing/2014/main" id="{636B092A-16FE-48BA-A577-1BADA99F50A3}"/>
              </a:ext>
            </a:extLst>
          </p:cNvPr>
          <p:cNvGraphicFramePr/>
          <p:nvPr>
            <p:extLst>
              <p:ext uri="{D42A27DB-BD31-4B8C-83A1-F6EECF244321}">
                <p14:modId xmlns:p14="http://schemas.microsoft.com/office/powerpoint/2010/main" val="60839755"/>
              </p:ext>
            </p:extLst>
          </p:nvPr>
        </p:nvGraphicFramePr>
        <p:xfrm>
          <a:off x="6734053" y="2331704"/>
          <a:ext cx="5452844" cy="3464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BD7077A5-3B31-47F7-9CB1-2BEC757E1065}"/>
              </a:ext>
            </a:extLst>
          </p:cNvPr>
          <p:cNvSpPr txBox="1">
            <a:spLocks/>
          </p:cNvSpPr>
          <p:nvPr/>
        </p:nvSpPr>
        <p:spPr>
          <a:xfrm>
            <a:off x="182787" y="3253030"/>
            <a:ext cx="10131425" cy="247187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1"/>
            <a:r>
              <a:rPr lang="en-US" sz="2400" dirty="0">
                <a:latin typeface="Arial" panose="020B0604020202020204" pitchFamily="34" charset="0"/>
                <a:cs typeface="Arial" panose="020B0604020202020204" pitchFamily="34" charset="0"/>
              </a:rPr>
              <a:t>Correlation useful in describing a situation</a:t>
            </a:r>
          </a:p>
          <a:p>
            <a:pPr lvl="2"/>
            <a:r>
              <a:rPr lang="en-US" sz="2400" dirty="0">
                <a:latin typeface="Arial" panose="020B0604020202020204" pitchFamily="34" charset="0"/>
                <a:cs typeface="Arial" panose="020B0604020202020204" pitchFamily="34" charset="0"/>
              </a:rPr>
              <a:t>What is the historical trend?</a:t>
            </a:r>
          </a:p>
          <a:p>
            <a:pPr lvl="2"/>
            <a:r>
              <a:rPr lang="en-US" sz="2400" dirty="0">
                <a:latin typeface="Arial" panose="020B0604020202020204" pitchFamily="34" charset="0"/>
                <a:cs typeface="Arial" panose="020B0604020202020204" pitchFamily="34" charset="0"/>
              </a:rPr>
              <a:t>Y happens when X occurs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44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3877" y="74877"/>
            <a:ext cx="7511473" cy="775582"/>
          </a:xfrm>
        </p:spPr>
        <p:txBody>
          <a:bodyPr>
            <a:normAutofit/>
          </a:bodyPr>
          <a:lstStyle/>
          <a:p>
            <a:r>
              <a:rPr lang="en-US" sz="3200" dirty="0">
                <a:solidFill>
                  <a:schemeClr val="tx1">
                    <a:lumMod val="75000"/>
                    <a:lumOff val="25000"/>
                  </a:schemeClr>
                </a:solidFill>
              </a:rPr>
              <a:t>Causal Research</a:t>
            </a:r>
          </a:p>
        </p:txBody>
      </p:sp>
      <p:sp>
        <p:nvSpPr>
          <p:cNvPr id="10243" name="Rectangle 3"/>
          <p:cNvSpPr>
            <a:spLocks noGrp="1" noChangeArrowheads="1"/>
          </p:cNvSpPr>
          <p:nvPr>
            <p:ph idx="1"/>
          </p:nvPr>
        </p:nvSpPr>
        <p:spPr>
          <a:xfrm>
            <a:off x="685800" y="936343"/>
            <a:ext cx="8229600" cy="4985313"/>
          </a:xfrm>
        </p:spPr>
        <p:txBody>
          <a:bodyPr>
            <a:normAutofit/>
          </a:bodyPr>
          <a:lstStyle/>
          <a:p>
            <a:pPr>
              <a:lnSpc>
                <a:spcPct val="90000"/>
              </a:lnSpc>
            </a:pPr>
            <a:r>
              <a:rPr lang="en-US" sz="2400" dirty="0"/>
              <a:t>“Cause and Effect” Relationships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Usually experiments</a:t>
            </a:r>
          </a:p>
          <a:p>
            <a:pPr>
              <a:lnSpc>
                <a:spcPct val="90000"/>
              </a:lnSpc>
            </a:pPr>
            <a:r>
              <a:rPr lang="en-US" sz="2400" dirty="0"/>
              <a:t>Highly structured designs</a:t>
            </a:r>
          </a:p>
          <a:p>
            <a:pPr lvl="1">
              <a:lnSpc>
                <a:spcPct val="90000"/>
              </a:lnSpc>
            </a:pPr>
            <a:r>
              <a:rPr lang="en-US" sz="2400" dirty="0"/>
              <a:t>Emphasis on </a:t>
            </a:r>
            <a:r>
              <a:rPr lang="en-US" sz="2400" dirty="0">
                <a:solidFill>
                  <a:schemeClr val="accent3"/>
                </a:solidFill>
              </a:rPr>
              <a:t>“control”</a:t>
            </a:r>
            <a:r>
              <a:rPr lang="en-US" sz="2400" dirty="0"/>
              <a:t> groups</a:t>
            </a:r>
          </a:p>
        </p:txBody>
      </p:sp>
      <p:graphicFrame>
        <p:nvGraphicFramePr>
          <p:cNvPr id="10244" name="Object 4"/>
          <p:cNvGraphicFramePr>
            <a:graphicFrameLocks noChangeAspect="1"/>
          </p:cNvGraphicFramePr>
          <p:nvPr>
            <p:extLst>
              <p:ext uri="{D42A27DB-BD31-4B8C-83A1-F6EECF244321}">
                <p14:modId xmlns:p14="http://schemas.microsoft.com/office/powerpoint/2010/main" val="536791987"/>
              </p:ext>
            </p:extLst>
          </p:nvPr>
        </p:nvGraphicFramePr>
        <p:xfrm>
          <a:off x="1742612" y="1524000"/>
          <a:ext cx="2667000" cy="2094788"/>
        </p:xfrm>
        <a:graphic>
          <a:graphicData uri="http://schemas.openxmlformats.org/presentationml/2006/ole">
            <mc:AlternateContent xmlns:mc="http://schemas.openxmlformats.org/markup-compatibility/2006">
              <mc:Choice xmlns:v="urn:schemas-microsoft-com:vml" Requires="v">
                <p:oleObj spid="_x0000_s1050" name="Clip" r:id="rId4" imgW="570240" imgH="578520" progId="">
                  <p:embed/>
                </p:oleObj>
              </mc:Choice>
              <mc:Fallback>
                <p:oleObj name="Clip" r:id="rId4" imgW="570240" imgH="578520" progId="">
                  <p:embed/>
                  <p:pic>
                    <p:nvPicPr>
                      <p:cNvPr id="10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2612" y="1524000"/>
                        <a:ext cx="2667000" cy="20947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1399745637"/>
              </p:ext>
            </p:extLst>
          </p:nvPr>
        </p:nvGraphicFramePr>
        <p:xfrm>
          <a:off x="7229913" y="1651437"/>
          <a:ext cx="2095500" cy="1839913"/>
        </p:xfrm>
        <a:graphic>
          <a:graphicData uri="http://schemas.openxmlformats.org/presentationml/2006/ole">
            <mc:AlternateContent xmlns:mc="http://schemas.openxmlformats.org/markup-compatibility/2006">
              <mc:Choice xmlns:v="urn:schemas-microsoft-com:vml" Requires="v">
                <p:oleObj spid="_x0000_s1051" name="Clip" r:id="rId6" imgW="600840" imgH="603360" progId="">
                  <p:embed/>
                </p:oleObj>
              </mc:Choice>
              <mc:Fallback>
                <p:oleObj name="Clip" r:id="rId6" imgW="600840" imgH="603360" progId="">
                  <p:embed/>
                  <p:pic>
                    <p:nvPicPr>
                      <p:cNvPr id="102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9913" y="1651437"/>
                        <a:ext cx="2095500" cy="18399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46" name="Line 6"/>
          <p:cNvSpPr>
            <a:spLocks noChangeShapeType="1"/>
          </p:cNvSpPr>
          <p:nvPr/>
        </p:nvSpPr>
        <p:spPr bwMode="auto">
          <a:xfrm>
            <a:off x="5229638" y="2571394"/>
            <a:ext cx="1011237" cy="0"/>
          </a:xfrm>
          <a:prstGeom prst="line">
            <a:avLst/>
          </a:prstGeom>
          <a:noFill/>
          <a:ln w="38100">
            <a:solidFill>
              <a:schemeClr val="accent2"/>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75692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8146" y="-165200"/>
            <a:ext cx="8229600" cy="1173162"/>
          </a:xfrm>
          <a:noFill/>
          <a:ln>
            <a:noFill/>
          </a:ln>
        </p:spPr>
        <p:txBody>
          <a:bodyPr>
            <a:normAutofit fontScale="90000"/>
          </a:bodyPr>
          <a:lstStyle/>
          <a:p>
            <a:br>
              <a:rPr lang="en-US" sz="4000" dirty="0"/>
            </a:br>
            <a:r>
              <a:rPr lang="en-US" sz="3600" dirty="0">
                <a:solidFill>
                  <a:schemeClr val="tx1">
                    <a:lumMod val="75000"/>
                    <a:lumOff val="25000"/>
                  </a:schemeClr>
                </a:solidFill>
              </a:rPr>
              <a:t>How to Run Experiments?</a:t>
            </a:r>
            <a:br>
              <a:rPr lang="en-US" sz="4000" dirty="0"/>
            </a:br>
            <a:endParaRPr lang="en-US" sz="4000" dirty="0"/>
          </a:p>
        </p:txBody>
      </p:sp>
      <p:sp>
        <p:nvSpPr>
          <p:cNvPr id="36867" name="Rectangle 3"/>
          <p:cNvSpPr>
            <a:spLocks noGrp="1" noChangeArrowheads="1"/>
          </p:cNvSpPr>
          <p:nvPr>
            <p:ph idx="1"/>
          </p:nvPr>
        </p:nvSpPr>
        <p:spPr>
          <a:xfrm>
            <a:off x="268146" y="1408419"/>
            <a:ext cx="10936148" cy="4041162"/>
          </a:xfrm>
        </p:spPr>
        <p:txBody>
          <a:bodyPr>
            <a:normAutofit/>
          </a:bodyPr>
          <a:lstStyle/>
          <a:p>
            <a:r>
              <a:rPr lang="en-US" sz="2400" dirty="0"/>
              <a:t>How do we actually run experiments?</a:t>
            </a:r>
          </a:p>
          <a:p>
            <a:r>
              <a:rPr lang="en-US" sz="2400" dirty="0"/>
              <a:t>In the sciences there is a long history of </a:t>
            </a:r>
            <a:r>
              <a:rPr lang="en-US" sz="2400" dirty="0">
                <a:solidFill>
                  <a:schemeClr val="accent3"/>
                </a:solidFill>
              </a:rPr>
              <a:t>lab experiments </a:t>
            </a:r>
          </a:p>
          <a:p>
            <a:r>
              <a:rPr lang="en-US" sz="2400" dirty="0"/>
              <a:t>In a lab it is relatively easy to control “external” conditions that might affect the validity of the experiment</a:t>
            </a:r>
          </a:p>
        </p:txBody>
      </p:sp>
    </p:spTree>
    <p:extLst>
      <p:ext uri="{BB962C8B-B14F-4D97-AF65-F5344CB8AC3E}">
        <p14:creationId xmlns:p14="http://schemas.microsoft.com/office/powerpoint/2010/main" val="394451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14447" y="21431"/>
            <a:ext cx="7546975" cy="614362"/>
          </a:xfrm>
          <a:noFill/>
          <a:ln/>
        </p:spPr>
        <p:txBody>
          <a:bodyPr vert="horz" lIns="90488" tIns="44450" rIns="90488" bIns="44450" rtlCol="0" anchor="b">
            <a:normAutofit/>
          </a:bodyPr>
          <a:lstStyle/>
          <a:p>
            <a:r>
              <a:rPr lang="en-US" sz="3200" dirty="0">
                <a:solidFill>
                  <a:schemeClr val="tx1">
                    <a:lumMod val="75000"/>
                    <a:lumOff val="25000"/>
                  </a:schemeClr>
                </a:solidFill>
              </a:rPr>
              <a:t>The Concept of Validity</a:t>
            </a:r>
          </a:p>
        </p:txBody>
      </p:sp>
      <p:sp>
        <p:nvSpPr>
          <p:cNvPr id="47107" name="Rectangle 3"/>
          <p:cNvSpPr>
            <a:spLocks noGrp="1" noChangeArrowheads="1"/>
          </p:cNvSpPr>
          <p:nvPr>
            <p:ph idx="1"/>
          </p:nvPr>
        </p:nvSpPr>
        <p:spPr>
          <a:xfrm>
            <a:off x="716665" y="930797"/>
            <a:ext cx="10742271" cy="4776788"/>
          </a:xfrm>
          <a:noFill/>
          <a:ln/>
        </p:spPr>
        <p:txBody>
          <a:bodyPr vert="horz" lIns="90488" tIns="44450" rIns="90488" bIns="44450" rtlCol="0">
            <a:noAutofit/>
          </a:bodyPr>
          <a:lstStyle/>
          <a:p>
            <a:pPr marL="0" indent="0">
              <a:lnSpc>
                <a:spcPct val="80000"/>
              </a:lnSpc>
              <a:buNone/>
            </a:pPr>
            <a:r>
              <a:rPr lang="en-US" sz="2400" b="1" dirty="0"/>
              <a:t>Internal Validity</a:t>
            </a:r>
            <a:r>
              <a:rPr lang="en-US" sz="2400" dirty="0"/>
              <a:t>:</a:t>
            </a:r>
          </a:p>
          <a:p>
            <a:pPr marL="114300" lvl="1" indent="0">
              <a:lnSpc>
                <a:spcPct val="80000"/>
              </a:lnSpc>
              <a:buNone/>
            </a:pPr>
            <a:r>
              <a:rPr lang="en-US" sz="2400" dirty="0"/>
              <a:t>Refers to the ability of the experiment to </a:t>
            </a:r>
            <a:r>
              <a:rPr lang="en-US" sz="2400" i="1" dirty="0">
                <a:solidFill>
                  <a:schemeClr val="hlink"/>
                </a:solidFill>
              </a:rPr>
              <a:t>unambiguously  show a cause and effect relationship</a:t>
            </a:r>
            <a:r>
              <a:rPr lang="en-US" sz="2400" dirty="0"/>
              <a:t>, i.e., to what extent can we attribute the effect that was observed to the experimental variable and not other factors?</a:t>
            </a:r>
          </a:p>
          <a:p>
            <a:pPr marL="114300" lvl="1" indent="0">
              <a:lnSpc>
                <a:spcPct val="80000"/>
              </a:lnSpc>
              <a:buNone/>
            </a:pPr>
            <a:endParaRPr lang="en-US" sz="2400" dirty="0"/>
          </a:p>
          <a:p>
            <a:pPr marL="0" indent="0">
              <a:lnSpc>
                <a:spcPct val="80000"/>
              </a:lnSpc>
              <a:buNone/>
            </a:pPr>
            <a:r>
              <a:rPr lang="en-US" sz="2400" b="1" dirty="0"/>
              <a:t>External Validity</a:t>
            </a:r>
            <a:r>
              <a:rPr lang="en-US" sz="2400" dirty="0"/>
              <a:t>:</a:t>
            </a:r>
          </a:p>
          <a:p>
            <a:pPr marL="114300" lvl="1" indent="0">
              <a:lnSpc>
                <a:spcPct val="80000"/>
              </a:lnSpc>
              <a:buNone/>
            </a:pPr>
            <a:r>
              <a:rPr lang="en-US" sz="2400" dirty="0"/>
              <a:t>Refers to the extent to which the results of the experiment can be </a:t>
            </a:r>
            <a:r>
              <a:rPr lang="en-US" sz="2400" i="1" dirty="0">
                <a:solidFill>
                  <a:schemeClr val="hlink"/>
                </a:solidFill>
              </a:rPr>
              <a:t>generalized</a:t>
            </a:r>
            <a:r>
              <a:rPr lang="en-US" sz="2400" dirty="0"/>
              <a:t> from the experimental environment to the environment of the decision maker; i.e., the real world</a:t>
            </a:r>
          </a:p>
          <a:p>
            <a:pPr marL="114300" lvl="1" indent="0">
              <a:lnSpc>
                <a:spcPct val="80000"/>
              </a:lnSpc>
              <a:buNone/>
            </a:pPr>
            <a:endParaRPr lang="en-US" sz="2400" dirty="0"/>
          </a:p>
          <a:p>
            <a:pPr marL="0" indent="0">
              <a:lnSpc>
                <a:spcPct val="80000"/>
              </a:lnSpc>
              <a:buNone/>
            </a:pPr>
            <a:r>
              <a:rPr lang="en-US" sz="2400" dirty="0"/>
              <a:t>There is a trade-off between internal and external validity, from a managerial perspective.</a:t>
            </a:r>
          </a:p>
          <a:p>
            <a:pPr marL="114300" lvl="1" indent="0">
              <a:lnSpc>
                <a:spcPct val="80000"/>
              </a:lnSpc>
              <a:buNone/>
            </a:pPr>
            <a:endParaRPr lang="en-US" sz="2400" dirty="0"/>
          </a:p>
        </p:txBody>
      </p:sp>
    </p:spTree>
    <p:extLst>
      <p:ext uri="{BB962C8B-B14F-4D97-AF65-F5344CB8AC3E}">
        <p14:creationId xmlns:p14="http://schemas.microsoft.com/office/powerpoint/2010/main" val="1552036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 y="-23373"/>
            <a:ext cx="8229600" cy="693738"/>
          </a:xfrm>
          <a:noFill/>
          <a:ln w="38100" cmpd="dbl">
            <a:noFill/>
          </a:ln>
        </p:spPr>
        <p:txBody>
          <a:bodyPr>
            <a:normAutofit/>
          </a:bodyPr>
          <a:lstStyle/>
          <a:p>
            <a:r>
              <a:rPr lang="en-US" sz="3200" dirty="0">
                <a:solidFill>
                  <a:schemeClr val="tx1">
                    <a:lumMod val="75000"/>
                    <a:lumOff val="25000"/>
                  </a:schemeClr>
                </a:solidFill>
              </a:rPr>
              <a:t>Experiments in Marketing </a:t>
            </a:r>
          </a:p>
        </p:txBody>
      </p:sp>
      <p:sp>
        <p:nvSpPr>
          <p:cNvPr id="38915" name="Rectangle 3"/>
          <p:cNvSpPr>
            <a:spLocks noGrp="1" noChangeArrowheads="1"/>
          </p:cNvSpPr>
          <p:nvPr>
            <p:ph idx="1"/>
          </p:nvPr>
        </p:nvSpPr>
        <p:spPr>
          <a:xfrm>
            <a:off x="717629" y="1127565"/>
            <a:ext cx="10139423" cy="1555905"/>
          </a:xfrm>
          <a:solidFill>
            <a:schemeClr val="bg2"/>
          </a:solidFill>
          <a:ln>
            <a:noFill/>
          </a:ln>
        </p:spPr>
        <p:txBody>
          <a:bodyPr>
            <a:normAutofit/>
          </a:bodyPr>
          <a:lstStyle/>
          <a:p>
            <a:pPr>
              <a:lnSpc>
                <a:spcPct val="80000"/>
              </a:lnSpc>
            </a:pPr>
            <a:r>
              <a:rPr lang="en-US" sz="2400" dirty="0">
                <a:solidFill>
                  <a:sysClr val="windowText" lastClr="000000"/>
                </a:solidFill>
              </a:rPr>
              <a:t>Usually take the form of a comparison between a </a:t>
            </a:r>
            <a:r>
              <a:rPr lang="en-US" sz="2400" dirty="0">
                <a:solidFill>
                  <a:srgbClr val="FF3300"/>
                </a:solidFill>
              </a:rPr>
              <a:t>test</a:t>
            </a:r>
            <a:r>
              <a:rPr lang="en-US" sz="2400" dirty="0"/>
              <a:t> </a:t>
            </a:r>
            <a:r>
              <a:rPr lang="en-US" sz="2400" dirty="0">
                <a:solidFill>
                  <a:sysClr val="windowText" lastClr="000000"/>
                </a:solidFill>
              </a:rPr>
              <a:t>and (at least one)</a:t>
            </a:r>
            <a:r>
              <a:rPr lang="en-US" sz="2400" dirty="0"/>
              <a:t> </a:t>
            </a:r>
            <a:r>
              <a:rPr lang="en-US" sz="2400" dirty="0">
                <a:solidFill>
                  <a:srgbClr val="FF3300"/>
                </a:solidFill>
              </a:rPr>
              <a:t>control group</a:t>
            </a:r>
          </a:p>
          <a:p>
            <a:pPr>
              <a:lnSpc>
                <a:spcPct val="80000"/>
              </a:lnSpc>
            </a:pPr>
            <a:endParaRPr lang="en-US" sz="2400" dirty="0">
              <a:solidFill>
                <a:srgbClr val="FF3300"/>
              </a:solidFill>
            </a:endParaRPr>
          </a:p>
          <a:p>
            <a:pPr>
              <a:lnSpc>
                <a:spcPct val="80000"/>
              </a:lnSpc>
            </a:pPr>
            <a:r>
              <a:rPr lang="en-US" sz="2400" dirty="0">
                <a:solidFill>
                  <a:sysClr val="windowText" lastClr="000000"/>
                </a:solidFill>
              </a:rPr>
              <a:t>Experiments are usually run as</a:t>
            </a:r>
            <a:r>
              <a:rPr lang="en-US" sz="2400" dirty="0"/>
              <a:t> </a:t>
            </a:r>
            <a:r>
              <a:rPr lang="en-US" sz="2400" dirty="0">
                <a:solidFill>
                  <a:srgbClr val="FF3300"/>
                </a:solidFill>
              </a:rPr>
              <a:t>field</a:t>
            </a:r>
            <a:r>
              <a:rPr lang="en-US" sz="2400" dirty="0"/>
              <a:t> </a:t>
            </a:r>
            <a:r>
              <a:rPr lang="en-US" sz="2400" dirty="0">
                <a:solidFill>
                  <a:sysClr val="windowText" lastClr="000000"/>
                </a:solidFill>
              </a:rPr>
              <a:t>experiments</a:t>
            </a:r>
            <a:r>
              <a:rPr lang="en-US" sz="2400" dirty="0"/>
              <a:t> </a:t>
            </a:r>
          </a:p>
          <a:p>
            <a:pPr>
              <a:lnSpc>
                <a:spcPct val="80000"/>
              </a:lnSpc>
            </a:pPr>
            <a:endParaRPr lang="en-US" sz="2400" dirty="0">
              <a:latin typeface="Bell MT" pitchFamily="18" charset="0"/>
            </a:endParaRPr>
          </a:p>
        </p:txBody>
      </p:sp>
      <p:sp>
        <p:nvSpPr>
          <p:cNvPr id="38916" name="Oval 4"/>
          <p:cNvSpPr>
            <a:spLocks noChangeArrowheads="1"/>
          </p:cNvSpPr>
          <p:nvPr/>
        </p:nvSpPr>
        <p:spPr bwMode="auto">
          <a:xfrm>
            <a:off x="852229" y="3137455"/>
            <a:ext cx="2986268" cy="2897529"/>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eaLnBrk="0" hangingPunct="0"/>
            <a:r>
              <a:rPr lang="en-US" dirty="0">
                <a:solidFill>
                  <a:srgbClr val="FF3300"/>
                </a:solidFill>
                <a:latin typeface="Arial" panose="020B0604020202020204" pitchFamily="34" charset="0"/>
                <a:cs typeface="Arial" panose="020B0604020202020204" pitchFamily="34" charset="0"/>
              </a:rPr>
              <a:t>Customer Pool</a:t>
            </a:r>
          </a:p>
        </p:txBody>
      </p:sp>
      <p:sp>
        <p:nvSpPr>
          <p:cNvPr id="38917" name="Line 5"/>
          <p:cNvSpPr>
            <a:spLocks noChangeShapeType="1"/>
          </p:cNvSpPr>
          <p:nvPr/>
        </p:nvSpPr>
        <p:spPr bwMode="auto">
          <a:xfrm flipV="1">
            <a:off x="3878209" y="3728462"/>
            <a:ext cx="2370191" cy="503887"/>
          </a:xfrm>
          <a:prstGeom prst="line">
            <a:avLst/>
          </a:prstGeom>
          <a:noFill/>
          <a:ln w="9525">
            <a:solidFill>
              <a:schemeClr val="tx1"/>
            </a:solidFill>
            <a:round/>
            <a:headEnd/>
            <a:tailEnd type="triangle" w="med" len="med"/>
          </a:ln>
          <a:effectLst/>
        </p:spPr>
        <p:txBody>
          <a:bodyPr/>
          <a:lstStyle/>
          <a:p>
            <a:endParaRPr lang="en-US"/>
          </a:p>
        </p:txBody>
      </p:sp>
      <p:sp>
        <p:nvSpPr>
          <p:cNvPr id="38918" name="Oval 6"/>
          <p:cNvSpPr>
            <a:spLocks noChangeArrowheads="1"/>
          </p:cNvSpPr>
          <p:nvPr/>
        </p:nvSpPr>
        <p:spPr bwMode="auto">
          <a:xfrm>
            <a:off x="6087429" y="3011604"/>
            <a:ext cx="2218371" cy="1255596"/>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eaLnBrk="0" hangingPunct="0"/>
            <a:r>
              <a:rPr lang="en-US" dirty="0">
                <a:solidFill>
                  <a:srgbClr val="FF3300"/>
                </a:solidFill>
                <a:latin typeface="Arial" panose="020B0604020202020204" pitchFamily="34" charset="0"/>
                <a:cs typeface="Arial" panose="020B0604020202020204" pitchFamily="34" charset="0"/>
              </a:rPr>
              <a:t>Test Group</a:t>
            </a:r>
          </a:p>
        </p:txBody>
      </p:sp>
      <p:sp>
        <p:nvSpPr>
          <p:cNvPr id="38919" name="Oval 7"/>
          <p:cNvSpPr>
            <a:spLocks noChangeArrowheads="1"/>
          </p:cNvSpPr>
          <p:nvPr/>
        </p:nvSpPr>
        <p:spPr bwMode="auto">
          <a:xfrm>
            <a:off x="6163629" y="4459404"/>
            <a:ext cx="2218371" cy="1255596"/>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eaLnBrk="0" hangingPunct="0"/>
            <a:r>
              <a:rPr lang="en-US" dirty="0">
                <a:solidFill>
                  <a:srgbClr val="FF3300"/>
                </a:solidFill>
                <a:latin typeface="Arial" panose="020B0604020202020204" pitchFamily="34" charset="0"/>
                <a:cs typeface="Arial" panose="020B0604020202020204" pitchFamily="34" charset="0"/>
              </a:rPr>
              <a:t>Control Group</a:t>
            </a:r>
          </a:p>
        </p:txBody>
      </p:sp>
      <p:sp>
        <p:nvSpPr>
          <p:cNvPr id="38920" name="Line 8"/>
          <p:cNvSpPr>
            <a:spLocks noChangeShapeType="1"/>
          </p:cNvSpPr>
          <p:nvPr/>
        </p:nvSpPr>
        <p:spPr bwMode="auto">
          <a:xfrm>
            <a:off x="3878209" y="4798225"/>
            <a:ext cx="2446391" cy="383375"/>
          </a:xfrm>
          <a:prstGeom prst="line">
            <a:avLst/>
          </a:prstGeom>
          <a:noFill/>
          <a:ln w="9525">
            <a:solidFill>
              <a:schemeClr val="tx1"/>
            </a:solidFill>
            <a:round/>
            <a:headEnd/>
            <a:tailEnd type="triangle" w="med" len="med"/>
          </a:ln>
          <a:effectLst/>
        </p:spPr>
        <p:txBody>
          <a:bodyPr/>
          <a:lstStyle/>
          <a:p>
            <a:endParaRPr lang="en-US"/>
          </a:p>
        </p:txBody>
      </p:sp>
      <p:sp>
        <p:nvSpPr>
          <p:cNvPr id="38921" name="Text Box 9"/>
          <p:cNvSpPr txBox="1">
            <a:spLocks noChangeArrowheads="1"/>
          </p:cNvSpPr>
          <p:nvPr/>
        </p:nvSpPr>
        <p:spPr bwMode="auto">
          <a:xfrm>
            <a:off x="5067480" y="3380114"/>
            <a:ext cx="206195" cy="464811"/>
          </a:xfrm>
          <a:prstGeom prst="rect">
            <a:avLst/>
          </a:prstGeom>
          <a:noFill/>
          <a:ln w="9525">
            <a:noFill/>
            <a:miter lim="800000"/>
            <a:headEnd/>
            <a:tailEnd/>
          </a:ln>
          <a:effectLst/>
        </p:spPr>
        <p:txBody>
          <a:bodyPr wrap="square">
            <a:spAutoFit/>
          </a:bodyPr>
          <a:lstStyle/>
          <a:p>
            <a:pPr eaLnBrk="0" hangingPunct="0"/>
            <a:endParaRPr lang="en-US">
              <a:latin typeface="Bell MT" pitchFamily="18" charset="0"/>
            </a:endParaRPr>
          </a:p>
        </p:txBody>
      </p:sp>
      <p:sp>
        <p:nvSpPr>
          <p:cNvPr id="38922" name="Rectangle 10"/>
          <p:cNvSpPr>
            <a:spLocks noChangeArrowheads="1"/>
          </p:cNvSpPr>
          <p:nvPr/>
        </p:nvSpPr>
        <p:spPr bwMode="auto">
          <a:xfrm rot="20796419">
            <a:off x="4141960" y="3561172"/>
            <a:ext cx="1450473" cy="386337"/>
          </a:xfrm>
          <a:prstGeom prst="rect">
            <a:avLst/>
          </a:prstGeom>
          <a:noFill/>
          <a:ln w="9525">
            <a:solidFill>
              <a:schemeClr val="tx1"/>
            </a:solidFill>
            <a:miter lim="800000"/>
            <a:headEnd/>
            <a:tailEnd/>
          </a:ln>
          <a:effectLst/>
        </p:spPr>
        <p:txBody>
          <a:bodyPr wrap="none" anchor="ctr"/>
          <a:lstStyle/>
          <a:p>
            <a:pPr algn="ctr" eaLnBrk="0" hangingPunct="0"/>
            <a:r>
              <a:rPr lang="en-US" sz="1200" dirty="0">
                <a:latin typeface="Arial" panose="020B0604020202020204" pitchFamily="34" charset="0"/>
                <a:cs typeface="Arial" panose="020B0604020202020204" pitchFamily="34" charset="0"/>
              </a:rPr>
              <a:t>Random Sample</a:t>
            </a:r>
          </a:p>
        </p:txBody>
      </p:sp>
      <p:sp>
        <p:nvSpPr>
          <p:cNvPr id="38923" name="Rectangle 11"/>
          <p:cNvSpPr>
            <a:spLocks noChangeArrowheads="1"/>
          </p:cNvSpPr>
          <p:nvPr/>
        </p:nvSpPr>
        <p:spPr bwMode="auto">
          <a:xfrm rot="519508">
            <a:off x="4275826" y="4559100"/>
            <a:ext cx="1450473" cy="386337"/>
          </a:xfrm>
          <a:prstGeom prst="rect">
            <a:avLst/>
          </a:prstGeom>
          <a:noFill/>
          <a:ln w="9525">
            <a:solidFill>
              <a:schemeClr val="tx1"/>
            </a:solidFill>
            <a:miter lim="800000"/>
            <a:headEnd/>
            <a:tailEnd/>
          </a:ln>
          <a:effectLst/>
        </p:spPr>
        <p:txBody>
          <a:bodyPr wrap="none" anchor="ctr"/>
          <a:lstStyle/>
          <a:p>
            <a:pPr algn="ctr" eaLnBrk="0" hangingPunct="0"/>
            <a:r>
              <a:rPr lang="en-US" sz="1200" dirty="0">
                <a:latin typeface="Arial" panose="020B0604020202020204" pitchFamily="34" charset="0"/>
                <a:cs typeface="Arial" panose="020B0604020202020204" pitchFamily="34" charset="0"/>
              </a:rPr>
              <a:t>Random Sample</a:t>
            </a:r>
          </a:p>
        </p:txBody>
      </p:sp>
      <p:sp>
        <p:nvSpPr>
          <p:cNvPr id="38924" name="Rectangle 12"/>
          <p:cNvSpPr>
            <a:spLocks noChangeArrowheads="1"/>
          </p:cNvSpPr>
          <p:nvPr/>
        </p:nvSpPr>
        <p:spPr bwMode="auto">
          <a:xfrm>
            <a:off x="8910797" y="3204758"/>
            <a:ext cx="1450473" cy="965843"/>
          </a:xfrm>
          <a:prstGeom prst="rect">
            <a:avLst/>
          </a:prstGeom>
          <a:solidFill>
            <a:schemeClr val="accent4">
              <a:lumMod val="20000"/>
              <a:lumOff val="80000"/>
            </a:schemeClr>
          </a:solidFill>
          <a:ln w="9525">
            <a:solidFill>
              <a:schemeClr val="tx1"/>
            </a:solidFill>
            <a:miter lim="800000"/>
            <a:headEnd/>
            <a:tailEnd/>
          </a:ln>
          <a:effectLst/>
        </p:spPr>
        <p:txBody>
          <a:bodyPr wrap="none" anchor="ctr"/>
          <a:lstStyle/>
          <a:p>
            <a:pPr algn="ctr" eaLnBrk="0" hangingPunct="0"/>
            <a:r>
              <a:rPr lang="en-US" sz="1400" dirty="0">
                <a:solidFill>
                  <a:schemeClr val="accent4"/>
                </a:solidFill>
                <a:latin typeface="Arial" panose="020B0604020202020204" pitchFamily="34" charset="0"/>
                <a:cs typeface="Arial" panose="020B0604020202020204" pitchFamily="34" charset="0"/>
              </a:rPr>
              <a:t>New Marketing </a:t>
            </a:r>
          </a:p>
          <a:p>
            <a:pPr algn="ctr" eaLnBrk="0" hangingPunct="0"/>
            <a:r>
              <a:rPr lang="en-US" sz="1400" dirty="0">
                <a:solidFill>
                  <a:schemeClr val="accent4"/>
                </a:solidFill>
                <a:latin typeface="Arial" panose="020B0604020202020204" pitchFamily="34" charset="0"/>
                <a:cs typeface="Arial" panose="020B0604020202020204" pitchFamily="34" charset="0"/>
              </a:rPr>
              <a:t>Plan</a:t>
            </a:r>
          </a:p>
        </p:txBody>
      </p:sp>
      <p:sp>
        <p:nvSpPr>
          <p:cNvPr id="38925" name="AutoShape 13"/>
          <p:cNvSpPr>
            <a:spLocks noChangeArrowheads="1"/>
          </p:cNvSpPr>
          <p:nvPr/>
        </p:nvSpPr>
        <p:spPr bwMode="auto">
          <a:xfrm>
            <a:off x="8457620" y="3494525"/>
            <a:ext cx="341288" cy="289753"/>
          </a:xfrm>
          <a:prstGeom prst="leftArrow">
            <a:avLst>
              <a:gd name="adj1" fmla="val 50000"/>
              <a:gd name="adj2" fmla="val 33333"/>
            </a:avLst>
          </a:prstGeom>
          <a:solidFill>
            <a:srgbClr val="FFFF00"/>
          </a:solidFill>
          <a:ln w="9525">
            <a:solidFill>
              <a:schemeClr val="tx1"/>
            </a:solidFill>
            <a:miter lim="800000"/>
            <a:headEnd/>
            <a:tailEnd/>
          </a:ln>
          <a:effectLst/>
        </p:spPr>
        <p:txBody>
          <a:bodyPr wrap="none" anchor="ctr"/>
          <a:lstStyle/>
          <a:p>
            <a:endParaRPr lang="en-US"/>
          </a:p>
        </p:txBody>
      </p:sp>
      <p:sp>
        <p:nvSpPr>
          <p:cNvPr id="38926" name="Rectangle 14"/>
          <p:cNvSpPr>
            <a:spLocks noChangeArrowheads="1"/>
          </p:cNvSpPr>
          <p:nvPr/>
        </p:nvSpPr>
        <p:spPr bwMode="auto">
          <a:xfrm>
            <a:off x="8910797" y="4672957"/>
            <a:ext cx="1450473" cy="965843"/>
          </a:xfrm>
          <a:prstGeom prst="rect">
            <a:avLst/>
          </a:prstGeom>
          <a:solidFill>
            <a:schemeClr val="accent4">
              <a:lumMod val="20000"/>
              <a:lumOff val="80000"/>
            </a:schemeClr>
          </a:solidFill>
          <a:ln w="9525">
            <a:solidFill>
              <a:schemeClr val="tx1"/>
            </a:solidFill>
            <a:miter lim="800000"/>
            <a:headEnd/>
            <a:tailEnd/>
          </a:ln>
          <a:effectLst/>
        </p:spPr>
        <p:txBody>
          <a:bodyPr wrap="none" anchor="ctr"/>
          <a:lstStyle/>
          <a:p>
            <a:pPr algn="ctr" eaLnBrk="0" hangingPunct="0"/>
            <a:r>
              <a:rPr lang="en-US" sz="1400" dirty="0">
                <a:solidFill>
                  <a:schemeClr val="accent4"/>
                </a:solidFill>
                <a:latin typeface="Arial" panose="020B0604020202020204" pitchFamily="34" charset="0"/>
                <a:cs typeface="Arial" panose="020B0604020202020204" pitchFamily="34" charset="0"/>
              </a:rPr>
              <a:t>Old Marketing </a:t>
            </a:r>
          </a:p>
          <a:p>
            <a:pPr algn="ctr" eaLnBrk="0" hangingPunct="0"/>
            <a:r>
              <a:rPr lang="en-US" sz="1400" dirty="0">
                <a:solidFill>
                  <a:schemeClr val="accent4"/>
                </a:solidFill>
                <a:latin typeface="Arial" panose="020B0604020202020204" pitchFamily="34" charset="0"/>
                <a:cs typeface="Arial" panose="020B0604020202020204" pitchFamily="34" charset="0"/>
              </a:rPr>
              <a:t>Plan</a:t>
            </a:r>
          </a:p>
        </p:txBody>
      </p:sp>
      <p:sp>
        <p:nvSpPr>
          <p:cNvPr id="38927" name="AutoShape 15"/>
          <p:cNvSpPr>
            <a:spLocks noChangeArrowheads="1"/>
          </p:cNvSpPr>
          <p:nvPr/>
        </p:nvSpPr>
        <p:spPr bwMode="auto">
          <a:xfrm>
            <a:off x="8479088" y="4942325"/>
            <a:ext cx="341288" cy="289753"/>
          </a:xfrm>
          <a:prstGeom prst="leftArrow">
            <a:avLst>
              <a:gd name="adj1" fmla="val 50000"/>
              <a:gd name="adj2" fmla="val 33333"/>
            </a:avLst>
          </a:prstGeom>
          <a:solidFill>
            <a:srgbClr val="FFFF00"/>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29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9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9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9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9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nimBg="1"/>
      <p:bldP spid="38916" grpId="0" animBg="1"/>
      <p:bldP spid="38917" grpId="0" animBg="1"/>
      <p:bldP spid="38918" grpId="0" animBg="1"/>
      <p:bldP spid="38919" grpId="0" animBg="1"/>
      <p:bldP spid="38920" grpId="0" animBg="1"/>
      <p:bldP spid="38922" grpId="0" animBg="1"/>
      <p:bldP spid="38923" grpId="0" animBg="1"/>
      <p:bldP spid="38924" grpId="0" animBg="1"/>
      <p:bldP spid="38925" grpId="0" animBg="1"/>
      <p:bldP spid="38926" grpId="0" animBg="1"/>
      <p:bldP spid="389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3342" y="0"/>
            <a:ext cx="8229600" cy="838200"/>
          </a:xfrm>
          <a:noFill/>
          <a:ln w="12700">
            <a:noFill/>
          </a:ln>
        </p:spPr>
        <p:txBody>
          <a:bodyPr>
            <a:normAutofit/>
          </a:bodyPr>
          <a:lstStyle/>
          <a:p>
            <a:r>
              <a:rPr lang="en-US" sz="3200" dirty="0">
                <a:solidFill>
                  <a:schemeClr val="tx1">
                    <a:lumMod val="75000"/>
                    <a:lumOff val="25000"/>
                  </a:schemeClr>
                </a:solidFill>
              </a:rPr>
              <a:t>Example: Price Experiment </a:t>
            </a:r>
          </a:p>
        </p:txBody>
      </p:sp>
      <p:sp>
        <p:nvSpPr>
          <p:cNvPr id="40963" name="Rectangle 3"/>
          <p:cNvSpPr>
            <a:spLocks noGrp="1" noChangeArrowheads="1"/>
          </p:cNvSpPr>
          <p:nvPr>
            <p:ph idx="1"/>
          </p:nvPr>
        </p:nvSpPr>
        <p:spPr>
          <a:xfrm>
            <a:off x="844952" y="1296365"/>
            <a:ext cx="9008868" cy="2361235"/>
          </a:xfrm>
        </p:spPr>
        <p:txBody>
          <a:bodyPr>
            <a:noAutofit/>
          </a:bodyPr>
          <a:lstStyle/>
          <a:p>
            <a:r>
              <a:rPr lang="en-US" sz="2400" dirty="0"/>
              <a:t>A catalog retailer selling women’s apparel</a:t>
            </a:r>
          </a:p>
          <a:p>
            <a:r>
              <a:rPr lang="en-US" sz="2400" dirty="0"/>
              <a:t>Conducted price experiment to estimate demand curves</a:t>
            </a:r>
          </a:p>
          <a:p>
            <a:r>
              <a:rPr lang="en-US" sz="2400" dirty="0"/>
              <a:t>One control group and 4 test groups </a:t>
            </a:r>
          </a:p>
          <a:p>
            <a:r>
              <a:rPr lang="en-US" sz="2400" dirty="0"/>
              <a:t>Each group consisted of 15,000 randomly sampled customers</a:t>
            </a:r>
          </a:p>
        </p:txBody>
      </p:sp>
    </p:spTree>
    <p:extLst>
      <p:ext uri="{BB962C8B-B14F-4D97-AF65-F5344CB8AC3E}">
        <p14:creationId xmlns:p14="http://schemas.microsoft.com/office/powerpoint/2010/main" val="370264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68"/>
          <p:cNvPicPr>
            <a:picLocks noGrp="1" noChangeAspect="1" noChangeArrowheads="1"/>
          </p:cNvPicPr>
          <p:nvPr>
            <p:ph sz="half" idx="1"/>
          </p:nvPr>
        </p:nvPicPr>
        <p:blipFill>
          <a:blip r:embed="rId3" cstate="print"/>
          <a:srcRect/>
          <a:stretch>
            <a:fillRect/>
          </a:stretch>
        </p:blipFill>
        <p:spPr>
          <a:xfrm>
            <a:off x="712788" y="481456"/>
            <a:ext cx="1752600" cy="4373563"/>
          </a:xfrm>
          <a:noFill/>
          <a:ln/>
        </p:spPr>
      </p:pic>
      <p:pic>
        <p:nvPicPr>
          <p:cNvPr id="43012" name="Picture 4" descr="68"/>
          <p:cNvPicPr>
            <a:picLocks noGrp="1" noChangeAspect="1" noChangeArrowheads="1"/>
          </p:cNvPicPr>
          <p:nvPr>
            <p:ph sz="half" idx="2"/>
          </p:nvPr>
        </p:nvPicPr>
        <p:blipFill>
          <a:blip r:embed="rId3" cstate="print"/>
          <a:srcRect l="63031" t="46770" b="47070"/>
          <a:stretch>
            <a:fillRect/>
          </a:stretch>
        </p:blipFill>
        <p:spPr>
          <a:xfrm>
            <a:off x="712788" y="4874310"/>
            <a:ext cx="1752597" cy="1502233"/>
          </a:xfrm>
          <a:noFill/>
          <a:ln>
            <a:solidFill>
              <a:schemeClr val="accent1"/>
            </a:solidFill>
          </a:ln>
        </p:spPr>
      </p:pic>
      <p:sp>
        <p:nvSpPr>
          <p:cNvPr id="43011" name="Rectangle 3"/>
          <p:cNvSpPr>
            <a:spLocks noChangeArrowheads="1"/>
          </p:cNvSpPr>
          <p:nvPr/>
        </p:nvSpPr>
        <p:spPr bwMode="auto">
          <a:xfrm>
            <a:off x="1779588" y="2487383"/>
            <a:ext cx="685800" cy="381000"/>
          </a:xfrm>
          <a:prstGeom prst="rect">
            <a:avLst/>
          </a:prstGeom>
          <a:noFill/>
          <a:ln w="12700">
            <a:solidFill>
              <a:schemeClr val="accent1"/>
            </a:solidFill>
            <a:miter lim="800000"/>
            <a:headEnd/>
            <a:tailEnd/>
          </a:ln>
          <a:effectLst/>
        </p:spPr>
        <p:txBody>
          <a:bodyPr wrap="none" anchor="ctr"/>
          <a:lstStyle/>
          <a:p>
            <a:endParaRPr lang="en-US"/>
          </a:p>
        </p:txBody>
      </p:sp>
      <p:sp>
        <p:nvSpPr>
          <p:cNvPr id="43013" name="Line 5"/>
          <p:cNvSpPr>
            <a:spLocks noChangeShapeType="1"/>
          </p:cNvSpPr>
          <p:nvPr/>
        </p:nvSpPr>
        <p:spPr bwMode="auto">
          <a:xfrm flipH="1">
            <a:off x="2057399" y="2868382"/>
            <a:ext cx="66054" cy="2460855"/>
          </a:xfrm>
          <a:prstGeom prst="line">
            <a:avLst/>
          </a:prstGeom>
          <a:noFill/>
          <a:ln w="28575">
            <a:solidFill>
              <a:schemeClr val="accent1"/>
            </a:solidFill>
            <a:round/>
            <a:headEnd/>
            <a:tailEnd type="triangle" w="med" len="med"/>
          </a:ln>
          <a:effectLst/>
        </p:spPr>
        <p:txBody>
          <a:bodyPr/>
          <a:lstStyle/>
          <a:p>
            <a:endParaRPr lang="en-US"/>
          </a:p>
        </p:txBody>
      </p:sp>
      <p:pic>
        <p:nvPicPr>
          <p:cNvPr id="43014" name="Picture 6" descr="69"/>
          <p:cNvPicPr>
            <a:picLocks noChangeAspect="1" noChangeArrowheads="1"/>
          </p:cNvPicPr>
          <p:nvPr/>
        </p:nvPicPr>
        <p:blipFill>
          <a:blip r:embed="rId4" cstate="print"/>
          <a:srcRect/>
          <a:stretch>
            <a:fillRect/>
          </a:stretch>
        </p:blipFill>
        <p:spPr bwMode="auto">
          <a:xfrm>
            <a:off x="4295153" y="481456"/>
            <a:ext cx="1790842" cy="4373562"/>
          </a:xfrm>
          <a:prstGeom prst="rect">
            <a:avLst/>
          </a:prstGeom>
          <a:noFill/>
        </p:spPr>
      </p:pic>
      <p:pic>
        <p:nvPicPr>
          <p:cNvPr id="43015" name="Picture 7" descr="69"/>
          <p:cNvPicPr>
            <a:picLocks noChangeAspect="1" noChangeArrowheads="1"/>
          </p:cNvPicPr>
          <p:nvPr/>
        </p:nvPicPr>
        <p:blipFill>
          <a:blip r:embed="rId4" cstate="print"/>
          <a:srcRect l="64122" t="48325" b="45523"/>
          <a:stretch>
            <a:fillRect/>
          </a:stretch>
        </p:blipFill>
        <p:spPr bwMode="auto">
          <a:xfrm>
            <a:off x="4292740" y="4855017"/>
            <a:ext cx="1778323" cy="1521525"/>
          </a:xfrm>
          <a:prstGeom prst="rect">
            <a:avLst/>
          </a:prstGeom>
          <a:noFill/>
          <a:ln w="12700">
            <a:solidFill>
              <a:schemeClr val="accent1"/>
            </a:solidFill>
            <a:miter lim="800000"/>
            <a:headEnd/>
            <a:tailEnd/>
          </a:ln>
        </p:spPr>
      </p:pic>
      <p:sp>
        <p:nvSpPr>
          <p:cNvPr id="43016" name="Rectangle 8"/>
          <p:cNvSpPr>
            <a:spLocks noChangeArrowheads="1"/>
          </p:cNvSpPr>
          <p:nvPr/>
        </p:nvSpPr>
        <p:spPr bwMode="auto">
          <a:xfrm>
            <a:off x="6553200" y="3124200"/>
            <a:ext cx="685800" cy="381000"/>
          </a:xfrm>
          <a:prstGeom prst="rect">
            <a:avLst/>
          </a:prstGeom>
          <a:noFill/>
          <a:ln w="12700">
            <a:solidFill>
              <a:schemeClr val="accent1"/>
            </a:solidFill>
            <a:miter lim="800000"/>
            <a:headEnd/>
            <a:tailEnd/>
          </a:ln>
          <a:effectLst/>
        </p:spPr>
        <p:txBody>
          <a:bodyPr wrap="none" anchor="ctr"/>
          <a:lstStyle/>
          <a:p>
            <a:endParaRPr lang="en-US"/>
          </a:p>
        </p:txBody>
      </p:sp>
      <p:sp>
        <p:nvSpPr>
          <p:cNvPr id="43017" name="Line 9"/>
          <p:cNvSpPr>
            <a:spLocks noChangeShapeType="1"/>
          </p:cNvSpPr>
          <p:nvPr/>
        </p:nvSpPr>
        <p:spPr bwMode="auto">
          <a:xfrm>
            <a:off x="6858000" y="3505200"/>
            <a:ext cx="0" cy="1828800"/>
          </a:xfrm>
          <a:prstGeom prst="line">
            <a:avLst/>
          </a:prstGeom>
          <a:noFill/>
          <a:ln w="28575">
            <a:solidFill>
              <a:schemeClr val="accent1"/>
            </a:solidFill>
            <a:round/>
            <a:headEnd/>
            <a:tailEnd type="triangle" w="med" len="med"/>
          </a:ln>
          <a:effectLst/>
        </p:spPr>
        <p:txBody>
          <a:bodyPr/>
          <a:lstStyle/>
          <a:p>
            <a:endParaRPr lang="en-US"/>
          </a:p>
        </p:txBody>
      </p:sp>
      <p:pic>
        <p:nvPicPr>
          <p:cNvPr id="43018" name="Picture 10" descr="69"/>
          <p:cNvPicPr>
            <a:picLocks noChangeAspect="1" noChangeArrowheads="1"/>
          </p:cNvPicPr>
          <p:nvPr/>
        </p:nvPicPr>
        <p:blipFill>
          <a:blip r:embed="rId5" cstate="print"/>
          <a:srcRect/>
          <a:stretch>
            <a:fillRect/>
          </a:stretch>
        </p:blipFill>
        <p:spPr bwMode="auto">
          <a:xfrm>
            <a:off x="2466353" y="481456"/>
            <a:ext cx="1828944" cy="4373562"/>
          </a:xfrm>
          <a:prstGeom prst="rect">
            <a:avLst/>
          </a:prstGeom>
          <a:noFill/>
        </p:spPr>
      </p:pic>
      <p:pic>
        <p:nvPicPr>
          <p:cNvPr id="43019" name="Picture 11" descr="69"/>
          <p:cNvPicPr>
            <a:picLocks noChangeAspect="1" noChangeArrowheads="1"/>
          </p:cNvPicPr>
          <p:nvPr/>
        </p:nvPicPr>
        <p:blipFill>
          <a:blip r:embed="rId5" cstate="print"/>
          <a:srcRect l="63657" t="46770" r="3304" b="46570"/>
          <a:stretch>
            <a:fillRect/>
          </a:stretch>
        </p:blipFill>
        <p:spPr bwMode="auto">
          <a:xfrm>
            <a:off x="2494207" y="4855017"/>
            <a:ext cx="1790842" cy="1521525"/>
          </a:xfrm>
          <a:prstGeom prst="rect">
            <a:avLst/>
          </a:prstGeom>
          <a:noFill/>
          <a:ln w="12700">
            <a:solidFill>
              <a:schemeClr val="accent1"/>
            </a:solidFill>
            <a:miter lim="800000"/>
            <a:headEnd/>
            <a:tailEnd/>
          </a:ln>
        </p:spPr>
      </p:pic>
      <p:pic>
        <p:nvPicPr>
          <p:cNvPr id="43022" name="Picture 14" descr="70"/>
          <p:cNvPicPr>
            <a:picLocks noChangeAspect="1" noChangeArrowheads="1"/>
          </p:cNvPicPr>
          <p:nvPr/>
        </p:nvPicPr>
        <p:blipFill>
          <a:blip r:embed="rId6" cstate="print"/>
          <a:srcRect/>
          <a:stretch>
            <a:fillRect/>
          </a:stretch>
        </p:blipFill>
        <p:spPr bwMode="auto">
          <a:xfrm>
            <a:off x="6047752" y="481456"/>
            <a:ext cx="1749425" cy="4373562"/>
          </a:xfrm>
          <a:prstGeom prst="rect">
            <a:avLst/>
          </a:prstGeom>
          <a:noFill/>
        </p:spPr>
      </p:pic>
      <p:sp>
        <p:nvSpPr>
          <p:cNvPr id="43020" name="Rectangle 12"/>
          <p:cNvSpPr>
            <a:spLocks noChangeArrowheads="1"/>
          </p:cNvSpPr>
          <p:nvPr/>
        </p:nvSpPr>
        <p:spPr bwMode="auto">
          <a:xfrm>
            <a:off x="3575428" y="2497087"/>
            <a:ext cx="685800" cy="381000"/>
          </a:xfrm>
          <a:prstGeom prst="rect">
            <a:avLst/>
          </a:prstGeom>
          <a:noFill/>
          <a:ln w="12700">
            <a:solidFill>
              <a:schemeClr val="accent1"/>
            </a:solidFill>
            <a:miter lim="800000"/>
            <a:headEnd/>
            <a:tailEnd/>
          </a:ln>
          <a:effectLst/>
        </p:spPr>
        <p:txBody>
          <a:bodyPr wrap="none" anchor="ctr"/>
          <a:lstStyle/>
          <a:p>
            <a:endParaRPr lang="en-US"/>
          </a:p>
        </p:txBody>
      </p:sp>
      <p:sp>
        <p:nvSpPr>
          <p:cNvPr id="43021" name="Line 13"/>
          <p:cNvSpPr>
            <a:spLocks noChangeShapeType="1"/>
          </p:cNvSpPr>
          <p:nvPr/>
        </p:nvSpPr>
        <p:spPr bwMode="auto">
          <a:xfrm flipH="1">
            <a:off x="3952253" y="2878086"/>
            <a:ext cx="1764" cy="2307371"/>
          </a:xfrm>
          <a:prstGeom prst="line">
            <a:avLst/>
          </a:prstGeom>
          <a:noFill/>
          <a:ln w="28575">
            <a:solidFill>
              <a:schemeClr val="accent1"/>
            </a:solidFill>
            <a:round/>
            <a:headEnd/>
            <a:tailEnd type="triangle" w="med" len="med"/>
          </a:ln>
          <a:effectLst/>
        </p:spPr>
        <p:txBody>
          <a:bodyPr/>
          <a:lstStyle/>
          <a:p>
            <a:endParaRPr lang="en-US"/>
          </a:p>
        </p:txBody>
      </p:sp>
      <p:pic>
        <p:nvPicPr>
          <p:cNvPr id="43023" name="Picture 15" descr="70"/>
          <p:cNvPicPr>
            <a:picLocks noChangeAspect="1" noChangeArrowheads="1"/>
          </p:cNvPicPr>
          <p:nvPr/>
        </p:nvPicPr>
        <p:blipFill>
          <a:blip r:embed="rId6" cstate="print"/>
          <a:srcRect l="64642" t="47171" r="6508" b="46671"/>
          <a:stretch>
            <a:fillRect/>
          </a:stretch>
        </p:blipFill>
        <p:spPr bwMode="auto">
          <a:xfrm>
            <a:off x="6078754" y="4866634"/>
            <a:ext cx="1744908" cy="1509907"/>
          </a:xfrm>
          <a:prstGeom prst="rect">
            <a:avLst/>
          </a:prstGeom>
          <a:noFill/>
          <a:ln w="12700">
            <a:solidFill>
              <a:schemeClr val="accent1"/>
            </a:solidFill>
            <a:miter lim="800000"/>
            <a:headEnd/>
            <a:tailEnd/>
          </a:ln>
        </p:spPr>
      </p:pic>
      <p:pic>
        <p:nvPicPr>
          <p:cNvPr id="43026" name="Picture 18" descr="80"/>
          <p:cNvPicPr>
            <a:picLocks noChangeAspect="1" noChangeArrowheads="1"/>
          </p:cNvPicPr>
          <p:nvPr/>
        </p:nvPicPr>
        <p:blipFill>
          <a:blip r:embed="rId7" cstate="print"/>
          <a:srcRect/>
          <a:stretch>
            <a:fillRect/>
          </a:stretch>
        </p:blipFill>
        <p:spPr bwMode="auto">
          <a:xfrm>
            <a:off x="7788760" y="456698"/>
            <a:ext cx="1669905" cy="4373562"/>
          </a:xfrm>
          <a:prstGeom prst="rect">
            <a:avLst/>
          </a:prstGeom>
          <a:noFill/>
        </p:spPr>
      </p:pic>
      <p:sp>
        <p:nvSpPr>
          <p:cNvPr id="43024" name="Rectangle 16"/>
          <p:cNvSpPr>
            <a:spLocks noChangeArrowheads="1"/>
          </p:cNvSpPr>
          <p:nvPr/>
        </p:nvSpPr>
        <p:spPr bwMode="auto">
          <a:xfrm>
            <a:off x="8705752" y="2452979"/>
            <a:ext cx="685800" cy="381000"/>
          </a:xfrm>
          <a:prstGeom prst="rect">
            <a:avLst/>
          </a:prstGeom>
          <a:noFill/>
          <a:ln w="12700">
            <a:solidFill>
              <a:schemeClr val="accent1"/>
            </a:solidFill>
            <a:miter lim="800000"/>
            <a:headEnd/>
            <a:tailEnd/>
          </a:ln>
          <a:effectLst/>
        </p:spPr>
        <p:txBody>
          <a:bodyPr wrap="none" anchor="ctr"/>
          <a:lstStyle/>
          <a:p>
            <a:endParaRPr lang="en-US"/>
          </a:p>
        </p:txBody>
      </p:sp>
      <p:sp>
        <p:nvSpPr>
          <p:cNvPr id="43025" name="Line 17"/>
          <p:cNvSpPr>
            <a:spLocks noChangeShapeType="1"/>
          </p:cNvSpPr>
          <p:nvPr/>
        </p:nvSpPr>
        <p:spPr bwMode="auto">
          <a:xfrm>
            <a:off x="9048652" y="2833979"/>
            <a:ext cx="0" cy="1905000"/>
          </a:xfrm>
          <a:prstGeom prst="line">
            <a:avLst/>
          </a:prstGeom>
          <a:noFill/>
          <a:ln w="28575">
            <a:solidFill>
              <a:schemeClr val="accent1"/>
            </a:solidFill>
            <a:round/>
            <a:headEnd/>
            <a:tailEnd type="triangle" w="med" len="med"/>
          </a:ln>
          <a:effectLst/>
        </p:spPr>
        <p:txBody>
          <a:bodyPr/>
          <a:lstStyle/>
          <a:p>
            <a:endParaRPr lang="en-US"/>
          </a:p>
        </p:txBody>
      </p:sp>
      <p:pic>
        <p:nvPicPr>
          <p:cNvPr id="43027" name="Picture 19" descr="80"/>
          <p:cNvPicPr>
            <a:picLocks noChangeAspect="1" noChangeArrowheads="1"/>
          </p:cNvPicPr>
          <p:nvPr/>
        </p:nvPicPr>
        <p:blipFill>
          <a:blip r:embed="rId7" cstate="print"/>
          <a:srcRect l="65941" t="46623" r="3917" b="47223"/>
          <a:stretch>
            <a:fillRect/>
          </a:stretch>
        </p:blipFill>
        <p:spPr bwMode="auto">
          <a:xfrm>
            <a:off x="7798691" y="4855016"/>
            <a:ext cx="1673225" cy="1509907"/>
          </a:xfrm>
          <a:prstGeom prst="rect">
            <a:avLst/>
          </a:prstGeom>
          <a:noFill/>
          <a:ln w="12700">
            <a:solidFill>
              <a:schemeClr val="accent1"/>
            </a:solidFill>
            <a:miter lim="800000"/>
            <a:headEnd/>
            <a:tailEnd/>
          </a:ln>
        </p:spPr>
      </p:pic>
      <p:sp>
        <p:nvSpPr>
          <p:cNvPr id="43028" name="Rectangle 20"/>
          <p:cNvSpPr>
            <a:spLocks noChangeArrowheads="1"/>
          </p:cNvSpPr>
          <p:nvPr/>
        </p:nvSpPr>
        <p:spPr bwMode="auto">
          <a:xfrm>
            <a:off x="7068891" y="2465608"/>
            <a:ext cx="685800" cy="381000"/>
          </a:xfrm>
          <a:prstGeom prst="rect">
            <a:avLst/>
          </a:prstGeom>
          <a:noFill/>
          <a:ln w="12700">
            <a:solidFill>
              <a:schemeClr val="accent1"/>
            </a:solidFill>
            <a:miter lim="800000"/>
            <a:headEnd/>
            <a:tailEnd/>
          </a:ln>
          <a:effectLst/>
        </p:spPr>
        <p:txBody>
          <a:bodyPr wrap="none" anchor="ctr"/>
          <a:lstStyle/>
          <a:p>
            <a:endParaRPr lang="en-US"/>
          </a:p>
        </p:txBody>
      </p:sp>
      <p:sp>
        <p:nvSpPr>
          <p:cNvPr id="43029" name="Line 21"/>
          <p:cNvSpPr>
            <a:spLocks noChangeShapeType="1"/>
          </p:cNvSpPr>
          <p:nvPr/>
        </p:nvSpPr>
        <p:spPr bwMode="auto">
          <a:xfrm>
            <a:off x="7222603" y="2950016"/>
            <a:ext cx="0" cy="1905000"/>
          </a:xfrm>
          <a:prstGeom prst="line">
            <a:avLst/>
          </a:prstGeom>
          <a:noFill/>
          <a:ln w="28575">
            <a:solidFill>
              <a:schemeClr val="accent1"/>
            </a:solidFill>
            <a:round/>
            <a:headEnd/>
            <a:tailEnd type="triangle" w="med" len="med"/>
          </a:ln>
          <a:effectLst/>
        </p:spPr>
        <p:txBody>
          <a:bodyPr/>
          <a:lstStyle/>
          <a:p>
            <a:endParaRPr lang="en-US"/>
          </a:p>
        </p:txBody>
      </p:sp>
      <p:sp>
        <p:nvSpPr>
          <p:cNvPr id="43030" name="Text Box 22"/>
          <p:cNvSpPr txBox="1">
            <a:spLocks noChangeArrowheads="1"/>
          </p:cNvSpPr>
          <p:nvPr/>
        </p:nvSpPr>
        <p:spPr bwMode="auto">
          <a:xfrm>
            <a:off x="712788" y="105218"/>
            <a:ext cx="1093788" cy="376238"/>
          </a:xfrm>
          <a:prstGeom prst="rect">
            <a:avLst/>
          </a:prstGeom>
          <a:noFill/>
          <a:ln w="9525">
            <a:solidFill>
              <a:schemeClr val="tx1"/>
            </a:solidFill>
            <a:miter lim="800000"/>
            <a:headEnd/>
            <a:tailEnd/>
          </a:ln>
          <a:effectLst/>
        </p:spPr>
        <p:txBody>
          <a:bodyPr wrap="none">
            <a:spAutoFit/>
          </a:bodyPr>
          <a:lstStyle/>
          <a:p>
            <a:pPr eaLnBrk="0" hangingPunct="0"/>
            <a:r>
              <a:rPr lang="en-US">
                <a:latin typeface="Bell MT" pitchFamily="18" charset="0"/>
              </a:rPr>
              <a:t>Version 1</a:t>
            </a:r>
          </a:p>
        </p:txBody>
      </p:sp>
      <p:sp>
        <p:nvSpPr>
          <p:cNvPr id="43031" name="Text Box 23"/>
          <p:cNvSpPr txBox="1">
            <a:spLocks noChangeArrowheads="1"/>
          </p:cNvSpPr>
          <p:nvPr/>
        </p:nvSpPr>
        <p:spPr bwMode="auto">
          <a:xfrm>
            <a:off x="2463178" y="110403"/>
            <a:ext cx="1078324" cy="369332"/>
          </a:xfrm>
          <a:prstGeom prst="rect">
            <a:avLst/>
          </a:prstGeom>
          <a:noFill/>
          <a:ln w="9525">
            <a:solidFill>
              <a:schemeClr val="tx1"/>
            </a:solidFill>
            <a:miter lim="800000"/>
            <a:headEnd/>
            <a:tailEnd/>
          </a:ln>
          <a:effectLst/>
        </p:spPr>
        <p:txBody>
          <a:bodyPr wrap="square">
            <a:spAutoFit/>
          </a:bodyPr>
          <a:lstStyle/>
          <a:p>
            <a:pPr eaLnBrk="0" hangingPunct="0"/>
            <a:r>
              <a:rPr lang="en-US">
                <a:latin typeface="Bell MT" pitchFamily="18" charset="0"/>
              </a:rPr>
              <a:t>Version 2</a:t>
            </a:r>
          </a:p>
        </p:txBody>
      </p:sp>
      <p:sp>
        <p:nvSpPr>
          <p:cNvPr id="43032" name="Text Box 24"/>
          <p:cNvSpPr txBox="1">
            <a:spLocks noChangeArrowheads="1"/>
          </p:cNvSpPr>
          <p:nvPr/>
        </p:nvSpPr>
        <p:spPr bwMode="auto">
          <a:xfrm>
            <a:off x="4299026" y="91421"/>
            <a:ext cx="1078324" cy="369332"/>
          </a:xfrm>
          <a:prstGeom prst="rect">
            <a:avLst/>
          </a:prstGeom>
          <a:noFill/>
          <a:ln w="9525">
            <a:solidFill>
              <a:schemeClr val="tx1"/>
            </a:solidFill>
            <a:miter lim="800000"/>
            <a:headEnd/>
            <a:tailEnd/>
          </a:ln>
          <a:effectLst/>
        </p:spPr>
        <p:txBody>
          <a:bodyPr wrap="square">
            <a:spAutoFit/>
          </a:bodyPr>
          <a:lstStyle/>
          <a:p>
            <a:pPr eaLnBrk="0" hangingPunct="0"/>
            <a:r>
              <a:rPr lang="en-US">
                <a:latin typeface="Bell MT" pitchFamily="18" charset="0"/>
              </a:rPr>
              <a:t>Version 3</a:t>
            </a:r>
          </a:p>
        </p:txBody>
      </p:sp>
      <p:sp>
        <p:nvSpPr>
          <p:cNvPr id="43033" name="Text Box 25"/>
          <p:cNvSpPr txBox="1">
            <a:spLocks noChangeArrowheads="1"/>
          </p:cNvSpPr>
          <p:nvPr/>
        </p:nvSpPr>
        <p:spPr bwMode="auto">
          <a:xfrm>
            <a:off x="6047752" y="97613"/>
            <a:ext cx="1078324" cy="369332"/>
          </a:xfrm>
          <a:prstGeom prst="rect">
            <a:avLst/>
          </a:prstGeom>
          <a:noFill/>
          <a:ln w="9525">
            <a:solidFill>
              <a:schemeClr val="tx1"/>
            </a:solidFill>
            <a:miter lim="800000"/>
            <a:headEnd/>
            <a:tailEnd/>
          </a:ln>
          <a:effectLst/>
        </p:spPr>
        <p:txBody>
          <a:bodyPr wrap="square">
            <a:spAutoFit/>
          </a:bodyPr>
          <a:lstStyle/>
          <a:p>
            <a:pPr eaLnBrk="0" hangingPunct="0"/>
            <a:r>
              <a:rPr lang="en-US">
                <a:latin typeface="Bell MT" pitchFamily="18" charset="0"/>
              </a:rPr>
              <a:t>Version 4</a:t>
            </a:r>
          </a:p>
        </p:txBody>
      </p:sp>
      <p:sp>
        <p:nvSpPr>
          <p:cNvPr id="43034" name="Text Box 26"/>
          <p:cNvSpPr txBox="1">
            <a:spLocks noChangeArrowheads="1"/>
          </p:cNvSpPr>
          <p:nvPr/>
        </p:nvSpPr>
        <p:spPr bwMode="auto">
          <a:xfrm>
            <a:off x="7796478" y="91421"/>
            <a:ext cx="1078324" cy="369332"/>
          </a:xfrm>
          <a:prstGeom prst="rect">
            <a:avLst/>
          </a:prstGeom>
          <a:noFill/>
          <a:ln w="9525">
            <a:solidFill>
              <a:schemeClr val="tx1"/>
            </a:solidFill>
            <a:miter lim="800000"/>
            <a:headEnd/>
            <a:tailEnd/>
          </a:ln>
          <a:effectLst/>
        </p:spPr>
        <p:txBody>
          <a:bodyPr wrap="square">
            <a:spAutoFit/>
          </a:bodyPr>
          <a:lstStyle/>
          <a:p>
            <a:pPr eaLnBrk="0" hangingPunct="0"/>
            <a:r>
              <a:rPr lang="en-US">
                <a:latin typeface="Bell MT" pitchFamily="18" charset="0"/>
              </a:rPr>
              <a:t>Version 5</a:t>
            </a:r>
          </a:p>
        </p:txBody>
      </p:sp>
    </p:spTree>
    <p:extLst>
      <p:ext uri="{BB962C8B-B14F-4D97-AF65-F5344CB8AC3E}">
        <p14:creationId xmlns:p14="http://schemas.microsoft.com/office/powerpoint/2010/main" val="13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0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0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0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0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0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0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0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0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0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0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0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0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0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0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0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43013" grpId="0" animBg="1"/>
      <p:bldP spid="43016" grpId="0" animBg="1"/>
      <p:bldP spid="43017" grpId="0" animBg="1"/>
      <p:bldP spid="43020" grpId="0" animBg="1"/>
      <p:bldP spid="43021" grpId="0" animBg="1"/>
      <p:bldP spid="43024" grpId="0" animBg="1"/>
      <p:bldP spid="43025" grpId="0" animBg="1"/>
      <p:bldP spid="43028" grpId="0" animBg="1"/>
      <p:bldP spid="43029" grpId="0" animBg="1"/>
      <p:bldP spid="43030" grpId="0" animBg="1"/>
      <p:bldP spid="43031" grpId="0" animBg="1"/>
      <p:bldP spid="43032" grpId="0" animBg="1"/>
      <p:bldP spid="43033" grpId="0" animBg="1"/>
      <p:bldP spid="430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47700" y="0"/>
            <a:ext cx="4908148" cy="685800"/>
          </a:xfrm>
          <a:noFill/>
          <a:ln>
            <a:noFill/>
          </a:ln>
        </p:spPr>
        <p:txBody>
          <a:bodyPr>
            <a:normAutofit/>
          </a:bodyPr>
          <a:lstStyle/>
          <a:p>
            <a:r>
              <a:rPr lang="en-US" sz="3200" dirty="0">
                <a:solidFill>
                  <a:schemeClr val="tx1">
                    <a:lumMod val="75000"/>
                    <a:lumOff val="25000"/>
                  </a:schemeClr>
                </a:solidFill>
              </a:rPr>
              <a:t>Experiment 1 </a:t>
            </a:r>
          </a:p>
        </p:txBody>
      </p:sp>
      <p:sp>
        <p:nvSpPr>
          <p:cNvPr id="49155" name="Rectangle 3"/>
          <p:cNvSpPr>
            <a:spLocks noGrp="1" noChangeArrowheads="1"/>
          </p:cNvSpPr>
          <p:nvPr>
            <p:ph idx="1"/>
          </p:nvPr>
        </p:nvSpPr>
        <p:spPr>
          <a:xfrm>
            <a:off x="390646" y="1311797"/>
            <a:ext cx="9134354" cy="2555353"/>
          </a:xfrm>
        </p:spPr>
        <p:txBody>
          <a:bodyPr/>
          <a:lstStyle/>
          <a:p>
            <a:r>
              <a:rPr lang="en-US" sz="2400" dirty="0"/>
              <a:t>Objective: Trends wishes to gauge whether  new more aggressive sales techniques employed by store assistants increase sales </a:t>
            </a:r>
          </a:p>
          <a:p>
            <a:r>
              <a:rPr lang="en-US" sz="2400" dirty="0"/>
              <a:t>Design: </a:t>
            </a:r>
          </a:p>
          <a:p>
            <a:pPr lvl="1"/>
            <a:r>
              <a:rPr lang="en-US" sz="2000" dirty="0"/>
              <a:t>50 stores are sampled at random and assistants are trained in the new approach</a:t>
            </a:r>
          </a:p>
        </p:txBody>
      </p:sp>
      <p:sp>
        <p:nvSpPr>
          <p:cNvPr id="49157" name="Rectangle 5"/>
          <p:cNvSpPr>
            <a:spLocks noChangeArrowheads="1"/>
          </p:cNvSpPr>
          <p:nvPr/>
        </p:nvSpPr>
        <p:spPr bwMode="auto">
          <a:xfrm>
            <a:off x="3565003" y="3576577"/>
            <a:ext cx="7974956" cy="916570"/>
          </a:xfrm>
          <a:prstGeom prst="rect">
            <a:avLst/>
          </a:prstGeom>
          <a:solidFill>
            <a:schemeClr val="accent1"/>
          </a:solidFill>
          <a:ln w="9525">
            <a:solidFill>
              <a:schemeClr val="tx1"/>
            </a:solidFill>
            <a:miter lim="800000"/>
            <a:headEnd/>
            <a:tailEnd/>
          </a:ln>
          <a:effectLst/>
        </p:spPr>
        <p:txBody>
          <a:bodyPr wrap="none" anchor="ctr"/>
          <a:lstStyle/>
          <a:p>
            <a:pPr lvl="2">
              <a:lnSpc>
                <a:spcPct val="80000"/>
              </a:lnSpc>
              <a:spcBef>
                <a:spcPct val="20000"/>
              </a:spcBef>
            </a:pPr>
            <a:r>
              <a:rPr lang="en-US" sz="2400" dirty="0">
                <a:solidFill>
                  <a:schemeClr val="bg1"/>
                </a:solidFill>
                <a:latin typeface="Arial" panose="020B0604020202020204" pitchFamily="34" charset="0"/>
                <a:cs typeface="Arial" panose="020B0604020202020204" pitchFamily="34" charset="0"/>
              </a:rPr>
              <a:t>Average Sales for the 50 stores </a:t>
            </a:r>
          </a:p>
          <a:p>
            <a:pPr lvl="2">
              <a:lnSpc>
                <a:spcPct val="80000"/>
              </a:lnSpc>
              <a:spcBef>
                <a:spcPct val="20000"/>
              </a:spcBef>
            </a:pPr>
            <a:r>
              <a:rPr lang="en-US" sz="2400" dirty="0">
                <a:solidFill>
                  <a:schemeClr val="bg1"/>
                </a:solidFill>
                <a:latin typeface="Arial" panose="020B0604020202020204" pitchFamily="34" charset="0"/>
                <a:cs typeface="Arial" panose="020B0604020202020204" pitchFamily="34" charset="0"/>
              </a:rPr>
              <a:t>in the next six months</a:t>
            </a:r>
          </a:p>
        </p:txBody>
      </p:sp>
      <p:sp>
        <p:nvSpPr>
          <p:cNvPr id="49158" name="Rectangle 6"/>
          <p:cNvSpPr>
            <a:spLocks noChangeArrowheads="1"/>
          </p:cNvSpPr>
          <p:nvPr/>
        </p:nvSpPr>
        <p:spPr bwMode="auto">
          <a:xfrm>
            <a:off x="1342663" y="3576577"/>
            <a:ext cx="2052373" cy="91657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solidFill>
                  <a:schemeClr val="bg1"/>
                </a:solidFill>
                <a:latin typeface="Arial" panose="020B0604020202020204" pitchFamily="34" charset="0"/>
                <a:cs typeface="Arial" panose="020B0604020202020204" pitchFamily="34" charset="0"/>
              </a:rPr>
              <a:t>Metric = </a:t>
            </a:r>
          </a:p>
        </p:txBody>
      </p:sp>
      <p:pic>
        <p:nvPicPr>
          <p:cNvPr id="3" name="Picture 2">
            <a:extLst>
              <a:ext uri="{FF2B5EF4-FFF2-40B4-BE49-F238E27FC236}">
                <a16:creationId xmlns:a16="http://schemas.microsoft.com/office/drawing/2014/main" id="{9134999F-D210-4208-8C22-5A1ED3613876}"/>
              </a:ext>
            </a:extLst>
          </p:cNvPr>
          <p:cNvPicPr>
            <a:picLocks noChangeAspect="1"/>
          </p:cNvPicPr>
          <p:nvPr/>
        </p:nvPicPr>
        <p:blipFill>
          <a:blip r:embed="rId3"/>
          <a:stretch>
            <a:fillRect/>
          </a:stretch>
        </p:blipFill>
        <p:spPr>
          <a:xfrm>
            <a:off x="9525000" y="895350"/>
            <a:ext cx="2667000" cy="1714500"/>
          </a:xfrm>
          <a:prstGeom prst="rect">
            <a:avLst/>
          </a:prstGeom>
        </p:spPr>
      </p:pic>
    </p:spTree>
    <p:extLst>
      <p:ext uri="{BB962C8B-B14F-4D97-AF65-F5344CB8AC3E}">
        <p14:creationId xmlns:p14="http://schemas.microsoft.com/office/powerpoint/2010/main" val="414489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06078" y="0"/>
            <a:ext cx="7467600" cy="685800"/>
          </a:xfrm>
        </p:spPr>
        <p:txBody>
          <a:bodyPr>
            <a:normAutofit/>
          </a:bodyPr>
          <a:lstStyle/>
          <a:p>
            <a:r>
              <a:rPr lang="en-US" sz="3200" dirty="0">
                <a:solidFill>
                  <a:schemeClr val="tx1">
                    <a:lumMod val="75000"/>
                    <a:lumOff val="25000"/>
                  </a:schemeClr>
                </a:solidFill>
              </a:rPr>
              <a:t>Notation</a:t>
            </a:r>
          </a:p>
        </p:txBody>
      </p:sp>
      <p:sp>
        <p:nvSpPr>
          <p:cNvPr id="51203" name="Rectangle 3"/>
          <p:cNvSpPr>
            <a:spLocks noGrp="1" noChangeArrowheads="1"/>
          </p:cNvSpPr>
          <p:nvPr>
            <p:ph idx="1"/>
          </p:nvPr>
        </p:nvSpPr>
        <p:spPr>
          <a:xfrm>
            <a:off x="1068728" y="1259711"/>
            <a:ext cx="9336911" cy="4076700"/>
          </a:xfrm>
          <a:noFill/>
          <a:ln/>
        </p:spPr>
        <p:txBody>
          <a:bodyPr/>
          <a:lstStyle/>
          <a:p>
            <a:pPr>
              <a:lnSpc>
                <a:spcPct val="90000"/>
              </a:lnSpc>
            </a:pPr>
            <a:r>
              <a:rPr lang="en-US" sz="2400" dirty="0">
                <a:solidFill>
                  <a:schemeClr val="accent3"/>
                </a:solidFill>
              </a:rPr>
              <a:t>X</a:t>
            </a:r>
            <a:r>
              <a:rPr lang="en-US" sz="2400" dirty="0"/>
              <a:t> = Exposure of a sample to the independent variable (i.e., what we manipulate – “treatment”)</a:t>
            </a:r>
          </a:p>
          <a:p>
            <a:pPr>
              <a:lnSpc>
                <a:spcPct val="90000"/>
              </a:lnSpc>
            </a:pPr>
            <a:endParaRPr lang="en-US" sz="2400" dirty="0"/>
          </a:p>
          <a:p>
            <a:pPr>
              <a:lnSpc>
                <a:spcPct val="90000"/>
              </a:lnSpc>
            </a:pPr>
            <a:r>
              <a:rPr lang="en-US" sz="2400" dirty="0">
                <a:solidFill>
                  <a:schemeClr val="accent3"/>
                </a:solidFill>
              </a:rPr>
              <a:t>O</a:t>
            </a:r>
            <a:r>
              <a:rPr lang="en-US" sz="2400" dirty="0"/>
              <a:t> = Observation of measurement of the dependent variable (i.e., what we measure / want to affect)</a:t>
            </a:r>
          </a:p>
          <a:p>
            <a:pPr>
              <a:lnSpc>
                <a:spcPct val="90000"/>
              </a:lnSpc>
            </a:pPr>
            <a:endParaRPr lang="en-US" sz="2400" dirty="0"/>
          </a:p>
          <a:p>
            <a:pPr>
              <a:lnSpc>
                <a:spcPct val="90000"/>
              </a:lnSpc>
            </a:pPr>
            <a:r>
              <a:rPr lang="en-US" sz="2400" dirty="0"/>
              <a:t>Movement through time is represented by the horizontal arrangement of Xs and Os from left to right.</a:t>
            </a:r>
          </a:p>
          <a:p>
            <a:pPr>
              <a:lnSpc>
                <a:spcPct val="90000"/>
              </a:lnSpc>
            </a:pPr>
            <a:endParaRPr lang="en-US" sz="2400" dirty="0"/>
          </a:p>
        </p:txBody>
      </p:sp>
    </p:spTree>
    <p:extLst>
      <p:ext uri="{BB962C8B-B14F-4D97-AF65-F5344CB8AC3E}">
        <p14:creationId xmlns:p14="http://schemas.microsoft.com/office/powerpoint/2010/main" val="2276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99595" y="1687777"/>
            <a:ext cx="8605777" cy="3973975"/>
          </a:xfrm>
          <a:prstGeom prst="rect">
            <a:avLst/>
          </a:prstGeom>
          <a:solidFill>
            <a:schemeClr val="bg2"/>
          </a:solidFill>
          <a:ln w="9525">
            <a:solidFill>
              <a:srgbClr val="FF3300"/>
            </a:solidFill>
            <a:miter lim="800000"/>
            <a:headEnd/>
            <a:tailEnd/>
          </a:ln>
          <a:effectLst/>
        </p:spPr>
        <p:txBody>
          <a:bodyPr wrap="none" anchor="ctr"/>
          <a:lstStyle/>
          <a:p>
            <a:endParaRPr lang="en-US"/>
          </a:p>
        </p:txBody>
      </p:sp>
      <p:sp>
        <p:nvSpPr>
          <p:cNvPr id="53251" name="Rectangle 3"/>
          <p:cNvSpPr>
            <a:spLocks noGrp="1" noChangeArrowheads="1"/>
          </p:cNvSpPr>
          <p:nvPr>
            <p:ph idx="1"/>
          </p:nvPr>
        </p:nvSpPr>
        <p:spPr>
          <a:xfrm>
            <a:off x="609600" y="1130279"/>
            <a:ext cx="8077200" cy="442913"/>
          </a:xfrm>
        </p:spPr>
        <p:txBody>
          <a:bodyPr/>
          <a:lstStyle/>
          <a:p>
            <a:pPr>
              <a:lnSpc>
                <a:spcPct val="90000"/>
              </a:lnSpc>
              <a:tabLst>
                <a:tab pos="1262063" algn="l"/>
              </a:tabLst>
            </a:pPr>
            <a:r>
              <a:rPr lang="en-US" sz="2400" dirty="0"/>
              <a:t>“One-Group Only-After” Experimental Design: </a:t>
            </a:r>
          </a:p>
        </p:txBody>
      </p:sp>
      <p:sp>
        <p:nvSpPr>
          <p:cNvPr id="53252" name="Rectangle 4"/>
          <p:cNvSpPr>
            <a:spLocks noChangeArrowheads="1"/>
          </p:cNvSpPr>
          <p:nvPr/>
        </p:nvSpPr>
        <p:spPr bwMode="auto">
          <a:xfrm>
            <a:off x="312256" y="0"/>
            <a:ext cx="7848600" cy="649147"/>
          </a:xfrm>
          <a:prstGeom prst="rect">
            <a:avLst/>
          </a:prstGeom>
          <a:noFill/>
          <a:ln w="38100" cmpd="dbl">
            <a:noFill/>
            <a:miter lim="800000"/>
            <a:headEnd/>
            <a:tailEnd/>
          </a:ln>
          <a:effectLst/>
        </p:spPr>
        <p:txBody>
          <a:bodyPr anchor="b"/>
          <a:lstStyle/>
          <a:p>
            <a:pPr algn="ctr"/>
            <a:r>
              <a:rPr lang="en-US" sz="3200" b="1" dirty="0">
                <a:solidFill>
                  <a:schemeClr val="tx1">
                    <a:lumMod val="75000"/>
                    <a:lumOff val="25000"/>
                  </a:schemeClr>
                </a:solidFill>
                <a:latin typeface="Arial Narrow" pitchFamily="34" charset="0"/>
                <a:ea typeface="+mj-ea"/>
                <a:cs typeface="Arial" pitchFamily="34" charset="0"/>
              </a:rPr>
              <a:t>How can experiments eliminate validity issues?</a:t>
            </a:r>
          </a:p>
        </p:txBody>
      </p:sp>
      <p:sp>
        <p:nvSpPr>
          <p:cNvPr id="53253" name="Text Box 5"/>
          <p:cNvSpPr txBox="1">
            <a:spLocks noChangeArrowheads="1"/>
          </p:cNvSpPr>
          <p:nvPr/>
        </p:nvSpPr>
        <p:spPr bwMode="auto">
          <a:xfrm>
            <a:off x="3607443" y="2352675"/>
            <a:ext cx="4788490" cy="461665"/>
          </a:xfrm>
          <a:prstGeom prst="rect">
            <a:avLst/>
          </a:prstGeom>
          <a:noFill/>
          <a:ln w="9525">
            <a:noFill/>
            <a:miter lim="800000"/>
            <a:headEnd/>
            <a:tailEnd/>
          </a:ln>
          <a:effectLst/>
        </p:spPr>
        <p:txBody>
          <a:bodyPr wrap="none">
            <a:spAutoFit/>
          </a:bodyPr>
          <a:lstStyle/>
          <a:p>
            <a:pPr eaLnBrk="0" hangingPunct="0"/>
            <a:r>
              <a:rPr lang="en-US" sz="2400" dirty="0">
                <a:latin typeface="Arial" panose="020B0604020202020204" pitchFamily="34" charset="0"/>
                <a:cs typeface="Arial" panose="020B0604020202020204" pitchFamily="34" charset="0"/>
              </a:rPr>
              <a:t>The One-group Only-After Design</a:t>
            </a:r>
          </a:p>
        </p:txBody>
      </p:sp>
      <p:sp>
        <p:nvSpPr>
          <p:cNvPr id="53254" name="Text Box 6"/>
          <p:cNvSpPr txBox="1">
            <a:spLocks noChangeArrowheads="1"/>
          </p:cNvSpPr>
          <p:nvPr/>
        </p:nvSpPr>
        <p:spPr bwMode="auto">
          <a:xfrm>
            <a:off x="2605880" y="3131989"/>
            <a:ext cx="6422371" cy="461665"/>
          </a:xfrm>
          <a:prstGeom prst="rect">
            <a:avLst/>
          </a:prstGeom>
          <a:solidFill>
            <a:schemeClr val="accent2">
              <a:alpha val="57001"/>
            </a:schemeClr>
          </a:solidFill>
          <a:ln w="9525">
            <a:noFill/>
            <a:miter lim="800000"/>
            <a:headEnd/>
            <a:tailEnd/>
          </a:ln>
          <a:effectLst/>
        </p:spPr>
        <p:txBody>
          <a:bodyPr wrap="square">
            <a:spAutoFit/>
          </a:bodyPr>
          <a:lstStyle/>
          <a:p>
            <a:pPr eaLnBrk="0" hangingPunct="0"/>
            <a:r>
              <a:rPr lang="en-US" dirty="0">
                <a:latin typeface="Bell MT" pitchFamily="18" charset="0"/>
              </a:rPr>
              <a:t> 			</a:t>
            </a:r>
            <a:r>
              <a:rPr lang="en-US" sz="2400" dirty="0">
                <a:latin typeface="Arial" panose="020B0604020202020204" pitchFamily="34" charset="0"/>
                <a:cs typeface="Arial" panose="020B0604020202020204" pitchFamily="34" charset="0"/>
              </a:rPr>
              <a:t>X</a:t>
            </a:r>
            <a:r>
              <a:rPr lang="en-US" dirty="0">
                <a:latin typeface="Bell MT" pitchFamily="18" charset="0"/>
              </a:rPr>
              <a:t>			</a:t>
            </a:r>
            <a:r>
              <a:rPr lang="en-US" sz="2400" dirty="0">
                <a:latin typeface="Arial" panose="020B0604020202020204" pitchFamily="34" charset="0"/>
                <a:cs typeface="Arial" panose="020B0604020202020204" pitchFamily="34" charset="0"/>
              </a:rPr>
              <a:t>O</a:t>
            </a:r>
            <a:r>
              <a:rPr lang="en-US" sz="2400" baseline="-25000" dirty="0">
                <a:latin typeface="Arial" panose="020B0604020202020204" pitchFamily="34" charset="0"/>
                <a:cs typeface="Arial" panose="020B0604020202020204" pitchFamily="34" charset="0"/>
              </a:rPr>
              <a:t>2</a:t>
            </a:r>
          </a:p>
        </p:txBody>
      </p:sp>
      <p:sp>
        <p:nvSpPr>
          <p:cNvPr id="53255" name="Text Box 7"/>
          <p:cNvSpPr txBox="1">
            <a:spLocks noChangeArrowheads="1"/>
          </p:cNvSpPr>
          <p:nvPr/>
        </p:nvSpPr>
        <p:spPr bwMode="auto">
          <a:xfrm>
            <a:off x="4770698" y="5775889"/>
            <a:ext cx="4456250" cy="461665"/>
          </a:xfrm>
          <a:prstGeom prst="rect">
            <a:avLst/>
          </a:prstGeom>
          <a:solidFill>
            <a:srgbClr val="CCFFFF">
              <a:alpha val="46001"/>
            </a:srgbClr>
          </a:solidFill>
          <a:ln w="9525">
            <a:noFill/>
            <a:miter lim="800000"/>
            <a:headEnd/>
            <a:tailEnd/>
          </a:ln>
          <a:effectLst/>
        </p:spPr>
        <p:txBody>
          <a:bodyPr wrap="square">
            <a:spAutoFit/>
          </a:bodyPr>
          <a:lstStyle/>
          <a:p>
            <a:pPr eaLnBrk="0" hangingPunct="0"/>
            <a:r>
              <a:rPr lang="en-US" sz="2400" dirty="0">
                <a:latin typeface="Arial" panose="020B0604020202020204" pitchFamily="34" charset="0"/>
                <a:cs typeface="Arial" panose="020B0604020202020204" pitchFamily="34" charset="0"/>
              </a:rPr>
              <a:t>Causal Effect of X = 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endParaRPr lang="en-US" sz="2400" baseline="-25000" dirty="0">
              <a:latin typeface="Arial" panose="020B0604020202020204" pitchFamily="34" charset="0"/>
              <a:cs typeface="Arial" panose="020B0604020202020204" pitchFamily="34" charset="0"/>
            </a:endParaRPr>
          </a:p>
        </p:txBody>
      </p:sp>
      <p:sp>
        <p:nvSpPr>
          <p:cNvPr id="53256" name="Line 8"/>
          <p:cNvSpPr>
            <a:spLocks noChangeShapeType="1"/>
          </p:cNvSpPr>
          <p:nvPr/>
        </p:nvSpPr>
        <p:spPr bwMode="auto">
          <a:xfrm flipH="1" flipV="1">
            <a:off x="5558638" y="3708239"/>
            <a:ext cx="1" cy="787561"/>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3257" name="Text Box 9"/>
          <p:cNvSpPr txBox="1">
            <a:spLocks noChangeArrowheads="1"/>
          </p:cNvSpPr>
          <p:nvPr/>
        </p:nvSpPr>
        <p:spPr bwMode="auto">
          <a:xfrm>
            <a:off x="4770698" y="4510148"/>
            <a:ext cx="1575881" cy="461665"/>
          </a:xfrm>
          <a:prstGeom prst="rect">
            <a:avLst/>
          </a:prstGeom>
          <a:noFill/>
          <a:ln w="9525">
            <a:noFill/>
            <a:miter lim="800000"/>
            <a:headEnd/>
            <a:tailEnd/>
          </a:ln>
          <a:effectLst/>
        </p:spPr>
        <p:txBody>
          <a:bodyPr wrap="none">
            <a:spAutoFit/>
          </a:bodyPr>
          <a:lstStyle/>
          <a:p>
            <a:pPr eaLnBrk="0" hangingPunct="0"/>
            <a:r>
              <a:rPr lang="en-US" sz="2400" dirty="0">
                <a:latin typeface="Arial" panose="020B0604020202020204" pitchFamily="34" charset="0"/>
                <a:cs typeface="Arial" panose="020B0604020202020204" pitchFamily="34" charset="0"/>
              </a:rPr>
              <a:t>Treatment</a:t>
            </a:r>
          </a:p>
        </p:txBody>
      </p:sp>
      <p:sp>
        <p:nvSpPr>
          <p:cNvPr id="53258" name="Line 10"/>
          <p:cNvSpPr>
            <a:spLocks noChangeShapeType="1"/>
          </p:cNvSpPr>
          <p:nvPr/>
        </p:nvSpPr>
        <p:spPr bwMode="auto">
          <a:xfrm flipV="1">
            <a:off x="8461093" y="3708238"/>
            <a:ext cx="4461" cy="787561"/>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3259" name="Text Box 11"/>
          <p:cNvSpPr txBox="1">
            <a:spLocks noChangeArrowheads="1"/>
          </p:cNvSpPr>
          <p:nvPr/>
        </p:nvSpPr>
        <p:spPr bwMode="auto">
          <a:xfrm>
            <a:off x="7315200" y="4505325"/>
            <a:ext cx="2271776" cy="461665"/>
          </a:xfrm>
          <a:prstGeom prst="rect">
            <a:avLst/>
          </a:prstGeom>
          <a:noFill/>
          <a:ln w="9525">
            <a:noFill/>
            <a:miter lim="800000"/>
            <a:headEnd/>
            <a:tailEnd/>
          </a:ln>
          <a:effectLst/>
        </p:spPr>
        <p:txBody>
          <a:bodyPr wrap="none">
            <a:spAutoFit/>
          </a:bodyPr>
          <a:lstStyle/>
          <a:p>
            <a:pPr eaLnBrk="0" hangingPunct="0"/>
            <a:r>
              <a:rPr lang="en-US" sz="2400" dirty="0">
                <a:latin typeface="Arial" panose="020B0604020202020204" pitchFamily="34" charset="0"/>
                <a:cs typeface="Arial" panose="020B0604020202020204" pitchFamily="34" charset="0"/>
              </a:rPr>
              <a:t>“after outcome”</a:t>
            </a:r>
          </a:p>
        </p:txBody>
      </p:sp>
    </p:spTree>
    <p:extLst>
      <p:ext uri="{BB962C8B-B14F-4D97-AF65-F5344CB8AC3E}">
        <p14:creationId xmlns:p14="http://schemas.microsoft.com/office/powerpoint/2010/main" val="248144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nimBg="1"/>
      <p:bldP spid="53256" grpId="0" animBg="1"/>
      <p:bldP spid="53257" grpId="0"/>
      <p:bldP spid="53258" grpId="0" animBg="1"/>
      <p:bldP spid="532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974975" y="3143506"/>
            <a:ext cx="8588134" cy="593982"/>
          </a:xfrm>
          <a:prstGeom prst="rect">
            <a:avLst/>
          </a:prstGeom>
          <a:solidFill>
            <a:schemeClr val="accent1"/>
          </a:solidFill>
          <a:ln w="9525">
            <a:solidFill>
              <a:schemeClr val="tx1"/>
            </a:solidFill>
            <a:miter lim="800000"/>
            <a:headEnd/>
            <a:tailEnd/>
          </a:ln>
          <a:effectLst/>
        </p:spPr>
        <p:txBody>
          <a:bodyPr wrap="none" anchor="ctr"/>
          <a:lstStyle/>
          <a:p>
            <a:pPr lvl="2">
              <a:lnSpc>
                <a:spcPct val="80000"/>
              </a:lnSpc>
              <a:spcBef>
                <a:spcPct val="20000"/>
              </a:spcBef>
            </a:pPr>
            <a:r>
              <a:rPr lang="en-US" sz="2400" dirty="0">
                <a:solidFill>
                  <a:schemeClr val="bg1"/>
                </a:solidFill>
                <a:latin typeface="Arial" panose="020B0604020202020204" pitchFamily="34" charset="0"/>
                <a:cs typeface="Arial" panose="020B0604020202020204" pitchFamily="34" charset="0"/>
              </a:rPr>
              <a:t>Average Sales for the 50 stores in the next six months</a:t>
            </a:r>
          </a:p>
        </p:txBody>
      </p:sp>
      <p:sp>
        <p:nvSpPr>
          <p:cNvPr id="55299" name="Rectangle 3"/>
          <p:cNvSpPr>
            <a:spLocks noGrp="1" noChangeArrowheads="1"/>
          </p:cNvSpPr>
          <p:nvPr>
            <p:ph idx="1"/>
          </p:nvPr>
        </p:nvSpPr>
        <p:spPr>
          <a:xfrm>
            <a:off x="647700" y="989012"/>
            <a:ext cx="8229600" cy="2287588"/>
          </a:xfrm>
        </p:spPr>
        <p:txBody>
          <a:bodyPr/>
          <a:lstStyle/>
          <a:p>
            <a:r>
              <a:rPr lang="en-US" sz="2400" dirty="0"/>
              <a:t>Objective: Same</a:t>
            </a:r>
          </a:p>
          <a:p>
            <a:r>
              <a:rPr lang="en-US" sz="2400" dirty="0"/>
              <a:t>Design: </a:t>
            </a:r>
          </a:p>
          <a:p>
            <a:pPr lvl="1"/>
            <a:r>
              <a:rPr lang="en-US" sz="2400" dirty="0"/>
              <a:t>50 stores are sampled at random and assistants are trained in the new approach</a:t>
            </a:r>
          </a:p>
          <a:p>
            <a:pPr lvl="1">
              <a:buFontTx/>
              <a:buNone/>
            </a:pPr>
            <a:endParaRPr lang="en-US" sz="1800" dirty="0">
              <a:latin typeface="Bell MT" pitchFamily="18" charset="0"/>
            </a:endParaRPr>
          </a:p>
        </p:txBody>
      </p:sp>
      <p:sp>
        <p:nvSpPr>
          <p:cNvPr id="55302" name="Rectangle 6"/>
          <p:cNvSpPr>
            <a:spLocks noChangeArrowheads="1"/>
          </p:cNvSpPr>
          <p:nvPr/>
        </p:nvSpPr>
        <p:spPr bwMode="auto">
          <a:xfrm>
            <a:off x="2974975" y="4781992"/>
            <a:ext cx="8588134" cy="649101"/>
          </a:xfrm>
          <a:prstGeom prst="rect">
            <a:avLst/>
          </a:prstGeom>
          <a:solidFill>
            <a:schemeClr val="accent1"/>
          </a:solidFill>
          <a:ln w="9525">
            <a:solidFill>
              <a:schemeClr val="tx1"/>
            </a:solidFill>
            <a:miter lim="800000"/>
            <a:headEnd/>
            <a:tailEnd/>
          </a:ln>
          <a:effectLst/>
        </p:spPr>
        <p:txBody>
          <a:bodyPr wrap="none" anchor="ctr"/>
          <a:lstStyle/>
          <a:p>
            <a:pPr lvl="2">
              <a:lnSpc>
                <a:spcPct val="80000"/>
              </a:lnSpc>
              <a:spcBef>
                <a:spcPct val="20000"/>
              </a:spcBef>
            </a:pPr>
            <a:r>
              <a:rPr lang="en-US" sz="2400" dirty="0">
                <a:solidFill>
                  <a:schemeClr val="bg1"/>
                </a:solidFill>
                <a:latin typeface="Arial" panose="020B0604020202020204" pitchFamily="34" charset="0"/>
                <a:cs typeface="Arial" panose="020B0604020202020204" pitchFamily="34" charset="0"/>
              </a:rPr>
              <a:t>Average Sales for the 50 stores in the prior six months</a:t>
            </a:r>
          </a:p>
        </p:txBody>
      </p:sp>
      <p:sp>
        <p:nvSpPr>
          <p:cNvPr id="55303" name="Rectangle 7"/>
          <p:cNvSpPr>
            <a:spLocks noChangeArrowheads="1"/>
          </p:cNvSpPr>
          <p:nvPr/>
        </p:nvSpPr>
        <p:spPr bwMode="auto">
          <a:xfrm>
            <a:off x="972273" y="3143506"/>
            <a:ext cx="1694727" cy="872612"/>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solidFill>
                  <a:schemeClr val="bg1"/>
                </a:solidFill>
                <a:latin typeface="Bell MT" pitchFamily="18" charset="0"/>
              </a:rPr>
              <a:t>Metric =</a:t>
            </a:r>
            <a:r>
              <a:rPr lang="en-US" sz="2400" dirty="0">
                <a:solidFill>
                  <a:srgbClr val="FF3300"/>
                </a:solidFill>
                <a:latin typeface="Bell MT" pitchFamily="18" charset="0"/>
              </a:rPr>
              <a:t> </a:t>
            </a:r>
          </a:p>
        </p:txBody>
      </p:sp>
      <p:sp>
        <p:nvSpPr>
          <p:cNvPr id="55304" name="Text Box 8"/>
          <p:cNvSpPr txBox="1">
            <a:spLocks noChangeArrowheads="1"/>
          </p:cNvSpPr>
          <p:nvPr/>
        </p:nvSpPr>
        <p:spPr bwMode="auto">
          <a:xfrm>
            <a:off x="6397625" y="3958323"/>
            <a:ext cx="1225550" cy="461665"/>
          </a:xfrm>
          <a:prstGeom prst="rect">
            <a:avLst/>
          </a:prstGeom>
          <a:noFill/>
          <a:ln w="9525">
            <a:noFill/>
            <a:miter lim="800000"/>
            <a:headEnd/>
            <a:tailEnd/>
          </a:ln>
          <a:effectLst/>
        </p:spPr>
        <p:txBody>
          <a:bodyPr>
            <a:spAutoFit/>
          </a:bodyPr>
          <a:lstStyle/>
          <a:p>
            <a:pPr eaLnBrk="0" hangingPunct="0"/>
            <a:r>
              <a:rPr lang="en-US" sz="2400" dirty="0">
                <a:latin typeface="Arial" panose="020B0604020202020204" pitchFamily="34" charset="0"/>
                <a:cs typeface="Arial" panose="020B0604020202020204" pitchFamily="34" charset="0"/>
              </a:rPr>
              <a:t>MINUS</a:t>
            </a:r>
          </a:p>
        </p:txBody>
      </p:sp>
      <p:sp>
        <p:nvSpPr>
          <p:cNvPr id="9" name="Rectangle 2">
            <a:extLst>
              <a:ext uri="{FF2B5EF4-FFF2-40B4-BE49-F238E27FC236}">
                <a16:creationId xmlns:a16="http://schemas.microsoft.com/office/drawing/2014/main" id="{6D6FCFF1-322C-4F24-822A-09E4FE577BB8}"/>
              </a:ext>
            </a:extLst>
          </p:cNvPr>
          <p:cNvSpPr txBox="1">
            <a:spLocks noChangeArrowheads="1"/>
          </p:cNvSpPr>
          <p:nvPr/>
        </p:nvSpPr>
        <p:spPr>
          <a:xfrm>
            <a:off x="647700" y="0"/>
            <a:ext cx="4908148" cy="685800"/>
          </a:xfrm>
          <a:prstGeom prst="rect">
            <a:avLst/>
          </a:prstGeom>
          <a:noFill/>
          <a:ln>
            <a:noFill/>
          </a:ln>
        </p:spPr>
        <p:txBody>
          <a:bodyPr vert="horz" lIns="91440" tIns="45720" rIns="91440" bIns="45720" rtlCol="0" anchor="ctr">
            <a:normAutofit/>
          </a:bodyPr>
          <a:lstStyle>
            <a:lvl1pPr algn="l" defTabSz="914400" rtl="0" eaLnBrk="1" latinLnBrk="0" hangingPunct="1">
              <a:spcBef>
                <a:spcPct val="0"/>
              </a:spcBef>
              <a:buNone/>
              <a:defRPr sz="2400" b="1" kern="1200">
                <a:solidFill>
                  <a:schemeClr val="tx1">
                    <a:lumMod val="65000"/>
                    <a:lumOff val="35000"/>
                  </a:schemeClr>
                </a:solidFill>
                <a:latin typeface="Arial Narrow" pitchFamily="34" charset="0"/>
                <a:ea typeface="+mj-ea"/>
                <a:cs typeface="Arial" pitchFamily="34" charset="0"/>
              </a:defRPr>
            </a:lvl1pPr>
          </a:lstStyle>
          <a:p>
            <a:r>
              <a:rPr lang="en-US" sz="3200" dirty="0">
                <a:solidFill>
                  <a:schemeClr val="tx1">
                    <a:lumMod val="75000"/>
                    <a:lumOff val="25000"/>
                  </a:schemeClr>
                </a:solidFill>
              </a:rPr>
              <a:t>Experiment 2 </a:t>
            </a:r>
          </a:p>
        </p:txBody>
      </p:sp>
      <p:pic>
        <p:nvPicPr>
          <p:cNvPr id="10" name="Picture 9">
            <a:extLst>
              <a:ext uri="{FF2B5EF4-FFF2-40B4-BE49-F238E27FC236}">
                <a16:creationId xmlns:a16="http://schemas.microsoft.com/office/drawing/2014/main" id="{A0111D39-7A19-4B04-B05E-245E150BEF3D}"/>
              </a:ext>
            </a:extLst>
          </p:cNvPr>
          <p:cNvPicPr>
            <a:picLocks noChangeAspect="1"/>
          </p:cNvPicPr>
          <p:nvPr/>
        </p:nvPicPr>
        <p:blipFill>
          <a:blip r:embed="rId3"/>
          <a:stretch>
            <a:fillRect/>
          </a:stretch>
        </p:blipFill>
        <p:spPr>
          <a:xfrm>
            <a:off x="9085162" y="986912"/>
            <a:ext cx="2667000" cy="1714500"/>
          </a:xfrm>
          <a:prstGeom prst="rect">
            <a:avLst/>
          </a:prstGeom>
        </p:spPr>
      </p:pic>
    </p:spTree>
    <p:extLst>
      <p:ext uri="{BB962C8B-B14F-4D97-AF65-F5344CB8AC3E}">
        <p14:creationId xmlns:p14="http://schemas.microsoft.com/office/powerpoint/2010/main" val="32827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415724" y="889000"/>
            <a:ext cx="8077200" cy="4648200"/>
          </a:xfrm>
        </p:spPr>
        <p:txBody>
          <a:bodyPr/>
          <a:lstStyle/>
          <a:p>
            <a:pPr>
              <a:lnSpc>
                <a:spcPct val="90000"/>
              </a:lnSpc>
              <a:tabLst>
                <a:tab pos="1262063" algn="l"/>
              </a:tabLst>
            </a:pPr>
            <a:r>
              <a:rPr lang="en-US" sz="2400" dirty="0"/>
              <a:t>“One-Group Before-After” Experimental Design: </a:t>
            </a:r>
          </a:p>
          <a:p>
            <a:pPr>
              <a:lnSpc>
                <a:spcPct val="90000"/>
              </a:lnSpc>
              <a:buNone/>
              <a:tabLst>
                <a:tab pos="1262063" algn="l"/>
              </a:tabLst>
            </a:pPr>
            <a:endParaRPr lang="en-US" sz="2400" dirty="0"/>
          </a:p>
          <a:p>
            <a:pPr>
              <a:lnSpc>
                <a:spcPct val="90000"/>
              </a:lnSpc>
              <a:buNone/>
              <a:tabLst>
                <a:tab pos="1262063" algn="l"/>
              </a:tabLst>
            </a:pPr>
            <a:endParaRPr lang="en-US" dirty="0">
              <a:latin typeface="Bell MT" pitchFamily="18" charset="0"/>
            </a:endParaRPr>
          </a:p>
        </p:txBody>
      </p:sp>
      <p:sp>
        <p:nvSpPr>
          <p:cNvPr id="57347" name="Rectangle 3"/>
          <p:cNvSpPr>
            <a:spLocks noChangeArrowheads="1"/>
          </p:cNvSpPr>
          <p:nvPr/>
        </p:nvSpPr>
        <p:spPr bwMode="auto">
          <a:xfrm>
            <a:off x="283139" y="-234950"/>
            <a:ext cx="7848600" cy="990600"/>
          </a:xfrm>
          <a:prstGeom prst="rect">
            <a:avLst/>
          </a:prstGeom>
          <a:noFill/>
          <a:ln w="38100" cmpd="dbl">
            <a:noFill/>
            <a:miter lim="800000"/>
            <a:headEnd/>
            <a:tailEnd/>
          </a:ln>
          <a:effectLst/>
        </p:spPr>
        <p:txBody>
          <a:bodyPr anchor="b"/>
          <a:lstStyle/>
          <a:p>
            <a:pPr>
              <a:spcBef>
                <a:spcPct val="0"/>
              </a:spcBef>
            </a:pPr>
            <a:r>
              <a:rPr lang="en-US" sz="3200" b="1" dirty="0">
                <a:solidFill>
                  <a:schemeClr val="tx1">
                    <a:lumMod val="75000"/>
                    <a:lumOff val="25000"/>
                  </a:schemeClr>
                </a:solidFill>
                <a:latin typeface="Arial Narrow" pitchFamily="34" charset="0"/>
                <a:ea typeface="+mj-ea"/>
                <a:cs typeface="Arial" pitchFamily="34" charset="0"/>
              </a:rPr>
              <a:t>How can experiments eliminate validity issues?</a:t>
            </a:r>
          </a:p>
        </p:txBody>
      </p:sp>
      <p:sp>
        <p:nvSpPr>
          <p:cNvPr id="57348" name="Rectangle 4"/>
          <p:cNvSpPr>
            <a:spLocks noChangeArrowheads="1"/>
          </p:cNvSpPr>
          <p:nvPr/>
        </p:nvSpPr>
        <p:spPr bwMode="auto">
          <a:xfrm>
            <a:off x="694481" y="1527858"/>
            <a:ext cx="10787605" cy="4648200"/>
          </a:xfrm>
          <a:prstGeom prst="rect">
            <a:avLst/>
          </a:prstGeom>
          <a:solidFill>
            <a:schemeClr val="bg2"/>
          </a:solidFill>
          <a:ln w="9525">
            <a:solidFill>
              <a:srgbClr val="FF3300"/>
            </a:solidFill>
            <a:miter lim="800000"/>
            <a:headEnd/>
            <a:tailEnd/>
          </a:ln>
          <a:effectLst/>
        </p:spPr>
        <p:txBody>
          <a:bodyPr wrap="none" anchor="ctr"/>
          <a:lstStyle/>
          <a:p>
            <a:pPr algn="ctr" eaLnBrk="0" hangingPunct="0"/>
            <a:endParaRPr lang="en-US">
              <a:latin typeface="Bell MT" pitchFamily="18" charset="0"/>
            </a:endParaRPr>
          </a:p>
        </p:txBody>
      </p:sp>
      <p:sp>
        <p:nvSpPr>
          <p:cNvPr id="57349" name="Text Box 5"/>
          <p:cNvSpPr txBox="1">
            <a:spLocks noChangeArrowheads="1"/>
          </p:cNvSpPr>
          <p:nvPr/>
        </p:nvSpPr>
        <p:spPr bwMode="auto">
          <a:xfrm>
            <a:off x="3564698" y="2149735"/>
            <a:ext cx="5062604"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The One-group Before-After Design</a:t>
            </a:r>
          </a:p>
        </p:txBody>
      </p:sp>
      <p:sp>
        <p:nvSpPr>
          <p:cNvPr id="57350" name="Text Box 6"/>
          <p:cNvSpPr txBox="1">
            <a:spLocks noChangeArrowheads="1"/>
          </p:cNvSpPr>
          <p:nvPr/>
        </p:nvSpPr>
        <p:spPr bwMode="auto">
          <a:xfrm>
            <a:off x="3564698" y="2841901"/>
            <a:ext cx="7164719" cy="461665"/>
          </a:xfrm>
          <a:prstGeom prst="rect">
            <a:avLst/>
          </a:prstGeom>
          <a:solidFill>
            <a:schemeClr val="accent2">
              <a:alpha val="57001"/>
            </a:schemeClr>
          </a:solidFill>
          <a:ln w="9525">
            <a:noFill/>
            <a:miter lim="800000"/>
            <a:headEnd/>
            <a:tailEnd/>
          </a:ln>
          <a:effectLst/>
        </p:spPr>
        <p:txBody>
          <a:bodyPr wrap="square">
            <a:spAutoFit/>
          </a:bodyPr>
          <a:lstStyle/>
          <a:p>
            <a:pPr eaLnBrk="0" hangingPunct="0"/>
            <a:r>
              <a:rPr lang="en-US" sz="2400" dirty="0">
                <a:latin typeface="Arial" panose="020B0604020202020204" pitchFamily="34" charset="0"/>
                <a:cs typeface="Arial" panose="020B0604020202020204" pitchFamily="34" charset="0"/>
              </a:rPr>
              <a:t>O</a:t>
            </a:r>
            <a:r>
              <a:rPr lang="en-US" sz="2400" baseline="-25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X				O</a:t>
            </a:r>
            <a:r>
              <a:rPr lang="en-US" sz="2400" baseline="-25000" dirty="0">
                <a:latin typeface="Arial" panose="020B0604020202020204" pitchFamily="34" charset="0"/>
                <a:cs typeface="Arial" panose="020B0604020202020204" pitchFamily="34" charset="0"/>
              </a:rPr>
              <a:t>2</a:t>
            </a:r>
          </a:p>
        </p:txBody>
      </p:sp>
      <p:sp>
        <p:nvSpPr>
          <p:cNvPr id="57351" name="Text Box 7"/>
          <p:cNvSpPr txBox="1">
            <a:spLocks noChangeArrowheads="1"/>
          </p:cNvSpPr>
          <p:nvPr/>
        </p:nvSpPr>
        <p:spPr bwMode="auto">
          <a:xfrm>
            <a:off x="4572001" y="5194300"/>
            <a:ext cx="4037516" cy="461665"/>
          </a:xfrm>
          <a:prstGeom prst="rect">
            <a:avLst/>
          </a:prstGeom>
          <a:solidFill>
            <a:srgbClr val="CCFFFF">
              <a:alpha val="46001"/>
            </a:srgbClr>
          </a:solidFill>
          <a:ln w="9525">
            <a:noFill/>
            <a:miter lim="800000"/>
            <a:headEnd/>
            <a:tailEnd/>
          </a:ln>
          <a:effectLst/>
        </p:spPr>
        <p:txBody>
          <a:bodyPr wrap="none">
            <a:spAutoFit/>
          </a:bodyPr>
          <a:lstStyle/>
          <a:p>
            <a:pPr eaLnBrk="0" hangingPunct="0"/>
            <a:r>
              <a:rPr lang="en-US" sz="2400" dirty="0">
                <a:latin typeface="Arial" panose="020B0604020202020204" pitchFamily="34" charset="0"/>
                <a:cs typeface="Arial" panose="020B0604020202020204" pitchFamily="34" charset="0"/>
              </a:rPr>
              <a:t>Causal Effect of X = 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 O</a:t>
            </a:r>
            <a:r>
              <a:rPr lang="en-US" sz="2400" baseline="-25000" dirty="0">
                <a:latin typeface="Arial" panose="020B0604020202020204" pitchFamily="34" charset="0"/>
                <a:cs typeface="Arial" panose="020B0604020202020204" pitchFamily="34" charset="0"/>
              </a:rPr>
              <a:t>1</a:t>
            </a:r>
          </a:p>
        </p:txBody>
      </p:sp>
      <p:sp>
        <p:nvSpPr>
          <p:cNvPr id="57352" name="Line 8"/>
          <p:cNvSpPr>
            <a:spLocks noChangeShapeType="1"/>
          </p:cNvSpPr>
          <p:nvPr/>
        </p:nvSpPr>
        <p:spPr bwMode="auto">
          <a:xfrm flipV="1">
            <a:off x="6868507" y="3443468"/>
            <a:ext cx="0" cy="30480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
        <p:nvSpPr>
          <p:cNvPr id="57353" name="Text Box 9"/>
          <p:cNvSpPr txBox="1">
            <a:spLocks noChangeArrowheads="1"/>
          </p:cNvSpPr>
          <p:nvPr/>
        </p:nvSpPr>
        <p:spPr bwMode="auto">
          <a:xfrm>
            <a:off x="5978892" y="4212542"/>
            <a:ext cx="1575881"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Treatment</a:t>
            </a:r>
          </a:p>
        </p:txBody>
      </p:sp>
      <p:sp>
        <p:nvSpPr>
          <p:cNvPr id="57354" name="Line 10"/>
          <p:cNvSpPr>
            <a:spLocks noChangeShapeType="1"/>
          </p:cNvSpPr>
          <p:nvPr/>
        </p:nvSpPr>
        <p:spPr bwMode="auto">
          <a:xfrm flipV="1">
            <a:off x="3822539" y="3429000"/>
            <a:ext cx="0" cy="3048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US"/>
          </a:p>
        </p:txBody>
      </p:sp>
      <p:sp>
        <p:nvSpPr>
          <p:cNvPr id="57355" name="Text Box 11"/>
          <p:cNvSpPr txBox="1">
            <a:spLocks noChangeArrowheads="1"/>
          </p:cNvSpPr>
          <p:nvPr/>
        </p:nvSpPr>
        <p:spPr bwMode="auto">
          <a:xfrm>
            <a:off x="2667467" y="4212542"/>
            <a:ext cx="2529860"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“before outcome”</a:t>
            </a:r>
          </a:p>
        </p:txBody>
      </p:sp>
      <p:sp>
        <p:nvSpPr>
          <p:cNvPr id="57356" name="Line 12"/>
          <p:cNvSpPr>
            <a:spLocks noChangeShapeType="1"/>
          </p:cNvSpPr>
          <p:nvPr/>
        </p:nvSpPr>
        <p:spPr bwMode="auto">
          <a:xfrm flipV="1">
            <a:off x="10304362" y="3429000"/>
            <a:ext cx="0" cy="3048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US"/>
          </a:p>
        </p:txBody>
      </p:sp>
      <p:sp>
        <p:nvSpPr>
          <p:cNvPr id="57357" name="Text Box 13"/>
          <p:cNvSpPr txBox="1">
            <a:spLocks noChangeArrowheads="1"/>
          </p:cNvSpPr>
          <p:nvPr/>
        </p:nvSpPr>
        <p:spPr bwMode="auto">
          <a:xfrm>
            <a:off x="8851617" y="4212542"/>
            <a:ext cx="2271776"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“after outcome”</a:t>
            </a:r>
          </a:p>
        </p:txBody>
      </p:sp>
    </p:spTree>
    <p:extLst>
      <p:ext uri="{BB962C8B-B14F-4D97-AF65-F5344CB8AC3E}">
        <p14:creationId xmlns:p14="http://schemas.microsoft.com/office/powerpoint/2010/main" val="118244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3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nimBg="1"/>
      <p:bldP spid="57351" grpId="0" animBg="1"/>
      <p:bldP spid="57352" grpId="0" animBg="1"/>
      <p:bldP spid="57353" grpId="0"/>
      <p:bldP spid="57354" grpId="0" animBg="1"/>
      <p:bldP spid="57355" grpId="0"/>
      <p:bldP spid="57356" grpId="0" animBg="1"/>
      <p:bldP spid="573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2024" y="0"/>
            <a:ext cx="7511473" cy="990600"/>
          </a:xfrm>
        </p:spPr>
        <p:txBody>
          <a:bodyPr>
            <a:normAutofit/>
          </a:bodyPr>
          <a:lstStyle/>
          <a:p>
            <a:r>
              <a:rPr lang="en-US" sz="3200" dirty="0">
                <a:solidFill>
                  <a:schemeClr val="tx1">
                    <a:lumMod val="75000"/>
                    <a:lumOff val="25000"/>
                  </a:schemeClr>
                </a:solidFill>
              </a:rPr>
              <a:t>Experiments and Marketing</a:t>
            </a:r>
          </a:p>
        </p:txBody>
      </p:sp>
      <p:sp>
        <p:nvSpPr>
          <p:cNvPr id="12291" name="Rectangle 3"/>
          <p:cNvSpPr>
            <a:spLocks noGrp="1" noChangeArrowheads="1"/>
          </p:cNvSpPr>
          <p:nvPr>
            <p:ph idx="1"/>
          </p:nvPr>
        </p:nvSpPr>
        <p:spPr>
          <a:xfrm>
            <a:off x="1070375" y="1124674"/>
            <a:ext cx="9451011" cy="4041162"/>
          </a:xfrm>
        </p:spPr>
        <p:txBody>
          <a:bodyPr>
            <a:normAutofit/>
          </a:bodyPr>
          <a:lstStyle/>
          <a:p>
            <a:r>
              <a:rPr lang="en-US" sz="2400" dirty="0"/>
              <a:t>Aims to conduct experiments in marketing</a:t>
            </a:r>
          </a:p>
          <a:p>
            <a:pPr lvl="1"/>
            <a:r>
              <a:rPr lang="en-US" sz="2400" dirty="0"/>
              <a:t>Field experiments</a:t>
            </a:r>
          </a:p>
          <a:p>
            <a:pPr lvl="1"/>
            <a:r>
              <a:rPr lang="en-US" sz="2400" dirty="0"/>
              <a:t>Test markets</a:t>
            </a:r>
          </a:p>
          <a:p>
            <a:pPr lvl="1"/>
            <a:r>
              <a:rPr lang="en-US" sz="2400" dirty="0"/>
              <a:t>Lab experiments</a:t>
            </a:r>
          </a:p>
          <a:p>
            <a:endParaRPr lang="en-US" sz="2400" dirty="0"/>
          </a:p>
          <a:p>
            <a:r>
              <a:rPr lang="en-US" sz="2400" dirty="0"/>
              <a:t>Key question: </a:t>
            </a:r>
            <a:r>
              <a:rPr lang="en-US" sz="2400" dirty="0">
                <a:solidFill>
                  <a:schemeClr val="accent3"/>
                </a:solidFill>
              </a:rPr>
              <a:t>“When have we identified a true causal effect?”</a:t>
            </a:r>
          </a:p>
          <a:p>
            <a:pPr>
              <a:buFontTx/>
              <a:buNone/>
            </a:pPr>
            <a:endParaRPr lang="en-US" sz="2400" dirty="0">
              <a:latin typeface="Bell MT" pitchFamily="18" charset="0"/>
            </a:endParaRPr>
          </a:p>
        </p:txBody>
      </p:sp>
    </p:spTree>
    <p:extLst>
      <p:ext uri="{BB962C8B-B14F-4D97-AF65-F5344CB8AC3E}">
        <p14:creationId xmlns:p14="http://schemas.microsoft.com/office/powerpoint/2010/main" val="187748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a:xfrm>
            <a:off x="647700" y="960436"/>
            <a:ext cx="9334500" cy="2468564"/>
          </a:xfrm>
        </p:spPr>
        <p:txBody>
          <a:bodyPr>
            <a:normAutofit lnSpcReduction="10000"/>
          </a:bodyPr>
          <a:lstStyle/>
          <a:p>
            <a:pPr>
              <a:lnSpc>
                <a:spcPct val="90000"/>
              </a:lnSpc>
            </a:pPr>
            <a:r>
              <a:rPr lang="en-US" sz="2600" dirty="0"/>
              <a:t>Objective: Same</a:t>
            </a:r>
          </a:p>
          <a:p>
            <a:pPr>
              <a:lnSpc>
                <a:spcPct val="90000"/>
              </a:lnSpc>
            </a:pPr>
            <a:r>
              <a:rPr lang="en-US" sz="2600" dirty="0"/>
              <a:t>Design: </a:t>
            </a:r>
          </a:p>
          <a:p>
            <a:pPr lvl="1">
              <a:lnSpc>
                <a:spcPct val="90000"/>
              </a:lnSpc>
            </a:pPr>
            <a:r>
              <a:rPr lang="en-US" sz="2600" dirty="0"/>
              <a:t>50 stores are sampled at random and assistants are trained in the new approach</a:t>
            </a:r>
          </a:p>
          <a:p>
            <a:pPr lvl="1">
              <a:lnSpc>
                <a:spcPct val="90000"/>
              </a:lnSpc>
            </a:pPr>
            <a:r>
              <a:rPr lang="en-US" sz="2600" i="1" dirty="0"/>
              <a:t>Another</a:t>
            </a:r>
            <a:r>
              <a:rPr lang="en-US" sz="2600" dirty="0"/>
              <a:t>  50 stores are sampled at random with no change in sales force training</a:t>
            </a:r>
          </a:p>
          <a:p>
            <a:pPr lvl="1">
              <a:lnSpc>
                <a:spcPct val="90000"/>
              </a:lnSpc>
            </a:pPr>
            <a:endParaRPr lang="en-US" sz="2000" dirty="0">
              <a:latin typeface="Bell MT" pitchFamily="18" charset="0"/>
            </a:endParaRPr>
          </a:p>
        </p:txBody>
      </p:sp>
      <p:sp>
        <p:nvSpPr>
          <p:cNvPr id="59397" name="Rectangle 5"/>
          <p:cNvSpPr>
            <a:spLocks noChangeArrowheads="1"/>
          </p:cNvSpPr>
          <p:nvPr/>
        </p:nvSpPr>
        <p:spPr bwMode="auto">
          <a:xfrm>
            <a:off x="2189061" y="3229727"/>
            <a:ext cx="9007997" cy="651387"/>
          </a:xfrm>
          <a:prstGeom prst="rect">
            <a:avLst/>
          </a:prstGeom>
          <a:solidFill>
            <a:schemeClr val="accent1"/>
          </a:solidFill>
          <a:ln w="9525">
            <a:solidFill>
              <a:schemeClr val="tx1"/>
            </a:solidFill>
            <a:miter lim="800000"/>
            <a:headEnd/>
            <a:tailEnd/>
          </a:ln>
          <a:effectLst/>
        </p:spPr>
        <p:txBody>
          <a:bodyPr wrap="none" anchor="ctr"/>
          <a:lstStyle/>
          <a:p>
            <a:pPr lvl="2">
              <a:lnSpc>
                <a:spcPct val="80000"/>
              </a:lnSpc>
              <a:spcBef>
                <a:spcPct val="20000"/>
              </a:spcBef>
            </a:pPr>
            <a:r>
              <a:rPr lang="en-US" sz="2400" dirty="0">
                <a:latin typeface="Arial" pitchFamily="34" charset="0"/>
                <a:cs typeface="Arial" pitchFamily="34" charset="0"/>
              </a:rPr>
              <a:t>Average Sales for the 50 </a:t>
            </a:r>
            <a:r>
              <a:rPr lang="en-US" sz="2400" dirty="0">
                <a:solidFill>
                  <a:schemeClr val="bg1"/>
                </a:solidFill>
                <a:latin typeface="Arial" pitchFamily="34" charset="0"/>
                <a:cs typeface="Arial" pitchFamily="34" charset="0"/>
              </a:rPr>
              <a:t>Test</a:t>
            </a:r>
            <a:r>
              <a:rPr lang="en-US" sz="2400" dirty="0">
                <a:latin typeface="Arial" pitchFamily="34" charset="0"/>
                <a:cs typeface="Arial" pitchFamily="34" charset="0"/>
              </a:rPr>
              <a:t> stores in the next six months</a:t>
            </a:r>
          </a:p>
        </p:txBody>
      </p:sp>
      <p:sp>
        <p:nvSpPr>
          <p:cNvPr id="59398" name="Rectangle 6"/>
          <p:cNvSpPr>
            <a:spLocks noChangeArrowheads="1"/>
          </p:cNvSpPr>
          <p:nvPr/>
        </p:nvSpPr>
        <p:spPr bwMode="auto">
          <a:xfrm>
            <a:off x="2189061" y="4282157"/>
            <a:ext cx="9007997" cy="533400"/>
          </a:xfrm>
          <a:prstGeom prst="rect">
            <a:avLst/>
          </a:prstGeom>
          <a:solidFill>
            <a:schemeClr val="accent1"/>
          </a:solidFill>
          <a:ln w="9525">
            <a:solidFill>
              <a:schemeClr val="tx1"/>
            </a:solidFill>
            <a:miter lim="800000"/>
            <a:headEnd/>
            <a:tailEnd/>
          </a:ln>
          <a:effectLst/>
        </p:spPr>
        <p:txBody>
          <a:bodyPr wrap="none" anchor="ctr"/>
          <a:lstStyle/>
          <a:p>
            <a:pPr lvl="2">
              <a:lnSpc>
                <a:spcPct val="80000"/>
              </a:lnSpc>
              <a:spcBef>
                <a:spcPct val="20000"/>
              </a:spcBef>
            </a:pPr>
            <a:r>
              <a:rPr lang="en-US" sz="2400" dirty="0">
                <a:latin typeface="Arial" pitchFamily="34" charset="0"/>
                <a:cs typeface="Arial" pitchFamily="34" charset="0"/>
              </a:rPr>
              <a:t>Average Sales for the 50 </a:t>
            </a:r>
            <a:r>
              <a:rPr lang="en-US" sz="2400" dirty="0">
                <a:solidFill>
                  <a:schemeClr val="bg1"/>
                </a:solidFill>
                <a:latin typeface="Arial" pitchFamily="34" charset="0"/>
                <a:cs typeface="Arial" pitchFamily="34" charset="0"/>
              </a:rPr>
              <a:t>Test </a:t>
            </a:r>
            <a:r>
              <a:rPr lang="en-US" sz="2400" dirty="0">
                <a:latin typeface="Arial" pitchFamily="34" charset="0"/>
                <a:cs typeface="Arial" pitchFamily="34" charset="0"/>
              </a:rPr>
              <a:t>stores in the prior six months</a:t>
            </a:r>
          </a:p>
        </p:txBody>
      </p:sp>
      <p:sp>
        <p:nvSpPr>
          <p:cNvPr id="59399" name="Rectangle 7"/>
          <p:cNvSpPr>
            <a:spLocks noChangeArrowheads="1"/>
          </p:cNvSpPr>
          <p:nvPr/>
        </p:nvSpPr>
        <p:spPr bwMode="auto">
          <a:xfrm>
            <a:off x="288885" y="3238500"/>
            <a:ext cx="13716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latin typeface="Arial" pitchFamily="34" charset="0"/>
                <a:cs typeface="Arial" pitchFamily="34" charset="0"/>
              </a:rPr>
              <a:t>Metric = </a:t>
            </a:r>
          </a:p>
        </p:txBody>
      </p:sp>
      <p:sp>
        <p:nvSpPr>
          <p:cNvPr id="59400" name="Text Box 8"/>
          <p:cNvSpPr txBox="1">
            <a:spLocks noChangeArrowheads="1"/>
          </p:cNvSpPr>
          <p:nvPr/>
        </p:nvSpPr>
        <p:spPr bwMode="auto">
          <a:xfrm>
            <a:off x="6248400" y="3851265"/>
            <a:ext cx="1633959" cy="369332"/>
          </a:xfrm>
          <a:prstGeom prst="rect">
            <a:avLst/>
          </a:prstGeom>
          <a:noFill/>
          <a:ln w="9525">
            <a:noFill/>
            <a:miter lim="800000"/>
            <a:headEnd/>
            <a:tailEnd/>
          </a:ln>
          <a:effectLst/>
        </p:spPr>
        <p:txBody>
          <a:bodyPr wrap="square">
            <a:spAutoFit/>
          </a:bodyPr>
          <a:lstStyle/>
          <a:p>
            <a:pPr eaLnBrk="0" hangingPunct="0"/>
            <a:r>
              <a:rPr lang="en-US" dirty="0">
                <a:latin typeface="Arial" pitchFamily="34" charset="0"/>
                <a:cs typeface="Arial" pitchFamily="34" charset="0"/>
              </a:rPr>
              <a:t>MINUS</a:t>
            </a:r>
          </a:p>
        </p:txBody>
      </p:sp>
      <p:sp>
        <p:nvSpPr>
          <p:cNvPr id="59401" name="Rectangle 9"/>
          <p:cNvSpPr>
            <a:spLocks noChangeArrowheads="1"/>
          </p:cNvSpPr>
          <p:nvPr/>
        </p:nvSpPr>
        <p:spPr bwMode="auto">
          <a:xfrm>
            <a:off x="2189061" y="5344841"/>
            <a:ext cx="9355239" cy="457201"/>
          </a:xfrm>
          <a:prstGeom prst="rect">
            <a:avLst/>
          </a:prstGeom>
          <a:solidFill>
            <a:schemeClr val="accent3">
              <a:lumMod val="20000"/>
              <a:lumOff val="80000"/>
            </a:schemeClr>
          </a:solidFill>
          <a:ln w="9525">
            <a:solidFill>
              <a:schemeClr val="tx1"/>
            </a:solidFill>
            <a:miter lim="800000"/>
            <a:headEnd/>
            <a:tailEnd/>
          </a:ln>
          <a:effectLst/>
        </p:spPr>
        <p:txBody>
          <a:bodyPr wrap="none" anchor="ctr"/>
          <a:lstStyle/>
          <a:p>
            <a:pPr lvl="2">
              <a:lnSpc>
                <a:spcPct val="80000"/>
              </a:lnSpc>
              <a:spcBef>
                <a:spcPct val="20000"/>
              </a:spcBef>
            </a:pPr>
            <a:r>
              <a:rPr lang="en-US" sz="2400" dirty="0">
                <a:latin typeface="Arial" pitchFamily="34" charset="0"/>
                <a:cs typeface="Arial" pitchFamily="34" charset="0"/>
              </a:rPr>
              <a:t>Average Sales for the 50 </a:t>
            </a:r>
            <a:r>
              <a:rPr lang="en-US" sz="2400" dirty="0">
                <a:solidFill>
                  <a:schemeClr val="accent3"/>
                </a:solidFill>
                <a:latin typeface="Arial" pitchFamily="34" charset="0"/>
                <a:cs typeface="Arial" pitchFamily="34" charset="0"/>
              </a:rPr>
              <a:t>Control </a:t>
            </a:r>
            <a:r>
              <a:rPr lang="en-US" sz="2400" dirty="0">
                <a:latin typeface="Arial" pitchFamily="34" charset="0"/>
                <a:cs typeface="Arial" pitchFamily="34" charset="0"/>
              </a:rPr>
              <a:t>stores in the next six months</a:t>
            </a:r>
          </a:p>
        </p:txBody>
      </p:sp>
      <p:sp>
        <p:nvSpPr>
          <p:cNvPr id="59402" name="Rectangle 10"/>
          <p:cNvSpPr>
            <a:spLocks noChangeArrowheads="1"/>
          </p:cNvSpPr>
          <p:nvPr/>
        </p:nvSpPr>
        <p:spPr bwMode="auto">
          <a:xfrm>
            <a:off x="2189061" y="6183041"/>
            <a:ext cx="9355239" cy="483633"/>
          </a:xfrm>
          <a:prstGeom prst="rect">
            <a:avLst/>
          </a:prstGeom>
          <a:solidFill>
            <a:schemeClr val="accent3">
              <a:lumMod val="20000"/>
              <a:lumOff val="80000"/>
            </a:schemeClr>
          </a:solidFill>
          <a:ln w="9525">
            <a:solidFill>
              <a:schemeClr val="tx1"/>
            </a:solidFill>
            <a:miter lim="800000"/>
            <a:headEnd/>
            <a:tailEnd/>
          </a:ln>
          <a:effectLst/>
        </p:spPr>
        <p:txBody>
          <a:bodyPr wrap="none" anchor="ctr"/>
          <a:lstStyle/>
          <a:p>
            <a:pPr lvl="2">
              <a:lnSpc>
                <a:spcPct val="80000"/>
              </a:lnSpc>
              <a:spcBef>
                <a:spcPct val="20000"/>
              </a:spcBef>
            </a:pPr>
            <a:r>
              <a:rPr lang="en-US" sz="2400" dirty="0">
                <a:latin typeface="Arial" pitchFamily="34" charset="0"/>
                <a:cs typeface="Arial" pitchFamily="34" charset="0"/>
              </a:rPr>
              <a:t>Average Sales for the 50 </a:t>
            </a:r>
            <a:r>
              <a:rPr lang="en-US" sz="2400" dirty="0">
                <a:solidFill>
                  <a:schemeClr val="accent3"/>
                </a:solidFill>
                <a:latin typeface="Arial" pitchFamily="34" charset="0"/>
                <a:cs typeface="Arial" pitchFamily="34" charset="0"/>
              </a:rPr>
              <a:t>Control</a:t>
            </a:r>
            <a:r>
              <a:rPr lang="en-US" sz="2400" dirty="0">
                <a:latin typeface="Arial" pitchFamily="34" charset="0"/>
                <a:cs typeface="Arial" pitchFamily="34" charset="0"/>
              </a:rPr>
              <a:t> stores in the prior six months</a:t>
            </a:r>
          </a:p>
        </p:txBody>
      </p:sp>
      <p:sp>
        <p:nvSpPr>
          <p:cNvPr id="59403" name="Text Box 11"/>
          <p:cNvSpPr txBox="1">
            <a:spLocks noChangeArrowheads="1"/>
          </p:cNvSpPr>
          <p:nvPr/>
        </p:nvSpPr>
        <p:spPr bwMode="auto">
          <a:xfrm>
            <a:off x="6248400" y="5791201"/>
            <a:ext cx="1295400" cy="369332"/>
          </a:xfrm>
          <a:prstGeom prst="rect">
            <a:avLst/>
          </a:prstGeom>
          <a:noFill/>
          <a:ln w="9525">
            <a:noFill/>
            <a:miter lim="800000"/>
            <a:headEnd/>
            <a:tailEnd/>
          </a:ln>
          <a:effectLst/>
        </p:spPr>
        <p:txBody>
          <a:bodyPr>
            <a:spAutoFit/>
          </a:bodyPr>
          <a:lstStyle/>
          <a:p>
            <a:pPr eaLnBrk="0" hangingPunct="0"/>
            <a:r>
              <a:rPr lang="en-US" dirty="0">
                <a:latin typeface="Arial" pitchFamily="34" charset="0"/>
                <a:cs typeface="Arial" pitchFamily="34" charset="0"/>
              </a:rPr>
              <a:t>MINUS</a:t>
            </a:r>
          </a:p>
        </p:txBody>
      </p:sp>
      <p:sp>
        <p:nvSpPr>
          <p:cNvPr id="59404" name="AutoShape 12"/>
          <p:cNvSpPr>
            <a:spLocks/>
          </p:cNvSpPr>
          <p:nvPr/>
        </p:nvSpPr>
        <p:spPr bwMode="auto">
          <a:xfrm>
            <a:off x="1848573" y="3623536"/>
            <a:ext cx="152400" cy="685800"/>
          </a:xfrm>
          <a:prstGeom prst="leftBrace">
            <a:avLst>
              <a:gd name="adj1" fmla="val 37500"/>
              <a:gd name="adj2" fmla="val 50000"/>
            </a:avLst>
          </a:prstGeom>
          <a:noFill/>
          <a:ln w="9525">
            <a:solidFill>
              <a:schemeClr val="hlink"/>
            </a:solidFill>
            <a:round/>
            <a:headEnd/>
            <a:tailEnd/>
          </a:ln>
          <a:effectLst/>
        </p:spPr>
        <p:txBody>
          <a:bodyPr wrap="none" anchor="ctr"/>
          <a:lstStyle/>
          <a:p>
            <a:endParaRPr lang="en-US"/>
          </a:p>
        </p:txBody>
      </p:sp>
      <p:sp>
        <p:nvSpPr>
          <p:cNvPr id="59405" name="AutoShape 13"/>
          <p:cNvSpPr>
            <a:spLocks/>
          </p:cNvSpPr>
          <p:nvPr/>
        </p:nvSpPr>
        <p:spPr bwMode="auto">
          <a:xfrm>
            <a:off x="11407330" y="4468542"/>
            <a:ext cx="152400" cy="685800"/>
          </a:xfrm>
          <a:prstGeom prst="rightBrace">
            <a:avLst>
              <a:gd name="adj1" fmla="val 37500"/>
              <a:gd name="adj2" fmla="val 50000"/>
            </a:avLst>
          </a:prstGeom>
          <a:noFill/>
          <a:ln w="9525">
            <a:solidFill>
              <a:schemeClr val="hlink"/>
            </a:solidFill>
            <a:round/>
            <a:headEnd/>
            <a:tailEnd/>
          </a:ln>
          <a:effectLst/>
        </p:spPr>
        <p:txBody>
          <a:bodyPr wrap="none" anchor="ctr"/>
          <a:lstStyle/>
          <a:p>
            <a:endParaRPr lang="en-US"/>
          </a:p>
        </p:txBody>
      </p:sp>
      <p:sp>
        <p:nvSpPr>
          <p:cNvPr id="59406" name="AutoShape 14"/>
          <p:cNvSpPr>
            <a:spLocks/>
          </p:cNvSpPr>
          <p:nvPr/>
        </p:nvSpPr>
        <p:spPr bwMode="auto">
          <a:xfrm>
            <a:off x="1810473" y="5230541"/>
            <a:ext cx="228600" cy="685800"/>
          </a:xfrm>
          <a:prstGeom prst="leftBrace">
            <a:avLst>
              <a:gd name="adj1" fmla="val 25000"/>
              <a:gd name="adj2" fmla="val 50000"/>
            </a:avLst>
          </a:prstGeom>
          <a:noFill/>
          <a:ln w="9525">
            <a:solidFill>
              <a:schemeClr val="folHlink"/>
            </a:solidFill>
            <a:round/>
            <a:headEnd/>
            <a:tailEnd/>
          </a:ln>
          <a:effectLst/>
        </p:spPr>
        <p:txBody>
          <a:bodyPr wrap="none" anchor="ctr"/>
          <a:lstStyle/>
          <a:p>
            <a:endParaRPr lang="en-US"/>
          </a:p>
        </p:txBody>
      </p:sp>
      <p:sp>
        <p:nvSpPr>
          <p:cNvPr id="59407" name="AutoShape 15"/>
          <p:cNvSpPr>
            <a:spLocks/>
          </p:cNvSpPr>
          <p:nvPr/>
        </p:nvSpPr>
        <p:spPr bwMode="auto">
          <a:xfrm>
            <a:off x="11599762" y="6172374"/>
            <a:ext cx="152400" cy="533400"/>
          </a:xfrm>
          <a:prstGeom prst="rightBrace">
            <a:avLst>
              <a:gd name="adj1" fmla="val 29167"/>
              <a:gd name="adj2" fmla="val 50000"/>
            </a:avLst>
          </a:prstGeom>
          <a:noFill/>
          <a:ln w="9525">
            <a:solidFill>
              <a:schemeClr val="folHlink"/>
            </a:solidFill>
            <a:round/>
            <a:headEnd/>
            <a:tailEnd/>
          </a:ln>
          <a:effectLst/>
        </p:spPr>
        <p:txBody>
          <a:bodyPr wrap="none" anchor="ctr"/>
          <a:lstStyle/>
          <a:p>
            <a:endParaRPr lang="en-US"/>
          </a:p>
        </p:txBody>
      </p:sp>
      <p:sp>
        <p:nvSpPr>
          <p:cNvPr id="59408" name="Text Box 16"/>
          <p:cNvSpPr txBox="1">
            <a:spLocks noChangeArrowheads="1"/>
          </p:cNvSpPr>
          <p:nvPr/>
        </p:nvSpPr>
        <p:spPr bwMode="auto">
          <a:xfrm>
            <a:off x="6307637" y="4874568"/>
            <a:ext cx="1176925" cy="461665"/>
          </a:xfrm>
          <a:prstGeom prst="rect">
            <a:avLst/>
          </a:prstGeom>
          <a:noFill/>
          <a:ln w="9525">
            <a:noFill/>
            <a:miter lim="800000"/>
            <a:headEnd/>
            <a:tailEnd/>
          </a:ln>
          <a:effectLst/>
        </p:spPr>
        <p:txBody>
          <a:bodyPr wrap="none">
            <a:spAutoFit/>
          </a:bodyPr>
          <a:lstStyle/>
          <a:p>
            <a:pPr eaLnBrk="0" hangingPunct="0"/>
            <a:r>
              <a:rPr lang="en-US" sz="2400" dirty="0">
                <a:solidFill>
                  <a:schemeClr val="accent3"/>
                </a:solidFill>
                <a:latin typeface="Arial" pitchFamily="34" charset="0"/>
                <a:cs typeface="Arial" pitchFamily="34" charset="0"/>
              </a:rPr>
              <a:t>MINUS</a:t>
            </a:r>
          </a:p>
        </p:txBody>
      </p:sp>
      <p:sp>
        <p:nvSpPr>
          <p:cNvPr id="17" name="Rectangle 2">
            <a:extLst>
              <a:ext uri="{FF2B5EF4-FFF2-40B4-BE49-F238E27FC236}">
                <a16:creationId xmlns:a16="http://schemas.microsoft.com/office/drawing/2014/main" id="{C8A38434-69F7-4294-AEB4-742D0080E96F}"/>
              </a:ext>
            </a:extLst>
          </p:cNvPr>
          <p:cNvSpPr txBox="1">
            <a:spLocks noChangeArrowheads="1"/>
          </p:cNvSpPr>
          <p:nvPr/>
        </p:nvSpPr>
        <p:spPr>
          <a:xfrm>
            <a:off x="647700" y="0"/>
            <a:ext cx="4908148" cy="685800"/>
          </a:xfrm>
          <a:prstGeom prst="rect">
            <a:avLst/>
          </a:prstGeom>
          <a:noFill/>
          <a:ln>
            <a:noFill/>
          </a:ln>
        </p:spPr>
        <p:txBody>
          <a:bodyPr vert="horz" lIns="91440" tIns="45720" rIns="91440" bIns="45720" rtlCol="0" anchor="ctr">
            <a:normAutofit/>
          </a:bodyPr>
          <a:lstStyle>
            <a:lvl1pPr algn="l" defTabSz="914400" rtl="0" eaLnBrk="1" latinLnBrk="0" hangingPunct="1">
              <a:spcBef>
                <a:spcPct val="0"/>
              </a:spcBef>
              <a:buNone/>
              <a:defRPr sz="2400" b="1" kern="1200">
                <a:solidFill>
                  <a:schemeClr val="tx1">
                    <a:lumMod val="65000"/>
                    <a:lumOff val="35000"/>
                  </a:schemeClr>
                </a:solidFill>
                <a:latin typeface="Arial Narrow" pitchFamily="34" charset="0"/>
                <a:ea typeface="+mj-ea"/>
                <a:cs typeface="Arial" pitchFamily="34" charset="0"/>
              </a:defRPr>
            </a:lvl1pPr>
          </a:lstStyle>
          <a:p>
            <a:r>
              <a:rPr lang="en-US" sz="3200" dirty="0">
                <a:solidFill>
                  <a:schemeClr val="tx1">
                    <a:lumMod val="75000"/>
                    <a:lumOff val="25000"/>
                  </a:schemeClr>
                </a:solidFill>
              </a:rPr>
              <a:t>Experiment 3 </a:t>
            </a:r>
          </a:p>
        </p:txBody>
      </p:sp>
      <p:pic>
        <p:nvPicPr>
          <p:cNvPr id="18" name="Picture 17">
            <a:extLst>
              <a:ext uri="{FF2B5EF4-FFF2-40B4-BE49-F238E27FC236}">
                <a16:creationId xmlns:a16="http://schemas.microsoft.com/office/drawing/2014/main" id="{7B3926F6-2B54-419F-95F1-B45955F7220C}"/>
              </a:ext>
            </a:extLst>
          </p:cNvPr>
          <p:cNvPicPr>
            <a:picLocks noChangeAspect="1"/>
          </p:cNvPicPr>
          <p:nvPr/>
        </p:nvPicPr>
        <p:blipFill>
          <a:blip r:embed="rId3"/>
          <a:stretch>
            <a:fillRect/>
          </a:stretch>
        </p:blipFill>
        <p:spPr>
          <a:xfrm>
            <a:off x="9085162" y="986912"/>
            <a:ext cx="2667000" cy="1714500"/>
          </a:xfrm>
          <a:prstGeom prst="rect">
            <a:avLst/>
          </a:prstGeom>
        </p:spPr>
      </p:pic>
    </p:spTree>
    <p:extLst>
      <p:ext uri="{BB962C8B-B14F-4D97-AF65-F5344CB8AC3E}">
        <p14:creationId xmlns:p14="http://schemas.microsoft.com/office/powerpoint/2010/main" val="341998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4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4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0" grpId="0"/>
      <p:bldP spid="59401" grpId="0" animBg="1"/>
      <p:bldP spid="59402" grpId="0" animBg="1"/>
      <p:bldP spid="59403" grpId="0"/>
      <p:bldP spid="594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569913" y="939799"/>
            <a:ext cx="8077200" cy="4648200"/>
          </a:xfrm>
        </p:spPr>
        <p:txBody>
          <a:bodyPr/>
          <a:lstStyle/>
          <a:p>
            <a:pPr>
              <a:lnSpc>
                <a:spcPct val="90000"/>
              </a:lnSpc>
              <a:tabLst>
                <a:tab pos="1262063" algn="l"/>
              </a:tabLst>
            </a:pPr>
            <a:r>
              <a:rPr lang="en-US" sz="2400" dirty="0"/>
              <a:t>Two-group Before-After design:</a:t>
            </a:r>
          </a:p>
          <a:p>
            <a:pPr>
              <a:lnSpc>
                <a:spcPct val="90000"/>
              </a:lnSpc>
              <a:buNone/>
              <a:tabLst>
                <a:tab pos="1262063" algn="l"/>
              </a:tabLst>
            </a:pPr>
            <a:endParaRPr lang="en-US" dirty="0">
              <a:latin typeface="Bell MT" pitchFamily="18" charset="0"/>
            </a:endParaRPr>
          </a:p>
          <a:p>
            <a:pPr>
              <a:lnSpc>
                <a:spcPct val="90000"/>
              </a:lnSpc>
              <a:buNone/>
              <a:tabLst>
                <a:tab pos="1262063" algn="l"/>
              </a:tabLst>
            </a:pPr>
            <a:endParaRPr lang="en-US" dirty="0">
              <a:latin typeface="Bell MT" pitchFamily="18" charset="0"/>
            </a:endParaRPr>
          </a:p>
        </p:txBody>
      </p:sp>
      <p:sp>
        <p:nvSpPr>
          <p:cNvPr id="61443" name="Rectangle 3"/>
          <p:cNvSpPr>
            <a:spLocks noChangeArrowheads="1"/>
          </p:cNvSpPr>
          <p:nvPr/>
        </p:nvSpPr>
        <p:spPr bwMode="auto">
          <a:xfrm>
            <a:off x="-298048" y="-402430"/>
            <a:ext cx="9061048" cy="1081087"/>
          </a:xfrm>
          <a:prstGeom prst="rect">
            <a:avLst/>
          </a:prstGeom>
          <a:noFill/>
          <a:ln w="38100" cmpd="dbl">
            <a:noFill/>
            <a:miter lim="800000"/>
            <a:headEnd/>
            <a:tailEnd/>
          </a:ln>
          <a:effectLst/>
        </p:spPr>
        <p:txBody>
          <a:bodyPr anchor="b"/>
          <a:lstStyle/>
          <a:p>
            <a:pPr algn="ctr"/>
            <a:r>
              <a:rPr lang="en-US" sz="3200" b="1" dirty="0">
                <a:solidFill>
                  <a:schemeClr val="tx1">
                    <a:lumMod val="75000"/>
                    <a:lumOff val="25000"/>
                  </a:schemeClr>
                </a:solidFill>
                <a:latin typeface="Arial Narrow" pitchFamily="34" charset="0"/>
                <a:ea typeface="+mj-ea"/>
                <a:cs typeface="Arial" pitchFamily="34" charset="0"/>
              </a:rPr>
              <a:t>How can experiments eliminate validity issues?</a:t>
            </a:r>
          </a:p>
        </p:txBody>
      </p:sp>
      <p:sp>
        <p:nvSpPr>
          <p:cNvPr id="61444" name="Rectangle 4"/>
          <p:cNvSpPr>
            <a:spLocks noChangeArrowheads="1"/>
          </p:cNvSpPr>
          <p:nvPr/>
        </p:nvSpPr>
        <p:spPr bwMode="auto">
          <a:xfrm>
            <a:off x="1018571" y="1539433"/>
            <a:ext cx="10278320" cy="4648200"/>
          </a:xfrm>
          <a:prstGeom prst="rect">
            <a:avLst/>
          </a:prstGeom>
          <a:solidFill>
            <a:schemeClr val="bg2"/>
          </a:solidFill>
          <a:ln w="9525">
            <a:solidFill>
              <a:srgbClr val="FF3300"/>
            </a:solidFill>
            <a:miter lim="800000"/>
            <a:headEnd/>
            <a:tailEnd/>
          </a:ln>
          <a:effectLst/>
        </p:spPr>
        <p:txBody>
          <a:bodyPr wrap="none" anchor="ctr"/>
          <a:lstStyle/>
          <a:p>
            <a:pPr algn="ctr" eaLnBrk="0" hangingPunct="0"/>
            <a:endParaRPr lang="en-US">
              <a:latin typeface="Bell MT" pitchFamily="18" charset="0"/>
            </a:endParaRPr>
          </a:p>
        </p:txBody>
      </p:sp>
      <p:sp>
        <p:nvSpPr>
          <p:cNvPr id="61445" name="Text Box 5"/>
          <p:cNvSpPr txBox="1">
            <a:spLocks noChangeArrowheads="1"/>
          </p:cNvSpPr>
          <p:nvPr/>
        </p:nvSpPr>
        <p:spPr bwMode="auto">
          <a:xfrm>
            <a:off x="4665712" y="2143424"/>
            <a:ext cx="4430059"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Two-group Before-After Design</a:t>
            </a:r>
          </a:p>
        </p:txBody>
      </p:sp>
      <p:sp>
        <p:nvSpPr>
          <p:cNvPr id="61446" name="Text Box 6"/>
          <p:cNvSpPr txBox="1">
            <a:spLocks noChangeArrowheads="1"/>
          </p:cNvSpPr>
          <p:nvPr/>
        </p:nvSpPr>
        <p:spPr bwMode="auto">
          <a:xfrm>
            <a:off x="4572001" y="3060701"/>
            <a:ext cx="5440099" cy="461665"/>
          </a:xfrm>
          <a:prstGeom prst="rect">
            <a:avLst/>
          </a:prstGeom>
          <a:solidFill>
            <a:srgbClr val="FFCC99">
              <a:alpha val="57001"/>
            </a:srgbClr>
          </a:solidFill>
          <a:ln w="9525">
            <a:noFill/>
            <a:miter lim="800000"/>
            <a:headEnd/>
            <a:tailEnd/>
          </a:ln>
          <a:effectLst/>
        </p:spPr>
        <p:txBody>
          <a:bodyPr wrap="square">
            <a:spAutoFit/>
          </a:bodyPr>
          <a:lstStyle/>
          <a:p>
            <a:pPr eaLnBrk="0" hangingPunct="0"/>
            <a:r>
              <a:rPr lang="en-US" sz="2400" dirty="0">
                <a:latin typeface="Arial" panose="020B0604020202020204" pitchFamily="34" charset="0"/>
                <a:cs typeface="Arial" panose="020B0604020202020204" pitchFamily="34" charset="0"/>
              </a:rPr>
              <a:t>O</a:t>
            </a:r>
            <a:r>
              <a:rPr lang="en-US" sz="2400" baseline="-25000" dirty="0">
                <a:latin typeface="Arial" panose="020B0604020202020204" pitchFamily="34" charset="0"/>
                <a:cs typeface="Arial" panose="020B0604020202020204" pitchFamily="34" charset="0"/>
              </a:rPr>
              <a:t>1</a:t>
            </a:r>
            <a:r>
              <a:rPr lang="en-US" sz="2400" dirty="0">
                <a:latin typeface="Bell MT" pitchFamily="18" charset="0"/>
              </a:rPr>
              <a:t> </a:t>
            </a:r>
            <a:r>
              <a:rPr lang="en-US" dirty="0">
                <a:latin typeface="Bell MT" pitchFamily="18" charset="0"/>
              </a:rPr>
              <a:t>		        </a:t>
            </a:r>
            <a:r>
              <a:rPr lang="en-US" sz="2400" dirty="0">
                <a:latin typeface="Arial" pitchFamily="34" charset="0"/>
                <a:cs typeface="Arial" pitchFamily="34" charset="0"/>
              </a:rPr>
              <a:t>X</a:t>
            </a:r>
            <a:r>
              <a:rPr lang="en-US" dirty="0">
                <a:latin typeface="Bell MT" pitchFamily="18" charset="0"/>
              </a:rPr>
              <a:t>			</a:t>
            </a:r>
            <a:r>
              <a:rPr lang="en-US" sz="2400" dirty="0">
                <a:latin typeface="Arial" panose="020B0604020202020204" pitchFamily="34" charset="0"/>
                <a:cs typeface="Arial" panose="020B0604020202020204" pitchFamily="34" charset="0"/>
              </a:rPr>
              <a:t> O</a:t>
            </a:r>
            <a:r>
              <a:rPr lang="en-US" sz="2400" baseline="-25000" dirty="0">
                <a:latin typeface="Arial" panose="020B0604020202020204" pitchFamily="34" charset="0"/>
                <a:cs typeface="Arial" panose="020B0604020202020204" pitchFamily="34" charset="0"/>
              </a:rPr>
              <a:t>2</a:t>
            </a:r>
            <a:r>
              <a:rPr lang="en-US" sz="2400" dirty="0">
                <a:latin typeface="Bell MT" pitchFamily="18" charset="0"/>
              </a:rPr>
              <a:t> </a:t>
            </a:r>
            <a:endParaRPr lang="en-US" sz="2400" dirty="0">
              <a:latin typeface="Arial" pitchFamily="34" charset="0"/>
              <a:cs typeface="Arial" pitchFamily="34" charset="0"/>
            </a:endParaRPr>
          </a:p>
        </p:txBody>
      </p:sp>
      <p:sp>
        <p:nvSpPr>
          <p:cNvPr id="61447" name="Text Box 7"/>
          <p:cNvSpPr txBox="1">
            <a:spLocks noChangeArrowheads="1"/>
          </p:cNvSpPr>
          <p:nvPr/>
        </p:nvSpPr>
        <p:spPr bwMode="auto">
          <a:xfrm>
            <a:off x="4608513" y="5551419"/>
            <a:ext cx="5792804" cy="461665"/>
          </a:xfrm>
          <a:prstGeom prst="rect">
            <a:avLst/>
          </a:prstGeom>
          <a:solidFill>
            <a:srgbClr val="CCFFFF">
              <a:alpha val="46001"/>
            </a:srgbClr>
          </a:solid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Causal Effect of X = O2 – O1 – (O4 - O3)</a:t>
            </a:r>
          </a:p>
        </p:txBody>
      </p:sp>
      <p:sp>
        <p:nvSpPr>
          <p:cNvPr id="61448" name="Line 8"/>
          <p:cNvSpPr>
            <a:spLocks noChangeShapeType="1"/>
          </p:cNvSpPr>
          <p:nvPr/>
        </p:nvSpPr>
        <p:spPr bwMode="auto">
          <a:xfrm flipV="1">
            <a:off x="7211867" y="4191000"/>
            <a:ext cx="0" cy="3048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sp>
        <p:nvSpPr>
          <p:cNvPr id="61449" name="Text Box 9"/>
          <p:cNvSpPr txBox="1">
            <a:spLocks noChangeArrowheads="1"/>
          </p:cNvSpPr>
          <p:nvPr/>
        </p:nvSpPr>
        <p:spPr bwMode="auto">
          <a:xfrm>
            <a:off x="6452267" y="4495800"/>
            <a:ext cx="1575881"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Treatment</a:t>
            </a:r>
          </a:p>
        </p:txBody>
      </p:sp>
      <p:sp>
        <p:nvSpPr>
          <p:cNvPr id="61450" name="Line 10"/>
          <p:cNvSpPr>
            <a:spLocks noChangeShapeType="1"/>
          </p:cNvSpPr>
          <p:nvPr/>
        </p:nvSpPr>
        <p:spPr bwMode="auto">
          <a:xfrm flipV="1">
            <a:off x="4827607" y="4200525"/>
            <a:ext cx="0" cy="3048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sp>
        <p:nvSpPr>
          <p:cNvPr id="61451" name="Text Box 11"/>
          <p:cNvSpPr txBox="1">
            <a:spLocks noChangeArrowheads="1"/>
          </p:cNvSpPr>
          <p:nvPr/>
        </p:nvSpPr>
        <p:spPr bwMode="auto">
          <a:xfrm>
            <a:off x="3701392" y="4488042"/>
            <a:ext cx="2529860"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“before outcome”</a:t>
            </a:r>
          </a:p>
        </p:txBody>
      </p:sp>
      <p:sp>
        <p:nvSpPr>
          <p:cNvPr id="61452" name="Line 12"/>
          <p:cNvSpPr>
            <a:spLocks noChangeShapeType="1"/>
          </p:cNvSpPr>
          <p:nvPr/>
        </p:nvSpPr>
        <p:spPr bwMode="auto">
          <a:xfrm flipV="1">
            <a:off x="9508637" y="4183242"/>
            <a:ext cx="0" cy="3048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sp>
        <p:nvSpPr>
          <p:cNvPr id="61453" name="Text Box 13"/>
          <p:cNvSpPr txBox="1">
            <a:spLocks noChangeArrowheads="1"/>
          </p:cNvSpPr>
          <p:nvPr/>
        </p:nvSpPr>
        <p:spPr bwMode="auto">
          <a:xfrm>
            <a:off x="8371784" y="4505325"/>
            <a:ext cx="2271776"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“after outcome”</a:t>
            </a:r>
          </a:p>
        </p:txBody>
      </p:sp>
      <p:sp>
        <p:nvSpPr>
          <p:cNvPr id="61454" name="Text Box 14"/>
          <p:cNvSpPr txBox="1">
            <a:spLocks noChangeArrowheads="1"/>
          </p:cNvSpPr>
          <p:nvPr/>
        </p:nvSpPr>
        <p:spPr bwMode="auto">
          <a:xfrm>
            <a:off x="4563985" y="3594101"/>
            <a:ext cx="5440091" cy="461665"/>
          </a:xfrm>
          <a:prstGeom prst="rect">
            <a:avLst/>
          </a:prstGeom>
          <a:solidFill>
            <a:srgbClr val="FFCC99">
              <a:alpha val="57001"/>
            </a:srgbClr>
          </a:solidFill>
          <a:ln w="9525">
            <a:noFill/>
            <a:miter lim="800000"/>
            <a:headEnd/>
            <a:tailEnd/>
          </a:ln>
          <a:effectLst/>
        </p:spPr>
        <p:txBody>
          <a:bodyPr wrap="square">
            <a:spAutoFit/>
          </a:bodyPr>
          <a:lstStyle/>
          <a:p>
            <a:pPr eaLnBrk="0" hangingPunct="0"/>
            <a:r>
              <a:rPr lang="en-US" sz="2400" dirty="0">
                <a:latin typeface="Arial" panose="020B0604020202020204" pitchFamily="34" charset="0"/>
                <a:cs typeface="Arial" panose="020B0604020202020204" pitchFamily="34" charset="0"/>
              </a:rPr>
              <a:t>O</a:t>
            </a:r>
            <a:r>
              <a:rPr lang="en-US" sz="2400" baseline="-25000" dirty="0">
                <a:latin typeface="Arial" panose="020B0604020202020204" pitchFamily="34" charset="0"/>
                <a:cs typeface="Arial" panose="020B0604020202020204" pitchFamily="34" charset="0"/>
              </a:rPr>
              <a:t>3</a:t>
            </a:r>
            <a:r>
              <a:rPr lang="en-US" dirty="0">
                <a:latin typeface="Bell MT" pitchFamily="18" charset="0"/>
              </a:rPr>
              <a:t> 					 </a:t>
            </a:r>
            <a:r>
              <a:rPr lang="en-US" sz="2400" dirty="0">
                <a:latin typeface="Arial" panose="020B0604020202020204" pitchFamily="34" charset="0"/>
                <a:cs typeface="Arial" panose="020B0604020202020204" pitchFamily="34" charset="0"/>
              </a:rPr>
              <a:t>O</a:t>
            </a:r>
            <a:r>
              <a:rPr lang="en-US" sz="2400" baseline="-25000" dirty="0">
                <a:latin typeface="Arial" panose="020B0604020202020204" pitchFamily="34" charset="0"/>
                <a:cs typeface="Arial" panose="020B0604020202020204" pitchFamily="34" charset="0"/>
              </a:rPr>
              <a:t>4</a:t>
            </a:r>
            <a:r>
              <a:rPr lang="en-US" sz="2400" dirty="0">
                <a:latin typeface="Bell MT" pitchFamily="18" charset="0"/>
              </a:rPr>
              <a:t> </a:t>
            </a:r>
            <a:endParaRPr lang="en-US" sz="2400" baseline="-25000" dirty="0">
              <a:latin typeface="Bell MT" pitchFamily="18" charset="0"/>
            </a:endParaRPr>
          </a:p>
        </p:txBody>
      </p:sp>
      <p:sp>
        <p:nvSpPr>
          <p:cNvPr id="61455" name="Text Box 15"/>
          <p:cNvSpPr txBox="1">
            <a:spLocks noChangeArrowheads="1"/>
          </p:cNvSpPr>
          <p:nvPr/>
        </p:nvSpPr>
        <p:spPr bwMode="auto">
          <a:xfrm>
            <a:off x="2895601" y="2971801"/>
            <a:ext cx="549275" cy="366713"/>
          </a:xfrm>
          <a:prstGeom prst="rect">
            <a:avLst/>
          </a:prstGeom>
          <a:noFill/>
          <a:ln w="9525">
            <a:noFill/>
            <a:miter lim="800000"/>
            <a:headEnd/>
            <a:tailEnd/>
          </a:ln>
          <a:effectLst/>
        </p:spPr>
        <p:txBody>
          <a:bodyPr>
            <a:spAutoFit/>
          </a:bodyPr>
          <a:lstStyle/>
          <a:p>
            <a:pPr eaLnBrk="0" hangingPunct="0"/>
            <a:endParaRPr lang="en-US">
              <a:latin typeface="Bell MT" pitchFamily="18" charset="0"/>
            </a:endParaRPr>
          </a:p>
        </p:txBody>
      </p:sp>
      <p:sp>
        <p:nvSpPr>
          <p:cNvPr id="61456" name="Text Box 16"/>
          <p:cNvSpPr txBox="1">
            <a:spLocks noChangeArrowheads="1"/>
          </p:cNvSpPr>
          <p:nvPr/>
        </p:nvSpPr>
        <p:spPr bwMode="auto">
          <a:xfrm>
            <a:off x="1227115" y="2932881"/>
            <a:ext cx="2924198"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Experimental Group</a:t>
            </a:r>
          </a:p>
        </p:txBody>
      </p:sp>
      <p:sp>
        <p:nvSpPr>
          <p:cNvPr id="61457" name="Text Box 17"/>
          <p:cNvSpPr txBox="1">
            <a:spLocks noChangeArrowheads="1"/>
          </p:cNvSpPr>
          <p:nvPr/>
        </p:nvSpPr>
        <p:spPr bwMode="auto">
          <a:xfrm>
            <a:off x="2031822" y="3632700"/>
            <a:ext cx="2119491" cy="461665"/>
          </a:xfrm>
          <a:prstGeom prst="rect">
            <a:avLst/>
          </a:prstGeom>
          <a:noFill/>
          <a:ln w="9525">
            <a:noFill/>
            <a:miter lim="800000"/>
            <a:headEnd/>
            <a:tailEnd/>
          </a:ln>
          <a:effectLst/>
        </p:spPr>
        <p:txBody>
          <a:bodyPr wrap="none">
            <a:spAutoFit/>
          </a:bodyPr>
          <a:lstStyle/>
          <a:p>
            <a:pPr eaLnBrk="0" hangingPunct="0"/>
            <a:r>
              <a:rPr lang="en-US" sz="2400" dirty="0">
                <a:latin typeface="Arial" pitchFamily="34" charset="0"/>
                <a:cs typeface="Arial" pitchFamily="34" charset="0"/>
              </a:rPr>
              <a:t>Control Group</a:t>
            </a:r>
          </a:p>
        </p:txBody>
      </p:sp>
      <p:sp>
        <p:nvSpPr>
          <p:cNvPr id="61458" name="Oval 18"/>
          <p:cNvSpPr>
            <a:spLocks noChangeArrowheads="1"/>
          </p:cNvSpPr>
          <p:nvPr/>
        </p:nvSpPr>
        <p:spPr bwMode="auto">
          <a:xfrm>
            <a:off x="1243951" y="4719997"/>
            <a:ext cx="2119491" cy="1314151"/>
          </a:xfrm>
          <a:prstGeom prst="ellipse">
            <a:avLst/>
          </a:prstGeom>
          <a:solidFill>
            <a:schemeClr val="accent1"/>
          </a:solidFill>
          <a:ln w="9525">
            <a:solidFill>
              <a:srgbClr val="FF3300"/>
            </a:solidFill>
            <a:round/>
            <a:headEnd/>
            <a:tailEnd/>
          </a:ln>
          <a:effectLst/>
        </p:spPr>
        <p:txBody>
          <a:bodyPr wrap="none" anchor="ctr"/>
          <a:lstStyle/>
          <a:p>
            <a:pPr algn="ctr" eaLnBrk="0" hangingPunct="0"/>
            <a:r>
              <a:rPr lang="en-US" sz="2400" dirty="0">
                <a:latin typeface="Arial" pitchFamily="34" charset="0"/>
                <a:cs typeface="Arial" pitchFamily="34" charset="0"/>
              </a:rPr>
              <a:t>Randomly </a:t>
            </a:r>
          </a:p>
          <a:p>
            <a:pPr algn="ctr" eaLnBrk="0" hangingPunct="0"/>
            <a:r>
              <a:rPr lang="en-US" sz="2400" dirty="0">
                <a:latin typeface="Arial" pitchFamily="34" charset="0"/>
                <a:cs typeface="Arial" pitchFamily="34" charset="0"/>
              </a:rPr>
              <a:t>assigned!</a:t>
            </a:r>
          </a:p>
        </p:txBody>
      </p:sp>
      <p:sp>
        <p:nvSpPr>
          <p:cNvPr id="61459" name="Line 19"/>
          <p:cNvSpPr>
            <a:spLocks noChangeShapeType="1"/>
          </p:cNvSpPr>
          <p:nvPr/>
        </p:nvSpPr>
        <p:spPr bwMode="auto">
          <a:xfrm flipV="1">
            <a:off x="2717738" y="4094364"/>
            <a:ext cx="252136" cy="706235"/>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61460" name="Line 20"/>
          <p:cNvSpPr>
            <a:spLocks noChangeShapeType="1"/>
          </p:cNvSpPr>
          <p:nvPr/>
        </p:nvSpPr>
        <p:spPr bwMode="auto">
          <a:xfrm flipH="1" flipV="1">
            <a:off x="1862602" y="3522366"/>
            <a:ext cx="252136" cy="119763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Tree>
    <p:extLst>
      <p:ext uri="{BB962C8B-B14F-4D97-AF65-F5344CB8AC3E}">
        <p14:creationId xmlns:p14="http://schemas.microsoft.com/office/powerpoint/2010/main" val="183739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4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4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4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4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P spid="61446" grpId="0" animBg="1"/>
      <p:bldP spid="61447" grpId="0" animBg="1"/>
      <p:bldP spid="61448" grpId="0" animBg="1"/>
      <p:bldP spid="61449" grpId="0"/>
      <p:bldP spid="61450" grpId="0" animBg="1"/>
      <p:bldP spid="61451" grpId="0"/>
      <p:bldP spid="61452" grpId="0" animBg="1"/>
      <p:bldP spid="61453" grpId="0"/>
      <p:bldP spid="61454" grpId="0" animBg="1"/>
      <p:bldP spid="61456" grpId="0"/>
      <p:bldP spid="61457" grpId="0"/>
      <p:bldP spid="61458" grpId="0" animBg="1"/>
      <p:bldP spid="61459" grpId="0" animBg="1"/>
      <p:bldP spid="614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133600" y="3962400"/>
            <a:ext cx="8229600" cy="2514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n-US"/>
          </a:p>
        </p:txBody>
      </p:sp>
      <p:sp>
        <p:nvSpPr>
          <p:cNvPr id="71683" name="Rectangle 3"/>
          <p:cNvSpPr>
            <a:spLocks noChangeArrowheads="1"/>
          </p:cNvSpPr>
          <p:nvPr/>
        </p:nvSpPr>
        <p:spPr bwMode="auto">
          <a:xfrm>
            <a:off x="2057400" y="838200"/>
            <a:ext cx="8305800" cy="2819400"/>
          </a:xfrm>
          <a:prstGeom prst="rect">
            <a:avLst/>
          </a:prstGeom>
          <a:solidFill>
            <a:schemeClr val="bg1">
              <a:lumMod val="95000"/>
            </a:schemeClr>
          </a:solidFill>
          <a:ln w="9525">
            <a:solidFill>
              <a:schemeClr val="tx1"/>
            </a:solidFill>
            <a:miter lim="800000"/>
            <a:headEnd/>
            <a:tailEnd/>
          </a:ln>
          <a:effectLst/>
        </p:spPr>
        <p:txBody>
          <a:bodyPr wrap="none" anchor="ctr"/>
          <a:lstStyle/>
          <a:p>
            <a:endParaRPr lang="en-US"/>
          </a:p>
        </p:txBody>
      </p:sp>
      <p:sp>
        <p:nvSpPr>
          <p:cNvPr id="71684" name="Rectangle 4"/>
          <p:cNvSpPr>
            <a:spLocks noGrp="1" noChangeArrowheads="1"/>
          </p:cNvSpPr>
          <p:nvPr>
            <p:ph idx="1"/>
          </p:nvPr>
        </p:nvSpPr>
        <p:spPr>
          <a:xfrm>
            <a:off x="1676400" y="0"/>
            <a:ext cx="8839200" cy="6477000"/>
          </a:xfrm>
        </p:spPr>
        <p:txBody>
          <a:bodyPr/>
          <a:lstStyle/>
          <a:p>
            <a:pPr>
              <a:buFontTx/>
              <a:buNone/>
            </a:pPr>
            <a:r>
              <a:rPr lang="en-US" b="1" dirty="0">
                <a:solidFill>
                  <a:schemeClr val="tx1">
                    <a:lumMod val="75000"/>
                    <a:lumOff val="25000"/>
                  </a:schemeClr>
                </a:solidFill>
                <a:latin typeface="Arial Narrow" pitchFamily="34" charset="0"/>
                <a:ea typeface="+mj-ea"/>
              </a:rPr>
              <a:t> To address validity issues:  Add a control group</a:t>
            </a:r>
          </a:p>
        </p:txBody>
      </p:sp>
      <p:sp>
        <p:nvSpPr>
          <p:cNvPr id="71685" name="Text Box 5"/>
          <p:cNvSpPr txBox="1">
            <a:spLocks noChangeArrowheads="1"/>
          </p:cNvSpPr>
          <p:nvPr/>
        </p:nvSpPr>
        <p:spPr bwMode="auto">
          <a:xfrm>
            <a:off x="4267200" y="850901"/>
            <a:ext cx="3403560" cy="369332"/>
          </a:xfrm>
          <a:prstGeom prst="rect">
            <a:avLst/>
          </a:prstGeom>
          <a:noFill/>
          <a:ln w="9525">
            <a:noFill/>
            <a:miter lim="800000"/>
            <a:headEnd/>
            <a:tailEnd/>
          </a:ln>
          <a:effectLst/>
        </p:spPr>
        <p:txBody>
          <a:bodyPr wrap="none">
            <a:spAutoFit/>
          </a:bodyPr>
          <a:lstStyle/>
          <a:p>
            <a:pPr eaLnBrk="0" hangingPunct="0"/>
            <a:r>
              <a:rPr lang="en-US" dirty="0">
                <a:latin typeface="Arial" pitchFamily="34" charset="0"/>
                <a:cs typeface="Arial" pitchFamily="34" charset="0"/>
              </a:rPr>
              <a:t>Two Group Before-After Design</a:t>
            </a:r>
          </a:p>
        </p:txBody>
      </p:sp>
      <p:sp>
        <p:nvSpPr>
          <p:cNvPr id="71686" name="Text Box 6"/>
          <p:cNvSpPr txBox="1">
            <a:spLocks noChangeArrowheads="1"/>
          </p:cNvSpPr>
          <p:nvPr/>
        </p:nvSpPr>
        <p:spPr bwMode="auto">
          <a:xfrm>
            <a:off x="4876800" y="1308101"/>
            <a:ext cx="4084638" cy="366713"/>
          </a:xfrm>
          <a:prstGeom prst="rect">
            <a:avLst/>
          </a:prstGeom>
          <a:noFill/>
          <a:ln w="9525">
            <a:noFill/>
            <a:miter lim="800000"/>
            <a:headEnd/>
            <a:tailEnd/>
          </a:ln>
          <a:effectLst/>
        </p:spPr>
        <p:txBody>
          <a:bodyPr wrap="none">
            <a:spAutoFit/>
          </a:bodyPr>
          <a:lstStyle/>
          <a:p>
            <a:pPr eaLnBrk="0" hangingPunct="0"/>
            <a:r>
              <a:rPr lang="en-US">
                <a:solidFill>
                  <a:srgbClr val="CC3399"/>
                </a:solidFill>
                <a:latin typeface="Bell MT" pitchFamily="18" charset="0"/>
              </a:rPr>
              <a:t>O</a:t>
            </a:r>
            <a:r>
              <a:rPr lang="en-US" baseline="-25000">
                <a:solidFill>
                  <a:srgbClr val="CC3399"/>
                </a:solidFill>
                <a:latin typeface="Bell MT" pitchFamily="18" charset="0"/>
              </a:rPr>
              <a:t>1</a:t>
            </a:r>
            <a:r>
              <a:rPr lang="en-US">
                <a:solidFill>
                  <a:srgbClr val="CC3399"/>
                </a:solidFill>
                <a:latin typeface="Bell MT" pitchFamily="18" charset="0"/>
              </a:rPr>
              <a:t> 		X		O</a:t>
            </a:r>
            <a:r>
              <a:rPr lang="en-US" baseline="-25000">
                <a:solidFill>
                  <a:srgbClr val="CC3399"/>
                </a:solidFill>
                <a:latin typeface="Bell MT" pitchFamily="18" charset="0"/>
              </a:rPr>
              <a:t>2</a:t>
            </a:r>
          </a:p>
        </p:txBody>
      </p:sp>
      <p:sp>
        <p:nvSpPr>
          <p:cNvPr id="71687" name="Text Box 7"/>
          <p:cNvSpPr txBox="1">
            <a:spLocks noChangeArrowheads="1"/>
          </p:cNvSpPr>
          <p:nvPr/>
        </p:nvSpPr>
        <p:spPr bwMode="auto">
          <a:xfrm>
            <a:off x="2590800" y="3217863"/>
            <a:ext cx="4538678" cy="400110"/>
          </a:xfrm>
          <a:prstGeom prst="rect">
            <a:avLst/>
          </a:prstGeom>
          <a:noFill/>
          <a:ln w="9525">
            <a:noFill/>
            <a:miter lim="800000"/>
            <a:headEnd/>
            <a:tailEnd/>
          </a:ln>
          <a:effectLst/>
        </p:spPr>
        <p:txBody>
          <a:bodyPr wrap="none">
            <a:spAutoFit/>
          </a:bodyPr>
          <a:lstStyle/>
          <a:p>
            <a:pPr eaLnBrk="0" hangingPunct="0"/>
            <a:r>
              <a:rPr lang="en-US" sz="2000">
                <a:solidFill>
                  <a:srgbClr val="CC3399"/>
                </a:solidFill>
                <a:latin typeface="Bell MT" pitchFamily="18" charset="0"/>
              </a:rPr>
              <a:t>Causal Effect of X = (O</a:t>
            </a:r>
            <a:r>
              <a:rPr lang="en-US" sz="2000" baseline="-25000">
                <a:solidFill>
                  <a:srgbClr val="CC3399"/>
                </a:solidFill>
                <a:latin typeface="Bell MT" pitchFamily="18" charset="0"/>
              </a:rPr>
              <a:t>2</a:t>
            </a:r>
            <a:r>
              <a:rPr lang="en-US" sz="2000">
                <a:solidFill>
                  <a:srgbClr val="CC3399"/>
                </a:solidFill>
                <a:latin typeface="Bell MT" pitchFamily="18" charset="0"/>
              </a:rPr>
              <a:t> – O</a:t>
            </a:r>
            <a:r>
              <a:rPr lang="en-US" sz="2000" baseline="-25000">
                <a:solidFill>
                  <a:srgbClr val="CC3399"/>
                </a:solidFill>
                <a:latin typeface="Bell MT" pitchFamily="18" charset="0"/>
              </a:rPr>
              <a:t>1</a:t>
            </a:r>
            <a:r>
              <a:rPr lang="en-US" sz="2000">
                <a:solidFill>
                  <a:srgbClr val="CC3399"/>
                </a:solidFill>
                <a:latin typeface="Bell MT" pitchFamily="18" charset="0"/>
              </a:rPr>
              <a:t>) – (O</a:t>
            </a:r>
            <a:r>
              <a:rPr lang="en-US" sz="2000" baseline="-25000">
                <a:solidFill>
                  <a:srgbClr val="CC3399"/>
                </a:solidFill>
                <a:latin typeface="Bell MT" pitchFamily="18" charset="0"/>
              </a:rPr>
              <a:t>4 </a:t>
            </a:r>
            <a:r>
              <a:rPr lang="en-US" sz="2000">
                <a:solidFill>
                  <a:srgbClr val="CC3399"/>
                </a:solidFill>
                <a:latin typeface="Bell MT" pitchFamily="18" charset="0"/>
              </a:rPr>
              <a:t>- O</a:t>
            </a:r>
            <a:r>
              <a:rPr lang="en-US" sz="2000" baseline="-25000">
                <a:solidFill>
                  <a:srgbClr val="CC3399"/>
                </a:solidFill>
                <a:latin typeface="Bell MT" pitchFamily="18" charset="0"/>
              </a:rPr>
              <a:t>3</a:t>
            </a:r>
            <a:r>
              <a:rPr lang="en-US" sz="2000">
                <a:solidFill>
                  <a:srgbClr val="CC3399"/>
                </a:solidFill>
                <a:latin typeface="Bell MT" pitchFamily="18" charset="0"/>
              </a:rPr>
              <a:t>)</a:t>
            </a:r>
            <a:endParaRPr lang="en-US" sz="2000" baseline="-25000">
              <a:solidFill>
                <a:srgbClr val="CC3399"/>
              </a:solidFill>
              <a:latin typeface="Bell MT" pitchFamily="18" charset="0"/>
            </a:endParaRPr>
          </a:p>
        </p:txBody>
      </p:sp>
      <p:sp>
        <p:nvSpPr>
          <p:cNvPr id="71688" name="Line 8"/>
          <p:cNvSpPr>
            <a:spLocks noChangeShapeType="1"/>
          </p:cNvSpPr>
          <p:nvPr/>
        </p:nvSpPr>
        <p:spPr bwMode="auto">
          <a:xfrm flipV="1">
            <a:off x="6858000" y="2286000"/>
            <a:ext cx="0" cy="304800"/>
          </a:xfrm>
          <a:prstGeom prst="line">
            <a:avLst/>
          </a:prstGeom>
          <a:noFill/>
          <a:ln w="9525">
            <a:solidFill>
              <a:srgbClr val="FF3300"/>
            </a:solidFill>
            <a:round/>
            <a:headEnd/>
            <a:tailEnd type="triangle" w="med" len="med"/>
          </a:ln>
          <a:effectLst/>
        </p:spPr>
        <p:txBody>
          <a:bodyPr/>
          <a:lstStyle/>
          <a:p>
            <a:endParaRPr lang="en-US"/>
          </a:p>
        </p:txBody>
      </p:sp>
      <p:sp>
        <p:nvSpPr>
          <p:cNvPr id="71689" name="Text Box 9"/>
          <p:cNvSpPr txBox="1">
            <a:spLocks noChangeArrowheads="1"/>
          </p:cNvSpPr>
          <p:nvPr/>
        </p:nvSpPr>
        <p:spPr bwMode="auto">
          <a:xfrm>
            <a:off x="6400800" y="2600325"/>
            <a:ext cx="971550" cy="304800"/>
          </a:xfrm>
          <a:prstGeom prst="rect">
            <a:avLst/>
          </a:prstGeom>
          <a:noFill/>
          <a:ln w="9525">
            <a:noFill/>
            <a:miter lim="800000"/>
            <a:headEnd/>
            <a:tailEnd/>
          </a:ln>
          <a:effectLst/>
        </p:spPr>
        <p:txBody>
          <a:bodyPr wrap="none">
            <a:spAutoFit/>
          </a:bodyPr>
          <a:lstStyle/>
          <a:p>
            <a:pPr eaLnBrk="0" hangingPunct="0"/>
            <a:r>
              <a:rPr lang="en-US" sz="1400">
                <a:solidFill>
                  <a:srgbClr val="CC3399"/>
                </a:solidFill>
                <a:latin typeface="Bell MT" pitchFamily="18" charset="0"/>
              </a:rPr>
              <a:t>Treatment</a:t>
            </a:r>
          </a:p>
        </p:txBody>
      </p:sp>
      <p:sp>
        <p:nvSpPr>
          <p:cNvPr id="71690" name="Line 10"/>
          <p:cNvSpPr>
            <a:spLocks noChangeShapeType="1"/>
          </p:cNvSpPr>
          <p:nvPr/>
        </p:nvSpPr>
        <p:spPr bwMode="auto">
          <a:xfrm flipV="1">
            <a:off x="5105400" y="2286000"/>
            <a:ext cx="0" cy="304800"/>
          </a:xfrm>
          <a:prstGeom prst="line">
            <a:avLst/>
          </a:prstGeom>
          <a:noFill/>
          <a:ln w="9525">
            <a:solidFill>
              <a:srgbClr val="FF3300"/>
            </a:solidFill>
            <a:round/>
            <a:headEnd/>
            <a:tailEnd type="triangle" w="med" len="med"/>
          </a:ln>
          <a:effectLst/>
        </p:spPr>
        <p:txBody>
          <a:bodyPr/>
          <a:lstStyle/>
          <a:p>
            <a:endParaRPr lang="en-US"/>
          </a:p>
        </p:txBody>
      </p:sp>
      <p:sp>
        <p:nvSpPr>
          <p:cNvPr id="71691" name="Text Box 11"/>
          <p:cNvSpPr txBox="1">
            <a:spLocks noChangeArrowheads="1"/>
          </p:cNvSpPr>
          <p:nvPr/>
        </p:nvSpPr>
        <p:spPr bwMode="auto">
          <a:xfrm>
            <a:off x="4419600" y="2600325"/>
            <a:ext cx="1422400" cy="304800"/>
          </a:xfrm>
          <a:prstGeom prst="rect">
            <a:avLst/>
          </a:prstGeom>
          <a:noFill/>
          <a:ln w="9525">
            <a:noFill/>
            <a:miter lim="800000"/>
            <a:headEnd/>
            <a:tailEnd/>
          </a:ln>
          <a:effectLst/>
        </p:spPr>
        <p:txBody>
          <a:bodyPr wrap="none">
            <a:spAutoFit/>
          </a:bodyPr>
          <a:lstStyle/>
          <a:p>
            <a:pPr eaLnBrk="0" hangingPunct="0"/>
            <a:r>
              <a:rPr lang="en-US" sz="1400" dirty="0">
                <a:solidFill>
                  <a:srgbClr val="CC3399"/>
                </a:solidFill>
                <a:latin typeface="Bell MT" pitchFamily="18" charset="0"/>
              </a:rPr>
              <a:t>“before outcome”</a:t>
            </a:r>
          </a:p>
        </p:txBody>
      </p:sp>
      <p:sp>
        <p:nvSpPr>
          <p:cNvPr id="71692" name="Line 12"/>
          <p:cNvSpPr>
            <a:spLocks noChangeShapeType="1"/>
          </p:cNvSpPr>
          <p:nvPr/>
        </p:nvSpPr>
        <p:spPr bwMode="auto">
          <a:xfrm flipV="1">
            <a:off x="8763000" y="2286000"/>
            <a:ext cx="0" cy="304800"/>
          </a:xfrm>
          <a:prstGeom prst="line">
            <a:avLst/>
          </a:prstGeom>
          <a:noFill/>
          <a:ln w="9525">
            <a:solidFill>
              <a:srgbClr val="FF3300"/>
            </a:solidFill>
            <a:round/>
            <a:headEnd/>
            <a:tailEnd type="triangle" w="med" len="med"/>
          </a:ln>
          <a:effectLst/>
        </p:spPr>
        <p:txBody>
          <a:bodyPr/>
          <a:lstStyle/>
          <a:p>
            <a:endParaRPr lang="en-US"/>
          </a:p>
        </p:txBody>
      </p:sp>
      <p:sp>
        <p:nvSpPr>
          <p:cNvPr id="71693" name="Text Box 13"/>
          <p:cNvSpPr txBox="1">
            <a:spLocks noChangeArrowheads="1"/>
          </p:cNvSpPr>
          <p:nvPr/>
        </p:nvSpPr>
        <p:spPr bwMode="auto">
          <a:xfrm>
            <a:off x="8077200" y="2600325"/>
            <a:ext cx="1309688" cy="304800"/>
          </a:xfrm>
          <a:prstGeom prst="rect">
            <a:avLst/>
          </a:prstGeom>
          <a:noFill/>
          <a:ln w="9525">
            <a:noFill/>
            <a:miter lim="800000"/>
            <a:headEnd/>
            <a:tailEnd/>
          </a:ln>
          <a:effectLst/>
        </p:spPr>
        <p:txBody>
          <a:bodyPr wrap="none">
            <a:spAutoFit/>
          </a:bodyPr>
          <a:lstStyle/>
          <a:p>
            <a:pPr eaLnBrk="0" hangingPunct="0"/>
            <a:r>
              <a:rPr lang="en-US" sz="1400">
                <a:solidFill>
                  <a:srgbClr val="CC3399"/>
                </a:solidFill>
                <a:latin typeface="Bell MT" pitchFamily="18" charset="0"/>
              </a:rPr>
              <a:t>“after outcome”</a:t>
            </a:r>
          </a:p>
        </p:txBody>
      </p:sp>
      <p:sp>
        <p:nvSpPr>
          <p:cNvPr id="71694" name="Text Box 14"/>
          <p:cNvSpPr txBox="1">
            <a:spLocks noChangeArrowheads="1"/>
          </p:cNvSpPr>
          <p:nvPr/>
        </p:nvSpPr>
        <p:spPr bwMode="auto">
          <a:xfrm>
            <a:off x="4876800" y="1841501"/>
            <a:ext cx="4084638" cy="366713"/>
          </a:xfrm>
          <a:prstGeom prst="rect">
            <a:avLst/>
          </a:prstGeom>
          <a:noFill/>
          <a:ln w="9525">
            <a:noFill/>
            <a:miter lim="800000"/>
            <a:headEnd/>
            <a:tailEnd/>
          </a:ln>
          <a:effectLst/>
        </p:spPr>
        <p:txBody>
          <a:bodyPr wrap="none">
            <a:spAutoFit/>
          </a:bodyPr>
          <a:lstStyle/>
          <a:p>
            <a:pPr eaLnBrk="0" hangingPunct="0"/>
            <a:r>
              <a:rPr lang="en-US" dirty="0">
                <a:solidFill>
                  <a:srgbClr val="CC3399"/>
                </a:solidFill>
                <a:latin typeface="Bell MT" pitchFamily="18" charset="0"/>
              </a:rPr>
              <a:t>O</a:t>
            </a:r>
            <a:r>
              <a:rPr lang="en-US" baseline="-25000" dirty="0">
                <a:solidFill>
                  <a:srgbClr val="CC3399"/>
                </a:solidFill>
                <a:latin typeface="Bell MT" pitchFamily="18" charset="0"/>
              </a:rPr>
              <a:t>3</a:t>
            </a:r>
            <a:r>
              <a:rPr lang="en-US" dirty="0">
                <a:solidFill>
                  <a:srgbClr val="CC3399"/>
                </a:solidFill>
                <a:latin typeface="Bell MT" pitchFamily="18" charset="0"/>
              </a:rPr>
              <a:t> 				O</a:t>
            </a:r>
            <a:r>
              <a:rPr lang="en-US" baseline="-25000" dirty="0">
                <a:solidFill>
                  <a:srgbClr val="CC3399"/>
                </a:solidFill>
                <a:latin typeface="Bell MT" pitchFamily="18" charset="0"/>
              </a:rPr>
              <a:t>4</a:t>
            </a:r>
          </a:p>
        </p:txBody>
      </p:sp>
      <p:sp>
        <p:nvSpPr>
          <p:cNvPr id="71695" name="Text Box 15"/>
          <p:cNvSpPr txBox="1">
            <a:spLocks noChangeArrowheads="1"/>
          </p:cNvSpPr>
          <p:nvPr/>
        </p:nvSpPr>
        <p:spPr bwMode="auto">
          <a:xfrm>
            <a:off x="2895601" y="1219201"/>
            <a:ext cx="549275" cy="366713"/>
          </a:xfrm>
          <a:prstGeom prst="rect">
            <a:avLst/>
          </a:prstGeom>
          <a:noFill/>
          <a:ln w="9525">
            <a:noFill/>
            <a:miter lim="800000"/>
            <a:headEnd/>
            <a:tailEnd/>
          </a:ln>
          <a:effectLst/>
        </p:spPr>
        <p:txBody>
          <a:bodyPr>
            <a:spAutoFit/>
          </a:bodyPr>
          <a:lstStyle/>
          <a:p>
            <a:pPr eaLnBrk="0" hangingPunct="0"/>
            <a:endParaRPr lang="en-US">
              <a:solidFill>
                <a:srgbClr val="CC3399"/>
              </a:solidFill>
              <a:latin typeface="Bell MT" pitchFamily="18" charset="0"/>
            </a:endParaRPr>
          </a:p>
        </p:txBody>
      </p:sp>
      <p:sp>
        <p:nvSpPr>
          <p:cNvPr id="71696" name="Text Box 16"/>
          <p:cNvSpPr txBox="1">
            <a:spLocks noChangeArrowheads="1"/>
          </p:cNvSpPr>
          <p:nvPr/>
        </p:nvSpPr>
        <p:spPr bwMode="auto">
          <a:xfrm>
            <a:off x="3397250" y="1384301"/>
            <a:ext cx="1284288" cy="366713"/>
          </a:xfrm>
          <a:prstGeom prst="rect">
            <a:avLst/>
          </a:prstGeom>
          <a:noFill/>
          <a:ln w="9525">
            <a:noFill/>
            <a:miter lim="800000"/>
            <a:headEnd/>
            <a:tailEnd/>
          </a:ln>
          <a:effectLst/>
        </p:spPr>
        <p:txBody>
          <a:bodyPr wrap="none">
            <a:spAutoFit/>
          </a:bodyPr>
          <a:lstStyle/>
          <a:p>
            <a:pPr eaLnBrk="0" hangingPunct="0"/>
            <a:r>
              <a:rPr lang="en-US" dirty="0">
                <a:solidFill>
                  <a:srgbClr val="CC3399"/>
                </a:solidFill>
                <a:latin typeface="Bell MT" pitchFamily="18" charset="0"/>
              </a:rPr>
              <a:t>Test Group</a:t>
            </a:r>
          </a:p>
        </p:txBody>
      </p:sp>
      <p:sp>
        <p:nvSpPr>
          <p:cNvPr id="71697" name="Text Box 17"/>
          <p:cNvSpPr txBox="1">
            <a:spLocks noChangeArrowheads="1"/>
          </p:cNvSpPr>
          <p:nvPr/>
        </p:nvSpPr>
        <p:spPr bwMode="auto">
          <a:xfrm>
            <a:off x="3105150" y="1841501"/>
            <a:ext cx="1581150" cy="366713"/>
          </a:xfrm>
          <a:prstGeom prst="rect">
            <a:avLst/>
          </a:prstGeom>
          <a:noFill/>
          <a:ln w="9525">
            <a:noFill/>
            <a:miter lim="800000"/>
            <a:headEnd/>
            <a:tailEnd/>
          </a:ln>
          <a:effectLst/>
        </p:spPr>
        <p:txBody>
          <a:bodyPr wrap="none">
            <a:spAutoFit/>
          </a:bodyPr>
          <a:lstStyle/>
          <a:p>
            <a:pPr eaLnBrk="0" hangingPunct="0"/>
            <a:r>
              <a:rPr lang="en-US" dirty="0">
                <a:solidFill>
                  <a:srgbClr val="CC3399"/>
                </a:solidFill>
                <a:latin typeface="Bell MT" pitchFamily="18" charset="0"/>
              </a:rPr>
              <a:t>Control Group</a:t>
            </a:r>
          </a:p>
        </p:txBody>
      </p:sp>
      <p:sp>
        <p:nvSpPr>
          <p:cNvPr id="71698" name="Text Box 18"/>
          <p:cNvSpPr txBox="1">
            <a:spLocks noChangeArrowheads="1"/>
          </p:cNvSpPr>
          <p:nvPr/>
        </p:nvSpPr>
        <p:spPr bwMode="auto">
          <a:xfrm>
            <a:off x="4191000" y="3975101"/>
            <a:ext cx="3251200" cy="366713"/>
          </a:xfrm>
          <a:prstGeom prst="rect">
            <a:avLst/>
          </a:prstGeom>
          <a:noFill/>
          <a:ln w="9525">
            <a:noFill/>
            <a:miter lim="800000"/>
            <a:headEnd/>
            <a:tailEnd/>
          </a:ln>
          <a:effectLst/>
        </p:spPr>
        <p:txBody>
          <a:bodyPr wrap="none">
            <a:spAutoFit/>
          </a:bodyPr>
          <a:lstStyle/>
          <a:p>
            <a:pPr eaLnBrk="0" hangingPunct="0"/>
            <a:r>
              <a:rPr lang="en-US">
                <a:solidFill>
                  <a:srgbClr val="CC3399"/>
                </a:solidFill>
                <a:latin typeface="Bell MT" pitchFamily="18" charset="0"/>
              </a:rPr>
              <a:t>Two Group Before-After Design</a:t>
            </a:r>
          </a:p>
        </p:txBody>
      </p:sp>
      <p:sp>
        <p:nvSpPr>
          <p:cNvPr id="71699" name="Text Box 19"/>
          <p:cNvSpPr txBox="1">
            <a:spLocks noChangeArrowheads="1"/>
          </p:cNvSpPr>
          <p:nvPr/>
        </p:nvSpPr>
        <p:spPr bwMode="auto">
          <a:xfrm>
            <a:off x="4191000" y="4432301"/>
            <a:ext cx="2241550" cy="366713"/>
          </a:xfrm>
          <a:prstGeom prst="rect">
            <a:avLst/>
          </a:prstGeom>
          <a:noFill/>
          <a:ln w="9525">
            <a:noFill/>
            <a:miter lim="800000"/>
            <a:headEnd/>
            <a:tailEnd/>
          </a:ln>
          <a:effectLst/>
        </p:spPr>
        <p:txBody>
          <a:bodyPr wrap="none">
            <a:spAutoFit/>
          </a:bodyPr>
          <a:lstStyle/>
          <a:p>
            <a:pPr eaLnBrk="0" hangingPunct="0"/>
            <a:r>
              <a:rPr lang="en-US">
                <a:solidFill>
                  <a:srgbClr val="CC3399"/>
                </a:solidFill>
                <a:latin typeface="Bell MT" pitchFamily="18" charset="0"/>
              </a:rPr>
              <a:t>30	X	60</a:t>
            </a:r>
            <a:endParaRPr lang="en-US" baseline="-25000">
              <a:solidFill>
                <a:srgbClr val="CC3399"/>
              </a:solidFill>
              <a:latin typeface="Bell MT" pitchFamily="18" charset="0"/>
            </a:endParaRPr>
          </a:p>
        </p:txBody>
      </p:sp>
      <p:sp>
        <p:nvSpPr>
          <p:cNvPr id="71700" name="Text Box 20" descr="5%"/>
          <p:cNvSpPr txBox="1">
            <a:spLocks noChangeArrowheads="1"/>
          </p:cNvSpPr>
          <p:nvPr/>
        </p:nvSpPr>
        <p:spPr bwMode="auto">
          <a:xfrm>
            <a:off x="2667000" y="5867401"/>
            <a:ext cx="6248400" cy="396875"/>
          </a:xfrm>
          <a:prstGeom prst="rect">
            <a:avLst/>
          </a:prstGeom>
          <a:noFill/>
          <a:ln w="9525">
            <a:noFill/>
            <a:miter lim="800000"/>
            <a:headEnd/>
            <a:tailEnd/>
          </a:ln>
          <a:effectLst/>
        </p:spPr>
        <p:txBody>
          <a:bodyPr>
            <a:spAutoFit/>
          </a:bodyPr>
          <a:lstStyle/>
          <a:p>
            <a:pPr eaLnBrk="0" hangingPunct="0"/>
            <a:r>
              <a:rPr lang="en-US" sz="2000" b="1" dirty="0">
                <a:latin typeface="Bell MT" pitchFamily="18" charset="0"/>
              </a:rPr>
              <a:t>Causal Effect of X =     30-10 = 20</a:t>
            </a:r>
            <a:endParaRPr lang="en-US" sz="2000" b="1" baseline="-25000" dirty="0">
              <a:latin typeface="Bell MT" pitchFamily="18" charset="0"/>
            </a:endParaRPr>
          </a:p>
        </p:txBody>
      </p:sp>
      <p:sp>
        <p:nvSpPr>
          <p:cNvPr id="71701" name="Text Box 21"/>
          <p:cNvSpPr txBox="1">
            <a:spLocks noChangeArrowheads="1"/>
          </p:cNvSpPr>
          <p:nvPr/>
        </p:nvSpPr>
        <p:spPr bwMode="auto">
          <a:xfrm>
            <a:off x="4191000" y="4965701"/>
            <a:ext cx="2241550" cy="366713"/>
          </a:xfrm>
          <a:prstGeom prst="rect">
            <a:avLst/>
          </a:prstGeom>
          <a:noFill/>
          <a:ln w="9525">
            <a:noFill/>
            <a:miter lim="800000"/>
            <a:headEnd/>
            <a:tailEnd/>
          </a:ln>
          <a:effectLst/>
        </p:spPr>
        <p:txBody>
          <a:bodyPr wrap="none">
            <a:spAutoFit/>
          </a:bodyPr>
          <a:lstStyle/>
          <a:p>
            <a:pPr eaLnBrk="0" hangingPunct="0"/>
            <a:r>
              <a:rPr lang="en-US">
                <a:solidFill>
                  <a:srgbClr val="CC3399"/>
                </a:solidFill>
                <a:latin typeface="Bell MT" pitchFamily="18" charset="0"/>
              </a:rPr>
              <a:t>29 	 	39</a:t>
            </a:r>
            <a:endParaRPr lang="en-US" baseline="-25000">
              <a:solidFill>
                <a:srgbClr val="CC3399"/>
              </a:solidFill>
              <a:latin typeface="Bell MT" pitchFamily="18" charset="0"/>
            </a:endParaRPr>
          </a:p>
        </p:txBody>
      </p:sp>
      <p:sp>
        <p:nvSpPr>
          <p:cNvPr id="71702" name="Text Box 22"/>
          <p:cNvSpPr txBox="1">
            <a:spLocks noChangeArrowheads="1"/>
          </p:cNvSpPr>
          <p:nvPr/>
        </p:nvSpPr>
        <p:spPr bwMode="auto">
          <a:xfrm>
            <a:off x="2819401" y="4343401"/>
            <a:ext cx="549275" cy="366713"/>
          </a:xfrm>
          <a:prstGeom prst="rect">
            <a:avLst/>
          </a:prstGeom>
          <a:noFill/>
          <a:ln w="9525">
            <a:noFill/>
            <a:miter lim="800000"/>
            <a:headEnd/>
            <a:tailEnd/>
          </a:ln>
          <a:effectLst/>
        </p:spPr>
        <p:txBody>
          <a:bodyPr>
            <a:spAutoFit/>
          </a:bodyPr>
          <a:lstStyle/>
          <a:p>
            <a:pPr eaLnBrk="0" hangingPunct="0"/>
            <a:endParaRPr lang="en-US">
              <a:solidFill>
                <a:srgbClr val="CC3399"/>
              </a:solidFill>
              <a:latin typeface="Bell MT" pitchFamily="18" charset="0"/>
            </a:endParaRPr>
          </a:p>
        </p:txBody>
      </p:sp>
      <p:sp>
        <p:nvSpPr>
          <p:cNvPr id="71703" name="Text Box 23"/>
          <p:cNvSpPr txBox="1">
            <a:spLocks noChangeArrowheads="1"/>
          </p:cNvSpPr>
          <p:nvPr/>
        </p:nvSpPr>
        <p:spPr bwMode="auto">
          <a:xfrm>
            <a:off x="2874964" y="4508501"/>
            <a:ext cx="1284287" cy="366713"/>
          </a:xfrm>
          <a:prstGeom prst="rect">
            <a:avLst/>
          </a:prstGeom>
          <a:noFill/>
          <a:ln w="9525">
            <a:noFill/>
            <a:miter lim="800000"/>
            <a:headEnd/>
            <a:tailEnd/>
          </a:ln>
          <a:effectLst/>
        </p:spPr>
        <p:txBody>
          <a:bodyPr wrap="none">
            <a:spAutoFit/>
          </a:bodyPr>
          <a:lstStyle/>
          <a:p>
            <a:pPr eaLnBrk="0" hangingPunct="0"/>
            <a:r>
              <a:rPr lang="en-US">
                <a:solidFill>
                  <a:srgbClr val="CC3399"/>
                </a:solidFill>
                <a:latin typeface="Bell MT" pitchFamily="18" charset="0"/>
              </a:rPr>
              <a:t>Test Group</a:t>
            </a:r>
          </a:p>
        </p:txBody>
      </p:sp>
      <p:sp>
        <p:nvSpPr>
          <p:cNvPr id="71704" name="Text Box 24"/>
          <p:cNvSpPr txBox="1">
            <a:spLocks noChangeArrowheads="1"/>
          </p:cNvSpPr>
          <p:nvPr/>
        </p:nvSpPr>
        <p:spPr bwMode="auto">
          <a:xfrm>
            <a:off x="2582863" y="4965701"/>
            <a:ext cx="1581150" cy="366713"/>
          </a:xfrm>
          <a:prstGeom prst="rect">
            <a:avLst/>
          </a:prstGeom>
          <a:noFill/>
          <a:ln w="9525">
            <a:noFill/>
            <a:miter lim="800000"/>
            <a:headEnd/>
            <a:tailEnd/>
          </a:ln>
          <a:effectLst/>
        </p:spPr>
        <p:txBody>
          <a:bodyPr wrap="none">
            <a:spAutoFit/>
          </a:bodyPr>
          <a:lstStyle/>
          <a:p>
            <a:pPr eaLnBrk="0" hangingPunct="0"/>
            <a:r>
              <a:rPr lang="en-US">
                <a:solidFill>
                  <a:srgbClr val="CC3399"/>
                </a:solidFill>
                <a:latin typeface="Bell MT" pitchFamily="18" charset="0"/>
              </a:rPr>
              <a:t>Control Group</a:t>
            </a:r>
          </a:p>
        </p:txBody>
      </p:sp>
      <p:sp>
        <p:nvSpPr>
          <p:cNvPr id="71705" name="Text Box 25"/>
          <p:cNvSpPr txBox="1">
            <a:spLocks noChangeArrowheads="1"/>
          </p:cNvSpPr>
          <p:nvPr/>
        </p:nvSpPr>
        <p:spPr bwMode="auto">
          <a:xfrm>
            <a:off x="6781800" y="4403726"/>
            <a:ext cx="2971800" cy="396875"/>
          </a:xfrm>
          <a:prstGeom prst="rect">
            <a:avLst/>
          </a:prstGeom>
          <a:solidFill>
            <a:schemeClr val="accent4">
              <a:lumMod val="10000"/>
              <a:lumOff val="90000"/>
            </a:schemeClr>
          </a:solidFill>
          <a:ln w="9525">
            <a:noFill/>
            <a:miter lim="800000"/>
            <a:headEnd/>
            <a:tailEnd/>
          </a:ln>
          <a:effectLst/>
        </p:spPr>
        <p:txBody>
          <a:bodyPr>
            <a:spAutoFit/>
          </a:bodyPr>
          <a:lstStyle/>
          <a:p>
            <a:pPr eaLnBrk="0" hangingPunct="0">
              <a:spcBef>
                <a:spcPct val="50000"/>
              </a:spcBef>
            </a:pPr>
            <a:r>
              <a:rPr lang="en-US" sz="2000" dirty="0">
                <a:solidFill>
                  <a:srgbClr val="CC3399"/>
                </a:solidFill>
                <a:latin typeface="Bell MT" pitchFamily="18" charset="0"/>
              </a:rPr>
              <a:t>O</a:t>
            </a:r>
            <a:r>
              <a:rPr lang="en-US" sz="2000" baseline="-25000" dirty="0">
                <a:solidFill>
                  <a:srgbClr val="CC3399"/>
                </a:solidFill>
                <a:latin typeface="Bell MT" pitchFamily="18" charset="0"/>
              </a:rPr>
              <a:t>2</a:t>
            </a:r>
            <a:r>
              <a:rPr lang="en-US" sz="2000" dirty="0">
                <a:solidFill>
                  <a:srgbClr val="CC3399"/>
                </a:solidFill>
                <a:latin typeface="Bell MT" pitchFamily="18" charset="0"/>
              </a:rPr>
              <a:t> – O</a:t>
            </a:r>
            <a:r>
              <a:rPr lang="en-US" sz="2000" baseline="-25000" dirty="0">
                <a:solidFill>
                  <a:srgbClr val="CC3399"/>
                </a:solidFill>
                <a:latin typeface="Bell MT" pitchFamily="18" charset="0"/>
              </a:rPr>
              <a:t>1</a:t>
            </a:r>
            <a:r>
              <a:rPr lang="en-US" sz="2000" dirty="0">
                <a:solidFill>
                  <a:srgbClr val="CC3399"/>
                </a:solidFill>
                <a:latin typeface="Bell MT" pitchFamily="18" charset="0"/>
              </a:rPr>
              <a:t> = 60-30 = 30</a:t>
            </a:r>
          </a:p>
        </p:txBody>
      </p:sp>
      <p:sp>
        <p:nvSpPr>
          <p:cNvPr id="71706" name="Text Box 26"/>
          <p:cNvSpPr txBox="1">
            <a:spLocks noChangeArrowheads="1"/>
          </p:cNvSpPr>
          <p:nvPr/>
        </p:nvSpPr>
        <p:spPr bwMode="auto">
          <a:xfrm>
            <a:off x="6781800" y="4953001"/>
            <a:ext cx="2971800" cy="396875"/>
          </a:xfrm>
          <a:prstGeom prst="rect">
            <a:avLst/>
          </a:prstGeom>
          <a:solidFill>
            <a:schemeClr val="accent4">
              <a:lumMod val="10000"/>
              <a:lumOff val="90000"/>
            </a:schemeClr>
          </a:solidFill>
          <a:ln w="9525">
            <a:noFill/>
            <a:miter lim="800000"/>
            <a:headEnd/>
            <a:tailEnd/>
          </a:ln>
          <a:effectLst/>
        </p:spPr>
        <p:txBody>
          <a:bodyPr>
            <a:spAutoFit/>
          </a:bodyPr>
          <a:lstStyle/>
          <a:p>
            <a:pPr eaLnBrk="0" hangingPunct="0">
              <a:spcBef>
                <a:spcPct val="50000"/>
              </a:spcBef>
            </a:pPr>
            <a:r>
              <a:rPr lang="en-US" sz="2000">
                <a:solidFill>
                  <a:srgbClr val="CC3399"/>
                </a:solidFill>
                <a:latin typeface="Bell MT" pitchFamily="18" charset="0"/>
              </a:rPr>
              <a:t>O</a:t>
            </a:r>
            <a:r>
              <a:rPr lang="en-US" sz="2000" baseline="-25000">
                <a:solidFill>
                  <a:srgbClr val="CC3399"/>
                </a:solidFill>
                <a:latin typeface="Bell MT" pitchFamily="18" charset="0"/>
              </a:rPr>
              <a:t>4</a:t>
            </a:r>
            <a:r>
              <a:rPr lang="en-US" sz="2000">
                <a:solidFill>
                  <a:srgbClr val="CC3399"/>
                </a:solidFill>
                <a:latin typeface="Bell MT" pitchFamily="18" charset="0"/>
              </a:rPr>
              <a:t> – O</a:t>
            </a:r>
            <a:r>
              <a:rPr lang="en-US" sz="2000" baseline="-25000">
                <a:solidFill>
                  <a:srgbClr val="CC3399"/>
                </a:solidFill>
                <a:latin typeface="Bell MT" pitchFamily="18" charset="0"/>
              </a:rPr>
              <a:t>3</a:t>
            </a:r>
            <a:r>
              <a:rPr lang="en-US" sz="2000">
                <a:solidFill>
                  <a:srgbClr val="CC3399"/>
                </a:solidFill>
                <a:latin typeface="Bell MT" pitchFamily="18" charset="0"/>
              </a:rPr>
              <a:t> = 39-29 = 10</a:t>
            </a:r>
          </a:p>
        </p:txBody>
      </p:sp>
    </p:spTree>
    <p:extLst>
      <p:ext uri="{BB962C8B-B14F-4D97-AF65-F5344CB8AC3E}">
        <p14:creationId xmlns:p14="http://schemas.microsoft.com/office/powerpoint/2010/main" val="134053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checkerboard(across)">
                                      <p:cBhvr>
                                        <p:cTn id="7" dur="500"/>
                                        <p:tgtEl>
                                          <p:spTgt spid="7168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1686"/>
                                        </p:tgtEl>
                                        <p:attrNameLst>
                                          <p:attrName>style.visibility</p:attrName>
                                        </p:attrNameLst>
                                      </p:cBhvr>
                                      <p:to>
                                        <p:strVal val="visible"/>
                                      </p:to>
                                    </p:set>
                                    <p:animEffect transition="in" filter="checkerboard(across)">
                                      <p:cBhvr>
                                        <p:cTn id="10" dur="500"/>
                                        <p:tgtEl>
                                          <p:spTgt spid="7168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1688"/>
                                        </p:tgtEl>
                                        <p:attrNameLst>
                                          <p:attrName>style.visibility</p:attrName>
                                        </p:attrNameLst>
                                      </p:cBhvr>
                                      <p:to>
                                        <p:strVal val="visible"/>
                                      </p:to>
                                    </p:set>
                                    <p:animEffect transition="in" filter="checkerboard(across)">
                                      <p:cBhvr>
                                        <p:cTn id="13" dur="500"/>
                                        <p:tgtEl>
                                          <p:spTgt spid="7168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1689"/>
                                        </p:tgtEl>
                                        <p:attrNameLst>
                                          <p:attrName>style.visibility</p:attrName>
                                        </p:attrNameLst>
                                      </p:cBhvr>
                                      <p:to>
                                        <p:strVal val="visible"/>
                                      </p:to>
                                    </p:set>
                                    <p:animEffect transition="in" filter="checkerboard(across)">
                                      <p:cBhvr>
                                        <p:cTn id="16" dur="500"/>
                                        <p:tgtEl>
                                          <p:spTgt spid="7168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1690"/>
                                        </p:tgtEl>
                                        <p:attrNameLst>
                                          <p:attrName>style.visibility</p:attrName>
                                        </p:attrNameLst>
                                      </p:cBhvr>
                                      <p:to>
                                        <p:strVal val="visible"/>
                                      </p:to>
                                    </p:set>
                                    <p:animEffect transition="in" filter="checkerboard(across)">
                                      <p:cBhvr>
                                        <p:cTn id="19" dur="500"/>
                                        <p:tgtEl>
                                          <p:spTgt spid="7169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71691"/>
                                        </p:tgtEl>
                                        <p:attrNameLst>
                                          <p:attrName>style.visibility</p:attrName>
                                        </p:attrNameLst>
                                      </p:cBhvr>
                                      <p:to>
                                        <p:strVal val="visible"/>
                                      </p:to>
                                    </p:set>
                                    <p:animEffect transition="in" filter="checkerboard(across)">
                                      <p:cBhvr>
                                        <p:cTn id="22" dur="500"/>
                                        <p:tgtEl>
                                          <p:spTgt spid="7169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71692"/>
                                        </p:tgtEl>
                                        <p:attrNameLst>
                                          <p:attrName>style.visibility</p:attrName>
                                        </p:attrNameLst>
                                      </p:cBhvr>
                                      <p:to>
                                        <p:strVal val="visible"/>
                                      </p:to>
                                    </p:set>
                                    <p:animEffect transition="in" filter="checkerboard(across)">
                                      <p:cBhvr>
                                        <p:cTn id="25" dur="500"/>
                                        <p:tgtEl>
                                          <p:spTgt spid="7169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71693"/>
                                        </p:tgtEl>
                                        <p:attrNameLst>
                                          <p:attrName>style.visibility</p:attrName>
                                        </p:attrNameLst>
                                      </p:cBhvr>
                                      <p:to>
                                        <p:strVal val="visible"/>
                                      </p:to>
                                    </p:set>
                                    <p:animEffect transition="in" filter="checkerboard(across)">
                                      <p:cBhvr>
                                        <p:cTn id="28" dur="500"/>
                                        <p:tgtEl>
                                          <p:spTgt spid="7169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1694"/>
                                        </p:tgtEl>
                                        <p:attrNameLst>
                                          <p:attrName>style.visibility</p:attrName>
                                        </p:attrNameLst>
                                      </p:cBhvr>
                                      <p:to>
                                        <p:strVal val="visible"/>
                                      </p:to>
                                    </p:set>
                                    <p:animEffect transition="in" filter="checkerboard(across)">
                                      <p:cBhvr>
                                        <p:cTn id="31" dur="500"/>
                                        <p:tgtEl>
                                          <p:spTgt spid="71694"/>
                                        </p:tgtEl>
                                      </p:cBhvr>
                                    </p:animEffect>
                                  </p:childTnLst>
                                </p:cTn>
                              </p:par>
                              <p:par>
                                <p:cTn id="32" presetID="5" presetClass="entr" presetSubtype="10" fill="hold" grpId="0" nodeType="withEffect" nodePh="1">
                                  <p:stCondLst>
                                    <p:cond delay="0"/>
                                  </p:stCondLst>
                                  <p:endCondLst>
                                    <p:cond evt="begin" delay="0">
                                      <p:tn val="32"/>
                                    </p:cond>
                                  </p:endCondLst>
                                  <p:childTnLst>
                                    <p:set>
                                      <p:cBhvr>
                                        <p:cTn id="33" dur="1" fill="hold">
                                          <p:stCondLst>
                                            <p:cond delay="0"/>
                                          </p:stCondLst>
                                        </p:cTn>
                                        <p:tgtEl>
                                          <p:spTgt spid="71695"/>
                                        </p:tgtEl>
                                        <p:attrNameLst>
                                          <p:attrName>style.visibility</p:attrName>
                                        </p:attrNameLst>
                                      </p:cBhvr>
                                      <p:to>
                                        <p:strVal val="visible"/>
                                      </p:to>
                                    </p:set>
                                    <p:animEffect transition="in" filter="checkerboard(across)">
                                      <p:cBhvr>
                                        <p:cTn id="34" dur="500"/>
                                        <p:tgtEl>
                                          <p:spTgt spid="7169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71696"/>
                                        </p:tgtEl>
                                        <p:attrNameLst>
                                          <p:attrName>style.visibility</p:attrName>
                                        </p:attrNameLst>
                                      </p:cBhvr>
                                      <p:to>
                                        <p:strVal val="visible"/>
                                      </p:to>
                                    </p:set>
                                    <p:animEffect transition="in" filter="checkerboard(across)">
                                      <p:cBhvr>
                                        <p:cTn id="37" dur="500"/>
                                        <p:tgtEl>
                                          <p:spTgt spid="7169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1697"/>
                                        </p:tgtEl>
                                        <p:attrNameLst>
                                          <p:attrName>style.visibility</p:attrName>
                                        </p:attrNameLst>
                                      </p:cBhvr>
                                      <p:to>
                                        <p:strVal val="visible"/>
                                      </p:to>
                                    </p:set>
                                    <p:animEffect transition="in" filter="checkerboard(across)">
                                      <p:cBhvr>
                                        <p:cTn id="40" dur="500"/>
                                        <p:tgtEl>
                                          <p:spTgt spid="7169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698"/>
                                        </p:tgtEl>
                                        <p:attrNameLst>
                                          <p:attrName>style.visibility</p:attrName>
                                        </p:attrNameLst>
                                      </p:cBhvr>
                                      <p:to>
                                        <p:strVal val="visible"/>
                                      </p:to>
                                    </p:set>
                                    <p:animEffect transition="in" filter="checkerboard(across)">
                                      <p:cBhvr>
                                        <p:cTn id="43" dur="500"/>
                                        <p:tgtEl>
                                          <p:spTgt spid="7169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71699"/>
                                        </p:tgtEl>
                                        <p:attrNameLst>
                                          <p:attrName>style.visibility</p:attrName>
                                        </p:attrNameLst>
                                      </p:cBhvr>
                                      <p:to>
                                        <p:strVal val="visible"/>
                                      </p:to>
                                    </p:set>
                                    <p:animEffect transition="in" filter="checkerboard(across)">
                                      <p:cBhvr>
                                        <p:cTn id="46" dur="500"/>
                                        <p:tgtEl>
                                          <p:spTgt spid="7169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71701"/>
                                        </p:tgtEl>
                                        <p:attrNameLst>
                                          <p:attrName>style.visibility</p:attrName>
                                        </p:attrNameLst>
                                      </p:cBhvr>
                                      <p:to>
                                        <p:strVal val="visible"/>
                                      </p:to>
                                    </p:set>
                                    <p:animEffect transition="in" filter="checkerboard(across)">
                                      <p:cBhvr>
                                        <p:cTn id="49" dur="500"/>
                                        <p:tgtEl>
                                          <p:spTgt spid="71701"/>
                                        </p:tgtEl>
                                      </p:cBhvr>
                                    </p:animEffect>
                                  </p:childTnLst>
                                </p:cTn>
                              </p:par>
                              <p:par>
                                <p:cTn id="50" presetID="5" presetClass="entr" presetSubtype="10" fill="hold" grpId="0" nodeType="withEffect" nodePh="1">
                                  <p:stCondLst>
                                    <p:cond delay="0"/>
                                  </p:stCondLst>
                                  <p:endCondLst>
                                    <p:cond evt="begin" delay="0">
                                      <p:tn val="50"/>
                                    </p:cond>
                                  </p:endCondLst>
                                  <p:childTnLst>
                                    <p:set>
                                      <p:cBhvr>
                                        <p:cTn id="51" dur="1" fill="hold">
                                          <p:stCondLst>
                                            <p:cond delay="0"/>
                                          </p:stCondLst>
                                        </p:cTn>
                                        <p:tgtEl>
                                          <p:spTgt spid="71702"/>
                                        </p:tgtEl>
                                        <p:attrNameLst>
                                          <p:attrName>style.visibility</p:attrName>
                                        </p:attrNameLst>
                                      </p:cBhvr>
                                      <p:to>
                                        <p:strVal val="visible"/>
                                      </p:to>
                                    </p:set>
                                    <p:animEffect transition="in" filter="checkerboard(across)">
                                      <p:cBhvr>
                                        <p:cTn id="52" dur="500"/>
                                        <p:tgtEl>
                                          <p:spTgt spid="71702"/>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71703"/>
                                        </p:tgtEl>
                                        <p:attrNameLst>
                                          <p:attrName>style.visibility</p:attrName>
                                        </p:attrNameLst>
                                      </p:cBhvr>
                                      <p:to>
                                        <p:strVal val="visible"/>
                                      </p:to>
                                    </p:set>
                                    <p:animEffect transition="in" filter="checkerboard(across)">
                                      <p:cBhvr>
                                        <p:cTn id="55" dur="500"/>
                                        <p:tgtEl>
                                          <p:spTgt spid="71703"/>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71704"/>
                                        </p:tgtEl>
                                        <p:attrNameLst>
                                          <p:attrName>style.visibility</p:attrName>
                                        </p:attrNameLst>
                                      </p:cBhvr>
                                      <p:to>
                                        <p:strVal val="visible"/>
                                      </p:to>
                                    </p:set>
                                    <p:animEffect transition="in" filter="checkerboard(across)">
                                      <p:cBhvr>
                                        <p:cTn id="58" dur="500"/>
                                        <p:tgtEl>
                                          <p:spTgt spid="71704"/>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71687"/>
                                        </p:tgtEl>
                                        <p:attrNameLst>
                                          <p:attrName>style.visibility</p:attrName>
                                        </p:attrNameLst>
                                      </p:cBhvr>
                                      <p:to>
                                        <p:strVal val="visible"/>
                                      </p:to>
                                    </p:set>
                                    <p:animEffect transition="in" filter="checkerboard(across)">
                                      <p:cBhvr>
                                        <p:cTn id="63" dur="500"/>
                                        <p:tgtEl>
                                          <p:spTgt spid="7168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1705"/>
                                        </p:tgtEl>
                                        <p:attrNameLst>
                                          <p:attrName>style.visibility</p:attrName>
                                        </p:attrNameLst>
                                      </p:cBhvr>
                                      <p:to>
                                        <p:strVal val="visible"/>
                                      </p:to>
                                    </p:set>
                                    <p:animEffect transition="in" filter="blinds(horizontal)">
                                      <p:cBhvr>
                                        <p:cTn id="68" dur="500"/>
                                        <p:tgtEl>
                                          <p:spTgt spid="71705"/>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71706"/>
                                        </p:tgtEl>
                                        <p:attrNameLst>
                                          <p:attrName>style.visibility</p:attrName>
                                        </p:attrNameLst>
                                      </p:cBhvr>
                                      <p:to>
                                        <p:strVal val="visible"/>
                                      </p:to>
                                    </p:set>
                                    <p:animEffect transition="in" filter="box(in)">
                                      <p:cBhvr>
                                        <p:cTn id="73" dur="500"/>
                                        <p:tgtEl>
                                          <p:spTgt spid="71706"/>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71700"/>
                                        </p:tgtEl>
                                        <p:attrNameLst>
                                          <p:attrName>style.visibility</p:attrName>
                                        </p:attrNameLst>
                                      </p:cBhvr>
                                      <p:to>
                                        <p:strVal val="visible"/>
                                      </p:to>
                                    </p:set>
                                    <p:animEffect transition="in" filter="circle(in)">
                                      <p:cBhvr>
                                        <p:cTn id="78" dur="2000"/>
                                        <p:tgtEl>
                                          <p:spTgt spid="7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6" grpId="0"/>
      <p:bldP spid="71687" grpId="0"/>
      <p:bldP spid="71688" grpId="0" animBg="1"/>
      <p:bldP spid="71689" grpId="0"/>
      <p:bldP spid="71690" grpId="0" animBg="1"/>
      <p:bldP spid="71691" grpId="0"/>
      <p:bldP spid="71692" grpId="0" animBg="1"/>
      <p:bldP spid="71693" grpId="0"/>
      <p:bldP spid="71694" grpId="0"/>
      <p:bldP spid="71695" grpId="0"/>
      <p:bldP spid="71696" grpId="0"/>
      <p:bldP spid="71697" grpId="0"/>
      <p:bldP spid="71698" grpId="0"/>
      <p:bldP spid="71699" grpId="0"/>
      <p:bldP spid="71700" grpId="0"/>
      <p:bldP spid="71701" grpId="0"/>
      <p:bldP spid="71702" grpId="0"/>
      <p:bldP spid="71703" grpId="0"/>
      <p:bldP spid="71704" grpId="0"/>
      <p:bldP spid="71705" grpId="0" animBg="1"/>
      <p:bldP spid="7170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676400" y="152400"/>
            <a:ext cx="8915400" cy="685800"/>
          </a:xfrm>
          <a:noFill/>
          <a:ln>
            <a:solidFill>
              <a:schemeClr val="tx1"/>
            </a:solidFill>
          </a:ln>
        </p:spPr>
        <p:txBody>
          <a:bodyPr>
            <a:normAutofit fontScale="90000"/>
          </a:bodyPr>
          <a:lstStyle/>
          <a:p>
            <a:r>
              <a:rPr lang="en-US" sz="4000">
                <a:latin typeface="Bell MT" pitchFamily="18" charset="0"/>
              </a:rPr>
              <a:t>Example: </a:t>
            </a:r>
            <a:r>
              <a:rPr lang="en-US" sz="4000">
                <a:latin typeface="Bell MT" pitchFamily="18" charset="0"/>
                <a:hlinkClick r:id="rId3"/>
              </a:rPr>
              <a:t>Controlled Store Test</a:t>
            </a:r>
            <a:endParaRPr lang="en-US" sz="4000">
              <a:latin typeface="Bell MT" pitchFamily="18" charset="0"/>
            </a:endParaRPr>
          </a:p>
        </p:txBody>
      </p:sp>
      <p:pic>
        <p:nvPicPr>
          <p:cNvPr id="63491" name="Picture 3" descr="cst"/>
          <p:cNvPicPr>
            <a:picLocks noChangeAspect="1" noChangeArrowheads="1"/>
          </p:cNvPicPr>
          <p:nvPr/>
        </p:nvPicPr>
        <p:blipFill>
          <a:blip r:embed="rId4" cstate="print"/>
          <a:srcRect/>
          <a:stretch>
            <a:fillRect/>
          </a:stretch>
        </p:blipFill>
        <p:spPr bwMode="auto">
          <a:xfrm>
            <a:off x="1828800" y="1058848"/>
            <a:ext cx="8576819" cy="5646752"/>
          </a:xfrm>
          <a:prstGeom prst="rect">
            <a:avLst/>
          </a:prstGeom>
          <a:noFill/>
        </p:spPr>
      </p:pic>
    </p:spTree>
    <p:extLst>
      <p:ext uri="{BB962C8B-B14F-4D97-AF65-F5344CB8AC3E}">
        <p14:creationId xmlns:p14="http://schemas.microsoft.com/office/powerpoint/2010/main" val="371238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blockbuster"/>
          <p:cNvPicPr>
            <a:picLocks noGrp="1" noChangeAspect="1" noChangeArrowheads="1"/>
          </p:cNvPicPr>
          <p:nvPr>
            <p:ph/>
          </p:nvPr>
        </p:nvPicPr>
        <p:blipFill>
          <a:blip r:embed="rId3" cstate="print"/>
          <a:stretch>
            <a:fillRect/>
          </a:stretch>
        </p:blipFill>
        <p:spPr>
          <a:xfrm>
            <a:off x="5105400" y="146897"/>
            <a:ext cx="5013714" cy="6460625"/>
          </a:xfrm>
          <a:noFill/>
          <a:ln/>
        </p:spPr>
      </p:pic>
      <p:sp>
        <p:nvSpPr>
          <p:cNvPr id="65539" name="Oval 3"/>
          <p:cNvSpPr>
            <a:spLocks noChangeArrowheads="1"/>
          </p:cNvSpPr>
          <p:nvPr/>
        </p:nvSpPr>
        <p:spPr bwMode="auto">
          <a:xfrm>
            <a:off x="5334000" y="5181600"/>
            <a:ext cx="5029200" cy="1447800"/>
          </a:xfrm>
          <a:prstGeom prst="ellipse">
            <a:avLst/>
          </a:prstGeom>
          <a:noFill/>
          <a:ln w="19050">
            <a:solidFill>
              <a:srgbClr val="FF3300"/>
            </a:solidFill>
            <a:round/>
            <a:headEnd/>
            <a:tailEnd/>
          </a:ln>
          <a:effectLst/>
        </p:spPr>
        <p:txBody>
          <a:bodyPr wrap="none" anchor="ctr"/>
          <a:lstStyle/>
          <a:p>
            <a:endParaRPr lang="en-US"/>
          </a:p>
        </p:txBody>
      </p:sp>
      <p:pic>
        <p:nvPicPr>
          <p:cNvPr id="65540" name="Picture 4" descr="blockbuster_logo"/>
          <p:cNvPicPr>
            <a:picLocks noChangeAspect="1" noChangeArrowheads="1"/>
          </p:cNvPicPr>
          <p:nvPr/>
        </p:nvPicPr>
        <p:blipFill>
          <a:blip r:embed="rId4" cstate="print"/>
          <a:srcRect l="7509" t="23018" r="12335" b="29755"/>
          <a:stretch>
            <a:fillRect/>
          </a:stretch>
        </p:blipFill>
        <p:spPr bwMode="auto">
          <a:xfrm rot="-20874741">
            <a:off x="2590801" y="1066800"/>
            <a:ext cx="1782763" cy="1004888"/>
          </a:xfrm>
          <a:prstGeom prst="rect">
            <a:avLst/>
          </a:prstGeom>
          <a:noFill/>
        </p:spPr>
      </p:pic>
      <p:pic>
        <p:nvPicPr>
          <p:cNvPr id="65541" name="Picture 5" descr="t49252eiliv"/>
          <p:cNvPicPr>
            <a:picLocks noChangeAspect="1" noChangeArrowheads="1"/>
          </p:cNvPicPr>
          <p:nvPr/>
        </p:nvPicPr>
        <p:blipFill>
          <a:blip r:embed="rId5" cstate="print"/>
          <a:srcRect/>
          <a:stretch>
            <a:fillRect/>
          </a:stretch>
        </p:blipFill>
        <p:spPr bwMode="auto">
          <a:xfrm>
            <a:off x="2286001" y="2438401"/>
            <a:ext cx="1666875" cy="2371725"/>
          </a:xfrm>
          <a:prstGeom prst="rect">
            <a:avLst/>
          </a:prstGeom>
          <a:noFill/>
        </p:spPr>
      </p:pic>
      <p:pic>
        <p:nvPicPr>
          <p:cNvPr id="65542" name="Picture 6" descr="t51473ymmq0"/>
          <p:cNvPicPr>
            <a:picLocks noChangeAspect="1" noChangeArrowheads="1"/>
          </p:cNvPicPr>
          <p:nvPr/>
        </p:nvPicPr>
        <p:blipFill>
          <a:blip r:embed="rId6" cstate="print"/>
          <a:srcRect/>
          <a:stretch>
            <a:fillRect/>
          </a:stretch>
        </p:blipFill>
        <p:spPr bwMode="auto">
          <a:xfrm>
            <a:off x="3276600" y="4495800"/>
            <a:ext cx="1238250" cy="1733550"/>
          </a:xfrm>
          <a:prstGeom prst="rect">
            <a:avLst/>
          </a:prstGeom>
          <a:noFill/>
        </p:spPr>
      </p:pic>
    </p:spTree>
    <p:extLst>
      <p:ext uri="{BB962C8B-B14F-4D97-AF65-F5344CB8AC3E}">
        <p14:creationId xmlns:p14="http://schemas.microsoft.com/office/powerpoint/2010/main" val="998107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10273" y="152400"/>
            <a:ext cx="8229600" cy="609600"/>
          </a:xfrm>
          <a:noFill/>
          <a:ln w="38100" cmpd="dbl">
            <a:noFill/>
          </a:ln>
        </p:spPr>
        <p:txBody>
          <a:bodyPr>
            <a:normAutofit/>
          </a:bodyPr>
          <a:lstStyle/>
          <a:p>
            <a:r>
              <a:rPr lang="en-US" sz="3200" dirty="0">
                <a:solidFill>
                  <a:schemeClr val="tx1">
                    <a:lumMod val="75000"/>
                    <a:lumOff val="25000"/>
                  </a:schemeClr>
                </a:solidFill>
              </a:rPr>
              <a:t>Test Markets</a:t>
            </a:r>
          </a:p>
        </p:txBody>
      </p:sp>
      <p:sp>
        <p:nvSpPr>
          <p:cNvPr id="67587" name="Rectangle 3"/>
          <p:cNvSpPr>
            <a:spLocks noGrp="1" noChangeArrowheads="1"/>
          </p:cNvSpPr>
          <p:nvPr>
            <p:ph idx="1"/>
          </p:nvPr>
        </p:nvSpPr>
        <p:spPr>
          <a:xfrm>
            <a:off x="520861" y="914400"/>
            <a:ext cx="8229600" cy="5029200"/>
          </a:xfrm>
        </p:spPr>
        <p:txBody>
          <a:bodyPr>
            <a:normAutofit/>
          </a:bodyPr>
          <a:lstStyle/>
          <a:p>
            <a:r>
              <a:rPr lang="en-US" sz="2800" dirty="0"/>
              <a:t>Many uses:</a:t>
            </a:r>
          </a:p>
          <a:p>
            <a:pPr lvl="1"/>
            <a:r>
              <a:rPr lang="en-US" dirty="0"/>
              <a:t>Controlled introduction of a new product</a:t>
            </a:r>
          </a:p>
          <a:p>
            <a:pPr lvl="1"/>
            <a:r>
              <a:rPr lang="en-US" dirty="0"/>
              <a:t>Change of pricing strategy</a:t>
            </a:r>
          </a:p>
          <a:p>
            <a:pPr lvl="1"/>
            <a:r>
              <a:rPr lang="en-US" dirty="0"/>
              <a:t>Change of product design</a:t>
            </a:r>
          </a:p>
          <a:p>
            <a:r>
              <a:rPr lang="en-US" sz="2800" dirty="0"/>
              <a:t>Choose representative markets</a:t>
            </a:r>
          </a:p>
          <a:p>
            <a:r>
              <a:rPr lang="en-US" sz="2800" dirty="0"/>
              <a:t>Often as long as one year </a:t>
            </a:r>
          </a:p>
          <a:p>
            <a:r>
              <a:rPr lang="en-US" sz="2800" dirty="0"/>
              <a:t>Expensive – but highly informative</a:t>
            </a:r>
          </a:p>
        </p:txBody>
      </p:sp>
    </p:spTree>
    <p:extLst>
      <p:ext uri="{BB962C8B-B14F-4D97-AF65-F5344CB8AC3E}">
        <p14:creationId xmlns:p14="http://schemas.microsoft.com/office/powerpoint/2010/main" val="364119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r>
              <a:rPr lang="en-US" sz="3200" dirty="0">
                <a:solidFill>
                  <a:schemeClr val="tx1">
                    <a:lumMod val="75000"/>
                    <a:lumOff val="25000"/>
                  </a:schemeClr>
                </a:solidFill>
              </a:rPr>
              <a:t>Lab vs. Field Experiments</a:t>
            </a:r>
          </a:p>
        </p:txBody>
      </p:sp>
      <p:sp>
        <p:nvSpPr>
          <p:cNvPr id="73731" name="Rectangle 3"/>
          <p:cNvSpPr>
            <a:spLocks noGrp="1" noChangeArrowheads="1"/>
          </p:cNvSpPr>
          <p:nvPr>
            <p:ph idx="1"/>
          </p:nvPr>
        </p:nvSpPr>
        <p:spPr>
          <a:xfrm>
            <a:off x="457843" y="949124"/>
            <a:ext cx="5047848" cy="5382228"/>
          </a:xfrm>
          <a:solidFill>
            <a:schemeClr val="tx2">
              <a:lumMod val="20000"/>
              <a:lumOff val="80000"/>
            </a:schemeClr>
          </a:solidFill>
          <a:ln>
            <a:solidFill>
              <a:schemeClr val="tx1"/>
            </a:solidFill>
          </a:ln>
        </p:spPr>
        <p:txBody>
          <a:bodyPr>
            <a:normAutofit fontScale="55000" lnSpcReduction="20000"/>
          </a:bodyPr>
          <a:lstStyle/>
          <a:p>
            <a:pPr>
              <a:buFontTx/>
              <a:buNone/>
            </a:pPr>
            <a:r>
              <a:rPr lang="en-US" sz="4400" b="1" dirty="0">
                <a:solidFill>
                  <a:schemeClr val="accent2"/>
                </a:solidFill>
              </a:rPr>
              <a:t>Lab Experiment</a:t>
            </a:r>
          </a:p>
          <a:p>
            <a:r>
              <a:rPr lang="en-US" sz="4400" dirty="0"/>
              <a:t>Artificial setting</a:t>
            </a:r>
          </a:p>
          <a:p>
            <a:endParaRPr lang="en-US" sz="4400" dirty="0"/>
          </a:p>
          <a:p>
            <a:r>
              <a:rPr lang="en-US" sz="4400" dirty="0"/>
              <a:t>Isolated from the routine of ordinary life</a:t>
            </a:r>
          </a:p>
          <a:p>
            <a:endParaRPr lang="en-US" sz="4400" dirty="0"/>
          </a:p>
          <a:p>
            <a:r>
              <a:rPr lang="en-US" sz="4400" dirty="0"/>
              <a:t>Variance of other independent variables kept to a minimum</a:t>
            </a:r>
          </a:p>
          <a:p>
            <a:endParaRPr lang="en-US" sz="4400" dirty="0"/>
          </a:p>
          <a:p>
            <a:endParaRPr lang="en-US" sz="4400" dirty="0"/>
          </a:p>
          <a:p>
            <a:r>
              <a:rPr lang="en-US" sz="4400" dirty="0"/>
              <a:t>Respondents aware of being tested </a:t>
            </a:r>
            <a:r>
              <a:rPr lang="en-US" sz="4400" i="1" dirty="0"/>
              <a:t>– testing effect</a:t>
            </a:r>
          </a:p>
          <a:p>
            <a:endParaRPr lang="en-US" sz="4400" dirty="0"/>
          </a:p>
          <a:p>
            <a:r>
              <a:rPr lang="en-US" sz="4400" dirty="0"/>
              <a:t>e.g. exposure to a new product in a simulated supermarket</a:t>
            </a:r>
          </a:p>
          <a:p>
            <a:endParaRPr lang="en-US" dirty="0">
              <a:latin typeface="Bell MT" pitchFamily="18" charset="0"/>
            </a:endParaRPr>
          </a:p>
        </p:txBody>
      </p:sp>
      <p:sp>
        <p:nvSpPr>
          <p:cNvPr id="73732" name="Rectangle 4"/>
          <p:cNvSpPr>
            <a:spLocks noGrp="1" noChangeArrowheads="1"/>
          </p:cNvSpPr>
          <p:nvPr>
            <p:ph sz="half" idx="4294967295"/>
          </p:nvPr>
        </p:nvSpPr>
        <p:spPr>
          <a:xfrm>
            <a:off x="6095999" y="976836"/>
            <a:ext cx="5235615" cy="5354516"/>
          </a:xfrm>
          <a:solidFill>
            <a:schemeClr val="accent2">
              <a:lumMod val="20000"/>
              <a:lumOff val="80000"/>
            </a:schemeClr>
          </a:solidFill>
          <a:ln>
            <a:solidFill>
              <a:schemeClr val="tx1"/>
            </a:solidFill>
          </a:ln>
        </p:spPr>
        <p:txBody>
          <a:bodyPr>
            <a:normAutofit fontScale="77500" lnSpcReduction="20000"/>
          </a:bodyPr>
          <a:lstStyle/>
          <a:p>
            <a:pPr>
              <a:buFontTx/>
              <a:buNone/>
            </a:pPr>
            <a:r>
              <a:rPr lang="en-US" sz="3100" b="1" dirty="0">
                <a:solidFill>
                  <a:schemeClr val="accent2"/>
                </a:solidFill>
              </a:rPr>
              <a:t>Field Experiment</a:t>
            </a:r>
          </a:p>
          <a:p>
            <a:r>
              <a:rPr lang="en-US" sz="3100" dirty="0"/>
              <a:t>‘Natural’ setting</a:t>
            </a:r>
          </a:p>
          <a:p>
            <a:endParaRPr lang="en-US" sz="3100" dirty="0"/>
          </a:p>
          <a:p>
            <a:r>
              <a:rPr lang="en-US" sz="3100" dirty="0"/>
              <a:t>Within the routine of ordinary life</a:t>
            </a:r>
          </a:p>
          <a:p>
            <a:endParaRPr lang="en-US" sz="3100" dirty="0"/>
          </a:p>
          <a:p>
            <a:r>
              <a:rPr lang="en-US" sz="3100" dirty="0"/>
              <a:t>Difficult to control variance of other independent variables </a:t>
            </a:r>
          </a:p>
          <a:p>
            <a:endParaRPr lang="en-US" sz="3100" dirty="0"/>
          </a:p>
          <a:p>
            <a:endParaRPr lang="en-US" sz="3100" dirty="0"/>
          </a:p>
          <a:p>
            <a:r>
              <a:rPr lang="en-US" sz="3100" dirty="0"/>
              <a:t>Respondents not aware of being in a test</a:t>
            </a:r>
          </a:p>
          <a:p>
            <a:endParaRPr lang="en-US" sz="3100" dirty="0"/>
          </a:p>
          <a:p>
            <a:r>
              <a:rPr lang="en-US" sz="3100" dirty="0"/>
              <a:t>e.g. exposure to a new product in a supermarket</a:t>
            </a:r>
          </a:p>
          <a:p>
            <a:endParaRPr lang="en-US" dirty="0">
              <a:latin typeface="Bell MT" pitchFamily="18" charset="0"/>
            </a:endParaRPr>
          </a:p>
        </p:txBody>
      </p:sp>
    </p:spTree>
    <p:extLst>
      <p:ext uri="{BB962C8B-B14F-4D97-AF65-F5344CB8AC3E}">
        <p14:creationId xmlns:p14="http://schemas.microsoft.com/office/powerpoint/2010/main" val="30834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Effect transition="in" filter="checkerboard(across)">
                                      <p:cBhvr>
                                        <p:cTn id="7" dur="500"/>
                                        <p:tgtEl>
                                          <p:spTgt spid="7373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3732">
                                            <p:txEl>
                                              <p:pRg st="1" end="1"/>
                                            </p:txEl>
                                          </p:spTgt>
                                        </p:tgtEl>
                                        <p:attrNameLst>
                                          <p:attrName>style.visibility</p:attrName>
                                        </p:attrNameLst>
                                      </p:cBhvr>
                                      <p:to>
                                        <p:strVal val="visible"/>
                                      </p:to>
                                    </p:set>
                                    <p:animEffect transition="in" filter="checkerboard(across)">
                                      <p:cBhvr>
                                        <p:cTn id="10" dur="500"/>
                                        <p:tgtEl>
                                          <p:spTgt spid="7373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animEffect transition="in" filter="checkerboard(across)">
                                      <p:cBhvr>
                                        <p:cTn id="15" dur="500"/>
                                        <p:tgtEl>
                                          <p:spTgt spid="737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73732">
                                            <p:txEl>
                                              <p:pRg st="3" end="3"/>
                                            </p:txEl>
                                          </p:spTgt>
                                        </p:tgtEl>
                                        <p:attrNameLst>
                                          <p:attrName>style.visibility</p:attrName>
                                        </p:attrNameLst>
                                      </p:cBhvr>
                                      <p:to>
                                        <p:strVal val="visible"/>
                                      </p:to>
                                    </p:set>
                                    <p:animEffect transition="in" filter="checkerboard(across)">
                                      <p:cBhvr>
                                        <p:cTn id="20" dur="500"/>
                                        <p:tgtEl>
                                          <p:spTgt spid="7373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73731">
                                            <p:txEl>
                                              <p:pRg st="5" end="5"/>
                                            </p:txEl>
                                          </p:spTgt>
                                        </p:tgtEl>
                                        <p:attrNameLst>
                                          <p:attrName>style.visibility</p:attrName>
                                        </p:attrNameLst>
                                      </p:cBhvr>
                                      <p:to>
                                        <p:strVal val="visible"/>
                                      </p:to>
                                    </p:set>
                                    <p:animEffect transition="in" filter="checkerboard(across)">
                                      <p:cBhvr>
                                        <p:cTn id="25" dur="500"/>
                                        <p:tgtEl>
                                          <p:spTgt spid="7373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73732">
                                            <p:txEl>
                                              <p:pRg st="5" end="5"/>
                                            </p:txEl>
                                          </p:spTgt>
                                        </p:tgtEl>
                                        <p:attrNameLst>
                                          <p:attrName>style.visibility</p:attrName>
                                        </p:attrNameLst>
                                      </p:cBhvr>
                                      <p:to>
                                        <p:strVal val="visible"/>
                                      </p:to>
                                    </p:set>
                                    <p:animEffect transition="in" filter="checkerboard(across)">
                                      <p:cBhvr>
                                        <p:cTn id="30" dur="500"/>
                                        <p:tgtEl>
                                          <p:spTgt spid="7373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animEffect transition="in" filter="checkerboard(across)">
                                      <p:cBhvr>
                                        <p:cTn id="35" dur="500"/>
                                        <p:tgtEl>
                                          <p:spTgt spid="7373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73732">
                                            <p:txEl>
                                              <p:pRg st="8" end="8"/>
                                            </p:txEl>
                                          </p:spTgt>
                                        </p:tgtEl>
                                        <p:attrNameLst>
                                          <p:attrName>style.visibility</p:attrName>
                                        </p:attrNameLst>
                                      </p:cBhvr>
                                      <p:to>
                                        <p:strVal val="visible"/>
                                      </p:to>
                                    </p:set>
                                    <p:animEffect transition="in" filter="checkerboard(across)">
                                      <p:cBhvr>
                                        <p:cTn id="40" dur="500"/>
                                        <p:tgtEl>
                                          <p:spTgt spid="737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13548" y="-116712"/>
            <a:ext cx="7511473" cy="1004182"/>
          </a:xfrm>
        </p:spPr>
        <p:txBody>
          <a:bodyPr>
            <a:normAutofit/>
          </a:bodyPr>
          <a:lstStyle/>
          <a:p>
            <a:r>
              <a:rPr lang="en-US" sz="3200" dirty="0">
                <a:solidFill>
                  <a:schemeClr val="tx1">
                    <a:lumMod val="75000"/>
                    <a:lumOff val="25000"/>
                  </a:schemeClr>
                </a:solidFill>
              </a:rPr>
              <a:t>Application</a:t>
            </a:r>
          </a:p>
        </p:txBody>
      </p:sp>
      <p:sp>
        <p:nvSpPr>
          <p:cNvPr id="109571" name="Rectangle 3"/>
          <p:cNvSpPr>
            <a:spLocks noGrp="1" noChangeArrowheads="1"/>
          </p:cNvSpPr>
          <p:nvPr>
            <p:ph idx="1"/>
          </p:nvPr>
        </p:nvSpPr>
        <p:spPr>
          <a:xfrm>
            <a:off x="675593" y="1254270"/>
            <a:ext cx="9359657" cy="4349460"/>
          </a:xfrm>
        </p:spPr>
        <p:txBody>
          <a:bodyPr>
            <a:normAutofit/>
          </a:bodyPr>
          <a:lstStyle/>
          <a:p>
            <a:r>
              <a:rPr lang="en-US" sz="2400" dirty="0"/>
              <a:t>Does demand fall when consumers perceive that prices are unfair?</a:t>
            </a:r>
          </a:p>
          <a:p>
            <a:pPr>
              <a:buFontTx/>
              <a:buNone/>
            </a:pPr>
            <a:endParaRPr lang="en-US" sz="2400" dirty="0"/>
          </a:p>
          <a:p>
            <a:r>
              <a:rPr lang="en-US" sz="2400" dirty="0"/>
              <a:t>Example: Premium pricing for large sizes in a catalogue</a:t>
            </a:r>
          </a:p>
          <a:p>
            <a:endParaRPr lang="en-US" sz="2400" dirty="0"/>
          </a:p>
          <a:p>
            <a:r>
              <a:rPr lang="en-US" sz="2400" dirty="0"/>
              <a:t>How will you test this?</a:t>
            </a:r>
          </a:p>
        </p:txBody>
      </p:sp>
    </p:spTree>
    <p:extLst>
      <p:ext uri="{BB962C8B-B14F-4D97-AF65-F5344CB8AC3E}">
        <p14:creationId xmlns:p14="http://schemas.microsoft.com/office/powerpoint/2010/main" val="183353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353992" y="0"/>
            <a:ext cx="7512050" cy="852488"/>
          </a:xfrm>
        </p:spPr>
        <p:txBody>
          <a:bodyPr>
            <a:normAutofit/>
          </a:bodyPr>
          <a:lstStyle/>
          <a:p>
            <a:r>
              <a:rPr lang="en-US" sz="3200" dirty="0">
                <a:solidFill>
                  <a:schemeClr val="tx1">
                    <a:lumMod val="75000"/>
                    <a:lumOff val="25000"/>
                  </a:schemeClr>
                </a:solidFill>
              </a:rPr>
              <a:t>Design 1</a:t>
            </a:r>
          </a:p>
        </p:txBody>
      </p:sp>
      <p:sp>
        <p:nvSpPr>
          <p:cNvPr id="111619" name="Rectangle 3"/>
          <p:cNvSpPr>
            <a:spLocks noGrp="1" noChangeArrowheads="1"/>
          </p:cNvSpPr>
          <p:nvPr>
            <p:ph idx="4294967295"/>
          </p:nvPr>
        </p:nvSpPr>
        <p:spPr>
          <a:xfrm>
            <a:off x="608635" y="990600"/>
            <a:ext cx="10375739" cy="4876800"/>
          </a:xfrm>
        </p:spPr>
        <p:txBody>
          <a:bodyPr>
            <a:normAutofit/>
          </a:bodyPr>
          <a:lstStyle/>
          <a:p>
            <a:pPr>
              <a:lnSpc>
                <a:spcPct val="90000"/>
              </a:lnSpc>
            </a:pPr>
            <a:r>
              <a:rPr lang="en-US" sz="2400" dirty="0"/>
              <a:t>Control catalogues</a:t>
            </a:r>
          </a:p>
          <a:p>
            <a:pPr lvl="1">
              <a:lnSpc>
                <a:spcPct val="90000"/>
              </a:lnSpc>
            </a:pPr>
            <a:r>
              <a:rPr lang="en-US" sz="2400" dirty="0"/>
              <a:t>No difference between the prices of the regular sized clothing and plus sizes</a:t>
            </a:r>
          </a:p>
          <a:p>
            <a:pPr lvl="1">
              <a:lnSpc>
                <a:spcPct val="90000"/>
              </a:lnSpc>
            </a:pPr>
            <a:r>
              <a:rPr lang="en-US" sz="2400" dirty="0"/>
              <a:t>$30, $30</a:t>
            </a:r>
          </a:p>
          <a:p>
            <a:pPr>
              <a:lnSpc>
                <a:spcPct val="90000"/>
              </a:lnSpc>
            </a:pPr>
            <a:r>
              <a:rPr lang="en-US" sz="2400" dirty="0"/>
              <a:t>Treatment catalogues</a:t>
            </a:r>
          </a:p>
          <a:p>
            <a:pPr lvl="1">
              <a:lnSpc>
                <a:spcPct val="90000"/>
              </a:lnSpc>
            </a:pPr>
            <a:r>
              <a:rPr lang="en-US" sz="2400" dirty="0"/>
              <a:t>A price premium ($X) for the plus size compared to regular size</a:t>
            </a:r>
          </a:p>
          <a:p>
            <a:pPr lvl="1">
              <a:lnSpc>
                <a:spcPct val="90000"/>
              </a:lnSpc>
            </a:pPr>
            <a:r>
              <a:rPr lang="en-US" sz="2400" dirty="0"/>
              <a:t>$30, $35</a:t>
            </a:r>
          </a:p>
          <a:p>
            <a:pPr marL="457200" lvl="1" indent="0">
              <a:lnSpc>
                <a:spcPct val="90000"/>
              </a:lnSpc>
              <a:buNone/>
            </a:pPr>
            <a:endParaRPr lang="en-US" sz="2400" dirty="0"/>
          </a:p>
          <a:p>
            <a:pPr marL="457200" lvl="1" indent="0">
              <a:lnSpc>
                <a:spcPct val="90000"/>
              </a:lnSpc>
              <a:buNone/>
            </a:pPr>
            <a:endParaRPr lang="en-US" sz="2400" dirty="0"/>
          </a:p>
          <a:p>
            <a:pPr>
              <a:lnSpc>
                <a:spcPct val="90000"/>
              </a:lnSpc>
            </a:pPr>
            <a:r>
              <a:rPr lang="en-US" sz="2400" dirty="0"/>
              <a:t>Look at the outcome in terms of sales</a:t>
            </a:r>
          </a:p>
          <a:p>
            <a:pPr lvl="1">
              <a:lnSpc>
                <a:spcPct val="90000"/>
              </a:lnSpc>
            </a:pPr>
            <a:r>
              <a:rPr lang="en-US" sz="2400" dirty="0"/>
              <a:t>What could be potential problems?</a:t>
            </a:r>
          </a:p>
        </p:txBody>
      </p:sp>
    </p:spTree>
    <p:extLst>
      <p:ext uri="{BB962C8B-B14F-4D97-AF65-F5344CB8AC3E}">
        <p14:creationId xmlns:p14="http://schemas.microsoft.com/office/powerpoint/2010/main" val="177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513145" y="84881"/>
            <a:ext cx="7510463" cy="623888"/>
          </a:xfrm>
        </p:spPr>
        <p:txBody>
          <a:bodyPr>
            <a:normAutofit/>
          </a:bodyPr>
          <a:lstStyle/>
          <a:p>
            <a:r>
              <a:rPr lang="en-US" sz="3200" dirty="0">
                <a:solidFill>
                  <a:schemeClr val="tx1">
                    <a:lumMod val="75000"/>
                    <a:lumOff val="25000"/>
                  </a:schemeClr>
                </a:solidFill>
              </a:rPr>
              <a:t>Design 2</a:t>
            </a:r>
          </a:p>
        </p:txBody>
      </p:sp>
      <p:sp>
        <p:nvSpPr>
          <p:cNvPr id="113667" name="Rectangle 3"/>
          <p:cNvSpPr>
            <a:spLocks noGrp="1" noChangeArrowheads="1"/>
          </p:cNvSpPr>
          <p:nvPr>
            <p:ph idx="4294967295"/>
          </p:nvPr>
        </p:nvSpPr>
        <p:spPr>
          <a:xfrm>
            <a:off x="891251" y="1076446"/>
            <a:ext cx="10417215" cy="5023412"/>
          </a:xfrm>
        </p:spPr>
        <p:txBody>
          <a:bodyPr>
            <a:noAutofit/>
          </a:bodyPr>
          <a:lstStyle/>
          <a:p>
            <a:r>
              <a:rPr lang="en-US" sz="2400" dirty="0">
                <a:solidFill>
                  <a:schemeClr val="accent3"/>
                </a:solidFill>
              </a:rPr>
              <a:t>Control catalogues</a:t>
            </a:r>
          </a:p>
          <a:p>
            <a:pPr lvl="1"/>
            <a:r>
              <a:rPr lang="en-US" sz="2400" dirty="0">
                <a:solidFill>
                  <a:schemeClr val="accent3"/>
                </a:solidFill>
              </a:rPr>
              <a:t>$30, $30</a:t>
            </a:r>
          </a:p>
          <a:p>
            <a:r>
              <a:rPr lang="en-US" sz="2400" dirty="0">
                <a:solidFill>
                  <a:schemeClr val="accent6"/>
                </a:solidFill>
              </a:rPr>
              <a:t>Treatment catalogues 1</a:t>
            </a:r>
          </a:p>
          <a:p>
            <a:pPr lvl="1"/>
            <a:r>
              <a:rPr lang="en-US" sz="2400" dirty="0">
                <a:solidFill>
                  <a:schemeClr val="accent6"/>
                </a:solidFill>
              </a:rPr>
              <a:t>$30, $35</a:t>
            </a:r>
          </a:p>
          <a:p>
            <a:r>
              <a:rPr lang="en-US" sz="2400" dirty="0">
                <a:solidFill>
                  <a:schemeClr val="accent6"/>
                </a:solidFill>
              </a:rPr>
              <a:t>Treatment catalogues 2</a:t>
            </a:r>
          </a:p>
          <a:p>
            <a:pPr lvl="1"/>
            <a:r>
              <a:rPr lang="en-US" sz="2400" dirty="0">
                <a:solidFill>
                  <a:schemeClr val="accent6"/>
                </a:solidFill>
              </a:rPr>
              <a:t>$35, $35</a:t>
            </a:r>
          </a:p>
          <a:p>
            <a:r>
              <a:rPr lang="en-US" sz="2400" dirty="0"/>
              <a:t>Look at the outcome in terms of sales</a:t>
            </a:r>
          </a:p>
          <a:p>
            <a:pPr lvl="1"/>
            <a:r>
              <a:rPr lang="en-US" sz="2400" dirty="0"/>
              <a:t>What extra insight does this design provide?</a:t>
            </a:r>
          </a:p>
          <a:p>
            <a:pPr>
              <a:buFontTx/>
              <a:buNone/>
            </a:pPr>
            <a:endParaRPr lang="en-US" sz="2400" dirty="0">
              <a:solidFill>
                <a:schemeClr val="accent5"/>
              </a:solidFill>
            </a:endParaRPr>
          </a:p>
          <a:p>
            <a:pPr>
              <a:buFontTx/>
              <a:buNone/>
            </a:pPr>
            <a:endParaRPr lang="en-US" sz="2400" dirty="0">
              <a:solidFill>
                <a:schemeClr val="accent5"/>
              </a:solidFill>
            </a:endParaRPr>
          </a:p>
          <a:p>
            <a:pPr>
              <a:buFontTx/>
              <a:buNone/>
            </a:pPr>
            <a:r>
              <a:rPr lang="en-US" sz="2400" dirty="0">
                <a:solidFill>
                  <a:schemeClr val="accent1"/>
                </a:solidFill>
              </a:rPr>
              <a:t>Reference: Anderson and </a:t>
            </a:r>
            <a:r>
              <a:rPr lang="en-US" sz="2400" dirty="0" err="1">
                <a:solidFill>
                  <a:schemeClr val="accent1"/>
                </a:solidFill>
              </a:rPr>
              <a:t>Simester</a:t>
            </a:r>
            <a:r>
              <a:rPr lang="en-US" sz="2400" dirty="0">
                <a:solidFill>
                  <a:schemeClr val="accent1"/>
                </a:solidFill>
              </a:rPr>
              <a:t>, </a:t>
            </a:r>
            <a:r>
              <a:rPr lang="en-US" sz="2400" i="1" dirty="0">
                <a:solidFill>
                  <a:schemeClr val="accent1"/>
                </a:solidFill>
              </a:rPr>
              <a:t>Marketing Science</a:t>
            </a:r>
            <a:r>
              <a:rPr lang="en-US" sz="2400" dirty="0">
                <a:solidFill>
                  <a:schemeClr val="accent1"/>
                </a:solidFill>
              </a:rPr>
              <a:t>, 27(3), 492-500</a:t>
            </a:r>
          </a:p>
        </p:txBody>
      </p:sp>
    </p:spTree>
    <p:extLst>
      <p:ext uri="{BB962C8B-B14F-4D97-AF65-F5344CB8AC3E}">
        <p14:creationId xmlns:p14="http://schemas.microsoft.com/office/powerpoint/2010/main" val="65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2209800" y="1676400"/>
            <a:ext cx="2743200" cy="1447800"/>
          </a:xfrm>
          <a:prstGeom prst="ellipse">
            <a:avLst/>
          </a:prstGeom>
          <a:solidFill>
            <a:schemeClr val="accent2"/>
          </a:solidFill>
          <a:ln w="9525">
            <a:solidFill>
              <a:schemeClr val="tx1"/>
            </a:solidFill>
            <a:round/>
            <a:headEnd/>
            <a:tailEnd/>
          </a:ln>
          <a:effectLst/>
        </p:spPr>
        <p:txBody>
          <a:bodyPr wrap="none" anchor="ctr"/>
          <a:lstStyle/>
          <a:p>
            <a:pPr algn="ctr" eaLnBrk="0" hangingPunct="0"/>
            <a:r>
              <a:rPr lang="en-US" sz="2400" dirty="0">
                <a:solidFill>
                  <a:schemeClr val="bg1"/>
                </a:solidFill>
                <a:latin typeface="Arial" panose="020B0604020202020204" pitchFamily="34" charset="0"/>
                <a:cs typeface="Arial" panose="020B0604020202020204" pitchFamily="34" charset="0"/>
              </a:rPr>
              <a:t>Ad Copy 1:</a:t>
            </a:r>
          </a:p>
          <a:p>
            <a:pPr algn="ctr" eaLnBrk="0" hangingPunct="0"/>
            <a:r>
              <a:rPr lang="en-US" sz="2400" dirty="0">
                <a:solidFill>
                  <a:schemeClr val="bg1"/>
                </a:solidFill>
                <a:latin typeface="Arial" panose="020B0604020202020204" pitchFamily="34" charset="0"/>
                <a:cs typeface="Arial" panose="020B0604020202020204" pitchFamily="34" charset="0"/>
              </a:rPr>
              <a:t>Ha-Ha!</a:t>
            </a:r>
            <a:endParaRPr lang="en-US" dirty="0">
              <a:solidFill>
                <a:schemeClr val="bg1"/>
              </a:solidFill>
              <a:latin typeface="Arial" panose="020B0604020202020204" pitchFamily="34" charset="0"/>
              <a:cs typeface="Arial" panose="020B0604020202020204" pitchFamily="34" charset="0"/>
            </a:endParaRPr>
          </a:p>
        </p:txBody>
      </p:sp>
      <p:sp>
        <p:nvSpPr>
          <p:cNvPr id="16387" name="AutoShape 3"/>
          <p:cNvSpPr>
            <a:spLocks noChangeArrowheads="1"/>
          </p:cNvSpPr>
          <p:nvPr/>
        </p:nvSpPr>
        <p:spPr bwMode="auto">
          <a:xfrm rot="1162704">
            <a:off x="5257800" y="2667000"/>
            <a:ext cx="1676400" cy="457200"/>
          </a:xfrm>
          <a:prstGeom prst="rightArrow">
            <a:avLst>
              <a:gd name="adj1" fmla="val 50000"/>
              <a:gd name="adj2" fmla="val 91667"/>
            </a:avLst>
          </a:prstGeom>
          <a:solidFill>
            <a:srgbClr val="00CCFF"/>
          </a:solidFill>
          <a:ln w="9525">
            <a:solidFill>
              <a:schemeClr val="tx1"/>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7010400" y="3124200"/>
            <a:ext cx="3124200" cy="12954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endParaRPr lang="en-US" sz="2800" dirty="0">
              <a:solidFill>
                <a:srgbClr val="FF3300"/>
              </a:solidFill>
              <a:latin typeface="Bell MT" pitchFamily="18" charset="0"/>
            </a:endParaRPr>
          </a:p>
          <a:p>
            <a:pPr algn="ctr" eaLnBrk="0" hangingPunct="0"/>
            <a:r>
              <a:rPr lang="en-US" sz="2800" dirty="0">
                <a:solidFill>
                  <a:schemeClr val="bg1"/>
                </a:solidFill>
                <a:latin typeface="Arial" panose="020B0604020202020204" pitchFamily="34" charset="0"/>
                <a:cs typeface="Arial" panose="020B0604020202020204" pitchFamily="34" charset="0"/>
              </a:rPr>
              <a:t>Brand Perception </a:t>
            </a:r>
          </a:p>
          <a:p>
            <a:pPr algn="ctr" eaLnBrk="0" hangingPunct="0"/>
            <a:endParaRPr lang="en-US" sz="2800" dirty="0">
              <a:solidFill>
                <a:srgbClr val="FF3300"/>
              </a:solidFill>
              <a:latin typeface="Bell MT" pitchFamily="18" charset="0"/>
            </a:endParaRPr>
          </a:p>
        </p:txBody>
      </p:sp>
      <p:sp>
        <p:nvSpPr>
          <p:cNvPr id="16389" name="Text Box 5"/>
          <p:cNvSpPr txBox="1">
            <a:spLocks noChangeArrowheads="1"/>
          </p:cNvSpPr>
          <p:nvPr/>
        </p:nvSpPr>
        <p:spPr bwMode="auto">
          <a:xfrm>
            <a:off x="5486400" y="276225"/>
            <a:ext cx="1030288" cy="2470150"/>
          </a:xfrm>
          <a:prstGeom prst="rect">
            <a:avLst/>
          </a:prstGeom>
          <a:noFill/>
          <a:ln w="9525">
            <a:noFill/>
            <a:miter lim="800000"/>
            <a:headEnd/>
            <a:tailEnd/>
          </a:ln>
          <a:effectLst/>
        </p:spPr>
        <p:txBody>
          <a:bodyPr wrap="none">
            <a:spAutoFit/>
          </a:bodyPr>
          <a:lstStyle/>
          <a:p>
            <a:pPr eaLnBrk="0" hangingPunct="0"/>
            <a:r>
              <a:rPr lang="en-US" sz="15600">
                <a:latin typeface="Bell MT" pitchFamily="18" charset="0"/>
              </a:rPr>
              <a:t>?</a:t>
            </a:r>
          </a:p>
        </p:txBody>
      </p:sp>
      <p:sp>
        <p:nvSpPr>
          <p:cNvPr id="16390" name="Oval 6"/>
          <p:cNvSpPr>
            <a:spLocks noChangeArrowheads="1"/>
          </p:cNvSpPr>
          <p:nvPr/>
        </p:nvSpPr>
        <p:spPr bwMode="auto">
          <a:xfrm>
            <a:off x="2057400" y="4038600"/>
            <a:ext cx="3124200" cy="1600200"/>
          </a:xfrm>
          <a:prstGeom prst="ellipse">
            <a:avLst/>
          </a:prstGeom>
          <a:solidFill>
            <a:schemeClr val="accent2"/>
          </a:solidFill>
          <a:ln w="9525">
            <a:solidFill>
              <a:schemeClr val="tx1"/>
            </a:solidFill>
            <a:round/>
            <a:headEnd/>
            <a:tailEnd/>
          </a:ln>
          <a:effectLst/>
        </p:spPr>
        <p:txBody>
          <a:bodyPr wrap="none" anchor="ctr"/>
          <a:lstStyle/>
          <a:p>
            <a:pPr algn="ctr" eaLnBrk="0" hangingPunct="0"/>
            <a:r>
              <a:rPr lang="en-US" sz="2400" dirty="0">
                <a:solidFill>
                  <a:schemeClr val="bg1"/>
                </a:solidFill>
                <a:latin typeface="Arial" panose="020B0604020202020204" pitchFamily="34" charset="0"/>
                <a:cs typeface="Arial" panose="020B0604020202020204" pitchFamily="34" charset="0"/>
              </a:rPr>
              <a:t>Ad Copy 2:</a:t>
            </a:r>
          </a:p>
          <a:p>
            <a:pPr algn="ctr" eaLnBrk="0" hangingPunct="0"/>
            <a:r>
              <a:rPr lang="en-US" sz="2400" dirty="0">
                <a:solidFill>
                  <a:schemeClr val="bg1"/>
                </a:solidFill>
                <a:latin typeface="Arial" panose="020B0604020202020204" pitchFamily="34" charset="0"/>
                <a:cs typeface="Arial" panose="020B0604020202020204" pitchFamily="34" charset="0"/>
              </a:rPr>
              <a:t>Wow!! - look at him… </a:t>
            </a:r>
            <a:endParaRPr lang="en-US" dirty="0">
              <a:solidFill>
                <a:schemeClr val="bg1"/>
              </a:solidFill>
              <a:latin typeface="Arial" panose="020B0604020202020204" pitchFamily="34" charset="0"/>
              <a:cs typeface="Arial" panose="020B0604020202020204" pitchFamily="34" charset="0"/>
            </a:endParaRPr>
          </a:p>
        </p:txBody>
      </p:sp>
      <p:sp>
        <p:nvSpPr>
          <p:cNvPr id="16391" name="AutoShape 7"/>
          <p:cNvSpPr>
            <a:spLocks noChangeArrowheads="1"/>
          </p:cNvSpPr>
          <p:nvPr/>
        </p:nvSpPr>
        <p:spPr bwMode="auto">
          <a:xfrm rot="-1469395">
            <a:off x="5334000" y="4343400"/>
            <a:ext cx="1676400" cy="457200"/>
          </a:xfrm>
          <a:prstGeom prst="rightArrow">
            <a:avLst>
              <a:gd name="adj1" fmla="val 50000"/>
              <a:gd name="adj2" fmla="val 91667"/>
            </a:avLst>
          </a:prstGeom>
          <a:solidFill>
            <a:srgbClr val="00CCFF"/>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5178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60438" y="136003"/>
            <a:ext cx="7543800" cy="533400"/>
          </a:xfrm>
          <a:noFill/>
          <a:ln/>
        </p:spPr>
        <p:txBody>
          <a:bodyPr vert="horz" lIns="90488" tIns="44450" rIns="90488" bIns="44450" rtlCol="0" anchor="ctr">
            <a:noAutofit/>
          </a:bodyPr>
          <a:lstStyle/>
          <a:p>
            <a:r>
              <a:rPr lang="en-US" sz="3200" dirty="0">
                <a:solidFill>
                  <a:schemeClr val="tx1">
                    <a:lumMod val="75000"/>
                    <a:lumOff val="25000"/>
                  </a:schemeClr>
                </a:solidFill>
              </a:rPr>
              <a:t>Trade-Offs</a:t>
            </a:r>
          </a:p>
        </p:txBody>
      </p:sp>
      <p:grpSp>
        <p:nvGrpSpPr>
          <p:cNvPr id="75779" name="Group 3"/>
          <p:cNvGrpSpPr>
            <a:grpSpLocks/>
          </p:cNvGrpSpPr>
          <p:nvPr/>
        </p:nvGrpSpPr>
        <p:grpSpPr bwMode="auto">
          <a:xfrm>
            <a:off x="2500132" y="3044825"/>
            <a:ext cx="7361498" cy="596900"/>
            <a:chOff x="1060" y="2356"/>
            <a:chExt cx="3736" cy="376"/>
          </a:xfrm>
          <a:solidFill>
            <a:schemeClr val="accent6">
              <a:lumMod val="25000"/>
              <a:lumOff val="75000"/>
            </a:schemeClr>
          </a:solidFill>
        </p:grpSpPr>
        <p:sp>
          <p:nvSpPr>
            <p:cNvPr id="75780" name="Rectangle 4"/>
            <p:cNvSpPr>
              <a:spLocks noChangeArrowheads="1"/>
            </p:cNvSpPr>
            <p:nvPr/>
          </p:nvSpPr>
          <p:spPr bwMode="auto">
            <a:xfrm>
              <a:off x="1588" y="2452"/>
              <a:ext cx="2680" cy="184"/>
            </a:xfrm>
            <a:prstGeom prst="rect">
              <a:avLst/>
            </a:prstGeom>
            <a:grpFill/>
            <a:ln w="12700">
              <a:solidFill>
                <a:schemeClr val="tx1"/>
              </a:solidFill>
              <a:miter lim="800000"/>
              <a:headEnd/>
              <a:tailEnd/>
            </a:ln>
            <a:effectLst/>
          </p:spPr>
          <p:txBody>
            <a:bodyPr wrap="none" anchor="ctr"/>
            <a:lstStyle/>
            <a:p>
              <a:endParaRPr lang="en-US"/>
            </a:p>
          </p:txBody>
        </p:sp>
        <p:sp>
          <p:nvSpPr>
            <p:cNvPr id="75781" name="AutoShape 5"/>
            <p:cNvSpPr>
              <a:spLocks noChangeArrowheads="1"/>
            </p:cNvSpPr>
            <p:nvPr/>
          </p:nvSpPr>
          <p:spPr bwMode="auto">
            <a:xfrm>
              <a:off x="4276" y="2356"/>
              <a:ext cx="520" cy="376"/>
            </a:xfrm>
            <a:prstGeom prst="rightArrow">
              <a:avLst>
                <a:gd name="adj1" fmla="val 50000"/>
                <a:gd name="adj2" fmla="val 69194"/>
              </a:avLst>
            </a:prstGeom>
            <a:grpFill/>
            <a:ln w="12700">
              <a:solidFill>
                <a:schemeClr val="tx1"/>
              </a:solidFill>
              <a:miter lim="800000"/>
              <a:headEnd/>
              <a:tailEnd/>
            </a:ln>
            <a:effectLst/>
          </p:spPr>
          <p:txBody>
            <a:bodyPr wrap="none" anchor="ctr"/>
            <a:lstStyle/>
            <a:p>
              <a:endParaRPr lang="en-US"/>
            </a:p>
          </p:txBody>
        </p:sp>
        <p:sp>
          <p:nvSpPr>
            <p:cNvPr id="75782" name="AutoShape 6"/>
            <p:cNvSpPr>
              <a:spLocks noChangeArrowheads="1"/>
            </p:cNvSpPr>
            <p:nvPr/>
          </p:nvSpPr>
          <p:spPr bwMode="auto">
            <a:xfrm flipH="1">
              <a:off x="1060" y="2356"/>
              <a:ext cx="520" cy="376"/>
            </a:xfrm>
            <a:prstGeom prst="rightArrow">
              <a:avLst>
                <a:gd name="adj1" fmla="val 50000"/>
                <a:gd name="adj2" fmla="val 69194"/>
              </a:avLst>
            </a:prstGeom>
            <a:grpFill/>
            <a:ln w="12700">
              <a:solidFill>
                <a:schemeClr val="tx1"/>
              </a:solidFill>
              <a:miter lim="800000"/>
              <a:headEnd/>
              <a:tailEnd/>
            </a:ln>
            <a:effectLst/>
          </p:spPr>
          <p:txBody>
            <a:bodyPr wrap="none" anchor="ctr"/>
            <a:lstStyle/>
            <a:p>
              <a:endParaRPr lang="en-US"/>
            </a:p>
          </p:txBody>
        </p:sp>
      </p:grpSp>
      <p:sp>
        <p:nvSpPr>
          <p:cNvPr id="75783" name="Rectangle 7"/>
          <p:cNvSpPr>
            <a:spLocks noChangeArrowheads="1"/>
          </p:cNvSpPr>
          <p:nvPr/>
        </p:nvSpPr>
        <p:spPr bwMode="auto">
          <a:xfrm>
            <a:off x="972058" y="2588871"/>
            <a:ext cx="1312861" cy="1197764"/>
          </a:xfrm>
          <a:prstGeom prst="rect">
            <a:avLst/>
          </a:prstGeom>
          <a:noFill/>
          <a:ln w="12700">
            <a:noFill/>
            <a:miter lim="800000"/>
            <a:headEnd/>
            <a:tailEnd/>
          </a:ln>
          <a:effectLst/>
        </p:spPr>
        <p:txBody>
          <a:bodyPr wrap="none" lIns="90488" tIns="44450" rIns="90488" bIns="44450">
            <a:spAutoFit/>
          </a:bodyPr>
          <a:lstStyle/>
          <a:p>
            <a:pPr eaLnBrk="0" hangingPunct="0"/>
            <a:r>
              <a:rPr lang="en-US" sz="2400" dirty="0">
                <a:latin typeface="Arial" panose="020B0604020202020204" pitchFamily="34" charset="0"/>
                <a:cs typeface="Arial" panose="020B0604020202020204" pitchFamily="34" charset="0"/>
              </a:rPr>
              <a:t>High</a:t>
            </a:r>
          </a:p>
          <a:p>
            <a:pPr eaLnBrk="0" hangingPunct="0"/>
            <a:r>
              <a:rPr lang="en-US" sz="2400" dirty="0">
                <a:latin typeface="Arial" panose="020B0604020202020204" pitchFamily="34" charset="0"/>
                <a:cs typeface="Arial" panose="020B0604020202020204" pitchFamily="34" charset="0"/>
              </a:rPr>
              <a:t>External</a:t>
            </a:r>
          </a:p>
          <a:p>
            <a:pPr eaLnBrk="0" hangingPunct="0"/>
            <a:r>
              <a:rPr lang="en-US" sz="2400" dirty="0">
                <a:latin typeface="Arial" panose="020B0604020202020204" pitchFamily="34" charset="0"/>
                <a:cs typeface="Arial" panose="020B0604020202020204" pitchFamily="34" charset="0"/>
              </a:rPr>
              <a:t>Validity</a:t>
            </a:r>
          </a:p>
        </p:txBody>
      </p:sp>
      <p:sp>
        <p:nvSpPr>
          <p:cNvPr id="75784" name="Rectangle 8"/>
          <p:cNvSpPr>
            <a:spLocks noChangeArrowheads="1"/>
          </p:cNvSpPr>
          <p:nvPr/>
        </p:nvSpPr>
        <p:spPr bwMode="auto">
          <a:xfrm>
            <a:off x="10050461" y="2703551"/>
            <a:ext cx="1210269" cy="1197764"/>
          </a:xfrm>
          <a:prstGeom prst="rect">
            <a:avLst/>
          </a:prstGeom>
          <a:noFill/>
          <a:ln w="12700">
            <a:noFill/>
            <a:miter lim="800000"/>
            <a:headEnd/>
            <a:tailEnd/>
          </a:ln>
          <a:effectLst/>
        </p:spPr>
        <p:txBody>
          <a:bodyPr wrap="none" lIns="90488" tIns="44450" rIns="90488" bIns="44450">
            <a:spAutoFit/>
          </a:bodyPr>
          <a:lstStyle/>
          <a:p>
            <a:pPr eaLnBrk="0" hangingPunct="0"/>
            <a:r>
              <a:rPr lang="en-US" sz="2400" dirty="0">
                <a:latin typeface="Arial" panose="020B0604020202020204" pitchFamily="34" charset="0"/>
                <a:cs typeface="Arial" panose="020B0604020202020204" pitchFamily="34" charset="0"/>
              </a:rPr>
              <a:t>High</a:t>
            </a:r>
          </a:p>
          <a:p>
            <a:pPr eaLnBrk="0" hangingPunct="0"/>
            <a:r>
              <a:rPr lang="en-US" sz="2400" dirty="0">
                <a:latin typeface="Arial" panose="020B0604020202020204" pitchFamily="34" charset="0"/>
                <a:cs typeface="Arial" panose="020B0604020202020204" pitchFamily="34" charset="0"/>
              </a:rPr>
              <a:t>Internal</a:t>
            </a:r>
          </a:p>
          <a:p>
            <a:pPr eaLnBrk="0" hangingPunct="0"/>
            <a:r>
              <a:rPr lang="en-US" sz="2400" dirty="0">
                <a:latin typeface="Arial" panose="020B0604020202020204" pitchFamily="34" charset="0"/>
                <a:cs typeface="Arial" panose="020B0604020202020204" pitchFamily="34" charset="0"/>
              </a:rPr>
              <a:t>Validity</a:t>
            </a:r>
          </a:p>
        </p:txBody>
      </p:sp>
      <p:sp>
        <p:nvSpPr>
          <p:cNvPr id="75785" name="Rectangle 9"/>
          <p:cNvSpPr>
            <a:spLocks noChangeArrowheads="1"/>
          </p:cNvSpPr>
          <p:nvPr/>
        </p:nvSpPr>
        <p:spPr bwMode="auto">
          <a:xfrm>
            <a:off x="2999173" y="2546673"/>
            <a:ext cx="940964"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400" dirty="0">
                <a:latin typeface="Arial" panose="020B0604020202020204" pitchFamily="34" charset="0"/>
                <a:cs typeface="Arial" panose="020B0604020202020204" pitchFamily="34" charset="0"/>
              </a:rPr>
              <a:t>Field</a:t>
            </a:r>
            <a:r>
              <a:rPr lang="en-US" sz="2800" dirty="0">
                <a:solidFill>
                  <a:srgbClr val="000000"/>
                </a:solidFill>
                <a:latin typeface="Bell MT" pitchFamily="18" charset="0"/>
              </a:rPr>
              <a:t> </a:t>
            </a:r>
          </a:p>
        </p:txBody>
      </p:sp>
      <p:sp>
        <p:nvSpPr>
          <p:cNvPr id="75786" name="Rectangle 10"/>
          <p:cNvSpPr>
            <a:spLocks noChangeArrowheads="1"/>
          </p:cNvSpPr>
          <p:nvPr/>
        </p:nvSpPr>
        <p:spPr bwMode="auto">
          <a:xfrm>
            <a:off x="8239241" y="2577451"/>
            <a:ext cx="697308" cy="459100"/>
          </a:xfrm>
          <a:prstGeom prst="rect">
            <a:avLst/>
          </a:prstGeom>
          <a:noFill/>
          <a:ln w="12700">
            <a:noFill/>
            <a:miter lim="800000"/>
            <a:headEnd/>
            <a:tailEnd/>
          </a:ln>
          <a:effectLst/>
        </p:spPr>
        <p:txBody>
          <a:bodyPr wrap="none" lIns="90488" tIns="44450" rIns="90488" bIns="44450">
            <a:spAutoFit/>
          </a:bodyPr>
          <a:lstStyle/>
          <a:p>
            <a:pPr eaLnBrk="0" hangingPunct="0"/>
            <a:r>
              <a:rPr lang="en-US" sz="2400" dirty="0">
                <a:latin typeface="Arial" panose="020B0604020202020204" pitchFamily="34" charset="0"/>
                <a:cs typeface="Arial" panose="020B0604020202020204" pitchFamily="34" charset="0"/>
              </a:rPr>
              <a:t>Lab</a:t>
            </a:r>
          </a:p>
        </p:txBody>
      </p:sp>
      <p:sp>
        <p:nvSpPr>
          <p:cNvPr id="75787" name="Rectangle 11"/>
          <p:cNvSpPr>
            <a:spLocks noChangeArrowheads="1"/>
          </p:cNvSpPr>
          <p:nvPr/>
        </p:nvSpPr>
        <p:spPr bwMode="auto">
          <a:xfrm>
            <a:off x="8242697" y="3901315"/>
            <a:ext cx="1415453" cy="828432"/>
          </a:xfrm>
          <a:prstGeom prst="rect">
            <a:avLst/>
          </a:prstGeom>
          <a:noFill/>
          <a:ln w="12700">
            <a:noFill/>
            <a:miter lim="800000"/>
            <a:headEnd/>
            <a:tailEnd/>
          </a:ln>
          <a:effectLst/>
        </p:spPr>
        <p:txBody>
          <a:bodyPr wrap="none" lIns="90488" tIns="44450" rIns="90488" bIns="44450">
            <a:spAutoFit/>
          </a:bodyPr>
          <a:lstStyle/>
          <a:p>
            <a:pPr eaLnBrk="0" hangingPunct="0"/>
            <a:r>
              <a:rPr lang="en-US" sz="2400" dirty="0">
                <a:latin typeface="Arial" panose="020B0604020202020204" pitchFamily="34" charset="0"/>
                <a:cs typeface="Arial" panose="020B0604020202020204" pitchFamily="34" charset="0"/>
              </a:rPr>
              <a:t>Scientific</a:t>
            </a:r>
          </a:p>
          <a:p>
            <a:pPr eaLnBrk="0" hangingPunct="0"/>
            <a:r>
              <a:rPr lang="en-US" sz="2400" dirty="0">
                <a:latin typeface="Arial" panose="020B0604020202020204" pitchFamily="34" charset="0"/>
                <a:cs typeface="Arial" panose="020B0604020202020204" pitchFamily="34" charset="0"/>
              </a:rPr>
              <a:t>Control</a:t>
            </a:r>
          </a:p>
        </p:txBody>
      </p:sp>
      <p:sp>
        <p:nvSpPr>
          <p:cNvPr id="75788" name="Rectangle 12"/>
          <p:cNvSpPr>
            <a:spLocks noChangeArrowheads="1"/>
          </p:cNvSpPr>
          <p:nvPr/>
        </p:nvSpPr>
        <p:spPr bwMode="auto">
          <a:xfrm>
            <a:off x="2888649" y="3965916"/>
            <a:ext cx="1912384" cy="828432"/>
          </a:xfrm>
          <a:prstGeom prst="rect">
            <a:avLst/>
          </a:prstGeom>
          <a:noFill/>
          <a:ln w="12700">
            <a:noFill/>
            <a:miter lim="800000"/>
            <a:headEnd/>
            <a:tailEnd/>
          </a:ln>
          <a:effectLst/>
        </p:spPr>
        <p:txBody>
          <a:bodyPr wrap="none" lIns="90488" tIns="44450" rIns="90488" bIns="44450">
            <a:spAutoFit/>
          </a:bodyPr>
          <a:lstStyle/>
          <a:p>
            <a:pPr eaLnBrk="0" hangingPunct="0"/>
            <a:r>
              <a:rPr lang="en-US" sz="2400" dirty="0">
                <a:latin typeface="Arial" panose="020B0604020202020204" pitchFamily="34" charset="0"/>
                <a:cs typeface="Arial" panose="020B0604020202020204" pitchFamily="34" charset="0"/>
              </a:rPr>
              <a:t>Real world</a:t>
            </a:r>
          </a:p>
          <a:p>
            <a:pPr eaLnBrk="0" hangingPunct="0"/>
            <a:r>
              <a:rPr lang="en-US" sz="2400" dirty="0">
                <a:latin typeface="Arial" panose="020B0604020202020204" pitchFamily="34" charset="0"/>
                <a:cs typeface="Arial" panose="020B0604020202020204" pitchFamily="34" charset="0"/>
              </a:rPr>
              <a:t>Environment</a:t>
            </a:r>
          </a:p>
        </p:txBody>
      </p:sp>
      <p:sp>
        <p:nvSpPr>
          <p:cNvPr id="75789" name="Rectangle 13"/>
          <p:cNvSpPr>
            <a:spLocks noChangeArrowheads="1"/>
          </p:cNvSpPr>
          <p:nvPr/>
        </p:nvSpPr>
        <p:spPr bwMode="auto">
          <a:xfrm>
            <a:off x="2897577" y="5297840"/>
            <a:ext cx="128587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i="1" dirty="0">
                <a:latin typeface="Bell MT" pitchFamily="18" charset="0"/>
              </a:rPr>
              <a:t>(in-market)</a:t>
            </a:r>
          </a:p>
        </p:txBody>
      </p:sp>
      <p:sp>
        <p:nvSpPr>
          <p:cNvPr id="75790" name="Rectangle 14"/>
          <p:cNvSpPr>
            <a:spLocks noChangeArrowheads="1"/>
          </p:cNvSpPr>
          <p:nvPr/>
        </p:nvSpPr>
        <p:spPr bwMode="auto">
          <a:xfrm>
            <a:off x="7561165" y="5212359"/>
            <a:ext cx="2096985" cy="397545"/>
          </a:xfrm>
          <a:prstGeom prst="rect">
            <a:avLst/>
          </a:prstGeom>
          <a:noFill/>
          <a:ln w="12700">
            <a:noFill/>
            <a:miter lim="800000"/>
            <a:headEnd/>
            <a:tailEnd/>
          </a:ln>
          <a:effectLst/>
        </p:spPr>
        <p:txBody>
          <a:bodyPr wrap="none" lIns="90488" tIns="44450" rIns="90488" bIns="44450">
            <a:spAutoFit/>
          </a:bodyPr>
          <a:lstStyle/>
          <a:p>
            <a:pPr eaLnBrk="0" hangingPunct="0"/>
            <a:r>
              <a:rPr lang="en-US" sz="2000" i="1" dirty="0">
                <a:latin typeface="Bell MT" pitchFamily="18" charset="0"/>
              </a:rPr>
              <a:t>(PC - paper/pencil)</a:t>
            </a:r>
          </a:p>
        </p:txBody>
      </p:sp>
    </p:spTree>
    <p:extLst>
      <p:ext uri="{BB962C8B-B14F-4D97-AF65-F5344CB8AC3E}">
        <p14:creationId xmlns:p14="http://schemas.microsoft.com/office/powerpoint/2010/main" val="1573624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animEffect transition="in" filter="blinds(horizontal)">
                                      <p:cBhvr>
                                        <p:cTn id="7" dur="500"/>
                                        <p:tgtEl>
                                          <p:spTgt spid="757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linds(horizontal)">
                                      <p:cBhvr>
                                        <p:cTn id="12" dur="500"/>
                                        <p:tgtEl>
                                          <p:spTgt spid="757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5786"/>
                                        </p:tgtEl>
                                        <p:attrNameLst>
                                          <p:attrName>style.visibility</p:attrName>
                                        </p:attrNameLst>
                                      </p:cBhvr>
                                      <p:to>
                                        <p:strVal val="visible"/>
                                      </p:to>
                                    </p:set>
                                    <p:animEffect transition="in" filter="box(in)">
                                      <p:cBhvr>
                                        <p:cTn id="17" dur="500"/>
                                        <p:tgtEl>
                                          <p:spTgt spid="7578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5784"/>
                                        </p:tgtEl>
                                        <p:attrNameLst>
                                          <p:attrName>style.visibility</p:attrName>
                                        </p:attrNameLst>
                                      </p:cBhvr>
                                      <p:to>
                                        <p:strVal val="visible"/>
                                      </p:to>
                                    </p:set>
                                    <p:animEffect transition="in" filter="box(in)">
                                      <p:cBhvr>
                                        <p:cTn id="22"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p:bldP spid="75784" grpId="0"/>
      <p:bldP spid="75785" grpId="0"/>
      <p:bldP spid="757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2C6F-52D5-4001-9EFD-C4076A85835A}"/>
              </a:ext>
            </a:extLst>
          </p:cNvPr>
          <p:cNvSpPr>
            <a:spLocks noGrp="1"/>
          </p:cNvSpPr>
          <p:nvPr>
            <p:ph type="title"/>
          </p:nvPr>
        </p:nvSpPr>
        <p:spPr>
          <a:xfrm>
            <a:off x="335469" y="0"/>
            <a:ext cx="10131425" cy="911683"/>
          </a:xfrm>
        </p:spPr>
        <p:txBody>
          <a:bodyPr/>
          <a:lstStyle/>
          <a:p>
            <a:r>
              <a:rPr lang="en-US" sz="3200" dirty="0">
                <a:solidFill>
                  <a:schemeClr val="tx1">
                    <a:lumMod val="75000"/>
                    <a:lumOff val="25000"/>
                  </a:schemeClr>
                </a:solidFill>
              </a:rPr>
              <a:t>Blake et al. – eBay Advertisements</a:t>
            </a:r>
            <a:endParaRPr lang="en-IN" sz="32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id="{C97AE0C8-89CB-4416-AB1F-1500BBF35CF8}"/>
              </a:ext>
            </a:extLst>
          </p:cNvPr>
          <p:cNvSpPr txBox="1">
            <a:spLocks/>
          </p:cNvSpPr>
          <p:nvPr/>
        </p:nvSpPr>
        <p:spPr>
          <a:xfrm>
            <a:off x="527260" y="1091346"/>
            <a:ext cx="10131425" cy="2337654"/>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dirty="0">
                <a:latin typeface="Arial" panose="020B0604020202020204" pitchFamily="34" charset="0"/>
                <a:cs typeface="Arial" panose="020B0604020202020204" pitchFamily="34" charset="0"/>
              </a:rPr>
              <a:t>How does paid search affect purchase decisions?</a:t>
            </a:r>
          </a:p>
          <a:p>
            <a:pPr lvl="1"/>
            <a:r>
              <a:rPr lang="en-US" sz="2400" dirty="0">
                <a:latin typeface="Arial" panose="020B0604020202020204" pitchFamily="34" charset="0"/>
                <a:cs typeface="Arial" panose="020B0604020202020204" pitchFamily="34" charset="0"/>
              </a:rPr>
              <a:t>Need correlation or causality?</a:t>
            </a:r>
          </a:p>
          <a:p>
            <a:r>
              <a:rPr lang="en-US" sz="2400" dirty="0">
                <a:latin typeface="Arial" panose="020B0604020202020204" pitchFamily="34" charset="0"/>
                <a:cs typeface="Arial" panose="020B0604020202020204" pitchFamily="34" charset="0"/>
              </a:rPr>
              <a:t>What did they find?</a:t>
            </a:r>
          </a:p>
          <a:p>
            <a:r>
              <a:rPr lang="en-US" sz="2400" dirty="0">
                <a:latin typeface="Arial" panose="020B0604020202020204" pitchFamily="34" charset="0"/>
                <a:cs typeface="Arial" panose="020B0604020202020204" pitchFamily="34" charset="0"/>
              </a:rPr>
              <a:t>What did they do?</a:t>
            </a:r>
          </a:p>
          <a:p>
            <a:pPr lvl="1"/>
            <a:r>
              <a:rPr lang="en-US" sz="2400" dirty="0">
                <a:latin typeface="Arial" panose="020B0604020202020204" pitchFamily="34" charset="0"/>
                <a:cs typeface="Arial" panose="020B0604020202020204" pitchFamily="34" charset="0"/>
              </a:rPr>
              <a:t>Data collected and analysis set up</a:t>
            </a:r>
            <a:endParaRPr lang="en-IN" sz="24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ED2DF78B-26F8-4C75-9006-A764EEC2FD4F}"/>
              </a:ext>
            </a:extLst>
          </p:cNvPr>
          <p:cNvSpPr/>
          <p:nvPr/>
        </p:nvSpPr>
        <p:spPr>
          <a:xfrm>
            <a:off x="733028" y="3725136"/>
            <a:ext cx="9521505" cy="19294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a:latin typeface="Arial" panose="020B0604020202020204" pitchFamily="34" charset="0"/>
                <a:cs typeface="Arial" panose="020B0604020202020204" pitchFamily="34" charset="0"/>
              </a:rPr>
              <a:t>Does paid search ads cause people to purchase more?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Would you recommend increase in search ad expenditure based on this study?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What other factors would affect your recommendation?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5040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8451-0208-4F8E-9778-F6A1D77C4908}"/>
              </a:ext>
            </a:extLst>
          </p:cNvPr>
          <p:cNvSpPr>
            <a:spLocks noGrp="1"/>
          </p:cNvSpPr>
          <p:nvPr>
            <p:ph type="title"/>
          </p:nvPr>
        </p:nvSpPr>
        <p:spPr>
          <a:xfrm>
            <a:off x="388364" y="-161124"/>
            <a:ext cx="10131425" cy="1235978"/>
          </a:xfrm>
        </p:spPr>
        <p:txBody>
          <a:bodyPr/>
          <a:lstStyle/>
          <a:p>
            <a:r>
              <a:rPr lang="en-US" sz="3200" dirty="0">
                <a:solidFill>
                  <a:schemeClr val="tx1">
                    <a:lumMod val="75000"/>
                    <a:lumOff val="25000"/>
                  </a:schemeClr>
                </a:solidFill>
              </a:rPr>
              <a:t>Blake et al. – eBay Advertisements</a:t>
            </a:r>
            <a:endParaRPr lang="en-IN" sz="32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502DC7B1-BD0F-48E2-8449-29AE30650241}"/>
              </a:ext>
            </a:extLst>
          </p:cNvPr>
          <p:cNvSpPr>
            <a:spLocks noGrp="1"/>
          </p:cNvSpPr>
          <p:nvPr>
            <p:ph idx="1"/>
          </p:nvPr>
        </p:nvSpPr>
        <p:spPr>
          <a:xfrm>
            <a:off x="472259" y="1091346"/>
            <a:ext cx="10131425" cy="2337654"/>
          </a:xfrm>
        </p:spPr>
        <p:txBody>
          <a:bodyPr>
            <a:normAutofit lnSpcReduction="10000"/>
          </a:bodyPr>
          <a:lstStyle/>
          <a:p>
            <a:r>
              <a:rPr lang="en-US" sz="2400" dirty="0"/>
              <a:t>Task: Measure the impact of paid search ads on traffic and attributed sales</a:t>
            </a:r>
          </a:p>
          <a:p>
            <a:endParaRPr lang="en-US" sz="2400" dirty="0"/>
          </a:p>
          <a:p>
            <a:r>
              <a:rPr lang="en-US" sz="2400" dirty="0"/>
              <a:t>Implementation:</a:t>
            </a:r>
          </a:p>
          <a:p>
            <a:pPr lvl="1"/>
            <a:r>
              <a:rPr lang="en-US" sz="2200" dirty="0"/>
              <a:t>Ran a series of controlled experiments for eBay on their paid search campaigns</a:t>
            </a:r>
            <a:endParaRPr lang="en-IN" sz="2200" dirty="0"/>
          </a:p>
        </p:txBody>
      </p:sp>
      <p:sp>
        <p:nvSpPr>
          <p:cNvPr id="4" name="Rectangle: Rounded Corners 3">
            <a:extLst>
              <a:ext uri="{FF2B5EF4-FFF2-40B4-BE49-F238E27FC236}">
                <a16:creationId xmlns:a16="http://schemas.microsoft.com/office/drawing/2014/main" id="{4997463F-B607-4BE3-BE5B-3ECE4A8E0B6B}"/>
              </a:ext>
            </a:extLst>
          </p:cNvPr>
          <p:cNvSpPr/>
          <p:nvPr/>
        </p:nvSpPr>
        <p:spPr>
          <a:xfrm>
            <a:off x="721453" y="3551517"/>
            <a:ext cx="9882231" cy="25069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a:latin typeface="Arial" panose="020B0604020202020204" pitchFamily="34" charset="0"/>
                <a:cs typeface="Arial" panose="020B0604020202020204" pitchFamily="34" charset="0"/>
              </a:rPr>
              <a:t>Finding:</a:t>
            </a:r>
          </a:p>
          <a:p>
            <a:pPr marL="457200" indent="-457200">
              <a:buFont typeface="+mj-lt"/>
              <a:buAutoNum type="arabicPeriod"/>
            </a:pPr>
            <a:r>
              <a:rPr lang="en-US" sz="2400" dirty="0">
                <a:latin typeface="Arial" panose="020B0604020202020204" pitchFamily="34" charset="0"/>
                <a:cs typeface="Arial" panose="020B0604020202020204" pitchFamily="34" charset="0"/>
              </a:rPr>
              <a:t>No significant impact of paid search ads on branded and non-branded keywords</a:t>
            </a:r>
          </a:p>
          <a:p>
            <a:pPr marL="457200" indent="-457200">
              <a:buFont typeface="+mj-lt"/>
              <a:buAutoNum type="arabicPeriod"/>
            </a:pPr>
            <a:r>
              <a:rPr lang="en-US" sz="2400" dirty="0">
                <a:latin typeface="Arial" panose="020B0604020202020204" pitchFamily="34" charset="0"/>
                <a:cs typeface="Arial" panose="020B0604020202020204" pitchFamily="34" charset="0"/>
              </a:rPr>
              <a:t>Paid search made an impact only on new customers</a:t>
            </a:r>
          </a:p>
        </p:txBody>
      </p:sp>
    </p:spTree>
    <p:extLst>
      <p:ext uri="{BB962C8B-B14F-4D97-AF65-F5344CB8AC3E}">
        <p14:creationId xmlns:p14="http://schemas.microsoft.com/office/powerpoint/2010/main" val="10854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4"/>
                                        </p:tgtEl>
                                      </p:cBhvr>
                                    </p:animEffect>
                                    <p:animScale>
                                      <p:cBhvr>
                                        <p:cTn id="7" dur="375"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8451-0208-4F8E-9778-F6A1D77C4908}"/>
              </a:ext>
            </a:extLst>
          </p:cNvPr>
          <p:cNvSpPr>
            <a:spLocks noGrp="1"/>
          </p:cNvSpPr>
          <p:nvPr>
            <p:ph type="title"/>
          </p:nvPr>
        </p:nvSpPr>
        <p:spPr>
          <a:xfrm>
            <a:off x="342066" y="0"/>
            <a:ext cx="10131425" cy="716710"/>
          </a:xfrm>
        </p:spPr>
        <p:txBody>
          <a:bodyPr/>
          <a:lstStyle/>
          <a:p>
            <a:r>
              <a:rPr lang="en-US" sz="3200" dirty="0">
                <a:solidFill>
                  <a:schemeClr val="tx1">
                    <a:lumMod val="75000"/>
                    <a:lumOff val="25000"/>
                  </a:schemeClr>
                </a:solidFill>
              </a:rPr>
              <a:t>Blake et al. – eBay Advertisements</a:t>
            </a:r>
            <a:endParaRPr lang="en-IN" sz="32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502DC7B1-BD0F-48E2-8449-29AE30650241}"/>
              </a:ext>
            </a:extLst>
          </p:cNvPr>
          <p:cNvSpPr>
            <a:spLocks noGrp="1"/>
          </p:cNvSpPr>
          <p:nvPr>
            <p:ph idx="1"/>
          </p:nvPr>
        </p:nvSpPr>
        <p:spPr>
          <a:xfrm>
            <a:off x="585134" y="1521282"/>
            <a:ext cx="10131425" cy="2027261"/>
          </a:xfrm>
        </p:spPr>
        <p:txBody>
          <a:bodyPr>
            <a:normAutofit/>
          </a:bodyPr>
          <a:lstStyle/>
          <a:p>
            <a:r>
              <a:rPr lang="en-US" sz="2400" dirty="0"/>
              <a:t>Why run experiments in this case?</a:t>
            </a:r>
          </a:p>
          <a:p>
            <a:pPr lvl="1"/>
            <a:r>
              <a:rPr lang="en-US" sz="2200" dirty="0"/>
              <a:t>Location of customers on the CDJ and their use of SEM</a:t>
            </a:r>
          </a:p>
          <a:p>
            <a:pPr lvl="1"/>
            <a:r>
              <a:rPr lang="en-US" sz="2200" dirty="0"/>
              <a:t>Branded keywords vs non-branded keywords</a:t>
            </a:r>
            <a:endParaRPr lang="en-IN" sz="2200" dirty="0"/>
          </a:p>
        </p:txBody>
      </p:sp>
      <p:sp>
        <p:nvSpPr>
          <p:cNvPr id="5" name="Rectangle: Rounded Corners 4">
            <a:extLst>
              <a:ext uri="{FF2B5EF4-FFF2-40B4-BE49-F238E27FC236}">
                <a16:creationId xmlns:a16="http://schemas.microsoft.com/office/drawing/2014/main" id="{E8DE758F-1A15-4E38-A694-7448F91CE5AA}"/>
              </a:ext>
            </a:extLst>
          </p:cNvPr>
          <p:cNvSpPr/>
          <p:nvPr/>
        </p:nvSpPr>
        <p:spPr>
          <a:xfrm>
            <a:off x="2209914" y="3996666"/>
            <a:ext cx="7231310" cy="17183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How can these differences be accounted for?</a:t>
            </a:r>
          </a:p>
        </p:txBody>
      </p:sp>
    </p:spTree>
    <p:extLst>
      <p:ext uri="{BB962C8B-B14F-4D97-AF65-F5344CB8AC3E}">
        <p14:creationId xmlns:p14="http://schemas.microsoft.com/office/powerpoint/2010/main" val="3258014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8451-0208-4F8E-9778-F6A1D77C4908}"/>
              </a:ext>
            </a:extLst>
          </p:cNvPr>
          <p:cNvSpPr>
            <a:spLocks noGrp="1"/>
          </p:cNvSpPr>
          <p:nvPr>
            <p:ph type="title"/>
          </p:nvPr>
        </p:nvSpPr>
        <p:spPr>
          <a:xfrm>
            <a:off x="417355" y="0"/>
            <a:ext cx="10131425" cy="963896"/>
          </a:xfrm>
        </p:spPr>
        <p:txBody>
          <a:bodyPr/>
          <a:lstStyle/>
          <a:p>
            <a:r>
              <a:rPr lang="en-US" sz="3200" dirty="0">
                <a:solidFill>
                  <a:schemeClr val="tx1">
                    <a:lumMod val="75000"/>
                    <a:lumOff val="25000"/>
                  </a:schemeClr>
                </a:solidFill>
              </a:rPr>
              <a:t>Blake et al. – eBay Advertisements</a:t>
            </a:r>
            <a:endParaRPr lang="en-IN" sz="32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502DC7B1-BD0F-48E2-8449-29AE30650241}"/>
              </a:ext>
            </a:extLst>
          </p:cNvPr>
          <p:cNvSpPr>
            <a:spLocks noGrp="1"/>
          </p:cNvSpPr>
          <p:nvPr>
            <p:ph idx="1"/>
          </p:nvPr>
        </p:nvSpPr>
        <p:spPr>
          <a:xfrm>
            <a:off x="484467" y="1185987"/>
            <a:ext cx="10131425" cy="2287537"/>
          </a:xfrm>
        </p:spPr>
        <p:txBody>
          <a:bodyPr>
            <a:normAutofit/>
          </a:bodyPr>
          <a:lstStyle/>
          <a:p>
            <a:r>
              <a:rPr lang="en-US" sz="2400" dirty="0">
                <a:solidFill>
                  <a:schemeClr val="accent3"/>
                </a:solidFill>
              </a:rPr>
              <a:t>Step 1: </a:t>
            </a:r>
            <a:r>
              <a:rPr lang="en-US" sz="2400" dirty="0"/>
              <a:t>Run an experiment </a:t>
            </a:r>
            <a:r>
              <a:rPr lang="en-US" sz="2400" i="1" dirty="0"/>
              <a:t>(also known as A/B testing by people who believe the world was created when computers were invented)</a:t>
            </a:r>
            <a:r>
              <a:rPr lang="en-US" sz="2400" dirty="0"/>
              <a:t> </a:t>
            </a:r>
          </a:p>
          <a:p>
            <a:pPr lvl="1"/>
            <a:r>
              <a:rPr lang="en-US" sz="2000" dirty="0"/>
              <a:t>You will need a treatment group and a control group</a:t>
            </a:r>
          </a:p>
          <a:p>
            <a:pPr lvl="1"/>
            <a:r>
              <a:rPr lang="en-US" sz="2000" dirty="0"/>
              <a:t>It is important to get the right </a:t>
            </a:r>
            <a:r>
              <a:rPr lang="en-US" sz="2000" b="1" dirty="0">
                <a:solidFill>
                  <a:schemeClr val="accent3"/>
                </a:solidFill>
              </a:rPr>
              <a:t>“control” </a:t>
            </a:r>
            <a:r>
              <a:rPr lang="en-US" sz="2000" dirty="0"/>
              <a:t>group. The only difference between the groups must be the </a:t>
            </a:r>
            <a:r>
              <a:rPr lang="en-US" sz="2000" b="1" dirty="0">
                <a:solidFill>
                  <a:schemeClr val="accent3"/>
                </a:solidFill>
              </a:rPr>
              <a:t>“treatment”</a:t>
            </a:r>
          </a:p>
          <a:p>
            <a:pPr lvl="1"/>
            <a:r>
              <a:rPr lang="en-IN" sz="2000" dirty="0"/>
              <a:t>How practical is this in reality?</a:t>
            </a:r>
          </a:p>
        </p:txBody>
      </p:sp>
      <p:sp>
        <p:nvSpPr>
          <p:cNvPr id="4" name="Rectangle 3">
            <a:extLst>
              <a:ext uri="{FF2B5EF4-FFF2-40B4-BE49-F238E27FC236}">
                <a16:creationId xmlns:a16="http://schemas.microsoft.com/office/drawing/2014/main" id="{2817900F-6CCC-47DB-9B87-182043FF658F}"/>
              </a:ext>
            </a:extLst>
          </p:cNvPr>
          <p:cNvSpPr/>
          <p:nvPr/>
        </p:nvSpPr>
        <p:spPr>
          <a:xfrm>
            <a:off x="672719" y="3485820"/>
            <a:ext cx="5423281" cy="461665"/>
          </a:xfrm>
          <a:prstGeom prst="rect">
            <a:avLst/>
          </a:prstGeom>
        </p:spPr>
        <p:txBody>
          <a:bodyPr wrap="none">
            <a:spAutoFit/>
          </a:bodyPr>
          <a:lstStyle/>
          <a:p>
            <a:pPr algn="ctr"/>
            <a:r>
              <a:rPr lang="en-US" sz="2400" dirty="0" err="1">
                <a:latin typeface="Arial" panose="020B0604020202020204" pitchFamily="34" charset="0"/>
                <a:cs typeface="Arial" panose="020B0604020202020204" pitchFamily="34" charset="0"/>
              </a:rPr>
              <a:t>Ebay</a:t>
            </a:r>
            <a:r>
              <a:rPr lang="en-US" sz="2400" dirty="0">
                <a:latin typeface="Arial" panose="020B0604020202020204" pitchFamily="34" charset="0"/>
                <a:cs typeface="Arial" panose="020B0604020202020204" pitchFamily="34" charset="0"/>
              </a:rPr>
              <a:t> experiments: Branded Keywords</a:t>
            </a:r>
          </a:p>
        </p:txBody>
      </p:sp>
      <p:sp>
        <p:nvSpPr>
          <p:cNvPr id="7" name="Rectangle: Rounded Corners 6">
            <a:extLst>
              <a:ext uri="{FF2B5EF4-FFF2-40B4-BE49-F238E27FC236}">
                <a16:creationId xmlns:a16="http://schemas.microsoft.com/office/drawing/2014/main" id="{DDB59C69-2B49-44ED-94F2-756695E4A6A2}"/>
              </a:ext>
            </a:extLst>
          </p:cNvPr>
          <p:cNvSpPr/>
          <p:nvPr/>
        </p:nvSpPr>
        <p:spPr>
          <a:xfrm>
            <a:off x="2910980" y="4591899"/>
            <a:ext cx="2701255" cy="12164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Paid Search Ads on Google</a:t>
            </a:r>
            <a:endParaRPr lang="en-IN"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10EF7DD0-EEA5-41C5-AAFA-6EFB42FAC9FF}"/>
              </a:ext>
            </a:extLst>
          </p:cNvPr>
          <p:cNvSpPr/>
          <p:nvPr/>
        </p:nvSpPr>
        <p:spPr>
          <a:xfrm>
            <a:off x="6418976" y="4591899"/>
            <a:ext cx="2701255" cy="12164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Paid Search Ads on Microsoft and Yahoo!</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3F07A8C-2E09-4158-8271-A9A1C2894CD7}"/>
              </a:ext>
            </a:extLst>
          </p:cNvPr>
          <p:cNvSpPr txBox="1"/>
          <p:nvPr/>
        </p:nvSpPr>
        <p:spPr>
          <a:xfrm>
            <a:off x="3124898" y="4222567"/>
            <a:ext cx="22734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Treatment Group </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F13A352-72BD-4405-BA3A-ADD2A648CC85}"/>
              </a:ext>
            </a:extLst>
          </p:cNvPr>
          <p:cNvSpPr txBox="1"/>
          <p:nvPr/>
        </p:nvSpPr>
        <p:spPr>
          <a:xfrm>
            <a:off x="6846814" y="4222567"/>
            <a:ext cx="172673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Control Group </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0A84DB9-BF6D-46E0-847F-C82BBBBA468F}"/>
              </a:ext>
            </a:extLst>
          </p:cNvPr>
          <p:cNvSpPr txBox="1"/>
          <p:nvPr/>
        </p:nvSpPr>
        <p:spPr>
          <a:xfrm>
            <a:off x="3986999" y="5946801"/>
            <a:ext cx="5380140" cy="461665"/>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2400" dirty="0">
                <a:latin typeface="Arial" panose="020B0604020202020204" pitchFamily="34" charset="0"/>
                <a:cs typeface="Arial" panose="020B0604020202020204" pitchFamily="34" charset="0"/>
              </a:rPr>
              <a:t>Are these two groups the same?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178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C0C4-3CC3-4B17-9990-DF493EF4E4F6}"/>
              </a:ext>
            </a:extLst>
          </p:cNvPr>
          <p:cNvSpPr>
            <a:spLocks noGrp="1"/>
          </p:cNvSpPr>
          <p:nvPr>
            <p:ph type="title"/>
          </p:nvPr>
        </p:nvSpPr>
        <p:spPr>
          <a:xfrm>
            <a:off x="106048" y="-78488"/>
            <a:ext cx="11341817" cy="970628"/>
          </a:xfrm>
        </p:spPr>
        <p:txBody>
          <a:bodyPr>
            <a:noAutofit/>
          </a:bodyPr>
          <a:lstStyle/>
          <a:p>
            <a:r>
              <a:rPr lang="en-US" sz="3200" dirty="0">
                <a:solidFill>
                  <a:schemeClr val="tx1">
                    <a:lumMod val="75000"/>
                    <a:lumOff val="25000"/>
                  </a:schemeClr>
                </a:solidFill>
              </a:rPr>
              <a:t>The strategy in this paper - Difference in difference (DID)</a:t>
            </a:r>
            <a:endParaRPr lang="en-IN" sz="3200" dirty="0">
              <a:solidFill>
                <a:schemeClr val="tx1">
                  <a:lumMod val="75000"/>
                  <a:lumOff val="25000"/>
                </a:schemeClr>
              </a:solidFill>
            </a:endParaRPr>
          </a:p>
        </p:txBody>
      </p:sp>
      <p:pic>
        <p:nvPicPr>
          <p:cNvPr id="6" name="Picture 5">
            <a:extLst>
              <a:ext uri="{FF2B5EF4-FFF2-40B4-BE49-F238E27FC236}">
                <a16:creationId xmlns:a16="http://schemas.microsoft.com/office/drawing/2014/main" id="{38C0D2A6-1C72-46C5-9F19-884A94E91D8E}"/>
              </a:ext>
            </a:extLst>
          </p:cNvPr>
          <p:cNvPicPr>
            <a:picLocks noChangeAspect="1"/>
          </p:cNvPicPr>
          <p:nvPr/>
        </p:nvPicPr>
        <p:blipFill>
          <a:blip r:embed="rId2"/>
          <a:stretch>
            <a:fillRect/>
          </a:stretch>
        </p:blipFill>
        <p:spPr>
          <a:xfrm>
            <a:off x="188795" y="1511467"/>
            <a:ext cx="4560293" cy="34772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D5F3BBB-1760-42C3-A01D-21E1C5F253F1}"/>
              </a:ext>
            </a:extLst>
          </p:cNvPr>
          <p:cNvSpPr>
            <a:spLocks noGrp="1"/>
          </p:cNvSpPr>
          <p:nvPr>
            <p:ph idx="1"/>
          </p:nvPr>
        </p:nvSpPr>
        <p:spPr>
          <a:xfrm>
            <a:off x="4854790" y="1275104"/>
            <a:ext cx="6593075" cy="5176070"/>
          </a:xfrm>
        </p:spPr>
        <p:txBody>
          <a:bodyPr>
            <a:normAutofit/>
          </a:bodyPr>
          <a:lstStyle/>
          <a:p>
            <a:r>
              <a:rPr lang="en-US" sz="2000" dirty="0"/>
              <a:t>Statistical technique used to capture an experimental like setup using observational data</a:t>
            </a:r>
          </a:p>
          <a:p>
            <a:r>
              <a:rPr lang="en-US" sz="2000" dirty="0"/>
              <a:t>Captures changes in outcome over time between a treatment group and control group</a:t>
            </a:r>
          </a:p>
          <a:p>
            <a:r>
              <a:rPr lang="en-US" sz="2000" dirty="0">
                <a:solidFill>
                  <a:schemeClr val="accent3"/>
                </a:solidFill>
              </a:rPr>
              <a:t>Key requirements</a:t>
            </a:r>
          </a:p>
          <a:p>
            <a:pPr lvl="1"/>
            <a:r>
              <a:rPr lang="en-US" sz="2000" dirty="0">
                <a:solidFill>
                  <a:schemeClr val="accent3"/>
                </a:solidFill>
              </a:rPr>
              <a:t>Panel data </a:t>
            </a:r>
            <a:r>
              <a:rPr lang="en-US" sz="2000" dirty="0"/>
              <a:t>(requires data before the intervention time period for both treatment and control)</a:t>
            </a:r>
          </a:p>
          <a:p>
            <a:pPr lvl="1"/>
            <a:r>
              <a:rPr lang="en-US" sz="2000" dirty="0">
                <a:solidFill>
                  <a:schemeClr val="accent3"/>
                </a:solidFill>
              </a:rPr>
              <a:t>Parallel Trends assumption: </a:t>
            </a:r>
            <a:r>
              <a:rPr lang="en-US" sz="2000" dirty="0"/>
              <a:t>Absent the intervention, both treatment and control will be parallel to each other (constant difference)</a:t>
            </a:r>
          </a:p>
          <a:p>
            <a:pPr lvl="1"/>
            <a:r>
              <a:rPr lang="en-US" sz="2000" dirty="0"/>
              <a:t>Other assumptions are also there but the two above are most important.</a:t>
            </a:r>
          </a:p>
        </p:txBody>
      </p:sp>
    </p:spTree>
    <p:extLst>
      <p:ext uri="{BB962C8B-B14F-4D97-AF65-F5344CB8AC3E}">
        <p14:creationId xmlns:p14="http://schemas.microsoft.com/office/powerpoint/2010/main" val="3394440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DFC5-9373-41AF-9F05-A68D4072510A}"/>
              </a:ext>
            </a:extLst>
          </p:cNvPr>
          <p:cNvSpPr>
            <a:spLocks noGrp="1"/>
          </p:cNvSpPr>
          <p:nvPr>
            <p:ph type="title"/>
          </p:nvPr>
        </p:nvSpPr>
        <p:spPr>
          <a:xfrm>
            <a:off x="187558" y="107109"/>
            <a:ext cx="10131425" cy="622095"/>
          </a:xfrm>
        </p:spPr>
        <p:txBody>
          <a:bodyPr/>
          <a:lstStyle/>
          <a:p>
            <a:r>
              <a:rPr lang="en-US" sz="3200" dirty="0">
                <a:solidFill>
                  <a:schemeClr val="tx1">
                    <a:lumMod val="75000"/>
                    <a:lumOff val="25000"/>
                  </a:schemeClr>
                </a:solidFill>
              </a:rPr>
              <a:t>How do you calculate these effects?</a:t>
            </a:r>
            <a:endParaRPr lang="en-IN" sz="32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8337D4-04A4-4E90-B809-97FC4FDEDBE5}"/>
                  </a:ext>
                </a:extLst>
              </p:cNvPr>
              <p:cNvSpPr>
                <a:spLocks noGrp="1"/>
              </p:cNvSpPr>
              <p:nvPr>
                <p:ph idx="1"/>
              </p:nvPr>
            </p:nvSpPr>
            <p:spPr>
              <a:xfrm>
                <a:off x="669023" y="1277302"/>
                <a:ext cx="10131425" cy="4712437"/>
              </a:xfrm>
            </p:spPr>
            <p:txBody>
              <a:bodyPr>
                <a:normAutofit/>
              </a:bodyPr>
              <a:lstStyle/>
              <a:p>
                <a:r>
                  <a:rPr lang="en-US" sz="2800" dirty="0"/>
                  <a:t>Linear regression once the treatment (T) and treated (X) groups are determined</a:t>
                </a:r>
              </a:p>
              <a:p>
                <a:pPr marL="0" indent="0">
                  <a:buNone/>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m:rPr>
                          <m:sty m:val="p"/>
                        </m:rPr>
                        <a:rPr lang="en-US" sz="2800" b="0" i="1" smtClean="0">
                          <a:latin typeface="Cambria Math" panose="02040503050406030204" pitchFamily="18" charset="0"/>
                        </a:rPr>
                        <m:t>α</m:t>
                      </m:r>
                      <m:r>
                        <a:rPr lang="en-US" sz="2800" b="0" i="1" smtClean="0">
                          <a:latin typeface="Cambria Math" panose="02040503050406030204" pitchFamily="18" charset="0"/>
                        </a:rPr>
                        <m:t>+</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r>
                        <a:rPr lang="en-US" sz="280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solidFill>
                            <a:schemeClr val="accent3"/>
                          </a:solidFill>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𝜖</m:t>
                          </m:r>
                        </m:e>
                        <m:sub>
                          <m:r>
                            <a:rPr lang="en-US" sz="2800" b="0" i="1" smtClean="0">
                              <a:latin typeface="Cambria Math" panose="02040503050406030204" pitchFamily="18" charset="0"/>
                            </a:rPr>
                            <m:t>𝑗</m:t>
                          </m:r>
                        </m:sub>
                      </m:sSub>
                    </m:oMath>
                  </m:oMathPara>
                </a14:m>
                <a:endParaRPr lang="en-US" sz="2800" b="0" dirty="0"/>
              </a:p>
              <a:p>
                <a14:m>
                  <m:oMath xmlns:m="http://schemas.openxmlformats.org/officeDocument/2006/math">
                    <m:r>
                      <a:rPr lang="en-US" sz="2800" i="1" smtClean="0">
                        <a:solidFill>
                          <a:schemeClr val="accent3"/>
                        </a:solidFill>
                        <a:latin typeface="Cambria Math" panose="02040503050406030204" pitchFamily="18" charset="0"/>
                        <a:ea typeface="Cambria Math" panose="02040503050406030204" pitchFamily="18" charset="0"/>
                      </a:rPr>
                      <m:t>𝛿</m:t>
                    </m:r>
                  </m:oMath>
                </a14:m>
                <a:r>
                  <a:rPr lang="en-IN" sz="2800" dirty="0"/>
                  <a:t> is the treatment effect on the outcome</a:t>
                </a:r>
              </a:p>
            </p:txBody>
          </p:sp>
        </mc:Choice>
        <mc:Fallback xmlns="">
          <p:sp>
            <p:nvSpPr>
              <p:cNvPr id="3" name="Content Placeholder 2">
                <a:extLst>
                  <a:ext uri="{FF2B5EF4-FFF2-40B4-BE49-F238E27FC236}">
                    <a16:creationId xmlns:a16="http://schemas.microsoft.com/office/drawing/2014/main" id="{4C8337D4-04A4-4E90-B809-97FC4FDEDBE5}"/>
                  </a:ext>
                </a:extLst>
              </p:cNvPr>
              <p:cNvSpPr>
                <a:spLocks noGrp="1" noRot="1" noChangeAspect="1" noMove="1" noResize="1" noEditPoints="1" noAdjustHandles="1" noChangeArrowheads="1" noChangeShapeType="1" noTextEdit="1"/>
              </p:cNvSpPr>
              <p:nvPr>
                <p:ph idx="1"/>
              </p:nvPr>
            </p:nvSpPr>
            <p:spPr>
              <a:xfrm>
                <a:off x="669023" y="1277302"/>
                <a:ext cx="10131425" cy="4712437"/>
              </a:xfrm>
              <a:blipFill>
                <a:blip r:embed="rId2"/>
                <a:stretch>
                  <a:fillRect l="-1083" t="-1423"/>
                </a:stretch>
              </a:blipFill>
            </p:spPr>
            <p:txBody>
              <a:bodyPr/>
              <a:lstStyle/>
              <a:p>
                <a:r>
                  <a:rPr lang="en-IN">
                    <a:noFill/>
                  </a:rPr>
                  <a:t> </a:t>
                </a:r>
              </a:p>
            </p:txBody>
          </p:sp>
        </mc:Fallback>
      </mc:AlternateContent>
    </p:spTree>
    <p:extLst>
      <p:ext uri="{BB962C8B-B14F-4D97-AF65-F5344CB8AC3E}">
        <p14:creationId xmlns:p14="http://schemas.microsoft.com/office/powerpoint/2010/main" val="174588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sz="3200" dirty="0">
                <a:solidFill>
                  <a:schemeClr val="tx1">
                    <a:lumMod val="75000"/>
                    <a:lumOff val="25000"/>
                  </a:schemeClr>
                </a:solidFill>
              </a:rPr>
              <a:t>Association does not Imply Causation</a:t>
            </a:r>
          </a:p>
        </p:txBody>
      </p:sp>
      <p:sp>
        <p:nvSpPr>
          <p:cNvPr id="7" name="Text Placeholder 6">
            <a:extLst>
              <a:ext uri="{FF2B5EF4-FFF2-40B4-BE49-F238E27FC236}">
                <a16:creationId xmlns:a16="http://schemas.microsoft.com/office/drawing/2014/main" id="{6C106FA2-3E2B-46D4-8000-F1995C3A3BD1}"/>
              </a:ext>
            </a:extLst>
          </p:cNvPr>
          <p:cNvSpPr>
            <a:spLocks noGrp="1"/>
          </p:cNvSpPr>
          <p:nvPr>
            <p:ph idx="1"/>
          </p:nvPr>
        </p:nvSpPr>
        <p:spPr>
          <a:xfrm>
            <a:off x="7153154" y="856527"/>
            <a:ext cx="4961682" cy="5301205"/>
          </a:xfrm>
        </p:spPr>
        <p:txBody>
          <a:bodyPr/>
          <a:lstStyle/>
          <a:p>
            <a:r>
              <a:rPr lang="en-US" sz="2400" dirty="0"/>
              <a:t>Young people attend rock concerts</a:t>
            </a:r>
          </a:p>
          <a:p>
            <a:pPr marL="800100" lvl="1" indent="-342900">
              <a:buFont typeface="Arial" panose="020B0604020202020204" pitchFamily="34" charset="0"/>
              <a:buChar char="•"/>
            </a:pPr>
            <a:r>
              <a:rPr lang="en-US" sz="2400" dirty="0"/>
              <a:t>An association between age and attendance at rock concerts</a:t>
            </a:r>
          </a:p>
          <a:p>
            <a:endParaRPr lang="en-US" sz="2400" dirty="0"/>
          </a:p>
          <a:p>
            <a:endParaRPr lang="en-US" sz="2400" dirty="0"/>
          </a:p>
          <a:p>
            <a:r>
              <a:rPr lang="en-US" sz="2400" dirty="0">
                <a:solidFill>
                  <a:schemeClr val="accent3"/>
                </a:solidFill>
              </a:rPr>
              <a:t>Attendance at rock concerts “causes” people to be young?</a:t>
            </a:r>
          </a:p>
          <a:p>
            <a:endParaRPr lang="en-US" sz="2400" dirty="0">
              <a:latin typeface="Bell MT" pitchFamily="18" charset="0"/>
            </a:endParaRPr>
          </a:p>
          <a:p>
            <a:endParaRPr lang="en-IN" dirty="0"/>
          </a:p>
        </p:txBody>
      </p:sp>
      <p:pic>
        <p:nvPicPr>
          <p:cNvPr id="3" name="Picture 2">
            <a:extLst>
              <a:ext uri="{FF2B5EF4-FFF2-40B4-BE49-F238E27FC236}">
                <a16:creationId xmlns:a16="http://schemas.microsoft.com/office/drawing/2014/main" id="{AB5679AD-BC09-4399-8108-16D4A0CA5A54}"/>
              </a:ext>
            </a:extLst>
          </p:cNvPr>
          <p:cNvPicPr>
            <a:picLocks noChangeAspect="1"/>
          </p:cNvPicPr>
          <p:nvPr/>
        </p:nvPicPr>
        <p:blipFill>
          <a:blip r:embed="rId3"/>
          <a:stretch>
            <a:fillRect/>
          </a:stretch>
        </p:blipFill>
        <p:spPr>
          <a:xfrm>
            <a:off x="77164" y="856527"/>
            <a:ext cx="6841361" cy="5011838"/>
          </a:xfrm>
          <a:prstGeom prst="rect">
            <a:avLst/>
          </a:prstGeom>
        </p:spPr>
      </p:pic>
    </p:spTree>
    <p:extLst>
      <p:ext uri="{BB962C8B-B14F-4D97-AF65-F5344CB8AC3E}">
        <p14:creationId xmlns:p14="http://schemas.microsoft.com/office/powerpoint/2010/main" val="155999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31044" y="94527"/>
            <a:ext cx="7512050" cy="533400"/>
          </a:xfrm>
        </p:spPr>
        <p:txBody>
          <a:bodyPr>
            <a:noAutofit/>
          </a:bodyPr>
          <a:lstStyle/>
          <a:p>
            <a:r>
              <a:rPr lang="en-US" sz="3200" dirty="0">
                <a:solidFill>
                  <a:schemeClr val="tx1">
                    <a:lumMod val="75000"/>
                    <a:lumOff val="25000"/>
                  </a:schemeClr>
                </a:solidFill>
              </a:rPr>
              <a:t>Spurious Correlation</a:t>
            </a:r>
          </a:p>
        </p:txBody>
      </p:sp>
      <p:sp>
        <p:nvSpPr>
          <p:cNvPr id="18435" name="Rectangle 3"/>
          <p:cNvSpPr>
            <a:spLocks noGrp="1" noChangeArrowheads="1"/>
          </p:cNvSpPr>
          <p:nvPr>
            <p:ph idx="4294967295"/>
          </p:nvPr>
        </p:nvSpPr>
        <p:spPr>
          <a:xfrm>
            <a:off x="231043" y="914400"/>
            <a:ext cx="11563559" cy="833377"/>
          </a:xfrm>
        </p:spPr>
        <p:txBody>
          <a:bodyPr>
            <a:normAutofit/>
          </a:bodyPr>
          <a:lstStyle/>
          <a:p>
            <a:pPr>
              <a:lnSpc>
                <a:spcPct val="80000"/>
              </a:lnSpc>
              <a:buFontTx/>
              <a:buNone/>
            </a:pPr>
            <a:r>
              <a:rPr lang="en-US" sz="2800" b="1" dirty="0">
                <a:solidFill>
                  <a:schemeClr val="accent2"/>
                </a:solidFill>
              </a:rPr>
              <a:t>Do more doctors in a region lead to a higher number of people dying from disease?</a:t>
            </a:r>
          </a:p>
        </p:txBody>
      </p:sp>
      <p:sp>
        <p:nvSpPr>
          <p:cNvPr id="2" name="Rectangle 1">
            <a:extLst>
              <a:ext uri="{FF2B5EF4-FFF2-40B4-BE49-F238E27FC236}">
                <a16:creationId xmlns:a16="http://schemas.microsoft.com/office/drawing/2014/main" id="{F696A612-E15C-4504-BE08-558374CA4F06}"/>
              </a:ext>
            </a:extLst>
          </p:cNvPr>
          <p:cNvSpPr/>
          <p:nvPr/>
        </p:nvSpPr>
        <p:spPr>
          <a:xfrm>
            <a:off x="314220" y="2063236"/>
            <a:ext cx="11563559" cy="3046988"/>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The number of doctors in a region is correlated with the number of lawyers in a region because of all of the malpractice protection needed by doctors. The higher number of lawyers in a region leads to an increase in the number of frivolous lawsuits in that region. The quantity of frivolous lawsuits drives up insurance premiums in general. The high price of insurance premiums leads to a greater percentage of the region that cant afford adequate health care. The inability for a large percentage of the region to afford adequate health care results in a large number of people dying from disease.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0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6378" y="93662"/>
            <a:ext cx="8229600" cy="533400"/>
          </a:xfrm>
        </p:spPr>
        <p:txBody>
          <a:bodyPr>
            <a:noAutofit/>
          </a:bodyPr>
          <a:lstStyle/>
          <a:p>
            <a:r>
              <a:rPr lang="en-US" sz="3200" dirty="0">
                <a:solidFill>
                  <a:schemeClr val="tx1">
                    <a:lumMod val="75000"/>
                    <a:lumOff val="25000"/>
                  </a:schemeClr>
                </a:solidFill>
              </a:rPr>
              <a:t>Arm Exercise and Longevity</a:t>
            </a:r>
          </a:p>
        </p:txBody>
      </p:sp>
      <p:sp>
        <p:nvSpPr>
          <p:cNvPr id="22531" name="Rectangle 3"/>
          <p:cNvSpPr>
            <a:spLocks noGrp="1" noChangeArrowheads="1"/>
          </p:cNvSpPr>
          <p:nvPr>
            <p:ph type="body" sz="half" idx="1"/>
          </p:nvPr>
        </p:nvSpPr>
        <p:spPr>
          <a:xfrm>
            <a:off x="300942" y="901860"/>
            <a:ext cx="9817261" cy="1633538"/>
          </a:xfrm>
        </p:spPr>
        <p:txBody>
          <a:bodyPr>
            <a:normAutofit/>
          </a:bodyPr>
          <a:lstStyle/>
          <a:p>
            <a:pPr marL="0" indent="0" algn="just">
              <a:lnSpc>
                <a:spcPct val="90000"/>
              </a:lnSpc>
              <a:buNone/>
            </a:pPr>
            <a:r>
              <a:rPr lang="en-US" sz="2400" dirty="0"/>
              <a:t>A study found that the average life expectancy of famous orchestra conductors was 73.4 years, significantly higher than the life expectancy for males, 68.5 years. Jane Brody, in her New York Times health column reported that this was thought to be due to arm exercise.</a:t>
            </a:r>
          </a:p>
        </p:txBody>
      </p:sp>
      <p:pic>
        <p:nvPicPr>
          <p:cNvPr id="22532" name="Picture 4" descr="Click To Download"/>
          <p:cNvPicPr>
            <a:picLocks noGrp="1" noChangeAspect="1" noChangeArrowheads="1"/>
          </p:cNvPicPr>
          <p:nvPr>
            <p:ph sz="quarter" idx="2"/>
          </p:nvPr>
        </p:nvPicPr>
        <p:blipFill>
          <a:blip r:embed="rId3" cstate="print"/>
          <a:srcRect/>
          <a:stretch>
            <a:fillRect/>
          </a:stretch>
        </p:blipFill>
        <p:spPr>
          <a:xfrm>
            <a:off x="6705601" y="2810197"/>
            <a:ext cx="3415980" cy="3415980"/>
          </a:xfrm>
          <a:ln/>
        </p:spPr>
      </p:pic>
      <p:pic>
        <p:nvPicPr>
          <p:cNvPr id="22533" name="Picture 5" descr="Click To Download"/>
          <p:cNvPicPr>
            <a:picLocks noGrp="1" noChangeAspect="1" noChangeArrowheads="1"/>
          </p:cNvPicPr>
          <p:nvPr>
            <p:ph sz="quarter" idx="3"/>
          </p:nvPr>
        </p:nvPicPr>
        <p:blipFill>
          <a:blip r:embed="rId4" cstate="print"/>
          <a:srcRect/>
          <a:stretch>
            <a:fillRect/>
          </a:stretch>
        </p:blipFill>
        <p:spPr>
          <a:xfrm>
            <a:off x="1956122" y="2798253"/>
            <a:ext cx="3454078" cy="3432685"/>
          </a:xfrm>
          <a:ln/>
        </p:spPr>
      </p:pic>
    </p:spTree>
    <p:extLst>
      <p:ext uri="{BB962C8B-B14F-4D97-AF65-F5344CB8AC3E}">
        <p14:creationId xmlns:p14="http://schemas.microsoft.com/office/powerpoint/2010/main" val="405261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0"/>
            <a:ext cx="9909858" cy="715962"/>
          </a:xfrm>
        </p:spPr>
        <p:txBody>
          <a:bodyPr>
            <a:noAutofit/>
          </a:bodyPr>
          <a:lstStyle/>
          <a:p>
            <a:r>
              <a:rPr lang="en-US" sz="3200" dirty="0">
                <a:solidFill>
                  <a:schemeClr val="tx1">
                    <a:lumMod val="75000"/>
                    <a:lumOff val="25000"/>
                  </a:schemeClr>
                </a:solidFill>
              </a:rPr>
              <a:t>Activity – Identify the spurious correlations in the following</a:t>
            </a:r>
          </a:p>
        </p:txBody>
      </p:sp>
      <p:sp>
        <p:nvSpPr>
          <p:cNvPr id="3" name="Text Placeholder 2"/>
          <p:cNvSpPr>
            <a:spLocks noGrp="1"/>
          </p:cNvSpPr>
          <p:nvPr>
            <p:ph type="body" sz="half" idx="1"/>
          </p:nvPr>
        </p:nvSpPr>
        <p:spPr>
          <a:xfrm>
            <a:off x="1909885" y="804851"/>
            <a:ext cx="7924800" cy="593756"/>
          </a:xfrm>
        </p:spPr>
        <p:txBody>
          <a:bodyPr/>
          <a:lstStyle/>
          <a:p>
            <a:r>
              <a:rPr lang="en-US" sz="2400" dirty="0">
                <a:solidFill>
                  <a:schemeClr val="accent2"/>
                </a:solidFill>
              </a:rPr>
              <a:t>Ice cream consumption leads to murder</a:t>
            </a:r>
          </a:p>
          <a:p>
            <a:endParaRPr lang="en-US" dirty="0">
              <a:solidFill>
                <a:schemeClr val="accent2"/>
              </a:solidFill>
            </a:endParaRPr>
          </a:p>
          <a:p>
            <a:endParaRPr lang="en-US" dirty="0">
              <a:solidFill>
                <a:schemeClr val="accent2"/>
              </a:solidFill>
            </a:endParaRPr>
          </a:p>
        </p:txBody>
      </p:sp>
      <p:pic>
        <p:nvPicPr>
          <p:cNvPr id="7" name="Content Placeholder 6"/>
          <p:cNvPicPr>
            <a:picLocks noGrp="1" noChangeAspect="1"/>
          </p:cNvPicPr>
          <p:nvPr>
            <p:ph sz="quarter" idx="2"/>
          </p:nvPr>
        </p:nvPicPr>
        <p:blipFill>
          <a:blip r:embed="rId2"/>
          <a:srcRect l="2082" r="2082"/>
          <a:stretch>
            <a:fillRect/>
          </a:stretch>
        </p:blipFill>
        <p:spPr>
          <a:xfrm>
            <a:off x="1909885" y="1310890"/>
            <a:ext cx="7782169" cy="4742259"/>
          </a:xfrm>
        </p:spPr>
      </p:pic>
    </p:spTree>
    <p:extLst>
      <p:ext uri="{BB962C8B-B14F-4D97-AF65-F5344CB8AC3E}">
        <p14:creationId xmlns:p14="http://schemas.microsoft.com/office/powerpoint/2010/main" val="411224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69" y="119062"/>
            <a:ext cx="10116273" cy="566738"/>
          </a:xfrm>
        </p:spPr>
        <p:txBody>
          <a:bodyPr>
            <a:noAutofit/>
          </a:bodyPr>
          <a:lstStyle/>
          <a:p>
            <a:r>
              <a:rPr lang="en-US" sz="3200" dirty="0">
                <a:solidFill>
                  <a:schemeClr val="tx1">
                    <a:lumMod val="75000"/>
                    <a:lumOff val="25000"/>
                  </a:schemeClr>
                </a:solidFill>
              </a:rPr>
              <a:t>Activity – Identify the spurious correlations in the following</a:t>
            </a:r>
          </a:p>
        </p:txBody>
      </p:sp>
      <p:sp>
        <p:nvSpPr>
          <p:cNvPr id="3" name="Text Placeholder 2"/>
          <p:cNvSpPr>
            <a:spLocks noGrp="1"/>
          </p:cNvSpPr>
          <p:nvPr>
            <p:ph type="body" sz="half" idx="2"/>
          </p:nvPr>
        </p:nvSpPr>
        <p:spPr>
          <a:xfrm>
            <a:off x="8329913" y="3026569"/>
            <a:ext cx="3608917" cy="804862"/>
          </a:xfrm>
        </p:spPr>
        <p:txBody>
          <a:bodyPr>
            <a:normAutofit lnSpcReduction="10000"/>
          </a:bodyPr>
          <a:lstStyle/>
          <a:p>
            <a:pPr marL="0" indent="0">
              <a:buNone/>
            </a:pPr>
            <a:r>
              <a:rPr lang="en-US" sz="2400" dirty="0">
                <a:solidFill>
                  <a:schemeClr val="accent2"/>
                </a:solidFill>
              </a:rPr>
              <a:t>Chocolate consumption leads to a Nobel Prize </a:t>
            </a:r>
          </a:p>
          <a:p>
            <a:endParaRPr lang="en-US" dirty="0"/>
          </a:p>
        </p:txBody>
      </p:sp>
      <p:pic>
        <p:nvPicPr>
          <p:cNvPr id="11" name="Picture 10">
            <a:extLst>
              <a:ext uri="{FF2B5EF4-FFF2-40B4-BE49-F238E27FC236}">
                <a16:creationId xmlns:a16="http://schemas.microsoft.com/office/drawing/2014/main" id="{B59F1A73-1F92-45D3-8C28-01F55C482BCE}"/>
              </a:ext>
            </a:extLst>
          </p:cNvPr>
          <p:cNvPicPr>
            <a:picLocks noChangeAspect="1"/>
          </p:cNvPicPr>
          <p:nvPr/>
        </p:nvPicPr>
        <p:blipFill>
          <a:blip r:embed="rId2"/>
          <a:stretch>
            <a:fillRect/>
          </a:stretch>
        </p:blipFill>
        <p:spPr>
          <a:xfrm>
            <a:off x="0" y="685800"/>
            <a:ext cx="7845041" cy="6172200"/>
          </a:xfrm>
          <a:prstGeom prst="rect">
            <a:avLst/>
          </a:prstGeom>
        </p:spPr>
      </p:pic>
    </p:spTree>
    <p:extLst>
      <p:ext uri="{BB962C8B-B14F-4D97-AF65-F5344CB8AC3E}">
        <p14:creationId xmlns:p14="http://schemas.microsoft.com/office/powerpoint/2010/main" val="4193090934"/>
      </p:ext>
    </p:extLst>
  </p:cSld>
  <p:clrMapOvr>
    <a:masterClrMapping/>
  </p:clrMapOvr>
</p:sld>
</file>

<file path=ppt/theme/theme1.xml><?xml version="1.0" encoding="utf-8"?>
<a:theme xmlns:a="http://schemas.openxmlformats.org/drawingml/2006/main" name="ISB PowerPoint Template - 2012 - V1.0">
  <a:themeElements>
    <a:clrScheme name="ISB">
      <a:dk1>
        <a:sysClr val="windowText" lastClr="000000"/>
      </a:dk1>
      <a:lt1>
        <a:sysClr val="window" lastClr="FFFFFF"/>
      </a:lt1>
      <a:dk2>
        <a:srgbClr val="1F497D"/>
      </a:dk2>
      <a:lt2>
        <a:srgbClr val="EEECE1"/>
      </a:lt2>
      <a:accent1>
        <a:srgbClr val="005E95"/>
      </a:accent1>
      <a:accent2>
        <a:srgbClr val="006BAC"/>
      </a:accent2>
      <a:accent3>
        <a:srgbClr val="4436C6"/>
      </a:accent3>
      <a:accent4>
        <a:srgbClr val="005B60"/>
      </a:accent4>
      <a:accent5>
        <a:srgbClr val="8B7765"/>
      </a:accent5>
      <a:accent6>
        <a:srgbClr val="530D0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ISB-PowerPoint-Template</Template>
  <TotalTime>3428</TotalTime>
  <Words>2060</Words>
  <Application>Microsoft Office PowerPoint</Application>
  <PresentationFormat>Widescreen</PresentationFormat>
  <Paragraphs>404</Paragraphs>
  <Slides>46</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Arial Narrow</vt:lpstr>
      <vt:lpstr>Bell MT</vt:lpstr>
      <vt:lpstr>Calibri</vt:lpstr>
      <vt:lpstr>Cambria Math</vt:lpstr>
      <vt:lpstr>Courier New</vt:lpstr>
      <vt:lpstr>Perpetua</vt:lpstr>
      <vt:lpstr>Wingdings</vt:lpstr>
      <vt:lpstr>ISB PowerPoint Template - 2012 - V1.0</vt:lpstr>
      <vt:lpstr>Clip</vt:lpstr>
      <vt:lpstr>Social Media and Web Analytics</vt:lpstr>
      <vt:lpstr>Causal Research</vt:lpstr>
      <vt:lpstr>Experiments and Marketing</vt:lpstr>
      <vt:lpstr>PowerPoint Presentation</vt:lpstr>
      <vt:lpstr>Association does not Imply Causation</vt:lpstr>
      <vt:lpstr>Spurious Correlation</vt:lpstr>
      <vt:lpstr>Arm Exercise and Longevity</vt:lpstr>
      <vt:lpstr>Activity – Identify the spurious correlations in the following</vt:lpstr>
      <vt:lpstr>Activity – Identify the spurious correlations in the following</vt:lpstr>
      <vt:lpstr>The Ideal Situation – A True Experiment</vt:lpstr>
      <vt:lpstr>Causal Effect: Definition</vt:lpstr>
      <vt:lpstr>The Ideal Experiment?</vt:lpstr>
      <vt:lpstr>What is an Experiment?</vt:lpstr>
      <vt:lpstr>PowerPoint Presentation</vt:lpstr>
      <vt:lpstr>Correlation vs. Causation</vt:lpstr>
      <vt:lpstr>Correlation vs. Causation</vt:lpstr>
      <vt:lpstr>Scenarios in marketing</vt:lpstr>
      <vt:lpstr>When do you need causality?</vt:lpstr>
      <vt:lpstr>When is correlation useful?</vt:lpstr>
      <vt:lpstr> How to Run Experiments? </vt:lpstr>
      <vt:lpstr>The Concept of Validity</vt:lpstr>
      <vt:lpstr>Experiments in Marketing </vt:lpstr>
      <vt:lpstr>Example: Price Experiment </vt:lpstr>
      <vt:lpstr>PowerPoint Presentation</vt:lpstr>
      <vt:lpstr>Experiment 1 </vt:lpstr>
      <vt:lpstr>Notation</vt:lpstr>
      <vt:lpstr>PowerPoint Presentation</vt:lpstr>
      <vt:lpstr>PowerPoint Presentation</vt:lpstr>
      <vt:lpstr>PowerPoint Presentation</vt:lpstr>
      <vt:lpstr>PowerPoint Presentation</vt:lpstr>
      <vt:lpstr>PowerPoint Presentation</vt:lpstr>
      <vt:lpstr>PowerPoint Presentation</vt:lpstr>
      <vt:lpstr>Example: Controlled Store Test</vt:lpstr>
      <vt:lpstr>PowerPoint Presentation</vt:lpstr>
      <vt:lpstr>Test Markets</vt:lpstr>
      <vt:lpstr>Lab vs. Field Experiments</vt:lpstr>
      <vt:lpstr>Application</vt:lpstr>
      <vt:lpstr>Design 1</vt:lpstr>
      <vt:lpstr>Design 2</vt:lpstr>
      <vt:lpstr>Trade-Offs</vt:lpstr>
      <vt:lpstr>Blake et al. – eBay Advertisements</vt:lpstr>
      <vt:lpstr>Blake et al. – eBay Advertisements</vt:lpstr>
      <vt:lpstr>Blake et al. – eBay Advertisements</vt:lpstr>
      <vt:lpstr>Blake et al. – eBay Advertisements</vt:lpstr>
      <vt:lpstr>The strategy in this paper - Difference in difference (DID)</vt:lpstr>
      <vt:lpstr>How do you calculate these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&amp; social media marketing</dc:title>
  <dc:creator>Madhu Viswanathan</dc:creator>
  <cp:lastModifiedBy>Madhu Viswanathan</cp:lastModifiedBy>
  <cp:revision>43</cp:revision>
  <dcterms:created xsi:type="dcterms:W3CDTF">2019-10-07T05:32:18Z</dcterms:created>
  <dcterms:modified xsi:type="dcterms:W3CDTF">2019-12-01T05:42:30Z</dcterms:modified>
</cp:coreProperties>
</file>