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3" r:id="rId2"/>
  </p:sldMasterIdLst>
  <p:notesMasterIdLst>
    <p:notesMasterId r:id="rId22"/>
  </p:notesMasterIdLst>
  <p:sldIdLst>
    <p:sldId id="295" r:id="rId3"/>
    <p:sldId id="323" r:id="rId4"/>
    <p:sldId id="324" r:id="rId5"/>
    <p:sldId id="328" r:id="rId6"/>
    <p:sldId id="325" r:id="rId7"/>
    <p:sldId id="326" r:id="rId8"/>
    <p:sldId id="348" r:id="rId9"/>
    <p:sldId id="297" r:id="rId10"/>
    <p:sldId id="317" r:id="rId11"/>
    <p:sldId id="341" r:id="rId12"/>
    <p:sldId id="342" r:id="rId13"/>
    <p:sldId id="343" r:id="rId14"/>
    <p:sldId id="344" r:id="rId15"/>
    <p:sldId id="345" r:id="rId16"/>
    <p:sldId id="346" r:id="rId17"/>
    <p:sldId id="351" r:id="rId18"/>
    <p:sldId id="349" r:id="rId19"/>
    <p:sldId id="352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6DB19-AF7C-4796-90DB-10E23EAAE3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237638-F349-4791-BDAB-E354984B44D7}">
      <dgm:prSet/>
      <dgm:spPr/>
      <dgm:t>
        <a:bodyPr/>
        <a:lstStyle/>
        <a:p>
          <a:r>
            <a:rPr lang="en-US"/>
            <a:t>Prepare and organize your data</a:t>
          </a:r>
        </a:p>
      </dgm:t>
    </dgm:pt>
    <dgm:pt modelId="{25D562A1-058D-4561-8F8E-42555698BDD9}" type="parTrans" cxnId="{A5F081A8-2659-4C95-B0AE-940915E758C4}">
      <dgm:prSet/>
      <dgm:spPr/>
      <dgm:t>
        <a:bodyPr/>
        <a:lstStyle/>
        <a:p>
          <a:endParaRPr lang="en-US"/>
        </a:p>
      </dgm:t>
    </dgm:pt>
    <dgm:pt modelId="{689568FD-2300-4389-B090-A9CDA21204E1}" type="sibTrans" cxnId="{A5F081A8-2659-4C95-B0AE-940915E758C4}">
      <dgm:prSet/>
      <dgm:spPr/>
      <dgm:t>
        <a:bodyPr/>
        <a:lstStyle/>
        <a:p>
          <a:endParaRPr lang="en-US"/>
        </a:p>
      </dgm:t>
    </dgm:pt>
    <dgm:pt modelId="{1E74148F-8138-4C69-8248-EB6139DCB3C3}">
      <dgm:prSet/>
      <dgm:spPr/>
      <dgm:t>
        <a:bodyPr/>
        <a:lstStyle/>
        <a:p>
          <a:r>
            <a:rPr lang="en-US"/>
            <a:t>Decide on touchpoints, outcomes and rules for calculating ROI</a:t>
          </a:r>
        </a:p>
      </dgm:t>
    </dgm:pt>
    <dgm:pt modelId="{EBE5D448-1939-43E6-8410-350884609E6C}" type="parTrans" cxnId="{27D22ACC-2D87-49F0-AC6E-767526EC6118}">
      <dgm:prSet/>
      <dgm:spPr/>
      <dgm:t>
        <a:bodyPr/>
        <a:lstStyle/>
        <a:p>
          <a:endParaRPr lang="en-US"/>
        </a:p>
      </dgm:t>
    </dgm:pt>
    <dgm:pt modelId="{E802EBF6-BD14-4C41-8D7A-57CE6F7129D1}" type="sibTrans" cxnId="{27D22ACC-2D87-49F0-AC6E-767526EC6118}">
      <dgm:prSet/>
      <dgm:spPr/>
      <dgm:t>
        <a:bodyPr/>
        <a:lstStyle/>
        <a:p>
          <a:endParaRPr lang="en-US"/>
        </a:p>
      </dgm:t>
    </dgm:pt>
    <dgm:pt modelId="{9047EAA2-DF12-42EF-A2B7-39EC4930FF36}">
      <dgm:prSet/>
      <dgm:spPr/>
      <dgm:t>
        <a:bodyPr/>
        <a:lstStyle/>
        <a:p>
          <a:r>
            <a:rPr lang="en-US"/>
            <a:t>Experiment</a:t>
          </a:r>
        </a:p>
      </dgm:t>
    </dgm:pt>
    <dgm:pt modelId="{52C38D42-AF87-4996-AA55-123143040859}" type="parTrans" cxnId="{1A231075-6C2D-4D59-AE84-30DEABD7053D}">
      <dgm:prSet/>
      <dgm:spPr/>
      <dgm:t>
        <a:bodyPr/>
        <a:lstStyle/>
        <a:p>
          <a:endParaRPr lang="en-US"/>
        </a:p>
      </dgm:t>
    </dgm:pt>
    <dgm:pt modelId="{35FAE58F-10E8-4246-8B9D-E5B05851701E}" type="sibTrans" cxnId="{1A231075-6C2D-4D59-AE84-30DEABD7053D}">
      <dgm:prSet/>
      <dgm:spPr/>
      <dgm:t>
        <a:bodyPr/>
        <a:lstStyle/>
        <a:p>
          <a:endParaRPr lang="en-US"/>
        </a:p>
      </dgm:t>
    </dgm:pt>
    <dgm:pt modelId="{6A5DAAA6-A07D-4E56-A0FC-73AD2B5C1BDF}">
      <dgm:prSet/>
      <dgm:spPr/>
      <dgm:t>
        <a:bodyPr/>
        <a:lstStyle/>
        <a:p>
          <a:r>
            <a:rPr lang="en-US" dirty="0"/>
            <a:t>Play with multiple levers to figure out the best combination for you</a:t>
          </a:r>
        </a:p>
      </dgm:t>
    </dgm:pt>
    <dgm:pt modelId="{D59E9650-9EFD-45CD-9F6D-6EA9804DF0C6}" type="parTrans" cxnId="{7CEDFFD7-CA63-483A-A7D1-57FCDE0FF1DF}">
      <dgm:prSet/>
      <dgm:spPr/>
      <dgm:t>
        <a:bodyPr/>
        <a:lstStyle/>
        <a:p>
          <a:endParaRPr lang="en-US"/>
        </a:p>
      </dgm:t>
    </dgm:pt>
    <dgm:pt modelId="{92CD0C12-3472-4C09-B6D9-CA7D0DFA1AF1}" type="sibTrans" cxnId="{7CEDFFD7-CA63-483A-A7D1-57FCDE0FF1DF}">
      <dgm:prSet/>
      <dgm:spPr/>
      <dgm:t>
        <a:bodyPr/>
        <a:lstStyle/>
        <a:p>
          <a:endParaRPr lang="en-US"/>
        </a:p>
      </dgm:t>
    </dgm:pt>
    <dgm:pt modelId="{834A09DD-6EB6-4FA5-96D3-489459DB5821}">
      <dgm:prSet/>
      <dgm:spPr/>
      <dgm:t>
        <a:bodyPr/>
        <a:lstStyle/>
        <a:p>
          <a:r>
            <a:rPr lang="en-US"/>
            <a:t>Apply statistical analysis</a:t>
          </a:r>
        </a:p>
      </dgm:t>
    </dgm:pt>
    <dgm:pt modelId="{9EFC1786-558D-4DC8-8544-E58DDB0277DE}" type="parTrans" cxnId="{8F42F120-E855-45C7-9E0B-9BB18A673D2D}">
      <dgm:prSet/>
      <dgm:spPr/>
      <dgm:t>
        <a:bodyPr/>
        <a:lstStyle/>
        <a:p>
          <a:endParaRPr lang="en-US"/>
        </a:p>
      </dgm:t>
    </dgm:pt>
    <dgm:pt modelId="{F2286862-CF62-4612-B6F5-4CC1DD89B1CE}" type="sibTrans" cxnId="{8F42F120-E855-45C7-9E0B-9BB18A673D2D}">
      <dgm:prSet/>
      <dgm:spPr/>
      <dgm:t>
        <a:bodyPr/>
        <a:lstStyle/>
        <a:p>
          <a:endParaRPr lang="en-US"/>
        </a:p>
      </dgm:t>
    </dgm:pt>
    <dgm:pt modelId="{0183E0AB-7602-412E-97EB-2BF7D272F3DE}">
      <dgm:prSet/>
      <dgm:spPr/>
      <dgm:t>
        <a:bodyPr/>
        <a:lstStyle/>
        <a:p>
          <a:r>
            <a:rPr lang="en-US"/>
            <a:t>Regressions</a:t>
          </a:r>
        </a:p>
      </dgm:t>
    </dgm:pt>
    <dgm:pt modelId="{5C8050DF-91E1-4229-B5B7-CBBB9F006BC5}" type="parTrans" cxnId="{A2D4DD7E-593E-4F30-BA68-11A2BB0F57AA}">
      <dgm:prSet/>
      <dgm:spPr/>
      <dgm:t>
        <a:bodyPr/>
        <a:lstStyle/>
        <a:p>
          <a:endParaRPr lang="en-US"/>
        </a:p>
      </dgm:t>
    </dgm:pt>
    <dgm:pt modelId="{FE301A40-9517-466F-812C-84EBC0224C33}" type="sibTrans" cxnId="{A2D4DD7E-593E-4F30-BA68-11A2BB0F57AA}">
      <dgm:prSet/>
      <dgm:spPr/>
      <dgm:t>
        <a:bodyPr/>
        <a:lstStyle/>
        <a:p>
          <a:endParaRPr lang="en-US"/>
        </a:p>
      </dgm:t>
    </dgm:pt>
    <dgm:pt modelId="{3D59E127-566F-40C6-9D58-DB014F77801B}">
      <dgm:prSet/>
      <dgm:spPr/>
      <dgm:t>
        <a:bodyPr/>
        <a:lstStyle/>
        <a:p>
          <a:r>
            <a:rPr lang="en-US"/>
            <a:t>Get creative (statistical power or experiments)</a:t>
          </a:r>
        </a:p>
      </dgm:t>
    </dgm:pt>
    <dgm:pt modelId="{AD460DE4-3518-429A-B1DC-9DBA16B8D184}" type="parTrans" cxnId="{25E0EF2F-E8A2-4EAF-B0B3-F63D36CC0A7E}">
      <dgm:prSet/>
      <dgm:spPr/>
      <dgm:t>
        <a:bodyPr/>
        <a:lstStyle/>
        <a:p>
          <a:endParaRPr lang="en-US"/>
        </a:p>
      </dgm:t>
    </dgm:pt>
    <dgm:pt modelId="{1F2AD949-9EE6-415F-B016-DDAAF3220377}" type="sibTrans" cxnId="{25E0EF2F-E8A2-4EAF-B0B3-F63D36CC0A7E}">
      <dgm:prSet/>
      <dgm:spPr/>
      <dgm:t>
        <a:bodyPr/>
        <a:lstStyle/>
        <a:p>
          <a:endParaRPr lang="en-US"/>
        </a:p>
      </dgm:t>
    </dgm:pt>
    <dgm:pt modelId="{CB998973-F74F-4FC6-855A-8E7BC84148EE}">
      <dgm:prSet/>
      <dgm:spPr/>
      <dgm:t>
        <a:bodyPr/>
        <a:lstStyle/>
        <a:p>
          <a:r>
            <a:rPr lang="en-US"/>
            <a:t>Incremental value</a:t>
          </a:r>
        </a:p>
      </dgm:t>
    </dgm:pt>
    <dgm:pt modelId="{A06CF06E-E9C9-4705-A43A-29BB62A0A39C}" type="parTrans" cxnId="{4B78AE9E-68AC-4029-BF3E-0FB01F882729}">
      <dgm:prSet/>
      <dgm:spPr/>
      <dgm:t>
        <a:bodyPr/>
        <a:lstStyle/>
        <a:p>
          <a:endParaRPr lang="en-US"/>
        </a:p>
      </dgm:t>
    </dgm:pt>
    <dgm:pt modelId="{0115ACF2-DEA7-46D2-A3BB-9C7FB4FE2AEA}" type="sibTrans" cxnId="{4B78AE9E-68AC-4029-BF3E-0FB01F882729}">
      <dgm:prSet/>
      <dgm:spPr/>
      <dgm:t>
        <a:bodyPr/>
        <a:lstStyle/>
        <a:p>
          <a:endParaRPr lang="en-US"/>
        </a:p>
      </dgm:t>
    </dgm:pt>
    <dgm:pt modelId="{1CA95137-C3DB-49B4-92F7-04ACFB721253}">
      <dgm:prSet/>
      <dgm:spPr/>
      <dgm:t>
        <a:bodyPr/>
        <a:lstStyle/>
        <a:p>
          <a:r>
            <a:rPr lang="en-US"/>
            <a:t>Bayesian</a:t>
          </a:r>
        </a:p>
      </dgm:t>
    </dgm:pt>
    <dgm:pt modelId="{2859FA69-416D-408E-8258-26FDDD065ED3}" type="parTrans" cxnId="{257E3967-1506-45FB-AEB0-88F59DFD061D}">
      <dgm:prSet/>
      <dgm:spPr/>
      <dgm:t>
        <a:bodyPr/>
        <a:lstStyle/>
        <a:p>
          <a:endParaRPr lang="en-US"/>
        </a:p>
      </dgm:t>
    </dgm:pt>
    <dgm:pt modelId="{240C6C25-D1B3-4218-89DC-325DF9F4B4DE}" type="sibTrans" cxnId="{257E3967-1506-45FB-AEB0-88F59DFD061D}">
      <dgm:prSet/>
      <dgm:spPr/>
      <dgm:t>
        <a:bodyPr/>
        <a:lstStyle/>
        <a:p>
          <a:endParaRPr lang="en-US"/>
        </a:p>
      </dgm:t>
    </dgm:pt>
    <dgm:pt modelId="{26460882-CA4F-489E-8601-5D8D465A5E1D}" type="pres">
      <dgm:prSet presAssocID="{6F16DB19-AF7C-4796-90DB-10E23EAAE3AA}" presName="linear" presStyleCnt="0">
        <dgm:presLayoutVars>
          <dgm:dir/>
          <dgm:animLvl val="lvl"/>
          <dgm:resizeHandles val="exact"/>
        </dgm:presLayoutVars>
      </dgm:prSet>
      <dgm:spPr/>
    </dgm:pt>
    <dgm:pt modelId="{1CB42A75-37CB-4189-858B-16CEE4063BBA}" type="pres">
      <dgm:prSet presAssocID="{45237638-F349-4791-BDAB-E354984B44D7}" presName="parentLin" presStyleCnt="0"/>
      <dgm:spPr/>
    </dgm:pt>
    <dgm:pt modelId="{814ABC12-9B87-41BA-90EF-24322E68FBBC}" type="pres">
      <dgm:prSet presAssocID="{45237638-F349-4791-BDAB-E354984B44D7}" presName="parentLeftMargin" presStyleLbl="node1" presStyleIdx="0" presStyleCnt="4"/>
      <dgm:spPr/>
    </dgm:pt>
    <dgm:pt modelId="{FDD83E33-9DC8-455C-97C8-4EEAB45A02FC}" type="pres">
      <dgm:prSet presAssocID="{45237638-F349-4791-BDAB-E354984B44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12A01B-291C-4940-B898-17F4C62A08E0}" type="pres">
      <dgm:prSet presAssocID="{45237638-F349-4791-BDAB-E354984B44D7}" presName="negativeSpace" presStyleCnt="0"/>
      <dgm:spPr/>
    </dgm:pt>
    <dgm:pt modelId="{4FB1C510-5C0D-4356-86F5-76693E118D50}" type="pres">
      <dgm:prSet presAssocID="{45237638-F349-4791-BDAB-E354984B44D7}" presName="childText" presStyleLbl="conFgAcc1" presStyleIdx="0" presStyleCnt="4">
        <dgm:presLayoutVars>
          <dgm:bulletEnabled val="1"/>
        </dgm:presLayoutVars>
      </dgm:prSet>
      <dgm:spPr/>
    </dgm:pt>
    <dgm:pt modelId="{03AFE541-284A-4026-BE67-133211A91FA2}" type="pres">
      <dgm:prSet presAssocID="{689568FD-2300-4389-B090-A9CDA21204E1}" presName="spaceBetweenRectangles" presStyleCnt="0"/>
      <dgm:spPr/>
    </dgm:pt>
    <dgm:pt modelId="{C94F89D8-C3EF-414A-A1E1-426F2783E20C}" type="pres">
      <dgm:prSet presAssocID="{9047EAA2-DF12-42EF-A2B7-39EC4930FF36}" presName="parentLin" presStyleCnt="0"/>
      <dgm:spPr/>
    </dgm:pt>
    <dgm:pt modelId="{063C9177-A1E3-484E-94B7-7A660BEA3150}" type="pres">
      <dgm:prSet presAssocID="{9047EAA2-DF12-42EF-A2B7-39EC4930FF36}" presName="parentLeftMargin" presStyleLbl="node1" presStyleIdx="0" presStyleCnt="4"/>
      <dgm:spPr/>
    </dgm:pt>
    <dgm:pt modelId="{10325518-4F0C-4940-A772-B4488CF3DDAB}" type="pres">
      <dgm:prSet presAssocID="{9047EAA2-DF12-42EF-A2B7-39EC4930FF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555C91-05CE-4AEC-B630-98D07A25F448}" type="pres">
      <dgm:prSet presAssocID="{9047EAA2-DF12-42EF-A2B7-39EC4930FF36}" presName="negativeSpace" presStyleCnt="0"/>
      <dgm:spPr/>
    </dgm:pt>
    <dgm:pt modelId="{4F966F4E-ED41-431A-BBD8-525C26CDFBAF}" type="pres">
      <dgm:prSet presAssocID="{9047EAA2-DF12-42EF-A2B7-39EC4930FF36}" presName="childText" presStyleLbl="conFgAcc1" presStyleIdx="1" presStyleCnt="4">
        <dgm:presLayoutVars>
          <dgm:bulletEnabled val="1"/>
        </dgm:presLayoutVars>
      </dgm:prSet>
      <dgm:spPr/>
    </dgm:pt>
    <dgm:pt modelId="{02EC2D7C-7001-4F79-8079-067E4E543AB9}" type="pres">
      <dgm:prSet presAssocID="{35FAE58F-10E8-4246-8B9D-E5B05851701E}" presName="spaceBetweenRectangles" presStyleCnt="0"/>
      <dgm:spPr/>
    </dgm:pt>
    <dgm:pt modelId="{DE730A98-3414-4CCE-A490-4EDB417FDD0E}" type="pres">
      <dgm:prSet presAssocID="{834A09DD-6EB6-4FA5-96D3-489459DB5821}" presName="parentLin" presStyleCnt="0"/>
      <dgm:spPr/>
    </dgm:pt>
    <dgm:pt modelId="{1DE22BCB-A17B-4E59-B9C1-4999B97E4757}" type="pres">
      <dgm:prSet presAssocID="{834A09DD-6EB6-4FA5-96D3-489459DB5821}" presName="parentLeftMargin" presStyleLbl="node1" presStyleIdx="1" presStyleCnt="4"/>
      <dgm:spPr/>
    </dgm:pt>
    <dgm:pt modelId="{0D382B14-79CA-4F1C-A8BA-91396BB01BD0}" type="pres">
      <dgm:prSet presAssocID="{834A09DD-6EB6-4FA5-96D3-489459DB58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B4B2BC-1C40-466B-B40C-3A0DC0D1450F}" type="pres">
      <dgm:prSet presAssocID="{834A09DD-6EB6-4FA5-96D3-489459DB5821}" presName="negativeSpace" presStyleCnt="0"/>
      <dgm:spPr/>
    </dgm:pt>
    <dgm:pt modelId="{FDEA2CCB-5A0F-4F39-9E13-5A8138EAD410}" type="pres">
      <dgm:prSet presAssocID="{834A09DD-6EB6-4FA5-96D3-489459DB5821}" presName="childText" presStyleLbl="conFgAcc1" presStyleIdx="2" presStyleCnt="4">
        <dgm:presLayoutVars>
          <dgm:bulletEnabled val="1"/>
        </dgm:presLayoutVars>
      </dgm:prSet>
      <dgm:spPr/>
    </dgm:pt>
    <dgm:pt modelId="{A5D4B563-B97D-448F-B46D-CC09D85E99B7}" type="pres">
      <dgm:prSet presAssocID="{F2286862-CF62-4612-B6F5-4CC1DD89B1CE}" presName="spaceBetweenRectangles" presStyleCnt="0"/>
      <dgm:spPr/>
    </dgm:pt>
    <dgm:pt modelId="{FA070217-8883-44FC-8824-72257A3BBD3D}" type="pres">
      <dgm:prSet presAssocID="{3D59E127-566F-40C6-9D58-DB014F77801B}" presName="parentLin" presStyleCnt="0"/>
      <dgm:spPr/>
    </dgm:pt>
    <dgm:pt modelId="{689A937C-0C0C-41C0-AD36-85FFDB7B4F21}" type="pres">
      <dgm:prSet presAssocID="{3D59E127-566F-40C6-9D58-DB014F77801B}" presName="parentLeftMargin" presStyleLbl="node1" presStyleIdx="2" presStyleCnt="4"/>
      <dgm:spPr/>
    </dgm:pt>
    <dgm:pt modelId="{5B09889A-CD53-403A-A306-8CF595E3FB58}" type="pres">
      <dgm:prSet presAssocID="{3D59E127-566F-40C6-9D58-DB014F7780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2C887-793F-4DC7-9FA0-91A28282141C}" type="pres">
      <dgm:prSet presAssocID="{3D59E127-566F-40C6-9D58-DB014F77801B}" presName="negativeSpace" presStyleCnt="0"/>
      <dgm:spPr/>
    </dgm:pt>
    <dgm:pt modelId="{9C3E3487-E0BE-4DA4-B6F9-21E1C7E3CBA0}" type="pres">
      <dgm:prSet presAssocID="{3D59E127-566F-40C6-9D58-DB014F77801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7373802-2B03-4665-A736-EFBFD2F842A8}" type="presOf" srcId="{3D59E127-566F-40C6-9D58-DB014F77801B}" destId="{689A937C-0C0C-41C0-AD36-85FFDB7B4F21}" srcOrd="0" destOrd="0" presId="urn:microsoft.com/office/officeart/2005/8/layout/list1"/>
    <dgm:cxn modelId="{B0ADCC1F-5898-43BC-8749-9A46FC7461D8}" type="presOf" srcId="{834A09DD-6EB6-4FA5-96D3-489459DB5821}" destId="{0D382B14-79CA-4F1C-A8BA-91396BB01BD0}" srcOrd="1" destOrd="0" presId="urn:microsoft.com/office/officeart/2005/8/layout/list1"/>
    <dgm:cxn modelId="{8F42F120-E855-45C7-9E0B-9BB18A673D2D}" srcId="{6F16DB19-AF7C-4796-90DB-10E23EAAE3AA}" destId="{834A09DD-6EB6-4FA5-96D3-489459DB5821}" srcOrd="2" destOrd="0" parTransId="{9EFC1786-558D-4DC8-8544-E58DDB0277DE}" sibTransId="{F2286862-CF62-4612-B6F5-4CC1DD89B1CE}"/>
    <dgm:cxn modelId="{25E0EF2F-E8A2-4EAF-B0B3-F63D36CC0A7E}" srcId="{6F16DB19-AF7C-4796-90DB-10E23EAAE3AA}" destId="{3D59E127-566F-40C6-9D58-DB014F77801B}" srcOrd="3" destOrd="0" parTransId="{AD460DE4-3518-429A-B1DC-9DBA16B8D184}" sibTransId="{1F2AD949-9EE6-415F-B016-DDAAF3220377}"/>
    <dgm:cxn modelId="{A1C44132-F585-4333-968B-0FEE09460C20}" type="presOf" srcId="{0183E0AB-7602-412E-97EB-2BF7D272F3DE}" destId="{FDEA2CCB-5A0F-4F39-9E13-5A8138EAD410}" srcOrd="0" destOrd="0" presId="urn:microsoft.com/office/officeart/2005/8/layout/list1"/>
    <dgm:cxn modelId="{63C9E138-5FE2-4CF8-B59F-53A50AA25DEA}" type="presOf" srcId="{CB998973-F74F-4FC6-855A-8E7BC84148EE}" destId="{9C3E3487-E0BE-4DA4-B6F9-21E1C7E3CBA0}" srcOrd="0" destOrd="0" presId="urn:microsoft.com/office/officeart/2005/8/layout/list1"/>
    <dgm:cxn modelId="{5802F751-BAB7-4B9C-8A08-82098229BFF2}" type="presOf" srcId="{6F16DB19-AF7C-4796-90DB-10E23EAAE3AA}" destId="{26460882-CA4F-489E-8601-5D8D465A5E1D}" srcOrd="0" destOrd="0" presId="urn:microsoft.com/office/officeart/2005/8/layout/list1"/>
    <dgm:cxn modelId="{E8D06F5E-277B-4B46-82CE-55BA9A96C540}" type="presOf" srcId="{1E74148F-8138-4C69-8248-EB6139DCB3C3}" destId="{4FB1C510-5C0D-4356-86F5-76693E118D50}" srcOrd="0" destOrd="0" presId="urn:microsoft.com/office/officeart/2005/8/layout/list1"/>
    <dgm:cxn modelId="{257E3967-1506-45FB-AEB0-88F59DFD061D}" srcId="{3D59E127-566F-40C6-9D58-DB014F77801B}" destId="{1CA95137-C3DB-49B4-92F7-04ACFB721253}" srcOrd="1" destOrd="0" parTransId="{2859FA69-416D-408E-8258-26FDDD065ED3}" sibTransId="{240C6C25-D1B3-4218-89DC-325DF9F4B4DE}"/>
    <dgm:cxn modelId="{1A231075-6C2D-4D59-AE84-30DEABD7053D}" srcId="{6F16DB19-AF7C-4796-90DB-10E23EAAE3AA}" destId="{9047EAA2-DF12-42EF-A2B7-39EC4930FF36}" srcOrd="1" destOrd="0" parTransId="{52C38D42-AF87-4996-AA55-123143040859}" sibTransId="{35FAE58F-10E8-4246-8B9D-E5B05851701E}"/>
    <dgm:cxn modelId="{A2D4DD7E-593E-4F30-BA68-11A2BB0F57AA}" srcId="{834A09DD-6EB6-4FA5-96D3-489459DB5821}" destId="{0183E0AB-7602-412E-97EB-2BF7D272F3DE}" srcOrd="0" destOrd="0" parTransId="{5C8050DF-91E1-4229-B5B7-CBBB9F006BC5}" sibTransId="{FE301A40-9517-466F-812C-84EBC0224C33}"/>
    <dgm:cxn modelId="{4F199091-8615-4F8E-A8ED-F319C9D6D9C4}" type="presOf" srcId="{1CA95137-C3DB-49B4-92F7-04ACFB721253}" destId="{9C3E3487-E0BE-4DA4-B6F9-21E1C7E3CBA0}" srcOrd="0" destOrd="1" presId="urn:microsoft.com/office/officeart/2005/8/layout/list1"/>
    <dgm:cxn modelId="{AF72549E-5544-4AC4-A9D7-56136D757D65}" type="presOf" srcId="{9047EAA2-DF12-42EF-A2B7-39EC4930FF36}" destId="{10325518-4F0C-4940-A772-B4488CF3DDAB}" srcOrd="1" destOrd="0" presId="urn:microsoft.com/office/officeart/2005/8/layout/list1"/>
    <dgm:cxn modelId="{4B78AE9E-68AC-4029-BF3E-0FB01F882729}" srcId="{3D59E127-566F-40C6-9D58-DB014F77801B}" destId="{CB998973-F74F-4FC6-855A-8E7BC84148EE}" srcOrd="0" destOrd="0" parTransId="{A06CF06E-E9C9-4705-A43A-29BB62A0A39C}" sibTransId="{0115ACF2-DEA7-46D2-A3BB-9C7FB4FE2AEA}"/>
    <dgm:cxn modelId="{71CA88A7-D70D-42DD-8CB6-73771F1571FC}" type="presOf" srcId="{45237638-F349-4791-BDAB-E354984B44D7}" destId="{FDD83E33-9DC8-455C-97C8-4EEAB45A02FC}" srcOrd="1" destOrd="0" presId="urn:microsoft.com/office/officeart/2005/8/layout/list1"/>
    <dgm:cxn modelId="{B4DB12A8-B8EF-4DAA-9CEB-64F86E1E2ED8}" type="presOf" srcId="{6A5DAAA6-A07D-4E56-A0FC-73AD2B5C1BDF}" destId="{4F966F4E-ED41-431A-BBD8-525C26CDFBAF}" srcOrd="0" destOrd="0" presId="urn:microsoft.com/office/officeart/2005/8/layout/list1"/>
    <dgm:cxn modelId="{A5F081A8-2659-4C95-B0AE-940915E758C4}" srcId="{6F16DB19-AF7C-4796-90DB-10E23EAAE3AA}" destId="{45237638-F349-4791-BDAB-E354984B44D7}" srcOrd="0" destOrd="0" parTransId="{25D562A1-058D-4561-8F8E-42555698BDD9}" sibTransId="{689568FD-2300-4389-B090-A9CDA21204E1}"/>
    <dgm:cxn modelId="{72A3E6AA-DC3F-4677-A403-F3E6DE1A9CB5}" type="presOf" srcId="{834A09DD-6EB6-4FA5-96D3-489459DB5821}" destId="{1DE22BCB-A17B-4E59-B9C1-4999B97E4757}" srcOrd="0" destOrd="0" presId="urn:microsoft.com/office/officeart/2005/8/layout/list1"/>
    <dgm:cxn modelId="{27D22ACC-2D87-49F0-AC6E-767526EC6118}" srcId="{45237638-F349-4791-BDAB-E354984B44D7}" destId="{1E74148F-8138-4C69-8248-EB6139DCB3C3}" srcOrd="0" destOrd="0" parTransId="{EBE5D448-1939-43E6-8410-350884609E6C}" sibTransId="{E802EBF6-BD14-4C41-8D7A-57CE6F7129D1}"/>
    <dgm:cxn modelId="{7CEDFFD7-CA63-483A-A7D1-57FCDE0FF1DF}" srcId="{9047EAA2-DF12-42EF-A2B7-39EC4930FF36}" destId="{6A5DAAA6-A07D-4E56-A0FC-73AD2B5C1BDF}" srcOrd="0" destOrd="0" parTransId="{D59E9650-9EFD-45CD-9F6D-6EA9804DF0C6}" sibTransId="{92CD0C12-3472-4C09-B6D9-CA7D0DFA1AF1}"/>
    <dgm:cxn modelId="{99E822DB-30DB-4364-B950-88D9D7E537B5}" type="presOf" srcId="{9047EAA2-DF12-42EF-A2B7-39EC4930FF36}" destId="{063C9177-A1E3-484E-94B7-7A660BEA3150}" srcOrd="0" destOrd="0" presId="urn:microsoft.com/office/officeart/2005/8/layout/list1"/>
    <dgm:cxn modelId="{32C110E1-D0DC-4180-9A25-9B6F58F4EE1D}" type="presOf" srcId="{45237638-F349-4791-BDAB-E354984B44D7}" destId="{814ABC12-9B87-41BA-90EF-24322E68FBBC}" srcOrd="0" destOrd="0" presId="urn:microsoft.com/office/officeart/2005/8/layout/list1"/>
    <dgm:cxn modelId="{0A43F5E8-FC8C-4773-86FA-FD76535060D4}" type="presOf" srcId="{3D59E127-566F-40C6-9D58-DB014F77801B}" destId="{5B09889A-CD53-403A-A306-8CF595E3FB58}" srcOrd="1" destOrd="0" presId="urn:microsoft.com/office/officeart/2005/8/layout/list1"/>
    <dgm:cxn modelId="{ABF0F0AB-B142-40C1-B5D3-529B28766F7B}" type="presParOf" srcId="{26460882-CA4F-489E-8601-5D8D465A5E1D}" destId="{1CB42A75-37CB-4189-858B-16CEE4063BBA}" srcOrd="0" destOrd="0" presId="urn:microsoft.com/office/officeart/2005/8/layout/list1"/>
    <dgm:cxn modelId="{8B08E784-8F72-46E1-ACDE-8FF243923905}" type="presParOf" srcId="{1CB42A75-37CB-4189-858B-16CEE4063BBA}" destId="{814ABC12-9B87-41BA-90EF-24322E68FBBC}" srcOrd="0" destOrd="0" presId="urn:microsoft.com/office/officeart/2005/8/layout/list1"/>
    <dgm:cxn modelId="{603EA9E4-41BE-4D5D-9ADA-DCF75050D178}" type="presParOf" srcId="{1CB42A75-37CB-4189-858B-16CEE4063BBA}" destId="{FDD83E33-9DC8-455C-97C8-4EEAB45A02FC}" srcOrd="1" destOrd="0" presId="urn:microsoft.com/office/officeart/2005/8/layout/list1"/>
    <dgm:cxn modelId="{C08DDD27-1D4A-456D-89D2-A8D0582ADF0D}" type="presParOf" srcId="{26460882-CA4F-489E-8601-5D8D465A5E1D}" destId="{D012A01B-291C-4940-B898-17F4C62A08E0}" srcOrd="1" destOrd="0" presId="urn:microsoft.com/office/officeart/2005/8/layout/list1"/>
    <dgm:cxn modelId="{BC4D713C-EF1B-47AB-8594-78CA5A753FBF}" type="presParOf" srcId="{26460882-CA4F-489E-8601-5D8D465A5E1D}" destId="{4FB1C510-5C0D-4356-86F5-76693E118D50}" srcOrd="2" destOrd="0" presId="urn:microsoft.com/office/officeart/2005/8/layout/list1"/>
    <dgm:cxn modelId="{4F46DD59-7C19-4FA1-B7CC-3C2F3BF0C1FC}" type="presParOf" srcId="{26460882-CA4F-489E-8601-5D8D465A5E1D}" destId="{03AFE541-284A-4026-BE67-133211A91FA2}" srcOrd="3" destOrd="0" presId="urn:microsoft.com/office/officeart/2005/8/layout/list1"/>
    <dgm:cxn modelId="{EDFEEBA2-5477-47D0-919E-C0E949990FA3}" type="presParOf" srcId="{26460882-CA4F-489E-8601-5D8D465A5E1D}" destId="{C94F89D8-C3EF-414A-A1E1-426F2783E20C}" srcOrd="4" destOrd="0" presId="urn:microsoft.com/office/officeart/2005/8/layout/list1"/>
    <dgm:cxn modelId="{588A803A-888F-4CBB-903B-4C6657D278C5}" type="presParOf" srcId="{C94F89D8-C3EF-414A-A1E1-426F2783E20C}" destId="{063C9177-A1E3-484E-94B7-7A660BEA3150}" srcOrd="0" destOrd="0" presId="urn:microsoft.com/office/officeart/2005/8/layout/list1"/>
    <dgm:cxn modelId="{093F5D9A-12FF-48FD-9228-7C0A5424F3F1}" type="presParOf" srcId="{C94F89D8-C3EF-414A-A1E1-426F2783E20C}" destId="{10325518-4F0C-4940-A772-B4488CF3DDAB}" srcOrd="1" destOrd="0" presId="urn:microsoft.com/office/officeart/2005/8/layout/list1"/>
    <dgm:cxn modelId="{94B2B089-1A2B-4DF2-AA7B-B3E7EFDD306D}" type="presParOf" srcId="{26460882-CA4F-489E-8601-5D8D465A5E1D}" destId="{BB555C91-05CE-4AEC-B630-98D07A25F448}" srcOrd="5" destOrd="0" presId="urn:microsoft.com/office/officeart/2005/8/layout/list1"/>
    <dgm:cxn modelId="{DC71817B-EFB9-4AF3-8681-AB43A9A55D6B}" type="presParOf" srcId="{26460882-CA4F-489E-8601-5D8D465A5E1D}" destId="{4F966F4E-ED41-431A-BBD8-525C26CDFBAF}" srcOrd="6" destOrd="0" presId="urn:microsoft.com/office/officeart/2005/8/layout/list1"/>
    <dgm:cxn modelId="{2D571DC2-C0A8-4ED6-A48C-826B114E4AD7}" type="presParOf" srcId="{26460882-CA4F-489E-8601-5D8D465A5E1D}" destId="{02EC2D7C-7001-4F79-8079-067E4E543AB9}" srcOrd="7" destOrd="0" presId="urn:microsoft.com/office/officeart/2005/8/layout/list1"/>
    <dgm:cxn modelId="{EA1AC284-1741-4999-A647-5E995C53AFDC}" type="presParOf" srcId="{26460882-CA4F-489E-8601-5D8D465A5E1D}" destId="{DE730A98-3414-4CCE-A490-4EDB417FDD0E}" srcOrd="8" destOrd="0" presId="urn:microsoft.com/office/officeart/2005/8/layout/list1"/>
    <dgm:cxn modelId="{4B916E38-9600-445D-A42C-39CFFA7F8CA3}" type="presParOf" srcId="{DE730A98-3414-4CCE-A490-4EDB417FDD0E}" destId="{1DE22BCB-A17B-4E59-B9C1-4999B97E4757}" srcOrd="0" destOrd="0" presId="urn:microsoft.com/office/officeart/2005/8/layout/list1"/>
    <dgm:cxn modelId="{60389985-CDED-40EF-9D91-8A81A527D3CF}" type="presParOf" srcId="{DE730A98-3414-4CCE-A490-4EDB417FDD0E}" destId="{0D382B14-79CA-4F1C-A8BA-91396BB01BD0}" srcOrd="1" destOrd="0" presId="urn:microsoft.com/office/officeart/2005/8/layout/list1"/>
    <dgm:cxn modelId="{68E657CF-84D8-4DEF-BC9E-F669BA0E5D73}" type="presParOf" srcId="{26460882-CA4F-489E-8601-5D8D465A5E1D}" destId="{30B4B2BC-1C40-466B-B40C-3A0DC0D1450F}" srcOrd="9" destOrd="0" presId="urn:microsoft.com/office/officeart/2005/8/layout/list1"/>
    <dgm:cxn modelId="{96C2A2BD-14EF-49B4-9516-089183F7ECE1}" type="presParOf" srcId="{26460882-CA4F-489E-8601-5D8D465A5E1D}" destId="{FDEA2CCB-5A0F-4F39-9E13-5A8138EAD410}" srcOrd="10" destOrd="0" presId="urn:microsoft.com/office/officeart/2005/8/layout/list1"/>
    <dgm:cxn modelId="{E2ADCDB1-0BAA-4C6C-912C-5024BAC7742D}" type="presParOf" srcId="{26460882-CA4F-489E-8601-5D8D465A5E1D}" destId="{A5D4B563-B97D-448F-B46D-CC09D85E99B7}" srcOrd="11" destOrd="0" presId="urn:microsoft.com/office/officeart/2005/8/layout/list1"/>
    <dgm:cxn modelId="{1BC839D8-42EB-4912-AD6E-7961A87A5716}" type="presParOf" srcId="{26460882-CA4F-489E-8601-5D8D465A5E1D}" destId="{FA070217-8883-44FC-8824-72257A3BBD3D}" srcOrd="12" destOrd="0" presId="urn:microsoft.com/office/officeart/2005/8/layout/list1"/>
    <dgm:cxn modelId="{6EDA3952-B42B-40F2-960E-7E50BC6F4169}" type="presParOf" srcId="{FA070217-8883-44FC-8824-72257A3BBD3D}" destId="{689A937C-0C0C-41C0-AD36-85FFDB7B4F21}" srcOrd="0" destOrd="0" presId="urn:microsoft.com/office/officeart/2005/8/layout/list1"/>
    <dgm:cxn modelId="{82D04725-2594-4335-9384-454092302DF6}" type="presParOf" srcId="{FA070217-8883-44FC-8824-72257A3BBD3D}" destId="{5B09889A-CD53-403A-A306-8CF595E3FB58}" srcOrd="1" destOrd="0" presId="urn:microsoft.com/office/officeart/2005/8/layout/list1"/>
    <dgm:cxn modelId="{12A47ACE-4CB0-4C35-9102-8A9D45B16311}" type="presParOf" srcId="{26460882-CA4F-489E-8601-5D8D465A5E1D}" destId="{9112C887-793F-4DC7-9FA0-91A28282141C}" srcOrd="13" destOrd="0" presId="urn:microsoft.com/office/officeart/2005/8/layout/list1"/>
    <dgm:cxn modelId="{51693E1A-418E-428D-9D3E-484C6CA73E90}" type="presParOf" srcId="{26460882-CA4F-489E-8601-5D8D465A5E1D}" destId="{9C3E3487-E0BE-4DA4-B6F9-21E1C7E3CB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C510-5C0D-4356-86F5-76693E118D50}">
      <dsp:nvSpPr>
        <dsp:cNvPr id="0" name=""/>
        <dsp:cNvSpPr/>
      </dsp:nvSpPr>
      <dsp:spPr>
        <a:xfrm>
          <a:off x="0" y="706019"/>
          <a:ext cx="619537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30" tIns="333248" rIns="4808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Decide on touchpoints, outcomes and rules for calculating ROI</a:t>
          </a:r>
        </a:p>
      </dsp:txBody>
      <dsp:txXfrm>
        <a:off x="0" y="706019"/>
        <a:ext cx="6195373" cy="907200"/>
      </dsp:txXfrm>
    </dsp:sp>
    <dsp:sp modelId="{FDD83E33-9DC8-455C-97C8-4EEAB45A02FC}">
      <dsp:nvSpPr>
        <dsp:cNvPr id="0" name=""/>
        <dsp:cNvSpPr/>
      </dsp:nvSpPr>
      <dsp:spPr>
        <a:xfrm>
          <a:off x="309768" y="469859"/>
          <a:ext cx="433676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19" tIns="0" rIns="16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Prepare and organize your data</a:t>
          </a:r>
        </a:p>
      </dsp:txBody>
      <dsp:txXfrm>
        <a:off x="332825" y="492916"/>
        <a:ext cx="4290647" cy="426206"/>
      </dsp:txXfrm>
    </dsp:sp>
    <dsp:sp modelId="{4F966F4E-ED41-431A-BBD8-525C26CDFBAF}">
      <dsp:nvSpPr>
        <dsp:cNvPr id="0" name=""/>
        <dsp:cNvSpPr/>
      </dsp:nvSpPr>
      <dsp:spPr>
        <a:xfrm>
          <a:off x="0" y="1935779"/>
          <a:ext cx="619537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863207"/>
              <a:satOff val="-14286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30" tIns="333248" rIns="4808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Play with multiple levers to figure out the best combination for you</a:t>
          </a:r>
        </a:p>
      </dsp:txBody>
      <dsp:txXfrm>
        <a:off x="0" y="1935779"/>
        <a:ext cx="6195373" cy="907200"/>
      </dsp:txXfrm>
    </dsp:sp>
    <dsp:sp modelId="{10325518-4F0C-4940-A772-B4488CF3DDAB}">
      <dsp:nvSpPr>
        <dsp:cNvPr id="0" name=""/>
        <dsp:cNvSpPr/>
      </dsp:nvSpPr>
      <dsp:spPr>
        <a:xfrm>
          <a:off x="309768" y="1699619"/>
          <a:ext cx="4336761" cy="472320"/>
        </a:xfrm>
        <a:prstGeom prst="roundRect">
          <a:avLst/>
        </a:prstGeom>
        <a:solidFill>
          <a:schemeClr val="accent2">
            <a:hueOff val="863207"/>
            <a:satOff val="-14286"/>
            <a:lumOff val="5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19" tIns="0" rIns="16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Experiment</a:t>
          </a:r>
        </a:p>
      </dsp:txBody>
      <dsp:txXfrm>
        <a:off x="332825" y="1722676"/>
        <a:ext cx="4290647" cy="426206"/>
      </dsp:txXfrm>
    </dsp:sp>
    <dsp:sp modelId="{FDEA2CCB-5A0F-4F39-9E13-5A8138EAD410}">
      <dsp:nvSpPr>
        <dsp:cNvPr id="0" name=""/>
        <dsp:cNvSpPr/>
      </dsp:nvSpPr>
      <dsp:spPr>
        <a:xfrm>
          <a:off x="0" y="3165539"/>
          <a:ext cx="619537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26414"/>
              <a:satOff val="-28571"/>
              <a:lumOff val="10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30" tIns="333248" rIns="4808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Regressions</a:t>
          </a:r>
        </a:p>
      </dsp:txBody>
      <dsp:txXfrm>
        <a:off x="0" y="3165539"/>
        <a:ext cx="6195373" cy="680400"/>
      </dsp:txXfrm>
    </dsp:sp>
    <dsp:sp modelId="{0D382B14-79CA-4F1C-A8BA-91396BB01BD0}">
      <dsp:nvSpPr>
        <dsp:cNvPr id="0" name=""/>
        <dsp:cNvSpPr/>
      </dsp:nvSpPr>
      <dsp:spPr>
        <a:xfrm>
          <a:off x="309768" y="2929379"/>
          <a:ext cx="4336761" cy="472320"/>
        </a:xfrm>
        <a:prstGeom prst="roundRect">
          <a:avLst/>
        </a:prstGeom>
        <a:solidFill>
          <a:schemeClr val="accent2">
            <a:hueOff val="1726414"/>
            <a:satOff val="-28571"/>
            <a:lumOff val="10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19" tIns="0" rIns="16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statistical analysis</a:t>
          </a:r>
        </a:p>
      </dsp:txBody>
      <dsp:txXfrm>
        <a:off x="332825" y="2952436"/>
        <a:ext cx="4290647" cy="426206"/>
      </dsp:txXfrm>
    </dsp:sp>
    <dsp:sp modelId="{9C3E3487-E0BE-4DA4-B6F9-21E1C7E3CBA0}">
      <dsp:nvSpPr>
        <dsp:cNvPr id="0" name=""/>
        <dsp:cNvSpPr/>
      </dsp:nvSpPr>
      <dsp:spPr>
        <a:xfrm>
          <a:off x="0" y="4168499"/>
          <a:ext cx="619537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589620"/>
              <a:satOff val="-42857"/>
              <a:lumOff val="15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30" tIns="333248" rIns="4808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Incremental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Bayesian</a:t>
          </a:r>
        </a:p>
      </dsp:txBody>
      <dsp:txXfrm>
        <a:off x="0" y="4168499"/>
        <a:ext cx="6195373" cy="932400"/>
      </dsp:txXfrm>
    </dsp:sp>
    <dsp:sp modelId="{5B09889A-CD53-403A-A306-8CF595E3FB58}">
      <dsp:nvSpPr>
        <dsp:cNvPr id="0" name=""/>
        <dsp:cNvSpPr/>
      </dsp:nvSpPr>
      <dsp:spPr>
        <a:xfrm>
          <a:off x="309768" y="3932339"/>
          <a:ext cx="4336761" cy="472320"/>
        </a:xfrm>
        <a:prstGeom prst="roundRect">
          <a:avLst/>
        </a:prstGeom>
        <a:solidFill>
          <a:schemeClr val="accent2">
            <a:hueOff val="2589620"/>
            <a:satOff val="-42857"/>
            <a:lumOff val="1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19" tIns="0" rIns="16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creative (statistical power or experiments)</a:t>
          </a:r>
        </a:p>
      </dsp:txBody>
      <dsp:txXfrm>
        <a:off x="332825" y="3955396"/>
        <a:ext cx="429064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CEEE-22FD-4975-A526-30A131F0E907}" type="datetimeFigureOut">
              <a:rPr lang="en-IN" smtClean="0"/>
              <a:t>07/12/19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57C3-D5F1-43EF-BE3B-85911D7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0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3200" y="2514600"/>
            <a:ext cx="5486400" cy="762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200" y="3276600"/>
            <a:ext cx="528320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Draft – For Review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203200" y="3810000"/>
            <a:ext cx="5283200" cy="38100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latin typeface="Arial Narrow" pitchFamily="34" charset="0"/>
              </a:defRPr>
            </a:lvl1pPr>
          </a:lstStyle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5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0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4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10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9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1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39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5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17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78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87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86188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86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021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oundRect">
            <a:avLst>
              <a:gd name="adj" fmla="val 5566"/>
            </a:avLst>
          </a:prstGeo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000" b="1" dirty="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79107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400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6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76374" y="1712747"/>
            <a:ext cx="5603289" cy="11156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and Web Analytics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1476374" y="2746285"/>
            <a:ext cx="3962400" cy="507111"/>
          </a:xfrm>
        </p:spPr>
        <p:txBody>
          <a:bodyPr/>
          <a:lstStyle/>
          <a:p>
            <a:r>
              <a:rPr lang="en-US" sz="2800" dirty="0"/>
              <a:t>Measurement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575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DBCD81-9A5A-4E88-B346-AE0570EB3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02" b="5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BEB302-2AEC-49FC-8CE0-1FFBBF5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kern="1200" cap="all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Measurement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86579-9F27-4EBE-96D9-8D717778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cap="all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Attribution modeling</a:t>
            </a:r>
          </a:p>
        </p:txBody>
      </p:sp>
    </p:spTree>
    <p:extLst>
      <p:ext uri="{BB962C8B-B14F-4D97-AF65-F5344CB8AC3E}">
        <p14:creationId xmlns:p14="http://schemas.microsoft.com/office/powerpoint/2010/main" val="36817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28C7A-F248-416A-AC06-173523BCFE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0713" y="2086254"/>
            <a:ext cx="6148389" cy="3125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Half the money I spend on advertising is wasted. Problem is I don’t know which half..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89F7B5-9585-4EED-A9E4-181F9FD37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543" y="1022248"/>
            <a:ext cx="3646714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Wannamaker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5534-5C74-4750-8BE3-91DA5F1E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5" y="2401436"/>
            <a:ext cx="1838325" cy="2495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006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362B7-526F-41F3-9268-56E061E5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782710"/>
            <a:ext cx="3211517" cy="529257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to calculate ROI of digital marketing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2990462-3565-4B7A-ACE4-F8D4774EB5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8170" y="531278"/>
          <a:ext cx="6195373" cy="557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90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BD24-AD94-4401-859D-1B6F5B08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0" y="-22650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dirty="0"/>
              <a:t>Attribution models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B543-C142-4BEE-9A62-373ABA5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912304"/>
            <a:ext cx="10131425" cy="527078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Last click models</a:t>
            </a:r>
          </a:p>
          <a:p>
            <a:pPr lvl="1"/>
            <a:r>
              <a:rPr lang="en-US" dirty="0"/>
              <a:t>Last ad or click accounts for 100% of sale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First click models</a:t>
            </a:r>
          </a:p>
          <a:p>
            <a:pPr lvl="1"/>
            <a:r>
              <a:rPr lang="en-US" dirty="0"/>
              <a:t>Last ad or click accounts for 100% of sale</a:t>
            </a:r>
            <a:endParaRPr lang="en-US" sz="3200" dirty="0"/>
          </a:p>
          <a:p>
            <a:r>
              <a:rPr lang="en-US" sz="3200" dirty="0">
                <a:solidFill>
                  <a:schemeClr val="accent3"/>
                </a:solidFill>
              </a:rPr>
              <a:t>Position models</a:t>
            </a:r>
          </a:p>
          <a:p>
            <a:pPr lvl="1"/>
            <a:r>
              <a:rPr lang="en-US" dirty="0"/>
              <a:t>Ads get attribution based on position in path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Time Decay models</a:t>
            </a:r>
          </a:p>
          <a:p>
            <a:pPr lvl="1"/>
            <a:r>
              <a:rPr lang="en-US" dirty="0"/>
              <a:t>All ads or click get some attribution, more recent ads get a higher weight</a:t>
            </a:r>
            <a:endParaRPr lang="en-US" sz="3200" dirty="0"/>
          </a:p>
          <a:p>
            <a:r>
              <a:rPr lang="en-US" sz="3200" dirty="0">
                <a:solidFill>
                  <a:schemeClr val="accent3"/>
                </a:solidFill>
              </a:rPr>
              <a:t>Equal spend (linear) models</a:t>
            </a:r>
          </a:p>
          <a:p>
            <a:pPr lvl="1"/>
            <a:r>
              <a:rPr lang="en-US" dirty="0"/>
              <a:t>All ads or click get a uniform weight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Regression or Model based</a:t>
            </a:r>
          </a:p>
          <a:p>
            <a:pPr lvl="1"/>
            <a:r>
              <a:rPr lang="en-US" dirty="0"/>
              <a:t>Attributions weight based on regression or other model approaches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Multichannel attribution models</a:t>
            </a:r>
            <a:endParaRPr lang="en-IN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2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9E0BC-A436-4DA0-A2ED-4252D146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10131427" cy="740228"/>
          </a:xfrm>
        </p:spPr>
        <p:txBody>
          <a:bodyPr/>
          <a:lstStyle/>
          <a:p>
            <a:r>
              <a:rPr lang="en-US" dirty="0"/>
              <a:t>Group Exercise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392A6-13B9-4E35-A8EF-CAF26D3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772" y="2090057"/>
            <a:ext cx="10131428" cy="1447800"/>
          </a:xfrm>
        </p:spPr>
        <p:txBody>
          <a:bodyPr>
            <a:normAutofit/>
          </a:bodyPr>
          <a:lstStyle/>
          <a:p>
            <a:r>
              <a:rPr lang="en-US" sz="2800" dirty="0"/>
              <a:t>Refer to excel worksheet provided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3248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9A249-0900-4E37-953D-7ACCACF0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1" y="-76200"/>
            <a:ext cx="10131425" cy="935815"/>
          </a:xfrm>
        </p:spPr>
        <p:txBody>
          <a:bodyPr>
            <a:normAutofit/>
          </a:bodyPr>
          <a:lstStyle/>
          <a:p>
            <a:r>
              <a:rPr lang="en-US" sz="3200" dirty="0"/>
              <a:t>New innovations in attribution modeling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17C1C-0E93-4E36-9916-8DDB12727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48" y="1337733"/>
            <a:ext cx="4995334" cy="2076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Incremental value: </a:t>
            </a:r>
            <a:r>
              <a:rPr lang="en-US" sz="3200" dirty="0"/>
              <a:t>Assessing the value of different channels by experimentation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AC5D1-6B03-448E-8DE1-86B5F65B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133" y="1353682"/>
            <a:ext cx="4995332" cy="1922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Ghost Ads: </a:t>
            </a:r>
          </a:p>
          <a:p>
            <a:pPr marL="0" indent="0">
              <a:buNone/>
            </a:pPr>
            <a:r>
              <a:rPr lang="en-US" sz="3200" dirty="0"/>
              <a:t>Identifying the right control group and obtaining the right metric</a:t>
            </a:r>
            <a:endParaRPr lang="en-IN" sz="32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34D6-B8F7-4DC2-8BFA-DB72DFDD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23" y="4191659"/>
            <a:ext cx="4913309" cy="207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4A02C-3B35-4191-8CB4-9BA490B9C9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317715" y="3966633"/>
            <a:ext cx="2604884" cy="2344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449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6769A0-5A92-E24B-A41A-020ED145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Classes can open the doors to the future, but you must enter it yourself..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8A9AD6-DE9B-9349-B374-28AE6AE9F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Chinese proverb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09E7E-D3C4-224B-80C8-311999886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338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13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634ACE-EF55-134B-9B1D-9A794EBA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Stay in touch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7AA84-389C-3643-9373-F87E3BE1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7" y="3957779"/>
            <a:ext cx="989028" cy="802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C714F-D798-7548-B380-1376FD77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3" y="1010745"/>
            <a:ext cx="1003223" cy="1053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7B693-D21E-FD44-8826-504C7A790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96" y="5260138"/>
            <a:ext cx="904035" cy="904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FC012-4BE5-3B42-871A-CF88495B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97" y="2475577"/>
            <a:ext cx="989028" cy="9534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667222-61A0-5C47-864D-B9CB74CF0A42}"/>
              </a:ext>
            </a:extLst>
          </p:cNvPr>
          <p:cNvSpPr/>
          <p:nvPr/>
        </p:nvSpPr>
        <p:spPr>
          <a:xfrm>
            <a:off x="2197428" y="1306719"/>
            <a:ext cx="877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Madhu-Viswanathan: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www.linkedin.com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/in/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madhu-viswanathan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F0C84-9CCF-9841-AAFE-91F898BAE0A8}"/>
              </a:ext>
            </a:extLst>
          </p:cNvPr>
          <p:cNvSpPr txBox="1"/>
          <p:nvPr/>
        </p:nvSpPr>
        <p:spPr>
          <a:xfrm>
            <a:off x="2308485" y="2767622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DSMM page @ISBDSMM ;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profile - </a:t>
            </a:r>
            <a:r>
              <a:rPr lang="en-US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beerball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469DD-039D-F94A-825E-40087B702B11}"/>
              </a:ext>
            </a:extLst>
          </p:cNvPr>
          <p:cNvSpPr txBox="1"/>
          <p:nvPr/>
        </p:nvSpPr>
        <p:spPr>
          <a:xfrm>
            <a:off x="2413417" y="412811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beerbawl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8E6B9-1BF1-8F45-A474-6214013B7911}"/>
              </a:ext>
            </a:extLst>
          </p:cNvPr>
          <p:cNvSpPr txBox="1"/>
          <p:nvPr/>
        </p:nvSpPr>
        <p:spPr>
          <a:xfrm>
            <a:off x="2413417" y="5481322"/>
            <a:ext cx="34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@DSMMISB @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beerball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C846-E7FD-A243-8E52-FDACC390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Optional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24C2-3377-D74C-9386-10F386D6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15" y="968829"/>
            <a:ext cx="10972800" cy="4754563"/>
          </a:xfrm>
        </p:spPr>
        <p:txBody>
          <a:bodyPr>
            <a:normAutofit/>
          </a:bodyPr>
          <a:lstStyle/>
          <a:p>
            <a:r>
              <a:rPr lang="en-US" sz="2600" dirty="0"/>
              <a:t>Social Media Ad Campaign marketing is a leading source of Sales Conversion </a:t>
            </a:r>
          </a:p>
          <a:p>
            <a:r>
              <a:rPr lang="en-US" sz="2400" dirty="0"/>
              <a:t>The data provided can be used for finding the relationships between campaigns and social media advertising.</a:t>
            </a:r>
          </a:p>
          <a:p>
            <a:r>
              <a:rPr lang="en-US" sz="2400" dirty="0"/>
              <a:t>Using the data provided please do the following</a:t>
            </a:r>
          </a:p>
          <a:p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Identify the relationship between impressions and conversions?</a:t>
            </a:r>
          </a:p>
          <a:p>
            <a:pPr marL="457200" indent="-457200">
              <a:buAutoNum type="alphaLcParenR"/>
            </a:pPr>
            <a:r>
              <a:rPr lang="en-US" sz="2400" dirty="0"/>
              <a:t>How do consumer demographics affect this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4895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8451-0208-4F8E-9778-F6A1D77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64" y="-161124"/>
            <a:ext cx="10131425" cy="1235978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Blake et al. – eBay Advertisements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C7B1-BD0F-48E2-8449-29AE306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59" y="1091346"/>
            <a:ext cx="10131425" cy="233765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Task: Measure the impact of paid search ads on traffic and attributed sales</a:t>
            </a:r>
          </a:p>
          <a:p>
            <a:endParaRPr lang="en-US" sz="2400" dirty="0"/>
          </a:p>
          <a:p>
            <a:r>
              <a:rPr lang="en-US" sz="2400" dirty="0"/>
              <a:t>Implementation:</a:t>
            </a:r>
          </a:p>
          <a:p>
            <a:pPr lvl="1"/>
            <a:r>
              <a:rPr lang="en-US" sz="2200" dirty="0"/>
              <a:t>Ran a series of controlled experiments for eBay on their paid search campaigns</a:t>
            </a:r>
            <a:endParaRPr lang="en-IN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97463F-B607-4BE3-BE5B-3ECE4A8E0B6B}"/>
              </a:ext>
            </a:extLst>
          </p:cNvPr>
          <p:cNvSpPr/>
          <p:nvPr/>
        </p:nvSpPr>
        <p:spPr>
          <a:xfrm>
            <a:off x="721453" y="3551517"/>
            <a:ext cx="9882231" cy="2506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significant impact of paid search ads on branded and non-branded keywords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search made an impact only on new customers</a:t>
            </a:r>
          </a:p>
        </p:txBody>
      </p:sp>
    </p:spTree>
    <p:extLst>
      <p:ext uri="{BB962C8B-B14F-4D97-AF65-F5344CB8AC3E}">
        <p14:creationId xmlns:p14="http://schemas.microsoft.com/office/powerpoint/2010/main" val="977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8451-0208-4F8E-9778-F6A1D77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66" y="0"/>
            <a:ext cx="10131425" cy="71671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Blake et al. – eBay Advertisements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C7B1-BD0F-48E2-8449-29AE306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34" y="1521282"/>
            <a:ext cx="10131425" cy="2027261"/>
          </a:xfrm>
        </p:spPr>
        <p:txBody>
          <a:bodyPr>
            <a:normAutofit/>
          </a:bodyPr>
          <a:lstStyle/>
          <a:p>
            <a:r>
              <a:rPr lang="en-US" sz="2400" dirty="0"/>
              <a:t>Why run experiments in this case?</a:t>
            </a:r>
          </a:p>
          <a:p>
            <a:pPr lvl="1"/>
            <a:r>
              <a:rPr lang="en-US" sz="2200" dirty="0"/>
              <a:t>Location of customers on the CDJ and their use of SEM</a:t>
            </a:r>
          </a:p>
          <a:p>
            <a:pPr lvl="1"/>
            <a:r>
              <a:rPr lang="en-US" sz="2200" dirty="0"/>
              <a:t>Branded keywords vs non-branded keywords</a:t>
            </a:r>
            <a:endParaRPr lang="en-IN" sz="2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DE758F-1A15-4E38-A694-7448F91CE5AA}"/>
              </a:ext>
            </a:extLst>
          </p:cNvPr>
          <p:cNvSpPr/>
          <p:nvPr/>
        </p:nvSpPr>
        <p:spPr>
          <a:xfrm>
            <a:off x="2209914" y="3996666"/>
            <a:ext cx="7231310" cy="17183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these differences be accounted for?</a:t>
            </a:r>
          </a:p>
        </p:txBody>
      </p:sp>
    </p:spTree>
    <p:extLst>
      <p:ext uri="{BB962C8B-B14F-4D97-AF65-F5344CB8AC3E}">
        <p14:creationId xmlns:p14="http://schemas.microsoft.com/office/powerpoint/2010/main" val="21076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8451-0208-4F8E-9778-F6A1D77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5" y="0"/>
            <a:ext cx="10131425" cy="96389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Blake et al. – eBay Advertisements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C7B1-BD0F-48E2-8449-29AE306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67" y="1185987"/>
            <a:ext cx="10131425" cy="22875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1: </a:t>
            </a:r>
            <a:r>
              <a:rPr lang="en-US" sz="2400" dirty="0"/>
              <a:t>Run an experiment </a:t>
            </a:r>
            <a:r>
              <a:rPr lang="en-US" sz="2400" i="1" dirty="0"/>
              <a:t>(also known as A/B testing by people who believe the world was created when computers were invented)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You will need a treatment group and a control group</a:t>
            </a:r>
          </a:p>
          <a:p>
            <a:pPr lvl="1"/>
            <a:r>
              <a:rPr lang="en-US" sz="2000" dirty="0"/>
              <a:t>It is important to get the right </a:t>
            </a:r>
            <a:r>
              <a:rPr lang="en-US" sz="2000" b="1" dirty="0">
                <a:solidFill>
                  <a:schemeClr val="accent3"/>
                </a:solidFill>
              </a:rPr>
              <a:t>“control” </a:t>
            </a:r>
            <a:r>
              <a:rPr lang="en-US" sz="2000" dirty="0"/>
              <a:t>group. The only difference between the groups must be the </a:t>
            </a:r>
            <a:r>
              <a:rPr lang="en-US" sz="2000" b="1" dirty="0">
                <a:solidFill>
                  <a:schemeClr val="accent3"/>
                </a:solidFill>
              </a:rPr>
              <a:t>“treatment”</a:t>
            </a:r>
          </a:p>
          <a:p>
            <a:pPr lvl="1"/>
            <a:r>
              <a:rPr lang="en-IN" sz="2000" dirty="0"/>
              <a:t>How practical is this in reality?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7900F-6CCC-47DB-9B87-182043FF658F}"/>
              </a:ext>
            </a:extLst>
          </p:cNvPr>
          <p:cNvSpPr/>
          <p:nvPr/>
        </p:nvSpPr>
        <p:spPr>
          <a:xfrm>
            <a:off x="672719" y="3485820"/>
            <a:ext cx="5423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Ebay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experiments: Branded Keywords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B59C69-2B49-44ED-94F2-756695E4A6A2}"/>
              </a:ext>
            </a:extLst>
          </p:cNvPr>
          <p:cNvSpPr/>
          <p:nvPr/>
        </p:nvSpPr>
        <p:spPr>
          <a:xfrm>
            <a:off x="2910980" y="4591899"/>
            <a:ext cx="2701255" cy="12164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Paid Search Ads on Google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F7DD0-EEA5-41C5-AAFA-6EFB42FAC9FF}"/>
              </a:ext>
            </a:extLst>
          </p:cNvPr>
          <p:cNvSpPr/>
          <p:nvPr/>
        </p:nvSpPr>
        <p:spPr>
          <a:xfrm>
            <a:off x="6418976" y="4591899"/>
            <a:ext cx="2701255" cy="1216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Paid Search Ads on Microsoft and Yahoo!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7A8C-2E09-4158-8271-A9A1C2894CD7}"/>
              </a:ext>
            </a:extLst>
          </p:cNvPr>
          <p:cNvSpPr txBox="1"/>
          <p:nvPr/>
        </p:nvSpPr>
        <p:spPr>
          <a:xfrm>
            <a:off x="3124898" y="4222567"/>
            <a:ext cx="22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Treatment Group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3A352-72BD-4405-BA3A-ADD2A648CC85}"/>
              </a:ext>
            </a:extLst>
          </p:cNvPr>
          <p:cNvSpPr txBox="1"/>
          <p:nvPr/>
        </p:nvSpPr>
        <p:spPr>
          <a:xfrm>
            <a:off x="6846814" y="4222567"/>
            <a:ext cx="17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Group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84DB9-BF6D-46E0-847F-C82BBBBA468F}"/>
              </a:ext>
            </a:extLst>
          </p:cNvPr>
          <p:cNvSpPr txBox="1"/>
          <p:nvPr/>
        </p:nvSpPr>
        <p:spPr>
          <a:xfrm>
            <a:off x="3986999" y="5946801"/>
            <a:ext cx="538014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these two groups the same?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C0C4-3CC3-4B17-9990-DF493EF4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8" y="-78488"/>
            <a:ext cx="11341817" cy="97062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strategy in this paper - Difference in difference (DID)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0D2A6-1C72-46C5-9F19-884A94E9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" y="1511467"/>
            <a:ext cx="4560293" cy="347722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3BBB-1760-42C3-A01D-21E1C5F2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790" y="1275104"/>
            <a:ext cx="6593075" cy="5176070"/>
          </a:xfrm>
        </p:spPr>
        <p:txBody>
          <a:bodyPr>
            <a:normAutofit/>
          </a:bodyPr>
          <a:lstStyle/>
          <a:p>
            <a:r>
              <a:rPr lang="en-US" sz="2000" dirty="0"/>
              <a:t>Statistical technique used to capture an experimental like setup using observational data</a:t>
            </a:r>
          </a:p>
          <a:p>
            <a:r>
              <a:rPr lang="en-US" sz="2000" dirty="0"/>
              <a:t>Captures changes in outcome over time between a treatment group and control group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Key requirements</a:t>
            </a:r>
          </a:p>
          <a:p>
            <a:pPr lvl="1"/>
            <a:r>
              <a:rPr lang="en-US" sz="2000" dirty="0">
                <a:solidFill>
                  <a:schemeClr val="accent3"/>
                </a:solidFill>
              </a:rPr>
              <a:t>Panel data </a:t>
            </a:r>
            <a:r>
              <a:rPr lang="en-US" sz="2000" dirty="0"/>
              <a:t>(requires data before the intervention time period for both treatment and control)</a:t>
            </a:r>
          </a:p>
          <a:p>
            <a:pPr lvl="1"/>
            <a:r>
              <a:rPr lang="en-US" sz="2000" dirty="0">
                <a:solidFill>
                  <a:schemeClr val="accent3"/>
                </a:solidFill>
              </a:rPr>
              <a:t>Parallel Trends assumption: </a:t>
            </a:r>
            <a:r>
              <a:rPr lang="en-US" sz="2000" dirty="0"/>
              <a:t>Absent the intervention, both treatment and control will be parallel to each other (constant difference)</a:t>
            </a:r>
          </a:p>
          <a:p>
            <a:pPr lvl="1"/>
            <a:r>
              <a:rPr lang="en-US" sz="2000" dirty="0"/>
              <a:t>Other assumptions are also there but the two above are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25247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FC5-9373-41AF-9F05-A68D4072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58" y="107109"/>
            <a:ext cx="10131425" cy="622095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you calculate these effects?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337D4-04A4-4E90-B809-97FC4FDED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023" y="1277302"/>
                <a:ext cx="10131425" cy="471243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Linear regression once the treatment (T) and treated (X) groups are determined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 is the treatment effect on the outcome</a:t>
                </a:r>
              </a:p>
              <a:p>
                <a:endParaRPr lang="en-IN" sz="2800" dirty="0"/>
              </a:p>
              <a:p>
                <a:r>
                  <a:rPr lang="en-IN" sz="2800" dirty="0"/>
                  <a:t>Explanation of treatment model </a:t>
                </a:r>
                <a:r>
                  <a:rPr lang="en-IN" sz="2800" dirty="0">
                    <a:solidFill>
                      <a:schemeClr val="accent3"/>
                    </a:solidFill>
                  </a:rPr>
                  <a:t>(use board)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337D4-04A4-4E90-B809-97FC4FDED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23" y="1277302"/>
                <a:ext cx="10131425" cy="4712437"/>
              </a:xfrm>
              <a:blipFill>
                <a:blip r:embed="rId2"/>
                <a:stretch>
                  <a:fillRect l="-1003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0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C846-E7FD-A243-8E52-FDACC390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24C2-3377-D74C-9386-10F386D6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15" y="968829"/>
            <a:ext cx="109728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The data is from a hypothetical restaurant review company in India whose primary source of income is from advertising (</a:t>
            </a:r>
            <a:r>
              <a:rPr lang="en-US" sz="2400" dirty="0" err="1"/>
              <a:t>ecommercedataset.xlsx</a:t>
            </a:r>
            <a:r>
              <a:rPr lang="en-US" sz="2400" dirty="0"/>
              <a:t>)</a:t>
            </a:r>
          </a:p>
          <a:p>
            <a:r>
              <a:rPr lang="en-US" sz="2400" dirty="0"/>
              <a:t>The ads run by the company are shown above google ads.</a:t>
            </a:r>
          </a:p>
          <a:p>
            <a:r>
              <a:rPr lang="en-US" sz="2400" dirty="0"/>
              <a:t>To find effectiveness, the group is experimenting with two different advertising packages (treatment 1 – current algorithm and treatment 2 – new algorithm) while the control group has no advertisements</a:t>
            </a:r>
          </a:p>
          <a:p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Identify which advertising package works best?</a:t>
            </a:r>
          </a:p>
          <a:p>
            <a:pPr marL="457200" indent="-457200">
              <a:buAutoNum type="alphaLcParenR"/>
            </a:pPr>
            <a:r>
              <a:rPr lang="en-US" sz="2400" dirty="0"/>
              <a:t>Do both advertising packages work similarly for all restaurant types? </a:t>
            </a:r>
          </a:p>
        </p:txBody>
      </p:sp>
    </p:spTree>
    <p:extLst>
      <p:ext uri="{BB962C8B-B14F-4D97-AF65-F5344CB8AC3E}">
        <p14:creationId xmlns:p14="http://schemas.microsoft.com/office/powerpoint/2010/main" val="42320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2C6F-52D5-4001-9EFD-C4076A8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417"/>
            <a:ext cx="12006943" cy="435269"/>
          </a:xfrm>
        </p:spPr>
        <p:txBody>
          <a:bodyPr>
            <a:noAutofit/>
          </a:bodyPr>
          <a:lstStyle/>
          <a:p>
            <a:r>
              <a:rPr lang="en-US" sz="3200" dirty="0"/>
              <a:t>Star digital – Assessing the Effectiveness of display Advertising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7AE0C8-89CB-4416-AB1F-1500BBF35CF8}"/>
              </a:ext>
            </a:extLst>
          </p:cNvPr>
          <p:cNvSpPr txBox="1">
            <a:spLocks/>
          </p:cNvSpPr>
          <p:nvPr/>
        </p:nvSpPr>
        <p:spPr>
          <a:xfrm>
            <a:off x="514463" y="1063255"/>
            <a:ext cx="10131425" cy="4731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Online Advertising effective for Star Digital?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there a frequency effect of advertising on purchase?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should they advertise?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Why experiments? Are there other ways to achieve this?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criterion for setting this up?</a:t>
            </a:r>
          </a:p>
        </p:txBody>
      </p:sp>
    </p:spTree>
    <p:extLst>
      <p:ext uri="{BB962C8B-B14F-4D97-AF65-F5344CB8AC3E}">
        <p14:creationId xmlns:p14="http://schemas.microsoft.com/office/powerpoint/2010/main" val="85733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8E59-5989-4E49-A329-5992715C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-79295"/>
            <a:ext cx="10131425" cy="841695"/>
          </a:xfrm>
        </p:spPr>
        <p:txBody>
          <a:bodyPr>
            <a:normAutofit/>
          </a:bodyPr>
          <a:lstStyle/>
          <a:p>
            <a:r>
              <a:rPr lang="en-US" sz="3200" dirty="0"/>
              <a:t>Key takeaways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60840-46AC-4FBA-97FC-0BD0B7A51F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9030" y="1741714"/>
            <a:ext cx="10653939" cy="4100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Online Advertising effective for Star Digital?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Exposure to online advertising increases the odds of purchase by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1.9%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there a frequency effect of advertising on purchase?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Yes. When test subjects were exposed to more number of impressions, the odds of purchase went up by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0.1%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should they advertise?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 channels 1-5; leads to a Profit of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$935 per 1000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impressions while Ad channel 6 leads to 0 conversions (if you use significance)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 Channel 6 (if you don’t use significance) as it leads to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$1660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profits per 1000 impressions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725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SB PowerPoint Template - 2012 - V1.0">
  <a:themeElements>
    <a:clrScheme name="IS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E95"/>
      </a:accent1>
      <a:accent2>
        <a:srgbClr val="006BAC"/>
      </a:accent2>
      <a:accent3>
        <a:srgbClr val="4436C6"/>
      </a:accent3>
      <a:accent4>
        <a:srgbClr val="005B60"/>
      </a:accent4>
      <a:accent5>
        <a:srgbClr val="8B7765"/>
      </a:accent5>
      <a:accent6>
        <a:srgbClr val="530D0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ISB-PowerPoint-Template</Template>
  <TotalTime>4945</TotalTime>
  <Words>913</Words>
  <Application>Microsoft Macintosh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Bradley Hand</vt:lpstr>
      <vt:lpstr>Calibri</vt:lpstr>
      <vt:lpstr>Cambria Math</vt:lpstr>
      <vt:lpstr>Courier New</vt:lpstr>
      <vt:lpstr>Perpetua</vt:lpstr>
      <vt:lpstr>Times New Roman</vt:lpstr>
      <vt:lpstr>Wingdings</vt:lpstr>
      <vt:lpstr>ISB PowerPoint Template - 2012 - V1.0</vt:lpstr>
      <vt:lpstr>Celestial</vt:lpstr>
      <vt:lpstr>Social Media and Web Analytics</vt:lpstr>
      <vt:lpstr>Blake et al. – eBay Advertisements</vt:lpstr>
      <vt:lpstr>Blake et al. – eBay Advertisements</vt:lpstr>
      <vt:lpstr>Blake et al. – eBay Advertisements</vt:lpstr>
      <vt:lpstr>The strategy in this paper - Difference in difference (DID)</vt:lpstr>
      <vt:lpstr>How do you calculate these effects?</vt:lpstr>
      <vt:lpstr>Exercise</vt:lpstr>
      <vt:lpstr>Star digital – Assessing the Effectiveness of display Advertising</vt:lpstr>
      <vt:lpstr>Key takeaways</vt:lpstr>
      <vt:lpstr>Measurement</vt:lpstr>
      <vt:lpstr>Half the money I spend on advertising is wasted. Problem is I don’t know which half..</vt:lpstr>
      <vt:lpstr>Steps to calculate ROI of digital marketing</vt:lpstr>
      <vt:lpstr>Attribution models</vt:lpstr>
      <vt:lpstr>Group Exercise</vt:lpstr>
      <vt:lpstr>New innovations in attribution modeling</vt:lpstr>
      <vt:lpstr>Classes can open the doors to the future, but you must enter it yourself..</vt:lpstr>
      <vt:lpstr>PowerPoint Presentation</vt:lpstr>
      <vt:lpstr>Stay in touch</vt:lpstr>
      <vt:lpstr>Optional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&amp; social media marketing</dc:title>
  <dc:creator>Madhu Viswanathan</dc:creator>
  <cp:lastModifiedBy>Viswanathan, Madhu - (madhu)</cp:lastModifiedBy>
  <cp:revision>59</cp:revision>
  <dcterms:created xsi:type="dcterms:W3CDTF">2019-10-07T05:32:18Z</dcterms:created>
  <dcterms:modified xsi:type="dcterms:W3CDTF">2019-12-08T05:52:08Z</dcterms:modified>
</cp:coreProperties>
</file>