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6" r:id="rId16"/>
    <p:sldId id="277" r:id="rId17"/>
    <p:sldId id="278" r:id="rId18"/>
    <p:sldId id="279" r:id="rId19"/>
    <p:sldId id="280" r:id="rId20"/>
    <p:sldId id="281" r:id="rId21"/>
    <p:sldId id="282" r:id="rId22"/>
    <p:sldId id="270" r:id="rId23"/>
    <p:sldId id="274" r:id="rId24"/>
    <p:sldId id="284" r:id="rId25"/>
    <p:sldId id="285" r:id="rId26"/>
    <p:sldId id="286" r:id="rId27"/>
    <p:sldId id="269" r:id="rId28"/>
    <p:sldId id="283" r:id="rId29"/>
    <p:sldId id="271" r:id="rId30"/>
    <p:sldId id="272" r:id="rId31"/>
    <p:sldId id="273"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27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2" d="100"/>
          <a:sy n="72" d="100"/>
        </p:scale>
        <p:origin x="6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D1F-43A0-A201-E33D1DA00A5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D1F-43A0-A201-E33D1DA00A5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D1F-43A0-A201-E33D1DA00A5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D1F-43A0-A201-E33D1DA00A5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D1F-43A0-A201-E33D1DA00A50}"/>
              </c:ext>
            </c:extLst>
          </c:dPt>
          <c:dLbls>
            <c:dLbl>
              <c:idx val="1"/>
              <c:layout>
                <c:manualLayout>
                  <c:x val="-1.1654203215139142E-16"/>
                  <c:y val="9.7742581111365703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D1F-43A0-A201-E33D1DA00A50}"/>
                </c:ext>
              </c:extLst>
            </c:dLbl>
            <c:dLbl>
              <c:idx val="2"/>
              <c:layout>
                <c:manualLayout>
                  <c:x val="0"/>
                  <c:y val="2.3775222432494386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D1F-43A0-A201-E33D1DA00A50}"/>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Sheet1!$A$1:$A$5</c:f>
              <c:strCache>
                <c:ptCount val="5"/>
                <c:pt idx="0">
                  <c:v>Prescriptive</c:v>
                </c:pt>
                <c:pt idx="1">
                  <c:v>Predictive</c:v>
                </c:pt>
                <c:pt idx="2">
                  <c:v>Diagnostic</c:v>
                </c:pt>
                <c:pt idx="3">
                  <c:v>Discriptive</c:v>
                </c:pt>
                <c:pt idx="4">
                  <c:v>Novice</c:v>
                </c:pt>
              </c:strCache>
            </c:strRef>
          </c:cat>
          <c:val>
            <c:numRef>
              <c:f>Sheet1!$B$1:$B$5</c:f>
              <c:numCache>
                <c:formatCode>0%</c:formatCode>
                <c:ptCount val="5"/>
                <c:pt idx="0">
                  <c:v>0.19</c:v>
                </c:pt>
                <c:pt idx="1">
                  <c:v>0.32</c:v>
                </c:pt>
                <c:pt idx="2">
                  <c:v>0.26</c:v>
                </c:pt>
                <c:pt idx="3">
                  <c:v>0.17</c:v>
                </c:pt>
                <c:pt idx="4">
                  <c:v>0.06</c:v>
                </c:pt>
              </c:numCache>
            </c:numRef>
          </c:val>
          <c:extLst>
            <c:ext xmlns:c16="http://schemas.microsoft.com/office/drawing/2014/chart" uri="{C3380CC4-5D6E-409C-BE32-E72D297353CC}">
              <c16:uniqueId val="{0000000A-4D1F-43A0-A201-E33D1DA00A50}"/>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332457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384782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99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3199256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26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3339863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1212317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207697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123604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E797F-63A0-42C4-BD2A-8EFADFD39584}" type="datetimeFigureOut">
              <a:rPr lang="en-US" smtClean="0"/>
              <a:t>20-Dec-19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263947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E797F-63A0-42C4-BD2A-8EFADFD39584}" type="datetimeFigureOut">
              <a:rPr lang="en-US" smtClean="0"/>
              <a:t>20-Dec-19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422325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E797F-63A0-42C4-BD2A-8EFADFD39584}" type="datetimeFigureOut">
              <a:rPr lang="en-US" smtClean="0"/>
              <a:t>20-Dec-19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43334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E797F-63A0-42C4-BD2A-8EFADFD39584}" type="datetimeFigureOut">
              <a:rPr lang="en-US" smtClean="0"/>
              <a:t>20-Dec-19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38410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E797F-63A0-42C4-BD2A-8EFADFD39584}" type="datetimeFigureOut">
              <a:rPr lang="en-US" smtClean="0"/>
              <a:t>20-Dec-19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147172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E797F-63A0-42C4-BD2A-8EFADFD39584}" type="datetimeFigureOut">
              <a:rPr lang="en-US" smtClean="0"/>
              <a:t>20-Dec-19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29B13-857A-453D-A994-FB71657CC3EE}" type="slidenum">
              <a:rPr lang="en-US" smtClean="0"/>
              <a:t>‹#›</a:t>
            </a:fld>
            <a:endParaRPr lang="en-US"/>
          </a:p>
        </p:txBody>
      </p:sp>
    </p:spTree>
    <p:extLst>
      <p:ext uri="{BB962C8B-B14F-4D97-AF65-F5344CB8AC3E}">
        <p14:creationId xmlns:p14="http://schemas.microsoft.com/office/powerpoint/2010/main" val="156911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29B13-857A-453D-A994-FB71657CC3EE}" type="slidenum">
              <a:rPr lang="en-US" smtClean="0"/>
              <a:t>‹#›</a:t>
            </a:fld>
            <a:endParaRPr lang="en-US"/>
          </a:p>
        </p:txBody>
      </p:sp>
      <p:sp>
        <p:nvSpPr>
          <p:cNvPr id="5" name="Date Placeholder 4"/>
          <p:cNvSpPr>
            <a:spLocks noGrp="1"/>
          </p:cNvSpPr>
          <p:nvPr>
            <p:ph type="dt" sz="half" idx="10"/>
          </p:nvPr>
        </p:nvSpPr>
        <p:spPr/>
        <p:txBody>
          <a:bodyPr/>
          <a:lstStyle/>
          <a:p>
            <a:fld id="{A33E797F-63A0-42C4-BD2A-8EFADFD39584}" type="datetimeFigureOut">
              <a:rPr lang="en-US" smtClean="0"/>
              <a:t>20-Dec-19</a:t>
            </a:fld>
            <a:endParaRPr lang="en-US"/>
          </a:p>
        </p:txBody>
      </p:sp>
    </p:spTree>
    <p:extLst>
      <p:ext uri="{BB962C8B-B14F-4D97-AF65-F5344CB8AC3E}">
        <p14:creationId xmlns:p14="http://schemas.microsoft.com/office/powerpoint/2010/main" val="82533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3E797F-63A0-42C4-BD2A-8EFADFD39584}" type="datetimeFigureOut">
              <a:rPr lang="en-US" smtClean="0"/>
              <a:t>20-Dec-19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D29B13-857A-453D-A994-FB71657CC3EE}" type="slidenum">
              <a:rPr lang="en-US" smtClean="0"/>
              <a:t>‹#›</a:t>
            </a:fld>
            <a:endParaRPr lang="en-US"/>
          </a:p>
        </p:txBody>
      </p:sp>
    </p:spTree>
    <p:extLst>
      <p:ext uri="{BB962C8B-B14F-4D97-AF65-F5344CB8AC3E}">
        <p14:creationId xmlns:p14="http://schemas.microsoft.com/office/powerpoint/2010/main" val="19101517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xplore.oracle.com/c/hr-analytics-report-?x=1DQwOR&amp;source=:ow:o:h:mt:RC_NAMK190117P00056:ReadTheReport&amp;intcmp=:ow:o:h:mt:RC_NAMK190117P00056:ReadTheReport&amp;lb-mode=overlay&amp;cmid=NAMK190117P00056"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A55D-490E-4E6E-815F-44C7F659CB1B}"/>
              </a:ext>
            </a:extLst>
          </p:cNvPr>
          <p:cNvSpPr>
            <a:spLocks noGrp="1"/>
          </p:cNvSpPr>
          <p:nvPr>
            <p:ph type="ctrTitle"/>
          </p:nvPr>
        </p:nvSpPr>
        <p:spPr>
          <a:xfrm>
            <a:off x="1507066" y="2404534"/>
            <a:ext cx="8713565" cy="1646302"/>
          </a:xfrm>
        </p:spPr>
        <p:txBody>
          <a:bodyPr/>
          <a:lstStyle/>
          <a:p>
            <a:pPr algn="ctr"/>
            <a:r>
              <a:rPr lang="en-US" dirty="0"/>
              <a:t>Contemporary Topics – 1 </a:t>
            </a:r>
            <a:br>
              <a:rPr lang="en-US" dirty="0"/>
            </a:br>
            <a:r>
              <a:rPr lang="en-US" dirty="0"/>
              <a:t> </a:t>
            </a:r>
          </a:p>
        </p:txBody>
      </p:sp>
      <p:sp>
        <p:nvSpPr>
          <p:cNvPr id="3" name="Subtitle 2">
            <a:extLst>
              <a:ext uri="{FF2B5EF4-FFF2-40B4-BE49-F238E27FC236}">
                <a16:creationId xmlns:a16="http://schemas.microsoft.com/office/drawing/2014/main" id="{AE6F69D8-0483-446C-BC56-11592A0602CC}"/>
              </a:ext>
            </a:extLst>
          </p:cNvPr>
          <p:cNvSpPr>
            <a:spLocks noGrp="1"/>
          </p:cNvSpPr>
          <p:nvPr>
            <p:ph type="subTitle" idx="1"/>
          </p:nvPr>
        </p:nvSpPr>
        <p:spPr/>
        <p:txBody>
          <a:bodyPr>
            <a:normAutofit/>
          </a:bodyPr>
          <a:lstStyle/>
          <a:p>
            <a:r>
              <a:rPr lang="en-US" sz="3200" dirty="0">
                <a:solidFill>
                  <a:schemeClr val="accent1"/>
                </a:solidFill>
              </a:rPr>
              <a:t>HR and Fraud Analytics</a:t>
            </a:r>
          </a:p>
        </p:txBody>
      </p:sp>
    </p:spTree>
    <p:extLst>
      <p:ext uri="{BB962C8B-B14F-4D97-AF65-F5344CB8AC3E}">
        <p14:creationId xmlns:p14="http://schemas.microsoft.com/office/powerpoint/2010/main" val="260808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F842C25-F3E7-4D5F-8980-1BC7DD5C27AB}"/>
              </a:ext>
            </a:extLst>
          </p:cNvPr>
          <p:cNvSpPr>
            <a:spLocks noGrp="1"/>
          </p:cNvSpPr>
          <p:nvPr>
            <p:ph type="title"/>
          </p:nvPr>
        </p:nvSpPr>
        <p:spPr>
          <a:xfrm>
            <a:off x="7440828" y="1182896"/>
            <a:ext cx="2854326" cy="4105376"/>
          </a:xfrm>
        </p:spPr>
        <p:txBody>
          <a:bodyPr vert="horz" lIns="91440" tIns="45720" rIns="91440" bIns="45720" rtlCol="0" anchor="b">
            <a:normAutofit/>
          </a:bodyPr>
          <a:lstStyle/>
          <a:p>
            <a:r>
              <a:rPr lang="en-US" sz="4400" dirty="0"/>
              <a:t>Predicting At-risk talent – next 12 months</a:t>
            </a:r>
          </a:p>
        </p:txBody>
      </p:sp>
      <p:sp>
        <p:nvSpPr>
          <p:cNvPr id="21" name="Isosceles Triangle 20">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A9747457-B136-4979-886D-76041335F2C0}"/>
              </a:ext>
            </a:extLst>
          </p:cNvPr>
          <p:cNvPicPr>
            <a:picLocks noChangeAspect="1"/>
          </p:cNvPicPr>
          <p:nvPr/>
        </p:nvPicPr>
        <p:blipFill>
          <a:blip r:embed="rId2"/>
          <a:stretch>
            <a:fillRect/>
          </a:stretch>
        </p:blipFill>
        <p:spPr>
          <a:xfrm>
            <a:off x="138781" y="450824"/>
            <a:ext cx="7070107" cy="5938889"/>
          </a:xfrm>
          <a:prstGeom prst="rect">
            <a:avLst/>
          </a:prstGeom>
        </p:spPr>
      </p:pic>
    </p:spTree>
    <p:extLst>
      <p:ext uri="{BB962C8B-B14F-4D97-AF65-F5344CB8AC3E}">
        <p14:creationId xmlns:p14="http://schemas.microsoft.com/office/powerpoint/2010/main" val="160664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ACFE-44EF-457E-9E11-B913E2F689FD}"/>
              </a:ext>
            </a:extLst>
          </p:cNvPr>
          <p:cNvSpPr>
            <a:spLocks noGrp="1"/>
          </p:cNvSpPr>
          <p:nvPr>
            <p:ph type="title"/>
          </p:nvPr>
        </p:nvSpPr>
        <p:spPr>
          <a:xfrm>
            <a:off x="571316" y="304800"/>
            <a:ext cx="8596668" cy="848139"/>
          </a:xfrm>
        </p:spPr>
        <p:txBody>
          <a:bodyPr/>
          <a:lstStyle/>
          <a:p>
            <a:r>
              <a:rPr lang="en-US" dirty="0"/>
              <a:t>Prediction of Attrition</a:t>
            </a:r>
          </a:p>
        </p:txBody>
      </p:sp>
    </p:spTree>
    <p:extLst>
      <p:ext uri="{BB962C8B-B14F-4D97-AF65-F5344CB8AC3E}">
        <p14:creationId xmlns:p14="http://schemas.microsoft.com/office/powerpoint/2010/main" val="236989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474305" y="1099931"/>
            <a:ext cx="7772400" cy="1530626"/>
          </a:xfrm>
        </p:spPr>
        <p:txBody>
          <a:bodyPr/>
          <a:lstStyle/>
          <a:p>
            <a:pPr eaLnBrk="1" hangingPunct="1">
              <a:defRPr/>
            </a:pPr>
            <a:r>
              <a:rPr lang="en-US" sz="3600" b="1" dirty="0">
                <a:cs typeface="Times New Roman" charset="0"/>
              </a:rPr>
              <a:t>Early Prediction of Employee Attrition in Software Companies</a:t>
            </a:r>
            <a:r>
              <a:rPr lang="en-US" dirty="0"/>
              <a:t> </a:t>
            </a:r>
          </a:p>
        </p:txBody>
      </p:sp>
      <p:sp>
        <p:nvSpPr>
          <p:cNvPr id="9219" name="Rectangle 3"/>
          <p:cNvSpPr>
            <a:spLocks noGrp="1" noChangeArrowheads="1"/>
          </p:cNvSpPr>
          <p:nvPr>
            <p:ph type="subTitle" idx="1"/>
          </p:nvPr>
        </p:nvSpPr>
        <p:spPr>
          <a:xfrm>
            <a:off x="2514600" y="3886200"/>
            <a:ext cx="7391400" cy="1752600"/>
          </a:xfrm>
        </p:spPr>
        <p:txBody>
          <a:bodyPr/>
          <a:lstStyle/>
          <a:p>
            <a:pPr eaLnBrk="1" hangingPunct="1"/>
            <a:r>
              <a:rPr lang="en-US"/>
              <a:t>Vishnuprasad Nagadevara</a:t>
            </a:r>
          </a:p>
          <a:p>
            <a:pPr eaLnBrk="1" hangingPunct="1"/>
            <a:r>
              <a:rPr lang="en-US"/>
              <a:t>Vasanthi Srinivasan</a:t>
            </a:r>
          </a:p>
          <a:p>
            <a:pPr eaLnBrk="1" hangingPunct="1"/>
            <a:r>
              <a:rPr lang="en-US"/>
              <a:t>Indian Institute of Management Bangalore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a:t>Introduction</a:t>
            </a:r>
          </a:p>
        </p:txBody>
      </p:sp>
      <p:sp>
        <p:nvSpPr>
          <p:cNvPr id="10243" name="Rectangle 3"/>
          <p:cNvSpPr>
            <a:spLocks noGrp="1" noChangeArrowheads="1"/>
          </p:cNvSpPr>
          <p:nvPr>
            <p:ph type="body" idx="1"/>
          </p:nvPr>
        </p:nvSpPr>
        <p:spPr/>
        <p:txBody>
          <a:bodyPr/>
          <a:lstStyle/>
          <a:p>
            <a:pPr eaLnBrk="1" hangingPunct="1"/>
            <a:r>
              <a:rPr lang="en-US" sz="2400" b="1" dirty="0">
                <a:cs typeface="Times New Roman" pitchFamily="18" charset="0"/>
              </a:rPr>
              <a:t>Employee retention is one of the biggest challenges in IT companies all over the world</a:t>
            </a:r>
          </a:p>
          <a:p>
            <a:pPr eaLnBrk="1" hangingPunct="1"/>
            <a:r>
              <a:rPr lang="en-US" sz="2400" b="1" dirty="0">
                <a:cs typeface="Times New Roman" pitchFamily="18" charset="0"/>
              </a:rPr>
              <a:t> Different companies adopt different strategies to retain the employees</a:t>
            </a:r>
          </a:p>
          <a:p>
            <a:pPr lvl="1" eaLnBrk="1" hangingPunct="1"/>
            <a:r>
              <a:rPr lang="en-US" sz="2000" b="1" dirty="0">
                <a:cs typeface="Times New Roman" pitchFamily="18" charset="0"/>
              </a:rPr>
              <a:t>large increases in compensation, liberal perks, frequent job rotations, Special Training, travel and stay abroad etc.</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228600"/>
            <a:ext cx="7772400" cy="838200"/>
          </a:xfrm>
        </p:spPr>
        <p:txBody>
          <a:bodyPr/>
          <a:lstStyle/>
          <a:p>
            <a:pPr eaLnBrk="1" hangingPunct="1">
              <a:defRPr/>
            </a:pPr>
            <a:r>
              <a:rPr lang="en-US"/>
              <a:t>Literature Review</a:t>
            </a:r>
          </a:p>
        </p:txBody>
      </p:sp>
      <p:sp>
        <p:nvSpPr>
          <p:cNvPr id="11267" name="Rectangle 3"/>
          <p:cNvSpPr>
            <a:spLocks noGrp="1" noChangeArrowheads="1"/>
          </p:cNvSpPr>
          <p:nvPr>
            <p:ph type="body" idx="1"/>
          </p:nvPr>
        </p:nvSpPr>
        <p:spPr>
          <a:xfrm>
            <a:off x="1096618" y="1427921"/>
            <a:ext cx="8153400" cy="5065643"/>
          </a:xfrm>
        </p:spPr>
        <p:txBody>
          <a:bodyPr>
            <a:normAutofit fontScale="92500" lnSpcReduction="10000"/>
          </a:bodyPr>
          <a:lstStyle/>
          <a:p>
            <a:pPr eaLnBrk="1" hangingPunct="1">
              <a:lnSpc>
                <a:spcPct val="110000"/>
              </a:lnSpc>
            </a:pPr>
            <a:r>
              <a:rPr lang="en-US" sz="2800" b="1" dirty="0">
                <a:cs typeface="Times New Roman" pitchFamily="18" charset="0"/>
              </a:rPr>
              <a:t>Literature on turnover indicates that a person’s intention to quit is a function of </a:t>
            </a:r>
          </a:p>
          <a:p>
            <a:pPr lvl="1" eaLnBrk="1" hangingPunct="1">
              <a:lnSpc>
                <a:spcPct val="110000"/>
              </a:lnSpc>
            </a:pPr>
            <a:r>
              <a:rPr lang="en-US" sz="2400" b="1" dirty="0">
                <a:cs typeface="Times New Roman" pitchFamily="18" charset="0"/>
              </a:rPr>
              <a:t>demographic characteristics, </a:t>
            </a:r>
          </a:p>
          <a:p>
            <a:pPr lvl="1" eaLnBrk="1" hangingPunct="1">
              <a:lnSpc>
                <a:spcPct val="110000"/>
              </a:lnSpc>
            </a:pPr>
            <a:r>
              <a:rPr lang="en-US" sz="2400" b="1" dirty="0">
                <a:cs typeface="Times New Roman" pitchFamily="18" charset="0"/>
              </a:rPr>
              <a:t>job characteristics and </a:t>
            </a:r>
          </a:p>
          <a:p>
            <a:pPr lvl="1" eaLnBrk="1" hangingPunct="1">
              <a:lnSpc>
                <a:spcPct val="110000"/>
              </a:lnSpc>
            </a:pPr>
            <a:r>
              <a:rPr lang="en-US" sz="2400" b="1" dirty="0">
                <a:cs typeface="Times New Roman" pitchFamily="18" charset="0"/>
              </a:rPr>
              <a:t>organizational characteristics. </a:t>
            </a:r>
          </a:p>
          <a:p>
            <a:pPr eaLnBrk="1" hangingPunct="1">
              <a:lnSpc>
                <a:spcPct val="110000"/>
              </a:lnSpc>
            </a:pPr>
            <a:r>
              <a:rPr lang="en-US" sz="2800" b="1" dirty="0">
                <a:cs typeface="Times New Roman" pitchFamily="18" charset="0"/>
              </a:rPr>
              <a:t>Individuals engage in other withdrawal behaviors like absenteeism and late-coming</a:t>
            </a:r>
          </a:p>
          <a:p>
            <a:pPr eaLnBrk="1" hangingPunct="1">
              <a:lnSpc>
                <a:spcPct val="110000"/>
              </a:lnSpc>
            </a:pPr>
            <a:r>
              <a:rPr lang="en-US" sz="2800" b="1" dirty="0">
                <a:cs typeface="Times New Roman" pitchFamily="18" charset="0"/>
              </a:rPr>
              <a:t>We used data on demographics and the withdrawal behaviors</a:t>
            </a:r>
          </a:p>
          <a:p>
            <a:pPr eaLnBrk="1" hangingPunct="1">
              <a:lnSpc>
                <a:spcPct val="110000"/>
              </a:lnSpc>
            </a:pPr>
            <a:r>
              <a:rPr lang="en-US" sz="2800" b="1" dirty="0">
                <a:cs typeface="Times New Roman" pitchFamily="18" charset="0"/>
              </a:rPr>
              <a:t>We applied various data mining techniques to identify turnover in organizations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366" y="241567"/>
            <a:ext cx="7772400" cy="1143000"/>
          </a:xfrm>
        </p:spPr>
        <p:txBody>
          <a:bodyPr/>
          <a:lstStyle/>
          <a:p>
            <a:pPr eaLnBrk="1" hangingPunct="1">
              <a:defRPr/>
            </a:pPr>
            <a:r>
              <a:rPr lang="en-AU" sz="2800" b="1" dirty="0"/>
              <a:t>A Model Framework on the Relationship between Attrition and Behavioural Variables</a:t>
            </a:r>
            <a:endParaRPr lang="en-US" sz="2800" dirty="0"/>
          </a:p>
        </p:txBody>
      </p:sp>
      <p:sp>
        <p:nvSpPr>
          <p:cNvPr id="12291" name="Rectangle 20"/>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en-US"/>
          </a:p>
        </p:txBody>
      </p:sp>
      <p:sp>
        <p:nvSpPr>
          <p:cNvPr id="12292" name="Rectangle 45"/>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en-US"/>
          </a:p>
        </p:txBody>
      </p:sp>
      <p:grpSp>
        <p:nvGrpSpPr>
          <p:cNvPr id="3" name="Group 27"/>
          <p:cNvGrpSpPr>
            <a:grpSpLocks noChangeAspect="1"/>
          </p:cNvGrpSpPr>
          <p:nvPr/>
        </p:nvGrpSpPr>
        <p:grpSpPr bwMode="auto">
          <a:xfrm>
            <a:off x="1235366" y="1384567"/>
            <a:ext cx="7391400" cy="5257800"/>
            <a:chOff x="3592" y="7477"/>
            <a:chExt cx="6508" cy="5644"/>
          </a:xfrm>
          <a:solidFill>
            <a:schemeClr val="accent1">
              <a:lumMod val="40000"/>
              <a:lumOff val="60000"/>
            </a:schemeClr>
          </a:solidFill>
        </p:grpSpPr>
        <p:sp>
          <p:nvSpPr>
            <p:cNvPr id="30764" name="AutoShape 44"/>
            <p:cNvSpPr>
              <a:spLocks noChangeAspect="1" noChangeArrowheads="1" noTextEdit="1"/>
            </p:cNvSpPr>
            <p:nvPr/>
          </p:nvSpPr>
          <p:spPr bwMode="auto">
            <a:xfrm>
              <a:off x="3592" y="7477"/>
              <a:ext cx="6508" cy="5644"/>
            </a:xfrm>
            <a:prstGeom prst="rect">
              <a:avLst/>
            </a:prstGeom>
            <a:grpFill/>
          </p:spPr>
          <p:txBody>
            <a:bodyPr/>
            <a:lstStyle/>
            <a:p>
              <a:pPr>
                <a:defRPr/>
              </a:pPr>
              <a:endParaRPr lang="en-US">
                <a:latin typeface="Times New Roman" charset="0"/>
              </a:endParaRPr>
            </a:p>
          </p:txBody>
        </p:sp>
        <p:sp>
          <p:nvSpPr>
            <p:cNvPr id="30763" name="Line 43"/>
            <p:cNvSpPr>
              <a:spLocks noChangeShapeType="1"/>
            </p:cNvSpPr>
            <p:nvPr/>
          </p:nvSpPr>
          <p:spPr bwMode="auto">
            <a:xfrm>
              <a:off x="5611" y="10421"/>
              <a:ext cx="2966" cy="1"/>
            </a:xfrm>
            <a:prstGeom prst="line">
              <a:avLst/>
            </a:prstGeom>
            <a:grpFill/>
            <a:ln w="9525">
              <a:solidFill>
                <a:srgbClr val="000000"/>
              </a:solidFill>
              <a:round/>
              <a:headEnd/>
              <a:tailEnd type="triangle" w="med" len="med"/>
            </a:ln>
          </p:spPr>
          <p:txBody>
            <a:bodyPr/>
            <a:lstStyle/>
            <a:p>
              <a:pPr>
                <a:defRPr/>
              </a:pPr>
              <a:endParaRPr lang="en-US">
                <a:latin typeface="Times New Roman" charset="0"/>
              </a:endParaRPr>
            </a:p>
          </p:txBody>
        </p:sp>
        <p:sp>
          <p:nvSpPr>
            <p:cNvPr id="30762" name="Line 42"/>
            <p:cNvSpPr>
              <a:spLocks noChangeShapeType="1"/>
            </p:cNvSpPr>
            <p:nvPr/>
          </p:nvSpPr>
          <p:spPr bwMode="auto">
            <a:xfrm>
              <a:off x="4614" y="9608"/>
              <a:ext cx="2" cy="461"/>
            </a:xfrm>
            <a:prstGeom prst="line">
              <a:avLst/>
            </a:prstGeom>
            <a:grpFill/>
            <a:ln w="9525">
              <a:solidFill>
                <a:srgbClr val="000000"/>
              </a:solidFill>
              <a:round/>
              <a:headEnd/>
              <a:tailEnd/>
            </a:ln>
          </p:spPr>
          <p:txBody>
            <a:bodyPr/>
            <a:lstStyle/>
            <a:p>
              <a:pPr>
                <a:defRPr/>
              </a:pPr>
              <a:endParaRPr lang="en-US">
                <a:latin typeface="Times New Roman" charset="0"/>
              </a:endParaRPr>
            </a:p>
          </p:txBody>
        </p:sp>
        <p:sp>
          <p:nvSpPr>
            <p:cNvPr id="30761" name="Rectangle 41"/>
            <p:cNvSpPr>
              <a:spLocks noChangeArrowheads="1"/>
            </p:cNvSpPr>
            <p:nvPr/>
          </p:nvSpPr>
          <p:spPr bwMode="auto">
            <a:xfrm>
              <a:off x="5667" y="7666"/>
              <a:ext cx="2559" cy="1041"/>
            </a:xfrm>
            <a:prstGeom prst="rect">
              <a:avLst/>
            </a:prstGeom>
            <a:grpFill/>
            <a:ln w="9525">
              <a:solidFill>
                <a:srgbClr val="000000"/>
              </a:solidFill>
              <a:miter lim="800000"/>
              <a:headEnd/>
              <a:tailEnd/>
            </a:ln>
          </p:spPr>
          <p:txBody>
            <a:bodyPr/>
            <a:lstStyle/>
            <a:p>
              <a:pPr>
                <a:defRPr/>
              </a:pPr>
              <a:r>
                <a:rPr lang="en-US" sz="1400" b="1" dirty="0">
                  <a:solidFill>
                    <a:srgbClr val="FF0000"/>
                  </a:solidFill>
                  <a:ea typeface="SimSun"/>
                </a:rPr>
                <a:t>Tenure:</a:t>
              </a:r>
              <a:endParaRPr lang="en-US" sz="1400" b="1" dirty="0">
                <a:solidFill>
                  <a:srgbClr val="FF0000"/>
                </a:solidFill>
              </a:endParaRPr>
            </a:p>
            <a:p>
              <a:pPr eaLnBrk="0" hangingPunct="0">
                <a:defRPr/>
              </a:pPr>
              <a:r>
                <a:rPr lang="en-US" sz="1400" b="1" dirty="0">
                  <a:solidFill>
                    <a:srgbClr val="FF0000"/>
                  </a:solidFill>
                  <a:ea typeface="SimSun"/>
                </a:rPr>
                <a:t>Total work experience</a:t>
              </a:r>
              <a:endParaRPr lang="en-US" sz="1400" b="1" dirty="0">
                <a:solidFill>
                  <a:srgbClr val="FF0000"/>
                </a:solidFill>
              </a:endParaRPr>
            </a:p>
            <a:p>
              <a:pPr eaLnBrk="0" hangingPunct="0">
                <a:defRPr/>
              </a:pPr>
              <a:r>
                <a:rPr lang="en-US" sz="1400" b="1" dirty="0">
                  <a:solidFill>
                    <a:srgbClr val="FF0000"/>
                  </a:solidFill>
                  <a:ea typeface="SimSun"/>
                </a:rPr>
                <a:t>Experience in current team</a:t>
              </a:r>
              <a:endParaRPr lang="en-US" sz="1400" b="1" dirty="0">
                <a:solidFill>
                  <a:srgbClr val="FF0000"/>
                </a:solidFill>
              </a:endParaRPr>
            </a:p>
            <a:p>
              <a:pPr eaLnBrk="0" hangingPunct="0">
                <a:defRPr/>
              </a:pPr>
              <a:r>
                <a:rPr lang="en-US" sz="1400" b="1" dirty="0">
                  <a:solidFill>
                    <a:srgbClr val="FF0000"/>
                  </a:solidFill>
                  <a:ea typeface="SimSun"/>
                </a:rPr>
                <a:t>Experience in current position </a:t>
              </a:r>
              <a:endParaRPr lang="en-US" sz="1400" b="1" dirty="0">
                <a:solidFill>
                  <a:srgbClr val="FF0000"/>
                </a:solidFill>
              </a:endParaRPr>
            </a:p>
          </p:txBody>
        </p:sp>
        <p:sp>
          <p:nvSpPr>
            <p:cNvPr id="30760" name="Rectangle 40"/>
            <p:cNvSpPr>
              <a:spLocks noChangeArrowheads="1"/>
            </p:cNvSpPr>
            <p:nvPr/>
          </p:nvSpPr>
          <p:spPr bwMode="auto">
            <a:xfrm>
              <a:off x="3709" y="11879"/>
              <a:ext cx="1461" cy="976"/>
            </a:xfrm>
            <a:prstGeom prst="rect">
              <a:avLst/>
            </a:prstGeom>
            <a:grpFill/>
            <a:ln w="9525">
              <a:solidFill>
                <a:srgbClr val="000000"/>
              </a:solidFill>
              <a:miter lim="800000"/>
              <a:headEnd/>
              <a:tailEnd/>
            </a:ln>
          </p:spPr>
          <p:txBody>
            <a:bodyPr/>
            <a:lstStyle/>
            <a:p>
              <a:pPr>
                <a:defRPr/>
              </a:pPr>
              <a:r>
                <a:rPr lang="en-US" sz="1400" b="1" dirty="0">
                  <a:solidFill>
                    <a:srgbClr val="FF0000"/>
                  </a:solidFill>
                  <a:ea typeface="SimSun"/>
                </a:rPr>
                <a:t>Demographics:</a:t>
              </a:r>
              <a:endParaRPr lang="en-US" sz="1400" b="1" dirty="0">
                <a:solidFill>
                  <a:srgbClr val="FF0000"/>
                </a:solidFill>
              </a:endParaRPr>
            </a:p>
            <a:p>
              <a:pPr eaLnBrk="0" hangingPunct="0">
                <a:defRPr/>
              </a:pPr>
              <a:r>
                <a:rPr lang="en-US" sz="1400" b="1" dirty="0">
                  <a:solidFill>
                    <a:srgbClr val="FF0000"/>
                  </a:solidFill>
                  <a:ea typeface="SimSun"/>
                </a:rPr>
                <a:t>Age</a:t>
              </a:r>
              <a:endParaRPr lang="en-US" sz="1400" b="1" dirty="0">
                <a:solidFill>
                  <a:srgbClr val="FF0000"/>
                </a:solidFill>
              </a:endParaRPr>
            </a:p>
            <a:p>
              <a:pPr eaLnBrk="0" hangingPunct="0">
                <a:defRPr/>
              </a:pPr>
              <a:r>
                <a:rPr lang="en-US" sz="1400" b="1" dirty="0">
                  <a:solidFill>
                    <a:srgbClr val="FF0000"/>
                  </a:solidFill>
                  <a:ea typeface="SimSun"/>
                </a:rPr>
                <a:t>Gender</a:t>
              </a:r>
              <a:endParaRPr lang="en-US" sz="1400" b="1" dirty="0">
                <a:solidFill>
                  <a:srgbClr val="FF0000"/>
                </a:solidFill>
              </a:endParaRPr>
            </a:p>
            <a:p>
              <a:pPr eaLnBrk="0" hangingPunct="0">
                <a:defRPr/>
              </a:pPr>
              <a:r>
                <a:rPr lang="en-US" sz="1400" b="1" dirty="0">
                  <a:solidFill>
                    <a:srgbClr val="FF0000"/>
                  </a:solidFill>
                  <a:ea typeface="SimSun"/>
                </a:rPr>
                <a:t>Marital status</a:t>
              </a:r>
              <a:endParaRPr lang="en-US" sz="1400" b="1" dirty="0">
                <a:solidFill>
                  <a:srgbClr val="FF0000"/>
                </a:solidFill>
              </a:endParaRPr>
            </a:p>
            <a:p>
              <a:pPr eaLnBrk="0" hangingPunct="0">
                <a:defRPr/>
              </a:pPr>
              <a:endParaRPr lang="en-US" b="1" dirty="0">
                <a:solidFill>
                  <a:srgbClr val="FF0000"/>
                </a:solidFill>
              </a:endParaRPr>
            </a:p>
          </p:txBody>
        </p:sp>
        <p:sp>
          <p:nvSpPr>
            <p:cNvPr id="30759" name="Line 39"/>
            <p:cNvSpPr>
              <a:spLocks noChangeShapeType="1"/>
            </p:cNvSpPr>
            <p:nvPr/>
          </p:nvSpPr>
          <p:spPr bwMode="auto">
            <a:xfrm>
              <a:off x="5170" y="12360"/>
              <a:ext cx="3407" cy="6"/>
            </a:xfrm>
            <a:prstGeom prst="line">
              <a:avLst/>
            </a:prstGeom>
            <a:grpFill/>
            <a:ln w="9525">
              <a:solidFill>
                <a:srgbClr val="000000"/>
              </a:solidFill>
              <a:round/>
              <a:headEnd/>
              <a:tailEnd type="triangle" w="med" len="med"/>
            </a:ln>
          </p:spPr>
          <p:txBody>
            <a:bodyPr/>
            <a:lstStyle/>
            <a:p>
              <a:pPr>
                <a:defRPr/>
              </a:pPr>
              <a:endParaRPr lang="en-US">
                <a:latin typeface="Times New Roman" charset="0"/>
              </a:endParaRPr>
            </a:p>
          </p:txBody>
        </p:sp>
        <p:sp>
          <p:nvSpPr>
            <p:cNvPr id="30758" name="Line 38"/>
            <p:cNvSpPr>
              <a:spLocks noChangeShapeType="1"/>
            </p:cNvSpPr>
            <p:nvPr/>
          </p:nvSpPr>
          <p:spPr bwMode="auto">
            <a:xfrm flipV="1">
              <a:off x="5083" y="11324"/>
              <a:ext cx="3494" cy="15"/>
            </a:xfrm>
            <a:prstGeom prst="line">
              <a:avLst/>
            </a:prstGeom>
            <a:grpFill/>
            <a:ln w="9525">
              <a:solidFill>
                <a:srgbClr val="000000"/>
              </a:solidFill>
              <a:round/>
              <a:headEnd/>
              <a:tailEnd type="triangle" w="med" len="med"/>
            </a:ln>
          </p:spPr>
          <p:txBody>
            <a:bodyPr/>
            <a:lstStyle/>
            <a:p>
              <a:pPr>
                <a:defRPr/>
              </a:pPr>
              <a:endParaRPr lang="en-US">
                <a:latin typeface="Times New Roman" charset="0"/>
              </a:endParaRPr>
            </a:p>
          </p:txBody>
        </p:sp>
        <p:sp>
          <p:nvSpPr>
            <p:cNvPr id="30757" name="Rectangle 37"/>
            <p:cNvSpPr>
              <a:spLocks noChangeArrowheads="1"/>
            </p:cNvSpPr>
            <p:nvPr/>
          </p:nvSpPr>
          <p:spPr bwMode="auto">
            <a:xfrm>
              <a:off x="3697" y="11056"/>
              <a:ext cx="1386" cy="558"/>
            </a:xfrm>
            <a:prstGeom prst="rect">
              <a:avLst/>
            </a:prstGeom>
            <a:grpFill/>
            <a:ln w="9525">
              <a:solidFill>
                <a:srgbClr val="000000"/>
              </a:solidFill>
              <a:miter lim="800000"/>
              <a:headEnd/>
              <a:tailEnd/>
            </a:ln>
          </p:spPr>
          <p:txBody>
            <a:bodyPr/>
            <a:lstStyle/>
            <a:p>
              <a:pPr>
                <a:defRPr/>
              </a:pPr>
              <a:r>
                <a:rPr lang="en-US" sz="1400" b="1" dirty="0">
                  <a:solidFill>
                    <a:srgbClr val="FF0000"/>
                  </a:solidFill>
                  <a:ea typeface="SimSun"/>
                </a:rPr>
                <a:t>Frequency of job change</a:t>
              </a:r>
              <a:endParaRPr lang="en-US" sz="1400" dirty="0">
                <a:solidFill>
                  <a:srgbClr val="FF0000"/>
                </a:solidFill>
              </a:endParaRPr>
            </a:p>
          </p:txBody>
        </p:sp>
        <p:sp>
          <p:nvSpPr>
            <p:cNvPr id="30756" name="Rectangle 36"/>
            <p:cNvSpPr>
              <a:spLocks noChangeArrowheads="1"/>
            </p:cNvSpPr>
            <p:nvPr/>
          </p:nvSpPr>
          <p:spPr bwMode="auto">
            <a:xfrm>
              <a:off x="3705" y="10069"/>
              <a:ext cx="1906" cy="765"/>
            </a:xfrm>
            <a:prstGeom prst="rect">
              <a:avLst/>
            </a:prstGeom>
            <a:grpFill/>
            <a:ln w="9525">
              <a:solidFill>
                <a:srgbClr val="000000"/>
              </a:solidFill>
              <a:miter lim="800000"/>
              <a:headEnd/>
              <a:tailEnd/>
            </a:ln>
          </p:spPr>
          <p:txBody>
            <a:bodyPr/>
            <a:lstStyle/>
            <a:p>
              <a:pPr>
                <a:defRPr/>
              </a:pPr>
              <a:r>
                <a:rPr lang="en-US" sz="1400" b="1" dirty="0">
                  <a:solidFill>
                    <a:srgbClr val="FF0000"/>
                  </a:solidFill>
                  <a:ea typeface="SimSun"/>
                </a:rPr>
                <a:t>Job contents:</a:t>
              </a:r>
              <a:endParaRPr lang="en-US" sz="1400" b="1" dirty="0">
                <a:solidFill>
                  <a:srgbClr val="FF0000"/>
                </a:solidFill>
              </a:endParaRPr>
            </a:p>
            <a:p>
              <a:pPr eaLnBrk="0" hangingPunct="0">
                <a:defRPr/>
              </a:pPr>
              <a:r>
                <a:rPr lang="en-US" sz="1400" b="1" dirty="0">
                  <a:solidFill>
                    <a:srgbClr val="FF0000"/>
                  </a:solidFill>
                  <a:ea typeface="SimSun"/>
                </a:rPr>
                <a:t>Type of position</a:t>
              </a:r>
              <a:endParaRPr lang="en-US" sz="1400" b="1" dirty="0">
                <a:solidFill>
                  <a:srgbClr val="FF0000"/>
                </a:solidFill>
              </a:endParaRPr>
            </a:p>
            <a:p>
              <a:pPr eaLnBrk="0" hangingPunct="0">
                <a:defRPr/>
              </a:pPr>
              <a:r>
                <a:rPr lang="en-US" sz="1400" b="1" dirty="0">
                  <a:solidFill>
                    <a:srgbClr val="FF0000"/>
                  </a:solidFill>
                  <a:ea typeface="SimSun"/>
                </a:rPr>
                <a:t>Type domain expertise</a:t>
              </a:r>
              <a:endParaRPr lang="en-US" sz="1400" b="1" dirty="0">
                <a:solidFill>
                  <a:srgbClr val="FF0000"/>
                </a:solidFill>
              </a:endParaRPr>
            </a:p>
          </p:txBody>
        </p:sp>
        <p:sp>
          <p:nvSpPr>
            <p:cNvPr id="30755" name="Rectangle 35"/>
            <p:cNvSpPr>
              <a:spLocks noChangeArrowheads="1"/>
            </p:cNvSpPr>
            <p:nvPr/>
          </p:nvSpPr>
          <p:spPr bwMode="auto">
            <a:xfrm>
              <a:off x="8577" y="10189"/>
              <a:ext cx="1248" cy="2666"/>
            </a:xfrm>
            <a:prstGeom prst="rect">
              <a:avLst/>
            </a:prstGeom>
            <a:grpFill/>
            <a:ln w="9525">
              <a:solidFill>
                <a:srgbClr val="000000"/>
              </a:solidFill>
              <a:miter lim="800000"/>
              <a:headEnd/>
              <a:tailEnd/>
            </a:ln>
          </p:spPr>
          <p:txBody>
            <a:bodyPr/>
            <a:lstStyle/>
            <a:p>
              <a:pPr algn="ctr">
                <a:defRPr/>
              </a:pPr>
              <a:endParaRPr lang="en-US" sz="1200" b="1" dirty="0">
                <a:solidFill>
                  <a:schemeClr val="bg1">
                    <a:lumMod val="50000"/>
                  </a:schemeClr>
                </a:solidFill>
                <a:ea typeface="SimSun"/>
              </a:endParaRPr>
            </a:p>
            <a:p>
              <a:pPr algn="ctr">
                <a:defRPr/>
              </a:pPr>
              <a:endParaRPr lang="en-US" sz="1200" b="1" dirty="0">
                <a:solidFill>
                  <a:schemeClr val="bg1">
                    <a:lumMod val="50000"/>
                  </a:schemeClr>
                </a:solidFill>
                <a:ea typeface="SimSun"/>
              </a:endParaRPr>
            </a:p>
            <a:p>
              <a:pPr algn="ctr">
                <a:defRPr/>
              </a:pPr>
              <a:endParaRPr lang="en-US" sz="1200" b="1" dirty="0">
                <a:solidFill>
                  <a:schemeClr val="bg1">
                    <a:lumMod val="50000"/>
                  </a:schemeClr>
                </a:solidFill>
                <a:ea typeface="SimSun"/>
              </a:endParaRPr>
            </a:p>
            <a:p>
              <a:pPr algn="ctr">
                <a:defRPr/>
              </a:pPr>
              <a:endParaRPr lang="en-US" sz="1200" b="1" dirty="0">
                <a:solidFill>
                  <a:schemeClr val="bg1">
                    <a:lumMod val="50000"/>
                  </a:schemeClr>
                </a:solidFill>
                <a:ea typeface="SimSun"/>
              </a:endParaRPr>
            </a:p>
            <a:p>
              <a:pPr algn="ctr">
                <a:defRPr/>
              </a:pPr>
              <a:endParaRPr lang="en-US" sz="1200" b="1" dirty="0">
                <a:solidFill>
                  <a:schemeClr val="bg1">
                    <a:lumMod val="50000"/>
                  </a:schemeClr>
                </a:solidFill>
                <a:ea typeface="SimSun"/>
              </a:endParaRPr>
            </a:p>
            <a:p>
              <a:pPr algn="ctr">
                <a:defRPr/>
              </a:pPr>
              <a:r>
                <a:rPr lang="en-US" sz="2000" b="1" dirty="0">
                  <a:solidFill>
                    <a:srgbClr val="FF0000"/>
                  </a:solidFill>
                  <a:ea typeface="SimSun"/>
                </a:rPr>
                <a:t>Turnover</a:t>
              </a:r>
              <a:endParaRPr lang="en-US" sz="2000" dirty="0">
                <a:solidFill>
                  <a:srgbClr val="FF0000"/>
                </a:solidFill>
              </a:endParaRPr>
            </a:p>
          </p:txBody>
        </p:sp>
        <p:sp>
          <p:nvSpPr>
            <p:cNvPr id="30754" name="Rectangle 34"/>
            <p:cNvSpPr>
              <a:spLocks noChangeArrowheads="1"/>
            </p:cNvSpPr>
            <p:nvPr/>
          </p:nvSpPr>
          <p:spPr bwMode="auto">
            <a:xfrm>
              <a:off x="5971" y="8904"/>
              <a:ext cx="2052" cy="1393"/>
            </a:xfrm>
            <a:prstGeom prst="rect">
              <a:avLst/>
            </a:prstGeom>
            <a:grpFill/>
            <a:ln w="9525">
              <a:solidFill>
                <a:srgbClr val="000000"/>
              </a:solidFill>
              <a:miter lim="800000"/>
              <a:headEnd/>
              <a:tailEnd/>
            </a:ln>
          </p:spPr>
          <p:txBody>
            <a:bodyPr/>
            <a:lstStyle/>
            <a:p>
              <a:pPr>
                <a:defRPr/>
              </a:pPr>
              <a:r>
                <a:rPr lang="en-US" sz="1400" b="1" dirty="0">
                  <a:solidFill>
                    <a:srgbClr val="FF0000"/>
                  </a:solidFill>
                  <a:ea typeface="SimSun"/>
                </a:rPr>
                <a:t>Withdrawal behavior:</a:t>
              </a:r>
              <a:endParaRPr lang="en-US" sz="1400" dirty="0">
                <a:solidFill>
                  <a:srgbClr val="FF0000"/>
                </a:solidFill>
              </a:endParaRPr>
            </a:p>
            <a:p>
              <a:pPr eaLnBrk="0" hangingPunct="0">
                <a:defRPr/>
              </a:pPr>
              <a:r>
                <a:rPr lang="en-US" sz="1400" b="1" dirty="0">
                  <a:solidFill>
                    <a:srgbClr val="FF0000"/>
                  </a:solidFill>
                  <a:ea typeface="SimSun"/>
                </a:rPr>
                <a:t>Absenteeism</a:t>
              </a:r>
              <a:endParaRPr lang="en-US" sz="1400" dirty="0">
                <a:solidFill>
                  <a:srgbClr val="FF0000"/>
                </a:solidFill>
              </a:endParaRPr>
            </a:p>
            <a:p>
              <a:pPr eaLnBrk="0" hangingPunct="0">
                <a:defRPr/>
              </a:pPr>
              <a:r>
                <a:rPr lang="en-US" sz="1400" dirty="0">
                  <a:solidFill>
                    <a:srgbClr val="FF0000"/>
                  </a:solidFill>
                  <a:ea typeface="SimSun"/>
                </a:rPr>
                <a:t>Casual leave</a:t>
              </a:r>
              <a:endParaRPr lang="en-US" sz="1400" dirty="0">
                <a:solidFill>
                  <a:srgbClr val="FF0000"/>
                </a:solidFill>
              </a:endParaRPr>
            </a:p>
            <a:p>
              <a:pPr eaLnBrk="0" hangingPunct="0">
                <a:defRPr/>
              </a:pPr>
              <a:r>
                <a:rPr lang="en-US" sz="1400" dirty="0">
                  <a:solidFill>
                    <a:srgbClr val="FF0000"/>
                  </a:solidFill>
                  <a:ea typeface="SimSun"/>
                </a:rPr>
                <a:t>Privilege leave</a:t>
              </a:r>
              <a:endParaRPr lang="en-US" sz="1400" dirty="0">
                <a:solidFill>
                  <a:srgbClr val="FF0000"/>
                </a:solidFill>
              </a:endParaRPr>
            </a:p>
            <a:p>
              <a:pPr eaLnBrk="0" hangingPunct="0">
                <a:defRPr/>
              </a:pPr>
              <a:r>
                <a:rPr lang="en-US" sz="1400" b="1" dirty="0">
                  <a:solidFill>
                    <a:srgbClr val="FF0000"/>
                  </a:solidFill>
                  <a:ea typeface="SimSun"/>
                </a:rPr>
                <a:t>Lateness </a:t>
              </a:r>
              <a:endParaRPr lang="en-US" sz="1400" dirty="0">
                <a:solidFill>
                  <a:srgbClr val="FF0000"/>
                </a:solidFill>
              </a:endParaRPr>
            </a:p>
            <a:p>
              <a:pPr eaLnBrk="0" hangingPunct="0">
                <a:defRPr/>
              </a:pPr>
              <a:r>
                <a:rPr lang="en-US" sz="1400" dirty="0">
                  <a:solidFill>
                    <a:srgbClr val="FF0000"/>
                  </a:solidFill>
                  <a:ea typeface="SimSun"/>
                </a:rPr>
                <a:t>Arrival time at work</a:t>
              </a:r>
              <a:endParaRPr lang="en-US" sz="1400" dirty="0">
                <a:solidFill>
                  <a:srgbClr val="FF0000"/>
                </a:solidFill>
              </a:endParaRPr>
            </a:p>
            <a:p>
              <a:pPr eaLnBrk="0" hangingPunct="0">
                <a:defRPr/>
              </a:pPr>
              <a:endParaRPr lang="en-US" dirty="0"/>
            </a:p>
          </p:txBody>
        </p:sp>
        <p:sp>
          <p:nvSpPr>
            <p:cNvPr id="30753" name="Line 33"/>
            <p:cNvSpPr>
              <a:spLocks noChangeShapeType="1"/>
            </p:cNvSpPr>
            <p:nvPr/>
          </p:nvSpPr>
          <p:spPr bwMode="auto">
            <a:xfrm flipV="1">
              <a:off x="4614" y="9608"/>
              <a:ext cx="1357" cy="2"/>
            </a:xfrm>
            <a:prstGeom prst="line">
              <a:avLst/>
            </a:prstGeom>
            <a:grpFill/>
            <a:ln w="9525">
              <a:solidFill>
                <a:srgbClr val="000000"/>
              </a:solidFill>
              <a:round/>
              <a:headEnd/>
              <a:tailEnd type="triangle" w="med" len="med"/>
            </a:ln>
          </p:spPr>
          <p:txBody>
            <a:bodyPr/>
            <a:lstStyle/>
            <a:p>
              <a:pPr>
                <a:defRPr/>
              </a:pPr>
              <a:endParaRPr lang="en-US">
                <a:latin typeface="Times New Roman" charset="0"/>
              </a:endParaRPr>
            </a:p>
          </p:txBody>
        </p:sp>
        <p:sp>
          <p:nvSpPr>
            <p:cNvPr id="30752" name="Line 32"/>
            <p:cNvSpPr>
              <a:spLocks noChangeShapeType="1"/>
            </p:cNvSpPr>
            <p:nvPr/>
          </p:nvSpPr>
          <p:spPr bwMode="auto">
            <a:xfrm>
              <a:off x="8226" y="8080"/>
              <a:ext cx="1005" cy="1"/>
            </a:xfrm>
            <a:prstGeom prst="line">
              <a:avLst/>
            </a:prstGeom>
            <a:grpFill/>
            <a:ln w="9525">
              <a:solidFill>
                <a:srgbClr val="000000"/>
              </a:solidFill>
              <a:round/>
              <a:headEnd/>
              <a:tailEnd/>
            </a:ln>
          </p:spPr>
          <p:txBody>
            <a:bodyPr/>
            <a:lstStyle/>
            <a:p>
              <a:pPr>
                <a:defRPr/>
              </a:pPr>
              <a:endParaRPr lang="en-US">
                <a:latin typeface="Times New Roman" charset="0"/>
              </a:endParaRPr>
            </a:p>
          </p:txBody>
        </p:sp>
        <p:sp>
          <p:nvSpPr>
            <p:cNvPr id="30751" name="Line 31"/>
            <p:cNvSpPr>
              <a:spLocks noChangeShapeType="1"/>
            </p:cNvSpPr>
            <p:nvPr/>
          </p:nvSpPr>
          <p:spPr bwMode="auto">
            <a:xfrm>
              <a:off x="9080" y="9538"/>
              <a:ext cx="1" cy="651"/>
            </a:xfrm>
            <a:prstGeom prst="line">
              <a:avLst/>
            </a:prstGeom>
            <a:grpFill/>
            <a:ln w="9525">
              <a:solidFill>
                <a:srgbClr val="000000"/>
              </a:solidFill>
              <a:round/>
              <a:headEnd/>
              <a:tailEnd type="triangle" w="med" len="med"/>
            </a:ln>
          </p:spPr>
          <p:txBody>
            <a:bodyPr/>
            <a:lstStyle/>
            <a:p>
              <a:pPr>
                <a:defRPr/>
              </a:pPr>
              <a:endParaRPr lang="en-US">
                <a:latin typeface="Times New Roman" charset="0"/>
              </a:endParaRPr>
            </a:p>
          </p:txBody>
        </p:sp>
        <p:sp>
          <p:nvSpPr>
            <p:cNvPr id="30750" name="Line 30"/>
            <p:cNvSpPr>
              <a:spLocks noChangeShapeType="1"/>
            </p:cNvSpPr>
            <p:nvPr/>
          </p:nvSpPr>
          <p:spPr bwMode="auto">
            <a:xfrm>
              <a:off x="8023" y="9538"/>
              <a:ext cx="1057" cy="2"/>
            </a:xfrm>
            <a:prstGeom prst="line">
              <a:avLst/>
            </a:prstGeom>
            <a:grpFill/>
            <a:ln w="9525">
              <a:solidFill>
                <a:srgbClr val="000000"/>
              </a:solidFill>
              <a:round/>
              <a:headEnd/>
              <a:tailEnd/>
            </a:ln>
          </p:spPr>
          <p:txBody>
            <a:bodyPr/>
            <a:lstStyle/>
            <a:p>
              <a:pPr>
                <a:defRPr/>
              </a:pPr>
              <a:endParaRPr lang="en-US">
                <a:latin typeface="Times New Roman" charset="0"/>
              </a:endParaRPr>
            </a:p>
          </p:txBody>
        </p:sp>
        <p:sp>
          <p:nvSpPr>
            <p:cNvPr id="30749" name="Line 29"/>
            <p:cNvSpPr>
              <a:spLocks noChangeShapeType="1"/>
            </p:cNvSpPr>
            <p:nvPr/>
          </p:nvSpPr>
          <p:spPr bwMode="auto">
            <a:xfrm flipH="1">
              <a:off x="9230" y="8081"/>
              <a:ext cx="1" cy="2108"/>
            </a:xfrm>
            <a:prstGeom prst="line">
              <a:avLst/>
            </a:prstGeom>
            <a:grpFill/>
            <a:ln w="9525">
              <a:solidFill>
                <a:srgbClr val="000000"/>
              </a:solidFill>
              <a:round/>
              <a:headEnd/>
              <a:tailEnd type="triangle" w="med" len="med"/>
            </a:ln>
          </p:spPr>
          <p:txBody>
            <a:bodyPr/>
            <a:lstStyle/>
            <a:p>
              <a:pPr>
                <a:defRPr/>
              </a:pPr>
              <a:endParaRPr lang="en-US">
                <a:latin typeface="Times New Roman" charset="0"/>
              </a:endParaRPr>
            </a:p>
          </p:txBody>
        </p:sp>
        <p:sp>
          <p:nvSpPr>
            <p:cNvPr id="30748" name="Line 28"/>
            <p:cNvSpPr>
              <a:spLocks noChangeShapeType="1"/>
            </p:cNvSpPr>
            <p:nvPr/>
          </p:nvSpPr>
          <p:spPr bwMode="auto">
            <a:xfrm>
              <a:off x="7112" y="8707"/>
              <a:ext cx="0" cy="197"/>
            </a:xfrm>
            <a:prstGeom prst="line">
              <a:avLst/>
            </a:prstGeom>
            <a:grpFill/>
            <a:ln w="9525">
              <a:solidFill>
                <a:srgbClr val="000000"/>
              </a:solidFill>
              <a:round/>
              <a:headEnd/>
              <a:tailEnd type="triangle" w="med" len="med"/>
            </a:ln>
          </p:spPr>
          <p:txBody>
            <a:bodyPr/>
            <a:lstStyle/>
            <a:p>
              <a:pPr>
                <a:defRPr/>
              </a:pPr>
              <a:endParaRPr lang="en-US">
                <a:latin typeface="Times New Roman"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a:t>Objectives</a:t>
            </a:r>
          </a:p>
        </p:txBody>
      </p:sp>
      <p:sp>
        <p:nvSpPr>
          <p:cNvPr id="13315" name="Rectangle 3"/>
          <p:cNvSpPr>
            <a:spLocks noGrp="1" noChangeArrowheads="1"/>
          </p:cNvSpPr>
          <p:nvPr>
            <p:ph type="body" idx="1"/>
          </p:nvPr>
        </p:nvSpPr>
        <p:spPr/>
        <p:txBody>
          <a:bodyPr>
            <a:normAutofit/>
          </a:bodyPr>
          <a:lstStyle/>
          <a:p>
            <a:pPr eaLnBrk="1" hangingPunct="1"/>
            <a:r>
              <a:rPr lang="en-US" sz="2400" dirty="0">
                <a:cs typeface="Times New Roman" pitchFamily="18" charset="0"/>
              </a:rPr>
              <a:t>To evaluate the effectiveness of different models with respect to their predictive accuracy. </a:t>
            </a:r>
          </a:p>
          <a:p>
            <a:pPr eaLnBrk="1" hangingPunct="1"/>
            <a:r>
              <a:rPr lang="en-US" sz="2400" dirty="0">
                <a:cs typeface="Times New Roman" pitchFamily="18" charset="0"/>
              </a:rPr>
              <a:t>To identify the factors that influence employee attrition</a:t>
            </a:r>
          </a:p>
          <a:p>
            <a:pPr eaLnBrk="1" hangingPunct="1"/>
            <a:r>
              <a:rPr lang="en-US" sz="2400" dirty="0">
                <a:cs typeface="Times New Roman" pitchFamily="18" charset="0"/>
              </a:rPr>
              <a:t>To develop a predictive models for employee attrition</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228600"/>
            <a:ext cx="7772400" cy="762000"/>
          </a:xfrm>
        </p:spPr>
        <p:txBody>
          <a:bodyPr/>
          <a:lstStyle/>
          <a:p>
            <a:pPr eaLnBrk="1" hangingPunct="1">
              <a:defRPr/>
            </a:pPr>
            <a:r>
              <a:rPr lang="en-US" dirty="0"/>
              <a:t>Methodology</a:t>
            </a:r>
          </a:p>
        </p:txBody>
      </p:sp>
      <p:sp>
        <p:nvSpPr>
          <p:cNvPr id="14339" name="Rectangle 3"/>
          <p:cNvSpPr>
            <a:spLocks noGrp="1" noChangeArrowheads="1"/>
          </p:cNvSpPr>
          <p:nvPr>
            <p:ph type="body" idx="1"/>
          </p:nvPr>
        </p:nvSpPr>
        <p:spPr>
          <a:xfrm>
            <a:off x="2209800" y="1219200"/>
            <a:ext cx="7772400" cy="5029200"/>
          </a:xfrm>
        </p:spPr>
        <p:txBody>
          <a:bodyPr/>
          <a:lstStyle/>
          <a:p>
            <a:pPr eaLnBrk="1" hangingPunct="1"/>
            <a:r>
              <a:rPr lang="en-US" sz="2800" dirty="0">
                <a:cs typeface="Times New Roman" pitchFamily="18" charset="0"/>
              </a:rPr>
              <a:t>The methodology adopted involves application of various data mining techniques to predict employee attrition</a:t>
            </a:r>
          </a:p>
          <a:p>
            <a:pPr eaLnBrk="1" hangingPunct="1"/>
            <a:r>
              <a:rPr lang="en-US" sz="2800" dirty="0">
                <a:cs typeface="Times New Roman" pitchFamily="18" charset="0"/>
              </a:rPr>
              <a:t>The models used are </a:t>
            </a:r>
          </a:p>
          <a:p>
            <a:pPr lvl="1" eaLnBrk="1" hangingPunct="1"/>
            <a:r>
              <a:rPr lang="en-US" sz="2400" dirty="0">
                <a:cs typeface="Times New Roman" pitchFamily="18" charset="0"/>
              </a:rPr>
              <a:t>Discriminant analysis, </a:t>
            </a:r>
          </a:p>
          <a:p>
            <a:pPr lvl="1" eaLnBrk="1" hangingPunct="1"/>
            <a:r>
              <a:rPr lang="en-US" sz="2400" dirty="0">
                <a:cs typeface="Times New Roman" pitchFamily="18" charset="0"/>
              </a:rPr>
              <a:t>artificial neural networks, </a:t>
            </a:r>
          </a:p>
          <a:p>
            <a:pPr lvl="1" eaLnBrk="1" hangingPunct="1"/>
            <a:r>
              <a:rPr lang="en-US" sz="2400" dirty="0">
                <a:cs typeface="Times New Roman" pitchFamily="18" charset="0"/>
              </a:rPr>
              <a:t>logistic regression, </a:t>
            </a:r>
          </a:p>
          <a:p>
            <a:pPr lvl="1" eaLnBrk="1" hangingPunct="1"/>
            <a:r>
              <a:rPr lang="en-US" sz="2400" dirty="0">
                <a:cs typeface="Times New Roman" pitchFamily="18" charset="0"/>
              </a:rPr>
              <a:t>classification trees (C5.0), </a:t>
            </a:r>
          </a:p>
          <a:p>
            <a:pPr lvl="1" eaLnBrk="1" hangingPunct="1"/>
            <a:r>
              <a:rPr lang="en-US" sz="2400" dirty="0">
                <a:cs typeface="Times New Roman" pitchFamily="18" charset="0"/>
              </a:rPr>
              <a:t>classification and regression trees.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t>Data</a:t>
            </a:r>
          </a:p>
        </p:txBody>
      </p:sp>
      <p:sp>
        <p:nvSpPr>
          <p:cNvPr id="15363" name="Rectangle 3"/>
          <p:cNvSpPr>
            <a:spLocks noGrp="1" noChangeArrowheads="1"/>
          </p:cNvSpPr>
          <p:nvPr>
            <p:ph type="body" idx="1"/>
          </p:nvPr>
        </p:nvSpPr>
        <p:spPr>
          <a:xfrm>
            <a:off x="677334" y="1630017"/>
            <a:ext cx="8596668" cy="4411345"/>
          </a:xfrm>
        </p:spPr>
        <p:txBody>
          <a:bodyPr>
            <a:normAutofit fontScale="92500" lnSpcReduction="20000"/>
          </a:bodyPr>
          <a:lstStyle/>
          <a:p>
            <a:pPr algn="just" eaLnBrk="1" hangingPunct="1">
              <a:lnSpc>
                <a:spcPct val="110000"/>
              </a:lnSpc>
            </a:pPr>
            <a:r>
              <a:rPr lang="en-US" sz="2800" dirty="0">
                <a:cs typeface="Times New Roman" pitchFamily="18" charset="0"/>
              </a:rPr>
              <a:t>The data was obtained from a software company.  </a:t>
            </a:r>
          </a:p>
          <a:p>
            <a:pPr algn="just" eaLnBrk="1" hangingPunct="1">
              <a:lnSpc>
                <a:spcPct val="110000"/>
              </a:lnSpc>
            </a:pPr>
            <a:r>
              <a:rPr lang="en-US" sz="2800" dirty="0">
                <a:cs typeface="Times New Roman" pitchFamily="18" charset="0"/>
              </a:rPr>
              <a:t>The data was extracted from a sample of records</a:t>
            </a:r>
          </a:p>
          <a:p>
            <a:pPr algn="just" eaLnBrk="1" hangingPunct="1">
              <a:lnSpc>
                <a:spcPct val="110000"/>
              </a:lnSpc>
            </a:pPr>
            <a:r>
              <a:rPr lang="en-US" sz="2800" dirty="0">
                <a:cs typeface="Times New Roman" pitchFamily="18" charset="0"/>
              </a:rPr>
              <a:t>The names and other such identifiers removed (Anonymized)</a:t>
            </a:r>
          </a:p>
          <a:p>
            <a:pPr algn="just" eaLnBrk="1" hangingPunct="1">
              <a:lnSpc>
                <a:spcPct val="110000"/>
              </a:lnSpc>
            </a:pPr>
            <a:r>
              <a:rPr lang="en-US" sz="2800" dirty="0">
                <a:cs typeface="Times New Roman" pitchFamily="18" charset="0"/>
              </a:rPr>
              <a:t>Each employee record was given a unique identification number.  </a:t>
            </a:r>
          </a:p>
          <a:p>
            <a:pPr algn="just" eaLnBrk="1" hangingPunct="1">
              <a:lnSpc>
                <a:spcPct val="110000"/>
              </a:lnSpc>
            </a:pPr>
            <a:r>
              <a:rPr lang="en-US" sz="2800" dirty="0">
                <a:cs typeface="Times New Roman" pitchFamily="18" charset="0"/>
              </a:rPr>
              <a:t>The sample consisted of employees who had left the company during the past 3 years as well as those who are still with the company at the time of selecting the sample.  </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a:t>Data</a:t>
            </a:r>
          </a:p>
        </p:txBody>
      </p:sp>
      <p:sp>
        <p:nvSpPr>
          <p:cNvPr id="16387" name="Rectangle 3"/>
          <p:cNvSpPr>
            <a:spLocks noGrp="1" noChangeArrowheads="1"/>
          </p:cNvSpPr>
          <p:nvPr>
            <p:ph type="body" idx="1"/>
          </p:nvPr>
        </p:nvSpPr>
        <p:spPr>
          <a:xfrm>
            <a:off x="1752600" y="1600200"/>
            <a:ext cx="8610600" cy="4876800"/>
          </a:xfrm>
        </p:spPr>
        <p:txBody>
          <a:bodyPr>
            <a:normAutofit fontScale="92500" lnSpcReduction="10000"/>
          </a:bodyPr>
          <a:lstStyle/>
          <a:p>
            <a:pPr algn="just" eaLnBrk="1" hangingPunct="1">
              <a:lnSpc>
                <a:spcPct val="90000"/>
              </a:lnSpc>
            </a:pPr>
            <a:r>
              <a:rPr lang="en-US" sz="2400" dirty="0">
                <a:cs typeface="Times New Roman" pitchFamily="18" charset="0"/>
              </a:rPr>
              <a:t>Gender</a:t>
            </a:r>
          </a:p>
          <a:p>
            <a:pPr algn="just" eaLnBrk="1" hangingPunct="1">
              <a:lnSpc>
                <a:spcPct val="90000"/>
              </a:lnSpc>
            </a:pPr>
            <a:r>
              <a:rPr lang="en-US" sz="2400" dirty="0">
                <a:cs typeface="Times New Roman" pitchFamily="18" charset="0"/>
              </a:rPr>
              <a:t>Marital status</a:t>
            </a:r>
          </a:p>
          <a:p>
            <a:pPr algn="just" eaLnBrk="1" hangingPunct="1">
              <a:lnSpc>
                <a:spcPct val="90000"/>
              </a:lnSpc>
            </a:pPr>
            <a:r>
              <a:rPr lang="en-US" sz="2400" dirty="0">
                <a:cs typeface="Times New Roman" pitchFamily="18" charset="0"/>
              </a:rPr>
              <a:t>Total years of work experience (3 bins)</a:t>
            </a:r>
          </a:p>
          <a:p>
            <a:pPr algn="just" eaLnBrk="1" hangingPunct="1">
              <a:lnSpc>
                <a:spcPct val="90000"/>
              </a:lnSpc>
            </a:pPr>
            <a:r>
              <a:rPr lang="en-US" sz="2400" dirty="0">
                <a:cs typeface="Times New Roman" pitchFamily="18" charset="0"/>
              </a:rPr>
              <a:t>Months of experience in the present company ( 3 Bins)</a:t>
            </a:r>
          </a:p>
          <a:p>
            <a:pPr algn="just" eaLnBrk="1" hangingPunct="1">
              <a:lnSpc>
                <a:spcPct val="90000"/>
              </a:lnSpc>
            </a:pPr>
            <a:r>
              <a:rPr lang="en-US" sz="2400" dirty="0">
                <a:cs typeface="Times New Roman" pitchFamily="18" charset="0"/>
              </a:rPr>
              <a:t>Months of experience in the current team (3 bins)</a:t>
            </a:r>
          </a:p>
          <a:p>
            <a:pPr algn="just" eaLnBrk="1" hangingPunct="1">
              <a:lnSpc>
                <a:spcPct val="90000"/>
              </a:lnSpc>
            </a:pPr>
            <a:r>
              <a:rPr lang="en-US" sz="2400" dirty="0">
                <a:cs typeface="Times New Roman" pitchFamily="18" charset="0"/>
              </a:rPr>
              <a:t>Months of experience in the current position (3 bins)</a:t>
            </a:r>
          </a:p>
          <a:p>
            <a:pPr algn="just" eaLnBrk="1" hangingPunct="1">
              <a:lnSpc>
                <a:spcPct val="90000"/>
              </a:lnSpc>
            </a:pPr>
            <a:r>
              <a:rPr lang="en-US" sz="2400" dirty="0">
                <a:cs typeface="Times New Roman" pitchFamily="18" charset="0"/>
              </a:rPr>
              <a:t>Type of position occupied in the company (6 categories)</a:t>
            </a:r>
          </a:p>
          <a:p>
            <a:pPr algn="just" eaLnBrk="1" hangingPunct="1">
              <a:lnSpc>
                <a:spcPct val="90000"/>
              </a:lnSpc>
            </a:pPr>
            <a:r>
              <a:rPr lang="en-US" sz="2400" dirty="0">
                <a:cs typeface="Times New Roman" pitchFamily="18" charset="0"/>
              </a:rPr>
              <a:t>Type of software domain expertise</a:t>
            </a:r>
          </a:p>
          <a:p>
            <a:pPr algn="just" eaLnBrk="1" hangingPunct="1">
              <a:lnSpc>
                <a:spcPct val="90000"/>
              </a:lnSpc>
            </a:pPr>
            <a:r>
              <a:rPr lang="en-US" sz="2400" dirty="0">
                <a:cs typeface="Times New Roman" pitchFamily="18" charset="0"/>
              </a:rPr>
              <a:t>Number of job changes till joining the company (3 bins)</a:t>
            </a:r>
          </a:p>
          <a:p>
            <a:pPr algn="just" eaLnBrk="1" hangingPunct="1">
              <a:lnSpc>
                <a:spcPct val="90000"/>
              </a:lnSpc>
            </a:pPr>
            <a:r>
              <a:rPr lang="en-US" sz="2400" dirty="0">
                <a:cs typeface="Times New Roman" pitchFamily="18" charset="0"/>
              </a:rPr>
              <a:t>Month-wise use of casual leave (3 bins) </a:t>
            </a:r>
          </a:p>
          <a:p>
            <a:pPr algn="just" eaLnBrk="1" hangingPunct="1">
              <a:lnSpc>
                <a:spcPct val="90000"/>
              </a:lnSpc>
            </a:pPr>
            <a:r>
              <a:rPr lang="en-US" sz="2400" dirty="0">
                <a:cs typeface="Times New Roman" pitchFamily="18" charset="0"/>
              </a:rPr>
              <a:t>Month-wise use of privilege leave (3 bins) </a:t>
            </a:r>
          </a:p>
          <a:p>
            <a:pPr algn="just" eaLnBrk="1" hangingPunct="1">
              <a:lnSpc>
                <a:spcPct val="90000"/>
              </a:lnSpc>
            </a:pPr>
            <a:r>
              <a:rPr lang="en-US" sz="2400" dirty="0">
                <a:cs typeface="Times New Roman" pitchFamily="18" charset="0"/>
              </a:rPr>
              <a:t>Month-wise data on arrival time at work (3 bins)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33BE-8924-44B1-8F9A-97F54C8E6446}"/>
              </a:ext>
            </a:extLst>
          </p:cNvPr>
          <p:cNvSpPr>
            <a:spLocks noGrp="1"/>
          </p:cNvSpPr>
          <p:nvPr>
            <p:ph type="title"/>
          </p:nvPr>
        </p:nvSpPr>
        <p:spPr>
          <a:xfrm>
            <a:off x="676978" y="265044"/>
            <a:ext cx="8596668" cy="728870"/>
          </a:xfrm>
        </p:spPr>
        <p:txBody>
          <a:bodyPr/>
          <a:lstStyle/>
          <a:p>
            <a:r>
              <a:rPr lang="en-US" dirty="0"/>
              <a:t>Course Outline</a:t>
            </a:r>
          </a:p>
        </p:txBody>
      </p:sp>
      <p:graphicFrame>
        <p:nvGraphicFramePr>
          <p:cNvPr id="4" name="Content Placeholder 3">
            <a:extLst>
              <a:ext uri="{FF2B5EF4-FFF2-40B4-BE49-F238E27FC236}">
                <a16:creationId xmlns:a16="http://schemas.microsoft.com/office/drawing/2014/main" id="{F1889F69-05ED-45C5-AE21-08BEB4243685}"/>
              </a:ext>
            </a:extLst>
          </p:cNvPr>
          <p:cNvGraphicFramePr>
            <a:graphicFrameLocks noGrp="1"/>
          </p:cNvGraphicFramePr>
          <p:nvPr>
            <p:ph idx="1"/>
            <p:extLst>
              <p:ext uri="{D42A27DB-BD31-4B8C-83A1-F6EECF244321}">
                <p14:modId xmlns:p14="http://schemas.microsoft.com/office/powerpoint/2010/main" val="194523746"/>
              </p:ext>
            </p:extLst>
          </p:nvPr>
        </p:nvGraphicFramePr>
        <p:xfrm>
          <a:off x="504699" y="993914"/>
          <a:ext cx="8596312" cy="5599036"/>
        </p:xfrm>
        <a:graphic>
          <a:graphicData uri="http://schemas.openxmlformats.org/drawingml/2006/table">
            <a:tbl>
              <a:tblPr firstRow="1" bandRow="1">
                <a:tableStyleId>{5C22544A-7EE6-4342-B048-85BDC9FD1C3A}</a:tableStyleId>
              </a:tblPr>
              <a:tblGrid>
                <a:gridCol w="2410779">
                  <a:extLst>
                    <a:ext uri="{9D8B030D-6E8A-4147-A177-3AD203B41FA5}">
                      <a16:colId xmlns:a16="http://schemas.microsoft.com/office/drawing/2014/main" val="634564946"/>
                    </a:ext>
                  </a:extLst>
                </a:gridCol>
                <a:gridCol w="6185533">
                  <a:extLst>
                    <a:ext uri="{9D8B030D-6E8A-4147-A177-3AD203B41FA5}">
                      <a16:colId xmlns:a16="http://schemas.microsoft.com/office/drawing/2014/main" val="71197657"/>
                    </a:ext>
                  </a:extLst>
                </a:gridCol>
              </a:tblGrid>
              <a:tr h="409600">
                <a:tc>
                  <a:txBody>
                    <a:bodyPr/>
                    <a:lstStyle/>
                    <a:p>
                      <a:pPr algn="l" fontAlgn="b"/>
                      <a:r>
                        <a:rPr lang="en-US" sz="2000" b="1" i="0" u="none" strike="noStrike" dirty="0">
                          <a:solidFill>
                            <a:srgbClr val="FFFF00"/>
                          </a:solidFill>
                          <a:effectLst/>
                          <a:latin typeface="+mj-lt"/>
                        </a:rPr>
                        <a:t>Session No.</a:t>
                      </a:r>
                    </a:p>
                  </a:txBody>
                  <a:tcPr marL="9525" marR="9525" marT="9525" marB="0" anchor="b"/>
                </a:tc>
                <a:tc>
                  <a:txBody>
                    <a:bodyPr/>
                    <a:lstStyle/>
                    <a:p>
                      <a:pPr algn="l" fontAlgn="b"/>
                      <a:r>
                        <a:rPr lang="en-US" sz="2000" b="1" i="0" u="none" strike="noStrike">
                          <a:solidFill>
                            <a:srgbClr val="FFFF00"/>
                          </a:solidFill>
                          <a:effectLst/>
                          <a:latin typeface="+mj-lt"/>
                        </a:rPr>
                        <a:t>Topic</a:t>
                      </a:r>
                      <a:endParaRPr lang="en-US" sz="2000" b="1" i="0" u="none" strike="noStrike" dirty="0">
                        <a:solidFill>
                          <a:srgbClr val="FFFF00"/>
                        </a:solidFill>
                        <a:effectLst/>
                        <a:latin typeface="+mj-lt"/>
                      </a:endParaRPr>
                    </a:p>
                  </a:txBody>
                  <a:tcPr marL="9525" marR="9525" marT="9525" marB="0" anchor="b"/>
                </a:tc>
                <a:extLst>
                  <a:ext uri="{0D108BD9-81ED-4DB2-BD59-A6C34878D82A}">
                    <a16:rowId xmlns:a16="http://schemas.microsoft.com/office/drawing/2014/main" val="194848978"/>
                  </a:ext>
                </a:extLst>
              </a:tr>
              <a:tr h="409600">
                <a:tc rowSpan="2">
                  <a:txBody>
                    <a:bodyPr/>
                    <a:lstStyle/>
                    <a:p>
                      <a:pPr algn="l" fontAlgn="ctr"/>
                      <a:r>
                        <a:rPr lang="en-US" sz="2000" b="0" i="0" u="none" strike="noStrike" dirty="0">
                          <a:solidFill>
                            <a:srgbClr val="000000"/>
                          </a:solidFill>
                          <a:effectLst/>
                          <a:latin typeface="+mj-lt"/>
                        </a:rPr>
                        <a:t>Session 1: </a:t>
                      </a:r>
                    </a:p>
                  </a:txBody>
                  <a:tcPr marL="9525" marR="9525" marT="9525" marB="0" anchor="ctr"/>
                </a:tc>
                <a:tc>
                  <a:txBody>
                    <a:bodyPr/>
                    <a:lstStyle/>
                    <a:p>
                      <a:pPr algn="l" fontAlgn="ctr"/>
                      <a:r>
                        <a:rPr lang="en-US" sz="2000" b="0" i="0" u="none" strike="noStrike" dirty="0">
                          <a:solidFill>
                            <a:srgbClr val="000000"/>
                          </a:solidFill>
                          <a:effectLst/>
                          <a:latin typeface="+mj-lt"/>
                        </a:rPr>
                        <a:t>Introduction to HR analytics</a:t>
                      </a:r>
                    </a:p>
                  </a:txBody>
                  <a:tcPr marL="9525" marR="9525" marT="9525" marB="0" anchor="ctr"/>
                </a:tc>
                <a:extLst>
                  <a:ext uri="{0D108BD9-81ED-4DB2-BD59-A6C34878D82A}">
                    <a16:rowId xmlns:a16="http://schemas.microsoft.com/office/drawing/2014/main" val="2079249523"/>
                  </a:ext>
                </a:extLst>
              </a:tr>
              <a:tr h="409600">
                <a:tc vMerge="1">
                  <a:txBody>
                    <a:bodyPr/>
                    <a:lstStyle/>
                    <a:p>
                      <a:endParaRPr lang="en-US"/>
                    </a:p>
                  </a:txBody>
                  <a:tcPr/>
                </a:tc>
                <a:tc>
                  <a:txBody>
                    <a:bodyPr/>
                    <a:lstStyle/>
                    <a:p>
                      <a:r>
                        <a:rPr lang="en-US" sz="2000" b="0" i="0" u="none" strike="noStrike" dirty="0">
                          <a:solidFill>
                            <a:srgbClr val="000000"/>
                          </a:solidFill>
                          <a:effectLst/>
                          <a:latin typeface="+mj-lt"/>
                        </a:rPr>
                        <a:t>Prediction models for employee attrition</a:t>
                      </a:r>
                      <a:endParaRPr lang="en-US" dirty="0"/>
                    </a:p>
                  </a:txBody>
                  <a:tcPr marL="9525" marR="9525" marT="9525" marB="0" anchor="ctr"/>
                </a:tc>
                <a:extLst>
                  <a:ext uri="{0D108BD9-81ED-4DB2-BD59-A6C34878D82A}">
                    <a16:rowId xmlns:a16="http://schemas.microsoft.com/office/drawing/2014/main" val="3273448842"/>
                  </a:ext>
                </a:extLst>
              </a:tr>
              <a:tr h="683836">
                <a:tc>
                  <a:txBody>
                    <a:bodyPr/>
                    <a:lstStyle/>
                    <a:p>
                      <a:pPr algn="l" fontAlgn="ctr"/>
                      <a:r>
                        <a:rPr lang="en-US" sz="2000" b="0" i="0" u="none" strike="noStrike" dirty="0">
                          <a:solidFill>
                            <a:srgbClr val="000000"/>
                          </a:solidFill>
                          <a:effectLst/>
                          <a:latin typeface="+mj-lt"/>
                        </a:rPr>
                        <a:t>Session 2</a:t>
                      </a:r>
                    </a:p>
                  </a:txBody>
                  <a:tcPr marL="9525" marR="9525" marT="9525" marB="0" anchor="ctr"/>
                </a:tc>
                <a:tc>
                  <a:txBody>
                    <a:bodyPr/>
                    <a:lstStyle/>
                    <a:p>
                      <a:pPr algn="l" fontAlgn="ctr"/>
                      <a:r>
                        <a:rPr lang="en-US" sz="2000" b="0" i="0" u="none" strike="noStrike">
                          <a:solidFill>
                            <a:srgbClr val="000000"/>
                          </a:solidFill>
                          <a:effectLst/>
                          <a:latin typeface="+mj-lt"/>
                        </a:rPr>
                        <a:t>Determinants of attrition – Exploratory Factor Analysis and PCA</a:t>
                      </a:r>
                      <a:endParaRPr lang="en-US" sz="20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973167608"/>
                  </a:ext>
                </a:extLst>
              </a:tr>
              <a:tr h="409600">
                <a:tc rowSpan="5">
                  <a:txBody>
                    <a:bodyPr/>
                    <a:lstStyle/>
                    <a:p>
                      <a:pPr algn="l" fontAlgn="ctr"/>
                      <a:r>
                        <a:rPr lang="en-US" sz="2000" b="0" i="0" u="none" strike="noStrike" dirty="0">
                          <a:solidFill>
                            <a:srgbClr val="000000"/>
                          </a:solidFill>
                          <a:effectLst/>
                          <a:latin typeface="+mj-lt"/>
                        </a:rPr>
                        <a:t>Session 3</a:t>
                      </a:r>
                    </a:p>
                  </a:txBody>
                  <a:tcPr marL="9525" marR="9525" marT="9525" marB="0" anchor="ctr"/>
                </a:tc>
                <a:tc>
                  <a:txBody>
                    <a:bodyPr/>
                    <a:lstStyle/>
                    <a:p>
                      <a:pPr algn="l" fontAlgn="ctr"/>
                      <a:r>
                        <a:rPr lang="en-US" sz="2000" b="0" i="0" u="none" strike="noStrike">
                          <a:solidFill>
                            <a:srgbClr val="000000"/>
                          </a:solidFill>
                          <a:effectLst/>
                          <a:latin typeface="+mj-lt"/>
                        </a:rPr>
                        <a:t>Predictive Analytics for</a:t>
                      </a:r>
                      <a:endParaRPr lang="en-US" sz="20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2012377487"/>
                  </a:ext>
                </a:extLst>
              </a:tr>
              <a:tr h="409600">
                <a:tc vMerge="1">
                  <a:txBody>
                    <a:bodyPr/>
                    <a:lstStyle/>
                    <a:p>
                      <a:endParaRPr lang="en-US"/>
                    </a:p>
                  </a:txBody>
                  <a:tcPr/>
                </a:tc>
                <a:tc>
                  <a:txBody>
                    <a:bodyPr/>
                    <a:lstStyle/>
                    <a:p>
                      <a:pPr marL="342900" indent="-342900">
                        <a:buFont typeface="Arial" panose="020B0604020202020204" pitchFamily="34" charset="0"/>
                        <a:buChar char="•"/>
                      </a:pPr>
                      <a:r>
                        <a:rPr lang="en-US" sz="2000" kern="1200" baseline="0" dirty="0">
                          <a:solidFill>
                            <a:schemeClr val="dk1"/>
                          </a:solidFill>
                          <a:effectLst/>
                          <a:latin typeface="+mj-lt"/>
                          <a:ea typeface="+mn-ea"/>
                          <a:cs typeface="+mn-cs"/>
                        </a:rPr>
                        <a:t>Job offer acceptance</a:t>
                      </a:r>
                      <a:endParaRPr lang="en-US" dirty="0"/>
                    </a:p>
                  </a:txBody>
                  <a:tcPr marL="428625" marR="9525" marT="9525" marB="0" anchor="ctr"/>
                </a:tc>
                <a:extLst>
                  <a:ext uri="{0D108BD9-81ED-4DB2-BD59-A6C34878D82A}">
                    <a16:rowId xmlns:a16="http://schemas.microsoft.com/office/drawing/2014/main" val="1200165529"/>
                  </a:ext>
                </a:extLst>
              </a:tr>
              <a:tr h="409600">
                <a:tc vMerge="1">
                  <a:txBody>
                    <a:bodyPr/>
                    <a:lstStyle/>
                    <a:p>
                      <a:endParaRPr lang="en-US"/>
                    </a:p>
                  </a:txBody>
                  <a:tcPr/>
                </a:tc>
                <a:tc>
                  <a:txBody>
                    <a:bodyPr/>
                    <a:lstStyle/>
                    <a:p>
                      <a:pPr marL="342900" marR="0" lvl="0" indent="-34290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2000" kern="1200" baseline="0" dirty="0">
                          <a:solidFill>
                            <a:schemeClr val="dk1"/>
                          </a:solidFill>
                          <a:effectLst/>
                          <a:latin typeface="+mj-lt"/>
                          <a:ea typeface="+mn-ea"/>
                          <a:cs typeface="+mn-cs"/>
                        </a:rPr>
                        <a:t>Employee Selection </a:t>
                      </a:r>
                    </a:p>
                  </a:txBody>
                  <a:tcPr marL="428625" marR="9525" marT="9525" marB="0" anchor="ctr"/>
                </a:tc>
                <a:extLst>
                  <a:ext uri="{0D108BD9-81ED-4DB2-BD59-A6C34878D82A}">
                    <a16:rowId xmlns:a16="http://schemas.microsoft.com/office/drawing/2014/main" val="1562157804"/>
                  </a:ext>
                </a:extLst>
              </a:tr>
              <a:tr h="409600">
                <a:tc vMerge="1">
                  <a:txBody>
                    <a:bodyPr/>
                    <a:lstStyle/>
                    <a:p>
                      <a:endParaRPr lang="en-US"/>
                    </a:p>
                  </a:txBody>
                  <a:tcPr/>
                </a:tc>
                <a:tc>
                  <a:txBody>
                    <a:bodyPr/>
                    <a:lstStyle/>
                    <a:p>
                      <a:pPr marL="342900" marR="0" lvl="0" indent="-34290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2000" kern="1200" baseline="0" dirty="0">
                          <a:solidFill>
                            <a:schemeClr val="dk1"/>
                          </a:solidFill>
                          <a:effectLst/>
                          <a:latin typeface="+mj-lt"/>
                          <a:ea typeface="+mn-ea"/>
                          <a:cs typeface="+mn-cs"/>
                        </a:rPr>
                        <a:t>Employee Engagement</a:t>
                      </a:r>
                    </a:p>
                  </a:txBody>
                  <a:tcPr marL="428625" marR="9525" marT="9525" marB="0" anchor="ctr"/>
                </a:tc>
                <a:extLst>
                  <a:ext uri="{0D108BD9-81ED-4DB2-BD59-A6C34878D82A}">
                    <a16:rowId xmlns:a16="http://schemas.microsoft.com/office/drawing/2014/main" val="3357454155"/>
                  </a:ext>
                </a:extLst>
              </a:tr>
              <a:tr h="409600">
                <a:tc vMerge="1">
                  <a:txBody>
                    <a:bodyPr/>
                    <a:lstStyle/>
                    <a:p>
                      <a:endParaRPr lang="en-US"/>
                    </a:p>
                  </a:txBody>
                  <a:tcPr/>
                </a:tc>
                <a:tc>
                  <a:txBody>
                    <a:bodyPr/>
                    <a:lstStyle/>
                    <a:p>
                      <a:pPr marL="342900" marR="0" lvl="0" indent="-34290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2000" kern="1200" baseline="0" dirty="0">
                          <a:solidFill>
                            <a:schemeClr val="dk1"/>
                          </a:solidFill>
                          <a:effectLst/>
                          <a:latin typeface="+mj-lt"/>
                          <a:ea typeface="+mn-ea"/>
                          <a:cs typeface="+mn-cs"/>
                        </a:rPr>
                        <a:t>Performance of prediction</a:t>
                      </a:r>
                      <a:endParaRPr lang="en-US" sz="2000" b="0" i="0" u="none" strike="noStrike" baseline="0" dirty="0">
                        <a:solidFill>
                          <a:srgbClr val="000000"/>
                        </a:solidFill>
                        <a:effectLst/>
                        <a:latin typeface="+mj-lt"/>
                      </a:endParaRPr>
                    </a:p>
                  </a:txBody>
                  <a:tcPr marL="428625" marR="9525" marT="9525" marB="0" anchor="ctr"/>
                </a:tc>
                <a:extLst>
                  <a:ext uri="{0D108BD9-81ED-4DB2-BD59-A6C34878D82A}">
                    <a16:rowId xmlns:a16="http://schemas.microsoft.com/office/drawing/2014/main" val="3967105331"/>
                  </a:ext>
                </a:extLst>
              </a:tr>
              <a:tr h="409600">
                <a:tc rowSpan="4">
                  <a:txBody>
                    <a:bodyPr/>
                    <a:lstStyle/>
                    <a:p>
                      <a:pPr algn="l" fontAlgn="ctr"/>
                      <a:r>
                        <a:rPr lang="en-US" sz="2000" b="0" i="0" u="none" strike="noStrike">
                          <a:solidFill>
                            <a:srgbClr val="000000"/>
                          </a:solidFill>
                          <a:effectLst/>
                          <a:latin typeface="+mj-lt"/>
                        </a:rPr>
                        <a:t>Session 4</a:t>
                      </a:r>
                    </a:p>
                  </a:txBody>
                  <a:tcPr marL="9525" marR="9525" marT="9525" marB="0" anchor="ctr"/>
                </a:tc>
                <a:tc>
                  <a:txBody>
                    <a:bodyPr/>
                    <a:lstStyle/>
                    <a:p>
                      <a:pPr algn="l" fontAlgn="ctr"/>
                      <a:r>
                        <a:rPr lang="en-US" sz="2000" b="0" i="0" u="none" strike="noStrike">
                          <a:solidFill>
                            <a:srgbClr val="444444"/>
                          </a:solidFill>
                          <a:effectLst/>
                          <a:latin typeface="+mj-lt"/>
                        </a:rPr>
                        <a:t>Fraud analytics</a:t>
                      </a:r>
                      <a:endParaRPr lang="en-US" sz="2000" b="0" i="0" u="none" strike="noStrike">
                        <a:solidFill>
                          <a:srgbClr val="000000"/>
                        </a:solidFill>
                        <a:effectLst/>
                        <a:latin typeface="+mj-lt"/>
                      </a:endParaRPr>
                    </a:p>
                  </a:txBody>
                  <a:tcPr marL="9525" marR="9525" marT="9525" marB="0" anchor="ctr"/>
                </a:tc>
                <a:extLst>
                  <a:ext uri="{0D108BD9-81ED-4DB2-BD59-A6C34878D82A}">
                    <a16:rowId xmlns:a16="http://schemas.microsoft.com/office/drawing/2014/main" val="2323148608"/>
                  </a:ext>
                </a:extLst>
              </a:tr>
              <a:tr h="409600">
                <a:tc vMerge="1">
                  <a:txBody>
                    <a:bodyPr/>
                    <a:lstStyle/>
                    <a:p>
                      <a:endParaRPr lang="en-US"/>
                    </a:p>
                  </a:txBody>
                  <a:tcPr/>
                </a:tc>
                <a:tc>
                  <a:txBody>
                    <a:bodyPr/>
                    <a:lstStyle/>
                    <a:p>
                      <a:r>
                        <a:rPr lang="en-US" sz="2000" b="0" i="0" u="none" strike="noStrike">
                          <a:solidFill>
                            <a:srgbClr val="444444"/>
                          </a:solidFill>
                          <a:effectLst/>
                          <a:latin typeface="+mj-lt"/>
                        </a:rPr>
                        <a:t>Default in Housing loans</a:t>
                      </a:r>
                      <a:endParaRPr lang="en-US"/>
                    </a:p>
                  </a:txBody>
                  <a:tcPr marL="9525" marR="9525" marT="9525" marB="0" anchor="ctr"/>
                </a:tc>
                <a:extLst>
                  <a:ext uri="{0D108BD9-81ED-4DB2-BD59-A6C34878D82A}">
                    <a16:rowId xmlns:a16="http://schemas.microsoft.com/office/drawing/2014/main" val="2701925555"/>
                  </a:ext>
                </a:extLst>
              </a:tr>
              <a:tr h="409600">
                <a:tc vMerge="1">
                  <a:txBody>
                    <a:bodyPr/>
                    <a:lstStyle/>
                    <a:p>
                      <a:endParaRPr lang="en-US"/>
                    </a:p>
                  </a:txBody>
                  <a:tcPr/>
                </a:tc>
                <a:tc>
                  <a:txBody>
                    <a:bodyPr/>
                    <a:lstStyle/>
                    <a:p>
                      <a:r>
                        <a:rPr lang="en-US" sz="2000" b="0" i="0" u="none" strike="noStrike">
                          <a:solidFill>
                            <a:srgbClr val="444444"/>
                          </a:solidFill>
                          <a:effectLst/>
                          <a:latin typeface="+mj-lt"/>
                        </a:rPr>
                        <a:t>Health insurance Fraud</a:t>
                      </a:r>
                      <a:endParaRPr lang="en-US"/>
                    </a:p>
                  </a:txBody>
                  <a:tcPr marL="9525" marR="9525" marT="9525" marB="0" anchor="ctr"/>
                </a:tc>
                <a:extLst>
                  <a:ext uri="{0D108BD9-81ED-4DB2-BD59-A6C34878D82A}">
                    <a16:rowId xmlns:a16="http://schemas.microsoft.com/office/drawing/2014/main" val="2701495815"/>
                  </a:ext>
                </a:extLst>
              </a:tr>
              <a:tr h="409600">
                <a:tc vMerge="1">
                  <a:txBody>
                    <a:bodyPr/>
                    <a:lstStyle/>
                    <a:p>
                      <a:endParaRPr lang="en-US"/>
                    </a:p>
                  </a:txBody>
                  <a:tcPr/>
                </a:tc>
                <a:tc>
                  <a:txBody>
                    <a:bodyPr/>
                    <a:lstStyle/>
                    <a:p>
                      <a:r>
                        <a:rPr lang="en-US" sz="2000" b="0" i="0" u="none" strike="noStrike" dirty="0">
                          <a:solidFill>
                            <a:srgbClr val="444444"/>
                          </a:solidFill>
                          <a:effectLst/>
                          <a:latin typeface="+mj-lt"/>
                        </a:rPr>
                        <a:t>Credit card fraud</a:t>
                      </a:r>
                      <a:endParaRPr lang="en-US" dirty="0"/>
                    </a:p>
                  </a:txBody>
                  <a:tcPr marL="9525" marR="9525" marT="9525" marB="0" anchor="ctr"/>
                </a:tc>
                <a:extLst>
                  <a:ext uri="{0D108BD9-81ED-4DB2-BD59-A6C34878D82A}">
                    <a16:rowId xmlns:a16="http://schemas.microsoft.com/office/drawing/2014/main" val="2603746957"/>
                  </a:ext>
                </a:extLst>
              </a:tr>
            </a:tbl>
          </a:graphicData>
        </a:graphic>
      </p:graphicFrame>
      <p:graphicFrame>
        <p:nvGraphicFramePr>
          <p:cNvPr id="5" name="Table 4">
            <a:extLst>
              <a:ext uri="{FF2B5EF4-FFF2-40B4-BE49-F238E27FC236}">
                <a16:creationId xmlns:a16="http://schemas.microsoft.com/office/drawing/2014/main" id="{0E630923-6CEC-4276-9FD7-3A52405CE647}"/>
              </a:ext>
            </a:extLst>
          </p:cNvPr>
          <p:cNvGraphicFramePr>
            <a:graphicFrameLocks noGrp="1"/>
          </p:cNvGraphicFramePr>
          <p:nvPr>
            <p:extLst>
              <p:ext uri="{D42A27DB-BD31-4B8C-83A1-F6EECF244321}">
                <p14:modId xmlns:p14="http://schemas.microsoft.com/office/powerpoint/2010/main" val="1578614767"/>
              </p:ext>
            </p:extLst>
          </p:nvPr>
        </p:nvGraphicFramePr>
        <p:xfrm>
          <a:off x="9273290" y="993914"/>
          <a:ext cx="2706676" cy="1112520"/>
        </p:xfrm>
        <a:graphic>
          <a:graphicData uri="http://schemas.openxmlformats.org/drawingml/2006/table">
            <a:tbl>
              <a:tblPr firstRow="1" bandRow="1">
                <a:tableStyleId>{5C22544A-7EE6-4342-B048-85BDC9FD1C3A}</a:tableStyleId>
              </a:tblPr>
              <a:tblGrid>
                <a:gridCol w="1739267">
                  <a:extLst>
                    <a:ext uri="{9D8B030D-6E8A-4147-A177-3AD203B41FA5}">
                      <a16:colId xmlns:a16="http://schemas.microsoft.com/office/drawing/2014/main" val="308381543"/>
                    </a:ext>
                  </a:extLst>
                </a:gridCol>
                <a:gridCol w="967409">
                  <a:extLst>
                    <a:ext uri="{9D8B030D-6E8A-4147-A177-3AD203B41FA5}">
                      <a16:colId xmlns:a16="http://schemas.microsoft.com/office/drawing/2014/main" val="756015563"/>
                    </a:ext>
                  </a:extLst>
                </a:gridCol>
              </a:tblGrid>
              <a:tr h="370840">
                <a:tc gridSpan="2">
                  <a:txBody>
                    <a:bodyPr/>
                    <a:lstStyle/>
                    <a:p>
                      <a:pPr algn="ctr" fontAlgn="b"/>
                      <a:r>
                        <a:rPr lang="en-US" sz="2000" b="0" i="0" u="none" strike="noStrike" dirty="0">
                          <a:solidFill>
                            <a:srgbClr val="FFFF00"/>
                          </a:solidFill>
                          <a:effectLst/>
                          <a:latin typeface="+mj-lt"/>
                        </a:rPr>
                        <a:t>Evaluation</a:t>
                      </a:r>
                    </a:p>
                  </a:txBody>
                  <a:tcPr marL="9525" marR="9525" marT="9525" marB="0" anchor="b"/>
                </a:tc>
                <a:tc hMerge="1">
                  <a:txBody>
                    <a:bodyPr/>
                    <a:lstStyle/>
                    <a:p>
                      <a:endParaRPr lang="en-US"/>
                    </a:p>
                  </a:txBody>
                  <a:tcPr/>
                </a:tc>
                <a:extLst>
                  <a:ext uri="{0D108BD9-81ED-4DB2-BD59-A6C34878D82A}">
                    <a16:rowId xmlns:a16="http://schemas.microsoft.com/office/drawing/2014/main" val="1331172701"/>
                  </a:ext>
                </a:extLst>
              </a:tr>
              <a:tr h="370840">
                <a:tc>
                  <a:txBody>
                    <a:bodyPr/>
                    <a:lstStyle/>
                    <a:p>
                      <a:pPr algn="l" fontAlgn="b"/>
                      <a:r>
                        <a:rPr lang="en-US" sz="2000" b="0" i="0" u="none" strike="noStrike" dirty="0">
                          <a:solidFill>
                            <a:srgbClr val="000000"/>
                          </a:solidFill>
                          <a:effectLst/>
                          <a:latin typeface="+mj-lt"/>
                        </a:rPr>
                        <a:t>Final Exam</a:t>
                      </a:r>
                    </a:p>
                  </a:txBody>
                  <a:tcPr marL="9525" marR="9525" marT="9525" marB="0" anchor="b"/>
                </a:tc>
                <a:tc>
                  <a:txBody>
                    <a:bodyPr/>
                    <a:lstStyle/>
                    <a:p>
                      <a:pPr algn="ctr" fontAlgn="b"/>
                      <a:r>
                        <a:rPr lang="en-US" sz="2000" b="0" i="0" u="none" strike="noStrike" dirty="0">
                          <a:solidFill>
                            <a:srgbClr val="000000"/>
                          </a:solidFill>
                          <a:effectLst/>
                          <a:latin typeface="+mj-lt"/>
                        </a:rPr>
                        <a:t>50%</a:t>
                      </a:r>
                    </a:p>
                  </a:txBody>
                  <a:tcPr marL="9525" marR="9525" marT="9525" marB="0" anchor="b"/>
                </a:tc>
                <a:extLst>
                  <a:ext uri="{0D108BD9-81ED-4DB2-BD59-A6C34878D82A}">
                    <a16:rowId xmlns:a16="http://schemas.microsoft.com/office/drawing/2014/main" val="1622971127"/>
                  </a:ext>
                </a:extLst>
              </a:tr>
              <a:tr h="370840">
                <a:tc>
                  <a:txBody>
                    <a:bodyPr/>
                    <a:lstStyle/>
                    <a:p>
                      <a:pPr algn="l" fontAlgn="b"/>
                      <a:r>
                        <a:rPr lang="en-US" sz="2000" b="0" i="0" u="none" strike="noStrike" dirty="0">
                          <a:solidFill>
                            <a:srgbClr val="000000"/>
                          </a:solidFill>
                          <a:effectLst/>
                          <a:latin typeface="+mj-lt"/>
                        </a:rPr>
                        <a:t>Group Project</a:t>
                      </a:r>
                    </a:p>
                  </a:txBody>
                  <a:tcPr marL="9525" marR="9525" marT="9525" marB="0" anchor="b"/>
                </a:tc>
                <a:tc>
                  <a:txBody>
                    <a:bodyPr/>
                    <a:lstStyle/>
                    <a:p>
                      <a:pPr algn="ctr" fontAlgn="b"/>
                      <a:r>
                        <a:rPr lang="en-US" sz="2000" b="0" i="0" u="none" strike="noStrike" dirty="0">
                          <a:solidFill>
                            <a:srgbClr val="000000"/>
                          </a:solidFill>
                          <a:effectLst/>
                          <a:latin typeface="+mj-lt"/>
                        </a:rPr>
                        <a:t>50%</a:t>
                      </a:r>
                    </a:p>
                  </a:txBody>
                  <a:tcPr marL="9525" marR="9525" marT="9525" marB="0" anchor="b"/>
                </a:tc>
                <a:extLst>
                  <a:ext uri="{0D108BD9-81ED-4DB2-BD59-A6C34878D82A}">
                    <a16:rowId xmlns:a16="http://schemas.microsoft.com/office/drawing/2014/main" val="1861958499"/>
                  </a:ext>
                </a:extLst>
              </a:tr>
            </a:tbl>
          </a:graphicData>
        </a:graphic>
      </p:graphicFrame>
    </p:spTree>
    <p:extLst>
      <p:ext uri="{BB962C8B-B14F-4D97-AF65-F5344CB8AC3E}">
        <p14:creationId xmlns:p14="http://schemas.microsoft.com/office/powerpoint/2010/main" val="355422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t>Sample Profile</a:t>
            </a:r>
          </a:p>
        </p:txBody>
      </p:sp>
      <p:sp>
        <p:nvSpPr>
          <p:cNvPr id="17411" name="Rectangle 3"/>
          <p:cNvSpPr>
            <a:spLocks noGrp="1" noChangeArrowheads="1"/>
          </p:cNvSpPr>
          <p:nvPr>
            <p:ph type="body" idx="1"/>
          </p:nvPr>
        </p:nvSpPr>
        <p:spPr>
          <a:xfrm>
            <a:off x="677334" y="1775791"/>
            <a:ext cx="8596668" cy="4596875"/>
          </a:xfrm>
        </p:spPr>
        <p:txBody>
          <a:bodyPr>
            <a:normAutofit fontScale="85000" lnSpcReduction="20000"/>
          </a:bodyPr>
          <a:lstStyle/>
          <a:p>
            <a:pPr algn="just" eaLnBrk="1" hangingPunct="1">
              <a:lnSpc>
                <a:spcPct val="120000"/>
              </a:lnSpc>
            </a:pPr>
            <a:r>
              <a:rPr lang="en-US" sz="2800" dirty="0">
                <a:cs typeface="Times New Roman" pitchFamily="18" charset="0"/>
              </a:rPr>
              <a:t>28 percent had left the company</a:t>
            </a:r>
          </a:p>
          <a:p>
            <a:pPr algn="just" eaLnBrk="1" hangingPunct="1">
              <a:lnSpc>
                <a:spcPct val="120000"/>
              </a:lnSpc>
            </a:pPr>
            <a:r>
              <a:rPr lang="en-US" sz="2800" dirty="0">
                <a:cs typeface="Times New Roman" pitchFamily="18" charset="0"/>
              </a:rPr>
              <a:t>The sample is predominantly male (70%) </a:t>
            </a:r>
          </a:p>
          <a:p>
            <a:pPr algn="just" eaLnBrk="1" hangingPunct="1">
              <a:lnSpc>
                <a:spcPct val="120000"/>
              </a:lnSpc>
            </a:pPr>
            <a:r>
              <a:rPr lang="en-US" sz="2800" dirty="0">
                <a:cs typeface="Times New Roman" pitchFamily="18" charset="0"/>
              </a:rPr>
              <a:t>One-third of the sample employees were married.  </a:t>
            </a:r>
          </a:p>
          <a:p>
            <a:pPr algn="just" eaLnBrk="1" hangingPunct="1">
              <a:lnSpc>
                <a:spcPct val="120000"/>
              </a:lnSpc>
            </a:pPr>
            <a:r>
              <a:rPr lang="en-US" sz="2800" dirty="0">
                <a:cs typeface="Times New Roman" pitchFamily="18" charset="0"/>
              </a:rPr>
              <a:t>Only 30 percent aged above 28 years.  </a:t>
            </a:r>
          </a:p>
          <a:p>
            <a:pPr algn="just" eaLnBrk="1" hangingPunct="1">
              <a:lnSpc>
                <a:spcPct val="120000"/>
              </a:lnSpc>
            </a:pPr>
            <a:r>
              <a:rPr lang="en-US" sz="2800" dirty="0">
                <a:cs typeface="Times New Roman" pitchFamily="18" charset="0"/>
              </a:rPr>
              <a:t>The average experience (total experience) was less than 5 years.  </a:t>
            </a:r>
          </a:p>
          <a:p>
            <a:pPr algn="just" eaLnBrk="1" hangingPunct="1">
              <a:lnSpc>
                <a:spcPct val="120000"/>
              </a:lnSpc>
            </a:pPr>
            <a:r>
              <a:rPr lang="en-US" sz="2800" dirty="0">
                <a:cs typeface="Times New Roman" pitchFamily="18" charset="0"/>
              </a:rPr>
              <a:t>Only 1/3 of the sample employees had more than 6 years of total experience in the industry.  </a:t>
            </a:r>
          </a:p>
          <a:p>
            <a:pPr algn="just" eaLnBrk="1" hangingPunct="1">
              <a:lnSpc>
                <a:spcPct val="120000"/>
              </a:lnSpc>
            </a:pPr>
            <a:r>
              <a:rPr lang="en-US" sz="2800" dirty="0">
                <a:cs typeface="Times New Roman" pitchFamily="18" charset="0"/>
              </a:rPr>
              <a:t>The average experience within the company was slightly more than 2 years.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t>Sample Profile</a:t>
            </a:r>
          </a:p>
        </p:txBody>
      </p:sp>
      <p:sp>
        <p:nvSpPr>
          <p:cNvPr id="18435" name="Rectangle 3"/>
          <p:cNvSpPr>
            <a:spLocks noGrp="1" noChangeArrowheads="1"/>
          </p:cNvSpPr>
          <p:nvPr>
            <p:ph type="body" idx="1"/>
          </p:nvPr>
        </p:nvSpPr>
        <p:spPr>
          <a:xfrm>
            <a:off x="677333" y="1543878"/>
            <a:ext cx="8837727" cy="4704522"/>
          </a:xfrm>
        </p:spPr>
        <p:txBody>
          <a:bodyPr>
            <a:normAutofit fontScale="92500" lnSpcReduction="10000"/>
          </a:bodyPr>
          <a:lstStyle/>
          <a:p>
            <a:pPr algn="just" eaLnBrk="1" hangingPunct="1">
              <a:lnSpc>
                <a:spcPct val="120000"/>
              </a:lnSpc>
            </a:pPr>
            <a:r>
              <a:rPr lang="en-US" sz="2800" dirty="0">
                <a:cs typeface="Times New Roman" pitchFamily="18" charset="0"/>
              </a:rPr>
              <a:t>More than 2/3 of the sample employees had experience of less than 30 months in the company.  </a:t>
            </a:r>
          </a:p>
          <a:p>
            <a:pPr algn="just" eaLnBrk="1" hangingPunct="1">
              <a:lnSpc>
                <a:spcPct val="120000"/>
              </a:lnSpc>
            </a:pPr>
            <a:r>
              <a:rPr lang="en-US" sz="2800" dirty="0">
                <a:cs typeface="Times New Roman" pitchFamily="18" charset="0"/>
              </a:rPr>
              <a:t>18 months average experience in the current team </a:t>
            </a:r>
          </a:p>
          <a:p>
            <a:pPr algn="just" eaLnBrk="1" hangingPunct="1">
              <a:lnSpc>
                <a:spcPct val="120000"/>
              </a:lnSpc>
            </a:pPr>
            <a:r>
              <a:rPr lang="en-US" sz="2800" dirty="0">
                <a:cs typeface="Times New Roman" pitchFamily="18" charset="0"/>
              </a:rPr>
              <a:t>The average time in the current position was less than 18 months </a:t>
            </a:r>
          </a:p>
          <a:p>
            <a:pPr algn="just" eaLnBrk="1" hangingPunct="1">
              <a:lnSpc>
                <a:spcPct val="120000"/>
              </a:lnSpc>
            </a:pPr>
            <a:r>
              <a:rPr lang="en-US" sz="2800" dirty="0">
                <a:cs typeface="Times New Roman" pitchFamily="18" charset="0"/>
              </a:rPr>
              <a:t>Another interesting aspect of the sample was that the average number of job changes was just about one.  </a:t>
            </a:r>
          </a:p>
          <a:p>
            <a:pPr algn="just" eaLnBrk="1" hangingPunct="1">
              <a:lnSpc>
                <a:spcPct val="120000"/>
              </a:lnSpc>
            </a:pPr>
            <a:r>
              <a:rPr lang="en-US" sz="2800" dirty="0">
                <a:cs typeface="Times New Roman" pitchFamily="18" charset="0"/>
              </a:rPr>
              <a:t>This was the very first job for about one-third of the sample employees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381000"/>
            <a:ext cx="8001000" cy="1143000"/>
          </a:xfrm>
        </p:spPr>
        <p:txBody>
          <a:bodyPr/>
          <a:lstStyle/>
          <a:p>
            <a:pPr eaLnBrk="1" hangingPunct="1">
              <a:defRPr/>
            </a:pPr>
            <a:r>
              <a:rPr lang="en-US" sz="3200" dirty="0"/>
              <a:t>Standardized Canonical Discriminant Function (Discriminant Analysis)</a:t>
            </a:r>
          </a:p>
        </p:txBody>
      </p:sp>
      <p:graphicFrame>
        <p:nvGraphicFramePr>
          <p:cNvPr id="1026" name="Object 73"/>
          <p:cNvGraphicFramePr>
            <a:graphicFrameLocks noChangeAspect="1"/>
          </p:cNvGraphicFramePr>
          <p:nvPr>
            <p:extLst>
              <p:ext uri="{D42A27DB-BD31-4B8C-83A1-F6EECF244321}">
                <p14:modId xmlns:p14="http://schemas.microsoft.com/office/powerpoint/2010/main" val="3095212737"/>
              </p:ext>
            </p:extLst>
          </p:nvPr>
        </p:nvGraphicFramePr>
        <p:xfrm>
          <a:off x="1981200" y="1512887"/>
          <a:ext cx="7467600" cy="4964113"/>
        </p:xfrm>
        <a:graphic>
          <a:graphicData uri="http://schemas.openxmlformats.org/presentationml/2006/ole">
            <mc:AlternateContent xmlns:mc="http://schemas.openxmlformats.org/markup-compatibility/2006">
              <mc:Choice xmlns:v="urn:schemas-microsoft-com:vml" Requires="v">
                <p:oleObj spid="_x0000_s2059" name="Worksheet" r:id="rId3" imgW="4944000" imgH="3286435" progId="Excel.Sheet.8">
                  <p:embed/>
                </p:oleObj>
              </mc:Choice>
              <mc:Fallback>
                <p:oleObj name="Worksheet" r:id="rId3" imgW="4944000" imgH="3286435" progId="Excel.Sheet.8">
                  <p:embed/>
                  <p:pic>
                    <p:nvPicPr>
                      <p:cNvPr id="1026"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512887"/>
                        <a:ext cx="7467600" cy="4964113"/>
                      </a:xfrm>
                      <a:prstGeom prst="rect">
                        <a:avLst/>
                      </a:prstGeom>
                      <a:noFill/>
                      <a:ln>
                        <a:noFill/>
                      </a:ln>
                      <a:effec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33600" y="228600"/>
            <a:ext cx="7772400" cy="914400"/>
          </a:xfrm>
        </p:spPr>
        <p:txBody>
          <a:bodyPr/>
          <a:lstStyle/>
          <a:p>
            <a:pPr eaLnBrk="1" hangingPunct="1">
              <a:defRPr/>
            </a:pPr>
            <a:r>
              <a:rPr lang="en-US"/>
              <a:t>Neural Network Model</a:t>
            </a:r>
          </a:p>
        </p:txBody>
      </p:sp>
      <p:sp>
        <p:nvSpPr>
          <p:cNvPr id="19459" name="Text Box 3"/>
          <p:cNvSpPr txBox="1">
            <a:spLocks noChangeArrowheads="1"/>
          </p:cNvSpPr>
          <p:nvPr/>
        </p:nvSpPr>
        <p:spPr bwMode="auto">
          <a:xfrm>
            <a:off x="2209800" y="2133600"/>
            <a:ext cx="1219200" cy="579438"/>
          </a:xfrm>
          <a:prstGeom prst="rect">
            <a:avLst/>
          </a:prstGeom>
          <a:noFill/>
          <a:ln w="9525">
            <a:noFill/>
            <a:miter lim="800000"/>
            <a:headEnd/>
            <a:tailEnd/>
          </a:ln>
        </p:spPr>
        <p:txBody>
          <a:bodyPr>
            <a:spAutoFit/>
          </a:bodyPr>
          <a:lstStyle/>
          <a:p>
            <a:pPr>
              <a:spcBef>
                <a:spcPct val="50000"/>
              </a:spcBef>
            </a:pPr>
            <a:r>
              <a:rPr lang="en-US" sz="3200"/>
              <a:t>Age</a:t>
            </a:r>
          </a:p>
        </p:txBody>
      </p:sp>
      <p:sp>
        <p:nvSpPr>
          <p:cNvPr id="19460" name="Text Box 4"/>
          <p:cNvSpPr txBox="1">
            <a:spLocks noChangeArrowheads="1"/>
          </p:cNvSpPr>
          <p:nvPr/>
        </p:nvSpPr>
        <p:spPr bwMode="auto">
          <a:xfrm>
            <a:off x="2133600" y="3124200"/>
            <a:ext cx="1447800" cy="579438"/>
          </a:xfrm>
          <a:prstGeom prst="rect">
            <a:avLst/>
          </a:prstGeom>
          <a:noFill/>
          <a:ln w="9525">
            <a:noFill/>
            <a:miter lim="800000"/>
            <a:headEnd/>
            <a:tailEnd/>
          </a:ln>
        </p:spPr>
        <p:txBody>
          <a:bodyPr>
            <a:spAutoFit/>
          </a:bodyPr>
          <a:lstStyle/>
          <a:p>
            <a:pPr>
              <a:spcBef>
                <a:spcPct val="50000"/>
              </a:spcBef>
            </a:pPr>
            <a:r>
              <a:rPr lang="en-US" sz="3200"/>
              <a:t>Region</a:t>
            </a:r>
          </a:p>
        </p:txBody>
      </p:sp>
      <p:sp>
        <p:nvSpPr>
          <p:cNvPr id="19461" name="Text Box 5"/>
          <p:cNvSpPr txBox="1">
            <a:spLocks noChangeArrowheads="1"/>
          </p:cNvSpPr>
          <p:nvPr/>
        </p:nvSpPr>
        <p:spPr bwMode="auto">
          <a:xfrm>
            <a:off x="2057400" y="4191000"/>
            <a:ext cx="2209800" cy="579438"/>
          </a:xfrm>
          <a:prstGeom prst="rect">
            <a:avLst/>
          </a:prstGeom>
          <a:noFill/>
          <a:ln w="9525">
            <a:noFill/>
            <a:miter lim="800000"/>
            <a:headEnd/>
            <a:tailEnd/>
          </a:ln>
        </p:spPr>
        <p:txBody>
          <a:bodyPr>
            <a:spAutoFit/>
          </a:bodyPr>
          <a:lstStyle/>
          <a:p>
            <a:pPr>
              <a:spcBef>
                <a:spcPct val="50000"/>
              </a:spcBef>
            </a:pPr>
            <a:r>
              <a:rPr lang="en-US" sz="3200"/>
              <a:t>Call Rate</a:t>
            </a:r>
          </a:p>
        </p:txBody>
      </p:sp>
      <p:sp>
        <p:nvSpPr>
          <p:cNvPr id="19462" name="Text Box 6"/>
          <p:cNvSpPr txBox="1">
            <a:spLocks noChangeArrowheads="1"/>
          </p:cNvSpPr>
          <p:nvPr/>
        </p:nvSpPr>
        <p:spPr bwMode="auto">
          <a:xfrm>
            <a:off x="2209800" y="5105400"/>
            <a:ext cx="1600200" cy="579438"/>
          </a:xfrm>
          <a:prstGeom prst="rect">
            <a:avLst/>
          </a:prstGeom>
          <a:noFill/>
          <a:ln w="9525">
            <a:noFill/>
            <a:miter lim="800000"/>
            <a:headEnd/>
            <a:tailEnd/>
          </a:ln>
        </p:spPr>
        <p:txBody>
          <a:bodyPr>
            <a:spAutoFit/>
          </a:bodyPr>
          <a:lstStyle/>
          <a:p>
            <a:pPr>
              <a:spcBef>
                <a:spcPct val="50000"/>
              </a:spcBef>
            </a:pPr>
            <a:r>
              <a:rPr lang="en-US" sz="3200"/>
              <a:t>Service</a:t>
            </a:r>
          </a:p>
        </p:txBody>
      </p:sp>
      <p:sp>
        <p:nvSpPr>
          <p:cNvPr id="19463" name="Text Box 7"/>
          <p:cNvSpPr txBox="1">
            <a:spLocks noChangeArrowheads="1"/>
          </p:cNvSpPr>
          <p:nvPr/>
        </p:nvSpPr>
        <p:spPr bwMode="auto">
          <a:xfrm>
            <a:off x="1981200" y="6096000"/>
            <a:ext cx="1600200" cy="584775"/>
          </a:xfrm>
          <a:prstGeom prst="rect">
            <a:avLst/>
          </a:prstGeom>
          <a:noFill/>
          <a:ln w="9525">
            <a:noFill/>
            <a:miter lim="800000"/>
            <a:headEnd/>
            <a:tailEnd/>
          </a:ln>
        </p:spPr>
        <p:txBody>
          <a:bodyPr wrap="square">
            <a:spAutoFit/>
          </a:bodyPr>
          <a:lstStyle/>
          <a:p>
            <a:pPr>
              <a:spcBef>
                <a:spcPct val="50000"/>
              </a:spcBef>
            </a:pPr>
            <a:r>
              <a:rPr lang="en-US" sz="3200" dirty="0"/>
              <a:t>Income</a:t>
            </a:r>
          </a:p>
        </p:txBody>
      </p:sp>
      <p:sp>
        <p:nvSpPr>
          <p:cNvPr id="19464" name="Oval 8"/>
          <p:cNvSpPr>
            <a:spLocks noChangeArrowheads="1"/>
          </p:cNvSpPr>
          <p:nvPr/>
        </p:nvSpPr>
        <p:spPr bwMode="auto">
          <a:xfrm>
            <a:off x="2057400" y="2057400"/>
            <a:ext cx="1600200" cy="685800"/>
          </a:xfrm>
          <a:prstGeom prst="ellipse">
            <a:avLst/>
          </a:prstGeom>
          <a:noFill/>
          <a:ln w="9525">
            <a:solidFill>
              <a:schemeClr val="tx1"/>
            </a:solidFill>
            <a:round/>
            <a:headEnd/>
            <a:tailEnd/>
          </a:ln>
        </p:spPr>
        <p:txBody>
          <a:bodyPr wrap="none" anchor="ctr"/>
          <a:lstStyle/>
          <a:p>
            <a:endParaRPr lang="en-US"/>
          </a:p>
        </p:txBody>
      </p:sp>
      <p:sp>
        <p:nvSpPr>
          <p:cNvPr id="19465" name="Oval 9"/>
          <p:cNvSpPr>
            <a:spLocks noChangeArrowheads="1"/>
          </p:cNvSpPr>
          <p:nvPr/>
        </p:nvSpPr>
        <p:spPr bwMode="auto">
          <a:xfrm>
            <a:off x="1981200" y="3048000"/>
            <a:ext cx="1828800" cy="685800"/>
          </a:xfrm>
          <a:prstGeom prst="ellipse">
            <a:avLst/>
          </a:prstGeom>
          <a:noFill/>
          <a:ln w="9525">
            <a:solidFill>
              <a:schemeClr val="tx1"/>
            </a:solidFill>
            <a:round/>
            <a:headEnd/>
            <a:tailEnd/>
          </a:ln>
        </p:spPr>
        <p:txBody>
          <a:bodyPr wrap="none" anchor="ctr"/>
          <a:lstStyle/>
          <a:p>
            <a:endParaRPr lang="en-US"/>
          </a:p>
        </p:txBody>
      </p:sp>
      <p:sp>
        <p:nvSpPr>
          <p:cNvPr id="19466" name="Oval 10"/>
          <p:cNvSpPr>
            <a:spLocks noChangeArrowheads="1"/>
          </p:cNvSpPr>
          <p:nvPr/>
        </p:nvSpPr>
        <p:spPr bwMode="auto">
          <a:xfrm>
            <a:off x="1828800" y="4114800"/>
            <a:ext cx="1981200" cy="762000"/>
          </a:xfrm>
          <a:prstGeom prst="ellipse">
            <a:avLst/>
          </a:prstGeom>
          <a:noFill/>
          <a:ln w="9525">
            <a:solidFill>
              <a:schemeClr val="tx1"/>
            </a:solidFill>
            <a:round/>
            <a:headEnd/>
            <a:tailEnd/>
          </a:ln>
        </p:spPr>
        <p:txBody>
          <a:bodyPr wrap="none" anchor="ctr"/>
          <a:lstStyle/>
          <a:p>
            <a:endParaRPr lang="en-US"/>
          </a:p>
        </p:txBody>
      </p:sp>
      <p:sp>
        <p:nvSpPr>
          <p:cNvPr id="19467" name="Oval 11"/>
          <p:cNvSpPr>
            <a:spLocks noChangeArrowheads="1"/>
          </p:cNvSpPr>
          <p:nvPr/>
        </p:nvSpPr>
        <p:spPr bwMode="auto">
          <a:xfrm>
            <a:off x="1828800" y="5029200"/>
            <a:ext cx="1828800" cy="685800"/>
          </a:xfrm>
          <a:prstGeom prst="ellipse">
            <a:avLst/>
          </a:prstGeom>
          <a:noFill/>
          <a:ln w="9525">
            <a:solidFill>
              <a:schemeClr val="tx1"/>
            </a:solidFill>
            <a:round/>
            <a:headEnd/>
            <a:tailEnd/>
          </a:ln>
        </p:spPr>
        <p:txBody>
          <a:bodyPr wrap="none" anchor="ctr"/>
          <a:lstStyle/>
          <a:p>
            <a:endParaRPr lang="en-US"/>
          </a:p>
        </p:txBody>
      </p:sp>
      <p:sp>
        <p:nvSpPr>
          <p:cNvPr id="19468" name="Oval 12"/>
          <p:cNvSpPr>
            <a:spLocks noChangeArrowheads="1"/>
          </p:cNvSpPr>
          <p:nvPr/>
        </p:nvSpPr>
        <p:spPr bwMode="auto">
          <a:xfrm>
            <a:off x="1905000" y="5943600"/>
            <a:ext cx="1828800" cy="914400"/>
          </a:xfrm>
          <a:prstGeom prst="ellipse">
            <a:avLst/>
          </a:prstGeom>
          <a:noFill/>
          <a:ln w="9525">
            <a:solidFill>
              <a:schemeClr val="tx1"/>
            </a:solidFill>
            <a:round/>
            <a:headEnd/>
            <a:tailEnd/>
          </a:ln>
        </p:spPr>
        <p:txBody>
          <a:bodyPr wrap="none" anchor="ctr"/>
          <a:lstStyle/>
          <a:p>
            <a:endParaRPr lang="en-US"/>
          </a:p>
        </p:txBody>
      </p:sp>
      <p:sp>
        <p:nvSpPr>
          <p:cNvPr id="28685" name="Oval 13"/>
          <p:cNvSpPr>
            <a:spLocks noChangeArrowheads="1"/>
          </p:cNvSpPr>
          <p:nvPr/>
        </p:nvSpPr>
        <p:spPr bwMode="auto">
          <a:xfrm>
            <a:off x="5410200" y="2362200"/>
            <a:ext cx="1600200" cy="685800"/>
          </a:xfrm>
          <a:prstGeom prst="ellipse">
            <a:avLst/>
          </a:prstGeom>
          <a:gradFill rotWithShape="0">
            <a:gsLst>
              <a:gs pos="0">
                <a:schemeClr val="accent1">
                  <a:gamma/>
                  <a:shade val="46275"/>
                  <a:invGamma/>
                </a:schemeClr>
              </a:gs>
              <a:gs pos="100000">
                <a:schemeClr val="accent1"/>
              </a:gs>
            </a:gsLst>
            <a:lin ang="5400000" scaled="1"/>
          </a:gradFill>
          <a:ln w="9525">
            <a:solidFill>
              <a:schemeClr val="tx1"/>
            </a:solidFill>
            <a:round/>
            <a:headEnd/>
            <a:tailEnd/>
          </a:ln>
          <a:effectLst/>
        </p:spPr>
        <p:txBody>
          <a:bodyPr wrap="none" anchor="ctr"/>
          <a:lstStyle/>
          <a:p>
            <a:pPr>
              <a:defRPr/>
            </a:pPr>
            <a:endParaRPr lang="en-US">
              <a:latin typeface="Times New Roman" charset="0"/>
            </a:endParaRPr>
          </a:p>
        </p:txBody>
      </p:sp>
      <p:sp>
        <p:nvSpPr>
          <p:cNvPr id="19470" name="Oval 14"/>
          <p:cNvSpPr>
            <a:spLocks noChangeArrowheads="1"/>
          </p:cNvSpPr>
          <p:nvPr/>
        </p:nvSpPr>
        <p:spPr bwMode="auto">
          <a:xfrm>
            <a:off x="5486400" y="3581400"/>
            <a:ext cx="1600200" cy="685800"/>
          </a:xfrm>
          <a:prstGeom prst="ellipse">
            <a:avLst/>
          </a:prstGeom>
          <a:gradFill rotWithShape="0">
            <a:gsLst>
              <a:gs pos="0">
                <a:srgbClr val="FF0000"/>
              </a:gs>
              <a:gs pos="100000">
                <a:srgbClr val="300000"/>
              </a:gs>
            </a:gsLst>
            <a:lin ang="5400000" scaled="1"/>
          </a:gradFill>
          <a:ln w="9525">
            <a:solidFill>
              <a:schemeClr val="tx1"/>
            </a:solidFill>
            <a:round/>
            <a:headEnd/>
            <a:tailEnd/>
          </a:ln>
        </p:spPr>
        <p:txBody>
          <a:bodyPr wrap="none" anchor="ctr"/>
          <a:lstStyle/>
          <a:p>
            <a:endParaRPr lang="en-US"/>
          </a:p>
        </p:txBody>
      </p:sp>
      <p:sp>
        <p:nvSpPr>
          <p:cNvPr id="19471" name="Oval 15"/>
          <p:cNvSpPr>
            <a:spLocks noChangeArrowheads="1"/>
          </p:cNvSpPr>
          <p:nvPr/>
        </p:nvSpPr>
        <p:spPr bwMode="auto">
          <a:xfrm>
            <a:off x="5562600" y="4800600"/>
            <a:ext cx="1600200" cy="685800"/>
          </a:xfrm>
          <a:prstGeom prst="ellipse">
            <a:avLst/>
          </a:prstGeom>
          <a:gradFill rotWithShape="0">
            <a:gsLst>
              <a:gs pos="0">
                <a:srgbClr val="0000FF"/>
              </a:gs>
              <a:gs pos="100000">
                <a:srgbClr val="000058"/>
              </a:gs>
            </a:gsLst>
            <a:lin ang="5400000" scaled="1"/>
          </a:gradFill>
          <a:ln w="9525">
            <a:solidFill>
              <a:schemeClr val="tx1"/>
            </a:solidFill>
            <a:round/>
            <a:headEnd/>
            <a:tailEnd/>
          </a:ln>
        </p:spPr>
        <p:txBody>
          <a:bodyPr wrap="none" anchor="ctr"/>
          <a:lstStyle/>
          <a:p>
            <a:endParaRPr lang="en-US"/>
          </a:p>
        </p:txBody>
      </p:sp>
      <p:sp>
        <p:nvSpPr>
          <p:cNvPr id="19472" name="Oval 16"/>
          <p:cNvSpPr>
            <a:spLocks noChangeArrowheads="1"/>
          </p:cNvSpPr>
          <p:nvPr/>
        </p:nvSpPr>
        <p:spPr bwMode="auto">
          <a:xfrm>
            <a:off x="8305800" y="1828800"/>
            <a:ext cx="1600200" cy="685800"/>
          </a:xfrm>
          <a:prstGeom prst="ellipse">
            <a:avLst/>
          </a:prstGeom>
          <a:noFill/>
          <a:ln w="9525">
            <a:solidFill>
              <a:schemeClr val="tx1"/>
            </a:solidFill>
            <a:round/>
            <a:headEnd/>
            <a:tailEnd/>
          </a:ln>
        </p:spPr>
        <p:txBody>
          <a:bodyPr wrap="none" anchor="ctr"/>
          <a:lstStyle/>
          <a:p>
            <a:endParaRPr lang="en-US"/>
          </a:p>
        </p:txBody>
      </p:sp>
      <p:sp>
        <p:nvSpPr>
          <p:cNvPr id="19473" name="Oval 17"/>
          <p:cNvSpPr>
            <a:spLocks noChangeArrowheads="1"/>
          </p:cNvSpPr>
          <p:nvPr/>
        </p:nvSpPr>
        <p:spPr bwMode="auto">
          <a:xfrm>
            <a:off x="8458200" y="3657600"/>
            <a:ext cx="1600200" cy="838200"/>
          </a:xfrm>
          <a:prstGeom prst="ellipse">
            <a:avLst/>
          </a:prstGeom>
          <a:noFill/>
          <a:ln w="9525">
            <a:solidFill>
              <a:schemeClr val="tx1"/>
            </a:solidFill>
            <a:round/>
            <a:headEnd/>
            <a:tailEnd/>
          </a:ln>
        </p:spPr>
        <p:txBody>
          <a:bodyPr wrap="none" anchor="ctr"/>
          <a:lstStyle/>
          <a:p>
            <a:endParaRPr lang="en-US"/>
          </a:p>
        </p:txBody>
      </p:sp>
      <p:sp>
        <p:nvSpPr>
          <p:cNvPr id="19474" name="Oval 18"/>
          <p:cNvSpPr>
            <a:spLocks noChangeArrowheads="1"/>
          </p:cNvSpPr>
          <p:nvPr/>
        </p:nvSpPr>
        <p:spPr bwMode="auto">
          <a:xfrm>
            <a:off x="8458200" y="5486400"/>
            <a:ext cx="1600200" cy="685800"/>
          </a:xfrm>
          <a:prstGeom prst="ellipse">
            <a:avLst/>
          </a:prstGeom>
          <a:noFill/>
          <a:ln w="9525">
            <a:solidFill>
              <a:schemeClr val="tx1"/>
            </a:solidFill>
            <a:round/>
            <a:headEnd/>
            <a:tailEnd/>
          </a:ln>
        </p:spPr>
        <p:txBody>
          <a:bodyPr wrap="none" anchor="ctr"/>
          <a:lstStyle/>
          <a:p>
            <a:endParaRPr lang="en-US"/>
          </a:p>
        </p:txBody>
      </p:sp>
      <p:sp>
        <p:nvSpPr>
          <p:cNvPr id="19475" name="Line 19"/>
          <p:cNvSpPr>
            <a:spLocks noChangeShapeType="1"/>
          </p:cNvSpPr>
          <p:nvPr/>
        </p:nvSpPr>
        <p:spPr bwMode="auto">
          <a:xfrm>
            <a:off x="3657600" y="2362200"/>
            <a:ext cx="1752600" cy="381000"/>
          </a:xfrm>
          <a:prstGeom prst="line">
            <a:avLst/>
          </a:prstGeom>
          <a:noFill/>
          <a:ln w="9525">
            <a:solidFill>
              <a:schemeClr val="tx1"/>
            </a:solidFill>
            <a:round/>
            <a:headEnd/>
            <a:tailEnd/>
          </a:ln>
        </p:spPr>
        <p:txBody>
          <a:bodyPr wrap="none" anchor="ctr"/>
          <a:lstStyle/>
          <a:p>
            <a:endParaRPr lang="en-US"/>
          </a:p>
        </p:txBody>
      </p:sp>
      <p:sp>
        <p:nvSpPr>
          <p:cNvPr id="19476" name="Line 20"/>
          <p:cNvSpPr>
            <a:spLocks noChangeShapeType="1"/>
          </p:cNvSpPr>
          <p:nvPr/>
        </p:nvSpPr>
        <p:spPr bwMode="auto">
          <a:xfrm>
            <a:off x="3657600" y="2438400"/>
            <a:ext cx="1828800" cy="1524000"/>
          </a:xfrm>
          <a:prstGeom prst="line">
            <a:avLst/>
          </a:prstGeom>
          <a:noFill/>
          <a:ln w="9525">
            <a:solidFill>
              <a:schemeClr val="tx1"/>
            </a:solidFill>
            <a:round/>
            <a:headEnd/>
            <a:tailEnd/>
          </a:ln>
        </p:spPr>
        <p:txBody>
          <a:bodyPr wrap="none" anchor="ctr"/>
          <a:lstStyle/>
          <a:p>
            <a:endParaRPr lang="en-US"/>
          </a:p>
        </p:txBody>
      </p:sp>
      <p:sp>
        <p:nvSpPr>
          <p:cNvPr id="19477" name="Line 21"/>
          <p:cNvSpPr>
            <a:spLocks noChangeShapeType="1"/>
          </p:cNvSpPr>
          <p:nvPr/>
        </p:nvSpPr>
        <p:spPr bwMode="auto">
          <a:xfrm>
            <a:off x="3657600" y="2438400"/>
            <a:ext cx="1905000" cy="2743200"/>
          </a:xfrm>
          <a:prstGeom prst="line">
            <a:avLst/>
          </a:prstGeom>
          <a:noFill/>
          <a:ln w="9525">
            <a:solidFill>
              <a:schemeClr val="tx1"/>
            </a:solidFill>
            <a:round/>
            <a:headEnd/>
            <a:tailEnd/>
          </a:ln>
        </p:spPr>
        <p:txBody>
          <a:bodyPr wrap="none" anchor="ctr"/>
          <a:lstStyle/>
          <a:p>
            <a:endParaRPr lang="en-US"/>
          </a:p>
        </p:txBody>
      </p:sp>
      <p:sp>
        <p:nvSpPr>
          <p:cNvPr id="19478" name="Line 22"/>
          <p:cNvSpPr>
            <a:spLocks noChangeShapeType="1"/>
          </p:cNvSpPr>
          <p:nvPr/>
        </p:nvSpPr>
        <p:spPr bwMode="auto">
          <a:xfrm flipV="1">
            <a:off x="3810000" y="2743200"/>
            <a:ext cx="1600200" cy="609600"/>
          </a:xfrm>
          <a:prstGeom prst="line">
            <a:avLst/>
          </a:prstGeom>
          <a:noFill/>
          <a:ln w="9525">
            <a:solidFill>
              <a:schemeClr val="tx1"/>
            </a:solidFill>
            <a:round/>
            <a:headEnd/>
            <a:tailEnd/>
          </a:ln>
        </p:spPr>
        <p:txBody>
          <a:bodyPr wrap="none" anchor="ctr"/>
          <a:lstStyle/>
          <a:p>
            <a:endParaRPr lang="en-US"/>
          </a:p>
        </p:txBody>
      </p:sp>
      <p:sp>
        <p:nvSpPr>
          <p:cNvPr id="19479" name="Line 23"/>
          <p:cNvSpPr>
            <a:spLocks noChangeShapeType="1"/>
          </p:cNvSpPr>
          <p:nvPr/>
        </p:nvSpPr>
        <p:spPr bwMode="auto">
          <a:xfrm flipV="1">
            <a:off x="3810000" y="3962400"/>
            <a:ext cx="1676400" cy="533400"/>
          </a:xfrm>
          <a:prstGeom prst="line">
            <a:avLst/>
          </a:prstGeom>
          <a:noFill/>
          <a:ln w="9525">
            <a:solidFill>
              <a:schemeClr val="tx1"/>
            </a:solidFill>
            <a:round/>
            <a:headEnd/>
            <a:tailEnd/>
          </a:ln>
        </p:spPr>
        <p:txBody>
          <a:bodyPr wrap="none" anchor="ctr"/>
          <a:lstStyle/>
          <a:p>
            <a:endParaRPr lang="en-US"/>
          </a:p>
        </p:txBody>
      </p:sp>
      <p:sp>
        <p:nvSpPr>
          <p:cNvPr id="19480" name="Line 24"/>
          <p:cNvSpPr>
            <a:spLocks noChangeShapeType="1"/>
          </p:cNvSpPr>
          <p:nvPr/>
        </p:nvSpPr>
        <p:spPr bwMode="auto">
          <a:xfrm>
            <a:off x="3810000" y="3352800"/>
            <a:ext cx="1600200" cy="609600"/>
          </a:xfrm>
          <a:prstGeom prst="line">
            <a:avLst/>
          </a:prstGeom>
          <a:noFill/>
          <a:ln w="9525">
            <a:solidFill>
              <a:schemeClr val="tx1"/>
            </a:solidFill>
            <a:round/>
            <a:headEnd/>
            <a:tailEnd/>
          </a:ln>
        </p:spPr>
        <p:txBody>
          <a:bodyPr wrap="none" anchor="ctr"/>
          <a:lstStyle/>
          <a:p>
            <a:endParaRPr lang="en-US"/>
          </a:p>
        </p:txBody>
      </p:sp>
      <p:sp>
        <p:nvSpPr>
          <p:cNvPr id="19481" name="Line 25"/>
          <p:cNvSpPr>
            <a:spLocks noChangeShapeType="1"/>
          </p:cNvSpPr>
          <p:nvPr/>
        </p:nvSpPr>
        <p:spPr bwMode="auto">
          <a:xfrm>
            <a:off x="3810000" y="3429000"/>
            <a:ext cx="1752600" cy="1752600"/>
          </a:xfrm>
          <a:prstGeom prst="line">
            <a:avLst/>
          </a:prstGeom>
          <a:noFill/>
          <a:ln w="9525">
            <a:solidFill>
              <a:schemeClr val="tx1"/>
            </a:solidFill>
            <a:round/>
            <a:headEnd/>
            <a:tailEnd/>
          </a:ln>
        </p:spPr>
        <p:txBody>
          <a:bodyPr wrap="none" anchor="ctr"/>
          <a:lstStyle/>
          <a:p>
            <a:endParaRPr lang="en-US"/>
          </a:p>
        </p:txBody>
      </p:sp>
      <p:sp>
        <p:nvSpPr>
          <p:cNvPr id="19482" name="Line 26"/>
          <p:cNvSpPr>
            <a:spLocks noChangeShapeType="1"/>
          </p:cNvSpPr>
          <p:nvPr/>
        </p:nvSpPr>
        <p:spPr bwMode="auto">
          <a:xfrm flipV="1">
            <a:off x="3810000" y="2743200"/>
            <a:ext cx="1600200" cy="1752600"/>
          </a:xfrm>
          <a:prstGeom prst="line">
            <a:avLst/>
          </a:prstGeom>
          <a:noFill/>
          <a:ln w="9525">
            <a:solidFill>
              <a:schemeClr val="tx1"/>
            </a:solidFill>
            <a:round/>
            <a:headEnd/>
            <a:tailEnd/>
          </a:ln>
        </p:spPr>
        <p:txBody>
          <a:bodyPr wrap="none" anchor="ctr"/>
          <a:lstStyle/>
          <a:p>
            <a:endParaRPr lang="en-US"/>
          </a:p>
        </p:txBody>
      </p:sp>
      <p:sp>
        <p:nvSpPr>
          <p:cNvPr id="19483" name="Line 27"/>
          <p:cNvSpPr>
            <a:spLocks noChangeShapeType="1"/>
          </p:cNvSpPr>
          <p:nvPr/>
        </p:nvSpPr>
        <p:spPr bwMode="auto">
          <a:xfrm>
            <a:off x="3810000" y="4495800"/>
            <a:ext cx="1752600" cy="609600"/>
          </a:xfrm>
          <a:prstGeom prst="line">
            <a:avLst/>
          </a:prstGeom>
          <a:noFill/>
          <a:ln w="9525">
            <a:solidFill>
              <a:schemeClr val="tx1"/>
            </a:solidFill>
            <a:round/>
            <a:headEnd/>
            <a:tailEnd/>
          </a:ln>
        </p:spPr>
        <p:txBody>
          <a:bodyPr wrap="none" anchor="ctr"/>
          <a:lstStyle/>
          <a:p>
            <a:endParaRPr lang="en-US"/>
          </a:p>
        </p:txBody>
      </p:sp>
      <p:sp>
        <p:nvSpPr>
          <p:cNvPr id="19484" name="Line 28"/>
          <p:cNvSpPr>
            <a:spLocks noChangeShapeType="1"/>
          </p:cNvSpPr>
          <p:nvPr/>
        </p:nvSpPr>
        <p:spPr bwMode="auto">
          <a:xfrm flipV="1">
            <a:off x="3657600" y="2743200"/>
            <a:ext cx="1752600" cy="2667000"/>
          </a:xfrm>
          <a:prstGeom prst="line">
            <a:avLst/>
          </a:prstGeom>
          <a:noFill/>
          <a:ln w="9525">
            <a:solidFill>
              <a:schemeClr val="tx1"/>
            </a:solidFill>
            <a:round/>
            <a:headEnd/>
            <a:tailEnd/>
          </a:ln>
        </p:spPr>
        <p:txBody>
          <a:bodyPr wrap="none" anchor="ctr"/>
          <a:lstStyle/>
          <a:p>
            <a:endParaRPr lang="en-US"/>
          </a:p>
        </p:txBody>
      </p:sp>
      <p:sp>
        <p:nvSpPr>
          <p:cNvPr id="19485" name="Line 29"/>
          <p:cNvSpPr>
            <a:spLocks noChangeShapeType="1"/>
          </p:cNvSpPr>
          <p:nvPr/>
        </p:nvSpPr>
        <p:spPr bwMode="auto">
          <a:xfrm flipV="1">
            <a:off x="3657600" y="3962400"/>
            <a:ext cx="1828800" cy="1447800"/>
          </a:xfrm>
          <a:prstGeom prst="line">
            <a:avLst/>
          </a:prstGeom>
          <a:noFill/>
          <a:ln w="9525">
            <a:solidFill>
              <a:schemeClr val="tx1"/>
            </a:solidFill>
            <a:round/>
            <a:headEnd/>
            <a:tailEnd/>
          </a:ln>
        </p:spPr>
        <p:txBody>
          <a:bodyPr wrap="none" anchor="ctr"/>
          <a:lstStyle/>
          <a:p>
            <a:endParaRPr lang="en-US"/>
          </a:p>
        </p:txBody>
      </p:sp>
      <p:sp>
        <p:nvSpPr>
          <p:cNvPr id="19486" name="Line 30"/>
          <p:cNvSpPr>
            <a:spLocks noChangeShapeType="1"/>
          </p:cNvSpPr>
          <p:nvPr/>
        </p:nvSpPr>
        <p:spPr bwMode="auto">
          <a:xfrm flipV="1">
            <a:off x="3657600" y="5105400"/>
            <a:ext cx="1905000" cy="304800"/>
          </a:xfrm>
          <a:prstGeom prst="line">
            <a:avLst/>
          </a:prstGeom>
          <a:noFill/>
          <a:ln w="9525">
            <a:solidFill>
              <a:schemeClr val="tx1"/>
            </a:solidFill>
            <a:round/>
            <a:headEnd/>
            <a:tailEnd/>
          </a:ln>
        </p:spPr>
        <p:txBody>
          <a:bodyPr wrap="none" anchor="ctr"/>
          <a:lstStyle/>
          <a:p>
            <a:endParaRPr lang="en-US"/>
          </a:p>
        </p:txBody>
      </p:sp>
      <p:sp>
        <p:nvSpPr>
          <p:cNvPr id="19487" name="Line 31"/>
          <p:cNvSpPr>
            <a:spLocks noChangeShapeType="1"/>
          </p:cNvSpPr>
          <p:nvPr/>
        </p:nvSpPr>
        <p:spPr bwMode="auto">
          <a:xfrm flipV="1">
            <a:off x="3733800" y="2743200"/>
            <a:ext cx="1676400" cy="3733800"/>
          </a:xfrm>
          <a:prstGeom prst="line">
            <a:avLst/>
          </a:prstGeom>
          <a:noFill/>
          <a:ln w="9525">
            <a:solidFill>
              <a:schemeClr val="tx1"/>
            </a:solidFill>
            <a:round/>
            <a:headEnd/>
            <a:tailEnd/>
          </a:ln>
        </p:spPr>
        <p:txBody>
          <a:bodyPr wrap="none" anchor="ctr"/>
          <a:lstStyle/>
          <a:p>
            <a:endParaRPr lang="en-US"/>
          </a:p>
        </p:txBody>
      </p:sp>
      <p:sp>
        <p:nvSpPr>
          <p:cNvPr id="19488" name="Line 32"/>
          <p:cNvSpPr>
            <a:spLocks noChangeShapeType="1"/>
          </p:cNvSpPr>
          <p:nvPr/>
        </p:nvSpPr>
        <p:spPr bwMode="auto">
          <a:xfrm flipV="1">
            <a:off x="3810000" y="4038600"/>
            <a:ext cx="1676400" cy="2362200"/>
          </a:xfrm>
          <a:prstGeom prst="line">
            <a:avLst/>
          </a:prstGeom>
          <a:noFill/>
          <a:ln w="9525">
            <a:solidFill>
              <a:schemeClr val="tx1"/>
            </a:solidFill>
            <a:round/>
            <a:headEnd/>
            <a:tailEnd/>
          </a:ln>
        </p:spPr>
        <p:txBody>
          <a:bodyPr wrap="none" anchor="ctr"/>
          <a:lstStyle/>
          <a:p>
            <a:endParaRPr lang="en-US"/>
          </a:p>
        </p:txBody>
      </p:sp>
      <p:sp>
        <p:nvSpPr>
          <p:cNvPr id="19489" name="Line 33"/>
          <p:cNvSpPr>
            <a:spLocks noChangeShapeType="1"/>
          </p:cNvSpPr>
          <p:nvPr/>
        </p:nvSpPr>
        <p:spPr bwMode="auto">
          <a:xfrm flipV="1">
            <a:off x="3733800" y="5105400"/>
            <a:ext cx="1828800" cy="1295400"/>
          </a:xfrm>
          <a:prstGeom prst="line">
            <a:avLst/>
          </a:prstGeom>
          <a:noFill/>
          <a:ln w="9525">
            <a:solidFill>
              <a:schemeClr val="tx1"/>
            </a:solidFill>
            <a:round/>
            <a:headEnd/>
            <a:tailEnd/>
          </a:ln>
        </p:spPr>
        <p:txBody>
          <a:bodyPr wrap="none" anchor="ctr"/>
          <a:lstStyle/>
          <a:p>
            <a:endParaRPr lang="en-US"/>
          </a:p>
        </p:txBody>
      </p:sp>
      <p:sp>
        <p:nvSpPr>
          <p:cNvPr id="19490" name="Line 34"/>
          <p:cNvSpPr>
            <a:spLocks noChangeShapeType="1"/>
          </p:cNvSpPr>
          <p:nvPr/>
        </p:nvSpPr>
        <p:spPr bwMode="auto">
          <a:xfrm>
            <a:off x="7086600" y="2667000"/>
            <a:ext cx="0" cy="0"/>
          </a:xfrm>
          <a:prstGeom prst="line">
            <a:avLst/>
          </a:prstGeom>
          <a:noFill/>
          <a:ln w="9525">
            <a:solidFill>
              <a:schemeClr val="tx1"/>
            </a:solidFill>
            <a:round/>
            <a:headEnd/>
            <a:tailEnd/>
          </a:ln>
        </p:spPr>
        <p:txBody>
          <a:bodyPr wrap="none" anchor="ctr"/>
          <a:lstStyle/>
          <a:p>
            <a:endParaRPr lang="en-US"/>
          </a:p>
        </p:txBody>
      </p:sp>
      <p:sp>
        <p:nvSpPr>
          <p:cNvPr id="19491" name="Text Box 35"/>
          <p:cNvSpPr txBox="1">
            <a:spLocks noChangeArrowheads="1"/>
          </p:cNvSpPr>
          <p:nvPr/>
        </p:nvSpPr>
        <p:spPr bwMode="auto">
          <a:xfrm>
            <a:off x="8382000" y="1905000"/>
            <a:ext cx="1524000" cy="579438"/>
          </a:xfrm>
          <a:prstGeom prst="rect">
            <a:avLst/>
          </a:prstGeom>
          <a:noFill/>
          <a:ln w="9525">
            <a:noFill/>
            <a:miter lim="800000"/>
            <a:headEnd/>
            <a:tailEnd/>
          </a:ln>
        </p:spPr>
        <p:txBody>
          <a:bodyPr>
            <a:spAutoFit/>
          </a:bodyPr>
          <a:lstStyle/>
          <a:p>
            <a:pPr algn="ctr">
              <a:spcBef>
                <a:spcPct val="50000"/>
              </a:spcBef>
            </a:pPr>
            <a:r>
              <a:rPr lang="en-US" sz="3200"/>
              <a:t>Loyal</a:t>
            </a:r>
          </a:p>
        </p:txBody>
      </p:sp>
      <p:sp>
        <p:nvSpPr>
          <p:cNvPr id="19492" name="Text Box 36"/>
          <p:cNvSpPr txBox="1">
            <a:spLocks noChangeArrowheads="1"/>
          </p:cNvSpPr>
          <p:nvPr/>
        </p:nvSpPr>
        <p:spPr bwMode="auto">
          <a:xfrm>
            <a:off x="8534400" y="3810000"/>
            <a:ext cx="1524000" cy="584775"/>
          </a:xfrm>
          <a:prstGeom prst="rect">
            <a:avLst/>
          </a:prstGeom>
          <a:noFill/>
          <a:ln w="9525">
            <a:noFill/>
            <a:miter lim="800000"/>
            <a:headEnd/>
            <a:tailEnd/>
          </a:ln>
        </p:spPr>
        <p:txBody>
          <a:bodyPr wrap="square">
            <a:spAutoFit/>
          </a:bodyPr>
          <a:lstStyle/>
          <a:p>
            <a:pPr algn="ctr">
              <a:spcBef>
                <a:spcPct val="50000"/>
              </a:spcBef>
            </a:pPr>
            <a:r>
              <a:rPr lang="en-US" sz="3200" dirty="0">
                <a:solidFill>
                  <a:srgbClr val="FF0000"/>
                </a:solidFill>
              </a:rPr>
              <a:t>Hopper</a:t>
            </a:r>
          </a:p>
        </p:txBody>
      </p:sp>
      <p:sp>
        <p:nvSpPr>
          <p:cNvPr id="19493" name="Text Box 37"/>
          <p:cNvSpPr txBox="1">
            <a:spLocks noChangeArrowheads="1"/>
          </p:cNvSpPr>
          <p:nvPr/>
        </p:nvSpPr>
        <p:spPr bwMode="auto">
          <a:xfrm>
            <a:off x="8534400" y="5562600"/>
            <a:ext cx="1447800" cy="579438"/>
          </a:xfrm>
          <a:prstGeom prst="rect">
            <a:avLst/>
          </a:prstGeom>
          <a:noFill/>
          <a:ln w="9525">
            <a:noFill/>
            <a:miter lim="800000"/>
            <a:headEnd/>
            <a:tailEnd/>
          </a:ln>
        </p:spPr>
        <p:txBody>
          <a:bodyPr>
            <a:spAutoFit/>
          </a:bodyPr>
          <a:lstStyle/>
          <a:p>
            <a:pPr algn="ctr">
              <a:spcBef>
                <a:spcPct val="50000"/>
              </a:spcBef>
            </a:pPr>
            <a:r>
              <a:rPr lang="en-US" sz="3200">
                <a:solidFill>
                  <a:srgbClr val="FF9900"/>
                </a:solidFill>
              </a:rPr>
              <a:t>Lost</a:t>
            </a:r>
          </a:p>
        </p:txBody>
      </p:sp>
      <p:sp>
        <p:nvSpPr>
          <p:cNvPr id="19494" name="Line 38"/>
          <p:cNvSpPr>
            <a:spLocks noChangeShapeType="1"/>
          </p:cNvSpPr>
          <p:nvPr/>
        </p:nvSpPr>
        <p:spPr bwMode="auto">
          <a:xfrm flipV="1">
            <a:off x="7010400" y="2133600"/>
            <a:ext cx="1295400" cy="533400"/>
          </a:xfrm>
          <a:prstGeom prst="line">
            <a:avLst/>
          </a:prstGeom>
          <a:noFill/>
          <a:ln w="9525">
            <a:solidFill>
              <a:schemeClr val="tx1"/>
            </a:solidFill>
            <a:round/>
            <a:headEnd/>
            <a:tailEnd/>
          </a:ln>
        </p:spPr>
        <p:txBody>
          <a:bodyPr wrap="none" anchor="ctr"/>
          <a:lstStyle/>
          <a:p>
            <a:endParaRPr lang="en-US"/>
          </a:p>
        </p:txBody>
      </p:sp>
      <p:sp>
        <p:nvSpPr>
          <p:cNvPr id="19495" name="Line 39"/>
          <p:cNvSpPr>
            <a:spLocks noChangeShapeType="1"/>
          </p:cNvSpPr>
          <p:nvPr/>
        </p:nvSpPr>
        <p:spPr bwMode="auto">
          <a:xfrm>
            <a:off x="7086600" y="2667000"/>
            <a:ext cx="1371600" cy="1371600"/>
          </a:xfrm>
          <a:prstGeom prst="line">
            <a:avLst/>
          </a:prstGeom>
          <a:noFill/>
          <a:ln w="9525">
            <a:solidFill>
              <a:schemeClr val="tx1"/>
            </a:solidFill>
            <a:round/>
            <a:headEnd/>
            <a:tailEnd/>
          </a:ln>
        </p:spPr>
        <p:txBody>
          <a:bodyPr wrap="none" anchor="ctr"/>
          <a:lstStyle/>
          <a:p>
            <a:endParaRPr lang="en-US"/>
          </a:p>
        </p:txBody>
      </p:sp>
      <p:sp>
        <p:nvSpPr>
          <p:cNvPr id="19496" name="Line 40"/>
          <p:cNvSpPr>
            <a:spLocks noChangeShapeType="1"/>
          </p:cNvSpPr>
          <p:nvPr/>
        </p:nvSpPr>
        <p:spPr bwMode="auto">
          <a:xfrm>
            <a:off x="7010400" y="2667000"/>
            <a:ext cx="1447800" cy="3200400"/>
          </a:xfrm>
          <a:prstGeom prst="line">
            <a:avLst/>
          </a:prstGeom>
          <a:noFill/>
          <a:ln w="9525">
            <a:solidFill>
              <a:schemeClr val="tx1"/>
            </a:solidFill>
            <a:round/>
            <a:headEnd/>
            <a:tailEnd/>
          </a:ln>
        </p:spPr>
        <p:txBody>
          <a:bodyPr wrap="none" anchor="ctr"/>
          <a:lstStyle/>
          <a:p>
            <a:endParaRPr lang="en-US"/>
          </a:p>
        </p:txBody>
      </p:sp>
      <p:sp>
        <p:nvSpPr>
          <p:cNvPr id="19497" name="Line 41"/>
          <p:cNvSpPr>
            <a:spLocks noChangeShapeType="1"/>
          </p:cNvSpPr>
          <p:nvPr/>
        </p:nvSpPr>
        <p:spPr bwMode="auto">
          <a:xfrm flipV="1">
            <a:off x="7086600" y="2133600"/>
            <a:ext cx="1219200" cy="1752600"/>
          </a:xfrm>
          <a:prstGeom prst="line">
            <a:avLst/>
          </a:prstGeom>
          <a:noFill/>
          <a:ln w="9525">
            <a:solidFill>
              <a:schemeClr val="tx1"/>
            </a:solidFill>
            <a:round/>
            <a:headEnd/>
            <a:tailEnd/>
          </a:ln>
        </p:spPr>
        <p:txBody>
          <a:bodyPr wrap="none" anchor="ctr"/>
          <a:lstStyle/>
          <a:p>
            <a:endParaRPr lang="en-US"/>
          </a:p>
        </p:txBody>
      </p:sp>
      <p:sp>
        <p:nvSpPr>
          <p:cNvPr id="19498" name="Line 42"/>
          <p:cNvSpPr>
            <a:spLocks noChangeShapeType="1"/>
          </p:cNvSpPr>
          <p:nvPr/>
        </p:nvSpPr>
        <p:spPr bwMode="auto">
          <a:xfrm>
            <a:off x="7086600" y="3886200"/>
            <a:ext cx="1371600" cy="152400"/>
          </a:xfrm>
          <a:prstGeom prst="line">
            <a:avLst/>
          </a:prstGeom>
          <a:noFill/>
          <a:ln w="9525">
            <a:solidFill>
              <a:schemeClr val="tx1"/>
            </a:solidFill>
            <a:round/>
            <a:headEnd/>
            <a:tailEnd/>
          </a:ln>
        </p:spPr>
        <p:txBody>
          <a:bodyPr wrap="none" anchor="ctr"/>
          <a:lstStyle/>
          <a:p>
            <a:endParaRPr lang="en-US"/>
          </a:p>
        </p:txBody>
      </p:sp>
      <p:sp>
        <p:nvSpPr>
          <p:cNvPr id="19499" name="Line 43"/>
          <p:cNvSpPr>
            <a:spLocks noChangeShapeType="1"/>
          </p:cNvSpPr>
          <p:nvPr/>
        </p:nvSpPr>
        <p:spPr bwMode="auto">
          <a:xfrm>
            <a:off x="7162800" y="3886200"/>
            <a:ext cx="1295400" cy="1981200"/>
          </a:xfrm>
          <a:prstGeom prst="line">
            <a:avLst/>
          </a:prstGeom>
          <a:noFill/>
          <a:ln w="9525">
            <a:solidFill>
              <a:schemeClr val="tx1"/>
            </a:solidFill>
            <a:round/>
            <a:headEnd/>
            <a:tailEnd/>
          </a:ln>
        </p:spPr>
        <p:txBody>
          <a:bodyPr wrap="none" anchor="ctr"/>
          <a:lstStyle/>
          <a:p>
            <a:endParaRPr lang="en-US"/>
          </a:p>
        </p:txBody>
      </p:sp>
      <p:sp>
        <p:nvSpPr>
          <p:cNvPr id="19500" name="Line 44"/>
          <p:cNvSpPr>
            <a:spLocks noChangeShapeType="1"/>
          </p:cNvSpPr>
          <p:nvPr/>
        </p:nvSpPr>
        <p:spPr bwMode="auto">
          <a:xfrm flipV="1">
            <a:off x="7162800" y="4038600"/>
            <a:ext cx="1219200" cy="1143000"/>
          </a:xfrm>
          <a:prstGeom prst="line">
            <a:avLst/>
          </a:prstGeom>
          <a:noFill/>
          <a:ln w="9525">
            <a:solidFill>
              <a:schemeClr val="tx1"/>
            </a:solidFill>
            <a:round/>
            <a:headEnd/>
            <a:tailEnd/>
          </a:ln>
        </p:spPr>
        <p:txBody>
          <a:bodyPr wrap="none" anchor="ctr"/>
          <a:lstStyle/>
          <a:p>
            <a:endParaRPr lang="en-US"/>
          </a:p>
        </p:txBody>
      </p:sp>
      <p:sp>
        <p:nvSpPr>
          <p:cNvPr id="19501" name="Line 45"/>
          <p:cNvSpPr>
            <a:spLocks noChangeShapeType="1"/>
          </p:cNvSpPr>
          <p:nvPr/>
        </p:nvSpPr>
        <p:spPr bwMode="auto">
          <a:xfrm flipV="1">
            <a:off x="7162800" y="2209800"/>
            <a:ext cx="1143000" cy="2895600"/>
          </a:xfrm>
          <a:prstGeom prst="line">
            <a:avLst/>
          </a:prstGeom>
          <a:noFill/>
          <a:ln w="9525">
            <a:solidFill>
              <a:schemeClr val="tx1"/>
            </a:solidFill>
            <a:round/>
            <a:headEnd/>
            <a:tailEnd/>
          </a:ln>
        </p:spPr>
        <p:txBody>
          <a:bodyPr wrap="none" anchor="ctr"/>
          <a:lstStyle/>
          <a:p>
            <a:endParaRPr lang="en-US"/>
          </a:p>
        </p:txBody>
      </p:sp>
      <p:sp>
        <p:nvSpPr>
          <p:cNvPr id="19502" name="Line 46"/>
          <p:cNvSpPr>
            <a:spLocks noChangeShapeType="1"/>
          </p:cNvSpPr>
          <p:nvPr/>
        </p:nvSpPr>
        <p:spPr bwMode="auto">
          <a:xfrm>
            <a:off x="7162800" y="5105400"/>
            <a:ext cx="1295400" cy="762000"/>
          </a:xfrm>
          <a:prstGeom prst="line">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t>Artificial Neural Networks</a:t>
            </a:r>
          </a:p>
        </p:txBody>
      </p:sp>
      <p:graphicFrame>
        <p:nvGraphicFramePr>
          <p:cNvPr id="3074" name="Object 5"/>
          <p:cNvGraphicFramePr>
            <a:graphicFrameLocks noChangeAspect="1"/>
          </p:cNvGraphicFramePr>
          <p:nvPr>
            <p:extLst>
              <p:ext uri="{D42A27DB-BD31-4B8C-83A1-F6EECF244321}">
                <p14:modId xmlns:p14="http://schemas.microsoft.com/office/powerpoint/2010/main" val="3451645859"/>
              </p:ext>
            </p:extLst>
          </p:nvPr>
        </p:nvGraphicFramePr>
        <p:xfrm>
          <a:off x="1406236" y="1385455"/>
          <a:ext cx="6269181" cy="5240420"/>
        </p:xfrm>
        <a:graphic>
          <a:graphicData uri="http://schemas.openxmlformats.org/presentationml/2006/ole">
            <mc:AlternateContent xmlns:mc="http://schemas.openxmlformats.org/markup-compatibility/2006">
              <mc:Choice xmlns:v="urn:schemas-microsoft-com:vml" Requires="v">
                <p:oleObj spid="_x0000_s4106" name="Worksheet" r:id="rId3" imgW="4934400" imgH="4124620" progId="Excel.Sheet.8">
                  <p:embed/>
                </p:oleObj>
              </mc:Choice>
              <mc:Fallback>
                <p:oleObj name="Worksheet" r:id="rId3" imgW="4934400" imgH="4124620" progId="Excel.Sheet.8">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236" y="1385455"/>
                        <a:ext cx="6269181" cy="5240420"/>
                      </a:xfrm>
                      <a:prstGeom prst="rect">
                        <a:avLst/>
                      </a:prstGeom>
                      <a:noFill/>
                      <a:ln>
                        <a:noFill/>
                      </a:ln>
                      <a:effec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33600" y="304800"/>
            <a:ext cx="7772400" cy="762000"/>
          </a:xfrm>
        </p:spPr>
        <p:txBody>
          <a:bodyPr/>
          <a:lstStyle/>
          <a:p>
            <a:pPr eaLnBrk="1" hangingPunct="1">
              <a:defRPr/>
            </a:pPr>
            <a:r>
              <a:rPr lang="en-US"/>
              <a:t>Logistic Regression</a:t>
            </a:r>
          </a:p>
        </p:txBody>
      </p:sp>
      <p:graphicFrame>
        <p:nvGraphicFramePr>
          <p:cNvPr id="4098" name="Object 4"/>
          <p:cNvGraphicFramePr>
            <a:graphicFrameLocks noChangeAspect="1"/>
          </p:cNvGraphicFramePr>
          <p:nvPr>
            <p:extLst>
              <p:ext uri="{D42A27DB-BD31-4B8C-83A1-F6EECF244321}">
                <p14:modId xmlns:p14="http://schemas.microsoft.com/office/powerpoint/2010/main" val="2730613635"/>
              </p:ext>
            </p:extLst>
          </p:nvPr>
        </p:nvGraphicFramePr>
        <p:xfrm>
          <a:off x="1794163" y="1066800"/>
          <a:ext cx="6823363" cy="5603363"/>
        </p:xfrm>
        <a:graphic>
          <a:graphicData uri="http://schemas.openxmlformats.org/presentationml/2006/ole">
            <mc:AlternateContent xmlns:mc="http://schemas.openxmlformats.org/markup-compatibility/2006">
              <mc:Choice xmlns:v="urn:schemas-microsoft-com:vml" Requires="v">
                <p:oleObj spid="_x0000_s5130" name="Worksheet" r:id="rId3" imgW="5134464" imgH="4943706" progId="Excel.Sheet.8">
                  <p:embed/>
                </p:oleObj>
              </mc:Choice>
              <mc:Fallback>
                <p:oleObj name="Worksheet" r:id="rId3" imgW="5134464" imgH="4943706" progId="Excel.Sheet.8">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4163" y="1066800"/>
                        <a:ext cx="6823363" cy="5603363"/>
                      </a:xfrm>
                      <a:prstGeom prst="rect">
                        <a:avLst/>
                      </a:prstGeom>
                      <a:noFill/>
                      <a:ln>
                        <a:noFill/>
                      </a:ln>
                      <a:effec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0" y="304800"/>
            <a:ext cx="7772400" cy="1143000"/>
          </a:xfrm>
        </p:spPr>
        <p:txBody>
          <a:bodyPr/>
          <a:lstStyle/>
          <a:p>
            <a:pPr eaLnBrk="1" hangingPunct="1">
              <a:defRPr/>
            </a:pPr>
            <a:endParaRPr lang="en-US" sz="4000"/>
          </a:p>
        </p:txBody>
      </p:sp>
      <p:sp>
        <p:nvSpPr>
          <p:cNvPr id="5124" name="Rectangle 5"/>
          <p:cNvSpPr>
            <a:spLocks noChangeArrowheads="1"/>
          </p:cNvSpPr>
          <p:nvPr/>
        </p:nvSpPr>
        <p:spPr bwMode="auto">
          <a:xfrm>
            <a:off x="3486150" y="4763"/>
            <a:ext cx="9144000" cy="369332"/>
          </a:xfrm>
          <a:prstGeom prst="rect">
            <a:avLst/>
          </a:prstGeom>
          <a:noFill/>
          <a:ln w="9525">
            <a:noFill/>
            <a:miter lim="800000"/>
            <a:headEnd/>
            <a:tailEnd/>
          </a:ln>
        </p:spPr>
        <p:txBody>
          <a:bodyPr>
            <a:spAutoFit/>
          </a:bodyPr>
          <a:lstStyle/>
          <a:p>
            <a:endParaRPr lang="en-US"/>
          </a:p>
        </p:txBody>
      </p:sp>
      <p:graphicFrame>
        <p:nvGraphicFramePr>
          <p:cNvPr id="5122" name="Object 4"/>
          <p:cNvGraphicFramePr>
            <a:graphicFrameLocks noChangeAspect="1"/>
          </p:cNvGraphicFramePr>
          <p:nvPr>
            <p:extLst>
              <p:ext uri="{D42A27DB-BD31-4B8C-83A1-F6EECF244321}">
                <p14:modId xmlns:p14="http://schemas.microsoft.com/office/powerpoint/2010/main" val="2619107446"/>
              </p:ext>
            </p:extLst>
          </p:nvPr>
        </p:nvGraphicFramePr>
        <p:xfrm>
          <a:off x="1939636" y="228600"/>
          <a:ext cx="7086600" cy="6400800"/>
        </p:xfrm>
        <a:graphic>
          <a:graphicData uri="http://schemas.openxmlformats.org/presentationml/2006/ole">
            <mc:AlternateContent xmlns:mc="http://schemas.openxmlformats.org/markup-compatibility/2006">
              <mc:Choice xmlns:v="urn:schemas-microsoft-com:vml" Requires="v">
                <p:oleObj spid="_x0000_s6154" r:id="rId3" imgW="8580952" imgH="9469172" progId="MSPhotoEd.3">
                  <p:embed/>
                </p:oleObj>
              </mc:Choice>
              <mc:Fallback>
                <p:oleObj r:id="rId3" imgW="8580952" imgH="9469172" progId="MSPhotoEd.3">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636" y="228600"/>
                        <a:ext cx="7086600" cy="640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6"/>
          <p:cNvSpPr txBox="1">
            <a:spLocks noChangeArrowheads="1"/>
          </p:cNvSpPr>
          <p:nvPr/>
        </p:nvSpPr>
        <p:spPr bwMode="auto">
          <a:xfrm>
            <a:off x="2819400" y="5943600"/>
            <a:ext cx="4572000" cy="369332"/>
          </a:xfrm>
          <a:prstGeom prst="rect">
            <a:avLst/>
          </a:prstGeom>
          <a:noFill/>
          <a:ln w="19050">
            <a:solidFill>
              <a:schemeClr val="hlink"/>
            </a:solidFill>
            <a:miter lim="800000"/>
            <a:headEnd/>
            <a:tailEnd/>
          </a:ln>
        </p:spPr>
        <p:txBody>
          <a:bodyPr>
            <a:spAutoFit/>
          </a:bodyPr>
          <a:lstStyle/>
          <a:p>
            <a:pPr>
              <a:spcBef>
                <a:spcPct val="50000"/>
              </a:spcBef>
            </a:pPr>
            <a:r>
              <a:rPr lang="en-US">
                <a:solidFill>
                  <a:schemeClr val="hlink"/>
                </a:solidFill>
              </a:rPr>
              <a:t>Classification and Regression Tree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endParaRPr lang="en-US"/>
          </a:p>
        </p:txBody>
      </p:sp>
      <p:sp>
        <p:nvSpPr>
          <p:cNvPr id="6148" name="Rectangle 5"/>
          <p:cNvSpPr>
            <a:spLocks noChangeArrowheads="1"/>
          </p:cNvSpPr>
          <p:nvPr/>
        </p:nvSpPr>
        <p:spPr bwMode="auto">
          <a:xfrm>
            <a:off x="3538538" y="-52388"/>
            <a:ext cx="9144000" cy="369332"/>
          </a:xfrm>
          <a:prstGeom prst="rect">
            <a:avLst/>
          </a:prstGeom>
          <a:noFill/>
          <a:ln w="9525">
            <a:noFill/>
            <a:miter lim="800000"/>
            <a:headEnd/>
            <a:tailEnd/>
          </a:ln>
        </p:spPr>
        <p:txBody>
          <a:bodyPr>
            <a:spAutoFit/>
          </a:bodyPr>
          <a:lstStyle/>
          <a:p>
            <a:endParaRPr lang="en-US"/>
          </a:p>
        </p:txBody>
      </p:sp>
      <p:graphicFrame>
        <p:nvGraphicFramePr>
          <p:cNvPr id="6146" name="Object 4"/>
          <p:cNvGraphicFramePr>
            <a:graphicFrameLocks noChangeAspect="1"/>
          </p:cNvGraphicFramePr>
          <p:nvPr>
            <p:extLst>
              <p:ext uri="{D42A27DB-BD31-4B8C-83A1-F6EECF244321}">
                <p14:modId xmlns:p14="http://schemas.microsoft.com/office/powerpoint/2010/main" val="2500226939"/>
              </p:ext>
            </p:extLst>
          </p:nvPr>
        </p:nvGraphicFramePr>
        <p:xfrm>
          <a:off x="2693411" y="132278"/>
          <a:ext cx="7509164" cy="6324600"/>
        </p:xfrm>
        <a:graphic>
          <a:graphicData uri="http://schemas.openxmlformats.org/presentationml/2006/ole">
            <mc:AlternateContent xmlns:mc="http://schemas.openxmlformats.org/markup-compatibility/2006">
              <mc:Choice xmlns:v="urn:schemas-microsoft-com:vml" Requires="v">
                <p:oleObj spid="_x0000_s7178" r:id="rId3" imgW="6961905" imgH="8992855" progId="MSPhotoEd.3">
                  <p:embed/>
                </p:oleObj>
              </mc:Choice>
              <mc:Fallback>
                <p:oleObj r:id="rId3" imgW="6961905" imgH="8992855" progId="MSPhotoEd.3">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411" y="132278"/>
                        <a:ext cx="7509164" cy="6324600"/>
                      </a:xfrm>
                      <a:prstGeom prst="rect">
                        <a:avLst/>
                      </a:prstGeom>
                      <a:noFill/>
                    </p:spPr>
                  </p:pic>
                </p:oleObj>
              </mc:Fallback>
            </mc:AlternateContent>
          </a:graphicData>
        </a:graphic>
      </p:graphicFrame>
      <p:sp>
        <p:nvSpPr>
          <p:cNvPr id="6149" name="Text Box 6"/>
          <p:cNvSpPr txBox="1">
            <a:spLocks noChangeArrowheads="1"/>
          </p:cNvSpPr>
          <p:nvPr/>
        </p:nvSpPr>
        <p:spPr bwMode="auto">
          <a:xfrm>
            <a:off x="975447" y="5435861"/>
            <a:ext cx="2971800" cy="784830"/>
          </a:xfrm>
          <a:prstGeom prst="rect">
            <a:avLst/>
          </a:prstGeom>
          <a:noFill/>
          <a:ln w="19050">
            <a:solidFill>
              <a:schemeClr val="hlink"/>
            </a:solidFill>
            <a:miter lim="800000"/>
            <a:headEnd/>
            <a:tailEnd/>
          </a:ln>
        </p:spPr>
        <p:txBody>
          <a:bodyPr>
            <a:spAutoFit/>
          </a:bodyPr>
          <a:lstStyle/>
          <a:p>
            <a:pPr>
              <a:spcBef>
                <a:spcPct val="50000"/>
              </a:spcBef>
            </a:pPr>
            <a:r>
              <a:rPr lang="en-US">
                <a:solidFill>
                  <a:schemeClr val="hlink"/>
                </a:solidFill>
              </a:rPr>
              <a:t>Classification Tree</a:t>
            </a:r>
          </a:p>
          <a:p>
            <a:pPr>
              <a:spcBef>
                <a:spcPct val="50000"/>
              </a:spcBef>
            </a:pPr>
            <a:r>
              <a:rPr lang="en-US">
                <a:solidFill>
                  <a:schemeClr val="hlink"/>
                </a:solidFill>
              </a:rPr>
              <a:t>C 5.0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96278" y="377536"/>
            <a:ext cx="7772400" cy="762000"/>
          </a:xfrm>
        </p:spPr>
        <p:txBody>
          <a:bodyPr/>
          <a:lstStyle/>
          <a:p>
            <a:pPr eaLnBrk="1" hangingPunct="1">
              <a:defRPr/>
            </a:pPr>
            <a:r>
              <a:rPr lang="en-US" dirty="0"/>
              <a:t>Prediction Accuracy</a:t>
            </a:r>
          </a:p>
        </p:txBody>
      </p:sp>
      <p:graphicFrame>
        <p:nvGraphicFramePr>
          <p:cNvPr id="2050" name="Object 4"/>
          <p:cNvGraphicFramePr>
            <a:graphicFrameLocks noChangeAspect="1"/>
          </p:cNvGraphicFramePr>
          <p:nvPr>
            <p:extLst/>
          </p:nvPr>
        </p:nvGraphicFramePr>
        <p:xfrm>
          <a:off x="1296278" y="1295400"/>
          <a:ext cx="7958558" cy="5276850"/>
        </p:xfrm>
        <a:graphic>
          <a:graphicData uri="http://schemas.openxmlformats.org/presentationml/2006/ole">
            <mc:AlternateContent xmlns:mc="http://schemas.openxmlformats.org/markup-compatibility/2006">
              <mc:Choice xmlns:v="urn:schemas-microsoft-com:vml" Requires="v">
                <p:oleObj spid="_x0000_s8196" name="Worksheet" r:id="rId3" imgW="6219825" imgH="4895850" progId="Excel.Sheet.8">
                  <p:embed/>
                </p:oleObj>
              </mc:Choice>
              <mc:Fallback>
                <p:oleObj name="Worksheet" r:id="rId3" imgW="6219825" imgH="4895850" progId="Excel.Sheet.8">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278" y="1295400"/>
                        <a:ext cx="7958558" cy="52768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19512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t>Conclusions</a:t>
            </a:r>
          </a:p>
        </p:txBody>
      </p:sp>
      <p:sp>
        <p:nvSpPr>
          <p:cNvPr id="20483" name="Rectangle 3"/>
          <p:cNvSpPr>
            <a:spLocks noGrp="1" noChangeArrowheads="1"/>
          </p:cNvSpPr>
          <p:nvPr>
            <p:ph type="body" idx="1"/>
          </p:nvPr>
        </p:nvSpPr>
        <p:spPr>
          <a:xfrm>
            <a:off x="838200" y="1496290"/>
            <a:ext cx="8596668" cy="4904509"/>
          </a:xfrm>
        </p:spPr>
        <p:txBody>
          <a:bodyPr>
            <a:normAutofit/>
          </a:bodyPr>
          <a:lstStyle/>
          <a:p>
            <a:pPr algn="just" eaLnBrk="1" hangingPunct="1"/>
            <a:r>
              <a:rPr lang="en-US" sz="2800" dirty="0">
                <a:cs typeface="Times New Roman" pitchFamily="18" charset="0"/>
              </a:rPr>
              <a:t>The overall predictive accuracy was between 79.57 percent and 89.80 percent.  </a:t>
            </a:r>
          </a:p>
          <a:p>
            <a:pPr algn="just" eaLnBrk="1" hangingPunct="1"/>
            <a:r>
              <a:rPr lang="en-US" sz="2800" dirty="0">
                <a:cs typeface="Times New Roman" pitchFamily="18" charset="0"/>
              </a:rPr>
              <a:t>The prediction accuracies of those leaving have shown a wide variation on who is likely to leave</a:t>
            </a:r>
          </a:p>
          <a:p>
            <a:pPr algn="just" eaLnBrk="1" hangingPunct="1"/>
            <a:r>
              <a:rPr lang="en-US" sz="2800" dirty="0">
                <a:cs typeface="Times New Roman" pitchFamily="18" charset="0"/>
              </a:rPr>
              <a:t>The ANNs Lowest: 58.54 percent </a:t>
            </a:r>
          </a:p>
          <a:p>
            <a:pPr algn="just" eaLnBrk="1" hangingPunct="1"/>
            <a:r>
              <a:rPr lang="en-US" sz="2800" dirty="0">
                <a:cs typeface="Times New Roman" pitchFamily="18" charset="0"/>
              </a:rPr>
              <a:t>Discriminant analysis:  Best with 86.84%</a:t>
            </a:r>
          </a:p>
          <a:p>
            <a:pPr algn="just" eaLnBrk="1" hangingPunct="1"/>
            <a:r>
              <a:rPr lang="en-US" sz="2800" dirty="0">
                <a:cs typeface="Times New Roman" pitchFamily="18" charset="0"/>
              </a:rPr>
              <a:t>Four variables age, experience in the organization, late coming and casual leave in their relationship to turnover is significant from a research perspective.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D255-1989-46F3-8CFB-BF1DD5F5D0E3}"/>
              </a:ext>
            </a:extLst>
          </p:cNvPr>
          <p:cNvSpPr>
            <a:spLocks noGrp="1"/>
          </p:cNvSpPr>
          <p:nvPr>
            <p:ph type="title"/>
          </p:nvPr>
        </p:nvSpPr>
        <p:spPr/>
        <p:txBody>
          <a:bodyPr/>
          <a:lstStyle/>
          <a:p>
            <a:r>
              <a:rPr lang="en-US" dirty="0"/>
              <a:t>HR and Analytics</a:t>
            </a:r>
          </a:p>
        </p:txBody>
      </p:sp>
      <p:sp>
        <p:nvSpPr>
          <p:cNvPr id="3" name="Content Placeholder 2">
            <a:extLst>
              <a:ext uri="{FF2B5EF4-FFF2-40B4-BE49-F238E27FC236}">
                <a16:creationId xmlns:a16="http://schemas.microsoft.com/office/drawing/2014/main" id="{37C0A134-E616-4F56-8A55-1DD5FB7A1D47}"/>
              </a:ext>
            </a:extLst>
          </p:cNvPr>
          <p:cNvSpPr>
            <a:spLocks noGrp="1"/>
          </p:cNvSpPr>
          <p:nvPr>
            <p:ph idx="1"/>
          </p:nvPr>
        </p:nvSpPr>
        <p:spPr>
          <a:xfrm>
            <a:off x="677333" y="1457739"/>
            <a:ext cx="9447327" cy="5102087"/>
          </a:xfrm>
        </p:spPr>
        <p:txBody>
          <a:bodyPr>
            <a:noAutofit/>
          </a:bodyPr>
          <a:lstStyle/>
          <a:p>
            <a:r>
              <a:rPr lang="en-US" sz="2400" dirty="0"/>
              <a:t>The perpetual challenge in analytics is to get meaningful insights from data and use them for competitive advantage</a:t>
            </a:r>
          </a:p>
          <a:p>
            <a:r>
              <a:rPr lang="en-US" sz="2400" dirty="0"/>
              <a:t>The top priority for any organization is to obtain and retain top talent</a:t>
            </a:r>
          </a:p>
          <a:p>
            <a:pPr lvl="1"/>
            <a:r>
              <a:rPr lang="en-US" sz="2200" dirty="0"/>
              <a:t>HR leaders rely on analytics to predict high performing recruits and identify at-risk talent</a:t>
            </a:r>
          </a:p>
          <a:p>
            <a:pPr lvl="1"/>
            <a:r>
              <a:rPr lang="en-US" sz="2200" dirty="0"/>
              <a:t>Today, HR is maturing from descriptive to predictive and prescriptive</a:t>
            </a:r>
          </a:p>
          <a:p>
            <a:pPr lvl="1"/>
            <a:r>
              <a:rPr lang="en-US" sz="2200" dirty="0"/>
              <a:t>The key challenge for HR is to interpret and act on data to solve issues and effectively advise top management.</a:t>
            </a:r>
          </a:p>
          <a:p>
            <a:r>
              <a:rPr lang="en-US" sz="2400" dirty="0"/>
              <a:t>Having data is not enough.  Can you use it effectively?</a:t>
            </a:r>
          </a:p>
        </p:txBody>
      </p:sp>
    </p:spTree>
    <p:extLst>
      <p:ext uri="{BB962C8B-B14F-4D97-AF65-F5344CB8AC3E}">
        <p14:creationId xmlns:p14="http://schemas.microsoft.com/office/powerpoint/2010/main" val="184871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t>Conclusions</a:t>
            </a:r>
          </a:p>
        </p:txBody>
      </p:sp>
      <p:sp>
        <p:nvSpPr>
          <p:cNvPr id="21507" name="Rectangle 3"/>
          <p:cNvSpPr>
            <a:spLocks noGrp="1" noChangeArrowheads="1"/>
          </p:cNvSpPr>
          <p:nvPr>
            <p:ph type="body" idx="1"/>
          </p:nvPr>
        </p:nvSpPr>
        <p:spPr>
          <a:xfrm>
            <a:off x="677334" y="1764144"/>
            <a:ext cx="8771466" cy="4789055"/>
          </a:xfrm>
        </p:spPr>
        <p:txBody>
          <a:bodyPr>
            <a:normAutofit fontScale="92500" lnSpcReduction="10000"/>
          </a:bodyPr>
          <a:lstStyle/>
          <a:p>
            <a:pPr algn="just" eaLnBrk="1" hangingPunct="1">
              <a:lnSpc>
                <a:spcPct val="110000"/>
              </a:lnSpc>
            </a:pPr>
            <a:r>
              <a:rPr lang="en-US" sz="2800" dirty="0">
                <a:cs typeface="Times New Roman" pitchFamily="18" charset="0"/>
              </a:rPr>
              <a:t>Age is significant in the Indian context. </a:t>
            </a:r>
          </a:p>
          <a:p>
            <a:pPr algn="just" eaLnBrk="1" hangingPunct="1">
              <a:lnSpc>
                <a:spcPct val="110000"/>
              </a:lnSpc>
            </a:pPr>
            <a:r>
              <a:rPr lang="en-US" sz="2800" dirty="0">
                <a:cs typeface="Times New Roman" pitchFamily="18" charset="0"/>
              </a:rPr>
              <a:t>The IT industry has been hiring first time workforce who have unrealistic expectations </a:t>
            </a:r>
          </a:p>
          <a:p>
            <a:pPr eaLnBrk="1" hangingPunct="1">
              <a:lnSpc>
                <a:spcPct val="110000"/>
              </a:lnSpc>
            </a:pPr>
            <a:r>
              <a:rPr lang="en-US" sz="2800" dirty="0">
                <a:cs typeface="Times New Roman" pitchFamily="18" charset="0"/>
              </a:rPr>
              <a:t>These expectations coupled with scarcity of employable skills, and soaring salaries make them particularly vulnerable for turnover. </a:t>
            </a:r>
          </a:p>
          <a:p>
            <a:pPr algn="just" eaLnBrk="1" hangingPunct="1">
              <a:lnSpc>
                <a:spcPct val="110000"/>
              </a:lnSpc>
            </a:pPr>
            <a:r>
              <a:rPr lang="en-US" sz="2800" dirty="0">
                <a:cs typeface="Times New Roman" pitchFamily="18" charset="0"/>
              </a:rPr>
              <a:t>Many employees engage in career exploration in their first few jobs. </a:t>
            </a:r>
          </a:p>
          <a:p>
            <a:pPr algn="just" eaLnBrk="1" hangingPunct="1">
              <a:lnSpc>
                <a:spcPct val="110000"/>
              </a:lnSpc>
            </a:pPr>
            <a:r>
              <a:rPr lang="en-US" sz="2800" dirty="0">
                <a:cs typeface="Times New Roman" pitchFamily="18" charset="0"/>
              </a:rPr>
              <a:t>Existing research suggests that older employees may not be able to move as easily. </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3600" y="304800"/>
            <a:ext cx="7772400" cy="762000"/>
          </a:xfrm>
        </p:spPr>
        <p:txBody>
          <a:bodyPr/>
          <a:lstStyle/>
          <a:p>
            <a:pPr eaLnBrk="1" hangingPunct="1">
              <a:defRPr/>
            </a:pPr>
            <a:r>
              <a:rPr lang="en-US"/>
              <a:t>Future Research</a:t>
            </a:r>
          </a:p>
        </p:txBody>
      </p:sp>
      <p:sp>
        <p:nvSpPr>
          <p:cNvPr id="22531" name="Rectangle 3"/>
          <p:cNvSpPr>
            <a:spLocks noGrp="1" noChangeArrowheads="1"/>
          </p:cNvSpPr>
          <p:nvPr>
            <p:ph type="body" idx="1"/>
          </p:nvPr>
        </p:nvSpPr>
        <p:spPr>
          <a:xfrm>
            <a:off x="602672" y="1371599"/>
            <a:ext cx="8956964" cy="4946073"/>
          </a:xfrm>
        </p:spPr>
        <p:txBody>
          <a:bodyPr>
            <a:normAutofit fontScale="92500" lnSpcReduction="10000"/>
          </a:bodyPr>
          <a:lstStyle/>
          <a:p>
            <a:pPr algn="just" eaLnBrk="1" hangingPunct="1">
              <a:lnSpc>
                <a:spcPct val="110000"/>
              </a:lnSpc>
            </a:pPr>
            <a:r>
              <a:rPr lang="en-US" sz="2800" dirty="0">
                <a:cs typeface="Times New Roman" pitchFamily="18" charset="0"/>
              </a:rPr>
              <a:t>The role of lateness and absenteeism in predicting turnover requires further examination. </a:t>
            </a:r>
          </a:p>
          <a:p>
            <a:pPr algn="just" eaLnBrk="1" hangingPunct="1">
              <a:lnSpc>
                <a:spcPct val="110000"/>
              </a:lnSpc>
            </a:pPr>
            <a:r>
              <a:rPr lang="en-US" sz="2800" dirty="0">
                <a:cs typeface="Times New Roman" pitchFamily="18" charset="0"/>
              </a:rPr>
              <a:t>These predictions are specific to the data used </a:t>
            </a:r>
          </a:p>
          <a:p>
            <a:pPr algn="just" eaLnBrk="1" hangingPunct="1">
              <a:lnSpc>
                <a:spcPct val="110000"/>
              </a:lnSpc>
            </a:pPr>
            <a:r>
              <a:rPr lang="en-US" sz="2800" dirty="0">
                <a:cs typeface="Times New Roman" pitchFamily="18" charset="0"/>
              </a:rPr>
              <a:t>It is possible to predict the employee attrition, and identify those who are likely to leave the company even before they had made their final decision </a:t>
            </a:r>
          </a:p>
          <a:p>
            <a:pPr algn="just" eaLnBrk="1" hangingPunct="1">
              <a:lnSpc>
                <a:spcPct val="110000"/>
              </a:lnSpc>
            </a:pPr>
            <a:r>
              <a:rPr lang="en-US" sz="2800" dirty="0">
                <a:cs typeface="Times New Roman" pitchFamily="18" charset="0"/>
              </a:rPr>
              <a:t>Such predictive abilities could help the company to initiate proactive measure to minimize the attrition. </a:t>
            </a:r>
          </a:p>
          <a:p>
            <a:pPr algn="just" eaLnBrk="1" hangingPunct="1">
              <a:lnSpc>
                <a:spcPct val="110000"/>
              </a:lnSpc>
            </a:pPr>
            <a:r>
              <a:rPr lang="en-US" sz="2800" dirty="0">
                <a:cs typeface="Times New Roman" pitchFamily="18" charset="0"/>
              </a:rPr>
              <a:t>May need to adopt a hybrid methodology rather than a single technique to improve predictive accuracies.</a:t>
            </a:r>
          </a:p>
          <a:p>
            <a:pPr eaLnBrk="1" hangingPunct="1">
              <a:lnSpc>
                <a:spcPct val="90000"/>
              </a:lnSpc>
            </a:pP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963" y="374073"/>
            <a:ext cx="8686800" cy="2272146"/>
          </a:xfrm>
        </p:spPr>
        <p:txBody>
          <a:bodyPr>
            <a:normAutofit/>
          </a:bodyPr>
          <a:lstStyle/>
          <a:p>
            <a:r>
              <a:rPr sz="4000" b="1" dirty="0"/>
              <a:t>PREDICTION OF EMPLOYEE ATTRITION USING WORK-PLACE RELATED VARIABLES</a:t>
            </a:r>
            <a:endParaRPr lang="en-US" sz="4000" dirty="0"/>
          </a:p>
        </p:txBody>
      </p:sp>
      <p:sp>
        <p:nvSpPr>
          <p:cNvPr id="5" name="Subtitle 4">
            <a:extLst>
              <a:ext uri="{FF2B5EF4-FFF2-40B4-BE49-F238E27FC236}">
                <a16:creationId xmlns:a16="http://schemas.microsoft.com/office/drawing/2014/main" id="{6A4A82DE-B9A9-4CF0-87BA-3B445356055A}"/>
              </a:ext>
            </a:extLst>
          </p:cNvPr>
          <p:cNvSpPr>
            <a:spLocks noGrp="1"/>
          </p:cNvSpPr>
          <p:nvPr>
            <p:ph type="subTitle"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717965"/>
            <a:ext cx="8596668" cy="4323398"/>
          </a:xfrm>
        </p:spPr>
        <p:txBody>
          <a:bodyPr>
            <a:normAutofit/>
          </a:bodyPr>
          <a:lstStyle/>
          <a:p>
            <a:r>
              <a:rPr lang="en-US" sz="3200" b="1" dirty="0">
                <a:cs typeface="Times New Roman" pitchFamily="18" charset="0"/>
              </a:rPr>
              <a:t>Employee retention is one of the biggest challenges in IT companies all over the world</a:t>
            </a:r>
          </a:p>
          <a:p>
            <a:r>
              <a:rPr lang="en-US" sz="3200" b="1" dirty="0">
                <a:cs typeface="Times New Roman" pitchFamily="18" charset="0"/>
              </a:rPr>
              <a:t> Different companies adopt different strategies to retain the employees</a:t>
            </a:r>
          </a:p>
          <a:p>
            <a:pPr lvl="1"/>
            <a:r>
              <a:rPr lang="en-US" sz="2800" b="1" dirty="0">
                <a:cs typeface="Times New Roman" pitchFamily="18" charset="0"/>
              </a:rPr>
              <a:t>large increases in compensation, liberal perks, frequent job rotations, Special Training, travel and stay abroad etc.</a:t>
            </a:r>
            <a:endParaRPr lang="en-US" sz="2800"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677334" y="1607127"/>
            <a:ext cx="9270230" cy="5001491"/>
          </a:xfrm>
        </p:spPr>
        <p:txBody>
          <a:bodyPr>
            <a:normAutofit fontScale="85000" lnSpcReduction="20000"/>
          </a:bodyPr>
          <a:lstStyle/>
          <a:p>
            <a:pPr>
              <a:lnSpc>
                <a:spcPct val="120000"/>
              </a:lnSpc>
            </a:pPr>
            <a:r>
              <a:rPr lang="en-US" sz="2800" b="1" dirty="0">
                <a:cs typeface="Times New Roman" pitchFamily="18" charset="0"/>
              </a:rPr>
              <a:t>Literature on turnover indicates that a person’s intention to quit is a function of </a:t>
            </a:r>
          </a:p>
          <a:p>
            <a:pPr lvl="1">
              <a:lnSpc>
                <a:spcPct val="120000"/>
              </a:lnSpc>
            </a:pPr>
            <a:r>
              <a:rPr lang="en-US" sz="2400" b="1" dirty="0">
                <a:cs typeface="Times New Roman" pitchFamily="18" charset="0"/>
              </a:rPr>
              <a:t>demographic characteristics, </a:t>
            </a:r>
          </a:p>
          <a:p>
            <a:pPr lvl="1">
              <a:lnSpc>
                <a:spcPct val="120000"/>
              </a:lnSpc>
            </a:pPr>
            <a:r>
              <a:rPr lang="en-US" sz="2400" b="1" dirty="0">
                <a:cs typeface="Times New Roman" pitchFamily="18" charset="0"/>
              </a:rPr>
              <a:t>job characteristics and </a:t>
            </a:r>
          </a:p>
          <a:p>
            <a:pPr lvl="1">
              <a:lnSpc>
                <a:spcPct val="120000"/>
              </a:lnSpc>
            </a:pPr>
            <a:r>
              <a:rPr lang="en-US" sz="2400" b="1" dirty="0">
                <a:cs typeface="Times New Roman" pitchFamily="18" charset="0"/>
              </a:rPr>
              <a:t>organizational characteristics. </a:t>
            </a:r>
          </a:p>
          <a:p>
            <a:pPr>
              <a:lnSpc>
                <a:spcPct val="120000"/>
              </a:lnSpc>
            </a:pPr>
            <a:r>
              <a:rPr lang="en-US" sz="2800" b="1" dirty="0">
                <a:cs typeface="Times New Roman" pitchFamily="18" charset="0"/>
              </a:rPr>
              <a:t>Individuals engage in other withdrawal behaviors like absenteeism and late-coming</a:t>
            </a:r>
          </a:p>
          <a:p>
            <a:pPr>
              <a:lnSpc>
                <a:spcPct val="120000"/>
              </a:lnSpc>
            </a:pPr>
            <a:r>
              <a:rPr lang="en-US" sz="2800" b="1" dirty="0">
                <a:cs typeface="Times New Roman" pitchFamily="18" charset="0"/>
              </a:rPr>
              <a:t>People used data on demographics and the withdrawal behaviors.  I used Work-Place Variables</a:t>
            </a:r>
          </a:p>
          <a:p>
            <a:pPr>
              <a:lnSpc>
                <a:spcPct val="120000"/>
              </a:lnSpc>
            </a:pPr>
            <a:r>
              <a:rPr lang="en-US" sz="2800" b="1" dirty="0">
                <a:cs typeface="Times New Roman" pitchFamily="18" charset="0"/>
              </a:rPr>
              <a:t>Applied various data mining techniques to identify turnover in organizations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Work-Place Variables</a:t>
            </a:r>
          </a:p>
        </p:txBody>
      </p:sp>
      <p:sp>
        <p:nvSpPr>
          <p:cNvPr id="3" name="Content Placeholder 2"/>
          <p:cNvSpPr>
            <a:spLocks noGrp="1"/>
          </p:cNvSpPr>
          <p:nvPr>
            <p:ph idx="1"/>
          </p:nvPr>
        </p:nvSpPr>
        <p:spPr>
          <a:xfrm>
            <a:off x="677333" y="1662545"/>
            <a:ext cx="9159393" cy="4378817"/>
          </a:xfrm>
        </p:spPr>
        <p:txBody>
          <a:bodyPr>
            <a:noAutofit/>
          </a:bodyPr>
          <a:lstStyle/>
          <a:p>
            <a:r>
              <a:rPr lang="en-US" sz="2400" dirty="0"/>
              <a:t>Variables which are workplace oriented were rarely used for predicting attrition</a:t>
            </a:r>
          </a:p>
          <a:p>
            <a:r>
              <a:rPr lang="en-US" sz="2400" dirty="0"/>
              <a:t>Even when these variables are used for prediction, they are usually used in combination (along with) the demographic and behavioral variables.  </a:t>
            </a:r>
          </a:p>
          <a:p>
            <a:r>
              <a:rPr lang="en-US" sz="2400" dirty="0"/>
              <a:t>This paper attempts to build prediction models using workplace related variables.  </a:t>
            </a:r>
          </a:p>
          <a:p>
            <a:r>
              <a:rPr lang="en-US" sz="2400" dirty="0"/>
              <a:t>The demographic and behavioral variables are intentionally kept out the models in order to evaluate the effectiveness of these variables in prediction.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to develop a predictive models for employee attrition based on workplace related variables </a:t>
            </a:r>
          </a:p>
          <a:p>
            <a:r>
              <a:rPr lang="en-US" sz="2800" dirty="0"/>
              <a:t>to evaluate the effectiveness of different classification models based on their predictive accuracy. </a:t>
            </a:r>
          </a:p>
          <a:p>
            <a:r>
              <a:rPr lang="en-US" sz="2800" dirty="0"/>
              <a:t>to identify the influence of workplace related factors on employee attrition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77333" y="1503219"/>
            <a:ext cx="9284085" cy="5029200"/>
          </a:xfrm>
        </p:spPr>
        <p:txBody>
          <a:bodyPr>
            <a:noAutofit/>
          </a:bodyPr>
          <a:lstStyle/>
          <a:p>
            <a:r>
              <a:rPr lang="en-US" sz="2400" dirty="0"/>
              <a:t>Data was collected from a large Information Technology Multinational company.  </a:t>
            </a:r>
          </a:p>
          <a:p>
            <a:r>
              <a:rPr lang="en-US" sz="2400" dirty="0"/>
              <a:t>Employee data from seven different locations in India is used for the analysis.  </a:t>
            </a:r>
          </a:p>
          <a:p>
            <a:r>
              <a:rPr lang="en-US" sz="2400" dirty="0"/>
              <a:t>Data with respect to the grade of the employee, extent of billability, source of recruitment, location and the group category was collected.  </a:t>
            </a:r>
          </a:p>
          <a:p>
            <a:r>
              <a:rPr lang="en-US" sz="2400" dirty="0"/>
              <a:t>The database consisted of more than 31,000 records.  In addition to these variables, additional data was also collected with respect to the attrition of the boss of the employee, if any, in the previous 12 months. to see if the attrition of boss will have an impact on the employee’s attrition.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382663" y="1641763"/>
            <a:ext cx="9204682" cy="4745182"/>
          </a:xfrm>
        </p:spPr>
        <p:txBody>
          <a:bodyPr>
            <a:normAutofit lnSpcReduction="10000"/>
          </a:bodyPr>
          <a:lstStyle/>
          <a:p>
            <a:r>
              <a:rPr lang="en-US" sz="2400" dirty="0"/>
              <a:t>The database is divided randomly into two separate subsets namely, the training data set and testing dataset.  </a:t>
            </a:r>
          </a:p>
          <a:p>
            <a:r>
              <a:rPr lang="en-US" sz="2400" dirty="0"/>
              <a:t>The training dataset consisted of 70 percent of the total records whereas the remaining records formed the testing dataset.  </a:t>
            </a:r>
          </a:p>
          <a:p>
            <a:r>
              <a:rPr lang="en-US" sz="2400" dirty="0"/>
              <a:t>The prediction models were built using the training dataset.  The effectiveness of these models is tested using the testing dataset.  </a:t>
            </a:r>
          </a:p>
          <a:p>
            <a:r>
              <a:rPr lang="en-US" sz="2400" dirty="0"/>
              <a:t>Three different classification models namely Classification and Regression Trees, CHAID (Chi-square Automatic Interaction Detection) and Artificial Neural Networks were used for prediction.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Profile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4069079"/>
              </p:ext>
            </p:extLst>
          </p:nvPr>
        </p:nvGraphicFramePr>
        <p:xfrm>
          <a:off x="1170709" y="1369695"/>
          <a:ext cx="7315200" cy="4878705"/>
        </p:xfrm>
        <a:graphic>
          <a:graphicData uri="http://schemas.openxmlformats.org/drawingml/2006/table">
            <a:tbl>
              <a:tblPr firstRow="1" bandRow="1">
                <a:tableStyleId>{5C22544A-7EE6-4342-B048-85BDC9FD1C3A}</a:tableStyleId>
              </a:tblPr>
              <a:tblGrid>
                <a:gridCol w="1527349">
                  <a:extLst>
                    <a:ext uri="{9D8B030D-6E8A-4147-A177-3AD203B41FA5}">
                      <a16:colId xmlns:a16="http://schemas.microsoft.com/office/drawing/2014/main" val="20000"/>
                    </a:ext>
                  </a:extLst>
                </a:gridCol>
                <a:gridCol w="2130251">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70840">
                <a:tc>
                  <a:txBody>
                    <a:bodyPr/>
                    <a:lstStyle/>
                    <a:p>
                      <a:pPr algn="ctr" fontAlgn="t"/>
                      <a:r>
                        <a:rPr lang="en-US" sz="2400" b="0" i="0" u="none" strike="noStrike" dirty="0">
                          <a:solidFill>
                            <a:schemeClr val="bg1"/>
                          </a:solidFill>
                          <a:latin typeface="Arial"/>
                        </a:rPr>
                        <a:t>Sl. No.</a:t>
                      </a:r>
                    </a:p>
                  </a:txBody>
                  <a:tcPr marL="9525" marR="9525" marT="9525" marB="0"/>
                </a:tc>
                <a:tc>
                  <a:txBody>
                    <a:bodyPr/>
                    <a:lstStyle/>
                    <a:p>
                      <a:pPr algn="l" fontAlgn="t"/>
                      <a:r>
                        <a:rPr lang="en-US" sz="2400" b="0" i="0" u="none" strike="noStrike" dirty="0">
                          <a:solidFill>
                            <a:schemeClr val="bg1"/>
                          </a:solidFill>
                          <a:latin typeface="Arial"/>
                        </a:rPr>
                        <a:t>Item</a:t>
                      </a:r>
                    </a:p>
                  </a:txBody>
                  <a:tcPr marL="9525" marR="9525" marT="9525" marB="0"/>
                </a:tc>
                <a:tc>
                  <a:txBody>
                    <a:bodyPr/>
                    <a:lstStyle/>
                    <a:p>
                      <a:pPr algn="ctr" fontAlgn="t"/>
                      <a:r>
                        <a:rPr lang="en-US" sz="2400" b="0" i="0" u="none" strike="noStrike" dirty="0">
                          <a:solidFill>
                            <a:schemeClr val="bg1"/>
                          </a:solidFill>
                          <a:latin typeface="Arial"/>
                        </a:rPr>
                        <a:t>Frequency</a:t>
                      </a:r>
                    </a:p>
                  </a:txBody>
                  <a:tcPr marL="9525" marR="9525" marT="9525" marB="0"/>
                </a:tc>
                <a:tc>
                  <a:txBody>
                    <a:bodyPr/>
                    <a:lstStyle/>
                    <a:p>
                      <a:pPr algn="ctr" fontAlgn="t"/>
                      <a:r>
                        <a:rPr lang="en-US" sz="2400" b="0" i="0" u="none" strike="noStrike" dirty="0">
                          <a:solidFill>
                            <a:schemeClr val="bg1"/>
                          </a:solidFill>
                          <a:latin typeface="Arial"/>
                        </a:rPr>
                        <a:t>Percentage</a:t>
                      </a:r>
                    </a:p>
                  </a:txBody>
                  <a:tcPr marL="9525" marR="9525" marT="9525" marB="0"/>
                </a:tc>
                <a:extLst>
                  <a:ext uri="{0D108BD9-81ED-4DB2-BD59-A6C34878D82A}">
                    <a16:rowId xmlns:a16="http://schemas.microsoft.com/office/drawing/2014/main" val="10000"/>
                  </a:ext>
                </a:extLst>
              </a:tr>
              <a:tr h="370840">
                <a:tc>
                  <a:txBody>
                    <a:bodyPr/>
                    <a:lstStyle/>
                    <a:p>
                      <a:pPr algn="ctr" fontAlgn="t"/>
                      <a:r>
                        <a:rPr lang="en-US" sz="2400" b="0" i="0" u="none" strike="noStrike" dirty="0">
                          <a:solidFill>
                            <a:srgbClr val="000000"/>
                          </a:solidFill>
                          <a:latin typeface="Arial"/>
                        </a:rPr>
                        <a:t>I</a:t>
                      </a:r>
                    </a:p>
                  </a:txBody>
                  <a:tcPr marL="9525" marR="9525" marT="9525" marB="0"/>
                </a:tc>
                <a:tc gridSpan="3">
                  <a:txBody>
                    <a:bodyPr/>
                    <a:lstStyle/>
                    <a:p>
                      <a:pPr algn="ctr" fontAlgn="t"/>
                      <a:r>
                        <a:rPr lang="en-US" sz="2400" b="0" i="0" u="none" strike="noStrike" dirty="0">
                          <a:solidFill>
                            <a:srgbClr val="000000"/>
                          </a:solidFill>
                          <a:latin typeface="Arial"/>
                        </a:rPr>
                        <a:t>Location</a:t>
                      </a:r>
                    </a:p>
                  </a:txBody>
                  <a:tcPr marL="9525" marR="9525" marT="9525"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0840">
                <a:tc>
                  <a:txBody>
                    <a:bodyPr/>
                    <a:lstStyle/>
                    <a:p>
                      <a:pPr algn="ctr" fontAlgn="t"/>
                      <a:r>
                        <a:rPr lang="en-US" sz="2400" b="0" i="0" u="none" strike="noStrike" dirty="0">
                          <a:solidFill>
                            <a:srgbClr val="000000"/>
                          </a:solidFill>
                          <a:latin typeface="Arial"/>
                        </a:rPr>
                        <a:t>1</a:t>
                      </a:r>
                    </a:p>
                  </a:txBody>
                  <a:tcPr marL="9525" marR="9525" marT="9525" marB="0"/>
                </a:tc>
                <a:tc>
                  <a:txBody>
                    <a:bodyPr/>
                    <a:lstStyle/>
                    <a:p>
                      <a:pPr algn="l" fontAlgn="t"/>
                      <a:r>
                        <a:rPr lang="en-US" sz="2400" b="0" i="0" u="none" strike="noStrike" dirty="0">
                          <a:solidFill>
                            <a:srgbClr val="000000"/>
                          </a:solidFill>
                          <a:latin typeface="Arial"/>
                        </a:rPr>
                        <a:t>Bangalore</a:t>
                      </a:r>
                    </a:p>
                  </a:txBody>
                  <a:tcPr marL="9525" marR="9525" marT="9525" marB="0"/>
                </a:tc>
                <a:tc>
                  <a:txBody>
                    <a:bodyPr/>
                    <a:lstStyle/>
                    <a:p>
                      <a:pPr algn="ctr" fontAlgn="t"/>
                      <a:r>
                        <a:rPr lang="en-US" sz="2400" b="0" i="0" u="none" strike="noStrike">
                          <a:solidFill>
                            <a:srgbClr val="000000"/>
                          </a:solidFill>
                          <a:latin typeface="Arial"/>
                        </a:rPr>
                        <a:t>14748</a:t>
                      </a:r>
                    </a:p>
                  </a:txBody>
                  <a:tcPr marL="9525" marR="9525" marT="9525" marB="0"/>
                </a:tc>
                <a:tc>
                  <a:txBody>
                    <a:bodyPr/>
                    <a:lstStyle/>
                    <a:p>
                      <a:pPr algn="ctr" fontAlgn="t"/>
                      <a:r>
                        <a:rPr lang="en-US" sz="2400" b="0" i="0" u="none" strike="noStrike">
                          <a:solidFill>
                            <a:srgbClr val="000000"/>
                          </a:solidFill>
                          <a:latin typeface="Arial"/>
                        </a:rPr>
                        <a:t>46.97</a:t>
                      </a:r>
                    </a:p>
                  </a:txBody>
                  <a:tcPr marL="9525" marR="9525" marT="9525" marB="0"/>
                </a:tc>
                <a:extLst>
                  <a:ext uri="{0D108BD9-81ED-4DB2-BD59-A6C34878D82A}">
                    <a16:rowId xmlns:a16="http://schemas.microsoft.com/office/drawing/2014/main" val="10002"/>
                  </a:ext>
                </a:extLst>
              </a:tr>
              <a:tr h="370840">
                <a:tc>
                  <a:txBody>
                    <a:bodyPr/>
                    <a:lstStyle/>
                    <a:p>
                      <a:pPr algn="ctr" fontAlgn="t"/>
                      <a:r>
                        <a:rPr lang="en-US" sz="2400" b="0" i="0" u="none" strike="noStrike">
                          <a:solidFill>
                            <a:srgbClr val="000000"/>
                          </a:solidFill>
                          <a:latin typeface="Arial"/>
                        </a:rPr>
                        <a:t>2</a:t>
                      </a:r>
                    </a:p>
                  </a:txBody>
                  <a:tcPr marL="9525" marR="9525" marT="9525" marB="0"/>
                </a:tc>
                <a:tc>
                  <a:txBody>
                    <a:bodyPr/>
                    <a:lstStyle/>
                    <a:p>
                      <a:pPr algn="l" fontAlgn="t"/>
                      <a:r>
                        <a:rPr lang="en-US" sz="2400" b="0" i="0" u="none" strike="noStrike" dirty="0">
                          <a:solidFill>
                            <a:srgbClr val="000000"/>
                          </a:solidFill>
                          <a:latin typeface="Arial"/>
                        </a:rPr>
                        <a:t>Chennai</a:t>
                      </a:r>
                    </a:p>
                  </a:txBody>
                  <a:tcPr marL="9525" marR="9525" marT="9525" marB="0"/>
                </a:tc>
                <a:tc>
                  <a:txBody>
                    <a:bodyPr/>
                    <a:lstStyle/>
                    <a:p>
                      <a:pPr algn="ctr" fontAlgn="t"/>
                      <a:r>
                        <a:rPr lang="en-US" sz="2400" b="0" i="0" u="none" strike="noStrike">
                          <a:solidFill>
                            <a:srgbClr val="000000"/>
                          </a:solidFill>
                          <a:latin typeface="Arial"/>
                        </a:rPr>
                        <a:t>6560</a:t>
                      </a:r>
                    </a:p>
                  </a:txBody>
                  <a:tcPr marL="9525" marR="9525" marT="9525" marB="0"/>
                </a:tc>
                <a:tc>
                  <a:txBody>
                    <a:bodyPr/>
                    <a:lstStyle/>
                    <a:p>
                      <a:pPr algn="ctr" fontAlgn="t"/>
                      <a:r>
                        <a:rPr lang="en-US" sz="2400" b="0" i="0" u="none" strike="noStrike">
                          <a:solidFill>
                            <a:srgbClr val="000000"/>
                          </a:solidFill>
                          <a:latin typeface="Arial"/>
                        </a:rPr>
                        <a:t>20.89</a:t>
                      </a:r>
                    </a:p>
                  </a:txBody>
                  <a:tcPr marL="9525" marR="9525" marT="9525" marB="0"/>
                </a:tc>
                <a:extLst>
                  <a:ext uri="{0D108BD9-81ED-4DB2-BD59-A6C34878D82A}">
                    <a16:rowId xmlns:a16="http://schemas.microsoft.com/office/drawing/2014/main" val="10003"/>
                  </a:ext>
                </a:extLst>
              </a:tr>
              <a:tr h="370840">
                <a:tc>
                  <a:txBody>
                    <a:bodyPr/>
                    <a:lstStyle/>
                    <a:p>
                      <a:pPr algn="ctr" fontAlgn="t"/>
                      <a:r>
                        <a:rPr lang="en-US" sz="2400" b="0" i="0" u="none" strike="noStrike">
                          <a:solidFill>
                            <a:srgbClr val="000000"/>
                          </a:solidFill>
                          <a:latin typeface="Arial"/>
                        </a:rPr>
                        <a:t>3</a:t>
                      </a:r>
                    </a:p>
                  </a:txBody>
                  <a:tcPr marL="9525" marR="9525" marT="9525" marB="0"/>
                </a:tc>
                <a:tc>
                  <a:txBody>
                    <a:bodyPr/>
                    <a:lstStyle/>
                    <a:p>
                      <a:pPr algn="l" fontAlgn="t"/>
                      <a:r>
                        <a:rPr lang="en-US" sz="2400" b="0" i="0" u="none" strike="noStrike" dirty="0">
                          <a:solidFill>
                            <a:srgbClr val="000000"/>
                          </a:solidFill>
                          <a:latin typeface="Arial"/>
                        </a:rPr>
                        <a:t>Hyderabad</a:t>
                      </a:r>
                    </a:p>
                  </a:txBody>
                  <a:tcPr marL="9525" marR="9525" marT="9525" marB="0"/>
                </a:tc>
                <a:tc>
                  <a:txBody>
                    <a:bodyPr/>
                    <a:lstStyle/>
                    <a:p>
                      <a:pPr algn="ctr" fontAlgn="t"/>
                      <a:r>
                        <a:rPr lang="en-US" sz="2400" b="0" i="0" u="none" strike="noStrike">
                          <a:solidFill>
                            <a:srgbClr val="000000"/>
                          </a:solidFill>
                          <a:latin typeface="Arial"/>
                        </a:rPr>
                        <a:t>3921</a:t>
                      </a:r>
                    </a:p>
                  </a:txBody>
                  <a:tcPr marL="9525" marR="9525" marT="9525" marB="0"/>
                </a:tc>
                <a:tc>
                  <a:txBody>
                    <a:bodyPr/>
                    <a:lstStyle/>
                    <a:p>
                      <a:pPr algn="ctr" fontAlgn="t"/>
                      <a:r>
                        <a:rPr lang="en-US" sz="2400" b="0" i="0" u="none" strike="noStrike">
                          <a:solidFill>
                            <a:srgbClr val="000000"/>
                          </a:solidFill>
                          <a:latin typeface="Arial"/>
                        </a:rPr>
                        <a:t>12.49</a:t>
                      </a:r>
                    </a:p>
                  </a:txBody>
                  <a:tcPr marL="9525" marR="9525" marT="9525" marB="0"/>
                </a:tc>
                <a:extLst>
                  <a:ext uri="{0D108BD9-81ED-4DB2-BD59-A6C34878D82A}">
                    <a16:rowId xmlns:a16="http://schemas.microsoft.com/office/drawing/2014/main" val="10004"/>
                  </a:ext>
                </a:extLst>
              </a:tr>
              <a:tr h="370840">
                <a:tc>
                  <a:txBody>
                    <a:bodyPr/>
                    <a:lstStyle/>
                    <a:p>
                      <a:pPr algn="ctr" fontAlgn="t"/>
                      <a:r>
                        <a:rPr lang="en-US" sz="2400" b="0" i="0" u="none" strike="noStrike">
                          <a:solidFill>
                            <a:srgbClr val="000000"/>
                          </a:solidFill>
                          <a:latin typeface="Arial"/>
                        </a:rPr>
                        <a:t>4</a:t>
                      </a:r>
                    </a:p>
                  </a:txBody>
                  <a:tcPr marL="9525" marR="9525" marT="9525" marB="0"/>
                </a:tc>
                <a:tc>
                  <a:txBody>
                    <a:bodyPr/>
                    <a:lstStyle/>
                    <a:p>
                      <a:pPr algn="l" fontAlgn="t"/>
                      <a:r>
                        <a:rPr lang="en-US" sz="2400" b="0" i="0" u="none" strike="noStrike" dirty="0">
                          <a:solidFill>
                            <a:srgbClr val="000000"/>
                          </a:solidFill>
                          <a:latin typeface="Arial"/>
                        </a:rPr>
                        <a:t>Pune</a:t>
                      </a:r>
                    </a:p>
                  </a:txBody>
                  <a:tcPr marL="9525" marR="9525" marT="9525" marB="0"/>
                </a:tc>
                <a:tc>
                  <a:txBody>
                    <a:bodyPr/>
                    <a:lstStyle/>
                    <a:p>
                      <a:pPr algn="ctr" fontAlgn="t"/>
                      <a:r>
                        <a:rPr lang="en-US" sz="2400" b="0" i="0" u="none" strike="noStrike">
                          <a:solidFill>
                            <a:srgbClr val="000000"/>
                          </a:solidFill>
                          <a:latin typeface="Arial"/>
                        </a:rPr>
                        <a:t>3056</a:t>
                      </a:r>
                    </a:p>
                  </a:txBody>
                  <a:tcPr marL="9525" marR="9525" marT="9525" marB="0"/>
                </a:tc>
                <a:tc>
                  <a:txBody>
                    <a:bodyPr/>
                    <a:lstStyle/>
                    <a:p>
                      <a:pPr algn="ctr" fontAlgn="t"/>
                      <a:r>
                        <a:rPr lang="en-US" sz="2400" b="0" i="0" u="none" strike="noStrike">
                          <a:solidFill>
                            <a:srgbClr val="000000"/>
                          </a:solidFill>
                          <a:latin typeface="Arial"/>
                        </a:rPr>
                        <a:t>9.73</a:t>
                      </a:r>
                    </a:p>
                  </a:txBody>
                  <a:tcPr marL="9525" marR="9525" marT="9525" marB="0"/>
                </a:tc>
                <a:extLst>
                  <a:ext uri="{0D108BD9-81ED-4DB2-BD59-A6C34878D82A}">
                    <a16:rowId xmlns:a16="http://schemas.microsoft.com/office/drawing/2014/main" val="10005"/>
                  </a:ext>
                </a:extLst>
              </a:tr>
              <a:tr h="370840">
                <a:tc>
                  <a:txBody>
                    <a:bodyPr/>
                    <a:lstStyle/>
                    <a:p>
                      <a:pPr algn="ctr" fontAlgn="t"/>
                      <a:r>
                        <a:rPr lang="en-US" sz="2400" b="0" i="0" u="none" strike="noStrike">
                          <a:solidFill>
                            <a:srgbClr val="000000"/>
                          </a:solidFill>
                          <a:latin typeface="Arial"/>
                        </a:rPr>
                        <a:t>5</a:t>
                      </a:r>
                    </a:p>
                  </a:txBody>
                  <a:tcPr marL="9525" marR="9525" marT="9525" marB="0"/>
                </a:tc>
                <a:tc>
                  <a:txBody>
                    <a:bodyPr/>
                    <a:lstStyle/>
                    <a:p>
                      <a:pPr algn="l" fontAlgn="t"/>
                      <a:r>
                        <a:rPr lang="en-US" sz="2400" b="0" i="0" u="none" strike="noStrike">
                          <a:solidFill>
                            <a:srgbClr val="000000"/>
                          </a:solidFill>
                          <a:latin typeface="Arial"/>
                        </a:rPr>
                        <a:t>Kolkata</a:t>
                      </a:r>
                    </a:p>
                  </a:txBody>
                  <a:tcPr marL="9525" marR="9525" marT="9525" marB="0"/>
                </a:tc>
                <a:tc>
                  <a:txBody>
                    <a:bodyPr/>
                    <a:lstStyle/>
                    <a:p>
                      <a:pPr algn="ctr" fontAlgn="t"/>
                      <a:r>
                        <a:rPr lang="en-US" sz="2400" b="0" i="0" u="none" strike="noStrike" dirty="0">
                          <a:solidFill>
                            <a:srgbClr val="000000"/>
                          </a:solidFill>
                          <a:latin typeface="Arial"/>
                        </a:rPr>
                        <a:t>1006</a:t>
                      </a:r>
                    </a:p>
                  </a:txBody>
                  <a:tcPr marL="9525" marR="9525" marT="9525" marB="0"/>
                </a:tc>
                <a:tc>
                  <a:txBody>
                    <a:bodyPr/>
                    <a:lstStyle/>
                    <a:p>
                      <a:pPr algn="ctr" fontAlgn="t"/>
                      <a:r>
                        <a:rPr lang="en-US" sz="2400" b="0" i="0" u="none" strike="noStrike">
                          <a:solidFill>
                            <a:srgbClr val="000000"/>
                          </a:solidFill>
                          <a:latin typeface="Arial"/>
                        </a:rPr>
                        <a:t>3.2</a:t>
                      </a:r>
                    </a:p>
                  </a:txBody>
                  <a:tcPr marL="9525" marR="9525" marT="9525" marB="0"/>
                </a:tc>
                <a:extLst>
                  <a:ext uri="{0D108BD9-81ED-4DB2-BD59-A6C34878D82A}">
                    <a16:rowId xmlns:a16="http://schemas.microsoft.com/office/drawing/2014/main" val="10006"/>
                  </a:ext>
                </a:extLst>
              </a:tr>
              <a:tr h="370840">
                <a:tc>
                  <a:txBody>
                    <a:bodyPr/>
                    <a:lstStyle/>
                    <a:p>
                      <a:pPr algn="ctr" fontAlgn="t"/>
                      <a:r>
                        <a:rPr lang="en-US" sz="2400" b="0" i="0" u="none" strike="noStrike" dirty="0">
                          <a:solidFill>
                            <a:srgbClr val="000000"/>
                          </a:solidFill>
                          <a:latin typeface="Arial"/>
                        </a:rPr>
                        <a:t>6</a:t>
                      </a:r>
                    </a:p>
                  </a:txBody>
                  <a:tcPr marL="9525" marR="9525" marT="9525" marB="0"/>
                </a:tc>
                <a:tc>
                  <a:txBody>
                    <a:bodyPr/>
                    <a:lstStyle/>
                    <a:p>
                      <a:pPr algn="l" fontAlgn="t"/>
                      <a:r>
                        <a:rPr lang="en-US" sz="2400" b="0" i="0" u="none" strike="noStrike" dirty="0">
                          <a:solidFill>
                            <a:srgbClr val="000000"/>
                          </a:solidFill>
                          <a:latin typeface="Arial"/>
                        </a:rPr>
                        <a:t>Gurgaon</a:t>
                      </a:r>
                    </a:p>
                  </a:txBody>
                  <a:tcPr marL="9525" marR="9525" marT="9525" marB="0"/>
                </a:tc>
                <a:tc>
                  <a:txBody>
                    <a:bodyPr/>
                    <a:lstStyle/>
                    <a:p>
                      <a:pPr algn="ctr" fontAlgn="t"/>
                      <a:r>
                        <a:rPr lang="en-US" sz="2400" b="0" i="0" u="none" strike="noStrike">
                          <a:solidFill>
                            <a:srgbClr val="000000"/>
                          </a:solidFill>
                          <a:latin typeface="Arial"/>
                        </a:rPr>
                        <a:t>814</a:t>
                      </a:r>
                    </a:p>
                  </a:txBody>
                  <a:tcPr marL="9525" marR="9525" marT="9525" marB="0"/>
                </a:tc>
                <a:tc>
                  <a:txBody>
                    <a:bodyPr/>
                    <a:lstStyle/>
                    <a:p>
                      <a:pPr algn="ctr" fontAlgn="t"/>
                      <a:r>
                        <a:rPr lang="en-US" sz="2400" b="0" i="0" u="none" strike="noStrike">
                          <a:solidFill>
                            <a:srgbClr val="000000"/>
                          </a:solidFill>
                          <a:latin typeface="Arial"/>
                        </a:rPr>
                        <a:t>2.59</a:t>
                      </a:r>
                    </a:p>
                  </a:txBody>
                  <a:tcPr marL="9525" marR="9525" marT="9525" marB="0"/>
                </a:tc>
                <a:extLst>
                  <a:ext uri="{0D108BD9-81ED-4DB2-BD59-A6C34878D82A}">
                    <a16:rowId xmlns:a16="http://schemas.microsoft.com/office/drawing/2014/main" val="10007"/>
                  </a:ext>
                </a:extLst>
              </a:tr>
              <a:tr h="370840">
                <a:tc>
                  <a:txBody>
                    <a:bodyPr/>
                    <a:lstStyle/>
                    <a:p>
                      <a:pPr algn="ctr" fontAlgn="t"/>
                      <a:r>
                        <a:rPr lang="en-US" sz="2400" b="0" i="0" u="none" strike="noStrike">
                          <a:solidFill>
                            <a:srgbClr val="000000"/>
                          </a:solidFill>
                          <a:latin typeface="Arial"/>
                        </a:rPr>
                        <a:t>7</a:t>
                      </a:r>
                    </a:p>
                  </a:txBody>
                  <a:tcPr marL="9525" marR="9525" marT="9525" marB="0"/>
                </a:tc>
                <a:tc>
                  <a:txBody>
                    <a:bodyPr/>
                    <a:lstStyle/>
                    <a:p>
                      <a:pPr algn="l" fontAlgn="t"/>
                      <a:r>
                        <a:rPr lang="en-US" sz="2400" b="0" i="0" u="none" strike="noStrike">
                          <a:solidFill>
                            <a:srgbClr val="000000"/>
                          </a:solidFill>
                          <a:latin typeface="Arial"/>
                        </a:rPr>
                        <a:t>Others</a:t>
                      </a:r>
                    </a:p>
                  </a:txBody>
                  <a:tcPr marL="9525" marR="9525" marT="9525" marB="0"/>
                </a:tc>
                <a:tc>
                  <a:txBody>
                    <a:bodyPr/>
                    <a:lstStyle/>
                    <a:p>
                      <a:pPr algn="ctr" fontAlgn="t"/>
                      <a:r>
                        <a:rPr lang="en-US" sz="2400" b="0" i="0" u="none" strike="noStrike" dirty="0">
                          <a:solidFill>
                            <a:srgbClr val="000000"/>
                          </a:solidFill>
                          <a:latin typeface="Arial"/>
                        </a:rPr>
                        <a:t>1297</a:t>
                      </a:r>
                    </a:p>
                  </a:txBody>
                  <a:tcPr marL="9525" marR="9525" marT="9525" marB="0"/>
                </a:tc>
                <a:tc>
                  <a:txBody>
                    <a:bodyPr/>
                    <a:lstStyle/>
                    <a:p>
                      <a:pPr algn="ctr" fontAlgn="t"/>
                      <a:r>
                        <a:rPr lang="en-US" sz="2400" b="0" i="0" u="none" strike="noStrike">
                          <a:solidFill>
                            <a:srgbClr val="000000"/>
                          </a:solidFill>
                          <a:latin typeface="Arial"/>
                        </a:rPr>
                        <a:t>4.13</a:t>
                      </a:r>
                    </a:p>
                  </a:txBody>
                  <a:tcPr marL="9525" marR="9525" marT="9525" marB="0"/>
                </a:tc>
                <a:extLst>
                  <a:ext uri="{0D108BD9-81ED-4DB2-BD59-A6C34878D82A}">
                    <a16:rowId xmlns:a16="http://schemas.microsoft.com/office/drawing/2014/main" val="10008"/>
                  </a:ext>
                </a:extLst>
              </a:tr>
              <a:tr h="370840">
                <a:tc>
                  <a:txBody>
                    <a:bodyPr/>
                    <a:lstStyle/>
                    <a:p>
                      <a:pPr algn="ctr" fontAlgn="t"/>
                      <a:r>
                        <a:rPr lang="en-US" sz="2400" b="0" i="0" u="none" strike="noStrike">
                          <a:solidFill>
                            <a:srgbClr val="000000"/>
                          </a:solidFill>
                          <a:latin typeface="Arial"/>
                        </a:rPr>
                        <a:t>II</a:t>
                      </a:r>
                    </a:p>
                  </a:txBody>
                  <a:tcPr marL="9525" marR="9525" marT="9525" marB="0"/>
                </a:tc>
                <a:tc gridSpan="3">
                  <a:txBody>
                    <a:bodyPr/>
                    <a:lstStyle/>
                    <a:p>
                      <a:pPr algn="ctr" fontAlgn="t"/>
                      <a:r>
                        <a:rPr lang="en-US" sz="2400" b="0" i="0" u="none" strike="noStrike" dirty="0">
                          <a:solidFill>
                            <a:srgbClr val="000000"/>
                          </a:solidFill>
                          <a:latin typeface="Arial"/>
                        </a:rPr>
                        <a:t>Group Category</a:t>
                      </a:r>
                    </a:p>
                  </a:txBody>
                  <a:tcPr marL="9525" marR="9525" marT="9525"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70840">
                <a:tc>
                  <a:txBody>
                    <a:bodyPr/>
                    <a:lstStyle/>
                    <a:p>
                      <a:pPr algn="ctr" fontAlgn="t"/>
                      <a:r>
                        <a:rPr lang="en-US" sz="2400" b="0" i="0" u="none" strike="noStrike">
                          <a:solidFill>
                            <a:srgbClr val="000000"/>
                          </a:solidFill>
                          <a:latin typeface="Arial"/>
                        </a:rPr>
                        <a:t>1</a:t>
                      </a:r>
                    </a:p>
                  </a:txBody>
                  <a:tcPr marL="9525" marR="9525" marT="9525" marB="0"/>
                </a:tc>
                <a:tc>
                  <a:txBody>
                    <a:bodyPr/>
                    <a:lstStyle/>
                    <a:p>
                      <a:pPr algn="l" fontAlgn="t"/>
                      <a:r>
                        <a:rPr lang="en-US" sz="2400" b="0" i="0" u="none" strike="noStrike">
                          <a:solidFill>
                            <a:srgbClr val="000000"/>
                          </a:solidFill>
                          <a:latin typeface="Arial"/>
                        </a:rPr>
                        <a:t>Group 1</a:t>
                      </a:r>
                    </a:p>
                  </a:txBody>
                  <a:tcPr marL="9525" marR="9525" marT="9525" marB="0"/>
                </a:tc>
                <a:tc>
                  <a:txBody>
                    <a:bodyPr/>
                    <a:lstStyle/>
                    <a:p>
                      <a:pPr algn="ctr" fontAlgn="t"/>
                      <a:r>
                        <a:rPr lang="en-US" sz="2400" b="0" i="0" u="none" strike="noStrike">
                          <a:solidFill>
                            <a:srgbClr val="000000"/>
                          </a:solidFill>
                          <a:latin typeface="Arial"/>
                        </a:rPr>
                        <a:t>20696</a:t>
                      </a:r>
                    </a:p>
                  </a:txBody>
                  <a:tcPr marL="9525" marR="9525" marT="9525" marB="0"/>
                </a:tc>
                <a:tc>
                  <a:txBody>
                    <a:bodyPr/>
                    <a:lstStyle/>
                    <a:p>
                      <a:pPr algn="ctr" fontAlgn="t"/>
                      <a:r>
                        <a:rPr lang="en-US" sz="2400" b="0" i="0" u="none" strike="noStrike" dirty="0">
                          <a:solidFill>
                            <a:srgbClr val="000000"/>
                          </a:solidFill>
                          <a:latin typeface="Arial"/>
                        </a:rPr>
                        <a:t>65.91</a:t>
                      </a:r>
                    </a:p>
                  </a:txBody>
                  <a:tcPr marL="9525" marR="9525" marT="9525" marB="0"/>
                </a:tc>
                <a:extLst>
                  <a:ext uri="{0D108BD9-81ED-4DB2-BD59-A6C34878D82A}">
                    <a16:rowId xmlns:a16="http://schemas.microsoft.com/office/drawing/2014/main" val="10010"/>
                  </a:ext>
                </a:extLst>
              </a:tr>
              <a:tr h="370840">
                <a:tc>
                  <a:txBody>
                    <a:bodyPr/>
                    <a:lstStyle/>
                    <a:p>
                      <a:pPr algn="ctr" fontAlgn="t"/>
                      <a:r>
                        <a:rPr lang="en-US" sz="2400" b="0" i="0" u="none" strike="noStrike">
                          <a:solidFill>
                            <a:srgbClr val="000000"/>
                          </a:solidFill>
                          <a:latin typeface="Arial"/>
                        </a:rPr>
                        <a:t>2</a:t>
                      </a:r>
                    </a:p>
                  </a:txBody>
                  <a:tcPr marL="9525" marR="9525" marT="9525" marB="0"/>
                </a:tc>
                <a:tc>
                  <a:txBody>
                    <a:bodyPr/>
                    <a:lstStyle/>
                    <a:p>
                      <a:pPr algn="l" fontAlgn="t"/>
                      <a:r>
                        <a:rPr lang="en-US" sz="2400" b="0" i="0" u="none" strike="noStrike">
                          <a:solidFill>
                            <a:srgbClr val="000000"/>
                          </a:solidFill>
                          <a:latin typeface="Arial"/>
                        </a:rPr>
                        <a:t>Group 2</a:t>
                      </a:r>
                    </a:p>
                  </a:txBody>
                  <a:tcPr marL="9525" marR="9525" marT="9525" marB="0"/>
                </a:tc>
                <a:tc>
                  <a:txBody>
                    <a:bodyPr/>
                    <a:lstStyle/>
                    <a:p>
                      <a:pPr algn="ctr" fontAlgn="t"/>
                      <a:r>
                        <a:rPr lang="en-US" sz="2400" b="0" i="0" u="none" strike="noStrike">
                          <a:solidFill>
                            <a:srgbClr val="000000"/>
                          </a:solidFill>
                          <a:latin typeface="Arial"/>
                        </a:rPr>
                        <a:t>7392</a:t>
                      </a:r>
                    </a:p>
                  </a:txBody>
                  <a:tcPr marL="9525" marR="9525" marT="9525" marB="0"/>
                </a:tc>
                <a:tc>
                  <a:txBody>
                    <a:bodyPr/>
                    <a:lstStyle/>
                    <a:p>
                      <a:pPr algn="ctr" fontAlgn="t"/>
                      <a:r>
                        <a:rPr lang="en-US" sz="2400" b="0" i="0" u="none" strike="noStrike" dirty="0">
                          <a:solidFill>
                            <a:srgbClr val="000000"/>
                          </a:solidFill>
                          <a:latin typeface="Arial"/>
                        </a:rPr>
                        <a:t>23.54</a:t>
                      </a:r>
                    </a:p>
                  </a:txBody>
                  <a:tcPr marL="9525" marR="9525" marT="9525" marB="0"/>
                </a:tc>
                <a:extLst>
                  <a:ext uri="{0D108BD9-81ED-4DB2-BD59-A6C34878D82A}">
                    <a16:rowId xmlns:a16="http://schemas.microsoft.com/office/drawing/2014/main" val="10011"/>
                  </a:ext>
                </a:extLst>
              </a:tr>
              <a:tr h="370840">
                <a:tc>
                  <a:txBody>
                    <a:bodyPr/>
                    <a:lstStyle/>
                    <a:p>
                      <a:pPr algn="ctr" fontAlgn="t"/>
                      <a:r>
                        <a:rPr lang="en-US" sz="2400" b="0" i="0" u="none" strike="noStrike">
                          <a:solidFill>
                            <a:srgbClr val="000000"/>
                          </a:solidFill>
                          <a:latin typeface="Arial"/>
                        </a:rPr>
                        <a:t>3</a:t>
                      </a:r>
                    </a:p>
                  </a:txBody>
                  <a:tcPr marL="9525" marR="9525" marT="9525" marB="0"/>
                </a:tc>
                <a:tc>
                  <a:txBody>
                    <a:bodyPr/>
                    <a:lstStyle/>
                    <a:p>
                      <a:pPr algn="l" fontAlgn="t"/>
                      <a:r>
                        <a:rPr lang="en-US" sz="2400" b="0" i="0" u="none" strike="noStrike">
                          <a:solidFill>
                            <a:srgbClr val="000000"/>
                          </a:solidFill>
                          <a:latin typeface="Arial"/>
                        </a:rPr>
                        <a:t>Group 3</a:t>
                      </a:r>
                    </a:p>
                  </a:txBody>
                  <a:tcPr marL="9525" marR="9525" marT="9525" marB="0"/>
                </a:tc>
                <a:tc>
                  <a:txBody>
                    <a:bodyPr/>
                    <a:lstStyle/>
                    <a:p>
                      <a:pPr algn="ctr" fontAlgn="t"/>
                      <a:r>
                        <a:rPr lang="en-US" sz="2400" b="0" i="0" u="none" strike="noStrike">
                          <a:solidFill>
                            <a:srgbClr val="000000"/>
                          </a:solidFill>
                          <a:latin typeface="Arial"/>
                        </a:rPr>
                        <a:t>3314</a:t>
                      </a:r>
                    </a:p>
                  </a:txBody>
                  <a:tcPr marL="9525" marR="9525" marT="9525" marB="0"/>
                </a:tc>
                <a:tc>
                  <a:txBody>
                    <a:bodyPr/>
                    <a:lstStyle/>
                    <a:p>
                      <a:pPr algn="ctr" fontAlgn="t"/>
                      <a:r>
                        <a:rPr lang="en-US" sz="2400" b="0" i="0" u="none" strike="noStrike" dirty="0">
                          <a:solidFill>
                            <a:srgbClr val="000000"/>
                          </a:solidFill>
                          <a:latin typeface="Arial"/>
                        </a:rPr>
                        <a:t>10.55</a:t>
                      </a:r>
                    </a:p>
                  </a:txBody>
                  <a:tcPr marL="9525" marR="9525" marT="9525" marB="0"/>
                </a:tc>
                <a:extLst>
                  <a:ext uri="{0D108BD9-81ED-4DB2-BD59-A6C34878D82A}">
                    <a16:rowId xmlns:a16="http://schemas.microsoft.com/office/drawing/2014/main" val="1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FBB6-CD52-44FB-B231-4B8D91CD45B6}"/>
              </a:ext>
            </a:extLst>
          </p:cNvPr>
          <p:cNvSpPr>
            <a:spLocks noGrp="1"/>
          </p:cNvSpPr>
          <p:nvPr>
            <p:ph type="title"/>
          </p:nvPr>
        </p:nvSpPr>
        <p:spPr>
          <a:xfrm>
            <a:off x="677334" y="167813"/>
            <a:ext cx="8596668" cy="865857"/>
          </a:xfrm>
        </p:spPr>
        <p:txBody>
          <a:bodyPr/>
          <a:lstStyle/>
          <a:p>
            <a:r>
              <a:rPr lang="en-US" dirty="0"/>
              <a:t>HR Analytics</a:t>
            </a:r>
          </a:p>
        </p:txBody>
      </p:sp>
      <p:sp>
        <p:nvSpPr>
          <p:cNvPr id="3" name="Content Placeholder 2">
            <a:extLst>
              <a:ext uri="{FF2B5EF4-FFF2-40B4-BE49-F238E27FC236}">
                <a16:creationId xmlns:a16="http://schemas.microsoft.com/office/drawing/2014/main" id="{91412AF9-0F79-400A-A3BB-D8689C8C098C}"/>
              </a:ext>
            </a:extLst>
          </p:cNvPr>
          <p:cNvSpPr>
            <a:spLocks noGrp="1"/>
          </p:cNvSpPr>
          <p:nvPr>
            <p:ph idx="1"/>
          </p:nvPr>
        </p:nvSpPr>
        <p:spPr>
          <a:xfrm>
            <a:off x="518308" y="1311870"/>
            <a:ext cx="9222040" cy="5546130"/>
          </a:xfrm>
        </p:spPr>
        <p:txBody>
          <a:bodyPr>
            <a:noAutofit/>
          </a:bodyPr>
          <a:lstStyle/>
          <a:p>
            <a:r>
              <a:rPr lang="en-US" sz="2400" dirty="0"/>
              <a:t>HR functions have often been late to adopt data and analytics.</a:t>
            </a:r>
          </a:p>
          <a:p>
            <a:pPr lvl="1"/>
            <a:r>
              <a:rPr lang="en-US" sz="2000" dirty="0"/>
              <a:t>Culture focus of HR as a discipline</a:t>
            </a:r>
          </a:p>
          <a:p>
            <a:pPr lvl="1"/>
            <a:r>
              <a:rPr lang="en-US" sz="2000" dirty="0"/>
              <a:t>Low demand for analytics approach</a:t>
            </a:r>
          </a:p>
          <a:p>
            <a:pPr lvl="1"/>
            <a:r>
              <a:rPr lang="en-US" sz="2000" dirty="0"/>
              <a:t>Too many imponderables</a:t>
            </a:r>
          </a:p>
          <a:p>
            <a:pPr lvl="1"/>
            <a:r>
              <a:rPr lang="en-US" sz="2000" dirty="0"/>
              <a:t>Many qualitative variables</a:t>
            </a:r>
          </a:p>
          <a:p>
            <a:r>
              <a:rPr lang="en-US" sz="2400" dirty="0"/>
              <a:t>The growth of analytics in HR is among the steepest</a:t>
            </a:r>
          </a:p>
          <a:p>
            <a:r>
              <a:rPr lang="en-US" sz="2400" dirty="0"/>
              <a:t>Oracle surveyed HR and Finance Executives</a:t>
            </a:r>
          </a:p>
          <a:p>
            <a:pPr lvl="1"/>
            <a:r>
              <a:rPr lang="en-US" sz="1800" dirty="0"/>
              <a:t>Davenport and Anderson, “HR moves boldly into advanced analytics with collaboration from finance”, </a:t>
            </a:r>
            <a:r>
              <a:rPr lang="en-US" sz="1800" dirty="0">
                <a:hlinkClick r:id="rId2"/>
              </a:rPr>
              <a:t>https://explore.oracle.com/c/hr-analytics-report-?x=1DQwOR&amp;source=:ow:o:h:mt:RC_NAMK190117P00056:ReadTheReport&amp;intcmp=:ow:o:h:mt:RC_NAMK190117P00056:ReadTheReport&amp;lb-mode=overlay&amp;cmid=NAMK190117P00056</a:t>
            </a:r>
            <a:r>
              <a:rPr lang="en-US" sz="1800" dirty="0"/>
              <a:t> </a:t>
            </a:r>
          </a:p>
        </p:txBody>
      </p:sp>
    </p:spTree>
    <p:extLst>
      <p:ext uri="{BB962C8B-B14F-4D97-AF65-F5344CB8AC3E}">
        <p14:creationId xmlns:p14="http://schemas.microsoft.com/office/powerpoint/2010/main" val="1981516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Profile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3721382"/>
              </p:ext>
            </p:extLst>
          </p:nvPr>
        </p:nvGraphicFramePr>
        <p:xfrm>
          <a:off x="1235518" y="1627910"/>
          <a:ext cx="7480300" cy="4455249"/>
        </p:xfrm>
        <a:graphic>
          <a:graphicData uri="http://schemas.openxmlformats.org/drawingml/2006/table">
            <a:tbl>
              <a:tblPr firstRow="1" bandRow="1">
                <a:tableStyleId>{5C22544A-7EE6-4342-B048-85BDC9FD1C3A}</a:tableStyleId>
              </a:tblPr>
              <a:tblGrid>
                <a:gridCol w="1646444">
                  <a:extLst>
                    <a:ext uri="{9D8B030D-6E8A-4147-A177-3AD203B41FA5}">
                      <a16:colId xmlns:a16="http://schemas.microsoft.com/office/drawing/2014/main" val="20000"/>
                    </a:ext>
                  </a:extLst>
                </a:gridCol>
                <a:gridCol w="2093706">
                  <a:extLst>
                    <a:ext uri="{9D8B030D-6E8A-4147-A177-3AD203B41FA5}">
                      <a16:colId xmlns:a16="http://schemas.microsoft.com/office/drawing/2014/main" val="20001"/>
                    </a:ext>
                  </a:extLst>
                </a:gridCol>
                <a:gridCol w="1870075">
                  <a:extLst>
                    <a:ext uri="{9D8B030D-6E8A-4147-A177-3AD203B41FA5}">
                      <a16:colId xmlns:a16="http://schemas.microsoft.com/office/drawing/2014/main" val="20002"/>
                    </a:ext>
                  </a:extLst>
                </a:gridCol>
                <a:gridCol w="1870075">
                  <a:extLst>
                    <a:ext uri="{9D8B030D-6E8A-4147-A177-3AD203B41FA5}">
                      <a16:colId xmlns:a16="http://schemas.microsoft.com/office/drawing/2014/main" val="20003"/>
                    </a:ext>
                  </a:extLst>
                </a:gridCol>
              </a:tblGrid>
              <a:tr h="598714">
                <a:tc>
                  <a:txBody>
                    <a:bodyPr/>
                    <a:lstStyle/>
                    <a:p>
                      <a:pPr algn="ctr" fontAlgn="t"/>
                      <a:r>
                        <a:rPr lang="en-US" sz="2800" b="0" i="0" u="none" strike="noStrike" dirty="0">
                          <a:solidFill>
                            <a:schemeClr val="bg1"/>
                          </a:solidFill>
                          <a:latin typeface="Arial"/>
                        </a:rPr>
                        <a:t>Sl. No.</a:t>
                      </a:r>
                    </a:p>
                  </a:txBody>
                  <a:tcPr marL="9525" marR="9525" marT="9525" marB="0"/>
                </a:tc>
                <a:tc>
                  <a:txBody>
                    <a:bodyPr/>
                    <a:lstStyle/>
                    <a:p>
                      <a:pPr algn="l" fontAlgn="t"/>
                      <a:r>
                        <a:rPr lang="en-US" sz="2800" b="0" i="0" u="none" strike="noStrike" dirty="0">
                          <a:solidFill>
                            <a:schemeClr val="bg1"/>
                          </a:solidFill>
                          <a:latin typeface="Arial"/>
                        </a:rPr>
                        <a:t>Item</a:t>
                      </a:r>
                    </a:p>
                  </a:txBody>
                  <a:tcPr marL="9525" marR="9525" marT="9525" marB="0"/>
                </a:tc>
                <a:tc>
                  <a:txBody>
                    <a:bodyPr/>
                    <a:lstStyle/>
                    <a:p>
                      <a:pPr algn="ctr" fontAlgn="t"/>
                      <a:r>
                        <a:rPr lang="en-US" sz="2800" b="0" i="0" u="none" strike="noStrike" dirty="0">
                          <a:solidFill>
                            <a:schemeClr val="bg1"/>
                          </a:solidFill>
                          <a:latin typeface="Arial"/>
                        </a:rPr>
                        <a:t>Frequency</a:t>
                      </a:r>
                    </a:p>
                  </a:txBody>
                  <a:tcPr marL="9525" marR="9525" marT="9525" marB="0"/>
                </a:tc>
                <a:tc>
                  <a:txBody>
                    <a:bodyPr/>
                    <a:lstStyle/>
                    <a:p>
                      <a:pPr algn="ctr" fontAlgn="t"/>
                      <a:r>
                        <a:rPr lang="en-US" sz="2800" b="0" i="0" u="none" strike="noStrike" dirty="0">
                          <a:solidFill>
                            <a:schemeClr val="bg1"/>
                          </a:solidFill>
                          <a:latin typeface="Arial"/>
                        </a:rPr>
                        <a:t>Percentage</a:t>
                      </a:r>
                    </a:p>
                  </a:txBody>
                  <a:tcPr marL="9525" marR="9525" marT="9525" marB="0"/>
                </a:tc>
                <a:extLst>
                  <a:ext uri="{0D108BD9-81ED-4DB2-BD59-A6C34878D82A}">
                    <a16:rowId xmlns:a16="http://schemas.microsoft.com/office/drawing/2014/main" val="10000"/>
                  </a:ext>
                </a:extLst>
              </a:tr>
              <a:tr h="598714">
                <a:tc>
                  <a:txBody>
                    <a:bodyPr/>
                    <a:lstStyle/>
                    <a:p>
                      <a:pPr algn="ctr" fontAlgn="t"/>
                      <a:endParaRPr lang="en-US" sz="2800" b="0" i="0" u="none" strike="noStrike" dirty="0">
                        <a:solidFill>
                          <a:srgbClr val="000000"/>
                        </a:solidFill>
                        <a:latin typeface="Arial"/>
                      </a:endParaRPr>
                    </a:p>
                  </a:txBody>
                  <a:tcPr marL="9525" marR="9525" marT="9525" marB="0"/>
                </a:tc>
                <a:tc gridSpan="3">
                  <a:txBody>
                    <a:bodyPr/>
                    <a:lstStyle/>
                    <a:p>
                      <a:pPr algn="ctr" fontAlgn="t"/>
                      <a:r>
                        <a:rPr lang="en-US" sz="2800" b="0" i="0" u="none" strike="noStrike">
                          <a:solidFill>
                            <a:srgbClr val="000000"/>
                          </a:solidFill>
                          <a:latin typeface="Arial"/>
                        </a:rPr>
                        <a:t>Billability status</a:t>
                      </a:r>
                    </a:p>
                  </a:txBody>
                  <a:tcPr marL="9525" marR="9525" marT="9525"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8714">
                <a:tc>
                  <a:txBody>
                    <a:bodyPr/>
                    <a:lstStyle/>
                    <a:p>
                      <a:pPr algn="ctr" fontAlgn="t"/>
                      <a:r>
                        <a:rPr lang="en-US" sz="2800" b="0" i="0" u="none" strike="noStrike">
                          <a:solidFill>
                            <a:srgbClr val="000000"/>
                          </a:solidFill>
                          <a:latin typeface="Arial"/>
                        </a:rPr>
                        <a:t>1</a:t>
                      </a:r>
                    </a:p>
                  </a:txBody>
                  <a:tcPr marL="9525" marR="9525" marT="9525" marB="0"/>
                </a:tc>
                <a:tc>
                  <a:txBody>
                    <a:bodyPr/>
                    <a:lstStyle/>
                    <a:p>
                      <a:pPr algn="l" fontAlgn="t"/>
                      <a:r>
                        <a:rPr lang="en-US" sz="2800" b="0" i="0" u="none" strike="noStrike">
                          <a:solidFill>
                            <a:srgbClr val="000000"/>
                          </a:solidFill>
                          <a:latin typeface="Arial"/>
                        </a:rPr>
                        <a:t>Billable</a:t>
                      </a:r>
                    </a:p>
                  </a:txBody>
                  <a:tcPr marL="9525" marR="9525" marT="9525" marB="0"/>
                </a:tc>
                <a:tc>
                  <a:txBody>
                    <a:bodyPr/>
                    <a:lstStyle/>
                    <a:p>
                      <a:pPr algn="ctr" fontAlgn="t"/>
                      <a:r>
                        <a:rPr lang="en-US" sz="2800" b="0" i="0" u="none" strike="noStrike" dirty="0">
                          <a:solidFill>
                            <a:srgbClr val="000000"/>
                          </a:solidFill>
                          <a:latin typeface="Arial"/>
                        </a:rPr>
                        <a:t>21586</a:t>
                      </a:r>
                    </a:p>
                  </a:txBody>
                  <a:tcPr marL="9525" marR="9525" marT="9525" marB="0"/>
                </a:tc>
                <a:tc>
                  <a:txBody>
                    <a:bodyPr/>
                    <a:lstStyle/>
                    <a:p>
                      <a:pPr algn="ctr" fontAlgn="t"/>
                      <a:r>
                        <a:rPr lang="en-US" sz="2800" b="0" i="0" u="none" strike="noStrike">
                          <a:solidFill>
                            <a:srgbClr val="000000"/>
                          </a:solidFill>
                          <a:latin typeface="Arial"/>
                        </a:rPr>
                        <a:t>68.74</a:t>
                      </a:r>
                    </a:p>
                  </a:txBody>
                  <a:tcPr marL="9525" marR="9525" marT="9525" marB="0"/>
                </a:tc>
                <a:extLst>
                  <a:ext uri="{0D108BD9-81ED-4DB2-BD59-A6C34878D82A}">
                    <a16:rowId xmlns:a16="http://schemas.microsoft.com/office/drawing/2014/main" val="10002"/>
                  </a:ext>
                </a:extLst>
              </a:tr>
              <a:tr h="598714">
                <a:tc>
                  <a:txBody>
                    <a:bodyPr/>
                    <a:lstStyle/>
                    <a:p>
                      <a:pPr algn="ctr" fontAlgn="t"/>
                      <a:r>
                        <a:rPr lang="en-US" sz="2800" b="0" i="0" u="none" strike="noStrike">
                          <a:solidFill>
                            <a:srgbClr val="000000"/>
                          </a:solidFill>
                          <a:latin typeface="Arial"/>
                        </a:rPr>
                        <a:t>2</a:t>
                      </a:r>
                    </a:p>
                  </a:txBody>
                  <a:tcPr marL="9525" marR="9525" marT="9525" marB="0"/>
                </a:tc>
                <a:tc>
                  <a:txBody>
                    <a:bodyPr/>
                    <a:lstStyle/>
                    <a:p>
                      <a:pPr algn="l" fontAlgn="t"/>
                      <a:r>
                        <a:rPr lang="en-US" sz="2800" b="0" i="0" u="none" strike="noStrike">
                          <a:solidFill>
                            <a:srgbClr val="000000"/>
                          </a:solidFill>
                          <a:latin typeface="Arial"/>
                        </a:rPr>
                        <a:t>Non-Billable</a:t>
                      </a:r>
                    </a:p>
                  </a:txBody>
                  <a:tcPr marL="9525" marR="9525" marT="9525" marB="0"/>
                </a:tc>
                <a:tc>
                  <a:txBody>
                    <a:bodyPr/>
                    <a:lstStyle/>
                    <a:p>
                      <a:pPr algn="ctr" fontAlgn="t"/>
                      <a:r>
                        <a:rPr lang="en-US" sz="2800" b="0" i="0" u="none" strike="noStrike">
                          <a:solidFill>
                            <a:srgbClr val="000000"/>
                          </a:solidFill>
                          <a:latin typeface="Arial"/>
                        </a:rPr>
                        <a:t>1727</a:t>
                      </a:r>
                    </a:p>
                  </a:txBody>
                  <a:tcPr marL="9525" marR="9525" marT="9525" marB="0"/>
                </a:tc>
                <a:tc>
                  <a:txBody>
                    <a:bodyPr/>
                    <a:lstStyle/>
                    <a:p>
                      <a:pPr algn="ctr" fontAlgn="t"/>
                      <a:r>
                        <a:rPr lang="en-US" sz="2800" b="0" i="0" u="none" strike="noStrike">
                          <a:solidFill>
                            <a:srgbClr val="000000"/>
                          </a:solidFill>
                          <a:latin typeface="Arial"/>
                        </a:rPr>
                        <a:t>5.5</a:t>
                      </a:r>
                    </a:p>
                  </a:txBody>
                  <a:tcPr marL="9525" marR="9525" marT="9525" marB="0"/>
                </a:tc>
                <a:extLst>
                  <a:ext uri="{0D108BD9-81ED-4DB2-BD59-A6C34878D82A}">
                    <a16:rowId xmlns:a16="http://schemas.microsoft.com/office/drawing/2014/main" val="10003"/>
                  </a:ext>
                </a:extLst>
              </a:tr>
              <a:tr h="598714">
                <a:tc>
                  <a:txBody>
                    <a:bodyPr/>
                    <a:lstStyle/>
                    <a:p>
                      <a:pPr algn="ctr" fontAlgn="t"/>
                      <a:r>
                        <a:rPr lang="en-US" sz="2800" b="0" i="0" u="none" strike="noStrike">
                          <a:solidFill>
                            <a:srgbClr val="000000"/>
                          </a:solidFill>
                          <a:latin typeface="Arial"/>
                        </a:rPr>
                        <a:t>3</a:t>
                      </a:r>
                    </a:p>
                  </a:txBody>
                  <a:tcPr marL="9525" marR="9525" marT="9525" marB="0"/>
                </a:tc>
                <a:tc>
                  <a:txBody>
                    <a:bodyPr/>
                    <a:lstStyle/>
                    <a:p>
                      <a:pPr algn="l" fontAlgn="t"/>
                      <a:r>
                        <a:rPr lang="en-US" sz="2800" b="0" i="0" u="none" strike="noStrike">
                          <a:solidFill>
                            <a:srgbClr val="000000"/>
                          </a:solidFill>
                          <a:latin typeface="Arial"/>
                        </a:rPr>
                        <a:t>Free Agent</a:t>
                      </a:r>
                    </a:p>
                  </a:txBody>
                  <a:tcPr marL="9525" marR="9525" marT="9525" marB="0"/>
                </a:tc>
                <a:tc>
                  <a:txBody>
                    <a:bodyPr/>
                    <a:lstStyle/>
                    <a:p>
                      <a:pPr algn="ctr" fontAlgn="t"/>
                      <a:r>
                        <a:rPr lang="en-US" sz="2800" b="0" i="0" u="none" strike="noStrike">
                          <a:solidFill>
                            <a:srgbClr val="000000"/>
                          </a:solidFill>
                          <a:latin typeface="Arial"/>
                        </a:rPr>
                        <a:t>6263</a:t>
                      </a:r>
                    </a:p>
                  </a:txBody>
                  <a:tcPr marL="9525" marR="9525" marT="9525" marB="0"/>
                </a:tc>
                <a:tc>
                  <a:txBody>
                    <a:bodyPr/>
                    <a:lstStyle/>
                    <a:p>
                      <a:pPr algn="ctr" fontAlgn="t"/>
                      <a:r>
                        <a:rPr lang="en-US" sz="2800" b="0" i="0" u="none" strike="noStrike">
                          <a:solidFill>
                            <a:srgbClr val="000000"/>
                          </a:solidFill>
                          <a:latin typeface="Arial"/>
                        </a:rPr>
                        <a:t>19.94</a:t>
                      </a:r>
                    </a:p>
                  </a:txBody>
                  <a:tcPr marL="9525" marR="9525" marT="9525" marB="0"/>
                </a:tc>
                <a:extLst>
                  <a:ext uri="{0D108BD9-81ED-4DB2-BD59-A6C34878D82A}">
                    <a16:rowId xmlns:a16="http://schemas.microsoft.com/office/drawing/2014/main" val="10004"/>
                  </a:ext>
                </a:extLst>
              </a:tr>
              <a:tr h="598714">
                <a:tc>
                  <a:txBody>
                    <a:bodyPr/>
                    <a:lstStyle/>
                    <a:p>
                      <a:pPr algn="ctr" fontAlgn="t"/>
                      <a:r>
                        <a:rPr lang="en-US" sz="2800" b="0" i="0" u="none" strike="noStrike">
                          <a:solidFill>
                            <a:srgbClr val="000000"/>
                          </a:solidFill>
                          <a:latin typeface="Arial"/>
                        </a:rPr>
                        <a:t>4</a:t>
                      </a:r>
                    </a:p>
                  </a:txBody>
                  <a:tcPr marL="9525" marR="9525" marT="9525" marB="0"/>
                </a:tc>
                <a:tc>
                  <a:txBody>
                    <a:bodyPr/>
                    <a:lstStyle/>
                    <a:p>
                      <a:pPr algn="l" fontAlgn="t"/>
                      <a:r>
                        <a:rPr lang="en-US" sz="2800" b="0" i="0" u="none" strike="noStrike">
                          <a:solidFill>
                            <a:srgbClr val="000000"/>
                          </a:solidFill>
                          <a:latin typeface="Arial"/>
                        </a:rPr>
                        <a:t>Service Function</a:t>
                      </a:r>
                    </a:p>
                  </a:txBody>
                  <a:tcPr marL="9525" marR="9525" marT="9525" marB="0"/>
                </a:tc>
                <a:tc>
                  <a:txBody>
                    <a:bodyPr/>
                    <a:lstStyle/>
                    <a:p>
                      <a:pPr algn="ctr" fontAlgn="t"/>
                      <a:r>
                        <a:rPr lang="en-US" sz="2800" b="0" i="0" u="none" strike="noStrike">
                          <a:solidFill>
                            <a:srgbClr val="000000"/>
                          </a:solidFill>
                          <a:latin typeface="Arial"/>
                        </a:rPr>
                        <a:t>888</a:t>
                      </a:r>
                    </a:p>
                  </a:txBody>
                  <a:tcPr marL="9525" marR="9525" marT="9525" marB="0"/>
                </a:tc>
                <a:tc>
                  <a:txBody>
                    <a:bodyPr/>
                    <a:lstStyle/>
                    <a:p>
                      <a:pPr algn="ctr" fontAlgn="t"/>
                      <a:r>
                        <a:rPr lang="en-US" sz="2800" b="0" i="0" u="none" strike="noStrike">
                          <a:solidFill>
                            <a:srgbClr val="000000"/>
                          </a:solidFill>
                          <a:latin typeface="Arial"/>
                        </a:rPr>
                        <a:t>2.83</a:t>
                      </a:r>
                    </a:p>
                  </a:txBody>
                  <a:tcPr marL="9525" marR="9525" marT="9525" marB="0"/>
                </a:tc>
                <a:extLst>
                  <a:ext uri="{0D108BD9-81ED-4DB2-BD59-A6C34878D82A}">
                    <a16:rowId xmlns:a16="http://schemas.microsoft.com/office/drawing/2014/main" val="10005"/>
                  </a:ext>
                </a:extLst>
              </a:tr>
              <a:tr h="598714">
                <a:tc>
                  <a:txBody>
                    <a:bodyPr/>
                    <a:lstStyle/>
                    <a:p>
                      <a:pPr algn="ctr" fontAlgn="t"/>
                      <a:r>
                        <a:rPr lang="en-US" sz="2800" b="0" i="0" u="none" strike="noStrike">
                          <a:solidFill>
                            <a:srgbClr val="000000"/>
                          </a:solidFill>
                          <a:latin typeface="Arial"/>
                        </a:rPr>
                        <a:t>5</a:t>
                      </a:r>
                    </a:p>
                  </a:txBody>
                  <a:tcPr marL="9525" marR="9525" marT="9525" marB="0"/>
                </a:tc>
                <a:tc>
                  <a:txBody>
                    <a:bodyPr/>
                    <a:lstStyle/>
                    <a:p>
                      <a:pPr algn="l" fontAlgn="t"/>
                      <a:r>
                        <a:rPr lang="en-US" sz="2800" b="0" i="0" u="none" strike="noStrike">
                          <a:solidFill>
                            <a:srgbClr val="000000"/>
                          </a:solidFill>
                          <a:latin typeface="Arial"/>
                        </a:rPr>
                        <a:t>Others</a:t>
                      </a:r>
                    </a:p>
                  </a:txBody>
                  <a:tcPr marL="9525" marR="9525" marT="9525" marB="0"/>
                </a:tc>
                <a:tc>
                  <a:txBody>
                    <a:bodyPr/>
                    <a:lstStyle/>
                    <a:p>
                      <a:pPr algn="ctr" fontAlgn="t"/>
                      <a:r>
                        <a:rPr lang="en-US" sz="2800" b="0" i="0" u="none" strike="noStrike">
                          <a:solidFill>
                            <a:srgbClr val="000000"/>
                          </a:solidFill>
                          <a:latin typeface="Arial"/>
                        </a:rPr>
                        <a:t>938</a:t>
                      </a:r>
                    </a:p>
                  </a:txBody>
                  <a:tcPr marL="9525" marR="9525" marT="9525" marB="0"/>
                </a:tc>
                <a:tc>
                  <a:txBody>
                    <a:bodyPr/>
                    <a:lstStyle/>
                    <a:p>
                      <a:pPr algn="ctr" fontAlgn="t"/>
                      <a:r>
                        <a:rPr lang="en-US" sz="2800" b="0" i="0" u="none" strike="noStrike" dirty="0">
                          <a:solidFill>
                            <a:srgbClr val="000000"/>
                          </a:solidFill>
                          <a:latin typeface="Arial"/>
                        </a:rPr>
                        <a:t>2.99</a:t>
                      </a: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Profile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1243389"/>
              </p:ext>
            </p:extLst>
          </p:nvPr>
        </p:nvGraphicFramePr>
        <p:xfrm>
          <a:off x="1127568" y="1544783"/>
          <a:ext cx="7696200" cy="499300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9525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72440">
                <a:tc>
                  <a:txBody>
                    <a:bodyPr/>
                    <a:lstStyle/>
                    <a:p>
                      <a:pPr algn="ctr" fontAlgn="t"/>
                      <a:r>
                        <a:rPr lang="en-US" sz="2400" b="0" i="0" u="none" strike="noStrike" dirty="0">
                          <a:solidFill>
                            <a:schemeClr val="bg1"/>
                          </a:solidFill>
                          <a:latin typeface="Arial"/>
                        </a:rPr>
                        <a:t>Sl. No.</a:t>
                      </a:r>
                    </a:p>
                  </a:txBody>
                  <a:tcPr marL="9525" marR="9525" marT="9525" marB="0"/>
                </a:tc>
                <a:tc>
                  <a:txBody>
                    <a:bodyPr/>
                    <a:lstStyle/>
                    <a:p>
                      <a:pPr algn="l" fontAlgn="t"/>
                      <a:r>
                        <a:rPr lang="en-US" sz="2400" b="0" i="0" u="none" strike="noStrike" dirty="0">
                          <a:solidFill>
                            <a:schemeClr val="bg1"/>
                          </a:solidFill>
                          <a:latin typeface="Arial"/>
                        </a:rPr>
                        <a:t>Item</a:t>
                      </a:r>
                    </a:p>
                  </a:txBody>
                  <a:tcPr marL="9525" marR="9525" marT="9525" marB="0"/>
                </a:tc>
                <a:tc gridSpan="2">
                  <a:txBody>
                    <a:bodyPr/>
                    <a:lstStyle/>
                    <a:p>
                      <a:pPr algn="ctr" fontAlgn="t"/>
                      <a:r>
                        <a:rPr lang="en-US" sz="2400" b="0" i="0" u="none" strike="noStrike" dirty="0">
                          <a:solidFill>
                            <a:schemeClr val="bg1"/>
                          </a:solidFill>
                          <a:latin typeface="Arial"/>
                        </a:rPr>
                        <a:t>Frequency</a:t>
                      </a:r>
                    </a:p>
                  </a:txBody>
                  <a:tcPr marL="9525" marR="9525" marT="9525" marB="0"/>
                </a:tc>
                <a:tc hMerge="1">
                  <a:txBody>
                    <a:bodyPr/>
                    <a:lstStyle/>
                    <a:p>
                      <a:pPr algn="ctr" fontAlgn="t"/>
                      <a:endParaRPr lang="en-US" sz="2400" b="0" i="0" u="none" strike="noStrike">
                        <a:solidFill>
                          <a:srgbClr val="000000"/>
                        </a:solidFill>
                        <a:latin typeface="Arial"/>
                      </a:endParaRPr>
                    </a:p>
                  </a:txBody>
                  <a:tcPr marL="9525" marR="9525" marT="9525" marB="0"/>
                </a:tc>
                <a:tc>
                  <a:txBody>
                    <a:bodyPr/>
                    <a:lstStyle/>
                    <a:p>
                      <a:pPr algn="ctr" fontAlgn="t"/>
                      <a:r>
                        <a:rPr lang="en-US" sz="2400" b="0" i="0" u="none" strike="noStrike" dirty="0">
                          <a:solidFill>
                            <a:schemeClr val="bg1"/>
                          </a:solidFill>
                          <a:latin typeface="Arial"/>
                        </a:rPr>
                        <a:t>Percentage</a:t>
                      </a:r>
                    </a:p>
                  </a:txBody>
                  <a:tcPr marL="9525" marR="9525" marT="9525" marB="0"/>
                </a:tc>
                <a:extLst>
                  <a:ext uri="{0D108BD9-81ED-4DB2-BD59-A6C34878D82A}">
                    <a16:rowId xmlns:a16="http://schemas.microsoft.com/office/drawing/2014/main" val="10000"/>
                  </a:ext>
                </a:extLst>
              </a:tr>
              <a:tr h="472440">
                <a:tc>
                  <a:txBody>
                    <a:bodyPr/>
                    <a:lstStyle/>
                    <a:p>
                      <a:pPr algn="ctr" fontAlgn="t"/>
                      <a:endParaRPr lang="en-US" sz="2400" b="0" i="0" u="none" strike="noStrike" dirty="0">
                        <a:solidFill>
                          <a:srgbClr val="000000"/>
                        </a:solidFill>
                        <a:latin typeface="Arial"/>
                      </a:endParaRPr>
                    </a:p>
                  </a:txBody>
                  <a:tcPr marL="9525" marR="9525" marT="9525" marB="0"/>
                </a:tc>
                <a:tc gridSpan="4">
                  <a:txBody>
                    <a:bodyPr/>
                    <a:lstStyle/>
                    <a:p>
                      <a:pPr algn="ctr" fontAlgn="t"/>
                      <a:r>
                        <a:rPr lang="en-US" sz="2400" b="0" i="0" u="none" strike="noStrike">
                          <a:solidFill>
                            <a:srgbClr val="000000"/>
                          </a:solidFill>
                          <a:latin typeface="Arial"/>
                        </a:rPr>
                        <a:t>Grade Category</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72440">
                <a:tc>
                  <a:txBody>
                    <a:bodyPr/>
                    <a:lstStyle/>
                    <a:p>
                      <a:pPr algn="ctr" fontAlgn="t"/>
                      <a:r>
                        <a:rPr lang="en-US" sz="2400" b="0" i="0" u="none" strike="noStrike">
                          <a:solidFill>
                            <a:srgbClr val="000000"/>
                          </a:solidFill>
                          <a:latin typeface="Arial"/>
                        </a:rPr>
                        <a:t>1</a:t>
                      </a:r>
                    </a:p>
                  </a:txBody>
                  <a:tcPr marL="9525" marR="9525" marT="9525" marB="0"/>
                </a:tc>
                <a:tc>
                  <a:txBody>
                    <a:bodyPr/>
                    <a:lstStyle/>
                    <a:p>
                      <a:pPr algn="l" fontAlgn="t"/>
                      <a:r>
                        <a:rPr lang="en-US" sz="2400" b="0" i="0" u="none" strike="noStrike" dirty="0">
                          <a:solidFill>
                            <a:srgbClr val="000000"/>
                          </a:solidFill>
                          <a:latin typeface="Arial"/>
                        </a:rPr>
                        <a:t>Grade A</a:t>
                      </a:r>
                    </a:p>
                  </a:txBody>
                  <a:tcPr marL="9525" marR="9525" marT="9525" marB="0"/>
                </a:tc>
                <a:tc gridSpan="2">
                  <a:txBody>
                    <a:bodyPr/>
                    <a:lstStyle/>
                    <a:p>
                      <a:pPr algn="ctr" fontAlgn="t"/>
                      <a:r>
                        <a:rPr lang="en-US" sz="2400" b="0" i="0" u="none" strike="noStrike">
                          <a:solidFill>
                            <a:srgbClr val="000000"/>
                          </a:solidFill>
                          <a:latin typeface="Arial"/>
                        </a:rPr>
                        <a:t>2655</a:t>
                      </a:r>
                    </a:p>
                  </a:txBody>
                  <a:tcPr marL="9525" marR="9525" marT="9525" marB="0"/>
                </a:tc>
                <a:tc hMerge="1">
                  <a:txBody>
                    <a:bodyPr/>
                    <a:lstStyle/>
                    <a:p>
                      <a:pPr algn="ctr" fontAlgn="t"/>
                      <a:endParaRPr lang="en-US" sz="2400" b="0" i="0" u="none" strike="noStrike">
                        <a:solidFill>
                          <a:srgbClr val="000000"/>
                        </a:solidFill>
                        <a:latin typeface="Arial"/>
                      </a:endParaRPr>
                    </a:p>
                  </a:txBody>
                  <a:tcPr marL="9525" marR="9525" marT="9525" marB="0"/>
                </a:tc>
                <a:tc>
                  <a:txBody>
                    <a:bodyPr/>
                    <a:lstStyle/>
                    <a:p>
                      <a:pPr algn="ctr" fontAlgn="t"/>
                      <a:r>
                        <a:rPr lang="en-US" sz="2400" b="0" i="0" u="none" strike="noStrike">
                          <a:solidFill>
                            <a:srgbClr val="000000"/>
                          </a:solidFill>
                          <a:latin typeface="Arial"/>
                        </a:rPr>
                        <a:t>8.45</a:t>
                      </a:r>
                    </a:p>
                  </a:txBody>
                  <a:tcPr marL="9525" marR="9525" marT="9525" marB="0"/>
                </a:tc>
                <a:extLst>
                  <a:ext uri="{0D108BD9-81ED-4DB2-BD59-A6C34878D82A}">
                    <a16:rowId xmlns:a16="http://schemas.microsoft.com/office/drawing/2014/main" val="10002"/>
                  </a:ext>
                </a:extLst>
              </a:tr>
              <a:tr h="472440">
                <a:tc>
                  <a:txBody>
                    <a:bodyPr/>
                    <a:lstStyle/>
                    <a:p>
                      <a:pPr algn="ctr" fontAlgn="t"/>
                      <a:r>
                        <a:rPr lang="en-US" sz="2400" b="0" i="0" u="none" strike="noStrike">
                          <a:solidFill>
                            <a:srgbClr val="000000"/>
                          </a:solidFill>
                          <a:latin typeface="Arial"/>
                        </a:rPr>
                        <a:t>2</a:t>
                      </a:r>
                    </a:p>
                  </a:txBody>
                  <a:tcPr marL="9525" marR="9525" marT="9525" marB="0"/>
                </a:tc>
                <a:tc>
                  <a:txBody>
                    <a:bodyPr/>
                    <a:lstStyle/>
                    <a:p>
                      <a:pPr algn="l" fontAlgn="t"/>
                      <a:r>
                        <a:rPr lang="en-US" sz="2400" b="0" i="0" u="none" strike="noStrike" dirty="0">
                          <a:solidFill>
                            <a:srgbClr val="000000"/>
                          </a:solidFill>
                          <a:latin typeface="Arial"/>
                        </a:rPr>
                        <a:t>Grade B</a:t>
                      </a:r>
                    </a:p>
                  </a:txBody>
                  <a:tcPr marL="9525" marR="9525" marT="9525" marB="0"/>
                </a:tc>
                <a:tc gridSpan="2">
                  <a:txBody>
                    <a:bodyPr/>
                    <a:lstStyle/>
                    <a:p>
                      <a:pPr algn="ctr" fontAlgn="t"/>
                      <a:r>
                        <a:rPr lang="en-US" sz="2400" b="0" i="0" u="none" strike="noStrike">
                          <a:solidFill>
                            <a:srgbClr val="000000"/>
                          </a:solidFill>
                          <a:latin typeface="Arial"/>
                        </a:rPr>
                        <a:t>1334</a:t>
                      </a:r>
                    </a:p>
                  </a:txBody>
                  <a:tcPr marL="9525" marR="9525" marT="9525" marB="0"/>
                </a:tc>
                <a:tc hMerge="1">
                  <a:txBody>
                    <a:bodyPr/>
                    <a:lstStyle/>
                    <a:p>
                      <a:pPr algn="ctr" fontAlgn="t"/>
                      <a:endParaRPr lang="en-US" sz="2400" b="0" i="0" u="none" strike="noStrike">
                        <a:solidFill>
                          <a:srgbClr val="000000"/>
                        </a:solidFill>
                        <a:latin typeface="Arial"/>
                      </a:endParaRPr>
                    </a:p>
                  </a:txBody>
                  <a:tcPr marL="9525" marR="9525" marT="9525" marB="0"/>
                </a:tc>
                <a:tc>
                  <a:txBody>
                    <a:bodyPr/>
                    <a:lstStyle/>
                    <a:p>
                      <a:pPr algn="ctr" fontAlgn="t"/>
                      <a:r>
                        <a:rPr lang="en-US" sz="2400" b="0" i="0" u="none" strike="noStrike">
                          <a:solidFill>
                            <a:srgbClr val="000000"/>
                          </a:solidFill>
                          <a:latin typeface="Arial"/>
                        </a:rPr>
                        <a:t>4.25</a:t>
                      </a:r>
                    </a:p>
                  </a:txBody>
                  <a:tcPr marL="9525" marR="9525" marT="9525" marB="0"/>
                </a:tc>
                <a:extLst>
                  <a:ext uri="{0D108BD9-81ED-4DB2-BD59-A6C34878D82A}">
                    <a16:rowId xmlns:a16="http://schemas.microsoft.com/office/drawing/2014/main" val="10003"/>
                  </a:ext>
                </a:extLst>
              </a:tr>
              <a:tr h="472440">
                <a:tc>
                  <a:txBody>
                    <a:bodyPr/>
                    <a:lstStyle/>
                    <a:p>
                      <a:pPr algn="ctr" fontAlgn="t"/>
                      <a:r>
                        <a:rPr lang="en-US" sz="2400" b="0" i="0" u="none" strike="noStrike">
                          <a:solidFill>
                            <a:srgbClr val="000000"/>
                          </a:solidFill>
                          <a:latin typeface="Arial"/>
                        </a:rPr>
                        <a:t>3</a:t>
                      </a:r>
                    </a:p>
                  </a:txBody>
                  <a:tcPr marL="9525" marR="9525" marT="9525" marB="0"/>
                </a:tc>
                <a:tc>
                  <a:txBody>
                    <a:bodyPr/>
                    <a:lstStyle/>
                    <a:p>
                      <a:pPr algn="l" fontAlgn="t"/>
                      <a:r>
                        <a:rPr lang="en-US" sz="2400" b="0" i="0" u="none" strike="noStrike" dirty="0">
                          <a:solidFill>
                            <a:srgbClr val="000000"/>
                          </a:solidFill>
                          <a:latin typeface="Arial"/>
                        </a:rPr>
                        <a:t>Grade C</a:t>
                      </a:r>
                    </a:p>
                  </a:txBody>
                  <a:tcPr marL="9525" marR="9525" marT="9525" marB="0"/>
                </a:tc>
                <a:tc gridSpan="2">
                  <a:txBody>
                    <a:bodyPr/>
                    <a:lstStyle/>
                    <a:p>
                      <a:pPr algn="ctr" fontAlgn="t"/>
                      <a:r>
                        <a:rPr lang="en-US" sz="2400" b="0" i="0" u="none" strike="noStrike">
                          <a:solidFill>
                            <a:srgbClr val="000000"/>
                          </a:solidFill>
                          <a:latin typeface="Arial"/>
                        </a:rPr>
                        <a:t>5540</a:t>
                      </a:r>
                    </a:p>
                  </a:txBody>
                  <a:tcPr marL="9525" marR="9525" marT="9525" marB="0"/>
                </a:tc>
                <a:tc hMerge="1">
                  <a:txBody>
                    <a:bodyPr/>
                    <a:lstStyle/>
                    <a:p>
                      <a:pPr algn="ctr" fontAlgn="t"/>
                      <a:endParaRPr lang="en-US" sz="2400" b="0" i="0" u="none" strike="noStrike">
                        <a:solidFill>
                          <a:srgbClr val="000000"/>
                        </a:solidFill>
                        <a:latin typeface="Arial"/>
                      </a:endParaRPr>
                    </a:p>
                  </a:txBody>
                  <a:tcPr marL="9525" marR="9525" marT="9525" marB="0"/>
                </a:tc>
                <a:tc>
                  <a:txBody>
                    <a:bodyPr/>
                    <a:lstStyle/>
                    <a:p>
                      <a:pPr algn="ctr" fontAlgn="t"/>
                      <a:r>
                        <a:rPr lang="en-US" sz="2400" b="0" i="0" u="none" strike="noStrike">
                          <a:solidFill>
                            <a:srgbClr val="000000"/>
                          </a:solidFill>
                          <a:latin typeface="Arial"/>
                        </a:rPr>
                        <a:t>17.64</a:t>
                      </a:r>
                    </a:p>
                  </a:txBody>
                  <a:tcPr marL="9525" marR="9525" marT="9525" marB="0"/>
                </a:tc>
                <a:extLst>
                  <a:ext uri="{0D108BD9-81ED-4DB2-BD59-A6C34878D82A}">
                    <a16:rowId xmlns:a16="http://schemas.microsoft.com/office/drawing/2014/main" val="10004"/>
                  </a:ext>
                </a:extLst>
              </a:tr>
              <a:tr h="472440">
                <a:tc>
                  <a:txBody>
                    <a:bodyPr/>
                    <a:lstStyle/>
                    <a:p>
                      <a:pPr algn="ctr" fontAlgn="t"/>
                      <a:r>
                        <a:rPr lang="en-US" sz="2400" b="0" i="0" u="none" strike="noStrike">
                          <a:solidFill>
                            <a:srgbClr val="000000"/>
                          </a:solidFill>
                          <a:latin typeface="Arial"/>
                        </a:rPr>
                        <a:t>4</a:t>
                      </a:r>
                    </a:p>
                  </a:txBody>
                  <a:tcPr marL="9525" marR="9525" marT="9525" marB="0"/>
                </a:tc>
                <a:tc>
                  <a:txBody>
                    <a:bodyPr/>
                    <a:lstStyle/>
                    <a:p>
                      <a:pPr algn="l" fontAlgn="t"/>
                      <a:r>
                        <a:rPr lang="en-US" sz="2400" b="0" i="0" u="none" strike="noStrike">
                          <a:solidFill>
                            <a:srgbClr val="000000"/>
                          </a:solidFill>
                          <a:latin typeface="Arial"/>
                        </a:rPr>
                        <a:t>Grade D</a:t>
                      </a:r>
                    </a:p>
                  </a:txBody>
                  <a:tcPr marL="9525" marR="9525" marT="9525" marB="0"/>
                </a:tc>
                <a:tc gridSpan="2">
                  <a:txBody>
                    <a:bodyPr/>
                    <a:lstStyle/>
                    <a:p>
                      <a:pPr algn="ctr" fontAlgn="t"/>
                      <a:r>
                        <a:rPr lang="en-US" sz="2400" b="0" i="0" u="none" strike="noStrike">
                          <a:solidFill>
                            <a:srgbClr val="000000"/>
                          </a:solidFill>
                          <a:latin typeface="Arial"/>
                        </a:rPr>
                        <a:t>21414</a:t>
                      </a:r>
                    </a:p>
                  </a:txBody>
                  <a:tcPr marL="9525" marR="9525" marT="9525" marB="0"/>
                </a:tc>
                <a:tc hMerge="1">
                  <a:txBody>
                    <a:bodyPr/>
                    <a:lstStyle/>
                    <a:p>
                      <a:pPr algn="ctr" fontAlgn="t"/>
                      <a:endParaRPr lang="en-US" sz="2400" b="0" i="0" u="none" strike="noStrike">
                        <a:solidFill>
                          <a:srgbClr val="000000"/>
                        </a:solidFill>
                        <a:latin typeface="Arial"/>
                      </a:endParaRPr>
                    </a:p>
                  </a:txBody>
                  <a:tcPr marL="9525" marR="9525" marT="9525" marB="0"/>
                </a:tc>
                <a:tc>
                  <a:txBody>
                    <a:bodyPr/>
                    <a:lstStyle/>
                    <a:p>
                      <a:pPr algn="ctr" fontAlgn="t"/>
                      <a:r>
                        <a:rPr lang="en-US" sz="2400" b="0" i="0" u="none" strike="noStrike">
                          <a:solidFill>
                            <a:srgbClr val="000000"/>
                          </a:solidFill>
                          <a:latin typeface="Arial"/>
                        </a:rPr>
                        <a:t>68.19</a:t>
                      </a:r>
                    </a:p>
                  </a:txBody>
                  <a:tcPr marL="9525" marR="9525" marT="9525" marB="0"/>
                </a:tc>
                <a:extLst>
                  <a:ext uri="{0D108BD9-81ED-4DB2-BD59-A6C34878D82A}">
                    <a16:rowId xmlns:a16="http://schemas.microsoft.com/office/drawing/2014/main" val="10005"/>
                  </a:ext>
                </a:extLst>
              </a:tr>
              <a:tr h="472440">
                <a:tc>
                  <a:txBody>
                    <a:bodyPr/>
                    <a:lstStyle/>
                    <a:p>
                      <a:pPr algn="ctr" fontAlgn="t"/>
                      <a:r>
                        <a:rPr lang="en-US" sz="2400" b="0" i="0" u="none" strike="noStrike">
                          <a:solidFill>
                            <a:srgbClr val="000000"/>
                          </a:solidFill>
                          <a:latin typeface="Arial"/>
                        </a:rPr>
                        <a:t>5</a:t>
                      </a:r>
                    </a:p>
                  </a:txBody>
                  <a:tcPr marL="9525" marR="9525" marT="9525" marB="0"/>
                </a:tc>
                <a:tc>
                  <a:txBody>
                    <a:bodyPr/>
                    <a:lstStyle/>
                    <a:p>
                      <a:pPr algn="l" fontAlgn="t"/>
                      <a:r>
                        <a:rPr lang="en-US" sz="2400" b="0" i="0" u="none" strike="noStrike">
                          <a:solidFill>
                            <a:srgbClr val="000000"/>
                          </a:solidFill>
                          <a:latin typeface="Arial"/>
                        </a:rPr>
                        <a:t>Grade E</a:t>
                      </a:r>
                    </a:p>
                  </a:txBody>
                  <a:tcPr marL="9525" marR="9525" marT="9525" marB="0"/>
                </a:tc>
                <a:tc gridSpan="2">
                  <a:txBody>
                    <a:bodyPr/>
                    <a:lstStyle/>
                    <a:p>
                      <a:pPr algn="ctr" fontAlgn="t"/>
                      <a:r>
                        <a:rPr lang="en-US" sz="2400" b="0" i="0" u="none" strike="noStrike">
                          <a:solidFill>
                            <a:srgbClr val="000000"/>
                          </a:solidFill>
                          <a:latin typeface="Arial"/>
                        </a:rPr>
                        <a:t>459</a:t>
                      </a:r>
                    </a:p>
                  </a:txBody>
                  <a:tcPr marL="9525" marR="9525" marT="9525" marB="0"/>
                </a:tc>
                <a:tc hMerge="1">
                  <a:txBody>
                    <a:bodyPr/>
                    <a:lstStyle/>
                    <a:p>
                      <a:pPr algn="ctr" fontAlgn="t"/>
                      <a:endParaRPr lang="en-US" sz="2400" b="0" i="0" u="none" strike="noStrike">
                        <a:solidFill>
                          <a:srgbClr val="000000"/>
                        </a:solidFill>
                        <a:latin typeface="Arial"/>
                      </a:endParaRPr>
                    </a:p>
                  </a:txBody>
                  <a:tcPr marL="9525" marR="9525" marT="9525" marB="0"/>
                </a:tc>
                <a:tc>
                  <a:txBody>
                    <a:bodyPr/>
                    <a:lstStyle/>
                    <a:p>
                      <a:pPr algn="ctr" fontAlgn="t"/>
                      <a:r>
                        <a:rPr lang="en-US" sz="2400" b="0" i="0" u="none" strike="noStrike">
                          <a:solidFill>
                            <a:srgbClr val="000000"/>
                          </a:solidFill>
                          <a:latin typeface="Arial"/>
                        </a:rPr>
                        <a:t>1.46</a:t>
                      </a:r>
                    </a:p>
                  </a:txBody>
                  <a:tcPr marL="9525" marR="9525" marT="9525" marB="0"/>
                </a:tc>
                <a:extLst>
                  <a:ext uri="{0D108BD9-81ED-4DB2-BD59-A6C34878D82A}">
                    <a16:rowId xmlns:a16="http://schemas.microsoft.com/office/drawing/2014/main" val="10006"/>
                  </a:ext>
                </a:extLst>
              </a:tr>
              <a:tr h="472440">
                <a:tc>
                  <a:txBody>
                    <a:bodyPr/>
                    <a:lstStyle/>
                    <a:p>
                      <a:pPr algn="ctr" fontAlgn="t"/>
                      <a:endParaRPr lang="en-US" sz="2400" b="0" i="0" u="none" strike="noStrike" dirty="0">
                        <a:solidFill>
                          <a:srgbClr val="000000"/>
                        </a:solidFill>
                        <a:latin typeface="Arial"/>
                      </a:endParaRPr>
                    </a:p>
                  </a:txBody>
                  <a:tcPr marL="9525" marR="9525" marT="9525" marB="0"/>
                </a:tc>
                <a:tc gridSpan="4">
                  <a:txBody>
                    <a:bodyPr/>
                    <a:lstStyle/>
                    <a:p>
                      <a:pPr algn="ctr" fontAlgn="t"/>
                      <a:r>
                        <a:rPr lang="en-US" sz="2400" b="0" i="0" u="none" strike="noStrike">
                          <a:solidFill>
                            <a:srgbClr val="000000"/>
                          </a:solidFill>
                          <a:latin typeface="Arial"/>
                        </a:rPr>
                        <a:t>Recruitment Source</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72440">
                <a:tc>
                  <a:txBody>
                    <a:bodyPr/>
                    <a:lstStyle/>
                    <a:p>
                      <a:pPr algn="ctr" fontAlgn="t"/>
                      <a:r>
                        <a:rPr lang="en-US" sz="2400" b="0" i="0" u="none" strike="noStrike">
                          <a:solidFill>
                            <a:srgbClr val="000000"/>
                          </a:solidFill>
                          <a:latin typeface="Arial"/>
                        </a:rPr>
                        <a:t>1</a:t>
                      </a:r>
                    </a:p>
                  </a:txBody>
                  <a:tcPr marL="9525" marR="9525" marT="9525" marB="0"/>
                </a:tc>
                <a:tc>
                  <a:txBody>
                    <a:bodyPr/>
                    <a:lstStyle/>
                    <a:p>
                      <a:pPr algn="l" fontAlgn="t"/>
                      <a:r>
                        <a:rPr lang="en-US" sz="2400" b="0" i="0" u="none" strike="noStrike">
                          <a:solidFill>
                            <a:srgbClr val="000000"/>
                          </a:solidFill>
                          <a:latin typeface="Arial"/>
                        </a:rPr>
                        <a:t>Direct from Campus</a:t>
                      </a:r>
                    </a:p>
                  </a:txBody>
                  <a:tcPr marL="9525" marR="9525" marT="9525" marB="0"/>
                </a:tc>
                <a:tc>
                  <a:txBody>
                    <a:bodyPr/>
                    <a:lstStyle/>
                    <a:p>
                      <a:pPr algn="ctr" fontAlgn="t"/>
                      <a:r>
                        <a:rPr lang="en-US" sz="2400" b="0" i="0" u="none" strike="noStrike">
                          <a:solidFill>
                            <a:srgbClr val="000000"/>
                          </a:solidFill>
                          <a:latin typeface="Arial"/>
                        </a:rPr>
                        <a:t>14989</a:t>
                      </a:r>
                    </a:p>
                  </a:txBody>
                  <a:tcPr marL="9525" marR="9525" marT="9525" marB="0"/>
                </a:tc>
                <a:tc gridSpan="2">
                  <a:txBody>
                    <a:bodyPr/>
                    <a:lstStyle/>
                    <a:p>
                      <a:pPr algn="ctr" fontAlgn="t"/>
                      <a:r>
                        <a:rPr lang="en-US" sz="2400" b="0" i="0" u="none" strike="noStrike">
                          <a:solidFill>
                            <a:srgbClr val="000000"/>
                          </a:solidFill>
                          <a:latin typeface="Arial"/>
                        </a:rPr>
                        <a:t>47.73</a:t>
                      </a:r>
                    </a:p>
                  </a:txBody>
                  <a:tcPr marL="9525" marR="9525" marT="9525" marB="0"/>
                </a:tc>
                <a:tc hMerge="1">
                  <a:txBody>
                    <a:bodyPr/>
                    <a:lstStyle/>
                    <a:p>
                      <a:endParaRPr lang="en-US"/>
                    </a:p>
                  </a:txBody>
                  <a:tcPr/>
                </a:tc>
                <a:extLst>
                  <a:ext uri="{0D108BD9-81ED-4DB2-BD59-A6C34878D82A}">
                    <a16:rowId xmlns:a16="http://schemas.microsoft.com/office/drawing/2014/main" val="10008"/>
                  </a:ext>
                </a:extLst>
              </a:tr>
              <a:tr h="472440">
                <a:tc>
                  <a:txBody>
                    <a:bodyPr/>
                    <a:lstStyle/>
                    <a:p>
                      <a:pPr algn="ctr" fontAlgn="t"/>
                      <a:r>
                        <a:rPr lang="en-US" sz="2400" b="0" i="0" u="none" strike="noStrike">
                          <a:solidFill>
                            <a:srgbClr val="000000"/>
                          </a:solidFill>
                          <a:latin typeface="Arial"/>
                        </a:rPr>
                        <a:t>2</a:t>
                      </a:r>
                    </a:p>
                  </a:txBody>
                  <a:tcPr marL="9525" marR="9525" marT="9525" marB="0"/>
                </a:tc>
                <a:tc>
                  <a:txBody>
                    <a:bodyPr/>
                    <a:lstStyle/>
                    <a:p>
                      <a:pPr algn="l" fontAlgn="t"/>
                      <a:r>
                        <a:rPr lang="en-US" sz="2400" b="0" i="0" u="none" strike="noStrike">
                          <a:solidFill>
                            <a:srgbClr val="000000"/>
                          </a:solidFill>
                          <a:latin typeface="Arial"/>
                        </a:rPr>
                        <a:t>From Outside Campus (Lateral)</a:t>
                      </a:r>
                    </a:p>
                  </a:txBody>
                  <a:tcPr marL="9525" marR="9525" marT="9525" marB="0"/>
                </a:tc>
                <a:tc>
                  <a:txBody>
                    <a:bodyPr/>
                    <a:lstStyle/>
                    <a:p>
                      <a:pPr algn="ctr" fontAlgn="t"/>
                      <a:r>
                        <a:rPr lang="en-US" sz="2400" b="0" i="0" u="none" strike="noStrike">
                          <a:solidFill>
                            <a:srgbClr val="000000"/>
                          </a:solidFill>
                          <a:latin typeface="Arial"/>
                        </a:rPr>
                        <a:t>16413</a:t>
                      </a:r>
                    </a:p>
                  </a:txBody>
                  <a:tcPr marL="9525" marR="9525" marT="9525" marB="0"/>
                </a:tc>
                <a:tc gridSpan="2">
                  <a:txBody>
                    <a:bodyPr/>
                    <a:lstStyle/>
                    <a:p>
                      <a:pPr algn="ctr" fontAlgn="t"/>
                      <a:r>
                        <a:rPr lang="en-US" sz="2400" b="0" i="0" u="none" strike="noStrike" dirty="0">
                          <a:solidFill>
                            <a:srgbClr val="000000"/>
                          </a:solidFill>
                          <a:latin typeface="Arial"/>
                        </a:rPr>
                        <a:t>52.27</a:t>
                      </a:r>
                    </a:p>
                  </a:txBody>
                  <a:tcPr marL="9525" marR="9525" marT="9525" marB="0"/>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43345"/>
            <a:ext cx="8596668" cy="1320800"/>
          </a:xfrm>
        </p:spPr>
        <p:txBody>
          <a:bodyPr/>
          <a:lstStyle/>
          <a:p>
            <a:r>
              <a:rPr lang="en-US" dirty="0"/>
              <a:t>Analysis and Results</a:t>
            </a:r>
          </a:p>
        </p:txBody>
      </p:sp>
      <p:sp>
        <p:nvSpPr>
          <p:cNvPr id="3" name="Content Placeholder 2"/>
          <p:cNvSpPr>
            <a:spLocks noGrp="1"/>
          </p:cNvSpPr>
          <p:nvPr>
            <p:ph idx="1"/>
          </p:nvPr>
        </p:nvSpPr>
        <p:spPr>
          <a:xfrm>
            <a:off x="677333" y="1316182"/>
            <a:ext cx="10087649" cy="5334000"/>
          </a:xfrm>
        </p:spPr>
        <p:txBody>
          <a:bodyPr>
            <a:noAutofit/>
          </a:bodyPr>
          <a:lstStyle/>
          <a:p>
            <a:r>
              <a:rPr lang="en-US" sz="2400" dirty="0"/>
              <a:t>Three different prediction models - Classification and Regression Trees, CHAID and Artificial Neural Networks were built.  </a:t>
            </a:r>
          </a:p>
          <a:p>
            <a:r>
              <a:rPr lang="en-US" sz="2400" dirty="0"/>
              <a:t>The models built using the training dataset were tested on the testing dataset.  </a:t>
            </a:r>
          </a:p>
          <a:p>
            <a:r>
              <a:rPr lang="en-US" sz="2400" dirty="0"/>
              <a:t>In terms of overall prediction rate, the Artificial Neural Networks (ANNs) performed best with accuracy levels of 91.5 percent on the training dataset and 91.73 percent of the testing dataset. </a:t>
            </a:r>
          </a:p>
          <a:p>
            <a:r>
              <a:rPr lang="en-US" sz="2400" dirty="0"/>
              <a:t>ANNs is as high as 93 percent with respect to those who are unlikely to attrite.  </a:t>
            </a:r>
          </a:p>
          <a:p>
            <a:r>
              <a:rPr lang="en-US" sz="2400" dirty="0"/>
              <a:t>This accuracy drops to about 84 percent with respect to those who are likely to attrite.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5287351"/>
              </p:ext>
            </p:extLst>
          </p:nvPr>
        </p:nvGraphicFramePr>
        <p:xfrm>
          <a:off x="1039090" y="386080"/>
          <a:ext cx="8234910" cy="6085840"/>
        </p:xfrm>
        <a:graphic>
          <a:graphicData uri="http://schemas.openxmlformats.org/drawingml/2006/table">
            <a:tbl>
              <a:tblPr firstRow="1" bandRow="1">
                <a:tableStyleId>{5C22544A-7EE6-4342-B048-85BDC9FD1C3A}</a:tableStyleId>
              </a:tblPr>
              <a:tblGrid>
                <a:gridCol w="1646982">
                  <a:extLst>
                    <a:ext uri="{9D8B030D-6E8A-4147-A177-3AD203B41FA5}">
                      <a16:colId xmlns:a16="http://schemas.microsoft.com/office/drawing/2014/main" val="20000"/>
                    </a:ext>
                  </a:extLst>
                </a:gridCol>
                <a:gridCol w="1646982">
                  <a:extLst>
                    <a:ext uri="{9D8B030D-6E8A-4147-A177-3AD203B41FA5}">
                      <a16:colId xmlns:a16="http://schemas.microsoft.com/office/drawing/2014/main" val="20001"/>
                    </a:ext>
                  </a:extLst>
                </a:gridCol>
                <a:gridCol w="1646982">
                  <a:extLst>
                    <a:ext uri="{9D8B030D-6E8A-4147-A177-3AD203B41FA5}">
                      <a16:colId xmlns:a16="http://schemas.microsoft.com/office/drawing/2014/main" val="20002"/>
                    </a:ext>
                  </a:extLst>
                </a:gridCol>
                <a:gridCol w="1646982">
                  <a:extLst>
                    <a:ext uri="{9D8B030D-6E8A-4147-A177-3AD203B41FA5}">
                      <a16:colId xmlns:a16="http://schemas.microsoft.com/office/drawing/2014/main" val="20003"/>
                    </a:ext>
                  </a:extLst>
                </a:gridCol>
                <a:gridCol w="1646982">
                  <a:extLst>
                    <a:ext uri="{9D8B030D-6E8A-4147-A177-3AD203B41FA5}">
                      <a16:colId xmlns:a16="http://schemas.microsoft.com/office/drawing/2014/main" val="20004"/>
                    </a:ext>
                  </a:extLst>
                </a:gridCol>
              </a:tblGrid>
              <a:tr h="380365">
                <a:tc gridSpan="5">
                  <a:txBody>
                    <a:bodyPr/>
                    <a:lstStyle/>
                    <a:p>
                      <a:pPr algn="ctr" fontAlgn="t"/>
                      <a:r>
                        <a:rPr lang="en-US" sz="2400" b="0" i="0" u="none" strike="noStrike" dirty="0">
                          <a:solidFill>
                            <a:schemeClr val="bg1"/>
                          </a:solidFill>
                          <a:latin typeface="Arial"/>
                        </a:rPr>
                        <a:t>70% Training Set</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0365">
                <a:tc gridSpan="5">
                  <a:txBody>
                    <a:bodyPr/>
                    <a:lstStyle/>
                    <a:p>
                      <a:pPr algn="ctr" fontAlgn="t"/>
                      <a:r>
                        <a:rPr lang="en-US" sz="2400" b="0" i="0" u="none" strike="noStrike" dirty="0">
                          <a:solidFill>
                            <a:srgbClr val="000000"/>
                          </a:solidFill>
                          <a:latin typeface="Arial"/>
                        </a:rPr>
                        <a:t>Classification and Regression Tree</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0365">
                <a:tc>
                  <a:txBody>
                    <a:bodyPr/>
                    <a:lstStyle/>
                    <a:p>
                      <a:pPr algn="ctr" fontAlgn="t"/>
                      <a:r>
                        <a:rPr lang="en-US" sz="2400" b="0" i="0" u="none" strike="noStrike">
                          <a:solidFill>
                            <a:srgbClr val="000000"/>
                          </a:solidFill>
                          <a:latin typeface="Arial"/>
                        </a:rPr>
                        <a:t>Attrition</a:t>
                      </a:r>
                    </a:p>
                  </a:txBody>
                  <a:tcPr marL="9525" marR="9525" marT="9525" marB="0"/>
                </a:tc>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dirty="0">
                          <a:solidFill>
                            <a:srgbClr val="000000"/>
                          </a:solidFill>
                          <a:latin typeface="Arial"/>
                        </a:rPr>
                        <a:t>YES</a:t>
                      </a:r>
                    </a:p>
                  </a:txBody>
                  <a:tcPr marL="9525" marR="9525" marT="9525" marB="0"/>
                </a:tc>
                <a:tc>
                  <a:txBody>
                    <a:bodyPr/>
                    <a:lstStyle/>
                    <a:p>
                      <a:pPr algn="l" fontAlgn="t"/>
                      <a:r>
                        <a:rPr lang="en-US" sz="2400" b="0" i="0" u="none" strike="noStrike">
                          <a:solidFill>
                            <a:srgbClr val="000000"/>
                          </a:solidFill>
                          <a:latin typeface="Calibri"/>
                        </a:rPr>
                        <a:t> </a:t>
                      </a:r>
                    </a:p>
                  </a:txBody>
                  <a:tcPr marL="9525" marR="9525" marT="9525" marB="0"/>
                </a:tc>
                <a:tc>
                  <a:txBody>
                    <a:bodyPr/>
                    <a:lstStyle/>
                    <a:p>
                      <a:pPr algn="l" fontAlgn="t"/>
                      <a:r>
                        <a:rPr lang="en-US" sz="2400" b="0" i="0" u="none" strike="noStrike">
                          <a:solidFill>
                            <a:srgbClr val="000000"/>
                          </a:solidFill>
                          <a:latin typeface="Calibri"/>
                        </a:rPr>
                        <a:t> </a:t>
                      </a:r>
                    </a:p>
                  </a:txBody>
                  <a:tcPr marL="9525" marR="9525" marT="9525" marB="0"/>
                </a:tc>
                <a:extLst>
                  <a:ext uri="{0D108BD9-81ED-4DB2-BD59-A6C34878D82A}">
                    <a16:rowId xmlns:a16="http://schemas.microsoft.com/office/drawing/2014/main" val="10002"/>
                  </a:ext>
                </a:extLst>
              </a:tr>
              <a:tr h="380365">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dirty="0">
                          <a:solidFill>
                            <a:srgbClr val="000000"/>
                          </a:solidFill>
                          <a:latin typeface="Arial"/>
                        </a:rPr>
                        <a:t>12,401</a:t>
                      </a:r>
                    </a:p>
                  </a:txBody>
                  <a:tcPr marL="9525" marR="9525" marT="9525" marB="0"/>
                </a:tc>
                <a:tc>
                  <a:txBody>
                    <a:bodyPr/>
                    <a:lstStyle/>
                    <a:p>
                      <a:pPr algn="ctr" fontAlgn="t"/>
                      <a:r>
                        <a:rPr lang="en-US" sz="2400" b="0" i="0" u="none" strike="noStrike" dirty="0">
                          <a:solidFill>
                            <a:srgbClr val="000000"/>
                          </a:solidFill>
                          <a:latin typeface="Arial"/>
                        </a:rPr>
                        <a:t>5,470</a:t>
                      </a:r>
                    </a:p>
                  </a:txBody>
                  <a:tcPr marL="9525" marR="9525" marT="9525" marB="0"/>
                </a:tc>
                <a:tc>
                  <a:txBody>
                    <a:bodyPr/>
                    <a:lstStyle/>
                    <a:p>
                      <a:pPr algn="ctr" fontAlgn="t"/>
                      <a:r>
                        <a:rPr lang="en-US" sz="2400" b="0" i="0" u="none" strike="noStrike" dirty="0">
                          <a:solidFill>
                            <a:srgbClr val="000000"/>
                          </a:solidFill>
                          <a:latin typeface="Arial"/>
                        </a:rPr>
                        <a:t>17,871</a:t>
                      </a:r>
                    </a:p>
                  </a:txBody>
                  <a:tcPr marL="9525" marR="9525" marT="9525" marB="0"/>
                </a:tc>
                <a:tc>
                  <a:txBody>
                    <a:bodyPr/>
                    <a:lstStyle/>
                    <a:p>
                      <a:pPr algn="ctr" fontAlgn="t"/>
                      <a:r>
                        <a:rPr lang="en-US" sz="2400" b="0" i="0" u="none" strike="noStrike">
                          <a:solidFill>
                            <a:srgbClr val="000000"/>
                          </a:solidFill>
                          <a:latin typeface="Arial"/>
                        </a:rPr>
                        <a:t>69.39%</a:t>
                      </a:r>
                    </a:p>
                  </a:txBody>
                  <a:tcPr marL="9525" marR="9525" marT="9525" marB="0"/>
                </a:tc>
                <a:extLst>
                  <a:ext uri="{0D108BD9-81ED-4DB2-BD59-A6C34878D82A}">
                    <a16:rowId xmlns:a16="http://schemas.microsoft.com/office/drawing/2014/main" val="10003"/>
                  </a:ext>
                </a:extLst>
              </a:tr>
              <a:tr h="380365">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ctr" fontAlgn="t"/>
                      <a:r>
                        <a:rPr lang="en-US" sz="2400" b="0" i="0" u="none" strike="noStrike" dirty="0">
                          <a:solidFill>
                            <a:srgbClr val="000000"/>
                          </a:solidFill>
                          <a:latin typeface="Arial"/>
                        </a:rPr>
                        <a:t>1,140</a:t>
                      </a:r>
                    </a:p>
                  </a:txBody>
                  <a:tcPr marL="9525" marR="9525" marT="9525" marB="0"/>
                </a:tc>
                <a:tc>
                  <a:txBody>
                    <a:bodyPr/>
                    <a:lstStyle/>
                    <a:p>
                      <a:pPr algn="ctr" fontAlgn="t"/>
                      <a:r>
                        <a:rPr lang="en-US" sz="2400" b="0" i="0" u="none" strike="noStrike" dirty="0">
                          <a:solidFill>
                            <a:srgbClr val="000000"/>
                          </a:solidFill>
                          <a:latin typeface="Arial"/>
                        </a:rPr>
                        <a:t>3,057</a:t>
                      </a:r>
                    </a:p>
                  </a:txBody>
                  <a:tcPr marL="9525" marR="9525" marT="9525" marB="0"/>
                </a:tc>
                <a:tc>
                  <a:txBody>
                    <a:bodyPr/>
                    <a:lstStyle/>
                    <a:p>
                      <a:pPr algn="ctr" fontAlgn="t"/>
                      <a:r>
                        <a:rPr lang="en-US" sz="2400" b="0" i="0" u="none" strike="noStrike" dirty="0">
                          <a:solidFill>
                            <a:srgbClr val="000000"/>
                          </a:solidFill>
                          <a:latin typeface="Arial"/>
                        </a:rPr>
                        <a:t>4,197</a:t>
                      </a:r>
                    </a:p>
                  </a:txBody>
                  <a:tcPr marL="9525" marR="9525" marT="9525" marB="0"/>
                </a:tc>
                <a:tc>
                  <a:txBody>
                    <a:bodyPr/>
                    <a:lstStyle/>
                    <a:p>
                      <a:pPr algn="ctr" fontAlgn="t"/>
                      <a:r>
                        <a:rPr lang="en-US" sz="2400" b="0" i="0" u="none" strike="noStrike">
                          <a:solidFill>
                            <a:srgbClr val="000000"/>
                          </a:solidFill>
                          <a:latin typeface="Arial"/>
                        </a:rPr>
                        <a:t>72.84%</a:t>
                      </a:r>
                    </a:p>
                  </a:txBody>
                  <a:tcPr marL="9525" marR="9525" marT="9525" marB="0"/>
                </a:tc>
                <a:extLst>
                  <a:ext uri="{0D108BD9-81ED-4DB2-BD59-A6C34878D82A}">
                    <a16:rowId xmlns:a16="http://schemas.microsoft.com/office/drawing/2014/main" val="10004"/>
                  </a:ext>
                </a:extLst>
              </a:tr>
              <a:tr h="380365">
                <a:tc gridSpan="4">
                  <a:txBody>
                    <a:bodyPr/>
                    <a:lstStyle/>
                    <a:p>
                      <a:pPr algn="ctr" fontAlgn="t"/>
                      <a:r>
                        <a:rPr lang="en-US" sz="2400" b="0" i="0" u="none" strike="noStrike" dirty="0">
                          <a:solidFill>
                            <a:srgbClr val="FF0000"/>
                          </a:solidFill>
                          <a:latin typeface="Arial"/>
                        </a:rPr>
                        <a:t>Overall Accuracy</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r>
                        <a:rPr lang="en-US" sz="2400" b="0" i="0" u="none" strike="noStrike" dirty="0">
                          <a:solidFill>
                            <a:srgbClr val="FF0000"/>
                          </a:solidFill>
                          <a:latin typeface="Arial"/>
                        </a:rPr>
                        <a:t>70.05%</a:t>
                      </a:r>
                    </a:p>
                  </a:txBody>
                  <a:tcPr marL="9525" marR="9525" marT="9525" marB="0"/>
                </a:tc>
                <a:extLst>
                  <a:ext uri="{0D108BD9-81ED-4DB2-BD59-A6C34878D82A}">
                    <a16:rowId xmlns:a16="http://schemas.microsoft.com/office/drawing/2014/main" val="10005"/>
                  </a:ext>
                </a:extLst>
              </a:tr>
              <a:tr h="380365">
                <a:tc gridSpan="5">
                  <a:txBody>
                    <a:bodyPr/>
                    <a:lstStyle/>
                    <a:p>
                      <a:pPr algn="ctr" fontAlgn="t"/>
                      <a:r>
                        <a:rPr lang="en-US" sz="2400" b="0" i="0" u="none" strike="noStrike" dirty="0">
                          <a:solidFill>
                            <a:srgbClr val="000000"/>
                          </a:solidFill>
                          <a:latin typeface="Arial"/>
                        </a:rPr>
                        <a:t>CHAID</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80365">
                <a:tc>
                  <a:txBody>
                    <a:bodyPr/>
                    <a:lstStyle/>
                    <a:p>
                      <a:pPr algn="ctr" fontAlgn="t"/>
                      <a:r>
                        <a:rPr lang="en-US" sz="2400" b="0" i="0" u="none" strike="noStrike">
                          <a:solidFill>
                            <a:srgbClr val="000000"/>
                          </a:solidFill>
                          <a:latin typeface="Arial"/>
                        </a:rPr>
                        <a:t>Attrition</a:t>
                      </a:r>
                    </a:p>
                  </a:txBody>
                  <a:tcPr marL="9525" marR="9525" marT="9525" marB="0"/>
                </a:tc>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l" fontAlgn="t"/>
                      <a:r>
                        <a:rPr lang="en-US" sz="2400" b="0" i="0" u="none" strike="noStrike" dirty="0">
                          <a:solidFill>
                            <a:srgbClr val="000000"/>
                          </a:solidFill>
                          <a:latin typeface="Calibri"/>
                        </a:rPr>
                        <a:t> </a:t>
                      </a:r>
                    </a:p>
                  </a:txBody>
                  <a:tcPr marL="9525" marR="9525" marT="9525" marB="0"/>
                </a:tc>
                <a:tc>
                  <a:txBody>
                    <a:bodyPr/>
                    <a:lstStyle/>
                    <a:p>
                      <a:pPr algn="l" fontAlgn="t"/>
                      <a:r>
                        <a:rPr lang="en-US" sz="2400" b="0" i="0" u="none" strike="noStrike">
                          <a:solidFill>
                            <a:srgbClr val="000000"/>
                          </a:solidFill>
                          <a:latin typeface="Calibri"/>
                        </a:rPr>
                        <a:t> </a:t>
                      </a:r>
                    </a:p>
                  </a:txBody>
                  <a:tcPr marL="9525" marR="9525" marT="9525" marB="0"/>
                </a:tc>
                <a:extLst>
                  <a:ext uri="{0D108BD9-81ED-4DB2-BD59-A6C34878D82A}">
                    <a16:rowId xmlns:a16="http://schemas.microsoft.com/office/drawing/2014/main" val="10007"/>
                  </a:ext>
                </a:extLst>
              </a:tr>
              <a:tr h="380365">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dirty="0">
                          <a:solidFill>
                            <a:srgbClr val="000000"/>
                          </a:solidFill>
                          <a:latin typeface="Arial"/>
                        </a:rPr>
                        <a:t>16,706</a:t>
                      </a:r>
                    </a:p>
                  </a:txBody>
                  <a:tcPr marL="9525" marR="9525" marT="9525" marB="0"/>
                </a:tc>
                <a:tc>
                  <a:txBody>
                    <a:bodyPr/>
                    <a:lstStyle/>
                    <a:p>
                      <a:pPr algn="ctr" fontAlgn="t"/>
                      <a:r>
                        <a:rPr lang="en-US" sz="2400" b="0" i="0" u="none" strike="noStrike" dirty="0">
                          <a:solidFill>
                            <a:srgbClr val="000000"/>
                          </a:solidFill>
                          <a:latin typeface="Arial"/>
                        </a:rPr>
                        <a:t>1,165</a:t>
                      </a:r>
                    </a:p>
                  </a:txBody>
                  <a:tcPr marL="9525" marR="9525" marT="9525" marB="0"/>
                </a:tc>
                <a:tc>
                  <a:txBody>
                    <a:bodyPr/>
                    <a:lstStyle/>
                    <a:p>
                      <a:pPr algn="ctr" fontAlgn="t"/>
                      <a:r>
                        <a:rPr lang="en-US" sz="2400" b="0" i="0" u="none" strike="noStrike" dirty="0">
                          <a:solidFill>
                            <a:srgbClr val="000000"/>
                          </a:solidFill>
                          <a:latin typeface="Arial"/>
                        </a:rPr>
                        <a:t>17,871</a:t>
                      </a:r>
                    </a:p>
                  </a:txBody>
                  <a:tcPr marL="9525" marR="9525" marT="9525" marB="0"/>
                </a:tc>
                <a:tc>
                  <a:txBody>
                    <a:bodyPr/>
                    <a:lstStyle/>
                    <a:p>
                      <a:pPr algn="ctr" fontAlgn="t"/>
                      <a:r>
                        <a:rPr lang="en-US" sz="2400" b="0" i="0" u="none" strike="noStrike">
                          <a:solidFill>
                            <a:srgbClr val="000000"/>
                          </a:solidFill>
                          <a:latin typeface="Arial"/>
                        </a:rPr>
                        <a:t>93.48%</a:t>
                      </a:r>
                    </a:p>
                  </a:txBody>
                  <a:tcPr marL="9525" marR="9525" marT="9525" marB="0"/>
                </a:tc>
                <a:extLst>
                  <a:ext uri="{0D108BD9-81ED-4DB2-BD59-A6C34878D82A}">
                    <a16:rowId xmlns:a16="http://schemas.microsoft.com/office/drawing/2014/main" val="10008"/>
                  </a:ext>
                </a:extLst>
              </a:tr>
              <a:tr h="380365">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ctr" fontAlgn="t"/>
                      <a:r>
                        <a:rPr lang="en-US" sz="2400" b="0" i="0" u="none" strike="noStrike" dirty="0">
                          <a:solidFill>
                            <a:srgbClr val="000000"/>
                          </a:solidFill>
                          <a:latin typeface="Arial"/>
                        </a:rPr>
                        <a:t>1,068</a:t>
                      </a:r>
                    </a:p>
                  </a:txBody>
                  <a:tcPr marL="9525" marR="9525" marT="9525" marB="0"/>
                </a:tc>
                <a:tc>
                  <a:txBody>
                    <a:bodyPr/>
                    <a:lstStyle/>
                    <a:p>
                      <a:pPr algn="ctr" fontAlgn="t"/>
                      <a:r>
                        <a:rPr lang="en-US" sz="2400" b="0" i="0" u="none" strike="noStrike" dirty="0">
                          <a:solidFill>
                            <a:srgbClr val="000000"/>
                          </a:solidFill>
                          <a:latin typeface="Arial"/>
                        </a:rPr>
                        <a:t>3,129</a:t>
                      </a:r>
                    </a:p>
                  </a:txBody>
                  <a:tcPr marL="9525" marR="9525" marT="9525" marB="0"/>
                </a:tc>
                <a:tc>
                  <a:txBody>
                    <a:bodyPr/>
                    <a:lstStyle/>
                    <a:p>
                      <a:pPr algn="ctr" fontAlgn="t"/>
                      <a:r>
                        <a:rPr lang="en-US" sz="2400" b="0" i="0" u="none" strike="noStrike" dirty="0">
                          <a:solidFill>
                            <a:srgbClr val="000000"/>
                          </a:solidFill>
                          <a:latin typeface="Arial"/>
                        </a:rPr>
                        <a:t>4,197</a:t>
                      </a:r>
                    </a:p>
                  </a:txBody>
                  <a:tcPr marL="9525" marR="9525" marT="9525" marB="0"/>
                </a:tc>
                <a:tc>
                  <a:txBody>
                    <a:bodyPr/>
                    <a:lstStyle/>
                    <a:p>
                      <a:pPr algn="ctr" fontAlgn="t"/>
                      <a:r>
                        <a:rPr lang="en-US" sz="2400" b="0" i="0" u="none" strike="noStrike">
                          <a:solidFill>
                            <a:srgbClr val="000000"/>
                          </a:solidFill>
                          <a:latin typeface="Arial"/>
                        </a:rPr>
                        <a:t>74.55%</a:t>
                      </a:r>
                    </a:p>
                  </a:txBody>
                  <a:tcPr marL="9525" marR="9525" marT="9525" marB="0"/>
                </a:tc>
                <a:extLst>
                  <a:ext uri="{0D108BD9-81ED-4DB2-BD59-A6C34878D82A}">
                    <a16:rowId xmlns:a16="http://schemas.microsoft.com/office/drawing/2014/main" val="10009"/>
                  </a:ext>
                </a:extLst>
              </a:tr>
              <a:tr h="380365">
                <a:tc gridSpan="4">
                  <a:txBody>
                    <a:bodyPr/>
                    <a:lstStyle/>
                    <a:p>
                      <a:pPr algn="ctr" fontAlgn="t"/>
                      <a:r>
                        <a:rPr lang="en-US" sz="2400" b="0" i="0" u="none" strike="noStrike" dirty="0">
                          <a:solidFill>
                            <a:srgbClr val="FF0000"/>
                          </a:solidFill>
                          <a:latin typeface="Arial"/>
                        </a:rPr>
                        <a:t>Overall Accuracy</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r>
                        <a:rPr lang="en-US" sz="2400" b="0" i="0" u="none" strike="noStrike" dirty="0">
                          <a:solidFill>
                            <a:srgbClr val="FF0000"/>
                          </a:solidFill>
                          <a:latin typeface="Arial"/>
                        </a:rPr>
                        <a:t>89.88%</a:t>
                      </a:r>
                    </a:p>
                  </a:txBody>
                  <a:tcPr marL="9525" marR="9525" marT="9525" marB="0"/>
                </a:tc>
                <a:extLst>
                  <a:ext uri="{0D108BD9-81ED-4DB2-BD59-A6C34878D82A}">
                    <a16:rowId xmlns:a16="http://schemas.microsoft.com/office/drawing/2014/main" val="10010"/>
                  </a:ext>
                </a:extLst>
              </a:tr>
              <a:tr h="380365">
                <a:tc gridSpan="5">
                  <a:txBody>
                    <a:bodyPr/>
                    <a:lstStyle/>
                    <a:p>
                      <a:pPr algn="ctr" fontAlgn="t"/>
                      <a:r>
                        <a:rPr lang="en-US" sz="2400" b="0" i="0" u="none" strike="noStrike" dirty="0">
                          <a:solidFill>
                            <a:srgbClr val="000000"/>
                          </a:solidFill>
                          <a:latin typeface="Arial"/>
                        </a:rPr>
                        <a:t>Artificial Neural Network</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380365">
                <a:tc>
                  <a:txBody>
                    <a:bodyPr/>
                    <a:lstStyle/>
                    <a:p>
                      <a:pPr algn="ctr" fontAlgn="t"/>
                      <a:r>
                        <a:rPr lang="en-US" sz="2400" b="0" i="0" u="none" strike="noStrike">
                          <a:solidFill>
                            <a:srgbClr val="000000"/>
                          </a:solidFill>
                          <a:latin typeface="Arial"/>
                        </a:rPr>
                        <a:t>Attrition</a:t>
                      </a:r>
                    </a:p>
                  </a:txBody>
                  <a:tcPr marL="9525" marR="9525" marT="9525" marB="0"/>
                </a:tc>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l" fontAlgn="t"/>
                      <a:r>
                        <a:rPr lang="en-US" sz="2400" b="0" i="0" u="none" strike="noStrike" dirty="0">
                          <a:solidFill>
                            <a:srgbClr val="000000"/>
                          </a:solidFill>
                          <a:latin typeface="Calibri"/>
                        </a:rPr>
                        <a:t> </a:t>
                      </a:r>
                    </a:p>
                  </a:txBody>
                  <a:tcPr marL="9525" marR="9525" marT="9525" marB="0"/>
                </a:tc>
                <a:tc>
                  <a:txBody>
                    <a:bodyPr/>
                    <a:lstStyle/>
                    <a:p>
                      <a:pPr algn="l" fontAlgn="t"/>
                      <a:r>
                        <a:rPr lang="en-US" sz="2400" b="0" i="0" u="none" strike="noStrike">
                          <a:solidFill>
                            <a:srgbClr val="000000"/>
                          </a:solidFill>
                          <a:latin typeface="Calibri"/>
                        </a:rPr>
                        <a:t> </a:t>
                      </a:r>
                    </a:p>
                  </a:txBody>
                  <a:tcPr marL="9525" marR="9525" marT="9525" marB="0"/>
                </a:tc>
                <a:extLst>
                  <a:ext uri="{0D108BD9-81ED-4DB2-BD59-A6C34878D82A}">
                    <a16:rowId xmlns:a16="http://schemas.microsoft.com/office/drawing/2014/main" val="10012"/>
                  </a:ext>
                </a:extLst>
              </a:tr>
              <a:tr h="380365">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dirty="0">
                          <a:solidFill>
                            <a:srgbClr val="000000"/>
                          </a:solidFill>
                          <a:latin typeface="Arial"/>
                        </a:rPr>
                        <a:t>16,662</a:t>
                      </a:r>
                    </a:p>
                  </a:txBody>
                  <a:tcPr marL="9525" marR="9525" marT="9525" marB="0"/>
                </a:tc>
                <a:tc>
                  <a:txBody>
                    <a:bodyPr/>
                    <a:lstStyle/>
                    <a:p>
                      <a:pPr algn="ctr" fontAlgn="t"/>
                      <a:r>
                        <a:rPr lang="en-US" sz="2400" b="0" i="0" u="none" strike="noStrike" dirty="0">
                          <a:solidFill>
                            <a:srgbClr val="000000"/>
                          </a:solidFill>
                          <a:latin typeface="Arial"/>
                        </a:rPr>
                        <a:t>1,209</a:t>
                      </a:r>
                    </a:p>
                  </a:txBody>
                  <a:tcPr marL="9525" marR="9525" marT="9525" marB="0"/>
                </a:tc>
                <a:tc>
                  <a:txBody>
                    <a:bodyPr/>
                    <a:lstStyle/>
                    <a:p>
                      <a:pPr algn="ctr" fontAlgn="t"/>
                      <a:r>
                        <a:rPr lang="en-US" sz="2400" b="0" i="0" u="none" strike="noStrike" dirty="0">
                          <a:solidFill>
                            <a:srgbClr val="000000"/>
                          </a:solidFill>
                          <a:latin typeface="Arial"/>
                        </a:rPr>
                        <a:t>17,871</a:t>
                      </a:r>
                    </a:p>
                  </a:txBody>
                  <a:tcPr marL="9525" marR="9525" marT="9525" marB="0"/>
                </a:tc>
                <a:tc>
                  <a:txBody>
                    <a:bodyPr/>
                    <a:lstStyle/>
                    <a:p>
                      <a:pPr algn="ctr" fontAlgn="t"/>
                      <a:r>
                        <a:rPr lang="en-US" sz="2400" b="0" i="0" u="none" strike="noStrike">
                          <a:solidFill>
                            <a:srgbClr val="000000"/>
                          </a:solidFill>
                          <a:latin typeface="Arial"/>
                        </a:rPr>
                        <a:t>93.23%</a:t>
                      </a:r>
                    </a:p>
                  </a:txBody>
                  <a:tcPr marL="9525" marR="9525" marT="9525" marB="0"/>
                </a:tc>
                <a:extLst>
                  <a:ext uri="{0D108BD9-81ED-4DB2-BD59-A6C34878D82A}">
                    <a16:rowId xmlns:a16="http://schemas.microsoft.com/office/drawing/2014/main" val="10013"/>
                  </a:ext>
                </a:extLst>
              </a:tr>
              <a:tr h="380365">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ctr" fontAlgn="t"/>
                      <a:r>
                        <a:rPr lang="en-US" sz="2400" b="0" i="0" u="none" strike="noStrike">
                          <a:solidFill>
                            <a:srgbClr val="000000"/>
                          </a:solidFill>
                          <a:latin typeface="Arial"/>
                        </a:rPr>
                        <a:t>665</a:t>
                      </a:r>
                    </a:p>
                  </a:txBody>
                  <a:tcPr marL="9525" marR="9525" marT="9525" marB="0"/>
                </a:tc>
                <a:tc>
                  <a:txBody>
                    <a:bodyPr/>
                    <a:lstStyle/>
                    <a:p>
                      <a:pPr algn="ctr" fontAlgn="t"/>
                      <a:r>
                        <a:rPr lang="en-US" sz="2400" b="0" i="0" u="none" strike="noStrike" dirty="0">
                          <a:solidFill>
                            <a:srgbClr val="000000"/>
                          </a:solidFill>
                          <a:latin typeface="Arial"/>
                        </a:rPr>
                        <a:t>3,532</a:t>
                      </a:r>
                    </a:p>
                  </a:txBody>
                  <a:tcPr marL="9525" marR="9525" marT="9525" marB="0"/>
                </a:tc>
                <a:tc>
                  <a:txBody>
                    <a:bodyPr/>
                    <a:lstStyle/>
                    <a:p>
                      <a:pPr algn="ctr" fontAlgn="t"/>
                      <a:r>
                        <a:rPr lang="en-US" sz="2400" b="0" i="0" u="none" strike="noStrike" dirty="0">
                          <a:solidFill>
                            <a:srgbClr val="000000"/>
                          </a:solidFill>
                          <a:latin typeface="Arial"/>
                        </a:rPr>
                        <a:t>4,197</a:t>
                      </a:r>
                    </a:p>
                  </a:txBody>
                  <a:tcPr marL="9525" marR="9525" marT="9525" marB="0"/>
                </a:tc>
                <a:tc>
                  <a:txBody>
                    <a:bodyPr/>
                    <a:lstStyle/>
                    <a:p>
                      <a:pPr algn="ctr" fontAlgn="t"/>
                      <a:r>
                        <a:rPr lang="en-US" sz="2400" b="0" i="0" u="none" strike="noStrike" dirty="0">
                          <a:solidFill>
                            <a:srgbClr val="000000"/>
                          </a:solidFill>
                          <a:latin typeface="Arial"/>
                        </a:rPr>
                        <a:t>84.16%</a:t>
                      </a:r>
                    </a:p>
                  </a:txBody>
                  <a:tcPr marL="9525" marR="9525" marT="9525" marB="0"/>
                </a:tc>
                <a:extLst>
                  <a:ext uri="{0D108BD9-81ED-4DB2-BD59-A6C34878D82A}">
                    <a16:rowId xmlns:a16="http://schemas.microsoft.com/office/drawing/2014/main" val="10014"/>
                  </a:ext>
                </a:extLst>
              </a:tr>
              <a:tr h="380365">
                <a:tc gridSpan="4">
                  <a:txBody>
                    <a:bodyPr/>
                    <a:lstStyle/>
                    <a:p>
                      <a:pPr algn="ctr" fontAlgn="t"/>
                      <a:r>
                        <a:rPr lang="en-US" sz="2400" b="0" i="0" u="none" strike="noStrike" dirty="0">
                          <a:solidFill>
                            <a:srgbClr val="FF0000"/>
                          </a:solidFill>
                          <a:latin typeface="Arial"/>
                        </a:rPr>
                        <a:t>Overall Accuracy</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r>
                        <a:rPr lang="en-US" sz="2400" b="0" i="0" u="none" strike="noStrike" dirty="0">
                          <a:solidFill>
                            <a:srgbClr val="FF0000"/>
                          </a:solidFill>
                          <a:latin typeface="Arial"/>
                        </a:rPr>
                        <a:t>91.51%</a:t>
                      </a:r>
                    </a:p>
                  </a:txBody>
                  <a:tcPr marL="9525" marR="9525" marT="9525" marB="0"/>
                </a:tc>
                <a:extLst>
                  <a:ext uri="{0D108BD9-81ED-4DB2-BD59-A6C34878D82A}">
                    <a16:rowId xmlns:a16="http://schemas.microsoft.com/office/drawing/2014/main" val="1001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9654823"/>
              </p:ext>
            </p:extLst>
          </p:nvPr>
        </p:nvGraphicFramePr>
        <p:xfrm>
          <a:off x="1077340" y="426720"/>
          <a:ext cx="8196660" cy="6004560"/>
        </p:xfrm>
        <a:graphic>
          <a:graphicData uri="http://schemas.openxmlformats.org/drawingml/2006/table">
            <a:tbl>
              <a:tblPr firstRow="1" bandRow="1">
                <a:tableStyleId>{5C22544A-7EE6-4342-B048-85BDC9FD1C3A}</a:tableStyleId>
              </a:tblPr>
              <a:tblGrid>
                <a:gridCol w="1639332">
                  <a:extLst>
                    <a:ext uri="{9D8B030D-6E8A-4147-A177-3AD203B41FA5}">
                      <a16:colId xmlns:a16="http://schemas.microsoft.com/office/drawing/2014/main" val="20000"/>
                    </a:ext>
                  </a:extLst>
                </a:gridCol>
                <a:gridCol w="1639332">
                  <a:extLst>
                    <a:ext uri="{9D8B030D-6E8A-4147-A177-3AD203B41FA5}">
                      <a16:colId xmlns:a16="http://schemas.microsoft.com/office/drawing/2014/main" val="20001"/>
                    </a:ext>
                  </a:extLst>
                </a:gridCol>
                <a:gridCol w="1639332">
                  <a:extLst>
                    <a:ext uri="{9D8B030D-6E8A-4147-A177-3AD203B41FA5}">
                      <a16:colId xmlns:a16="http://schemas.microsoft.com/office/drawing/2014/main" val="20002"/>
                    </a:ext>
                  </a:extLst>
                </a:gridCol>
                <a:gridCol w="1639332">
                  <a:extLst>
                    <a:ext uri="{9D8B030D-6E8A-4147-A177-3AD203B41FA5}">
                      <a16:colId xmlns:a16="http://schemas.microsoft.com/office/drawing/2014/main" val="20003"/>
                    </a:ext>
                  </a:extLst>
                </a:gridCol>
                <a:gridCol w="1639332">
                  <a:extLst>
                    <a:ext uri="{9D8B030D-6E8A-4147-A177-3AD203B41FA5}">
                      <a16:colId xmlns:a16="http://schemas.microsoft.com/office/drawing/2014/main" val="20004"/>
                    </a:ext>
                  </a:extLst>
                </a:gridCol>
              </a:tblGrid>
              <a:tr h="370840">
                <a:tc gridSpan="5">
                  <a:txBody>
                    <a:bodyPr/>
                    <a:lstStyle/>
                    <a:p>
                      <a:pPr algn="ctr" fontAlgn="t"/>
                      <a:r>
                        <a:rPr lang="en-US" sz="2400" b="0" i="0" u="none" strike="noStrike" dirty="0">
                          <a:solidFill>
                            <a:schemeClr val="bg1"/>
                          </a:solidFill>
                          <a:latin typeface="Arial"/>
                        </a:rPr>
                        <a:t>30% Testing Set</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gridSpan="5">
                  <a:txBody>
                    <a:bodyPr/>
                    <a:lstStyle/>
                    <a:p>
                      <a:pPr algn="ctr" fontAlgn="t"/>
                      <a:r>
                        <a:rPr lang="en-US" sz="2400" b="0" i="0" u="none" strike="noStrike" dirty="0">
                          <a:solidFill>
                            <a:srgbClr val="000000"/>
                          </a:solidFill>
                          <a:latin typeface="Arial"/>
                        </a:rPr>
                        <a:t>Classification and Regression Tree</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0840">
                <a:tc>
                  <a:txBody>
                    <a:bodyPr/>
                    <a:lstStyle/>
                    <a:p>
                      <a:pPr algn="ctr" fontAlgn="t"/>
                      <a:r>
                        <a:rPr lang="en-US" sz="2400" b="0" i="0" u="none" strike="noStrike">
                          <a:solidFill>
                            <a:srgbClr val="000000"/>
                          </a:solidFill>
                          <a:latin typeface="Arial"/>
                        </a:rPr>
                        <a:t>Attrition</a:t>
                      </a:r>
                    </a:p>
                  </a:txBody>
                  <a:tcPr marL="9525" marR="9525" marT="9525" marB="0"/>
                </a:tc>
                <a:tc>
                  <a:txBody>
                    <a:bodyPr/>
                    <a:lstStyle/>
                    <a:p>
                      <a:pPr algn="ctr" fontAlgn="t"/>
                      <a:r>
                        <a:rPr lang="en-US" sz="2400" b="0" i="0" u="none" strike="noStrike" dirty="0">
                          <a:solidFill>
                            <a:srgbClr val="000000"/>
                          </a:solidFill>
                          <a:latin typeface="Arial"/>
                        </a:rPr>
                        <a:t>NO</a:t>
                      </a:r>
                    </a:p>
                  </a:txBody>
                  <a:tcPr marL="9525" marR="9525" marT="9525" marB="0"/>
                </a:tc>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l" fontAlgn="t"/>
                      <a:r>
                        <a:rPr lang="en-US" sz="2400" b="0" i="0" u="none" strike="noStrike">
                          <a:solidFill>
                            <a:srgbClr val="000000"/>
                          </a:solidFill>
                          <a:latin typeface="Calibri"/>
                        </a:rPr>
                        <a:t> </a:t>
                      </a:r>
                    </a:p>
                  </a:txBody>
                  <a:tcPr marL="9525" marR="9525" marT="9525" marB="0"/>
                </a:tc>
                <a:tc>
                  <a:txBody>
                    <a:bodyPr/>
                    <a:lstStyle/>
                    <a:p>
                      <a:pPr algn="l" fontAlgn="t"/>
                      <a:r>
                        <a:rPr lang="en-US" sz="2400" b="0" i="0" u="none" strike="noStrike">
                          <a:solidFill>
                            <a:srgbClr val="000000"/>
                          </a:solidFill>
                          <a:latin typeface="Calibri"/>
                        </a:rPr>
                        <a:t> </a:t>
                      </a:r>
                    </a:p>
                  </a:txBody>
                  <a:tcPr marL="9525" marR="9525" marT="9525" marB="0"/>
                </a:tc>
                <a:extLst>
                  <a:ext uri="{0D108BD9-81ED-4DB2-BD59-A6C34878D82A}">
                    <a16:rowId xmlns:a16="http://schemas.microsoft.com/office/drawing/2014/main" val="10002"/>
                  </a:ext>
                </a:extLst>
              </a:tr>
              <a:tr h="370840">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dirty="0">
                          <a:solidFill>
                            <a:srgbClr val="000000"/>
                          </a:solidFill>
                          <a:latin typeface="Arial"/>
                        </a:rPr>
                        <a:t>5,304</a:t>
                      </a:r>
                    </a:p>
                  </a:txBody>
                  <a:tcPr marL="9525" marR="9525" marT="9525" marB="0"/>
                </a:tc>
                <a:tc>
                  <a:txBody>
                    <a:bodyPr/>
                    <a:lstStyle/>
                    <a:p>
                      <a:pPr algn="ctr" fontAlgn="t"/>
                      <a:r>
                        <a:rPr lang="en-US" sz="2400" b="0" i="0" u="none" strike="noStrike" dirty="0">
                          <a:solidFill>
                            <a:srgbClr val="000000"/>
                          </a:solidFill>
                          <a:latin typeface="Arial"/>
                        </a:rPr>
                        <a:t>2,288</a:t>
                      </a:r>
                    </a:p>
                  </a:txBody>
                  <a:tcPr marL="9525" marR="9525" marT="9525" marB="0"/>
                </a:tc>
                <a:tc>
                  <a:txBody>
                    <a:bodyPr/>
                    <a:lstStyle/>
                    <a:p>
                      <a:pPr algn="ctr" fontAlgn="t"/>
                      <a:r>
                        <a:rPr lang="en-US" sz="2400" b="0" i="0" u="none" strike="noStrike" dirty="0">
                          <a:solidFill>
                            <a:srgbClr val="000000"/>
                          </a:solidFill>
                          <a:latin typeface="Arial"/>
                        </a:rPr>
                        <a:t>7,592</a:t>
                      </a:r>
                    </a:p>
                  </a:txBody>
                  <a:tcPr marL="9525" marR="9525" marT="9525" marB="0"/>
                </a:tc>
                <a:tc>
                  <a:txBody>
                    <a:bodyPr/>
                    <a:lstStyle/>
                    <a:p>
                      <a:pPr algn="ctr" fontAlgn="t"/>
                      <a:r>
                        <a:rPr lang="en-US" sz="2400" b="0" i="0" u="none" strike="noStrike">
                          <a:solidFill>
                            <a:srgbClr val="000000"/>
                          </a:solidFill>
                          <a:latin typeface="Arial"/>
                        </a:rPr>
                        <a:t>69.86%</a:t>
                      </a:r>
                    </a:p>
                  </a:txBody>
                  <a:tcPr marL="9525" marR="9525" marT="9525" marB="0"/>
                </a:tc>
                <a:extLst>
                  <a:ext uri="{0D108BD9-81ED-4DB2-BD59-A6C34878D82A}">
                    <a16:rowId xmlns:a16="http://schemas.microsoft.com/office/drawing/2014/main" val="10003"/>
                  </a:ext>
                </a:extLst>
              </a:tr>
              <a:tr h="370840">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ctr" fontAlgn="t"/>
                      <a:r>
                        <a:rPr lang="en-US" sz="2400" b="0" i="0" u="none" strike="noStrike">
                          <a:solidFill>
                            <a:srgbClr val="000000"/>
                          </a:solidFill>
                          <a:latin typeface="Arial"/>
                        </a:rPr>
                        <a:t>466</a:t>
                      </a:r>
                    </a:p>
                  </a:txBody>
                  <a:tcPr marL="9525" marR="9525" marT="9525" marB="0"/>
                </a:tc>
                <a:tc>
                  <a:txBody>
                    <a:bodyPr/>
                    <a:lstStyle/>
                    <a:p>
                      <a:pPr algn="ctr" fontAlgn="t"/>
                      <a:r>
                        <a:rPr lang="en-US" sz="2400" b="0" i="0" u="none" strike="noStrike" dirty="0">
                          <a:solidFill>
                            <a:srgbClr val="000000"/>
                          </a:solidFill>
                          <a:latin typeface="Arial"/>
                        </a:rPr>
                        <a:t>1,276</a:t>
                      </a:r>
                    </a:p>
                  </a:txBody>
                  <a:tcPr marL="9525" marR="9525" marT="9525" marB="0"/>
                </a:tc>
                <a:tc>
                  <a:txBody>
                    <a:bodyPr/>
                    <a:lstStyle/>
                    <a:p>
                      <a:pPr algn="ctr" fontAlgn="t"/>
                      <a:r>
                        <a:rPr lang="en-US" sz="2400" b="0" i="0" u="none" strike="noStrike" dirty="0">
                          <a:solidFill>
                            <a:srgbClr val="000000"/>
                          </a:solidFill>
                          <a:latin typeface="Arial"/>
                        </a:rPr>
                        <a:t>1,742</a:t>
                      </a:r>
                    </a:p>
                  </a:txBody>
                  <a:tcPr marL="9525" marR="9525" marT="9525" marB="0"/>
                </a:tc>
                <a:tc>
                  <a:txBody>
                    <a:bodyPr/>
                    <a:lstStyle/>
                    <a:p>
                      <a:pPr algn="ctr" fontAlgn="t"/>
                      <a:r>
                        <a:rPr lang="en-US" sz="2400" b="0" i="0" u="none" strike="noStrike">
                          <a:solidFill>
                            <a:srgbClr val="000000"/>
                          </a:solidFill>
                          <a:latin typeface="Arial"/>
                        </a:rPr>
                        <a:t>73.25%</a:t>
                      </a:r>
                    </a:p>
                  </a:txBody>
                  <a:tcPr marL="9525" marR="9525" marT="9525" marB="0"/>
                </a:tc>
                <a:extLst>
                  <a:ext uri="{0D108BD9-81ED-4DB2-BD59-A6C34878D82A}">
                    <a16:rowId xmlns:a16="http://schemas.microsoft.com/office/drawing/2014/main" val="10004"/>
                  </a:ext>
                </a:extLst>
              </a:tr>
              <a:tr h="370840">
                <a:tc gridSpan="4">
                  <a:txBody>
                    <a:bodyPr/>
                    <a:lstStyle/>
                    <a:p>
                      <a:pPr algn="ctr" fontAlgn="t"/>
                      <a:r>
                        <a:rPr lang="en-US" sz="2400" b="0" i="0" u="none" strike="noStrike" dirty="0">
                          <a:solidFill>
                            <a:srgbClr val="FF0000"/>
                          </a:solidFill>
                          <a:latin typeface="Arial"/>
                        </a:rPr>
                        <a:t>Overall Accuracy</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r>
                        <a:rPr lang="en-US" sz="2400" b="0" i="0" u="none" strike="noStrike" dirty="0">
                          <a:solidFill>
                            <a:srgbClr val="FF0000"/>
                          </a:solidFill>
                          <a:latin typeface="Arial"/>
                        </a:rPr>
                        <a:t>70.49%</a:t>
                      </a:r>
                    </a:p>
                  </a:txBody>
                  <a:tcPr marL="9525" marR="9525" marT="9525" marB="0"/>
                </a:tc>
                <a:extLst>
                  <a:ext uri="{0D108BD9-81ED-4DB2-BD59-A6C34878D82A}">
                    <a16:rowId xmlns:a16="http://schemas.microsoft.com/office/drawing/2014/main" val="10005"/>
                  </a:ext>
                </a:extLst>
              </a:tr>
              <a:tr h="370840">
                <a:tc gridSpan="5">
                  <a:txBody>
                    <a:bodyPr/>
                    <a:lstStyle/>
                    <a:p>
                      <a:pPr algn="ctr" fontAlgn="t"/>
                      <a:r>
                        <a:rPr lang="en-US" sz="2400" b="0" i="0" u="none" strike="noStrike" dirty="0">
                          <a:solidFill>
                            <a:srgbClr val="000000"/>
                          </a:solidFill>
                          <a:latin typeface="Arial"/>
                        </a:rPr>
                        <a:t>CHAID</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70840">
                <a:tc>
                  <a:txBody>
                    <a:bodyPr/>
                    <a:lstStyle/>
                    <a:p>
                      <a:pPr algn="ctr" fontAlgn="t"/>
                      <a:r>
                        <a:rPr lang="en-US" sz="2400" b="0" i="0" u="none" strike="noStrike">
                          <a:solidFill>
                            <a:srgbClr val="000000"/>
                          </a:solidFill>
                          <a:latin typeface="Arial"/>
                        </a:rPr>
                        <a:t>Attrition</a:t>
                      </a:r>
                    </a:p>
                  </a:txBody>
                  <a:tcPr marL="9525" marR="9525" marT="9525" marB="0"/>
                </a:tc>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l" fontAlgn="t"/>
                      <a:r>
                        <a:rPr lang="en-US" sz="2400" b="0" i="0" u="none" strike="noStrike">
                          <a:solidFill>
                            <a:srgbClr val="000000"/>
                          </a:solidFill>
                          <a:latin typeface="Calibri"/>
                        </a:rPr>
                        <a:t> </a:t>
                      </a:r>
                    </a:p>
                  </a:txBody>
                  <a:tcPr marL="9525" marR="9525" marT="9525" marB="0"/>
                </a:tc>
                <a:tc>
                  <a:txBody>
                    <a:bodyPr/>
                    <a:lstStyle/>
                    <a:p>
                      <a:pPr algn="l" fontAlgn="t"/>
                      <a:r>
                        <a:rPr lang="en-US" sz="2400" b="0" i="0" u="none" strike="noStrike">
                          <a:solidFill>
                            <a:srgbClr val="000000"/>
                          </a:solidFill>
                          <a:latin typeface="Calibri"/>
                        </a:rPr>
                        <a:t> </a:t>
                      </a:r>
                    </a:p>
                  </a:txBody>
                  <a:tcPr marL="9525" marR="9525" marT="9525" marB="0"/>
                </a:tc>
                <a:extLst>
                  <a:ext uri="{0D108BD9-81ED-4DB2-BD59-A6C34878D82A}">
                    <a16:rowId xmlns:a16="http://schemas.microsoft.com/office/drawing/2014/main" val="10007"/>
                  </a:ext>
                </a:extLst>
              </a:tr>
              <a:tr h="370840">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dirty="0">
                          <a:solidFill>
                            <a:srgbClr val="000000"/>
                          </a:solidFill>
                          <a:latin typeface="Arial"/>
                        </a:rPr>
                        <a:t>7,121</a:t>
                      </a:r>
                    </a:p>
                  </a:txBody>
                  <a:tcPr marL="9525" marR="9525" marT="9525" marB="0"/>
                </a:tc>
                <a:tc>
                  <a:txBody>
                    <a:bodyPr/>
                    <a:lstStyle/>
                    <a:p>
                      <a:pPr algn="ctr" fontAlgn="t"/>
                      <a:r>
                        <a:rPr lang="en-US" sz="2400" b="0" i="0" u="none" strike="noStrike">
                          <a:solidFill>
                            <a:srgbClr val="000000"/>
                          </a:solidFill>
                          <a:latin typeface="Arial"/>
                        </a:rPr>
                        <a:t>471</a:t>
                      </a:r>
                    </a:p>
                  </a:txBody>
                  <a:tcPr marL="9525" marR="9525" marT="9525" marB="0"/>
                </a:tc>
                <a:tc>
                  <a:txBody>
                    <a:bodyPr/>
                    <a:lstStyle/>
                    <a:p>
                      <a:pPr algn="ctr" fontAlgn="t"/>
                      <a:r>
                        <a:rPr lang="en-US" sz="2400" b="0" i="0" u="none" strike="noStrike" dirty="0">
                          <a:solidFill>
                            <a:srgbClr val="000000"/>
                          </a:solidFill>
                          <a:latin typeface="Arial"/>
                        </a:rPr>
                        <a:t>7,592</a:t>
                      </a:r>
                    </a:p>
                  </a:txBody>
                  <a:tcPr marL="9525" marR="9525" marT="9525" marB="0"/>
                </a:tc>
                <a:tc>
                  <a:txBody>
                    <a:bodyPr/>
                    <a:lstStyle/>
                    <a:p>
                      <a:pPr algn="ctr" fontAlgn="t"/>
                      <a:r>
                        <a:rPr lang="en-US" sz="2400" b="0" i="0" u="none" strike="noStrike">
                          <a:solidFill>
                            <a:srgbClr val="000000"/>
                          </a:solidFill>
                          <a:latin typeface="Arial"/>
                        </a:rPr>
                        <a:t>93.80%</a:t>
                      </a:r>
                    </a:p>
                  </a:txBody>
                  <a:tcPr marL="9525" marR="9525" marT="9525" marB="0"/>
                </a:tc>
                <a:extLst>
                  <a:ext uri="{0D108BD9-81ED-4DB2-BD59-A6C34878D82A}">
                    <a16:rowId xmlns:a16="http://schemas.microsoft.com/office/drawing/2014/main" val="10008"/>
                  </a:ext>
                </a:extLst>
              </a:tr>
              <a:tr h="370840">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ctr" fontAlgn="t"/>
                      <a:r>
                        <a:rPr lang="en-US" sz="2400" b="0" i="0" u="none" strike="noStrike">
                          <a:solidFill>
                            <a:srgbClr val="000000"/>
                          </a:solidFill>
                          <a:latin typeface="Arial"/>
                        </a:rPr>
                        <a:t>432</a:t>
                      </a:r>
                    </a:p>
                  </a:txBody>
                  <a:tcPr marL="9525" marR="9525" marT="9525" marB="0"/>
                </a:tc>
                <a:tc>
                  <a:txBody>
                    <a:bodyPr/>
                    <a:lstStyle/>
                    <a:p>
                      <a:pPr algn="ctr" fontAlgn="t"/>
                      <a:r>
                        <a:rPr lang="en-US" sz="2400" b="0" i="0" u="none" strike="noStrike" dirty="0">
                          <a:solidFill>
                            <a:srgbClr val="000000"/>
                          </a:solidFill>
                          <a:latin typeface="Arial"/>
                        </a:rPr>
                        <a:t>1,310</a:t>
                      </a:r>
                    </a:p>
                  </a:txBody>
                  <a:tcPr marL="9525" marR="9525" marT="9525" marB="0"/>
                </a:tc>
                <a:tc>
                  <a:txBody>
                    <a:bodyPr/>
                    <a:lstStyle/>
                    <a:p>
                      <a:pPr algn="ctr" fontAlgn="t"/>
                      <a:r>
                        <a:rPr lang="en-US" sz="2400" b="0" i="0" u="none" strike="noStrike" dirty="0">
                          <a:solidFill>
                            <a:srgbClr val="000000"/>
                          </a:solidFill>
                          <a:latin typeface="Arial"/>
                        </a:rPr>
                        <a:t>1,742</a:t>
                      </a:r>
                    </a:p>
                  </a:txBody>
                  <a:tcPr marL="9525" marR="9525" marT="9525" marB="0"/>
                </a:tc>
                <a:tc>
                  <a:txBody>
                    <a:bodyPr/>
                    <a:lstStyle/>
                    <a:p>
                      <a:pPr algn="ctr" fontAlgn="t"/>
                      <a:r>
                        <a:rPr lang="en-US" sz="2400" b="0" i="0" u="none" strike="noStrike">
                          <a:solidFill>
                            <a:srgbClr val="000000"/>
                          </a:solidFill>
                          <a:latin typeface="Arial"/>
                        </a:rPr>
                        <a:t>75.20%</a:t>
                      </a:r>
                    </a:p>
                  </a:txBody>
                  <a:tcPr marL="9525" marR="9525" marT="9525" marB="0"/>
                </a:tc>
                <a:extLst>
                  <a:ext uri="{0D108BD9-81ED-4DB2-BD59-A6C34878D82A}">
                    <a16:rowId xmlns:a16="http://schemas.microsoft.com/office/drawing/2014/main" val="10009"/>
                  </a:ext>
                </a:extLst>
              </a:tr>
              <a:tr h="370840">
                <a:tc gridSpan="4">
                  <a:txBody>
                    <a:bodyPr/>
                    <a:lstStyle/>
                    <a:p>
                      <a:pPr algn="ctr" fontAlgn="t"/>
                      <a:r>
                        <a:rPr lang="en-US" sz="2400" b="0" i="0" u="none" strike="noStrike" dirty="0">
                          <a:solidFill>
                            <a:srgbClr val="FF0000"/>
                          </a:solidFill>
                          <a:latin typeface="Arial"/>
                        </a:rPr>
                        <a:t>Overall Accuracy</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r>
                        <a:rPr lang="en-US" sz="2400" b="0" i="0" u="none" strike="noStrike" dirty="0">
                          <a:solidFill>
                            <a:srgbClr val="FF0000"/>
                          </a:solidFill>
                          <a:latin typeface="Arial"/>
                        </a:rPr>
                        <a:t>90.33%</a:t>
                      </a:r>
                    </a:p>
                  </a:txBody>
                  <a:tcPr marL="9525" marR="9525" marT="9525" marB="0"/>
                </a:tc>
                <a:extLst>
                  <a:ext uri="{0D108BD9-81ED-4DB2-BD59-A6C34878D82A}">
                    <a16:rowId xmlns:a16="http://schemas.microsoft.com/office/drawing/2014/main" val="10010"/>
                  </a:ext>
                </a:extLst>
              </a:tr>
              <a:tr h="370840">
                <a:tc gridSpan="5">
                  <a:txBody>
                    <a:bodyPr/>
                    <a:lstStyle/>
                    <a:p>
                      <a:pPr algn="ctr" fontAlgn="t"/>
                      <a:r>
                        <a:rPr lang="en-US" sz="2400" b="0" i="0" u="none" strike="noStrike">
                          <a:solidFill>
                            <a:srgbClr val="000000"/>
                          </a:solidFill>
                          <a:latin typeface="Arial"/>
                        </a:rPr>
                        <a:t>Artificial Neural Network</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370840">
                <a:tc>
                  <a:txBody>
                    <a:bodyPr/>
                    <a:lstStyle/>
                    <a:p>
                      <a:pPr algn="ctr" fontAlgn="t"/>
                      <a:r>
                        <a:rPr lang="en-US" sz="2400" b="0" i="0" u="none" strike="noStrike">
                          <a:solidFill>
                            <a:srgbClr val="000000"/>
                          </a:solidFill>
                          <a:latin typeface="Arial"/>
                        </a:rPr>
                        <a:t>Attrition</a:t>
                      </a:r>
                    </a:p>
                  </a:txBody>
                  <a:tcPr marL="9525" marR="9525" marT="9525" marB="0"/>
                </a:tc>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dirty="0">
                          <a:solidFill>
                            <a:srgbClr val="000000"/>
                          </a:solidFill>
                          <a:latin typeface="Arial"/>
                        </a:rPr>
                        <a:t>YES</a:t>
                      </a:r>
                    </a:p>
                  </a:txBody>
                  <a:tcPr marL="9525" marR="9525" marT="9525" marB="0"/>
                </a:tc>
                <a:tc>
                  <a:txBody>
                    <a:bodyPr/>
                    <a:lstStyle/>
                    <a:p>
                      <a:pPr algn="l" fontAlgn="t"/>
                      <a:r>
                        <a:rPr lang="en-US" sz="2400" b="0" i="0" u="none" strike="noStrike">
                          <a:solidFill>
                            <a:srgbClr val="000000"/>
                          </a:solidFill>
                          <a:latin typeface="Calibri"/>
                        </a:rPr>
                        <a:t> </a:t>
                      </a:r>
                    </a:p>
                  </a:txBody>
                  <a:tcPr marL="9525" marR="9525" marT="9525" marB="0"/>
                </a:tc>
                <a:tc>
                  <a:txBody>
                    <a:bodyPr/>
                    <a:lstStyle/>
                    <a:p>
                      <a:pPr algn="l" fontAlgn="t"/>
                      <a:r>
                        <a:rPr lang="en-US" sz="2400" b="0" i="0" u="none" strike="noStrike" dirty="0">
                          <a:solidFill>
                            <a:srgbClr val="000000"/>
                          </a:solidFill>
                          <a:latin typeface="Calibri"/>
                        </a:rPr>
                        <a:t> </a:t>
                      </a:r>
                    </a:p>
                  </a:txBody>
                  <a:tcPr marL="9525" marR="9525" marT="9525" marB="0"/>
                </a:tc>
                <a:extLst>
                  <a:ext uri="{0D108BD9-81ED-4DB2-BD59-A6C34878D82A}">
                    <a16:rowId xmlns:a16="http://schemas.microsoft.com/office/drawing/2014/main" val="10012"/>
                  </a:ext>
                </a:extLst>
              </a:tr>
              <a:tr h="370840">
                <a:tc>
                  <a:txBody>
                    <a:bodyPr/>
                    <a:lstStyle/>
                    <a:p>
                      <a:pPr algn="ctr" fontAlgn="t"/>
                      <a:r>
                        <a:rPr lang="en-US" sz="2400" b="0" i="0" u="none" strike="noStrike">
                          <a:solidFill>
                            <a:srgbClr val="000000"/>
                          </a:solidFill>
                          <a:latin typeface="Arial"/>
                        </a:rPr>
                        <a:t>NO</a:t>
                      </a:r>
                    </a:p>
                  </a:txBody>
                  <a:tcPr marL="9525" marR="9525" marT="9525" marB="0"/>
                </a:tc>
                <a:tc>
                  <a:txBody>
                    <a:bodyPr/>
                    <a:lstStyle/>
                    <a:p>
                      <a:pPr algn="ctr" fontAlgn="t"/>
                      <a:r>
                        <a:rPr lang="en-US" sz="2400" b="0" i="0" u="none" strike="noStrike" dirty="0">
                          <a:solidFill>
                            <a:srgbClr val="000000"/>
                          </a:solidFill>
                          <a:latin typeface="Arial"/>
                        </a:rPr>
                        <a:t>7,100</a:t>
                      </a:r>
                    </a:p>
                  </a:txBody>
                  <a:tcPr marL="9525" marR="9525" marT="9525" marB="0"/>
                </a:tc>
                <a:tc>
                  <a:txBody>
                    <a:bodyPr/>
                    <a:lstStyle/>
                    <a:p>
                      <a:pPr algn="ctr" fontAlgn="t"/>
                      <a:r>
                        <a:rPr lang="en-US" sz="2400" b="0" i="0" u="none" strike="noStrike">
                          <a:solidFill>
                            <a:srgbClr val="000000"/>
                          </a:solidFill>
                          <a:latin typeface="Arial"/>
                        </a:rPr>
                        <a:t>492</a:t>
                      </a:r>
                    </a:p>
                  </a:txBody>
                  <a:tcPr marL="9525" marR="9525" marT="9525" marB="0"/>
                </a:tc>
                <a:tc>
                  <a:txBody>
                    <a:bodyPr/>
                    <a:lstStyle/>
                    <a:p>
                      <a:pPr algn="ctr" fontAlgn="t"/>
                      <a:r>
                        <a:rPr lang="en-US" sz="2400" b="0" i="0" u="none" strike="noStrike" dirty="0">
                          <a:solidFill>
                            <a:srgbClr val="000000"/>
                          </a:solidFill>
                          <a:latin typeface="Arial"/>
                        </a:rPr>
                        <a:t>7,592</a:t>
                      </a:r>
                    </a:p>
                  </a:txBody>
                  <a:tcPr marL="9525" marR="9525" marT="9525" marB="0"/>
                </a:tc>
                <a:tc>
                  <a:txBody>
                    <a:bodyPr/>
                    <a:lstStyle/>
                    <a:p>
                      <a:pPr algn="ctr" fontAlgn="t"/>
                      <a:r>
                        <a:rPr lang="en-US" sz="2400" b="0" i="0" u="none" strike="noStrike" dirty="0">
                          <a:solidFill>
                            <a:srgbClr val="000000"/>
                          </a:solidFill>
                          <a:latin typeface="Arial"/>
                        </a:rPr>
                        <a:t>93.52%</a:t>
                      </a:r>
                    </a:p>
                  </a:txBody>
                  <a:tcPr marL="9525" marR="9525" marT="9525" marB="0"/>
                </a:tc>
                <a:extLst>
                  <a:ext uri="{0D108BD9-81ED-4DB2-BD59-A6C34878D82A}">
                    <a16:rowId xmlns:a16="http://schemas.microsoft.com/office/drawing/2014/main" val="10013"/>
                  </a:ext>
                </a:extLst>
              </a:tr>
              <a:tr h="370840">
                <a:tc>
                  <a:txBody>
                    <a:bodyPr/>
                    <a:lstStyle/>
                    <a:p>
                      <a:pPr algn="ctr" fontAlgn="t"/>
                      <a:r>
                        <a:rPr lang="en-US" sz="2400" b="0" i="0" u="none" strike="noStrike">
                          <a:solidFill>
                            <a:srgbClr val="000000"/>
                          </a:solidFill>
                          <a:latin typeface="Arial"/>
                        </a:rPr>
                        <a:t>YES</a:t>
                      </a:r>
                    </a:p>
                  </a:txBody>
                  <a:tcPr marL="9525" marR="9525" marT="9525" marB="0"/>
                </a:tc>
                <a:tc>
                  <a:txBody>
                    <a:bodyPr/>
                    <a:lstStyle/>
                    <a:p>
                      <a:pPr algn="ctr" fontAlgn="t"/>
                      <a:r>
                        <a:rPr lang="en-US" sz="2400" b="0" i="0" u="none" strike="noStrike">
                          <a:solidFill>
                            <a:srgbClr val="000000"/>
                          </a:solidFill>
                          <a:latin typeface="Arial"/>
                        </a:rPr>
                        <a:t>280</a:t>
                      </a:r>
                    </a:p>
                  </a:txBody>
                  <a:tcPr marL="9525" marR="9525" marT="9525" marB="0"/>
                </a:tc>
                <a:tc>
                  <a:txBody>
                    <a:bodyPr/>
                    <a:lstStyle/>
                    <a:p>
                      <a:pPr algn="ctr" fontAlgn="t"/>
                      <a:r>
                        <a:rPr lang="en-US" sz="2400" b="0" i="0" u="none" strike="noStrike" dirty="0">
                          <a:solidFill>
                            <a:srgbClr val="000000"/>
                          </a:solidFill>
                          <a:latin typeface="Arial"/>
                        </a:rPr>
                        <a:t>1,462</a:t>
                      </a:r>
                    </a:p>
                  </a:txBody>
                  <a:tcPr marL="9525" marR="9525" marT="9525" marB="0"/>
                </a:tc>
                <a:tc>
                  <a:txBody>
                    <a:bodyPr/>
                    <a:lstStyle/>
                    <a:p>
                      <a:pPr algn="ctr" fontAlgn="t"/>
                      <a:r>
                        <a:rPr lang="en-US" sz="2400" b="0" i="0" u="none" strike="noStrike" dirty="0">
                          <a:solidFill>
                            <a:srgbClr val="000000"/>
                          </a:solidFill>
                          <a:latin typeface="Arial"/>
                        </a:rPr>
                        <a:t>1,742</a:t>
                      </a:r>
                    </a:p>
                  </a:txBody>
                  <a:tcPr marL="9525" marR="9525" marT="9525" marB="0"/>
                </a:tc>
                <a:tc>
                  <a:txBody>
                    <a:bodyPr/>
                    <a:lstStyle/>
                    <a:p>
                      <a:pPr algn="ctr" fontAlgn="t"/>
                      <a:r>
                        <a:rPr lang="en-US" sz="2400" b="0" i="0" u="none" strike="noStrike" dirty="0">
                          <a:solidFill>
                            <a:srgbClr val="000000"/>
                          </a:solidFill>
                          <a:latin typeface="Arial"/>
                        </a:rPr>
                        <a:t>83.93%</a:t>
                      </a:r>
                    </a:p>
                  </a:txBody>
                  <a:tcPr marL="9525" marR="9525" marT="9525" marB="0"/>
                </a:tc>
                <a:extLst>
                  <a:ext uri="{0D108BD9-81ED-4DB2-BD59-A6C34878D82A}">
                    <a16:rowId xmlns:a16="http://schemas.microsoft.com/office/drawing/2014/main" val="10014"/>
                  </a:ext>
                </a:extLst>
              </a:tr>
              <a:tr h="370840">
                <a:tc gridSpan="4">
                  <a:txBody>
                    <a:bodyPr/>
                    <a:lstStyle/>
                    <a:p>
                      <a:pPr algn="ctr" fontAlgn="t"/>
                      <a:r>
                        <a:rPr lang="en-US" sz="2400" b="0" i="0" u="none" strike="noStrike" dirty="0">
                          <a:solidFill>
                            <a:srgbClr val="FF0000"/>
                          </a:solidFill>
                          <a:latin typeface="Arial"/>
                        </a:rPr>
                        <a:t>Overall Accuracy</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r>
                        <a:rPr lang="en-US" sz="2400" b="0" i="0" u="none" strike="noStrike" dirty="0">
                          <a:solidFill>
                            <a:srgbClr val="FF0000"/>
                          </a:solidFill>
                          <a:latin typeface="Arial"/>
                        </a:rPr>
                        <a:t>91.73%</a:t>
                      </a:r>
                    </a:p>
                  </a:txBody>
                  <a:tcPr marL="9525" marR="9525" marT="9525" marB="0"/>
                </a:tc>
                <a:extLst>
                  <a:ext uri="{0D108BD9-81ED-4DB2-BD59-A6C34878D82A}">
                    <a16:rowId xmlns:a16="http://schemas.microsoft.com/office/drawing/2014/main" val="1001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p>
        </p:txBody>
      </p:sp>
      <p:sp>
        <p:nvSpPr>
          <p:cNvPr id="3" name="Content Placeholder 2"/>
          <p:cNvSpPr>
            <a:spLocks noGrp="1"/>
          </p:cNvSpPr>
          <p:nvPr>
            <p:ph idx="1"/>
          </p:nvPr>
        </p:nvSpPr>
        <p:spPr>
          <a:xfrm>
            <a:off x="477981" y="1406236"/>
            <a:ext cx="9608127" cy="5105400"/>
          </a:xfrm>
        </p:spPr>
        <p:txBody>
          <a:bodyPr>
            <a:normAutofit fontScale="70000" lnSpcReduction="20000"/>
          </a:bodyPr>
          <a:lstStyle/>
          <a:p>
            <a:pPr>
              <a:lnSpc>
                <a:spcPct val="120000"/>
              </a:lnSpc>
            </a:pPr>
            <a:r>
              <a:rPr lang="en-US" sz="3400" dirty="0"/>
              <a:t>The prediction accuracies of both the training and testing datasets are very similar indicating the stability of the models.  It also indicates that there is no over fitting of the models.  </a:t>
            </a:r>
          </a:p>
          <a:p>
            <a:pPr>
              <a:lnSpc>
                <a:spcPct val="120000"/>
              </a:lnSpc>
            </a:pPr>
            <a:r>
              <a:rPr lang="en-US" sz="3400" dirty="0"/>
              <a:t>CHAID and ANN models are able to predict the attrition more accurately with respect to those who are unlikely to attrite.  </a:t>
            </a:r>
          </a:p>
          <a:p>
            <a:pPr>
              <a:lnSpc>
                <a:spcPct val="120000"/>
              </a:lnSpc>
            </a:pPr>
            <a:r>
              <a:rPr lang="en-US" sz="3400" dirty="0"/>
              <a:t>CART Models are predicting those who are likely to attrite more accurately.   A higher error weighting (1:5) was imposed on the Classification and Regression Tree models to make them predict the </a:t>
            </a:r>
            <a:r>
              <a:rPr lang="en-US" sz="3400" dirty="0" err="1"/>
              <a:t>attriting</a:t>
            </a:r>
            <a:r>
              <a:rPr lang="en-US" sz="3400" dirty="0"/>
              <a:t> group more accurately.  </a:t>
            </a:r>
          </a:p>
          <a:p>
            <a:pPr>
              <a:lnSpc>
                <a:spcPct val="120000"/>
              </a:lnSpc>
            </a:pPr>
            <a:r>
              <a:rPr lang="en-US" sz="3400" dirty="0"/>
              <a:t>Predictions by ANNs are the most accurate.  One of the variables that turned out to be very important in ANN models was the attrition level of the bosses of the employees.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Conclusions</a:t>
            </a:r>
          </a:p>
        </p:txBody>
      </p:sp>
      <p:sp>
        <p:nvSpPr>
          <p:cNvPr id="3" name="Content Placeholder 2"/>
          <p:cNvSpPr>
            <a:spLocks noGrp="1"/>
          </p:cNvSpPr>
          <p:nvPr>
            <p:ph idx="1"/>
          </p:nvPr>
        </p:nvSpPr>
        <p:spPr/>
        <p:txBody>
          <a:bodyPr>
            <a:noAutofit/>
          </a:bodyPr>
          <a:lstStyle/>
          <a:p>
            <a:r>
              <a:rPr lang="en-US" sz="2400" dirty="0"/>
              <a:t>This paper attempted to build prediction models using work-place related variables.  </a:t>
            </a:r>
          </a:p>
          <a:p>
            <a:r>
              <a:rPr lang="en-US" sz="2400" dirty="0"/>
              <a:t>The models were able to predict attrition with a fairly high degree of accuracy.  </a:t>
            </a:r>
          </a:p>
          <a:p>
            <a:r>
              <a:rPr lang="en-US" sz="2400" dirty="0"/>
              <a:t>The data used is from a multinational IT company and hence these results are more likely to be applicable to such companies.  </a:t>
            </a:r>
          </a:p>
          <a:p>
            <a:r>
              <a:rPr lang="en-US" sz="2400" dirty="0"/>
              <a:t>The dataset used is fairly large indicating applicability across different categories of employees with varying demographic characteristics.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Conclusions</a:t>
            </a:r>
          </a:p>
        </p:txBody>
      </p:sp>
      <p:sp>
        <p:nvSpPr>
          <p:cNvPr id="3" name="Content Placeholder 2"/>
          <p:cNvSpPr>
            <a:spLocks noGrp="1"/>
          </p:cNvSpPr>
          <p:nvPr>
            <p:ph idx="1"/>
          </p:nvPr>
        </p:nvSpPr>
        <p:spPr>
          <a:xfrm>
            <a:off x="677334" y="1510145"/>
            <a:ext cx="9685866" cy="4531217"/>
          </a:xfrm>
        </p:spPr>
        <p:txBody>
          <a:bodyPr>
            <a:normAutofit/>
          </a:bodyPr>
          <a:lstStyle/>
          <a:p>
            <a:r>
              <a:rPr lang="en-US" sz="2400" dirty="0"/>
              <a:t>The fact that work-place related variables impact attrition can help the organization to evolve appropriate policies to retain employees for a longer period.  </a:t>
            </a:r>
          </a:p>
          <a:p>
            <a:r>
              <a:rPr lang="en-US" sz="2400" dirty="0"/>
              <a:t>While it is difficult to create policies which will affect the demographic as well as behavioral characteristics of the employees, it is much easier to formulate policies which will impact the work-related variables or characteristics.  </a:t>
            </a:r>
          </a:p>
          <a:p>
            <a:r>
              <a:rPr lang="en-US" sz="2400" dirty="0"/>
              <a:t>Thus, the findings of this study will help these companies to create appropriate work-place policies such that the employees are retained for longer periods.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endParaRPr lang="en-US"/>
          </a:p>
        </p:txBody>
      </p:sp>
      <p:sp>
        <p:nvSpPr>
          <p:cNvPr id="23555" name="Rectangle 3"/>
          <p:cNvSpPr>
            <a:spLocks noGrp="1" noChangeArrowheads="1"/>
          </p:cNvSpPr>
          <p:nvPr>
            <p:ph type="body" idx="1"/>
          </p:nvPr>
        </p:nvSpPr>
        <p:spPr/>
        <p:txBody>
          <a:bodyPr/>
          <a:lstStyle/>
          <a:p>
            <a:pPr eaLnBrk="1" hangingPunct="1"/>
            <a:r>
              <a:rPr lang="en-US"/>
              <a:t>Questions?</a:t>
            </a:r>
          </a:p>
          <a:p>
            <a:pPr eaLnBrk="1" hangingPunct="1"/>
            <a:r>
              <a:rPr lang="en-US"/>
              <a:t>Clarifications?</a:t>
            </a:r>
          </a:p>
          <a:p>
            <a:pPr eaLnBrk="1" hangingPunct="1"/>
            <a:r>
              <a:rPr lang="en-US"/>
              <a:t>Suggestions?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DDFC74-4827-4354-9A9E-D4116814981B}"/>
              </a:ext>
            </a:extLst>
          </p:cNvPr>
          <p:cNvSpPr>
            <a:spLocks noGrp="1"/>
          </p:cNvSpPr>
          <p:nvPr>
            <p:ph type="title"/>
          </p:nvPr>
        </p:nvSpPr>
        <p:spPr>
          <a:xfrm>
            <a:off x="328199" y="326475"/>
            <a:ext cx="7768397" cy="970310"/>
          </a:xfrm>
        </p:spPr>
        <p:txBody>
          <a:bodyPr/>
          <a:lstStyle/>
          <a:p>
            <a:r>
              <a:rPr lang="en-US" dirty="0"/>
              <a:t>Type of Analytics in HR</a:t>
            </a:r>
          </a:p>
        </p:txBody>
      </p:sp>
      <p:graphicFrame>
        <p:nvGraphicFramePr>
          <p:cNvPr id="5" name="Chart 4">
            <a:extLst>
              <a:ext uri="{FF2B5EF4-FFF2-40B4-BE49-F238E27FC236}">
                <a16:creationId xmlns:a16="http://schemas.microsoft.com/office/drawing/2014/main" id="{EFC2ED5F-2E6A-44F6-BEBE-1A20BA81051D}"/>
              </a:ext>
            </a:extLst>
          </p:cNvPr>
          <p:cNvGraphicFramePr>
            <a:graphicFrameLocks/>
          </p:cNvGraphicFramePr>
          <p:nvPr>
            <p:extLst>
              <p:ext uri="{D42A27DB-BD31-4B8C-83A1-F6EECF244321}">
                <p14:modId xmlns:p14="http://schemas.microsoft.com/office/powerpoint/2010/main" val="878222189"/>
              </p:ext>
            </p:extLst>
          </p:nvPr>
        </p:nvGraphicFramePr>
        <p:xfrm>
          <a:off x="454434" y="1440874"/>
          <a:ext cx="7991302" cy="4807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FBEFB8ED-1643-4B29-B796-B154A75950D7}"/>
              </a:ext>
            </a:extLst>
          </p:cNvPr>
          <p:cNvGraphicFramePr>
            <a:graphicFrameLocks noGrp="1"/>
          </p:cNvGraphicFramePr>
          <p:nvPr>
            <p:extLst>
              <p:ext uri="{D42A27DB-BD31-4B8C-83A1-F6EECF244321}">
                <p14:modId xmlns:p14="http://schemas.microsoft.com/office/powerpoint/2010/main" val="1408201852"/>
              </p:ext>
            </p:extLst>
          </p:nvPr>
        </p:nvGraphicFramePr>
        <p:xfrm>
          <a:off x="8495607" y="129622"/>
          <a:ext cx="3524597" cy="6631305"/>
        </p:xfrm>
        <a:graphic>
          <a:graphicData uri="http://schemas.openxmlformats.org/drawingml/2006/table">
            <a:tbl>
              <a:tblPr/>
              <a:tblGrid>
                <a:gridCol w="1589733">
                  <a:extLst>
                    <a:ext uri="{9D8B030D-6E8A-4147-A177-3AD203B41FA5}">
                      <a16:colId xmlns:a16="http://schemas.microsoft.com/office/drawing/2014/main" val="3254719935"/>
                    </a:ext>
                  </a:extLst>
                </a:gridCol>
                <a:gridCol w="1934864">
                  <a:extLst>
                    <a:ext uri="{9D8B030D-6E8A-4147-A177-3AD203B41FA5}">
                      <a16:colId xmlns:a16="http://schemas.microsoft.com/office/drawing/2014/main" val="4272900399"/>
                    </a:ext>
                  </a:extLst>
                </a:gridCol>
              </a:tblGrid>
              <a:tr h="1411552">
                <a:tc>
                  <a:txBody>
                    <a:bodyPr/>
                    <a:lstStyle/>
                    <a:p>
                      <a:pPr algn="l" fontAlgn="b"/>
                      <a:r>
                        <a:rPr lang="en-US" sz="2400" b="0" i="0" u="none" strike="noStrike" dirty="0">
                          <a:solidFill>
                            <a:srgbClr val="000000"/>
                          </a:solidFill>
                          <a:effectLst/>
                          <a:latin typeface="Calibri" panose="020F0502020204030204" pitchFamily="34" charset="0"/>
                        </a:rPr>
                        <a:t>Prescriptive</a:t>
                      </a:r>
                    </a:p>
                  </a:txBody>
                  <a:tcPr marL="9525" marR="9525" marT="9525" marB="0" anchor="ctr">
                    <a:lnL>
                      <a:noFill/>
                    </a:lnL>
                    <a:lnR>
                      <a:noFill/>
                    </a:lnR>
                    <a:lnT>
                      <a:noFill/>
                    </a:lnT>
                    <a:lnB>
                      <a:noFill/>
                    </a:lnB>
                    <a:solidFill>
                      <a:srgbClr val="FFFF00"/>
                    </a:solidFill>
                  </a:tcPr>
                </a:tc>
                <a:tc>
                  <a:txBody>
                    <a:bodyPr/>
                    <a:lstStyle/>
                    <a:p>
                      <a:pPr algn="l" fontAlgn="b"/>
                      <a:r>
                        <a:rPr lang="en-US" sz="2400" b="0" i="0" u="none" strike="noStrike" dirty="0">
                          <a:solidFill>
                            <a:srgbClr val="000000"/>
                          </a:solidFill>
                          <a:effectLst/>
                          <a:latin typeface="Calibri" panose="020F0502020204030204" pitchFamily="34" charset="0"/>
                        </a:rPr>
                        <a:t>We know what we should do about what will happen</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505211660"/>
                  </a:ext>
                </a:extLst>
              </a:tr>
              <a:tr h="1411552">
                <a:tc>
                  <a:txBody>
                    <a:bodyPr/>
                    <a:lstStyle/>
                    <a:p>
                      <a:pPr algn="l" fontAlgn="b"/>
                      <a:r>
                        <a:rPr lang="en-US" sz="2400" b="0" i="0" u="none" strike="noStrike" dirty="0">
                          <a:solidFill>
                            <a:srgbClr val="000000"/>
                          </a:solidFill>
                          <a:effectLst/>
                          <a:latin typeface="Calibri" panose="020F0502020204030204" pitchFamily="34" charset="0"/>
                        </a:rPr>
                        <a:t>Predictive</a:t>
                      </a:r>
                    </a:p>
                  </a:txBody>
                  <a:tcPr marL="9525" marR="9525" marT="9525" marB="0" anchor="ctr">
                    <a:lnL>
                      <a:noFill/>
                    </a:lnL>
                    <a:lnR>
                      <a:noFill/>
                    </a:lnR>
                    <a:lnT>
                      <a:noFill/>
                    </a:lnT>
                    <a:lnB>
                      <a:noFill/>
                    </a:lnB>
                    <a:solidFill>
                      <a:srgbClr val="F8CBAD"/>
                    </a:solidFill>
                  </a:tcPr>
                </a:tc>
                <a:tc>
                  <a:txBody>
                    <a:bodyPr/>
                    <a:lstStyle/>
                    <a:p>
                      <a:pPr algn="l" fontAlgn="b"/>
                      <a:r>
                        <a:rPr lang="en-US" sz="2400" b="0" i="0" u="none" strike="noStrike" dirty="0">
                          <a:solidFill>
                            <a:srgbClr val="000000"/>
                          </a:solidFill>
                          <a:effectLst/>
                          <a:latin typeface="Calibri" panose="020F0502020204030204" pitchFamily="34" charset="0"/>
                        </a:rPr>
                        <a:t>We can determine what is likely to happen</a:t>
                      </a:r>
                    </a:p>
                  </a:txBody>
                  <a:tcPr marL="9525" marR="9525" marT="9525" marB="0" anchor="b">
                    <a:lnL>
                      <a:noFill/>
                    </a:lnL>
                    <a:lnR>
                      <a:noFill/>
                    </a:lnR>
                    <a:lnT>
                      <a:noFill/>
                    </a:lnT>
                    <a:lnB>
                      <a:noFill/>
                    </a:lnB>
                    <a:solidFill>
                      <a:srgbClr val="F8CBAD"/>
                    </a:solidFill>
                  </a:tcPr>
                </a:tc>
                <a:extLst>
                  <a:ext uri="{0D108BD9-81ED-4DB2-BD59-A6C34878D82A}">
                    <a16:rowId xmlns:a16="http://schemas.microsoft.com/office/drawing/2014/main" val="3514561890"/>
                  </a:ext>
                </a:extLst>
              </a:tr>
              <a:tr h="1012220">
                <a:tc>
                  <a:txBody>
                    <a:bodyPr/>
                    <a:lstStyle/>
                    <a:p>
                      <a:pPr algn="l" fontAlgn="b"/>
                      <a:r>
                        <a:rPr lang="en-US" sz="2400" b="0" i="0" u="none" strike="noStrike" dirty="0">
                          <a:solidFill>
                            <a:srgbClr val="000000"/>
                          </a:solidFill>
                          <a:effectLst/>
                          <a:latin typeface="Calibri" panose="020F0502020204030204" pitchFamily="34" charset="0"/>
                        </a:rPr>
                        <a:t>Diagnostic</a:t>
                      </a:r>
                    </a:p>
                  </a:txBody>
                  <a:tcPr marL="9525" marR="9525" marT="9525" marB="0" anchor="ctr">
                    <a:lnL>
                      <a:noFill/>
                    </a:lnL>
                    <a:lnR>
                      <a:noFill/>
                    </a:lnR>
                    <a:lnT>
                      <a:noFill/>
                    </a:lnT>
                    <a:lnB>
                      <a:noFill/>
                    </a:lnB>
                    <a:solidFill>
                      <a:srgbClr val="C6E0B4"/>
                    </a:solidFill>
                  </a:tcPr>
                </a:tc>
                <a:tc>
                  <a:txBody>
                    <a:bodyPr/>
                    <a:lstStyle/>
                    <a:p>
                      <a:pPr algn="l" fontAlgn="b"/>
                      <a:r>
                        <a:rPr lang="en-US" sz="2400" b="0" i="0" u="none" strike="noStrike" dirty="0">
                          <a:solidFill>
                            <a:srgbClr val="000000"/>
                          </a:solidFill>
                          <a:effectLst/>
                          <a:latin typeface="Calibri" panose="020F0502020204030204" pitchFamily="34" charset="0"/>
                        </a:rPr>
                        <a:t>We can figure out why it has happened</a:t>
                      </a:r>
                    </a:p>
                  </a:txBody>
                  <a:tcPr marL="9525" marR="9525" marT="9525" marB="0" anchor="b">
                    <a:lnL>
                      <a:noFill/>
                    </a:lnL>
                    <a:lnR>
                      <a:noFill/>
                    </a:lnR>
                    <a:lnT>
                      <a:noFill/>
                    </a:lnT>
                    <a:lnB>
                      <a:noFill/>
                    </a:lnB>
                    <a:solidFill>
                      <a:srgbClr val="C6E0B4"/>
                    </a:solidFill>
                  </a:tcPr>
                </a:tc>
                <a:extLst>
                  <a:ext uri="{0D108BD9-81ED-4DB2-BD59-A6C34878D82A}">
                    <a16:rowId xmlns:a16="http://schemas.microsoft.com/office/drawing/2014/main" val="3842728908"/>
                  </a:ext>
                </a:extLst>
              </a:tr>
              <a:tr h="1411552">
                <a:tc>
                  <a:txBody>
                    <a:bodyPr/>
                    <a:lstStyle/>
                    <a:p>
                      <a:pPr algn="l" fontAlgn="b"/>
                      <a:r>
                        <a:rPr lang="en-US" sz="2400" b="0" i="0" u="none" strike="noStrike" dirty="0">
                          <a:solidFill>
                            <a:srgbClr val="000000"/>
                          </a:solidFill>
                          <a:effectLst/>
                          <a:latin typeface="Calibri" panose="020F0502020204030204" pitchFamily="34" charset="0"/>
                        </a:rPr>
                        <a:t>Descriptive</a:t>
                      </a:r>
                    </a:p>
                  </a:txBody>
                  <a:tcPr marL="9525" marR="9525" marT="9525" marB="0" anchor="ctr">
                    <a:lnL>
                      <a:noFill/>
                    </a:lnL>
                    <a:lnR>
                      <a:noFill/>
                    </a:lnR>
                    <a:lnT>
                      <a:noFill/>
                    </a:lnT>
                    <a:lnB>
                      <a:noFill/>
                    </a:lnB>
                    <a:solidFill>
                      <a:srgbClr val="F4B084"/>
                    </a:solidFill>
                  </a:tcPr>
                </a:tc>
                <a:tc>
                  <a:txBody>
                    <a:bodyPr/>
                    <a:lstStyle/>
                    <a:p>
                      <a:pPr algn="l" fontAlgn="b"/>
                      <a:r>
                        <a:rPr lang="en-US" sz="2400" b="0" i="0" u="none" strike="noStrike" dirty="0">
                          <a:solidFill>
                            <a:srgbClr val="000000"/>
                          </a:solidFill>
                          <a:effectLst/>
                          <a:latin typeface="Calibri" panose="020F0502020204030204" pitchFamily="34" charset="0"/>
                        </a:rPr>
                        <a:t>We can determine what the data says happened</a:t>
                      </a:r>
                    </a:p>
                  </a:txBody>
                  <a:tcPr marL="9525" marR="9525" marT="9525" marB="0" anchor="b">
                    <a:lnL>
                      <a:noFill/>
                    </a:lnL>
                    <a:lnR>
                      <a:noFill/>
                    </a:lnR>
                    <a:lnT>
                      <a:noFill/>
                    </a:lnT>
                    <a:lnB>
                      <a:noFill/>
                    </a:lnB>
                    <a:solidFill>
                      <a:srgbClr val="F4B084"/>
                    </a:solidFill>
                  </a:tcPr>
                </a:tc>
                <a:extLst>
                  <a:ext uri="{0D108BD9-81ED-4DB2-BD59-A6C34878D82A}">
                    <a16:rowId xmlns:a16="http://schemas.microsoft.com/office/drawing/2014/main" val="3371333748"/>
                  </a:ext>
                </a:extLst>
              </a:tr>
              <a:tr h="779863">
                <a:tc>
                  <a:txBody>
                    <a:bodyPr/>
                    <a:lstStyle/>
                    <a:p>
                      <a:pPr algn="l" fontAlgn="b"/>
                      <a:r>
                        <a:rPr lang="en-US" sz="2400" b="0" i="0" u="none" strike="noStrike" dirty="0">
                          <a:solidFill>
                            <a:srgbClr val="000000"/>
                          </a:solidFill>
                          <a:effectLst/>
                          <a:latin typeface="Calibri" panose="020F0502020204030204" pitchFamily="34" charset="0"/>
                        </a:rPr>
                        <a:t>Novice</a:t>
                      </a:r>
                    </a:p>
                  </a:txBody>
                  <a:tcPr marL="9525" marR="9525" marT="9525" marB="0" anchor="ctr">
                    <a:lnL>
                      <a:noFill/>
                    </a:lnL>
                    <a:lnR>
                      <a:noFill/>
                    </a:lnR>
                    <a:lnT>
                      <a:noFill/>
                    </a:lnT>
                    <a:lnB>
                      <a:noFill/>
                    </a:lnB>
                    <a:solidFill>
                      <a:srgbClr val="9BC2E6"/>
                    </a:solidFill>
                  </a:tcPr>
                </a:tc>
                <a:tc>
                  <a:txBody>
                    <a:bodyPr/>
                    <a:lstStyle/>
                    <a:p>
                      <a:pPr algn="l" fontAlgn="b"/>
                      <a:r>
                        <a:rPr lang="en-US" sz="2400" b="0" i="0" u="none" strike="noStrike" dirty="0">
                          <a:solidFill>
                            <a:srgbClr val="000000"/>
                          </a:solidFill>
                          <a:effectLst/>
                          <a:latin typeface="Calibri" panose="020F0502020204030204" pitchFamily="34" charset="0"/>
                        </a:rPr>
                        <a:t>We know what questions to ask</a:t>
                      </a:r>
                    </a:p>
                  </a:txBody>
                  <a:tcPr marL="9525" marR="9525" marT="9525" marB="0" anchor="b">
                    <a:lnL>
                      <a:noFill/>
                    </a:lnL>
                    <a:lnR>
                      <a:noFill/>
                    </a:lnR>
                    <a:lnT>
                      <a:noFill/>
                    </a:lnT>
                    <a:lnB>
                      <a:noFill/>
                    </a:lnB>
                    <a:solidFill>
                      <a:srgbClr val="9BC2E6"/>
                    </a:solidFill>
                  </a:tcPr>
                </a:tc>
                <a:extLst>
                  <a:ext uri="{0D108BD9-81ED-4DB2-BD59-A6C34878D82A}">
                    <a16:rowId xmlns:a16="http://schemas.microsoft.com/office/drawing/2014/main" val="852744652"/>
                  </a:ext>
                </a:extLst>
              </a:tr>
            </a:tbl>
          </a:graphicData>
        </a:graphic>
      </p:graphicFrame>
    </p:spTree>
    <p:extLst>
      <p:ext uri="{BB962C8B-B14F-4D97-AF65-F5344CB8AC3E}">
        <p14:creationId xmlns:p14="http://schemas.microsoft.com/office/powerpoint/2010/main" val="295562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84D96F3-256A-4043-8CDA-983C026D1CE0}"/>
              </a:ext>
            </a:extLst>
          </p:cNvPr>
          <p:cNvSpPr>
            <a:spLocks noGrp="1"/>
          </p:cNvSpPr>
          <p:nvPr>
            <p:ph type="title"/>
          </p:nvPr>
        </p:nvSpPr>
        <p:spPr>
          <a:xfrm>
            <a:off x="6912191" y="678751"/>
            <a:ext cx="2854327" cy="3002662"/>
          </a:xfrm>
        </p:spPr>
        <p:txBody>
          <a:bodyPr vert="horz" lIns="91440" tIns="45720" rIns="91440" bIns="45720" rtlCol="0" anchor="b">
            <a:normAutofit/>
          </a:bodyPr>
          <a:lstStyle/>
          <a:p>
            <a:r>
              <a:rPr lang="en-US" sz="4400" dirty="0"/>
              <a:t>Tools Used in Analytics</a:t>
            </a:r>
          </a:p>
        </p:txBody>
      </p:sp>
      <p:sp>
        <p:nvSpPr>
          <p:cNvPr id="20" name="Isosceles Triangle 19">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DC939D69-B368-43F3-B997-D01DBA2BCF56}"/>
              </a:ext>
            </a:extLst>
          </p:cNvPr>
          <p:cNvPicPr>
            <a:picLocks noChangeAspect="1"/>
          </p:cNvPicPr>
          <p:nvPr/>
        </p:nvPicPr>
        <p:blipFill>
          <a:blip r:embed="rId2"/>
          <a:stretch>
            <a:fillRect/>
          </a:stretch>
        </p:blipFill>
        <p:spPr>
          <a:xfrm>
            <a:off x="1028233" y="277091"/>
            <a:ext cx="5538822" cy="6205963"/>
          </a:xfrm>
          <a:prstGeom prst="rect">
            <a:avLst/>
          </a:prstGeom>
        </p:spPr>
      </p:pic>
    </p:spTree>
    <p:extLst>
      <p:ext uri="{BB962C8B-B14F-4D97-AF65-F5344CB8AC3E}">
        <p14:creationId xmlns:p14="http://schemas.microsoft.com/office/powerpoint/2010/main" val="69291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7">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8638284-BC49-4835-82FE-7DC238EC39D1}"/>
              </a:ext>
            </a:extLst>
          </p:cNvPr>
          <p:cNvSpPr>
            <a:spLocks noGrp="1"/>
          </p:cNvSpPr>
          <p:nvPr>
            <p:ph type="title"/>
          </p:nvPr>
        </p:nvSpPr>
        <p:spPr>
          <a:xfrm>
            <a:off x="8160256" y="678751"/>
            <a:ext cx="2743597" cy="3002662"/>
          </a:xfrm>
        </p:spPr>
        <p:txBody>
          <a:bodyPr vert="horz" lIns="91440" tIns="45720" rIns="91440" bIns="45720" rtlCol="0" anchor="b">
            <a:normAutofit/>
          </a:bodyPr>
          <a:lstStyle/>
          <a:p>
            <a:r>
              <a:rPr lang="en-US" sz="4400" dirty="0"/>
              <a:t>Current Use</a:t>
            </a:r>
          </a:p>
        </p:txBody>
      </p:sp>
      <p:sp>
        <p:nvSpPr>
          <p:cNvPr id="39" name="Isosceles Triangle 19">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0CAA53-ADCA-43E8-A9A9-722614C69446}"/>
              </a:ext>
            </a:extLst>
          </p:cNvPr>
          <p:cNvPicPr>
            <a:picLocks noChangeAspect="1"/>
          </p:cNvPicPr>
          <p:nvPr/>
        </p:nvPicPr>
        <p:blipFill>
          <a:blip r:embed="rId2"/>
          <a:stretch>
            <a:fillRect/>
          </a:stretch>
        </p:blipFill>
        <p:spPr>
          <a:xfrm>
            <a:off x="1011719" y="230223"/>
            <a:ext cx="6979347" cy="6281413"/>
          </a:xfrm>
          <a:prstGeom prst="rect">
            <a:avLst/>
          </a:prstGeom>
        </p:spPr>
      </p:pic>
    </p:spTree>
    <p:extLst>
      <p:ext uri="{BB962C8B-B14F-4D97-AF65-F5344CB8AC3E}">
        <p14:creationId xmlns:p14="http://schemas.microsoft.com/office/powerpoint/2010/main" val="23536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A5E38A4-4A2B-41C1-A71E-E91591C5D3CA}"/>
              </a:ext>
            </a:extLst>
          </p:cNvPr>
          <p:cNvSpPr>
            <a:spLocks noGrp="1"/>
          </p:cNvSpPr>
          <p:nvPr>
            <p:ph type="title"/>
          </p:nvPr>
        </p:nvSpPr>
        <p:spPr>
          <a:xfrm>
            <a:off x="7585724" y="2135154"/>
            <a:ext cx="2794457" cy="3176587"/>
          </a:xfrm>
        </p:spPr>
        <p:txBody>
          <a:bodyPr vert="horz" lIns="91440" tIns="45720" rIns="91440" bIns="45720" rtlCol="0" anchor="b">
            <a:normAutofit fontScale="90000"/>
          </a:bodyPr>
          <a:lstStyle/>
          <a:p>
            <a:r>
              <a:rPr lang="en-US" sz="5400" dirty="0"/>
              <a:t>HR Analytics Skills Gap</a:t>
            </a:r>
          </a:p>
        </p:txBody>
      </p:sp>
      <p:pic>
        <p:nvPicPr>
          <p:cNvPr id="3" name="Picture 2">
            <a:extLst>
              <a:ext uri="{FF2B5EF4-FFF2-40B4-BE49-F238E27FC236}">
                <a16:creationId xmlns:a16="http://schemas.microsoft.com/office/drawing/2014/main" id="{34A9CE49-A422-4D64-9FAF-35AC9DBAD777}"/>
              </a:ext>
            </a:extLst>
          </p:cNvPr>
          <p:cNvPicPr>
            <a:picLocks noChangeAspect="1"/>
          </p:cNvPicPr>
          <p:nvPr/>
        </p:nvPicPr>
        <p:blipFill rotWithShape="1">
          <a:blip r:embed="rId2"/>
          <a:srcRect r="13389" b="-3"/>
          <a:stretch/>
        </p:blipFill>
        <p:spPr>
          <a:xfrm>
            <a:off x="134872" y="319220"/>
            <a:ext cx="7262455" cy="6330961"/>
          </a:xfrm>
          <a:prstGeom prst="rect">
            <a:avLst/>
          </a:prstGeom>
        </p:spPr>
      </p:pic>
    </p:spTree>
    <p:extLst>
      <p:ext uri="{BB962C8B-B14F-4D97-AF65-F5344CB8AC3E}">
        <p14:creationId xmlns:p14="http://schemas.microsoft.com/office/powerpoint/2010/main" val="57044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B749C29-6988-406B-971E-9CD934124A03}"/>
              </a:ext>
            </a:extLst>
          </p:cNvPr>
          <p:cNvSpPr>
            <a:spLocks noGrp="1"/>
          </p:cNvSpPr>
          <p:nvPr>
            <p:ph type="title"/>
          </p:nvPr>
        </p:nvSpPr>
        <p:spPr>
          <a:xfrm>
            <a:off x="7028682" y="2251566"/>
            <a:ext cx="3523802" cy="1850042"/>
          </a:xfrm>
        </p:spPr>
        <p:txBody>
          <a:bodyPr vert="horz" lIns="91440" tIns="45720" rIns="91440" bIns="45720" rtlCol="0" anchor="b">
            <a:normAutofit/>
          </a:bodyPr>
          <a:lstStyle/>
          <a:p>
            <a:r>
              <a:rPr lang="en-US" sz="4400" dirty="0"/>
              <a:t>Analytics Object</a:t>
            </a:r>
            <a:r>
              <a:rPr lang="en-US" sz="5400" dirty="0"/>
              <a:t>ives</a:t>
            </a:r>
          </a:p>
        </p:txBody>
      </p:sp>
      <p:sp>
        <p:nvSpPr>
          <p:cNvPr id="20" name="Isosceles Triangle 19">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2862C81-E9BA-4D2F-949F-1D4021505AB4}"/>
              </a:ext>
            </a:extLst>
          </p:cNvPr>
          <p:cNvPicPr>
            <a:picLocks noChangeAspect="1"/>
          </p:cNvPicPr>
          <p:nvPr/>
        </p:nvPicPr>
        <p:blipFill>
          <a:blip r:embed="rId2"/>
          <a:stretch>
            <a:fillRect/>
          </a:stretch>
        </p:blipFill>
        <p:spPr>
          <a:xfrm>
            <a:off x="247309" y="169906"/>
            <a:ext cx="6830499" cy="6369439"/>
          </a:xfrm>
          <a:prstGeom prst="rect">
            <a:avLst/>
          </a:prstGeom>
        </p:spPr>
      </p:pic>
    </p:spTree>
    <p:extLst>
      <p:ext uri="{BB962C8B-B14F-4D97-AF65-F5344CB8AC3E}">
        <p14:creationId xmlns:p14="http://schemas.microsoft.com/office/powerpoint/2010/main" val="4139234939"/>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165</TotalTime>
  <Words>2292</Words>
  <Application>Microsoft Office PowerPoint</Application>
  <PresentationFormat>Widescreen</PresentationFormat>
  <Paragraphs>456</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6" baseType="lpstr">
      <vt:lpstr>Arial</vt:lpstr>
      <vt:lpstr>Calibri</vt:lpstr>
      <vt:lpstr>Times New Roman</vt:lpstr>
      <vt:lpstr>Trebuchet MS</vt:lpstr>
      <vt:lpstr>Wingdings 3</vt:lpstr>
      <vt:lpstr>Facet</vt:lpstr>
      <vt:lpstr>Worksheet</vt:lpstr>
      <vt:lpstr>MSPhotoEd.3</vt:lpstr>
      <vt:lpstr>Contemporary Topics – 1   </vt:lpstr>
      <vt:lpstr>Course Outline</vt:lpstr>
      <vt:lpstr>HR and Analytics</vt:lpstr>
      <vt:lpstr>HR Analytics</vt:lpstr>
      <vt:lpstr>Type of Analytics in HR</vt:lpstr>
      <vt:lpstr>Tools Used in Analytics</vt:lpstr>
      <vt:lpstr>Current Use</vt:lpstr>
      <vt:lpstr>HR Analytics Skills Gap</vt:lpstr>
      <vt:lpstr>Analytics Objectives</vt:lpstr>
      <vt:lpstr>Predicting At-risk talent – next 12 months</vt:lpstr>
      <vt:lpstr>Prediction of Attrition</vt:lpstr>
      <vt:lpstr>Early Prediction of Employee Attrition in Software Companies </vt:lpstr>
      <vt:lpstr>Introduction</vt:lpstr>
      <vt:lpstr>Literature Review</vt:lpstr>
      <vt:lpstr>A Model Framework on the Relationship between Attrition and Behavioural Variables</vt:lpstr>
      <vt:lpstr>Objectives</vt:lpstr>
      <vt:lpstr>Methodology</vt:lpstr>
      <vt:lpstr>Data</vt:lpstr>
      <vt:lpstr>Data</vt:lpstr>
      <vt:lpstr>Sample Profile</vt:lpstr>
      <vt:lpstr>Sample Profile</vt:lpstr>
      <vt:lpstr>Standardized Canonical Discriminant Function (Discriminant Analysis)</vt:lpstr>
      <vt:lpstr>Neural Network Model</vt:lpstr>
      <vt:lpstr>Artificial Neural Networks</vt:lpstr>
      <vt:lpstr>Logistic Regression</vt:lpstr>
      <vt:lpstr>PowerPoint Presentation</vt:lpstr>
      <vt:lpstr>PowerPoint Presentation</vt:lpstr>
      <vt:lpstr>Prediction Accuracy</vt:lpstr>
      <vt:lpstr>Conclusions</vt:lpstr>
      <vt:lpstr>Conclusions</vt:lpstr>
      <vt:lpstr>Future Research</vt:lpstr>
      <vt:lpstr>PREDICTION OF EMPLOYEE ATTRITION USING WORK-PLACE RELATED VARIABLES</vt:lpstr>
      <vt:lpstr>Introduction</vt:lpstr>
      <vt:lpstr>Literature Review</vt:lpstr>
      <vt:lpstr>Work-Place Variables</vt:lpstr>
      <vt:lpstr>Objectives</vt:lpstr>
      <vt:lpstr>Methodology</vt:lpstr>
      <vt:lpstr>Methodology</vt:lpstr>
      <vt:lpstr>Sample Profile</vt:lpstr>
      <vt:lpstr>Sample Profile</vt:lpstr>
      <vt:lpstr>Sample Profile</vt:lpstr>
      <vt:lpstr>Analysis and Results</vt:lpstr>
      <vt:lpstr>PowerPoint Presentation</vt:lpstr>
      <vt:lpstr>PowerPoint Presentation</vt:lpstr>
      <vt:lpstr>Analysis and Results</vt:lpstr>
      <vt:lpstr>Summary and Conclusions</vt:lpstr>
      <vt:lpstr>Summary and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Topics – 1</dc:title>
  <dc:creator>Vishnuprasad Nagadevara</dc:creator>
  <cp:lastModifiedBy>Vishnuprasad Nagadevara</cp:lastModifiedBy>
  <cp:revision>11</cp:revision>
  <dcterms:created xsi:type="dcterms:W3CDTF">2019-12-17T08:52:34Z</dcterms:created>
  <dcterms:modified xsi:type="dcterms:W3CDTF">2019-12-20T15:52:57Z</dcterms:modified>
</cp:coreProperties>
</file>