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8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46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2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18E86-E81F-42AF-9A33-0460D50F5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Offer Acceptance</a:t>
            </a:r>
          </a:p>
        </p:txBody>
      </p:sp>
    </p:spTree>
    <p:extLst>
      <p:ext uri="{BB962C8B-B14F-4D97-AF65-F5344CB8AC3E}">
        <p14:creationId xmlns:p14="http://schemas.microsoft.com/office/powerpoint/2010/main" val="386451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2004-24A4-4295-9ADE-80C3BAF7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1CAFEA-BC93-4E68-833A-54D58F084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736256"/>
              </p:ext>
            </p:extLst>
          </p:nvPr>
        </p:nvGraphicFramePr>
        <p:xfrm>
          <a:off x="677862" y="2160588"/>
          <a:ext cx="96720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417">
                  <a:extLst>
                    <a:ext uri="{9D8B030D-6E8A-4147-A177-3AD203B41FA5}">
                      <a16:colId xmlns:a16="http://schemas.microsoft.com/office/drawing/2014/main" val="1993931982"/>
                    </a:ext>
                  </a:extLst>
                </a:gridCol>
                <a:gridCol w="1934417">
                  <a:extLst>
                    <a:ext uri="{9D8B030D-6E8A-4147-A177-3AD203B41FA5}">
                      <a16:colId xmlns:a16="http://schemas.microsoft.com/office/drawing/2014/main" val="4099745238"/>
                    </a:ext>
                  </a:extLst>
                </a:gridCol>
                <a:gridCol w="1934417">
                  <a:extLst>
                    <a:ext uri="{9D8B030D-6E8A-4147-A177-3AD203B41FA5}">
                      <a16:colId xmlns:a16="http://schemas.microsoft.com/office/drawing/2014/main" val="2145300882"/>
                    </a:ext>
                  </a:extLst>
                </a:gridCol>
                <a:gridCol w="1934417">
                  <a:extLst>
                    <a:ext uri="{9D8B030D-6E8A-4147-A177-3AD203B41FA5}">
                      <a16:colId xmlns:a16="http://schemas.microsoft.com/office/drawing/2014/main" val="3761838659"/>
                    </a:ext>
                  </a:extLst>
                </a:gridCol>
                <a:gridCol w="1934417">
                  <a:extLst>
                    <a:ext uri="{9D8B030D-6E8A-4147-A177-3AD203B41FA5}">
                      <a16:colId xmlns:a16="http://schemas.microsoft.com/office/drawing/2014/main" val="96303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Detail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691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6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 Media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22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6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Network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70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Third Party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99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7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90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DB6-8F58-410A-8467-FA9ADD1D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9265-27B1-4815-9EB0-8957A8D4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1457738"/>
          </a:xfrm>
        </p:spPr>
        <p:txBody>
          <a:bodyPr>
            <a:normAutofit/>
          </a:bodyPr>
          <a:lstStyle/>
          <a:p>
            <a:r>
              <a:rPr lang="en-US" dirty="0"/>
              <a:t>Prediction models were built based on classification trees in two stages carried out sequentially.  </a:t>
            </a:r>
          </a:p>
          <a:p>
            <a:r>
              <a:rPr lang="en-US" dirty="0"/>
              <a:t>In the first stage a simple C5.0 classification tree was built.   </a:t>
            </a:r>
          </a:p>
          <a:p>
            <a:r>
              <a:rPr lang="en-US" dirty="0"/>
              <a:t>The prediction accuracies are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9E625-747E-4140-8670-0DEF34425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72445"/>
              </p:ext>
            </p:extLst>
          </p:nvPr>
        </p:nvGraphicFramePr>
        <p:xfrm>
          <a:off x="779145" y="3144381"/>
          <a:ext cx="95045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90">
                  <a:extLst>
                    <a:ext uri="{9D8B030D-6E8A-4147-A177-3AD203B41FA5}">
                      <a16:colId xmlns:a16="http://schemas.microsoft.com/office/drawing/2014/main" val="3521796282"/>
                    </a:ext>
                  </a:extLst>
                </a:gridCol>
                <a:gridCol w="1584090">
                  <a:extLst>
                    <a:ext uri="{9D8B030D-6E8A-4147-A177-3AD203B41FA5}">
                      <a16:colId xmlns:a16="http://schemas.microsoft.com/office/drawing/2014/main" val="2390824943"/>
                    </a:ext>
                  </a:extLst>
                </a:gridCol>
                <a:gridCol w="1584090">
                  <a:extLst>
                    <a:ext uri="{9D8B030D-6E8A-4147-A177-3AD203B41FA5}">
                      <a16:colId xmlns:a16="http://schemas.microsoft.com/office/drawing/2014/main" val="307980250"/>
                    </a:ext>
                  </a:extLst>
                </a:gridCol>
                <a:gridCol w="1584090">
                  <a:extLst>
                    <a:ext uri="{9D8B030D-6E8A-4147-A177-3AD203B41FA5}">
                      <a16:colId xmlns:a16="http://schemas.microsoft.com/office/drawing/2014/main" val="3300513060"/>
                    </a:ext>
                  </a:extLst>
                </a:gridCol>
                <a:gridCol w="1584090">
                  <a:extLst>
                    <a:ext uri="{9D8B030D-6E8A-4147-A177-3AD203B41FA5}">
                      <a16:colId xmlns:a16="http://schemas.microsoft.com/office/drawing/2014/main" val="1301555854"/>
                    </a:ext>
                  </a:extLst>
                </a:gridCol>
                <a:gridCol w="1584090">
                  <a:extLst>
                    <a:ext uri="{9D8B030D-6E8A-4147-A177-3AD203B41FA5}">
                      <a16:colId xmlns:a16="http://schemas.microsoft.com/office/drawing/2014/main" val="249176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9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Percentages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971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0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75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7962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68.68%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31.32%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30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33157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99.99%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789179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3322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1621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67.21%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32.79%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6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13833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13838</a:t>
                      </a: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99.96%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85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7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EE88-AE0D-467E-8C03-CE5CC5E2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42122"/>
          </a:xfrm>
        </p:spPr>
        <p:txBody>
          <a:bodyPr/>
          <a:lstStyle/>
          <a:p>
            <a:r>
              <a:rPr lang="en-US" dirty="0"/>
              <a:t>Stage II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1FD2-5DB0-4162-B201-352EF430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566596" cy="4517362"/>
          </a:xfrm>
        </p:spPr>
        <p:txBody>
          <a:bodyPr>
            <a:normAutofit/>
          </a:bodyPr>
          <a:lstStyle/>
          <a:p>
            <a:r>
              <a:rPr lang="en-US" sz="2400" dirty="0"/>
              <a:t>The model misclassified more than 30 percent of those who did not join the company.  </a:t>
            </a:r>
          </a:p>
          <a:p>
            <a:r>
              <a:rPr lang="en-US" sz="2400" dirty="0"/>
              <a:t>These misclassification costs are severe to the company when one considers the cost involved in repeating the entire process, the cost of waiting and the opportunity cost involved.  </a:t>
            </a:r>
          </a:p>
          <a:p>
            <a:r>
              <a:rPr lang="en-US" sz="2400" dirty="0"/>
              <a:t>In order to improve this, 36,789 records of the training dataset which were predicted as” joined” the company are isolated.  </a:t>
            </a:r>
          </a:p>
          <a:p>
            <a:r>
              <a:rPr lang="en-US" sz="2400" dirty="0"/>
              <a:t>These are used to build a new classification tree, with boosting and imposing a 3:1 error weighting for misclassification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CB80-0E72-4012-9B1C-567F0AD1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II Classification (Confusion Matrix)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EB044D-8273-445C-8EE0-C89EC27F3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98139"/>
              </p:ext>
            </p:extLst>
          </p:nvPr>
        </p:nvGraphicFramePr>
        <p:xfrm>
          <a:off x="862865" y="2327744"/>
          <a:ext cx="91660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82">
                  <a:extLst>
                    <a:ext uri="{9D8B030D-6E8A-4147-A177-3AD203B41FA5}">
                      <a16:colId xmlns:a16="http://schemas.microsoft.com/office/drawing/2014/main" val="1728490549"/>
                    </a:ext>
                  </a:extLst>
                </a:gridCol>
                <a:gridCol w="1527682">
                  <a:extLst>
                    <a:ext uri="{9D8B030D-6E8A-4147-A177-3AD203B41FA5}">
                      <a16:colId xmlns:a16="http://schemas.microsoft.com/office/drawing/2014/main" val="1016414527"/>
                    </a:ext>
                  </a:extLst>
                </a:gridCol>
                <a:gridCol w="1527682">
                  <a:extLst>
                    <a:ext uri="{9D8B030D-6E8A-4147-A177-3AD203B41FA5}">
                      <a16:colId xmlns:a16="http://schemas.microsoft.com/office/drawing/2014/main" val="3917645583"/>
                    </a:ext>
                  </a:extLst>
                </a:gridCol>
                <a:gridCol w="1527682">
                  <a:extLst>
                    <a:ext uri="{9D8B030D-6E8A-4147-A177-3AD203B41FA5}">
                      <a16:colId xmlns:a16="http://schemas.microsoft.com/office/drawing/2014/main" val="2391991613"/>
                    </a:ext>
                  </a:extLst>
                </a:gridCol>
                <a:gridCol w="1527682">
                  <a:extLst>
                    <a:ext uri="{9D8B030D-6E8A-4147-A177-3AD203B41FA5}">
                      <a16:colId xmlns:a16="http://schemas.microsoft.com/office/drawing/2014/main" val="3954571560"/>
                    </a:ext>
                  </a:extLst>
                </a:gridCol>
                <a:gridCol w="1527682">
                  <a:extLst>
                    <a:ext uri="{9D8B030D-6E8A-4147-A177-3AD203B41FA5}">
                      <a16:colId xmlns:a16="http://schemas.microsoft.com/office/drawing/2014/main" val="108003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7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Percentages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1269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18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1217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3631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33.52%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66.48%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09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3238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33157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9.77%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90.23%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0772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8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1314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18.94%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81.06%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46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703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13130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13833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94.92%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56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682E-719B-4E03-A59F-F4AC836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Confusion Matrix (Combined)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E1B07-FDBC-413A-82B7-4E96261D9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10184"/>
              </p:ext>
            </p:extLst>
          </p:nvPr>
        </p:nvGraphicFramePr>
        <p:xfrm>
          <a:off x="465828" y="2743684"/>
          <a:ext cx="95925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62">
                  <a:extLst>
                    <a:ext uri="{9D8B030D-6E8A-4147-A177-3AD203B41FA5}">
                      <a16:colId xmlns:a16="http://schemas.microsoft.com/office/drawing/2014/main" val="2368021049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2040956294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309216505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202040079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2803546600"/>
                    </a:ext>
                  </a:extLst>
                </a:gridCol>
                <a:gridCol w="1598762">
                  <a:extLst>
                    <a:ext uri="{9D8B030D-6E8A-4147-A177-3AD203B41FA5}">
                      <a16:colId xmlns:a16="http://schemas.microsoft.com/office/drawing/2014/main" val="229933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0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Percentages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4516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Dataset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9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51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9365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2245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11610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80.66%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19.34%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5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961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32196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33157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2.90%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97.10%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09328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Dataset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Did Not Join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3629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1314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4943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73.42%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26.58%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38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Joined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708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13130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13838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5.12%</a:t>
                      </a:r>
                      <a:endParaRPr lang="en-US" sz="20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94.88%</a:t>
                      </a:r>
                      <a:endParaRPr lang="en-US" sz="20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05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5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1A26-6996-4EA9-998E-13D47F83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68" y="156831"/>
            <a:ext cx="8596668" cy="810578"/>
          </a:xfrm>
        </p:spPr>
        <p:txBody>
          <a:bodyPr>
            <a:normAutofit/>
          </a:bodyPr>
          <a:lstStyle/>
          <a:p>
            <a:r>
              <a:rPr lang="en-US" dirty="0"/>
              <a:t>Other Important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68ACB-BC1F-41B5-8EBE-DF0EA45FD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68236"/>
              </p:ext>
            </p:extLst>
          </p:nvPr>
        </p:nvGraphicFramePr>
        <p:xfrm>
          <a:off x="331304" y="1199336"/>
          <a:ext cx="1152939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122">
                  <a:extLst>
                    <a:ext uri="{9D8B030D-6E8A-4147-A177-3AD203B41FA5}">
                      <a16:colId xmlns:a16="http://schemas.microsoft.com/office/drawing/2014/main" val="2004112708"/>
                    </a:ext>
                  </a:extLst>
                </a:gridCol>
                <a:gridCol w="7739269">
                  <a:extLst>
                    <a:ext uri="{9D8B030D-6E8A-4147-A177-3AD203B41FA5}">
                      <a16:colId xmlns:a16="http://schemas.microsoft.com/office/drawing/2014/main" val="694261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DOJ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Whether candidate asked for date of joining extension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0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days taken by the candidate to accept the offer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01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Notice period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Notice period to be served in the parting company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52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Offered band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Band offered to the candidate (categorical)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15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hike (CTC) expected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hike expected by the candidate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20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hike offered (CTC)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hike offered by the company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27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Joining bonus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Whether joining bonus was given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04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candidate (Male/Female)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72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Source from which resume of the candidate was obtained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06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Experience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Relevant experience (years)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1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of 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 of business for which offer was given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44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of the candidate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6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Joining 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Company location for which offer was given to candidate to join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167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Candidate relocation 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Whether candidate has to relocate from one city to another city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1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BCF-1A95-489A-AE45-C9761FA8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AB14F9-626E-4409-849B-14E92DA5A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639879"/>
              </p:ext>
            </p:extLst>
          </p:nvPr>
        </p:nvGraphicFramePr>
        <p:xfrm>
          <a:off x="677334" y="2041318"/>
          <a:ext cx="51403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457">
                  <a:extLst>
                    <a:ext uri="{9D8B030D-6E8A-4147-A177-3AD203B41FA5}">
                      <a16:colId xmlns:a16="http://schemas.microsoft.com/office/drawing/2014/main" val="3035332702"/>
                    </a:ext>
                  </a:extLst>
                </a:gridCol>
                <a:gridCol w="1713457">
                  <a:extLst>
                    <a:ext uri="{9D8B030D-6E8A-4147-A177-3AD203B41FA5}">
                      <a16:colId xmlns:a16="http://schemas.microsoft.com/office/drawing/2014/main" val="4112089448"/>
                    </a:ext>
                  </a:extLst>
                </a:gridCol>
                <a:gridCol w="1713457">
                  <a:extLst>
                    <a:ext uri="{9D8B030D-6E8A-4147-A177-3AD203B41FA5}">
                      <a16:colId xmlns:a16="http://schemas.microsoft.com/office/drawing/2014/main" val="35084117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8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9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67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6891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E66C1-A920-4A29-A313-51099DAB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27041"/>
              </p:ext>
            </p:extLst>
          </p:nvPr>
        </p:nvGraphicFramePr>
        <p:xfrm>
          <a:off x="6096000" y="2062080"/>
          <a:ext cx="5272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31">
                  <a:extLst>
                    <a:ext uri="{9D8B030D-6E8A-4147-A177-3AD203B41FA5}">
                      <a16:colId xmlns:a16="http://schemas.microsoft.com/office/drawing/2014/main" val="3899378564"/>
                    </a:ext>
                  </a:extLst>
                </a:gridCol>
                <a:gridCol w="1757631">
                  <a:extLst>
                    <a:ext uri="{9D8B030D-6E8A-4147-A177-3AD203B41FA5}">
                      <a16:colId xmlns:a16="http://schemas.microsoft.com/office/drawing/2014/main" val="2969571283"/>
                    </a:ext>
                  </a:extLst>
                </a:gridCol>
                <a:gridCol w="1757631">
                  <a:extLst>
                    <a:ext uri="{9D8B030D-6E8A-4147-A177-3AD203B41FA5}">
                      <a16:colId xmlns:a16="http://schemas.microsoft.com/office/drawing/2014/main" val="1351700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7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28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6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58829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EDC97C1-935C-4CC0-96C4-3436A299D0D5}"/>
              </a:ext>
            </a:extLst>
          </p:cNvPr>
          <p:cNvSpPr/>
          <p:nvPr/>
        </p:nvSpPr>
        <p:spPr>
          <a:xfrm>
            <a:off x="2626450" y="1685234"/>
            <a:ext cx="1097411" cy="217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CAF8E4-B5BC-4AEE-B273-DD76E0BBB686}"/>
              </a:ext>
            </a:extLst>
          </p:cNvPr>
          <p:cNvCxnSpPr>
            <a:stCxn id="6" idx="5"/>
          </p:cNvCxnSpPr>
          <p:nvPr/>
        </p:nvCxnSpPr>
        <p:spPr>
          <a:xfrm rot="16200000" flipH="1">
            <a:off x="5491938" y="1609636"/>
            <a:ext cx="7014" cy="3864593"/>
          </a:xfrm>
          <a:prstGeom prst="curvedConnector4">
            <a:avLst>
              <a:gd name="adj1" fmla="val 12284688"/>
              <a:gd name="adj2" fmla="val 1004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E25E68-120A-4E52-85C2-A64DD91A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78318"/>
              </p:ext>
            </p:extLst>
          </p:nvPr>
        </p:nvGraphicFramePr>
        <p:xfrm>
          <a:off x="1536025" y="4927601"/>
          <a:ext cx="8128000" cy="16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9287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4488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56194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79877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7714135"/>
                    </a:ext>
                  </a:extLst>
                </a:gridCol>
              </a:tblGrid>
              <a:tr h="4204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0487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144521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34294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Joined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538978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A1F36C-770D-497B-83EA-0929101533CA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061944" y="3389520"/>
            <a:ext cx="1562598" cy="151356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805B80A-3542-440B-B3B3-8259CFB13BDB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5600026" y="3559185"/>
            <a:ext cx="3965527" cy="1368416"/>
          </a:xfrm>
          <a:prstGeom prst="curved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3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0EB3-EF34-4019-BC13-03A1FF05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BB71-368F-40BF-9CA1-EC1EC92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08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21B0-0859-444C-A85E-E0E1991C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ADDD-8696-4909-8FA0-B0F77ED4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029"/>
            <a:ext cx="9129275" cy="4570371"/>
          </a:xfrm>
        </p:spPr>
        <p:txBody>
          <a:bodyPr>
            <a:noAutofit/>
          </a:bodyPr>
          <a:lstStyle/>
          <a:p>
            <a:r>
              <a:rPr lang="en-US" sz="2000" dirty="0"/>
              <a:t>It is important to improve job offer acceptance rates in order to reduce the overall hiring costs.  </a:t>
            </a:r>
          </a:p>
          <a:p>
            <a:r>
              <a:rPr lang="en-US" sz="2000" dirty="0"/>
              <a:t>There are a number of factors that influence the offer acceptance rates.  </a:t>
            </a:r>
          </a:p>
          <a:p>
            <a:r>
              <a:rPr lang="en-US" sz="2000" dirty="0"/>
              <a:t>Many job seekers tend to entertain a number of offers/options before they make the final choice.  </a:t>
            </a:r>
          </a:p>
          <a:p>
            <a:r>
              <a:rPr lang="en-US" sz="2000" dirty="0"/>
              <a:t>Any delay by the employers in making the offer is likely to lead to loss of preferred candidates to other employers </a:t>
            </a:r>
          </a:p>
          <a:p>
            <a:r>
              <a:rPr lang="en-US" sz="2000" dirty="0"/>
              <a:t>Some of the candidates are likely to self-select themselves out of the process due to long delays between the application and the interview process </a:t>
            </a:r>
          </a:p>
          <a:p>
            <a:r>
              <a:rPr lang="en-US" sz="2000" dirty="0"/>
              <a:t>Similar is the case with respect to post interview delays.  </a:t>
            </a:r>
          </a:p>
          <a:p>
            <a:r>
              <a:rPr lang="en-US" sz="2000" dirty="0"/>
              <a:t>Time related aspects as well as cycle times involving recruitment process</a:t>
            </a:r>
          </a:p>
        </p:txBody>
      </p:sp>
    </p:spTree>
    <p:extLst>
      <p:ext uri="{BB962C8B-B14F-4D97-AF65-F5344CB8AC3E}">
        <p14:creationId xmlns:p14="http://schemas.microsoft.com/office/powerpoint/2010/main" val="406862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490A-3F45-422E-B655-81D0A56C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effecting Offer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9B42-949D-4FAA-87F5-EA56E2B9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4843669"/>
          </a:xfrm>
        </p:spPr>
        <p:txBody>
          <a:bodyPr>
            <a:normAutofit/>
          </a:bodyPr>
          <a:lstStyle/>
          <a:p>
            <a:r>
              <a:rPr lang="en-US" dirty="0"/>
              <a:t>Applicant’s attraction for the organization, </a:t>
            </a:r>
          </a:p>
          <a:p>
            <a:r>
              <a:rPr lang="en-US" dirty="0"/>
              <a:t>organizational characteristics, </a:t>
            </a:r>
          </a:p>
          <a:p>
            <a:r>
              <a:rPr lang="en-US" dirty="0"/>
              <a:t>recruiter behavior, </a:t>
            </a:r>
          </a:p>
          <a:p>
            <a:r>
              <a:rPr lang="en-US" dirty="0"/>
              <a:t>recruiting processes, </a:t>
            </a:r>
          </a:p>
          <a:p>
            <a:r>
              <a:rPr lang="en-US" dirty="0"/>
              <a:t>applicant’s perceived fit with the organization</a:t>
            </a:r>
          </a:p>
          <a:p>
            <a:r>
              <a:rPr lang="en-US" dirty="0"/>
              <a:t>Advancement in compensation and pay, </a:t>
            </a:r>
          </a:p>
          <a:p>
            <a:r>
              <a:rPr lang="en-US" dirty="0"/>
              <a:t>type of work, </a:t>
            </a:r>
          </a:p>
          <a:p>
            <a:r>
              <a:rPr lang="en-US" dirty="0"/>
              <a:t>geographical location, </a:t>
            </a:r>
          </a:p>
          <a:p>
            <a:r>
              <a:rPr lang="en-US" dirty="0"/>
              <a:t>timely response, </a:t>
            </a:r>
          </a:p>
          <a:p>
            <a:r>
              <a:rPr lang="en-US" dirty="0"/>
              <a:t>perceptions with respect to procedural justice, </a:t>
            </a:r>
          </a:p>
          <a:p>
            <a:r>
              <a:rPr lang="en-US" dirty="0"/>
              <a:t>person-organization fit, </a:t>
            </a:r>
          </a:p>
          <a:p>
            <a:r>
              <a:rPr lang="en-US" dirty="0"/>
              <a:t>person-job fit etc.  </a:t>
            </a: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D1D7-31C0-43C9-ADC2-7050A78F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Prediction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A5A9-EB37-4BD8-A3C4-91AFC134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17240" cy="3880773"/>
          </a:xfrm>
        </p:spPr>
        <p:txBody>
          <a:bodyPr>
            <a:noAutofit/>
          </a:bodyPr>
          <a:lstStyle/>
          <a:p>
            <a:r>
              <a:rPr lang="en-US" sz="2400" dirty="0"/>
              <a:t>While the employers can influence and moderate some of these variables in order to improve the job acceptance rates, they cannot influence other variables which are beyond their control.  </a:t>
            </a:r>
          </a:p>
          <a:p>
            <a:r>
              <a:rPr lang="en-US" sz="2400" dirty="0"/>
              <a:t>It is important for the organization to be able to predict the possibility of offer acceptance by the selected candidates.  </a:t>
            </a:r>
          </a:p>
          <a:p>
            <a:r>
              <a:rPr lang="en-US" sz="2400" dirty="0"/>
              <a:t>Even though there have been many studies carried out to identify the relationship between various characteristics and offer acceptance, very little had been done on the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27620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D078-5620-40EA-A2D6-8C27716A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BCB0-8FA8-46EF-86A2-35AF514E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8994"/>
          </a:xfrm>
        </p:spPr>
        <p:txBody>
          <a:bodyPr>
            <a:normAutofit/>
          </a:bodyPr>
          <a:lstStyle/>
          <a:p>
            <a:r>
              <a:rPr lang="en-US" dirty="0"/>
              <a:t>Many organizations have placed severe restrictions on the access to data on job applications, selection processes as offer details for obvious reasons.  </a:t>
            </a:r>
          </a:p>
          <a:p>
            <a:r>
              <a:rPr lang="en-US" dirty="0"/>
              <a:t>A major information technology company agreed to share the data, after completely anonymizing the database.  </a:t>
            </a:r>
          </a:p>
          <a:p>
            <a:r>
              <a:rPr lang="en-US" dirty="0"/>
              <a:t>All unique identifiers have been deleted from the database and the individual records are anonymized.  </a:t>
            </a:r>
          </a:p>
          <a:p>
            <a:r>
              <a:rPr lang="en-US" dirty="0"/>
              <a:t>Each record is mapped to a randomly generated identification number and only the company can map these identification numbers back to the individual records.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1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783C-DB7F-4D19-AACD-962D1452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r>
              <a:rPr lang="en-US" dirty="0"/>
              <a:t>Hybrid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136-D46E-4C37-A624-D0F700F9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6"/>
            <a:ext cx="9593102" cy="489005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Most of the data is nominal in nature and hence techniques such as classification trees or artificial neural networks are more suitable for prediction in this case.  </a:t>
            </a:r>
          </a:p>
          <a:p>
            <a:r>
              <a:rPr lang="en-US" sz="2000" dirty="0"/>
              <a:t>Data was divided into training and testing datasets in the ratio of 70 percent and 30 percent respectively.  </a:t>
            </a:r>
          </a:p>
          <a:p>
            <a:r>
              <a:rPr lang="en-US" sz="2000" dirty="0"/>
              <a:t>The training dataset was used to build C5.0 classification tree in the first stage.  </a:t>
            </a:r>
          </a:p>
          <a:p>
            <a:r>
              <a:rPr lang="en-US" sz="2000" dirty="0"/>
              <a:t>The tree was very effective in predicting those who finally joined the company.  </a:t>
            </a:r>
          </a:p>
          <a:p>
            <a:r>
              <a:rPr lang="en-US" sz="2000" dirty="0"/>
              <a:t>But, it was not effective in predicting those who did not ultimately join the company.  </a:t>
            </a:r>
          </a:p>
          <a:p>
            <a:r>
              <a:rPr lang="en-US" sz="2000" dirty="0"/>
              <a:t>In order to improve the prediction accuracies, the second stage model was built.  Finally both the trees are used in sequence to make the final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4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7AA9-1A17-4324-904C-C5376E0C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" y="516834"/>
            <a:ext cx="8596668" cy="1033670"/>
          </a:xfrm>
        </p:spPr>
        <p:txBody>
          <a:bodyPr/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8E5E30-30D5-498B-A767-31AA51771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25510"/>
              </p:ext>
            </p:extLst>
          </p:nvPr>
        </p:nvGraphicFramePr>
        <p:xfrm>
          <a:off x="677863" y="1550504"/>
          <a:ext cx="8596310" cy="468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81310244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29528598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456923759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33574566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13277440"/>
                    </a:ext>
                  </a:extLst>
                </a:gridCol>
              </a:tblGrid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Detail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59453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9508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2983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171791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 Location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45307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Abroad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830631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East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0401477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442886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26049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 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597332"/>
                  </a:ext>
                </a:extLst>
              </a:tr>
              <a:tr h="426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85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3378-44E7-46CA-9C60-70230C5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0DD6CC-17BC-4992-89E2-C3EA9A6AF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551542"/>
              </p:ext>
            </p:extLst>
          </p:nvPr>
        </p:nvGraphicFramePr>
        <p:xfrm>
          <a:off x="677692" y="1771374"/>
          <a:ext cx="9234934" cy="4309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499">
                  <a:extLst>
                    <a:ext uri="{9D8B030D-6E8A-4147-A177-3AD203B41FA5}">
                      <a16:colId xmlns:a16="http://schemas.microsoft.com/office/drawing/2014/main" val="765414271"/>
                    </a:ext>
                  </a:extLst>
                </a:gridCol>
                <a:gridCol w="1309775">
                  <a:extLst>
                    <a:ext uri="{9D8B030D-6E8A-4147-A177-3AD203B41FA5}">
                      <a16:colId xmlns:a16="http://schemas.microsoft.com/office/drawing/2014/main" val="922780411"/>
                    </a:ext>
                  </a:extLst>
                </a:gridCol>
                <a:gridCol w="1186686">
                  <a:extLst>
                    <a:ext uri="{9D8B030D-6E8A-4147-A177-3AD203B41FA5}">
                      <a16:colId xmlns:a16="http://schemas.microsoft.com/office/drawing/2014/main" val="2322605938"/>
                    </a:ext>
                  </a:extLst>
                </a:gridCol>
                <a:gridCol w="479006">
                  <a:extLst>
                    <a:ext uri="{9D8B030D-6E8A-4147-A177-3AD203B41FA5}">
                      <a16:colId xmlns:a16="http://schemas.microsoft.com/office/drawing/2014/main" val="1316307514"/>
                    </a:ext>
                  </a:extLst>
                </a:gridCol>
                <a:gridCol w="1622982">
                  <a:extLst>
                    <a:ext uri="{9D8B030D-6E8A-4147-A177-3AD203B41FA5}">
                      <a16:colId xmlns:a16="http://schemas.microsoft.com/office/drawing/2014/main" val="1510390706"/>
                    </a:ext>
                  </a:extLst>
                </a:gridCol>
                <a:gridCol w="1591986">
                  <a:extLst>
                    <a:ext uri="{9D8B030D-6E8A-4147-A177-3AD203B41FA5}">
                      <a16:colId xmlns:a16="http://schemas.microsoft.com/office/drawing/2014/main" val="3827708444"/>
                    </a:ext>
                  </a:extLst>
                </a:gridCol>
              </a:tblGrid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Detail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82276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Educational Level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8604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Arts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90557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Engineering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748192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Advanced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1119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201202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8589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982677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Doctorate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100017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32567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72.77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11391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828447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399092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85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7B6B-FD9F-42C8-B419-F2AE37DA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773"/>
            <a:ext cx="8596668" cy="861392"/>
          </a:xfrm>
        </p:spPr>
        <p:txBody>
          <a:bodyPr/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939245-EA32-416D-8FDB-FFDEB3B75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35617"/>
              </p:ext>
            </p:extLst>
          </p:nvPr>
        </p:nvGraphicFramePr>
        <p:xfrm>
          <a:off x="677334" y="1149627"/>
          <a:ext cx="1012319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2911620863"/>
                    </a:ext>
                  </a:extLst>
                </a:gridCol>
                <a:gridCol w="1678610">
                  <a:extLst>
                    <a:ext uri="{9D8B030D-6E8A-4147-A177-3AD203B41FA5}">
                      <a16:colId xmlns:a16="http://schemas.microsoft.com/office/drawing/2014/main" val="3202815887"/>
                    </a:ext>
                  </a:extLst>
                </a:gridCol>
                <a:gridCol w="2024638">
                  <a:extLst>
                    <a:ext uri="{9D8B030D-6E8A-4147-A177-3AD203B41FA5}">
                      <a16:colId xmlns:a16="http://schemas.microsoft.com/office/drawing/2014/main" val="2453850062"/>
                    </a:ext>
                  </a:extLst>
                </a:gridCol>
                <a:gridCol w="2024638">
                  <a:extLst>
                    <a:ext uri="{9D8B030D-6E8A-4147-A177-3AD203B41FA5}">
                      <a16:colId xmlns:a16="http://schemas.microsoft.com/office/drawing/2014/main" val="3275105993"/>
                    </a:ext>
                  </a:extLst>
                </a:gridCol>
                <a:gridCol w="2024638">
                  <a:extLst>
                    <a:ext uri="{9D8B030D-6E8A-4147-A177-3AD203B41FA5}">
                      <a16:colId xmlns:a16="http://schemas.microsoft.com/office/drawing/2014/main" val="242270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Detail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3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Skills Required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7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01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84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08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9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66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Designation Offered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6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Analyst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3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49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60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Middle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23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Senior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17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43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85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99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1185</Words>
  <Application>Microsoft Office PowerPoint</Application>
  <PresentationFormat>Widescreen</PresentationFormat>
  <Paragraphs>432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Job Offer Acceptance</vt:lpstr>
      <vt:lpstr>Introduction</vt:lpstr>
      <vt:lpstr>Factors effecting Offer Acceptance</vt:lpstr>
      <vt:lpstr>Why Prediction Models?</vt:lpstr>
      <vt:lpstr>PowerPoint Presentation</vt:lpstr>
      <vt:lpstr>Hybrid Models</vt:lpstr>
      <vt:lpstr>Sample Profile</vt:lpstr>
      <vt:lpstr>Sample Profile</vt:lpstr>
      <vt:lpstr>Sample Profile</vt:lpstr>
      <vt:lpstr>Sample Profile</vt:lpstr>
      <vt:lpstr>Hybrid Model</vt:lpstr>
      <vt:lpstr>Stage II Methodology</vt:lpstr>
      <vt:lpstr>Stage II Classification (Confusion Matrix)</vt:lpstr>
      <vt:lpstr>Confusion Matrix (Combined)</vt:lpstr>
      <vt:lpstr>Other Important Variables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Acceptance</dc:title>
  <dc:creator>Vishnuprasad Nagadevara</dc:creator>
  <cp:lastModifiedBy>Vishnuprasad Nagadevara</cp:lastModifiedBy>
  <cp:revision>7</cp:revision>
  <dcterms:created xsi:type="dcterms:W3CDTF">2019-12-26T14:59:47Z</dcterms:created>
  <dcterms:modified xsi:type="dcterms:W3CDTF">2019-12-26T16:19:51Z</dcterms:modified>
</cp:coreProperties>
</file>