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3D2-8777-4C8E-A0A5-6B08FDA86C2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345-2AFC-4559-9B71-CF135248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6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3D2-8777-4C8E-A0A5-6B08FDA86C2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345-2AFC-4559-9B71-CF135248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9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3D2-8777-4C8E-A0A5-6B08FDA86C2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345-2AFC-4559-9B71-CF135248BCB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275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3D2-8777-4C8E-A0A5-6B08FDA86C2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345-2AFC-4559-9B71-CF135248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5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3D2-8777-4C8E-A0A5-6B08FDA86C2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345-2AFC-4559-9B71-CF135248BCB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6197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3D2-8777-4C8E-A0A5-6B08FDA86C2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345-2AFC-4559-9B71-CF135248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34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3D2-8777-4C8E-A0A5-6B08FDA86C2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345-2AFC-4559-9B71-CF135248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66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3D2-8777-4C8E-A0A5-6B08FDA86C2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345-2AFC-4559-9B71-CF135248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7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3D2-8777-4C8E-A0A5-6B08FDA86C2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345-2AFC-4559-9B71-CF135248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8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3D2-8777-4C8E-A0A5-6B08FDA86C2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345-2AFC-4559-9B71-CF135248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3D2-8777-4C8E-A0A5-6B08FDA86C2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345-2AFC-4559-9B71-CF135248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9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3D2-8777-4C8E-A0A5-6B08FDA86C2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345-2AFC-4559-9B71-CF135248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3D2-8777-4C8E-A0A5-6B08FDA86C2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345-2AFC-4559-9B71-CF135248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1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3D2-8777-4C8E-A0A5-6B08FDA86C2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345-2AFC-4559-9B71-CF135248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3D2-8777-4C8E-A0A5-6B08FDA86C2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345-2AFC-4559-9B71-CF135248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4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3D2-8777-4C8E-A0A5-6B08FDA86C2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4345-2AFC-4559-9B71-CF135248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2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3F3D2-8777-4C8E-A0A5-6B08FDA86C2E}" type="datetimeFigureOut">
              <a:rPr lang="en-US" smtClean="0"/>
              <a:t>27-Dec-19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8A4345-2AFC-4559-9B71-CF135248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6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6ACC-8F38-465B-9BC1-DF3432C4D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Selection and Recruitment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15EE8-3BF8-4785-946D-8418B26145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86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F7FB-D882-498C-9980-32AC9722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for Attrition?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58C5-B240-46E5-8AB1-50AD0067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7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C909-7184-4FC3-81E3-6103A443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148"/>
          </a:xfrm>
        </p:spPr>
        <p:txBody>
          <a:bodyPr/>
          <a:lstStyle/>
          <a:p>
            <a:r>
              <a:rPr lang="en-US" dirty="0"/>
              <a:t>Recruitment and Selection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E9607-B30C-41D6-96DD-B566BCB00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748"/>
            <a:ext cx="9513588" cy="498281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Organizations collect and record a considerable amount of information in the process of recruiting and selecting new employees</a:t>
            </a:r>
          </a:p>
          <a:p>
            <a:r>
              <a:rPr lang="en-US" sz="2400" dirty="0"/>
              <a:t>This can be utilized in many ways in HR analytics expert. </a:t>
            </a:r>
          </a:p>
          <a:p>
            <a:r>
              <a:rPr lang="en-US" sz="2400" dirty="0"/>
              <a:t>We may wish to explore factors to determine or predict future performance</a:t>
            </a:r>
          </a:p>
          <a:p>
            <a:r>
              <a:rPr lang="en-US" sz="2400" dirty="0"/>
              <a:t>Recruitment and selection analytics can include predictive models intended to account for employee performance after they join the firm</a:t>
            </a:r>
          </a:p>
          <a:p>
            <a:r>
              <a:rPr lang="en-US" sz="2400" dirty="0"/>
              <a:t>Recruitment and selection-related predictors can be used to predict employee turnover.</a:t>
            </a:r>
          </a:p>
          <a:p>
            <a:r>
              <a:rPr lang="en-US" sz="2400" dirty="0"/>
              <a:t>Analyze the degree to which recruitment and selection processes appear to be free from bias.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6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4A49-035F-48EF-942E-32EBD877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896"/>
          </a:xfrm>
        </p:spPr>
        <p:txBody>
          <a:bodyPr/>
          <a:lstStyle/>
          <a:p>
            <a:r>
              <a:rPr lang="en-US" dirty="0"/>
              <a:t>Analyzing Bias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4149C45-B269-43A6-8A52-5B12F1F51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953743"/>
              </p:ext>
            </p:extLst>
          </p:nvPr>
        </p:nvGraphicFramePr>
        <p:xfrm>
          <a:off x="956158" y="1789526"/>
          <a:ext cx="8596312" cy="4458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198">
                  <a:extLst>
                    <a:ext uri="{9D8B030D-6E8A-4147-A177-3AD203B41FA5}">
                      <a16:colId xmlns:a16="http://schemas.microsoft.com/office/drawing/2014/main" val="1394961441"/>
                    </a:ext>
                  </a:extLst>
                </a:gridCol>
                <a:gridCol w="5855114">
                  <a:extLst>
                    <a:ext uri="{9D8B030D-6E8A-4147-A177-3AD203B41FA5}">
                      <a16:colId xmlns:a16="http://schemas.microsoft.com/office/drawing/2014/main" val="3559630517"/>
                    </a:ext>
                  </a:extLst>
                </a:gridCol>
              </a:tblGrid>
              <a:tr h="473187">
                <a:tc>
                  <a:txBody>
                    <a:bodyPr/>
                    <a:lstStyle/>
                    <a:p>
                      <a:r>
                        <a:rPr lang="en-US" sz="2000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971298"/>
                  </a:ext>
                </a:extLst>
              </a:tr>
              <a:tr h="4428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ApplicantCode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Applicant code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5591082"/>
                  </a:ext>
                </a:extLst>
              </a:tr>
              <a:tr h="4428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 or Female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08779"/>
                  </a:ext>
                </a:extLst>
              </a:tr>
              <a:tr h="4428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BAMEyn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 Asian Minority Ethnic Yes or 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8429839"/>
                  </a:ext>
                </a:extLst>
              </a:tr>
              <a:tr h="4428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ShortlistedNY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Rejected or Shortlisted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4098164"/>
                  </a:ext>
                </a:extLst>
              </a:tr>
              <a:tr h="4428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Interviewed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Interviewed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7032780"/>
                  </a:ext>
                </a:extLst>
              </a:tr>
              <a:tr h="4428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FemaleONpanel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 member on the interview panel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1433414"/>
                  </a:ext>
                </a:extLst>
              </a:tr>
              <a:tr h="4428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OfferNY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Made an offer?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0239292"/>
                  </a:ext>
                </a:extLst>
              </a:tr>
              <a:tr h="4428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AcceptNY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Accepted?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4315138"/>
                  </a:ext>
                </a:extLst>
              </a:tr>
              <a:tr h="4428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JoinYN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Joined or Not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4198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89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011D-40E6-4138-B87E-4BE09B94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 – Gender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430672-79BE-4305-B39A-126028E5C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345612"/>
              </p:ext>
            </p:extLst>
          </p:nvPr>
        </p:nvGraphicFramePr>
        <p:xfrm>
          <a:off x="677863" y="2160588"/>
          <a:ext cx="85963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3937634427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141551575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36323185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371467658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93303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Rejected or Shortlisted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137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Shortlisted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Shortlisted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078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Male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Observed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77485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Count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85949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Observed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30921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Count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321314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Observed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17956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Count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288857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F0F6BB9-F3C2-4C02-9752-B47D69680249}"/>
              </a:ext>
            </a:extLst>
          </p:cNvPr>
          <p:cNvSpPr/>
          <p:nvPr/>
        </p:nvSpPr>
        <p:spPr>
          <a:xfrm>
            <a:off x="677334" y="5523708"/>
            <a:ext cx="8596310" cy="36933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Pearson Chi-Square</a:t>
            </a:r>
            <a:r>
              <a:rPr lang="it-IT" dirty="0"/>
              <a:t> = 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14.997                 df =</a:t>
            </a:r>
            <a:r>
              <a:rPr lang="it-IT" dirty="0"/>
              <a:t> 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1                   Sig=</a:t>
            </a:r>
            <a:r>
              <a:rPr lang="it-IT" dirty="0"/>
              <a:t> 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0.000</a:t>
            </a:r>
            <a:r>
              <a:rPr lang="it-IT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1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4D4A-D7B1-4555-A4FE-FC7ECFA9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" y="218829"/>
            <a:ext cx="8596668" cy="1320800"/>
          </a:xfrm>
        </p:spPr>
        <p:txBody>
          <a:bodyPr/>
          <a:lstStyle/>
          <a:p>
            <a:r>
              <a:rPr lang="en-US" dirty="0"/>
              <a:t>Chi-Square Test (Minorities)</a:t>
            </a:r>
            <a:br>
              <a:rPr lang="en-US" dirty="0"/>
            </a:br>
            <a:r>
              <a:rPr lang="en-US" dirty="0"/>
              <a:t>Black, Asian, Minority Ethnic (BAME)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FB3F85-C9E7-4FB0-9E2D-04F69F76D3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023421"/>
              </p:ext>
            </p:extLst>
          </p:nvPr>
        </p:nvGraphicFramePr>
        <p:xfrm>
          <a:off x="677862" y="1766692"/>
          <a:ext cx="9464945" cy="3818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989">
                  <a:extLst>
                    <a:ext uri="{9D8B030D-6E8A-4147-A177-3AD203B41FA5}">
                      <a16:colId xmlns:a16="http://schemas.microsoft.com/office/drawing/2014/main" val="1518098079"/>
                    </a:ext>
                  </a:extLst>
                </a:gridCol>
                <a:gridCol w="1892989">
                  <a:extLst>
                    <a:ext uri="{9D8B030D-6E8A-4147-A177-3AD203B41FA5}">
                      <a16:colId xmlns:a16="http://schemas.microsoft.com/office/drawing/2014/main" val="3281469808"/>
                    </a:ext>
                  </a:extLst>
                </a:gridCol>
                <a:gridCol w="1892989">
                  <a:extLst>
                    <a:ext uri="{9D8B030D-6E8A-4147-A177-3AD203B41FA5}">
                      <a16:colId xmlns:a16="http://schemas.microsoft.com/office/drawing/2014/main" val="3430567445"/>
                    </a:ext>
                  </a:extLst>
                </a:gridCol>
                <a:gridCol w="1892989">
                  <a:extLst>
                    <a:ext uri="{9D8B030D-6E8A-4147-A177-3AD203B41FA5}">
                      <a16:colId xmlns:a16="http://schemas.microsoft.com/office/drawing/2014/main" val="1325985350"/>
                    </a:ext>
                  </a:extLst>
                </a:gridCol>
                <a:gridCol w="1892989">
                  <a:extLst>
                    <a:ext uri="{9D8B030D-6E8A-4147-A177-3AD203B41FA5}">
                      <a16:colId xmlns:a16="http://schemas.microsoft.com/office/drawing/2014/main" val="1265956966"/>
                    </a:ext>
                  </a:extLst>
                </a:gridCol>
              </a:tblGrid>
              <a:tr h="4772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Rejected or Shortlisted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751964"/>
                  </a:ext>
                </a:extLst>
              </a:tr>
              <a:tr h="4772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Shortlisted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Shortlisted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64398"/>
                  </a:ext>
                </a:extLst>
              </a:tr>
              <a:tr h="477273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BAME Yes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Observed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9153762"/>
                  </a:ext>
                </a:extLst>
              </a:tr>
              <a:tr h="477273">
                <a:tc vMerge="1">
                  <a:txBody>
                    <a:bodyPr/>
                    <a:lstStyle/>
                    <a:p>
                      <a:pPr algn="ctr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Count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8565752"/>
                  </a:ext>
                </a:extLst>
              </a:tr>
              <a:tr h="477273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BAME No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Observed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394170"/>
                  </a:ext>
                </a:extLst>
              </a:tr>
              <a:tr h="477273">
                <a:tc vMerge="1">
                  <a:txBody>
                    <a:bodyPr/>
                    <a:lstStyle/>
                    <a:p>
                      <a:pPr algn="ctr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Count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7327448"/>
                  </a:ext>
                </a:extLst>
              </a:tr>
              <a:tr h="477273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Observed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2368516"/>
                  </a:ext>
                </a:extLst>
              </a:tr>
              <a:tr h="477273">
                <a:tc vMerge="1">
                  <a:txBody>
                    <a:bodyPr/>
                    <a:lstStyle/>
                    <a:p>
                      <a:pPr algn="ctr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Count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78247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12A201F-F5E7-4F3F-887D-57F2786B1D5F}"/>
              </a:ext>
            </a:extLst>
          </p:cNvPr>
          <p:cNvSpPr/>
          <p:nvPr/>
        </p:nvSpPr>
        <p:spPr>
          <a:xfrm>
            <a:off x="678219" y="5931671"/>
            <a:ext cx="9619331" cy="36933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Pearson Chi-Square</a:t>
            </a:r>
            <a:r>
              <a:rPr lang="it-IT" dirty="0"/>
              <a:t> = 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24.452                 df =</a:t>
            </a:r>
            <a:r>
              <a:rPr lang="it-IT" dirty="0"/>
              <a:t> 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1                   Sig=</a:t>
            </a:r>
            <a:r>
              <a:rPr lang="it-IT" dirty="0"/>
              <a:t> 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0.000</a:t>
            </a:r>
            <a:r>
              <a:rPr lang="it-IT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0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A198-523E-4905-86AB-CFFCC06C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90" y="257908"/>
            <a:ext cx="8596668" cy="839372"/>
          </a:xfrm>
        </p:spPr>
        <p:txBody>
          <a:bodyPr/>
          <a:lstStyle/>
          <a:p>
            <a:r>
              <a:rPr lang="en-US" dirty="0"/>
              <a:t>Predicting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A99527-0023-42C4-A015-B169AFB45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1312"/>
              </p:ext>
            </p:extLst>
          </p:nvPr>
        </p:nvGraphicFramePr>
        <p:xfrm>
          <a:off x="678045" y="1043360"/>
          <a:ext cx="9535099" cy="5714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430">
                  <a:extLst>
                    <a:ext uri="{9D8B030D-6E8A-4147-A177-3AD203B41FA5}">
                      <a16:colId xmlns:a16="http://schemas.microsoft.com/office/drawing/2014/main" val="259591121"/>
                    </a:ext>
                  </a:extLst>
                </a:gridCol>
                <a:gridCol w="6682669">
                  <a:extLst>
                    <a:ext uri="{9D8B030D-6E8A-4147-A177-3AD203B41FA5}">
                      <a16:colId xmlns:a16="http://schemas.microsoft.com/office/drawing/2014/main" val="3311784182"/>
                    </a:ext>
                  </a:extLst>
                </a:gridCol>
              </a:tblGrid>
              <a:tr h="342877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582655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GradID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Employee 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9616127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Gender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Male or Female (Male =1; Female = 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641873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EducationHighest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Education Category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1889125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BAMEYN Numeric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Black Asian Minority Ethnic Yes or No (Yes =1; No = 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0350246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WorkExperience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Worked Before (Yes =1; No=0)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4579886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GradJOBfunction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Function Joined (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(1) HR; (2) Finance; (3) Marketing; – (4) Sales; (5) Risk; (6) Legal; (7) Operations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5253000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ACPersonalityO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Openness Percentile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0682310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ACPersonalityC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Conscientious Percentile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4858126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ACPersonalityE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Extroversion Percentile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737360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ACPersonalityA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Agreeableness Percentile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0744963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ACPersonalityN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Neuroticism Percentile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541839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ACRatingINTCOMPA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Assessment Centre Rating Core Competency A - Technical Capabilities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870216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ACRatingINTCOMPB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Assessment Centre Rating Core Competency B - Team Player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634332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ACRatingINTCOMPC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Assessment Centre Rating Core Competency C - Critical Thinking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4060050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ACRatingINTCOMPD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Assessment Centre Rating Core Competency D - Business Awareness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4888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01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A198-523E-4905-86AB-CFFCC06C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90" y="257908"/>
            <a:ext cx="8596668" cy="839372"/>
          </a:xfrm>
        </p:spPr>
        <p:txBody>
          <a:bodyPr/>
          <a:lstStyle/>
          <a:p>
            <a:r>
              <a:rPr lang="en-US" dirty="0"/>
              <a:t>Predicting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A99527-0023-42C4-A015-B169AFB45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340559"/>
              </p:ext>
            </p:extLst>
          </p:nvPr>
        </p:nvGraphicFramePr>
        <p:xfrm>
          <a:off x="678045" y="1141836"/>
          <a:ext cx="9985266" cy="5508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660">
                  <a:extLst>
                    <a:ext uri="{9D8B030D-6E8A-4147-A177-3AD203B41FA5}">
                      <a16:colId xmlns:a16="http://schemas.microsoft.com/office/drawing/2014/main" val="259591121"/>
                    </a:ext>
                  </a:extLst>
                </a:gridCol>
                <a:gridCol w="7399606">
                  <a:extLst>
                    <a:ext uri="{9D8B030D-6E8A-4147-A177-3AD203B41FA5}">
                      <a16:colId xmlns:a16="http://schemas.microsoft.com/office/drawing/2014/main" val="3311784182"/>
                    </a:ext>
                  </a:extLst>
                </a:gridCol>
              </a:tblGrid>
              <a:tr h="342877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582655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ACRatingINTCOMPE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Assessment Centre Rating Core Competency E - Drive and Innovation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9616127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ACRatingAPTnumerical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Aptitude Test % score Numeric Reasoning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641873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ACRatingAPTverbal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Aptitude Test % score Verbal Reasoning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1889125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InductionDay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Did they attend the Induction Day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0350246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InductionWeek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Did they attend the Induction Week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4579886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OnBoardingBuddy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Did they get an on-boarding Buddy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5253000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Year1performanceRating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Performance rating 1 year in (1 fails to meet expectations- 5 A star performer)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0682310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LeaverYr2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Left by Year 2 (1 = Left; 0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Continueing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4858126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HRDummyV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Dummy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737360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FinanceDummyV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Dummy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0744963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MarketingDummyV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Dummy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541839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SalesDummyV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Dummy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870216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RiskDummyV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Dummy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634332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LegalDummyV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Dummy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4060050"/>
                  </a:ext>
                </a:extLst>
              </a:tr>
              <a:tr h="34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OperationsDummyV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Dummy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4888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43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61B5-F11B-4747-AC08-E5B68F1C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2565C3-96D1-42BB-8656-466BFFDFA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031707"/>
              </p:ext>
            </p:extLst>
          </p:nvPr>
        </p:nvGraphicFramePr>
        <p:xfrm>
          <a:off x="677863" y="2160588"/>
          <a:ext cx="9436806" cy="3227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801">
                  <a:extLst>
                    <a:ext uri="{9D8B030D-6E8A-4147-A177-3AD203B41FA5}">
                      <a16:colId xmlns:a16="http://schemas.microsoft.com/office/drawing/2014/main" val="524854781"/>
                    </a:ext>
                  </a:extLst>
                </a:gridCol>
                <a:gridCol w="1572801">
                  <a:extLst>
                    <a:ext uri="{9D8B030D-6E8A-4147-A177-3AD203B41FA5}">
                      <a16:colId xmlns:a16="http://schemas.microsoft.com/office/drawing/2014/main" val="25794854"/>
                    </a:ext>
                  </a:extLst>
                </a:gridCol>
                <a:gridCol w="1572801">
                  <a:extLst>
                    <a:ext uri="{9D8B030D-6E8A-4147-A177-3AD203B41FA5}">
                      <a16:colId xmlns:a16="http://schemas.microsoft.com/office/drawing/2014/main" val="1352188518"/>
                    </a:ext>
                  </a:extLst>
                </a:gridCol>
                <a:gridCol w="1572801">
                  <a:extLst>
                    <a:ext uri="{9D8B030D-6E8A-4147-A177-3AD203B41FA5}">
                      <a16:colId xmlns:a16="http://schemas.microsoft.com/office/drawing/2014/main" val="650998706"/>
                    </a:ext>
                  </a:extLst>
                </a:gridCol>
                <a:gridCol w="1572801">
                  <a:extLst>
                    <a:ext uri="{9D8B030D-6E8A-4147-A177-3AD203B41FA5}">
                      <a16:colId xmlns:a16="http://schemas.microsoft.com/office/drawing/2014/main" val="2766210587"/>
                    </a:ext>
                  </a:extLst>
                </a:gridCol>
                <a:gridCol w="1572801">
                  <a:extLst>
                    <a:ext uri="{9D8B030D-6E8A-4147-A177-3AD203B41FA5}">
                      <a16:colId xmlns:a16="http://schemas.microsoft.com/office/drawing/2014/main" val="2879943942"/>
                    </a:ext>
                  </a:extLst>
                </a:gridCol>
              </a:tblGrid>
              <a:tr h="47897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old" panose="020B0704020202020204" pitchFamily="34" charset="0"/>
                        </a:rPr>
                        <a:t>ANOVA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076481"/>
                  </a:ext>
                </a:extLst>
              </a:tr>
              <a:tr h="7996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 of Squares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Square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4454344"/>
                  </a:ext>
                </a:extLst>
              </a:tr>
              <a:tr h="4789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Regression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276.653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27.665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2226099"/>
                  </a:ext>
                </a:extLst>
              </a:tr>
              <a:tr h="4789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Residual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148.017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.482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92408"/>
                  </a:ext>
                </a:extLst>
              </a:tr>
              <a:tr h="4789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424.670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2713716"/>
                  </a:ext>
                </a:extLst>
              </a:tr>
              <a:tr h="511781">
                <a:tc gridSpan="6">
                  <a:txBody>
                    <a:bodyPr/>
                    <a:lstStyle/>
                    <a:p>
                      <a:r>
                        <a:rPr lang="en-US" sz="2000" dirty="0"/>
                        <a:t>R2 = 0.651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412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47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3F80-DA41-4F36-8FEB-3E6F2949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86" y="300111"/>
            <a:ext cx="8596668" cy="797169"/>
          </a:xfrm>
        </p:spPr>
        <p:txBody>
          <a:bodyPr/>
          <a:lstStyle/>
          <a:p>
            <a:r>
              <a:rPr lang="en-US" dirty="0"/>
              <a:t>Regression Equation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43CA65-5442-4C15-9E30-821399C354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321822"/>
              </p:ext>
            </p:extLst>
          </p:nvPr>
        </p:nvGraphicFramePr>
        <p:xfrm>
          <a:off x="438712" y="1174994"/>
          <a:ext cx="10913916" cy="538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469">
                  <a:extLst>
                    <a:ext uri="{9D8B030D-6E8A-4147-A177-3AD203B41FA5}">
                      <a16:colId xmlns:a16="http://schemas.microsoft.com/office/drawing/2014/main" val="731419523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1913145651"/>
                    </a:ext>
                  </a:extLst>
                </a:gridCol>
                <a:gridCol w="1266093">
                  <a:extLst>
                    <a:ext uri="{9D8B030D-6E8A-4147-A177-3AD203B41FA5}">
                      <a16:colId xmlns:a16="http://schemas.microsoft.com/office/drawing/2014/main" val="1107434201"/>
                    </a:ext>
                  </a:extLst>
                </a:gridCol>
                <a:gridCol w="1420837">
                  <a:extLst>
                    <a:ext uri="{9D8B030D-6E8A-4147-A177-3AD203B41FA5}">
                      <a16:colId xmlns:a16="http://schemas.microsoft.com/office/drawing/2014/main" val="3956582299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2558804438"/>
                    </a:ext>
                  </a:extLst>
                </a:gridCol>
                <a:gridCol w="1209822">
                  <a:extLst>
                    <a:ext uri="{9D8B030D-6E8A-4147-A177-3AD203B41FA5}">
                      <a16:colId xmlns:a16="http://schemas.microsoft.com/office/drawing/2014/main" val="2428976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Unstandardized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Standardized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804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Std. 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Beta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49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(Constant)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-4.596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.599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-7.668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743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Function Joined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.254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.444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8.470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27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Conscientious Percentile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58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Assessment Centre Rating Core Competency E - Drive and Innovation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.390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.145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.138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0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Male or Female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.861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.363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8.728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891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OperationsDummyV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-.327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-6.623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49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Assessment Centre Rating Core Competency D - Business Awareness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.407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.170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363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Assessment Centre Rating Core Competency A - Technical Capabilities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.434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.110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.185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3.956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7895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Did they attend the Induction Day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.315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45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SalesDummyV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-.848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.167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-.208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-5.090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483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Extroversion Percentile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.189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217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9153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680</Words>
  <Application>Microsoft Office PowerPoint</Application>
  <PresentationFormat>Widescreen</PresentationFormat>
  <Paragraphs>273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Bold</vt:lpstr>
      <vt:lpstr>Calibri</vt:lpstr>
      <vt:lpstr>Trebuchet MS</vt:lpstr>
      <vt:lpstr>Wingdings 3</vt:lpstr>
      <vt:lpstr>Facet</vt:lpstr>
      <vt:lpstr>Employee Selection and Recruitment</vt:lpstr>
      <vt:lpstr>Recruitment and Selection Analytics</vt:lpstr>
      <vt:lpstr>Analyzing Bias</vt:lpstr>
      <vt:lpstr>Chi-square Test – Gender</vt:lpstr>
      <vt:lpstr>Chi-Square Test (Minorities) Black, Asian, Minority Ethnic (BAME)</vt:lpstr>
      <vt:lpstr>Predicting Performance</vt:lpstr>
      <vt:lpstr>Predicting Performance</vt:lpstr>
      <vt:lpstr>ANOVA</vt:lpstr>
      <vt:lpstr>Regression Equation</vt:lpstr>
      <vt:lpstr>Potential for Attrition?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Selection and Recruitment</dc:title>
  <dc:creator>Vishnuprasad Nagadevara</dc:creator>
  <cp:lastModifiedBy>Vishnuprasad Nagadevara</cp:lastModifiedBy>
  <cp:revision>8</cp:revision>
  <dcterms:created xsi:type="dcterms:W3CDTF">2019-12-27T15:20:07Z</dcterms:created>
  <dcterms:modified xsi:type="dcterms:W3CDTF">2019-12-27T16:22:12Z</dcterms:modified>
</cp:coreProperties>
</file>