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75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38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4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2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7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4239-DB44-4026-A895-81435B93DA52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B23DBB-35D9-4837-9702-0C845384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133-5D36-43B0-B3BE-B00FFC0CE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Factors Effecting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F2452-FB63-4F0A-AF52-E6B91174F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2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0EB3-EF34-4019-BC13-03A1FF05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BB71-368F-40BF-9CA1-EC1EC92B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08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9D38-4523-4D9D-BE73-17C1FD63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052"/>
            <a:ext cx="8596668" cy="768626"/>
          </a:xfrm>
        </p:spPr>
        <p:txBody>
          <a:bodyPr/>
          <a:lstStyle/>
          <a:p>
            <a:r>
              <a:rPr lang="en-US" dirty="0"/>
              <a:t>Factors effecting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76E-5AAB-459B-855D-D7C92986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6678"/>
            <a:ext cx="9553344" cy="5645425"/>
          </a:xfrm>
        </p:spPr>
        <p:txBody>
          <a:bodyPr>
            <a:normAutofit fontScale="92500"/>
          </a:bodyPr>
          <a:lstStyle/>
          <a:p>
            <a:r>
              <a:rPr lang="en-US" sz="2800" i="1" dirty="0"/>
              <a:t>Perceived organizational support (POS)</a:t>
            </a:r>
            <a:r>
              <a:rPr lang="en-US" sz="2800" dirty="0"/>
              <a:t>: the degree to which employees believe that their organization </a:t>
            </a:r>
          </a:p>
          <a:p>
            <a:pPr lvl="1"/>
            <a:r>
              <a:rPr lang="en-US" sz="2200" dirty="0"/>
              <a:t>values their contributions, </a:t>
            </a:r>
          </a:p>
          <a:p>
            <a:pPr lvl="1"/>
            <a:r>
              <a:rPr lang="en-US" sz="2200" dirty="0"/>
              <a:t>cares about their well-being and </a:t>
            </a:r>
          </a:p>
          <a:p>
            <a:pPr lvl="1"/>
            <a:r>
              <a:rPr lang="en-US" sz="2200" dirty="0"/>
              <a:t>fulfils socio-emotional needs</a:t>
            </a:r>
          </a:p>
          <a:p>
            <a:r>
              <a:rPr lang="en-US" sz="3000" i="1" dirty="0"/>
              <a:t>Distributive justice perceptions</a:t>
            </a:r>
            <a:r>
              <a:rPr lang="en-US" sz="3000" dirty="0"/>
              <a:t>: </a:t>
            </a:r>
          </a:p>
          <a:p>
            <a:pPr lvl="1"/>
            <a:r>
              <a:rPr lang="en-US" sz="2200" dirty="0"/>
              <a:t>fostered where rewards and outcomes are perceived to be consistent with implicit norms for allocation, such as equity or equality</a:t>
            </a:r>
          </a:p>
          <a:p>
            <a:r>
              <a:rPr lang="en-US" sz="3000" i="1" dirty="0"/>
              <a:t>Procedural justice perceptions</a:t>
            </a:r>
            <a:r>
              <a:rPr lang="en-US" sz="3000" dirty="0"/>
              <a:t>: fostered through </a:t>
            </a:r>
          </a:p>
          <a:p>
            <a:pPr lvl="1"/>
            <a:r>
              <a:rPr lang="en-US" sz="2200" dirty="0"/>
              <a:t>voice during a decision-making process or </a:t>
            </a:r>
          </a:p>
          <a:p>
            <a:pPr lvl="1"/>
            <a:r>
              <a:rPr lang="en-US" sz="2200" dirty="0"/>
              <a:t>influence over the outcome or </a:t>
            </a:r>
          </a:p>
          <a:p>
            <a:pPr lvl="1"/>
            <a:r>
              <a:rPr lang="en-US" sz="2200" dirty="0"/>
              <a:t>by adherence to fair process criteria such as consistency, lack of bias, correctability, representation, accuracy and ethicality</a:t>
            </a:r>
          </a:p>
        </p:txBody>
      </p:sp>
    </p:spTree>
    <p:extLst>
      <p:ext uri="{BB962C8B-B14F-4D97-AF65-F5344CB8AC3E}">
        <p14:creationId xmlns:p14="http://schemas.microsoft.com/office/powerpoint/2010/main" val="315622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B9A6-32B0-4668-8C2E-0CB7BAC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8174"/>
            <a:ext cx="8596668" cy="675861"/>
          </a:xfrm>
        </p:spPr>
        <p:txBody>
          <a:bodyPr/>
          <a:lstStyle/>
          <a:p>
            <a:r>
              <a:rPr lang="en-US" dirty="0"/>
              <a:t>Factors effecting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A351-4C3D-47B8-8700-92AEC761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209"/>
            <a:ext cx="9367814" cy="5287617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/>
              <a:t>Job satisfaction</a:t>
            </a:r>
            <a:r>
              <a:rPr lang="en-US" sz="2800" dirty="0"/>
              <a:t>: this is defined as ‘a pleasurable or positive emotional state resulting from the appraisal of one’s job or job experiences’ </a:t>
            </a:r>
          </a:p>
          <a:p>
            <a:r>
              <a:rPr lang="en-US" sz="2800" dirty="0"/>
              <a:t>It is said to have emotional, cognitive and behavioral components where </a:t>
            </a:r>
          </a:p>
          <a:p>
            <a:pPr lvl="1"/>
            <a:r>
              <a:rPr lang="en-US" sz="2600" dirty="0"/>
              <a:t>the emotional component refers to feelings regarding the job such as boredom, anxiety or excitement; </a:t>
            </a:r>
          </a:p>
          <a:p>
            <a:pPr lvl="1"/>
            <a:r>
              <a:rPr lang="en-US" sz="2600" dirty="0"/>
              <a:t>the cognitive component of job satisfaction refers to beliefs regarding one’s job such as feeling that one’s job is mentally demanding and challenging; </a:t>
            </a:r>
          </a:p>
          <a:p>
            <a:pPr lvl="1"/>
            <a:r>
              <a:rPr lang="en-US" sz="2600" dirty="0"/>
              <a:t>the behavioral component includes people’s actions in relation to their work, which may include being tardy, staying late, or pretending to be ill in order to avoid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7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B0D0-BED4-46F0-96F7-9666226B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effecting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E4EF-F015-4DCA-9E46-23AE15EB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271"/>
            <a:ext cx="8596668" cy="4398092"/>
          </a:xfrm>
        </p:spPr>
        <p:txBody>
          <a:bodyPr>
            <a:normAutofit lnSpcReduction="10000"/>
          </a:bodyPr>
          <a:lstStyle/>
          <a:p>
            <a:r>
              <a:rPr lang="en-US" sz="2800" i="1" dirty="0"/>
              <a:t>Person–organization fit</a:t>
            </a:r>
            <a:r>
              <a:rPr lang="en-US" sz="2800" dirty="0"/>
              <a:t>: refers to the compatibility between an employee and their organization. </a:t>
            </a:r>
          </a:p>
          <a:p>
            <a:pPr lvl="1"/>
            <a:r>
              <a:rPr lang="en-US" sz="2600" dirty="0"/>
              <a:t>It can lead to increased levels of trust and a shared sense of corporate community </a:t>
            </a:r>
          </a:p>
          <a:p>
            <a:r>
              <a:rPr lang="en-US" sz="2800" i="1" dirty="0"/>
              <a:t>Job strain</a:t>
            </a:r>
            <a:r>
              <a:rPr lang="en-US" sz="2800" dirty="0"/>
              <a:t>: refers to a psychological response to a demanding work context and can be a consequence of having the perception of having little control over one’s work, while facing high job demands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F5CD-2948-4A7F-806F-38AF9242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5820"/>
            <a:ext cx="8596668" cy="821635"/>
          </a:xfrm>
        </p:spPr>
        <p:txBody>
          <a:bodyPr/>
          <a:lstStyle/>
          <a:p>
            <a:r>
              <a:rPr lang="en-US" dirty="0"/>
              <a:t>Meta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4831-309A-4009-95B5-73CF0773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6481"/>
            <a:ext cx="9871396" cy="5358875"/>
          </a:xfrm>
        </p:spPr>
        <p:txBody>
          <a:bodyPr>
            <a:noAutofit/>
          </a:bodyPr>
          <a:lstStyle/>
          <a:p>
            <a:r>
              <a:rPr lang="en-US" sz="2400" dirty="0"/>
              <a:t>ID (employee ID).</a:t>
            </a:r>
          </a:p>
          <a:p>
            <a:r>
              <a:rPr lang="en-US" sz="2400" dirty="0"/>
              <a:t>Gender: (1 = female, 2 = male).</a:t>
            </a:r>
          </a:p>
          <a:p>
            <a:r>
              <a:rPr lang="en-US" sz="2400" dirty="0"/>
              <a:t>JobTenure2014: (years with the organization as at November 2014).</a:t>
            </a:r>
          </a:p>
          <a:p>
            <a:r>
              <a:rPr lang="en-US" sz="2400" dirty="0"/>
              <a:t>POS2014: (composite of perceived organizational support questions on a scale of 1 to 5 as at November 2014).</a:t>
            </a:r>
          </a:p>
          <a:p>
            <a:r>
              <a:rPr lang="en-US" sz="2400" dirty="0"/>
              <a:t>DistJust2014: (composite of distributive justice questions on a scale of 1 to 5 as at November 2014).</a:t>
            </a:r>
          </a:p>
          <a:p>
            <a:r>
              <a:rPr lang="en-US" sz="2400" dirty="0"/>
              <a:t>ProcJust2014: (composite of procedural justice questions on a scale of 1 to 5 as at November 2014).</a:t>
            </a:r>
          </a:p>
          <a:p>
            <a:r>
              <a:rPr lang="en-US" sz="2400" dirty="0"/>
              <a:t>JOBSAT2014: (composite of job satisfaction questions on a scale of 1 to 5 as at November 2014).</a:t>
            </a:r>
          </a:p>
        </p:txBody>
      </p:sp>
    </p:spTree>
    <p:extLst>
      <p:ext uri="{BB962C8B-B14F-4D97-AF65-F5344CB8AC3E}">
        <p14:creationId xmlns:p14="http://schemas.microsoft.com/office/powerpoint/2010/main" val="165968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8E9F-97E9-4986-A634-48A925BD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566"/>
            <a:ext cx="8596668" cy="768626"/>
          </a:xfrm>
        </p:spPr>
        <p:txBody>
          <a:bodyPr/>
          <a:lstStyle/>
          <a:p>
            <a:r>
              <a:rPr lang="en-US" dirty="0"/>
              <a:t>Meta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F229-8334-4584-B261-6728724C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5168347"/>
          </a:xfrm>
        </p:spPr>
        <p:txBody>
          <a:bodyPr>
            <a:normAutofit/>
          </a:bodyPr>
          <a:lstStyle/>
          <a:p>
            <a:r>
              <a:rPr lang="en-US" sz="2400" dirty="0"/>
              <a:t>ValueFit2014: (composite of person organization fit questions on a scale of 1 to 5 as at November 2014).</a:t>
            </a:r>
          </a:p>
          <a:p>
            <a:r>
              <a:rPr lang="en-US" sz="2400" dirty="0"/>
              <a:t>JobStrain2014 (composite of job strain questions on a scale of 1 to 5 as at November 2014).</a:t>
            </a:r>
          </a:p>
          <a:p>
            <a:r>
              <a:rPr lang="en-US" sz="2400" dirty="0"/>
              <a:t>PerformanceRating2014 (performance rating given in January 2014 on a scale of 1 to 5, with 5 being the highest).</a:t>
            </a:r>
          </a:p>
          <a:p>
            <a:r>
              <a:rPr lang="en-US" sz="2400" dirty="0"/>
              <a:t>PerformanceRating2015 (performance rating given in January 2015 on a scale of 1 to 5, with 5 being the highest).</a:t>
            </a:r>
          </a:p>
          <a:p>
            <a:r>
              <a:rPr lang="en-US" sz="2400" dirty="0"/>
              <a:t>SickDays2014 (total number of sick days taken in 2014)</a:t>
            </a:r>
          </a:p>
        </p:txBody>
      </p:sp>
    </p:spTree>
    <p:extLst>
      <p:ext uri="{BB962C8B-B14F-4D97-AF65-F5344CB8AC3E}">
        <p14:creationId xmlns:p14="http://schemas.microsoft.com/office/powerpoint/2010/main" val="213301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6632-FAC7-4C1C-B34F-0D562885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9026"/>
            <a:ext cx="7698040" cy="1116865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Dependent Variable – Performance Rating 2014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CCB47-D56A-4EB1-9696-5BC8EE816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92175"/>
              </p:ext>
            </p:extLst>
          </p:nvPr>
        </p:nvGraphicFramePr>
        <p:xfrm>
          <a:off x="571845" y="1375796"/>
          <a:ext cx="9499807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85">
                  <a:extLst>
                    <a:ext uri="{9D8B030D-6E8A-4147-A177-3AD203B41FA5}">
                      <a16:colId xmlns:a16="http://schemas.microsoft.com/office/drawing/2014/main" val="3275536336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273769249"/>
                    </a:ext>
                  </a:extLst>
                </a:gridCol>
                <a:gridCol w="1656522">
                  <a:extLst>
                    <a:ext uri="{9D8B030D-6E8A-4147-A177-3AD203B41FA5}">
                      <a16:colId xmlns:a16="http://schemas.microsoft.com/office/drawing/2014/main" val="2375738359"/>
                    </a:ext>
                  </a:extLst>
                </a:gridCol>
                <a:gridCol w="2227537">
                  <a:extLst>
                    <a:ext uri="{9D8B030D-6E8A-4147-A177-3AD203B41FA5}">
                      <a16:colId xmlns:a16="http://schemas.microsoft.com/office/drawing/2014/main" val="3505090934"/>
                    </a:ext>
                  </a:extLst>
                </a:gridCol>
                <a:gridCol w="2622759">
                  <a:extLst>
                    <a:ext uri="{9D8B030D-6E8A-4147-A177-3AD203B41FA5}">
                      <a16:colId xmlns:a16="http://schemas.microsoft.com/office/drawing/2014/main" val="621576279"/>
                    </a:ext>
                  </a:extLst>
                </a:gridCol>
              </a:tblGrid>
              <a:tr h="27921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Model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43914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Adjusted 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Std. Error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918152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.158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.94341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7302944"/>
                  </a:ext>
                </a:extLst>
              </a:tr>
              <a:tr h="2792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.209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.043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.93660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47730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AC67CA-DC53-44D7-85F5-2C86FE88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41775"/>
              </p:ext>
            </p:extLst>
          </p:nvPr>
        </p:nvGraphicFramePr>
        <p:xfrm>
          <a:off x="571845" y="2641561"/>
          <a:ext cx="9499806" cy="167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01">
                  <a:extLst>
                    <a:ext uri="{9D8B030D-6E8A-4147-A177-3AD203B41FA5}">
                      <a16:colId xmlns:a16="http://schemas.microsoft.com/office/drawing/2014/main" val="1302282760"/>
                    </a:ext>
                  </a:extLst>
                </a:gridCol>
                <a:gridCol w="2191567">
                  <a:extLst>
                    <a:ext uri="{9D8B030D-6E8A-4147-A177-3AD203B41FA5}">
                      <a16:colId xmlns:a16="http://schemas.microsoft.com/office/drawing/2014/main" val="3554869586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718539551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3736643446"/>
                    </a:ext>
                  </a:extLst>
                </a:gridCol>
                <a:gridCol w="1279167">
                  <a:extLst>
                    <a:ext uri="{9D8B030D-6E8A-4147-A177-3AD203B41FA5}">
                      <a16:colId xmlns:a16="http://schemas.microsoft.com/office/drawing/2014/main" val="2084699362"/>
                    </a:ext>
                  </a:extLst>
                </a:gridCol>
                <a:gridCol w="1583301">
                  <a:extLst>
                    <a:ext uri="{9D8B030D-6E8A-4147-A177-3AD203B41FA5}">
                      <a16:colId xmlns:a16="http://schemas.microsoft.com/office/drawing/2014/main" val="3863284959"/>
                    </a:ext>
                  </a:extLst>
                </a:gridCol>
              </a:tblGrid>
              <a:tr h="33495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ANOVA</a:t>
                      </a:r>
                      <a:r>
                        <a:rPr lang="en-US" sz="1800" b="1" i="0" u="none" strike="noStrike" baseline="300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1023"/>
                  </a:ext>
                </a:extLst>
              </a:tr>
              <a:tr h="3349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Source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 of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6443534"/>
                  </a:ext>
                </a:extLst>
              </a:tr>
              <a:tr h="3349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Regression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8.572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.008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45787"/>
                  </a:ext>
                </a:extLst>
              </a:tr>
              <a:tr h="3349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Residual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188.602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.877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782504"/>
                  </a:ext>
                </a:extLst>
              </a:tr>
              <a:tr h="3349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197.174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3553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3775D1-D8BF-4829-A2C9-B5092865B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83250"/>
              </p:ext>
            </p:extLst>
          </p:nvPr>
        </p:nvGraphicFramePr>
        <p:xfrm>
          <a:off x="571845" y="4416251"/>
          <a:ext cx="94998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312">
                  <a:extLst>
                    <a:ext uri="{9D8B030D-6E8A-4147-A177-3AD203B41FA5}">
                      <a16:colId xmlns:a16="http://schemas.microsoft.com/office/drawing/2014/main" val="552415862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3491250612"/>
                    </a:ext>
                  </a:extLst>
                </a:gridCol>
                <a:gridCol w="1258956">
                  <a:extLst>
                    <a:ext uri="{9D8B030D-6E8A-4147-A177-3AD203B41FA5}">
                      <a16:colId xmlns:a16="http://schemas.microsoft.com/office/drawing/2014/main" val="2734183598"/>
                    </a:ext>
                  </a:extLst>
                </a:gridCol>
                <a:gridCol w="1577009">
                  <a:extLst>
                    <a:ext uri="{9D8B030D-6E8A-4147-A177-3AD203B41FA5}">
                      <a16:colId xmlns:a16="http://schemas.microsoft.com/office/drawing/2014/main" val="275739015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068893959"/>
                    </a:ext>
                  </a:extLst>
                </a:gridCol>
                <a:gridCol w="1139686">
                  <a:extLst>
                    <a:ext uri="{9D8B030D-6E8A-4147-A177-3AD203B41FA5}">
                      <a16:colId xmlns:a16="http://schemas.microsoft.com/office/drawing/2014/main" val="86653283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old" panose="020B0704020202020204" pitchFamily="34" charset="0"/>
                        </a:rPr>
                        <a:t>Coefficients</a:t>
                      </a:r>
                      <a:r>
                        <a:rPr lang="en-US" sz="1800" b="1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Arial Bold" panose="020B0704020202020204" pitchFamily="34" charset="0"/>
                        </a:rPr>
                        <a:t>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9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Unstandardized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Standardized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51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(Constant)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854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Composite of Job Satisfaction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.228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664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Composite of Job Strain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470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03FF-84D8-41FA-8982-9B425348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185531"/>
            <a:ext cx="8596668" cy="1320800"/>
          </a:xfrm>
        </p:spPr>
        <p:txBody>
          <a:bodyPr/>
          <a:lstStyle/>
          <a:p>
            <a:r>
              <a:rPr lang="en-US" dirty="0"/>
              <a:t>Dependent Variable – Performance Rating 2015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948AC6-1495-4185-8371-1C96ADEFA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869593"/>
              </p:ext>
            </p:extLst>
          </p:nvPr>
        </p:nvGraphicFramePr>
        <p:xfrm>
          <a:off x="677862" y="1506331"/>
          <a:ext cx="95130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48">
                  <a:extLst>
                    <a:ext uri="{9D8B030D-6E8A-4147-A177-3AD203B41FA5}">
                      <a16:colId xmlns:a16="http://schemas.microsoft.com/office/drawing/2014/main" val="3040158947"/>
                    </a:ext>
                  </a:extLst>
                </a:gridCol>
                <a:gridCol w="2243813">
                  <a:extLst>
                    <a:ext uri="{9D8B030D-6E8A-4147-A177-3AD203B41FA5}">
                      <a16:colId xmlns:a16="http://schemas.microsoft.com/office/drawing/2014/main" val="2637557893"/>
                    </a:ext>
                  </a:extLst>
                </a:gridCol>
                <a:gridCol w="2229147">
                  <a:extLst>
                    <a:ext uri="{9D8B030D-6E8A-4147-A177-3AD203B41FA5}">
                      <a16:colId xmlns:a16="http://schemas.microsoft.com/office/drawing/2014/main" val="2993923146"/>
                    </a:ext>
                  </a:extLst>
                </a:gridCol>
                <a:gridCol w="3414451">
                  <a:extLst>
                    <a:ext uri="{9D8B030D-6E8A-4147-A177-3AD203B41FA5}">
                      <a16:colId xmlns:a16="http://schemas.microsoft.com/office/drawing/2014/main" val="306501182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old" panose="020B0704020202020204" pitchFamily="34" charset="0"/>
                        </a:rPr>
                        <a:t>Model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0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Adjusted R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Std. Error of the Estimate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99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.480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.230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.80994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8839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4C2470-132F-4B42-8A10-675DFFDF6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10394"/>
              </p:ext>
            </p:extLst>
          </p:nvPr>
        </p:nvGraphicFramePr>
        <p:xfrm>
          <a:off x="677507" y="2720744"/>
          <a:ext cx="95130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10">
                  <a:extLst>
                    <a:ext uri="{9D8B030D-6E8A-4147-A177-3AD203B41FA5}">
                      <a16:colId xmlns:a16="http://schemas.microsoft.com/office/drawing/2014/main" val="1830041089"/>
                    </a:ext>
                  </a:extLst>
                </a:gridCol>
                <a:gridCol w="2574026">
                  <a:extLst>
                    <a:ext uri="{9D8B030D-6E8A-4147-A177-3AD203B41FA5}">
                      <a16:colId xmlns:a16="http://schemas.microsoft.com/office/drawing/2014/main" val="3587498832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2436946880"/>
                    </a:ext>
                  </a:extLst>
                </a:gridCol>
                <a:gridCol w="1643269">
                  <a:extLst>
                    <a:ext uri="{9D8B030D-6E8A-4147-A177-3AD203B41FA5}">
                      <a16:colId xmlns:a16="http://schemas.microsoft.com/office/drawing/2014/main" val="1903713862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3629796130"/>
                    </a:ext>
                  </a:extLst>
                </a:gridCol>
                <a:gridCol w="1179089">
                  <a:extLst>
                    <a:ext uri="{9D8B030D-6E8A-4147-A177-3AD203B41FA5}">
                      <a16:colId xmlns:a16="http://schemas.microsoft.com/office/drawing/2014/main" val="1996309738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Bold" panose="020B0704020202020204" pitchFamily="34" charset="0"/>
                        </a:rPr>
                        <a:t>ANOVA</a:t>
                      </a:r>
                      <a:r>
                        <a:rPr lang="en-US" sz="1800" b="1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Arial Bold" panose="020B0704020202020204" pitchFamily="34" charset="0"/>
                        </a:rPr>
                        <a:t>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old" panose="020B07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4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Squares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Square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7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Regression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  <a:r>
                        <a:rPr lang="en-US" sz="18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06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Residual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138.416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917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179.833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398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2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D8F3-0C79-4201-BF69-D3AE418C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278296"/>
            <a:ext cx="8596668" cy="1007165"/>
          </a:xfrm>
        </p:spPr>
        <p:txBody>
          <a:bodyPr/>
          <a:lstStyle/>
          <a:p>
            <a:r>
              <a:rPr lang="en-US" dirty="0"/>
              <a:t>Regression Coefficients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54DE4-2EE6-4E25-8766-DE6317586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953118"/>
              </p:ext>
            </p:extLst>
          </p:nvPr>
        </p:nvGraphicFramePr>
        <p:xfrm>
          <a:off x="505584" y="2173841"/>
          <a:ext cx="10056396" cy="389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737">
                  <a:extLst>
                    <a:ext uri="{9D8B030D-6E8A-4147-A177-3AD203B41FA5}">
                      <a16:colId xmlns:a16="http://schemas.microsoft.com/office/drawing/2014/main" val="1983099092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3568500453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3422664370"/>
                    </a:ext>
                  </a:extLst>
                </a:gridCol>
                <a:gridCol w="1643269">
                  <a:extLst>
                    <a:ext uri="{9D8B030D-6E8A-4147-A177-3AD203B41FA5}">
                      <a16:colId xmlns:a16="http://schemas.microsoft.com/office/drawing/2014/main" val="1658549781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1637513090"/>
                    </a:ext>
                  </a:extLst>
                </a:gridCol>
                <a:gridCol w="1113181">
                  <a:extLst>
                    <a:ext uri="{9D8B030D-6E8A-4147-A177-3AD203B41FA5}">
                      <a16:colId xmlns:a16="http://schemas.microsoft.com/office/drawing/2014/main" val="3407795785"/>
                    </a:ext>
                  </a:extLst>
                </a:gridCol>
              </a:tblGrid>
              <a:tr h="457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Unstandardized Coefficients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Standardized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Sig.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804491"/>
                  </a:ext>
                </a:extLst>
              </a:tr>
              <a:tr h="4574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</a:t>
                      </a: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08961"/>
                  </a:ext>
                </a:extLst>
              </a:tr>
              <a:tr h="457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(Constant)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.428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.288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6988607"/>
                  </a:ext>
                </a:extLst>
              </a:tr>
              <a:tr h="688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Performance ratings given January 2014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1219458"/>
                  </a:ext>
                </a:extLst>
              </a:tr>
              <a:tr h="4574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Composite of Job Strain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687082"/>
                  </a:ext>
                </a:extLst>
              </a:tr>
              <a:tr h="688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Days taken sick during 2014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-.134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930415"/>
                  </a:ext>
                </a:extLst>
              </a:tr>
              <a:tr h="6885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Composite of Procedural Justice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.031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95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97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728</Words>
  <Application>Microsoft Office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Bold</vt:lpstr>
      <vt:lpstr>Trebuchet MS</vt:lpstr>
      <vt:lpstr>Wingdings 3</vt:lpstr>
      <vt:lpstr>Facet</vt:lpstr>
      <vt:lpstr>Factors Effecting Performance</vt:lpstr>
      <vt:lpstr>Factors effecting Performance</vt:lpstr>
      <vt:lpstr>Factors effecting Performance</vt:lpstr>
      <vt:lpstr>Factors effecting Performance</vt:lpstr>
      <vt:lpstr>Meta Data</vt:lpstr>
      <vt:lpstr>Meta Data</vt:lpstr>
      <vt:lpstr>Dependent Variable – Performance Rating 2014</vt:lpstr>
      <vt:lpstr>Dependent Variable – Performance Rating 2015</vt:lpstr>
      <vt:lpstr>Regression Coefficients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Effecting Performance</dc:title>
  <dc:creator>Vishnuprasad Nagadevara</dc:creator>
  <cp:lastModifiedBy>Vishnuprasad Nagadevara</cp:lastModifiedBy>
  <cp:revision>11</cp:revision>
  <dcterms:created xsi:type="dcterms:W3CDTF">2019-12-21T15:30:50Z</dcterms:created>
  <dcterms:modified xsi:type="dcterms:W3CDTF">2019-12-26T16:22:42Z</dcterms:modified>
</cp:coreProperties>
</file>