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1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9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5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98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7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0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 </a:t>
            </a:r>
            <a:r>
              <a:rPr lang="en-US"/>
              <a:t>Loan Defaults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Prediction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671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507"/>
            <a:ext cx="8596668" cy="60101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61480"/>
              </p:ext>
            </p:extLst>
          </p:nvPr>
        </p:nvGraphicFramePr>
        <p:xfrm>
          <a:off x="244699" y="1183433"/>
          <a:ext cx="9337182" cy="543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7">
                <a:tc rowSpan="11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30957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18675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017"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of Location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30246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18179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Semi Urban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23933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66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214"/>
            <a:ext cx="8596668" cy="1031473"/>
          </a:xfrm>
        </p:spPr>
        <p:txBody>
          <a:bodyPr/>
          <a:lstStyle/>
          <a:p>
            <a:r>
              <a:rPr lang="en-US" dirty="0"/>
              <a:t>Hybrid Model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404232"/>
              </p:ext>
            </p:extLst>
          </p:nvPr>
        </p:nvGraphicFramePr>
        <p:xfrm>
          <a:off x="929960" y="1184855"/>
          <a:ext cx="4363257" cy="2498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76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63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Prediction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Non 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9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Non 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11430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1870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76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2226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14240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82912"/>
              </p:ext>
            </p:extLst>
          </p:nvPr>
        </p:nvGraphicFramePr>
        <p:xfrm>
          <a:off x="4301543" y="4134118"/>
          <a:ext cx="4739425" cy="2498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38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C 5.0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65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Non 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65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Non 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11074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Defaulters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38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12014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51" name="AutoShape 3"/>
          <p:cNvCxnSpPr>
            <a:cxnSpLocks noChangeShapeType="1"/>
            <a:endCxn id="13" idx="1"/>
          </p:cNvCxnSpPr>
          <p:nvPr/>
        </p:nvCxnSpPr>
        <p:spPr bwMode="auto">
          <a:xfrm>
            <a:off x="2665927" y="3760631"/>
            <a:ext cx="1635616" cy="1622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>
          <a:xfrm>
            <a:off x="2150772" y="2346839"/>
            <a:ext cx="1030310" cy="141379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287628"/>
            <a:ext cx="8596668" cy="72980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214517"/>
              </p:ext>
            </p:extLst>
          </p:nvPr>
        </p:nvGraphicFramePr>
        <p:xfrm>
          <a:off x="638697" y="1159098"/>
          <a:ext cx="8260606" cy="5327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2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Dataset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FP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Training datasets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96.42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3.58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98.75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94.22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5.78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99.11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94.38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5.62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98.75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94.45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5.55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1.25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98.75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96.24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3.76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98.58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Testing Datasets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94.86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5.14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92.68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22.50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77.50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92.97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28.00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72.00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Sample 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92.23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24.50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75.50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98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Sample 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93.96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6.04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37.00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63.00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0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– C5.0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180" y="1516644"/>
            <a:ext cx="7230268" cy="501294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821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56" y="326266"/>
            <a:ext cx="8596668" cy="716924"/>
          </a:xfrm>
        </p:spPr>
        <p:txBody>
          <a:bodyPr/>
          <a:lstStyle/>
          <a:p>
            <a:r>
              <a:rPr lang="en-US" dirty="0"/>
              <a:t>Variable Importance – CART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077" y="1376607"/>
            <a:ext cx="8243255" cy="4921161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423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Questions?</a:t>
            </a:r>
          </a:p>
          <a:p>
            <a:r>
              <a:rPr lang="en-US" sz="2800" dirty="0"/>
              <a:t>Suggestions?</a:t>
            </a:r>
          </a:p>
          <a:p>
            <a:r>
              <a:rPr lang="en-US" sz="2800" dirty="0"/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419406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7545"/>
            <a:ext cx="8596668" cy="13208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5048518"/>
          </a:xfrm>
        </p:spPr>
        <p:txBody>
          <a:bodyPr>
            <a:noAutofit/>
          </a:bodyPr>
          <a:lstStyle/>
          <a:p>
            <a:r>
              <a:rPr lang="en-US" sz="2800" dirty="0"/>
              <a:t>The dataset consisted of the details of 81,682 borrowers.  </a:t>
            </a:r>
          </a:p>
          <a:p>
            <a:r>
              <a:rPr lang="en-US" sz="2800" dirty="0"/>
              <a:t>Only 762 of these were defaulters</a:t>
            </a:r>
          </a:p>
          <a:p>
            <a:r>
              <a:rPr lang="en-US" sz="2800" dirty="0"/>
              <a:t>The percentage of defaulters - only 0.93 percent </a:t>
            </a:r>
          </a:p>
          <a:p>
            <a:r>
              <a:rPr lang="en-US" sz="2800" dirty="0"/>
              <a:t>“Skewed dataset” problem.  Because of the </a:t>
            </a:r>
            <a:r>
              <a:rPr lang="en-US" sz="2800" dirty="0" err="1"/>
              <a:t>skewness</a:t>
            </a:r>
            <a:r>
              <a:rPr lang="en-US" sz="2800" dirty="0"/>
              <a:t> in the data, the data mining algorithms tend to focus on the majority class and be overwhelmed by the non defaulters</a:t>
            </a:r>
          </a:p>
          <a:p>
            <a:r>
              <a:rPr lang="en-US" sz="2800" dirty="0"/>
              <a:t>Used a combination of both under sampling and over sampling</a:t>
            </a:r>
          </a:p>
        </p:txBody>
      </p:sp>
    </p:spTree>
    <p:extLst>
      <p:ext uri="{BB962C8B-B14F-4D97-AF65-F5344CB8AC3E}">
        <p14:creationId xmlns:p14="http://schemas.microsoft.com/office/powerpoint/2010/main" val="365440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29" y="1362099"/>
            <a:ext cx="8596668" cy="4768245"/>
          </a:xfrm>
        </p:spPr>
        <p:txBody>
          <a:bodyPr>
            <a:noAutofit/>
          </a:bodyPr>
          <a:lstStyle/>
          <a:p>
            <a:r>
              <a:rPr lang="en-US" sz="2400" dirty="0"/>
              <a:t>An elaborate methodology was evolved in order to ensure that </a:t>
            </a:r>
          </a:p>
          <a:p>
            <a:pPr lvl="1"/>
            <a:r>
              <a:rPr lang="en-US" sz="2200" dirty="0"/>
              <a:t>the results of the analysis were repeatable and reproducible</a:t>
            </a:r>
          </a:p>
          <a:p>
            <a:pPr lvl="1"/>
            <a:r>
              <a:rPr lang="en-US" sz="2200" dirty="0"/>
              <a:t>correcting for the </a:t>
            </a:r>
            <a:r>
              <a:rPr lang="en-US" sz="2200" dirty="0" err="1"/>
              <a:t>skewness</a:t>
            </a:r>
            <a:r>
              <a:rPr lang="en-US" sz="2200" dirty="0"/>
              <a:t> of dataset</a:t>
            </a:r>
          </a:p>
          <a:p>
            <a:r>
              <a:rPr lang="en-US" sz="2400" dirty="0"/>
              <a:t>The entire dataset was divided into defaulters and non defaulters.  </a:t>
            </a:r>
          </a:p>
          <a:p>
            <a:r>
              <a:rPr lang="en-US" sz="2400" dirty="0"/>
              <a:t>Two hundred observations of the defaulters were randomly selected to form the test data</a:t>
            </a:r>
          </a:p>
          <a:p>
            <a:r>
              <a:rPr lang="en-US" sz="2400" dirty="0"/>
              <a:t>The remaining 562 observations were set aside to form part of the training dataset.  </a:t>
            </a:r>
          </a:p>
        </p:txBody>
      </p:sp>
    </p:spTree>
    <p:extLst>
      <p:ext uri="{BB962C8B-B14F-4D97-AF65-F5344CB8AC3E}">
        <p14:creationId xmlns:p14="http://schemas.microsoft.com/office/powerpoint/2010/main" val="153609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/>
          <a:lstStyle/>
          <a:p>
            <a:r>
              <a:rPr lang="en-US" dirty="0"/>
              <a:t>Methodology – 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0" y="1571222"/>
            <a:ext cx="9278035" cy="480381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Five non overlapping samples of 15,240 observations each were selected from the non defaulters dataset.  </a:t>
            </a:r>
          </a:p>
          <a:p>
            <a:pPr lvl="1"/>
            <a:r>
              <a:rPr lang="en-US" sz="2400" dirty="0"/>
              <a:t>This formed the under sampling part of the methodology.  </a:t>
            </a:r>
          </a:p>
          <a:p>
            <a:pPr lvl="1"/>
            <a:r>
              <a:rPr lang="en-US" sz="2400" dirty="0"/>
              <a:t>Each of these non overlapping samples was further subdivided into two subsets.  </a:t>
            </a:r>
          </a:p>
          <a:p>
            <a:r>
              <a:rPr lang="en-US" sz="2600" dirty="0"/>
              <a:t>The first subset consisted of 11,430 observations and the second consisted of the remaining 3,810 observations.</a:t>
            </a:r>
          </a:p>
          <a:p>
            <a:r>
              <a:rPr lang="en-US" sz="2600" dirty="0"/>
              <a:t>Five different training datasets were created by combining each of the subsets of 11,430 observations of non defaulters with the 562 observations of the defaulters.  </a:t>
            </a:r>
          </a:p>
          <a:p>
            <a:r>
              <a:rPr lang="en-US" sz="2600" dirty="0"/>
              <a:t>Over sampling was achieved by repeating the 562 observations of the defaulters four times within the training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Testing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Five testing datasets were created by combining each of the 3,810 non overlapping observations of non defaulters with the subset of 200 observations of the defaulters.</a:t>
            </a:r>
          </a:p>
        </p:txBody>
      </p:sp>
    </p:spTree>
    <p:extLst>
      <p:ext uri="{BB962C8B-B14F-4D97-AF65-F5344CB8AC3E}">
        <p14:creationId xmlns:p14="http://schemas.microsoft.com/office/powerpoint/2010/main" val="18492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7" y="1593919"/>
            <a:ext cx="9471218" cy="4484909"/>
          </a:xfrm>
        </p:spPr>
        <p:txBody>
          <a:bodyPr>
            <a:noAutofit/>
          </a:bodyPr>
          <a:lstStyle/>
          <a:p>
            <a:r>
              <a:rPr lang="en-US" sz="2400" dirty="0"/>
              <a:t>Predictions fall into 4 categories</a:t>
            </a:r>
          </a:p>
          <a:p>
            <a:pPr lvl="1"/>
            <a:r>
              <a:rPr lang="en-US" sz="2200" dirty="0"/>
              <a:t>The first category is called the True Positives (TP) consisting of the defaulters that were correctly predicted as defaulters by the model.  </a:t>
            </a:r>
          </a:p>
          <a:p>
            <a:pPr lvl="1"/>
            <a:r>
              <a:rPr lang="en-US" sz="2200" dirty="0"/>
              <a:t>The second category is the True Negatives (TN) which consist of those non defaulters who were correctly predicted as non defaulters.  </a:t>
            </a:r>
          </a:p>
          <a:p>
            <a:pPr lvl="1"/>
            <a:r>
              <a:rPr lang="en-US" sz="2200" dirty="0"/>
              <a:t>False Positives (FP) FP are those non defaulters who were wrongly classified as defaulters by the model.</a:t>
            </a:r>
          </a:p>
          <a:p>
            <a:pPr lvl="1"/>
            <a:r>
              <a:rPr lang="en-US" sz="2200" dirty="0"/>
              <a:t>False Negatives (FN) FN are those defaulters who were misclassified by the model as non defaulters.  </a:t>
            </a:r>
          </a:p>
        </p:txBody>
      </p:sp>
    </p:spTree>
    <p:extLst>
      <p:ext uri="{BB962C8B-B14F-4D97-AF65-F5344CB8AC3E}">
        <p14:creationId xmlns:p14="http://schemas.microsoft.com/office/powerpoint/2010/main" val="235234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7" y="1671192"/>
            <a:ext cx="9393946" cy="4729608"/>
          </a:xfrm>
        </p:spPr>
        <p:txBody>
          <a:bodyPr>
            <a:normAutofit/>
          </a:bodyPr>
          <a:lstStyle/>
          <a:p>
            <a:r>
              <a:rPr lang="en-US" sz="2400" dirty="0"/>
              <a:t>It is important to minimize the FP and FN.  </a:t>
            </a:r>
          </a:p>
          <a:p>
            <a:pPr lvl="1"/>
            <a:r>
              <a:rPr lang="en-US" sz="2200" dirty="0"/>
              <a:t>High percentage of FP imply large number of non defaulters misclassified as defaulters resulting in more diligent  follow-up which, in turn, will lead to unnecessary expenditure to the company.  </a:t>
            </a:r>
          </a:p>
          <a:p>
            <a:pPr lvl="1"/>
            <a:r>
              <a:rPr lang="en-US" sz="2200" dirty="0"/>
              <a:t>High percentage of FN will result in paying less attention to the potential defaulters and consequently lead to a higher default rate</a:t>
            </a:r>
          </a:p>
          <a:p>
            <a:r>
              <a:rPr lang="en-US" sz="2400" dirty="0"/>
              <a:t>In the same token, it is important to maximize the TP and TN.  Needless to say, maximizing TP and TN will automatically lead to minimizing FP and FN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1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107324"/>
            <a:ext cx="8596668" cy="575256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150858"/>
              </p:ext>
            </p:extLst>
          </p:nvPr>
        </p:nvGraphicFramePr>
        <p:xfrm>
          <a:off x="399241" y="682580"/>
          <a:ext cx="8216724" cy="597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2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924">
                <a:tc rowSpan="14"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Borrower Type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Agriculture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House Wife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NULL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2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Professional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Retired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Salaried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 Employed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Staff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4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Unemployed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5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67" y="261870"/>
            <a:ext cx="8596668" cy="832834"/>
          </a:xfrm>
        </p:spPr>
        <p:txBody>
          <a:bodyPr/>
          <a:lstStyle/>
          <a:p>
            <a:r>
              <a:rPr lang="en-US" dirty="0"/>
              <a:t>Sample Profile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43312"/>
              </p:ext>
            </p:extLst>
          </p:nvPr>
        </p:nvGraphicFramePr>
        <p:xfrm>
          <a:off x="535667" y="1094704"/>
          <a:ext cx="8100810" cy="532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7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54">
                <a:tc rowSpan="8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Purpose Corrected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Repairs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754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Refinance from NHB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75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 of Co-applicant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25291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36319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19285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83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865</Words>
  <Application>Microsoft Office PowerPoint</Application>
  <PresentationFormat>Widescreen</PresentationFormat>
  <Paragraphs>414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Home Loan Defaults  Prediction Models</vt:lpstr>
      <vt:lpstr>Data</vt:lpstr>
      <vt:lpstr>Methodology</vt:lpstr>
      <vt:lpstr>Methodology – Training Dataset</vt:lpstr>
      <vt:lpstr>Methodology – Testing Dataset</vt:lpstr>
      <vt:lpstr>Model Evaluation</vt:lpstr>
      <vt:lpstr>Implications</vt:lpstr>
      <vt:lpstr>Sample Profile</vt:lpstr>
      <vt:lpstr>Sample Profile</vt:lpstr>
      <vt:lpstr>Sample Profile</vt:lpstr>
      <vt:lpstr>Hybrid Model</vt:lpstr>
      <vt:lpstr>Results</vt:lpstr>
      <vt:lpstr>Variable Importance – C5.0</vt:lpstr>
      <vt:lpstr>Variable Importance – CART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CANFIN HOMES  Prediction Models</dc:title>
  <dc:creator>Vishnuprasad Nagadevara</dc:creator>
  <cp:lastModifiedBy>Vishnuprasad Nagadevara</cp:lastModifiedBy>
  <cp:revision>10</cp:revision>
  <dcterms:created xsi:type="dcterms:W3CDTF">2015-06-19T09:10:20Z</dcterms:created>
  <dcterms:modified xsi:type="dcterms:W3CDTF">2019-12-27T16:54:13Z</dcterms:modified>
</cp:coreProperties>
</file>