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256" r:id="rId2"/>
    <p:sldId id="276" r:id="rId3"/>
    <p:sldId id="277" r:id="rId4"/>
    <p:sldId id="294" r:id="rId5"/>
    <p:sldId id="295"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68" r:id="rId22"/>
  </p:sldIdLst>
  <p:sldSz cx="9144000" cy="6858000" type="screen4x3"/>
  <p:notesSz cx="6858000" cy="9117013"/>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5" d="100"/>
          <a:sy n="65" d="100"/>
        </p:scale>
        <p:origin x="87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435" name="Rectangle 3"/>
          <p:cNvSpPr>
            <a:spLocks noGrp="1" noChangeArrowheads="1"/>
          </p:cNvSpPr>
          <p:nvPr>
            <p:ph type="dt" sz="quarter"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436" name="Rectangle 4"/>
          <p:cNvSpPr>
            <a:spLocks noGrp="1" noChangeArrowheads="1"/>
          </p:cNvSpPr>
          <p:nvPr>
            <p:ph type="ftr" sz="quarter" idx="2"/>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437" name="Rectangle 5"/>
          <p:cNvSpPr>
            <a:spLocks noGrp="1" noChangeArrowheads="1"/>
          </p:cNvSpPr>
          <p:nvPr>
            <p:ph type="sldNum" sz="quarter" idx="3"/>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CE18E63-956D-49DA-8590-8631483C7CF6}" type="slidenum">
              <a:rPr lang="en-US"/>
              <a:pPr/>
              <a:t>‹#›</a:t>
            </a:fld>
            <a:endParaRPr lang="en-US"/>
          </a:p>
        </p:txBody>
      </p:sp>
    </p:spTree>
    <p:extLst>
      <p:ext uri="{BB962C8B-B14F-4D97-AF65-F5344CB8AC3E}">
        <p14:creationId xmlns:p14="http://schemas.microsoft.com/office/powerpoint/2010/main" val="1417966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3CEB3-2B5F-423E-B616-B62AB7C198B3}" type="datetimeFigureOut">
              <a:rPr lang="en-IN" smtClean="0"/>
              <a:t>29-12-2019</a:t>
            </a:fld>
            <a:endParaRPr lang="en-IN"/>
          </a:p>
        </p:txBody>
      </p:sp>
      <p:sp>
        <p:nvSpPr>
          <p:cNvPr id="4" name="Slide Image Placeholder 3"/>
          <p:cNvSpPr>
            <a:spLocks noGrp="1" noRot="1" noChangeAspect="1"/>
          </p:cNvSpPr>
          <p:nvPr>
            <p:ph type="sldImg" idx="2"/>
          </p:nvPr>
        </p:nvSpPr>
        <p:spPr>
          <a:xfrm>
            <a:off x="1377950" y="1139825"/>
            <a:ext cx="4102100" cy="3076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87850"/>
            <a:ext cx="5486400" cy="3589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598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59813"/>
            <a:ext cx="2971800" cy="457200"/>
          </a:xfrm>
          <a:prstGeom prst="rect">
            <a:avLst/>
          </a:prstGeom>
        </p:spPr>
        <p:txBody>
          <a:bodyPr vert="horz" lIns="91440" tIns="45720" rIns="91440" bIns="45720" rtlCol="0" anchor="b"/>
          <a:lstStyle>
            <a:lvl1pPr algn="r">
              <a:defRPr sz="1200"/>
            </a:lvl1pPr>
          </a:lstStyle>
          <a:p>
            <a:fld id="{F186CB38-DE6C-409D-B815-D4927D7BFE36}" type="slidenum">
              <a:rPr lang="en-IN" smtClean="0"/>
              <a:t>‹#›</a:t>
            </a:fld>
            <a:endParaRPr lang="en-IN"/>
          </a:p>
        </p:txBody>
      </p:sp>
    </p:spTree>
    <p:extLst>
      <p:ext uri="{BB962C8B-B14F-4D97-AF65-F5344CB8AC3E}">
        <p14:creationId xmlns:p14="http://schemas.microsoft.com/office/powerpoint/2010/main" val="407445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Han and </a:t>
            </a:r>
            <a:r>
              <a:rPr lang="en-IN" dirty="0" err="1"/>
              <a:t>Kamber</a:t>
            </a:r>
            <a:endParaRPr lang="en-IN" dirty="0"/>
          </a:p>
        </p:txBody>
      </p:sp>
      <p:sp>
        <p:nvSpPr>
          <p:cNvPr id="4" name="Slide Number Placeholder 3"/>
          <p:cNvSpPr>
            <a:spLocks noGrp="1"/>
          </p:cNvSpPr>
          <p:nvPr>
            <p:ph type="sldNum" sz="quarter" idx="10"/>
          </p:nvPr>
        </p:nvSpPr>
        <p:spPr/>
        <p:txBody>
          <a:bodyPr/>
          <a:lstStyle/>
          <a:p>
            <a:fld id="{F186CB38-DE6C-409D-B815-D4927D7BFE36}" type="slidenum">
              <a:rPr lang="en-IN" smtClean="0"/>
              <a:t>1</a:t>
            </a:fld>
            <a:endParaRPr lang="en-IN"/>
          </a:p>
        </p:txBody>
      </p:sp>
    </p:spTree>
    <p:extLst>
      <p:ext uri="{BB962C8B-B14F-4D97-AF65-F5344CB8AC3E}">
        <p14:creationId xmlns:p14="http://schemas.microsoft.com/office/powerpoint/2010/main" val="203188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2438400"/>
            <a:ext cx="9009063" cy="1052513"/>
            <a:chOff x="0" y="1536"/>
            <a:chExt cx="5675" cy="663"/>
          </a:xfrm>
        </p:grpSpPr>
        <p:grpSp>
          <p:nvGrpSpPr>
            <p:cNvPr id="13315" name="Group 3"/>
            <p:cNvGrpSpPr>
              <a:grpSpLocks/>
            </p:cNvGrpSpPr>
            <p:nvPr/>
          </p:nvGrpSpPr>
          <p:grpSpPr bwMode="auto">
            <a:xfrm>
              <a:off x="183" y="1604"/>
              <a:ext cx="448" cy="299"/>
              <a:chOff x="720" y="336"/>
              <a:chExt cx="624" cy="432"/>
            </a:xfrm>
          </p:grpSpPr>
          <p:sp>
            <p:nvSpPr>
              <p:cNvPr id="13316"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1331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13318" name="Group 6"/>
            <p:cNvGrpSpPr>
              <a:grpSpLocks/>
            </p:cNvGrpSpPr>
            <p:nvPr/>
          </p:nvGrpSpPr>
          <p:grpSpPr bwMode="auto">
            <a:xfrm>
              <a:off x="261" y="1870"/>
              <a:ext cx="465" cy="299"/>
              <a:chOff x="912" y="2640"/>
              <a:chExt cx="672" cy="432"/>
            </a:xfrm>
          </p:grpSpPr>
          <p:sp>
            <p:nvSpPr>
              <p:cNvPr id="13319"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1332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1332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13322"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1332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1332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332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326"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13327"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13328"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A578A666-B586-4362-AA60-173C0A059AC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403B27D-B72A-4DE1-9034-7B1B09B004C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2AC90D-E2BE-4D73-81BA-0434A68B1E7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94ED6DF-73E1-4E7C-B548-6EEAFCE85CF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CB0B23D-E1D3-4CF7-ACD0-3AE1565A489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759B68A-28CA-446D-93C0-5F5B2F6E3AA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C2594AF-C887-463D-A2F1-4E9DE60623A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9891241-9817-4AD0-BD1B-97E4E4C1E8B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61E1D87-D794-4FB0-85D9-DB968E146B8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21C4336-B7A9-471A-918F-4D049BD065E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A29F55-E0D5-4E6A-B8D4-2E17E22A357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en-US"/>
          </a:p>
        </p:txBody>
      </p:sp>
      <p:sp>
        <p:nvSpPr>
          <p:cNvPr id="1229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a:p>
        </p:txBody>
      </p:sp>
      <p:sp>
        <p:nvSpPr>
          <p:cNvPr id="1229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en-US"/>
          </a:p>
        </p:txBody>
      </p:sp>
      <p:sp>
        <p:nvSpPr>
          <p:cNvPr id="1229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a:p>
        </p:txBody>
      </p:sp>
      <p:sp>
        <p:nvSpPr>
          <p:cNvPr id="1229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a:p>
        </p:txBody>
      </p:sp>
      <p:sp>
        <p:nvSpPr>
          <p:cNvPr id="1229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en-US"/>
          </a:p>
        </p:txBody>
      </p:sp>
      <p:sp>
        <p:nvSpPr>
          <p:cNvPr id="1229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12297"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229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9"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12300"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12301"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EA74B2F-93A7-4778-B541-FB8A2EBE50D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Indian Customs</a:t>
            </a:r>
          </a:p>
        </p:txBody>
      </p:sp>
      <p:sp>
        <p:nvSpPr>
          <p:cNvPr id="2051" name="Rectangle 3"/>
          <p:cNvSpPr>
            <a:spLocks noGrp="1" noChangeArrowheads="1"/>
          </p:cNvSpPr>
          <p:nvPr>
            <p:ph type="subTitle" idx="1"/>
          </p:nvPr>
        </p:nvSpPr>
        <p:spPr/>
        <p:txBody>
          <a:bodyPr/>
          <a:lstStyle/>
          <a:p>
            <a:r>
              <a:rPr lang="en-US" dirty="0"/>
              <a:t>Fraud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Model A - Over Sampling</a:t>
            </a:r>
          </a:p>
        </p:txBody>
      </p:sp>
      <p:sp>
        <p:nvSpPr>
          <p:cNvPr id="32771" name="Rectangle 3"/>
          <p:cNvSpPr>
            <a:spLocks noGrp="1" noChangeArrowheads="1"/>
          </p:cNvSpPr>
          <p:nvPr>
            <p:ph type="body" idx="1"/>
          </p:nvPr>
        </p:nvSpPr>
        <p:spPr/>
        <p:txBody>
          <a:bodyPr/>
          <a:lstStyle/>
          <a:p>
            <a:pPr algn="just"/>
            <a:r>
              <a:rPr lang="en-US">
                <a:cs typeface="Times New Roman" pitchFamily="18" charset="0"/>
              </a:rPr>
              <a:t>Minority cases replicated </a:t>
            </a:r>
          </a:p>
          <a:p>
            <a:pPr algn="just"/>
            <a:r>
              <a:rPr lang="en-US">
                <a:cs typeface="Times New Roman" pitchFamily="18" charset="0"/>
              </a:rPr>
              <a:t>Ratio of minority to majority cases is 1:2. </a:t>
            </a:r>
            <a:endParaRPr lang="en-US"/>
          </a:p>
        </p:txBody>
      </p:sp>
      <p:graphicFrame>
        <p:nvGraphicFramePr>
          <p:cNvPr id="32772" name="Object 4"/>
          <p:cNvGraphicFramePr>
            <a:graphicFrameLocks noChangeAspect="1"/>
          </p:cNvGraphicFramePr>
          <p:nvPr/>
        </p:nvGraphicFramePr>
        <p:xfrm>
          <a:off x="762000" y="3810000"/>
          <a:ext cx="7467600" cy="2476500"/>
        </p:xfrm>
        <a:graphic>
          <a:graphicData uri="http://schemas.openxmlformats.org/presentationml/2006/ole">
            <mc:AlternateContent xmlns:mc="http://schemas.openxmlformats.org/markup-compatibility/2006">
              <mc:Choice xmlns:v="urn:schemas-microsoft-com:vml" Requires="v">
                <p:oleObj spid="_x0000_s32778" name="Worksheet" r:id="rId3" imgW="5696188" imgH="609838" progId="Excel.Sheet.8">
                  <p:embed/>
                </p:oleObj>
              </mc:Choice>
              <mc:Fallback>
                <p:oleObj name="Worksheet" r:id="rId3" imgW="5696188" imgH="609838"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10000"/>
                        <a:ext cx="7467600" cy="24765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43000" y="381000"/>
            <a:ext cx="7772400" cy="1143000"/>
          </a:xfrm>
        </p:spPr>
        <p:txBody>
          <a:bodyPr/>
          <a:lstStyle/>
          <a:p>
            <a:r>
              <a:rPr lang="en-US" sz="4000"/>
              <a:t>Creation of balanced dataset with over and under sampling</a:t>
            </a:r>
          </a:p>
        </p:txBody>
      </p:sp>
      <p:grpSp>
        <p:nvGrpSpPr>
          <p:cNvPr id="33795" name="Group 3"/>
          <p:cNvGrpSpPr>
            <a:grpSpLocks noChangeAspect="1"/>
          </p:cNvGrpSpPr>
          <p:nvPr/>
        </p:nvGrpSpPr>
        <p:grpSpPr bwMode="auto">
          <a:xfrm>
            <a:off x="533400" y="2667000"/>
            <a:ext cx="8229600" cy="3733800"/>
            <a:chOff x="1477" y="2130"/>
            <a:chExt cx="8100" cy="4319"/>
          </a:xfrm>
        </p:grpSpPr>
        <p:sp>
          <p:nvSpPr>
            <p:cNvPr id="33796" name="AutoShape 4"/>
            <p:cNvSpPr>
              <a:spLocks noChangeAspect="1" noChangeArrowheads="1"/>
            </p:cNvSpPr>
            <p:nvPr/>
          </p:nvSpPr>
          <p:spPr bwMode="auto">
            <a:xfrm>
              <a:off x="1477" y="2130"/>
              <a:ext cx="8100" cy="4319"/>
            </a:xfrm>
            <a:prstGeom prst="rect">
              <a:avLst/>
            </a:prstGeom>
            <a:noFill/>
            <a:ln w="9525">
              <a:noFill/>
              <a:miter lim="800000"/>
              <a:headEnd/>
              <a:tailEnd/>
            </a:ln>
          </p:spPr>
          <p:txBody>
            <a:bodyPr/>
            <a:lstStyle/>
            <a:p>
              <a:endParaRPr lang="en-US"/>
            </a:p>
          </p:txBody>
        </p:sp>
        <p:sp>
          <p:nvSpPr>
            <p:cNvPr id="33797" name="Line 5"/>
            <p:cNvSpPr>
              <a:spLocks noChangeShapeType="1"/>
            </p:cNvSpPr>
            <p:nvPr/>
          </p:nvSpPr>
          <p:spPr bwMode="auto">
            <a:xfrm flipH="1">
              <a:off x="3427" y="2130"/>
              <a:ext cx="1500" cy="463"/>
            </a:xfrm>
            <a:prstGeom prst="line">
              <a:avLst/>
            </a:prstGeom>
            <a:noFill/>
            <a:ln w="9525">
              <a:solidFill>
                <a:srgbClr val="000000"/>
              </a:solidFill>
              <a:round/>
              <a:headEnd/>
              <a:tailEnd type="triangle" w="med" len="med"/>
            </a:ln>
          </p:spPr>
          <p:txBody>
            <a:bodyPr/>
            <a:lstStyle/>
            <a:p>
              <a:endParaRPr lang="en-US"/>
            </a:p>
          </p:txBody>
        </p:sp>
        <p:sp>
          <p:nvSpPr>
            <p:cNvPr id="33798" name="Text Box 6"/>
            <p:cNvSpPr txBox="1">
              <a:spLocks noChangeArrowheads="1"/>
            </p:cNvSpPr>
            <p:nvPr/>
          </p:nvSpPr>
          <p:spPr bwMode="auto">
            <a:xfrm>
              <a:off x="1777" y="2593"/>
              <a:ext cx="3150" cy="463"/>
            </a:xfrm>
            <a:prstGeom prst="rect">
              <a:avLst/>
            </a:prstGeom>
            <a:noFill/>
            <a:ln w="9525">
              <a:solidFill>
                <a:srgbClr val="FFFFFF"/>
              </a:solidFill>
              <a:miter lim="800000"/>
              <a:headEnd/>
              <a:tailEnd/>
            </a:ln>
          </p:spPr>
          <p:txBody>
            <a:bodyPr/>
            <a:lstStyle/>
            <a:p>
              <a:pPr eaLnBrk="0" hangingPunct="0"/>
              <a:r>
                <a:rPr lang="en-US" sz="1400">
                  <a:latin typeface="Arial" charset="0"/>
                </a:rPr>
                <a:t>Training Data 70% (230092)</a:t>
              </a:r>
            </a:p>
          </p:txBody>
        </p:sp>
        <p:sp>
          <p:nvSpPr>
            <p:cNvPr id="33799" name="Text Box 7"/>
            <p:cNvSpPr txBox="1">
              <a:spLocks noChangeArrowheads="1"/>
            </p:cNvSpPr>
            <p:nvPr/>
          </p:nvSpPr>
          <p:spPr bwMode="auto">
            <a:xfrm>
              <a:off x="5827" y="2593"/>
              <a:ext cx="2250" cy="617"/>
            </a:xfrm>
            <a:prstGeom prst="rect">
              <a:avLst/>
            </a:prstGeom>
            <a:noFill/>
            <a:ln w="9525">
              <a:solidFill>
                <a:srgbClr val="FFFFFF"/>
              </a:solidFill>
              <a:miter lim="800000"/>
              <a:headEnd/>
              <a:tailEnd/>
            </a:ln>
          </p:spPr>
          <p:txBody>
            <a:bodyPr/>
            <a:lstStyle/>
            <a:p>
              <a:pPr algn="ctr" eaLnBrk="0" hangingPunct="0"/>
              <a:r>
                <a:rPr lang="en-US" sz="1400">
                  <a:latin typeface="Arial" charset="0"/>
                </a:rPr>
                <a:t>Test Data</a:t>
              </a:r>
            </a:p>
            <a:p>
              <a:pPr algn="ctr" eaLnBrk="0" hangingPunct="0"/>
              <a:r>
                <a:rPr lang="en-US" sz="1400">
                  <a:latin typeface="Arial" charset="0"/>
                </a:rPr>
                <a:t>30% (99045)</a:t>
              </a:r>
            </a:p>
          </p:txBody>
        </p:sp>
        <p:sp>
          <p:nvSpPr>
            <p:cNvPr id="33800" name="Line 8"/>
            <p:cNvSpPr>
              <a:spLocks noChangeShapeType="1"/>
            </p:cNvSpPr>
            <p:nvPr/>
          </p:nvSpPr>
          <p:spPr bwMode="auto">
            <a:xfrm>
              <a:off x="3277" y="3827"/>
              <a:ext cx="1" cy="2468"/>
            </a:xfrm>
            <a:prstGeom prst="line">
              <a:avLst/>
            </a:prstGeom>
            <a:noFill/>
            <a:ln w="9525">
              <a:solidFill>
                <a:srgbClr val="000000"/>
              </a:solidFill>
              <a:round/>
              <a:headEnd/>
              <a:tailEnd/>
            </a:ln>
          </p:spPr>
          <p:txBody>
            <a:bodyPr/>
            <a:lstStyle/>
            <a:p>
              <a:endParaRPr lang="en-US"/>
            </a:p>
          </p:txBody>
        </p:sp>
        <p:sp>
          <p:nvSpPr>
            <p:cNvPr id="33801" name="Line 9"/>
            <p:cNvSpPr>
              <a:spLocks noChangeShapeType="1"/>
            </p:cNvSpPr>
            <p:nvPr/>
          </p:nvSpPr>
          <p:spPr bwMode="auto">
            <a:xfrm>
              <a:off x="3277" y="4135"/>
              <a:ext cx="750" cy="2"/>
            </a:xfrm>
            <a:prstGeom prst="line">
              <a:avLst/>
            </a:prstGeom>
            <a:noFill/>
            <a:ln w="9525">
              <a:solidFill>
                <a:srgbClr val="000000"/>
              </a:solidFill>
              <a:round/>
              <a:headEnd/>
              <a:tailEnd type="triangle" w="med" len="med"/>
            </a:ln>
          </p:spPr>
          <p:txBody>
            <a:bodyPr/>
            <a:lstStyle/>
            <a:p>
              <a:endParaRPr lang="en-US"/>
            </a:p>
          </p:txBody>
        </p:sp>
        <p:sp>
          <p:nvSpPr>
            <p:cNvPr id="33802" name="Line 10"/>
            <p:cNvSpPr>
              <a:spLocks noChangeShapeType="1"/>
            </p:cNvSpPr>
            <p:nvPr/>
          </p:nvSpPr>
          <p:spPr bwMode="auto">
            <a:xfrm>
              <a:off x="3277" y="4598"/>
              <a:ext cx="750" cy="4"/>
            </a:xfrm>
            <a:prstGeom prst="line">
              <a:avLst/>
            </a:prstGeom>
            <a:noFill/>
            <a:ln w="9525">
              <a:solidFill>
                <a:srgbClr val="000000"/>
              </a:solidFill>
              <a:round/>
              <a:headEnd/>
              <a:tailEnd type="triangle" w="med" len="med"/>
            </a:ln>
          </p:spPr>
          <p:txBody>
            <a:bodyPr/>
            <a:lstStyle/>
            <a:p>
              <a:endParaRPr lang="en-US"/>
            </a:p>
          </p:txBody>
        </p:sp>
        <p:sp>
          <p:nvSpPr>
            <p:cNvPr id="33803" name="Line 11"/>
            <p:cNvSpPr>
              <a:spLocks noChangeShapeType="1"/>
            </p:cNvSpPr>
            <p:nvPr/>
          </p:nvSpPr>
          <p:spPr bwMode="auto">
            <a:xfrm>
              <a:off x="3277" y="5061"/>
              <a:ext cx="750" cy="1"/>
            </a:xfrm>
            <a:prstGeom prst="line">
              <a:avLst/>
            </a:prstGeom>
            <a:noFill/>
            <a:ln w="9525">
              <a:solidFill>
                <a:srgbClr val="000000"/>
              </a:solidFill>
              <a:round/>
              <a:headEnd/>
              <a:tailEnd type="triangle" w="med" len="med"/>
            </a:ln>
          </p:spPr>
          <p:txBody>
            <a:bodyPr/>
            <a:lstStyle/>
            <a:p>
              <a:endParaRPr lang="en-US"/>
            </a:p>
          </p:txBody>
        </p:sp>
        <p:sp>
          <p:nvSpPr>
            <p:cNvPr id="33804" name="Line 12"/>
            <p:cNvSpPr>
              <a:spLocks noChangeShapeType="1"/>
            </p:cNvSpPr>
            <p:nvPr/>
          </p:nvSpPr>
          <p:spPr bwMode="auto">
            <a:xfrm>
              <a:off x="3277" y="5987"/>
              <a:ext cx="750" cy="1"/>
            </a:xfrm>
            <a:prstGeom prst="line">
              <a:avLst/>
            </a:prstGeom>
            <a:noFill/>
            <a:ln w="9525">
              <a:solidFill>
                <a:srgbClr val="000000"/>
              </a:solidFill>
              <a:round/>
              <a:headEnd/>
              <a:tailEnd type="triangle" w="med" len="med"/>
            </a:ln>
          </p:spPr>
          <p:txBody>
            <a:bodyPr/>
            <a:lstStyle/>
            <a:p>
              <a:endParaRPr lang="en-US"/>
            </a:p>
          </p:txBody>
        </p:sp>
        <p:sp>
          <p:nvSpPr>
            <p:cNvPr id="33805" name="Line 13"/>
            <p:cNvSpPr>
              <a:spLocks noChangeShapeType="1"/>
            </p:cNvSpPr>
            <p:nvPr/>
          </p:nvSpPr>
          <p:spPr bwMode="auto">
            <a:xfrm>
              <a:off x="3277" y="5524"/>
              <a:ext cx="750" cy="2"/>
            </a:xfrm>
            <a:prstGeom prst="line">
              <a:avLst/>
            </a:prstGeom>
            <a:noFill/>
            <a:ln w="9525">
              <a:solidFill>
                <a:srgbClr val="000000"/>
              </a:solidFill>
              <a:round/>
              <a:headEnd/>
              <a:tailEnd type="triangle" w="med" len="med"/>
            </a:ln>
          </p:spPr>
          <p:txBody>
            <a:bodyPr/>
            <a:lstStyle/>
            <a:p>
              <a:endParaRPr lang="en-US"/>
            </a:p>
          </p:txBody>
        </p:sp>
        <p:sp>
          <p:nvSpPr>
            <p:cNvPr id="33806" name="Text Box 14"/>
            <p:cNvSpPr txBox="1">
              <a:spLocks noChangeArrowheads="1"/>
            </p:cNvSpPr>
            <p:nvPr/>
          </p:nvSpPr>
          <p:spPr bwMode="auto">
            <a:xfrm>
              <a:off x="4027" y="3981"/>
              <a:ext cx="2850" cy="463"/>
            </a:xfrm>
            <a:prstGeom prst="rect">
              <a:avLst/>
            </a:prstGeom>
            <a:noFill/>
            <a:ln w="9525">
              <a:solidFill>
                <a:srgbClr val="FFFFFF"/>
              </a:solidFill>
              <a:miter lim="800000"/>
              <a:headEnd/>
              <a:tailEnd/>
            </a:ln>
          </p:spPr>
          <p:txBody>
            <a:bodyPr/>
            <a:lstStyle/>
            <a:p>
              <a:pPr algn="ctr" eaLnBrk="0" hangingPunct="0"/>
              <a:r>
                <a:rPr lang="en-US" sz="1400">
                  <a:latin typeface="Arial" charset="0"/>
                </a:rPr>
                <a:t>Sam 1 = 8000 TV1 + 4038 TV2</a:t>
              </a:r>
            </a:p>
          </p:txBody>
        </p:sp>
        <p:sp>
          <p:nvSpPr>
            <p:cNvPr id="33807" name="Text Box 15"/>
            <p:cNvSpPr txBox="1">
              <a:spLocks noChangeArrowheads="1"/>
            </p:cNvSpPr>
            <p:nvPr/>
          </p:nvSpPr>
          <p:spPr bwMode="auto">
            <a:xfrm>
              <a:off x="4027" y="5832"/>
              <a:ext cx="2850" cy="463"/>
            </a:xfrm>
            <a:prstGeom prst="rect">
              <a:avLst/>
            </a:prstGeom>
            <a:noFill/>
            <a:ln w="9525">
              <a:solidFill>
                <a:srgbClr val="FFFFFF"/>
              </a:solidFill>
              <a:miter lim="800000"/>
              <a:headEnd/>
              <a:tailEnd/>
            </a:ln>
          </p:spPr>
          <p:txBody>
            <a:bodyPr/>
            <a:lstStyle/>
            <a:p>
              <a:pPr algn="ctr" eaLnBrk="0" hangingPunct="0"/>
              <a:r>
                <a:rPr lang="en-US" sz="1400">
                  <a:latin typeface="Arial" charset="0"/>
                </a:rPr>
                <a:t>Sam 5 = 8000 TV1 + 4038 TV2</a:t>
              </a:r>
            </a:p>
          </p:txBody>
        </p:sp>
        <p:sp>
          <p:nvSpPr>
            <p:cNvPr id="33808" name="Text Box 16"/>
            <p:cNvSpPr txBox="1">
              <a:spLocks noChangeArrowheads="1"/>
            </p:cNvSpPr>
            <p:nvPr/>
          </p:nvSpPr>
          <p:spPr bwMode="auto">
            <a:xfrm>
              <a:off x="4027" y="4907"/>
              <a:ext cx="2850" cy="463"/>
            </a:xfrm>
            <a:prstGeom prst="rect">
              <a:avLst/>
            </a:prstGeom>
            <a:noFill/>
            <a:ln w="9525">
              <a:solidFill>
                <a:srgbClr val="FFFFFF"/>
              </a:solidFill>
              <a:miter lim="800000"/>
              <a:headEnd/>
              <a:tailEnd/>
            </a:ln>
          </p:spPr>
          <p:txBody>
            <a:bodyPr/>
            <a:lstStyle/>
            <a:p>
              <a:pPr algn="ctr" eaLnBrk="0" hangingPunct="0"/>
              <a:r>
                <a:rPr lang="en-US" sz="1400">
                  <a:latin typeface="Arial" charset="0"/>
                </a:rPr>
                <a:t>Sam 3 = 8000 TV1 + 4038 TV2</a:t>
              </a:r>
            </a:p>
          </p:txBody>
        </p:sp>
        <p:sp>
          <p:nvSpPr>
            <p:cNvPr id="33809" name="Text Box 17"/>
            <p:cNvSpPr txBox="1">
              <a:spLocks noChangeArrowheads="1"/>
            </p:cNvSpPr>
            <p:nvPr/>
          </p:nvSpPr>
          <p:spPr bwMode="auto">
            <a:xfrm>
              <a:off x="4027" y="5370"/>
              <a:ext cx="2850" cy="462"/>
            </a:xfrm>
            <a:prstGeom prst="rect">
              <a:avLst/>
            </a:prstGeom>
            <a:noFill/>
            <a:ln w="9525">
              <a:solidFill>
                <a:srgbClr val="FFFFFF"/>
              </a:solidFill>
              <a:miter lim="800000"/>
              <a:headEnd/>
              <a:tailEnd/>
            </a:ln>
          </p:spPr>
          <p:txBody>
            <a:bodyPr/>
            <a:lstStyle/>
            <a:p>
              <a:pPr algn="ctr" eaLnBrk="0" hangingPunct="0"/>
              <a:r>
                <a:rPr lang="en-US" sz="1400">
                  <a:latin typeface="Arial" charset="0"/>
                </a:rPr>
                <a:t>Sam 4 = 8000 TV1 + 4038 TV2</a:t>
              </a:r>
            </a:p>
          </p:txBody>
        </p:sp>
        <p:sp>
          <p:nvSpPr>
            <p:cNvPr id="33810" name="Text Box 18"/>
            <p:cNvSpPr txBox="1">
              <a:spLocks noChangeArrowheads="1"/>
            </p:cNvSpPr>
            <p:nvPr/>
          </p:nvSpPr>
          <p:spPr bwMode="auto">
            <a:xfrm>
              <a:off x="4027" y="4444"/>
              <a:ext cx="2850" cy="463"/>
            </a:xfrm>
            <a:prstGeom prst="rect">
              <a:avLst/>
            </a:prstGeom>
            <a:noFill/>
            <a:ln w="9525">
              <a:solidFill>
                <a:srgbClr val="FFFFFF"/>
              </a:solidFill>
              <a:miter lim="800000"/>
              <a:headEnd/>
              <a:tailEnd/>
            </a:ln>
          </p:spPr>
          <p:txBody>
            <a:bodyPr/>
            <a:lstStyle/>
            <a:p>
              <a:pPr algn="ctr" eaLnBrk="0" hangingPunct="0"/>
              <a:r>
                <a:rPr lang="en-US" sz="1400">
                  <a:latin typeface="Arial" charset="0"/>
                </a:rPr>
                <a:t>Sam 2 = 8000 TV1 + 4038 TV2</a:t>
              </a:r>
            </a:p>
          </p:txBody>
        </p:sp>
        <p:sp>
          <p:nvSpPr>
            <p:cNvPr id="33811" name="Line 19"/>
            <p:cNvSpPr>
              <a:spLocks noChangeShapeType="1"/>
            </p:cNvSpPr>
            <p:nvPr/>
          </p:nvSpPr>
          <p:spPr bwMode="auto">
            <a:xfrm>
              <a:off x="6727" y="4135"/>
              <a:ext cx="300" cy="1"/>
            </a:xfrm>
            <a:prstGeom prst="line">
              <a:avLst/>
            </a:prstGeom>
            <a:noFill/>
            <a:ln w="9525">
              <a:solidFill>
                <a:srgbClr val="000000"/>
              </a:solidFill>
              <a:round/>
              <a:headEnd/>
              <a:tailEnd/>
            </a:ln>
          </p:spPr>
          <p:txBody>
            <a:bodyPr/>
            <a:lstStyle/>
            <a:p>
              <a:endParaRPr lang="en-US"/>
            </a:p>
          </p:txBody>
        </p:sp>
        <p:sp>
          <p:nvSpPr>
            <p:cNvPr id="33812" name="Line 20"/>
            <p:cNvSpPr>
              <a:spLocks noChangeShapeType="1"/>
            </p:cNvSpPr>
            <p:nvPr/>
          </p:nvSpPr>
          <p:spPr bwMode="auto">
            <a:xfrm>
              <a:off x="7027" y="4135"/>
              <a:ext cx="1" cy="1852"/>
            </a:xfrm>
            <a:prstGeom prst="line">
              <a:avLst/>
            </a:prstGeom>
            <a:noFill/>
            <a:ln w="9525">
              <a:solidFill>
                <a:srgbClr val="000000"/>
              </a:solidFill>
              <a:round/>
              <a:headEnd/>
              <a:tailEnd/>
            </a:ln>
          </p:spPr>
          <p:txBody>
            <a:bodyPr/>
            <a:lstStyle/>
            <a:p>
              <a:endParaRPr lang="en-US"/>
            </a:p>
          </p:txBody>
        </p:sp>
        <p:sp>
          <p:nvSpPr>
            <p:cNvPr id="33813" name="Line 21"/>
            <p:cNvSpPr>
              <a:spLocks noChangeShapeType="1"/>
            </p:cNvSpPr>
            <p:nvPr/>
          </p:nvSpPr>
          <p:spPr bwMode="auto">
            <a:xfrm>
              <a:off x="6727" y="5987"/>
              <a:ext cx="300" cy="1"/>
            </a:xfrm>
            <a:prstGeom prst="line">
              <a:avLst/>
            </a:prstGeom>
            <a:noFill/>
            <a:ln w="9525">
              <a:solidFill>
                <a:srgbClr val="000000"/>
              </a:solidFill>
              <a:round/>
              <a:headEnd/>
              <a:tailEnd/>
            </a:ln>
          </p:spPr>
          <p:txBody>
            <a:bodyPr/>
            <a:lstStyle/>
            <a:p>
              <a:endParaRPr lang="en-US"/>
            </a:p>
          </p:txBody>
        </p:sp>
        <p:sp>
          <p:nvSpPr>
            <p:cNvPr id="33814" name="Line 22"/>
            <p:cNvSpPr>
              <a:spLocks noChangeShapeType="1"/>
            </p:cNvSpPr>
            <p:nvPr/>
          </p:nvSpPr>
          <p:spPr bwMode="auto">
            <a:xfrm>
              <a:off x="7027" y="4907"/>
              <a:ext cx="300" cy="1"/>
            </a:xfrm>
            <a:prstGeom prst="line">
              <a:avLst/>
            </a:prstGeom>
            <a:noFill/>
            <a:ln w="9525">
              <a:solidFill>
                <a:srgbClr val="000000"/>
              </a:solidFill>
              <a:round/>
              <a:headEnd/>
              <a:tailEnd type="triangle" w="med" len="med"/>
            </a:ln>
          </p:spPr>
          <p:txBody>
            <a:bodyPr/>
            <a:lstStyle/>
            <a:p>
              <a:endParaRPr lang="en-US"/>
            </a:p>
          </p:txBody>
        </p:sp>
        <p:sp>
          <p:nvSpPr>
            <p:cNvPr id="33815" name="Text Box 23"/>
            <p:cNvSpPr txBox="1">
              <a:spLocks noChangeArrowheads="1"/>
            </p:cNvSpPr>
            <p:nvPr/>
          </p:nvSpPr>
          <p:spPr bwMode="auto">
            <a:xfrm>
              <a:off x="7327" y="4290"/>
              <a:ext cx="1650" cy="1541"/>
            </a:xfrm>
            <a:prstGeom prst="rect">
              <a:avLst/>
            </a:prstGeom>
            <a:noFill/>
            <a:ln w="9525">
              <a:solidFill>
                <a:srgbClr val="FFFFFF"/>
              </a:solidFill>
              <a:miter lim="800000"/>
              <a:headEnd/>
              <a:tailEnd/>
            </a:ln>
          </p:spPr>
          <p:txBody>
            <a:bodyPr/>
            <a:lstStyle/>
            <a:p>
              <a:pPr eaLnBrk="0" hangingPunct="0"/>
              <a:r>
                <a:rPr lang="en-US" sz="1400">
                  <a:latin typeface="Arial" charset="0"/>
                </a:rPr>
                <a:t>Aggregate sample dataset</a:t>
              </a:r>
            </a:p>
            <a:p>
              <a:pPr eaLnBrk="0" hangingPunct="0"/>
              <a:r>
                <a:rPr lang="en-US" sz="1400">
                  <a:latin typeface="Arial" charset="0"/>
                </a:rPr>
                <a:t>40000 TV1 </a:t>
              </a:r>
            </a:p>
            <a:p>
              <a:pPr eaLnBrk="0" hangingPunct="0"/>
              <a:r>
                <a:rPr lang="en-US" sz="1400">
                  <a:latin typeface="Arial" charset="0"/>
                </a:rPr>
                <a:t>       +</a:t>
              </a:r>
            </a:p>
            <a:p>
              <a:pPr eaLnBrk="0" hangingPunct="0"/>
              <a:r>
                <a:rPr lang="en-US" sz="1400">
                  <a:latin typeface="Arial" charset="0"/>
                </a:rPr>
                <a:t>20190 TV2</a:t>
              </a:r>
            </a:p>
          </p:txBody>
        </p:sp>
        <p:sp>
          <p:nvSpPr>
            <p:cNvPr id="33816" name="Text Box 24"/>
            <p:cNvSpPr txBox="1">
              <a:spLocks noChangeArrowheads="1"/>
            </p:cNvSpPr>
            <p:nvPr/>
          </p:nvSpPr>
          <p:spPr bwMode="auto">
            <a:xfrm>
              <a:off x="1627" y="4135"/>
              <a:ext cx="1500" cy="463"/>
            </a:xfrm>
            <a:prstGeom prst="rect">
              <a:avLst/>
            </a:prstGeom>
            <a:noFill/>
            <a:ln w="9525">
              <a:solidFill>
                <a:srgbClr val="FFFFFF"/>
              </a:solidFill>
              <a:miter lim="800000"/>
              <a:headEnd/>
              <a:tailEnd/>
            </a:ln>
          </p:spPr>
          <p:txBody>
            <a:bodyPr/>
            <a:lstStyle/>
            <a:p>
              <a:pPr eaLnBrk="0" hangingPunct="0"/>
              <a:r>
                <a:rPr lang="en-US" sz="1400">
                  <a:latin typeface="Arial" charset="0"/>
                </a:rPr>
                <a:t>(220073) TV1</a:t>
              </a:r>
            </a:p>
          </p:txBody>
        </p:sp>
        <p:sp>
          <p:nvSpPr>
            <p:cNvPr id="33817" name="Text Box 25"/>
            <p:cNvSpPr txBox="1">
              <a:spLocks noChangeArrowheads="1"/>
            </p:cNvSpPr>
            <p:nvPr/>
          </p:nvSpPr>
          <p:spPr bwMode="auto">
            <a:xfrm>
              <a:off x="1627" y="4598"/>
              <a:ext cx="1500" cy="463"/>
            </a:xfrm>
            <a:prstGeom prst="rect">
              <a:avLst/>
            </a:prstGeom>
            <a:noFill/>
            <a:ln w="9525">
              <a:solidFill>
                <a:srgbClr val="FFFFFF"/>
              </a:solidFill>
              <a:miter lim="800000"/>
              <a:headEnd/>
              <a:tailEnd/>
            </a:ln>
          </p:spPr>
          <p:txBody>
            <a:bodyPr/>
            <a:lstStyle/>
            <a:p>
              <a:pPr eaLnBrk="0" hangingPunct="0"/>
              <a:r>
                <a:rPr lang="en-US" sz="1400">
                  <a:latin typeface="Arial" charset="0"/>
                </a:rPr>
                <a:t>(212073) TV1</a:t>
              </a:r>
            </a:p>
          </p:txBody>
        </p:sp>
        <p:sp>
          <p:nvSpPr>
            <p:cNvPr id="33818" name="Text Box 26"/>
            <p:cNvSpPr txBox="1">
              <a:spLocks noChangeArrowheads="1"/>
            </p:cNvSpPr>
            <p:nvPr/>
          </p:nvSpPr>
          <p:spPr bwMode="auto">
            <a:xfrm>
              <a:off x="1627" y="5061"/>
              <a:ext cx="1500" cy="462"/>
            </a:xfrm>
            <a:prstGeom prst="rect">
              <a:avLst/>
            </a:prstGeom>
            <a:noFill/>
            <a:ln w="9525">
              <a:solidFill>
                <a:srgbClr val="FFFFFF"/>
              </a:solidFill>
              <a:miter lim="800000"/>
              <a:headEnd/>
              <a:tailEnd/>
            </a:ln>
          </p:spPr>
          <p:txBody>
            <a:bodyPr/>
            <a:lstStyle/>
            <a:p>
              <a:pPr eaLnBrk="0" hangingPunct="0"/>
              <a:r>
                <a:rPr lang="en-US" sz="1400">
                  <a:latin typeface="Arial" charset="0"/>
                </a:rPr>
                <a:t>(204073) TV1</a:t>
              </a:r>
            </a:p>
          </p:txBody>
        </p:sp>
        <p:sp>
          <p:nvSpPr>
            <p:cNvPr id="33819" name="Text Box 27"/>
            <p:cNvSpPr txBox="1">
              <a:spLocks noChangeArrowheads="1"/>
            </p:cNvSpPr>
            <p:nvPr/>
          </p:nvSpPr>
          <p:spPr bwMode="auto">
            <a:xfrm>
              <a:off x="1627" y="5524"/>
              <a:ext cx="1500" cy="463"/>
            </a:xfrm>
            <a:prstGeom prst="rect">
              <a:avLst/>
            </a:prstGeom>
            <a:noFill/>
            <a:ln w="9525">
              <a:solidFill>
                <a:srgbClr val="FFFFFF"/>
              </a:solidFill>
              <a:miter lim="800000"/>
              <a:headEnd/>
              <a:tailEnd/>
            </a:ln>
          </p:spPr>
          <p:txBody>
            <a:bodyPr/>
            <a:lstStyle/>
            <a:p>
              <a:pPr eaLnBrk="0" hangingPunct="0"/>
              <a:r>
                <a:rPr lang="en-US" sz="1400">
                  <a:latin typeface="Arial" charset="0"/>
                </a:rPr>
                <a:t>(196073) TV1</a:t>
              </a:r>
            </a:p>
          </p:txBody>
        </p:sp>
        <p:sp>
          <p:nvSpPr>
            <p:cNvPr id="33820" name="Text Box 28"/>
            <p:cNvSpPr txBox="1">
              <a:spLocks noChangeArrowheads="1"/>
            </p:cNvSpPr>
            <p:nvPr/>
          </p:nvSpPr>
          <p:spPr bwMode="auto">
            <a:xfrm>
              <a:off x="1627" y="5987"/>
              <a:ext cx="1500" cy="462"/>
            </a:xfrm>
            <a:prstGeom prst="rect">
              <a:avLst/>
            </a:prstGeom>
            <a:noFill/>
            <a:ln w="9525">
              <a:solidFill>
                <a:srgbClr val="FFFFFF"/>
              </a:solidFill>
              <a:miter lim="800000"/>
              <a:headEnd/>
              <a:tailEnd/>
            </a:ln>
          </p:spPr>
          <p:txBody>
            <a:bodyPr/>
            <a:lstStyle/>
            <a:p>
              <a:pPr eaLnBrk="0" hangingPunct="0"/>
              <a:r>
                <a:rPr lang="en-US" sz="1400">
                  <a:latin typeface="Arial" charset="0"/>
                </a:rPr>
                <a:t>(188073) TV1</a:t>
              </a:r>
            </a:p>
          </p:txBody>
        </p:sp>
        <p:sp>
          <p:nvSpPr>
            <p:cNvPr id="33821" name="Line 29"/>
            <p:cNvSpPr>
              <a:spLocks noChangeShapeType="1"/>
            </p:cNvSpPr>
            <p:nvPr/>
          </p:nvSpPr>
          <p:spPr bwMode="auto">
            <a:xfrm>
              <a:off x="3277" y="2901"/>
              <a:ext cx="1" cy="309"/>
            </a:xfrm>
            <a:prstGeom prst="line">
              <a:avLst/>
            </a:prstGeom>
            <a:noFill/>
            <a:ln w="9525">
              <a:solidFill>
                <a:srgbClr val="000000"/>
              </a:solidFill>
              <a:round/>
              <a:headEnd/>
              <a:tailEnd/>
            </a:ln>
          </p:spPr>
          <p:txBody>
            <a:bodyPr/>
            <a:lstStyle/>
            <a:p>
              <a:endParaRPr lang="en-US"/>
            </a:p>
          </p:txBody>
        </p:sp>
        <p:sp>
          <p:nvSpPr>
            <p:cNvPr id="33822" name="Line 30"/>
            <p:cNvSpPr>
              <a:spLocks noChangeShapeType="1"/>
            </p:cNvSpPr>
            <p:nvPr/>
          </p:nvSpPr>
          <p:spPr bwMode="auto">
            <a:xfrm>
              <a:off x="2827" y="3210"/>
              <a:ext cx="2100" cy="1"/>
            </a:xfrm>
            <a:prstGeom prst="line">
              <a:avLst/>
            </a:prstGeom>
            <a:noFill/>
            <a:ln w="9525">
              <a:solidFill>
                <a:srgbClr val="000000"/>
              </a:solidFill>
              <a:round/>
              <a:headEnd/>
              <a:tailEnd/>
            </a:ln>
          </p:spPr>
          <p:txBody>
            <a:bodyPr/>
            <a:lstStyle/>
            <a:p>
              <a:endParaRPr lang="en-US"/>
            </a:p>
          </p:txBody>
        </p:sp>
        <p:sp>
          <p:nvSpPr>
            <p:cNvPr id="33823" name="Line 31"/>
            <p:cNvSpPr>
              <a:spLocks noChangeShapeType="1"/>
            </p:cNvSpPr>
            <p:nvPr/>
          </p:nvSpPr>
          <p:spPr bwMode="auto">
            <a:xfrm>
              <a:off x="2827" y="3210"/>
              <a:ext cx="1" cy="308"/>
            </a:xfrm>
            <a:prstGeom prst="line">
              <a:avLst/>
            </a:prstGeom>
            <a:noFill/>
            <a:ln w="9525">
              <a:solidFill>
                <a:srgbClr val="000000"/>
              </a:solidFill>
              <a:round/>
              <a:headEnd/>
              <a:tailEnd type="triangle" w="med" len="med"/>
            </a:ln>
          </p:spPr>
          <p:txBody>
            <a:bodyPr/>
            <a:lstStyle/>
            <a:p>
              <a:endParaRPr lang="en-US"/>
            </a:p>
          </p:txBody>
        </p:sp>
        <p:sp>
          <p:nvSpPr>
            <p:cNvPr id="33824" name="Line 32"/>
            <p:cNvSpPr>
              <a:spLocks noChangeShapeType="1"/>
            </p:cNvSpPr>
            <p:nvPr/>
          </p:nvSpPr>
          <p:spPr bwMode="auto">
            <a:xfrm>
              <a:off x="4927" y="3210"/>
              <a:ext cx="1" cy="308"/>
            </a:xfrm>
            <a:prstGeom prst="line">
              <a:avLst/>
            </a:prstGeom>
            <a:noFill/>
            <a:ln w="9525">
              <a:solidFill>
                <a:srgbClr val="000000"/>
              </a:solidFill>
              <a:round/>
              <a:headEnd/>
              <a:tailEnd type="triangle" w="med" len="med"/>
            </a:ln>
          </p:spPr>
          <p:txBody>
            <a:bodyPr/>
            <a:lstStyle/>
            <a:p>
              <a:endParaRPr lang="en-US"/>
            </a:p>
          </p:txBody>
        </p:sp>
        <p:sp>
          <p:nvSpPr>
            <p:cNvPr id="33825" name="Text Box 33"/>
            <p:cNvSpPr txBox="1">
              <a:spLocks noChangeArrowheads="1"/>
            </p:cNvSpPr>
            <p:nvPr/>
          </p:nvSpPr>
          <p:spPr bwMode="auto">
            <a:xfrm>
              <a:off x="2377" y="3518"/>
              <a:ext cx="1500" cy="463"/>
            </a:xfrm>
            <a:prstGeom prst="rect">
              <a:avLst/>
            </a:prstGeom>
            <a:noFill/>
            <a:ln w="9525">
              <a:solidFill>
                <a:srgbClr val="FFFFFF"/>
              </a:solidFill>
              <a:miter lim="800000"/>
              <a:headEnd/>
              <a:tailEnd/>
            </a:ln>
          </p:spPr>
          <p:txBody>
            <a:bodyPr/>
            <a:lstStyle/>
            <a:p>
              <a:pPr eaLnBrk="0" hangingPunct="0"/>
              <a:r>
                <a:rPr lang="en-US" sz="1400">
                  <a:latin typeface="Arial" charset="0"/>
                </a:rPr>
                <a:t>TV 1 (228073)</a:t>
              </a:r>
            </a:p>
          </p:txBody>
        </p:sp>
        <p:sp>
          <p:nvSpPr>
            <p:cNvPr id="33826" name="Text Box 34"/>
            <p:cNvSpPr txBox="1">
              <a:spLocks noChangeArrowheads="1"/>
            </p:cNvSpPr>
            <p:nvPr/>
          </p:nvSpPr>
          <p:spPr bwMode="auto">
            <a:xfrm>
              <a:off x="4477" y="3518"/>
              <a:ext cx="1350" cy="463"/>
            </a:xfrm>
            <a:prstGeom prst="rect">
              <a:avLst/>
            </a:prstGeom>
            <a:noFill/>
            <a:ln w="9525">
              <a:solidFill>
                <a:srgbClr val="FFFFFF"/>
              </a:solidFill>
              <a:miter lim="800000"/>
              <a:headEnd/>
              <a:tailEnd/>
            </a:ln>
          </p:spPr>
          <p:txBody>
            <a:bodyPr/>
            <a:lstStyle/>
            <a:p>
              <a:pPr eaLnBrk="0" hangingPunct="0"/>
              <a:r>
                <a:rPr lang="en-US" sz="1400">
                  <a:latin typeface="Arial" charset="0"/>
                </a:rPr>
                <a:t>TV 2 (2019)</a:t>
              </a:r>
            </a:p>
          </p:txBody>
        </p:sp>
      </p:grpSp>
      <p:sp>
        <p:nvSpPr>
          <p:cNvPr id="33827" name="Rectangle 35"/>
          <p:cNvSpPr>
            <a:spLocks noChangeArrowheads="1"/>
          </p:cNvSpPr>
          <p:nvPr/>
        </p:nvSpPr>
        <p:spPr bwMode="auto">
          <a:xfrm>
            <a:off x="3657600" y="1828800"/>
            <a:ext cx="1404938" cy="517525"/>
          </a:xfrm>
          <a:prstGeom prst="rect">
            <a:avLst/>
          </a:prstGeom>
          <a:noFill/>
          <a:ln w="9525">
            <a:noFill/>
            <a:miter lim="800000"/>
            <a:headEnd/>
            <a:tailEnd/>
          </a:ln>
          <a:effectLst/>
        </p:spPr>
        <p:txBody>
          <a:bodyPr wrap="none" anchor="ctr">
            <a:spAutoFit/>
          </a:bodyPr>
          <a:lstStyle/>
          <a:p>
            <a:pPr algn="ctr" eaLnBrk="0" hangingPunct="0"/>
            <a:r>
              <a:rPr lang="en-US" sz="1400">
                <a:latin typeface="Arial" charset="0"/>
              </a:rPr>
              <a:t>Entire Dataset</a:t>
            </a:r>
          </a:p>
          <a:p>
            <a:pPr algn="ctr" eaLnBrk="0" hangingPunct="0"/>
            <a:r>
              <a:rPr lang="en-US" sz="1400">
                <a:latin typeface="Arial" charset="0"/>
              </a:rPr>
              <a:t>(329137 cases)</a:t>
            </a:r>
          </a:p>
        </p:txBody>
      </p:sp>
      <p:sp>
        <p:nvSpPr>
          <p:cNvPr id="33828" name="Line 36"/>
          <p:cNvSpPr>
            <a:spLocks noChangeShapeType="1"/>
          </p:cNvSpPr>
          <p:nvPr/>
        </p:nvSpPr>
        <p:spPr bwMode="auto">
          <a:xfrm>
            <a:off x="4419600" y="2438400"/>
            <a:ext cx="1447800" cy="381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a:t>Model B – Balanced Data Set</a:t>
            </a:r>
          </a:p>
        </p:txBody>
      </p:sp>
      <p:graphicFrame>
        <p:nvGraphicFramePr>
          <p:cNvPr id="34819" name="Object 3"/>
          <p:cNvGraphicFramePr>
            <a:graphicFrameLocks noChangeAspect="1"/>
          </p:cNvGraphicFramePr>
          <p:nvPr/>
        </p:nvGraphicFramePr>
        <p:xfrm>
          <a:off x="304800" y="2362200"/>
          <a:ext cx="8534400" cy="3576638"/>
        </p:xfrm>
        <a:graphic>
          <a:graphicData uri="http://schemas.openxmlformats.org/presentationml/2006/ole">
            <mc:AlternateContent xmlns:mc="http://schemas.openxmlformats.org/markup-compatibility/2006">
              <mc:Choice xmlns:v="urn:schemas-microsoft-com:vml" Requires="v">
                <p:oleObj spid="_x0000_s34825" name="Worksheet" r:id="rId3" imgW="6048613" imgH="2010013" progId="Excel.Sheet.8">
                  <p:embed/>
                </p:oleObj>
              </mc:Choice>
              <mc:Fallback>
                <p:oleObj name="Worksheet" r:id="rId3" imgW="6048613" imgH="2010013"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62200"/>
                        <a:ext cx="8534400" cy="3576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19200" y="457200"/>
            <a:ext cx="7239000" cy="1219200"/>
          </a:xfrm>
        </p:spPr>
        <p:txBody>
          <a:bodyPr/>
          <a:lstStyle/>
          <a:p>
            <a:r>
              <a:rPr lang="en-US" sz="4000"/>
              <a:t>Model C – Differential Error Weighting</a:t>
            </a:r>
          </a:p>
        </p:txBody>
      </p:sp>
      <p:graphicFrame>
        <p:nvGraphicFramePr>
          <p:cNvPr id="35843" name="Object 3"/>
          <p:cNvGraphicFramePr>
            <a:graphicFrameLocks noChangeAspect="1"/>
          </p:cNvGraphicFramePr>
          <p:nvPr/>
        </p:nvGraphicFramePr>
        <p:xfrm>
          <a:off x="685800" y="2209800"/>
          <a:ext cx="7848600" cy="4343400"/>
        </p:xfrm>
        <a:graphic>
          <a:graphicData uri="http://schemas.openxmlformats.org/presentationml/2006/ole">
            <mc:AlternateContent xmlns:mc="http://schemas.openxmlformats.org/markup-compatibility/2006">
              <mc:Choice xmlns:v="urn:schemas-microsoft-com:vml" Requires="v">
                <p:oleObj spid="_x0000_s35849" name="Worksheet" r:id="rId3" imgW="5696188" imgH="2010013" progId="Excel.Sheet.8">
                  <p:embed/>
                </p:oleObj>
              </mc:Choice>
              <mc:Fallback>
                <p:oleObj name="Worksheet" r:id="rId3" imgW="5696188" imgH="2010013"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09800"/>
                        <a:ext cx="7848600" cy="4343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4000"/>
              <a:t>Metrics for Model C</a:t>
            </a:r>
          </a:p>
        </p:txBody>
      </p:sp>
      <p:graphicFrame>
        <p:nvGraphicFramePr>
          <p:cNvPr id="36867" name="Object 3"/>
          <p:cNvGraphicFramePr>
            <a:graphicFrameLocks noChangeAspect="1"/>
          </p:cNvGraphicFramePr>
          <p:nvPr/>
        </p:nvGraphicFramePr>
        <p:xfrm>
          <a:off x="685800" y="3124200"/>
          <a:ext cx="7543800" cy="1981200"/>
        </p:xfrm>
        <a:graphic>
          <a:graphicData uri="http://schemas.openxmlformats.org/presentationml/2006/ole">
            <mc:AlternateContent xmlns:mc="http://schemas.openxmlformats.org/markup-compatibility/2006">
              <mc:Choice xmlns:v="urn:schemas-microsoft-com:vml" Requires="v">
                <p:oleObj spid="_x0000_s36873" name="Worksheet" r:id="rId3" imgW="5886688" imgH="771763" progId="Excel.Sheet.8">
                  <p:embed/>
                </p:oleObj>
              </mc:Choice>
              <mc:Fallback>
                <p:oleObj name="Worksheet" r:id="rId3" imgW="5886688" imgH="771763"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124200"/>
                        <a:ext cx="7543800" cy="1981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4000"/>
              <a:t>Model D – Sub-classification of TV2</a:t>
            </a:r>
          </a:p>
        </p:txBody>
      </p:sp>
      <p:graphicFrame>
        <p:nvGraphicFramePr>
          <p:cNvPr id="37891" name="Object 3"/>
          <p:cNvGraphicFramePr>
            <a:graphicFrameLocks noChangeAspect="1"/>
          </p:cNvGraphicFramePr>
          <p:nvPr/>
        </p:nvGraphicFramePr>
        <p:xfrm>
          <a:off x="685800" y="2133600"/>
          <a:ext cx="7848600" cy="2320925"/>
        </p:xfrm>
        <a:graphic>
          <a:graphicData uri="http://schemas.openxmlformats.org/presentationml/2006/ole">
            <mc:AlternateContent xmlns:mc="http://schemas.openxmlformats.org/markup-compatibility/2006">
              <mc:Choice xmlns:v="urn:schemas-microsoft-com:vml" Requires="v">
                <p:oleObj spid="_x0000_s37903" name="Worksheet" r:id="rId3" imgW="5696188" imgH="1409938" progId="Excel.Sheet.8">
                  <p:embed/>
                </p:oleObj>
              </mc:Choice>
              <mc:Fallback>
                <p:oleObj name="Worksheet" r:id="rId3" imgW="5696188" imgH="1409938"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133600"/>
                        <a:ext cx="7848600" cy="2320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2" name="Object 4"/>
          <p:cNvGraphicFramePr>
            <a:graphicFrameLocks noChangeAspect="1"/>
          </p:cNvGraphicFramePr>
          <p:nvPr/>
        </p:nvGraphicFramePr>
        <p:xfrm>
          <a:off x="685800" y="4572000"/>
          <a:ext cx="7848600" cy="2028825"/>
        </p:xfrm>
        <a:graphic>
          <a:graphicData uri="http://schemas.openxmlformats.org/presentationml/2006/ole">
            <mc:AlternateContent xmlns:mc="http://schemas.openxmlformats.org/markup-compatibility/2006">
              <mc:Choice xmlns:v="urn:schemas-microsoft-com:vml" Requires="v">
                <p:oleObj spid="_x0000_s37904" name="Worksheet" r:id="rId5" imgW="6372463" imgH="1505188" progId="Excel.Sheet.8">
                  <p:embed/>
                </p:oleObj>
              </mc:Choice>
              <mc:Fallback>
                <p:oleObj name="Worksheet" r:id="rId5" imgW="6372463" imgH="1505188" progId="Excel.Sheet.8">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572000"/>
                        <a:ext cx="7848600" cy="20288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304800"/>
            <a:ext cx="7467600" cy="1143000"/>
          </a:xfrm>
        </p:spPr>
        <p:txBody>
          <a:bodyPr/>
          <a:lstStyle/>
          <a:p>
            <a:r>
              <a:rPr lang="en-US" sz="4000"/>
              <a:t>Model D – Combination of Classification Tree and ANN</a:t>
            </a:r>
          </a:p>
        </p:txBody>
      </p:sp>
      <p:graphicFrame>
        <p:nvGraphicFramePr>
          <p:cNvPr id="38915" name="Object 3"/>
          <p:cNvGraphicFramePr>
            <a:graphicFrameLocks noChangeAspect="1"/>
          </p:cNvGraphicFramePr>
          <p:nvPr/>
        </p:nvGraphicFramePr>
        <p:xfrm>
          <a:off x="685800" y="2133600"/>
          <a:ext cx="7772400" cy="2154238"/>
        </p:xfrm>
        <a:graphic>
          <a:graphicData uri="http://schemas.openxmlformats.org/presentationml/2006/ole">
            <mc:AlternateContent xmlns:mc="http://schemas.openxmlformats.org/markup-compatibility/2006">
              <mc:Choice xmlns:v="urn:schemas-microsoft-com:vml" Requires="v">
                <p:oleObj spid="_x0000_s38927" name="Worksheet" r:id="rId3" imgW="5086588" imgH="1409938" progId="Excel.Sheet.8">
                  <p:embed/>
                </p:oleObj>
              </mc:Choice>
              <mc:Fallback>
                <p:oleObj name="Worksheet" r:id="rId3" imgW="5086588" imgH="1409938"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133600"/>
                        <a:ext cx="7772400" cy="2154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6" name="Object 4"/>
          <p:cNvGraphicFramePr>
            <a:graphicFrameLocks noChangeAspect="1"/>
          </p:cNvGraphicFramePr>
          <p:nvPr/>
        </p:nvGraphicFramePr>
        <p:xfrm>
          <a:off x="685800" y="4495800"/>
          <a:ext cx="7772400" cy="2195513"/>
        </p:xfrm>
        <a:graphic>
          <a:graphicData uri="http://schemas.openxmlformats.org/presentationml/2006/ole">
            <mc:AlternateContent xmlns:mc="http://schemas.openxmlformats.org/markup-compatibility/2006">
              <mc:Choice xmlns:v="urn:schemas-microsoft-com:vml" Requires="v">
                <p:oleObj spid="_x0000_s38928" name="Worksheet" r:id="rId5" imgW="5496163" imgH="1552813" progId="Excel.Sheet.8">
                  <p:embed/>
                </p:oleObj>
              </mc:Choice>
              <mc:Fallback>
                <p:oleObj name="Worksheet" r:id="rId5" imgW="5496163" imgH="1552813" progId="Excel.Sheet.8">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495800"/>
                        <a:ext cx="7772400" cy="21955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4000"/>
              <a:t>Evaluation Parameters</a:t>
            </a:r>
          </a:p>
        </p:txBody>
      </p:sp>
      <p:graphicFrame>
        <p:nvGraphicFramePr>
          <p:cNvPr id="39939" name="Object 3"/>
          <p:cNvGraphicFramePr>
            <a:graphicFrameLocks noChangeAspect="1"/>
          </p:cNvGraphicFramePr>
          <p:nvPr/>
        </p:nvGraphicFramePr>
        <p:xfrm>
          <a:off x="533400" y="2133600"/>
          <a:ext cx="7924800" cy="3962400"/>
        </p:xfrm>
        <a:graphic>
          <a:graphicData uri="http://schemas.openxmlformats.org/presentationml/2006/ole">
            <mc:AlternateContent xmlns:mc="http://schemas.openxmlformats.org/markup-compatibility/2006">
              <mc:Choice xmlns:v="urn:schemas-microsoft-com:vml" Requires="v">
                <p:oleObj spid="_x0000_s39945" name="Chart" r:id="rId3" imgW="5486638" imgH="2029063" progId="Excel.Chart.8">
                  <p:embed/>
                </p:oleObj>
              </mc:Choice>
              <mc:Fallback>
                <p:oleObj name="Chart" r:id="rId3" imgW="5486638" imgH="2029063" progId="Excel.Chart.8">
                  <p:embed/>
                  <p:pic>
                    <p:nvPicPr>
                      <p:cNvPr id="0" name="Picture 3"/>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133600"/>
                        <a:ext cx="7924800" cy="396240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a:t>Comparison of All Models</a:t>
            </a:r>
          </a:p>
        </p:txBody>
      </p:sp>
      <p:graphicFrame>
        <p:nvGraphicFramePr>
          <p:cNvPr id="40963" name="Object 3"/>
          <p:cNvGraphicFramePr>
            <a:graphicFrameLocks noChangeAspect="1"/>
          </p:cNvGraphicFramePr>
          <p:nvPr/>
        </p:nvGraphicFramePr>
        <p:xfrm>
          <a:off x="685800" y="2286000"/>
          <a:ext cx="7848600" cy="4095750"/>
        </p:xfrm>
        <a:graphic>
          <a:graphicData uri="http://schemas.openxmlformats.org/presentationml/2006/ole">
            <mc:AlternateContent xmlns:mc="http://schemas.openxmlformats.org/markup-compatibility/2006">
              <mc:Choice xmlns:v="urn:schemas-microsoft-com:vml" Requires="v">
                <p:oleObj spid="_x0000_s40969" name="Chart" r:id="rId3" imgW="5600938" imgH="3000613" progId="Excel.Chart.8">
                  <p:embed/>
                </p:oleObj>
              </mc:Choice>
              <mc:Fallback>
                <p:oleObj name="Chart" r:id="rId3" imgW="5600938" imgH="3000613" progId="Excel.Chart.8">
                  <p:embed/>
                  <p:pic>
                    <p:nvPicPr>
                      <p:cNvPr id="0" name="Picture 3"/>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86000"/>
                        <a:ext cx="7848600" cy="409575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a:t>Summary &amp; Conclusions</a:t>
            </a:r>
          </a:p>
        </p:txBody>
      </p:sp>
      <p:sp>
        <p:nvSpPr>
          <p:cNvPr id="41987" name="Rectangle 3"/>
          <p:cNvSpPr>
            <a:spLocks noGrp="1" noChangeArrowheads="1"/>
          </p:cNvSpPr>
          <p:nvPr>
            <p:ph type="body" idx="1"/>
          </p:nvPr>
        </p:nvSpPr>
        <p:spPr>
          <a:xfrm>
            <a:off x="685800" y="1981200"/>
            <a:ext cx="8153400" cy="4114800"/>
          </a:xfrm>
        </p:spPr>
        <p:txBody>
          <a:bodyPr/>
          <a:lstStyle/>
          <a:p>
            <a:pPr>
              <a:lnSpc>
                <a:spcPct val="90000"/>
              </a:lnSpc>
            </a:pPr>
            <a:r>
              <a:rPr lang="en-US"/>
              <a:t>Problem with Skewed dataset </a:t>
            </a:r>
          </a:p>
          <a:p>
            <a:pPr>
              <a:lnSpc>
                <a:spcPct val="90000"/>
              </a:lnSpc>
            </a:pPr>
            <a:r>
              <a:rPr lang="en-US"/>
              <a:t>Over-sampling and Under sampling Techniques – Results not encouraging</a:t>
            </a:r>
          </a:p>
          <a:p>
            <a:pPr>
              <a:lnSpc>
                <a:spcPct val="90000"/>
              </a:lnSpc>
            </a:pPr>
            <a:r>
              <a:rPr lang="en-US"/>
              <a:t>Combination of Over sampling, Under sampling and Error Weighting – better results</a:t>
            </a:r>
          </a:p>
          <a:p>
            <a:pPr>
              <a:lnSpc>
                <a:spcPct val="90000"/>
              </a:lnSpc>
            </a:pPr>
            <a:r>
              <a:rPr lang="en-US"/>
              <a:t>Further Sub-division of Target Variable</a:t>
            </a:r>
          </a:p>
          <a:p>
            <a:pPr>
              <a:lnSpc>
                <a:spcPct val="90000"/>
              </a:lnSpc>
            </a:pPr>
            <a:r>
              <a:rPr lang="en-US"/>
              <a:t>Combination of Classification Tree and ANN – much better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Business Problem</a:t>
            </a:r>
          </a:p>
        </p:txBody>
      </p:sp>
      <p:sp>
        <p:nvSpPr>
          <p:cNvPr id="26627" name="Rectangle 3"/>
          <p:cNvSpPr>
            <a:spLocks noGrp="1" noChangeArrowheads="1"/>
          </p:cNvSpPr>
          <p:nvPr>
            <p:ph type="body" idx="1"/>
          </p:nvPr>
        </p:nvSpPr>
        <p:spPr/>
        <p:txBody>
          <a:bodyPr/>
          <a:lstStyle/>
          <a:p>
            <a:pPr>
              <a:buFont typeface="Wingdings" pitchFamily="2" charset="2"/>
              <a:buNone/>
            </a:pPr>
            <a:r>
              <a:rPr lang="en-US"/>
              <a:t>	To examine imported consignments at Air Cargo Custom Bangalore with available scarce physical and human resources and without undermining the duty short declaration detections.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71600" y="838200"/>
            <a:ext cx="7772400" cy="838200"/>
          </a:xfrm>
        </p:spPr>
        <p:txBody>
          <a:bodyPr/>
          <a:lstStyle/>
          <a:p>
            <a:r>
              <a:rPr lang="en-US" sz="4000"/>
              <a:t>Conclusions</a:t>
            </a:r>
          </a:p>
        </p:txBody>
      </p:sp>
      <p:sp>
        <p:nvSpPr>
          <p:cNvPr id="43011" name="Rectangle 3"/>
          <p:cNvSpPr>
            <a:spLocks noGrp="1" noChangeArrowheads="1"/>
          </p:cNvSpPr>
          <p:nvPr>
            <p:ph type="body" idx="1"/>
          </p:nvPr>
        </p:nvSpPr>
        <p:spPr>
          <a:xfrm>
            <a:off x="685800" y="2209800"/>
            <a:ext cx="7848600" cy="4191000"/>
          </a:xfrm>
        </p:spPr>
        <p:txBody>
          <a:bodyPr/>
          <a:lstStyle/>
          <a:p>
            <a:pPr algn="just">
              <a:lnSpc>
                <a:spcPct val="90000"/>
              </a:lnSpc>
            </a:pPr>
            <a:r>
              <a:rPr lang="en-US" sz="2400">
                <a:cs typeface="Times New Roman" pitchFamily="18" charset="0"/>
              </a:rPr>
              <a:t>Offers an option to either maximize the revenue or minimize the examination effort </a:t>
            </a:r>
          </a:p>
          <a:p>
            <a:pPr lvl="1" algn="just">
              <a:lnSpc>
                <a:spcPct val="90000"/>
              </a:lnSpc>
            </a:pPr>
            <a:r>
              <a:rPr lang="en-US" sz="2400">
                <a:cs typeface="Times New Roman" pitchFamily="18" charset="0"/>
              </a:rPr>
              <a:t>reduce the harassment to genuine importers </a:t>
            </a:r>
          </a:p>
          <a:p>
            <a:pPr algn="just">
              <a:lnSpc>
                <a:spcPct val="90000"/>
              </a:lnSpc>
            </a:pPr>
            <a:r>
              <a:rPr lang="en-US" sz="2400">
                <a:cs typeface="Times New Roman" pitchFamily="18" charset="0"/>
              </a:rPr>
              <a:t> a versatile model with in-built possibility to address diverse business objectives. </a:t>
            </a:r>
          </a:p>
          <a:p>
            <a:pPr algn="just">
              <a:lnSpc>
                <a:spcPct val="90000"/>
              </a:lnSpc>
            </a:pPr>
            <a:r>
              <a:rPr lang="en-US" sz="2400">
                <a:cs typeface="Times New Roman" pitchFamily="18" charset="0"/>
              </a:rPr>
              <a:t>Holds promise for other similar applications </a:t>
            </a:r>
          </a:p>
          <a:p>
            <a:pPr lvl="1" algn="just">
              <a:lnSpc>
                <a:spcPct val="90000"/>
              </a:lnSpc>
            </a:pPr>
            <a:r>
              <a:rPr lang="en-US" sz="2400">
                <a:cs typeface="Times New Roman" pitchFamily="18" charset="0"/>
              </a:rPr>
              <a:t>fraud detection in insurance, credit card and telecommunication etc. </a:t>
            </a:r>
          </a:p>
          <a:p>
            <a:pPr algn="just">
              <a:lnSpc>
                <a:spcPct val="90000"/>
              </a:lnSpc>
            </a:pPr>
            <a:r>
              <a:rPr lang="en-US" sz="2400">
                <a:cs typeface="Times New Roman" pitchFamily="18" charset="0"/>
              </a:rPr>
              <a:t>Such predictive models can be easily integrated with the On-line Transaction Processing Systems to detect fraud in an on-line mode. </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endParaRPr lang="en-US"/>
          </a:p>
        </p:txBody>
      </p:sp>
      <p:sp>
        <p:nvSpPr>
          <p:cNvPr id="16387" name="Rectangle 3"/>
          <p:cNvSpPr>
            <a:spLocks noGrp="1" noChangeArrowheads="1"/>
          </p:cNvSpPr>
          <p:nvPr>
            <p:ph type="body" idx="1"/>
          </p:nvPr>
        </p:nvSpPr>
        <p:spPr/>
        <p:txBody>
          <a:bodyPr/>
          <a:lstStyle/>
          <a:p>
            <a:r>
              <a:rPr lang="en-US"/>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Data</a:t>
            </a:r>
          </a:p>
        </p:txBody>
      </p:sp>
      <p:sp>
        <p:nvSpPr>
          <p:cNvPr id="27651" name="Rectangle 3"/>
          <p:cNvSpPr>
            <a:spLocks noGrp="1" noChangeArrowheads="1"/>
          </p:cNvSpPr>
          <p:nvPr>
            <p:ph type="body" idx="1"/>
          </p:nvPr>
        </p:nvSpPr>
        <p:spPr/>
        <p:txBody>
          <a:bodyPr/>
          <a:lstStyle/>
          <a:p>
            <a:pPr>
              <a:lnSpc>
                <a:spcPct val="90000"/>
              </a:lnSpc>
            </a:pPr>
            <a:r>
              <a:rPr lang="en-US" sz="3000" dirty="0"/>
              <a:t>2500 different goods imported at Bangalore Air Cargo</a:t>
            </a:r>
          </a:p>
          <a:p>
            <a:pPr>
              <a:lnSpc>
                <a:spcPct val="90000"/>
              </a:lnSpc>
            </a:pPr>
            <a:r>
              <a:rPr lang="en-US" sz="3000" dirty="0"/>
              <a:t>EDI maintains 300 attributes in 13 tables</a:t>
            </a:r>
          </a:p>
          <a:p>
            <a:pPr>
              <a:lnSpc>
                <a:spcPct val="90000"/>
              </a:lnSpc>
            </a:pPr>
            <a:r>
              <a:rPr lang="en-US" sz="3000" dirty="0"/>
              <a:t>Dataset of 329,137 records with 23 variables</a:t>
            </a:r>
          </a:p>
          <a:p>
            <a:pPr>
              <a:lnSpc>
                <a:spcPct val="90000"/>
              </a:lnSpc>
            </a:pPr>
            <a:r>
              <a:rPr lang="en-US" sz="3000" dirty="0"/>
              <a:t>Declaration Fraudulent if differential duty is more than 1000 (2836 records)</a:t>
            </a:r>
          </a:p>
          <a:p>
            <a:pPr>
              <a:lnSpc>
                <a:spcPct val="90000"/>
              </a:lnSpc>
            </a:pPr>
            <a:r>
              <a:rPr lang="en-US" sz="3000" dirty="0"/>
              <a:t>Application dataset – 57075 records (371)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43000" y="457200"/>
            <a:ext cx="7800975" cy="1303338"/>
          </a:xfrm>
        </p:spPr>
        <p:txBody>
          <a:bodyPr/>
          <a:lstStyle/>
          <a:p>
            <a:r>
              <a:rPr lang="en-US" sz="4000"/>
              <a:t>Data cleaning, Reduction and Transformation</a:t>
            </a:r>
          </a:p>
        </p:txBody>
      </p:sp>
      <p:sp>
        <p:nvSpPr>
          <p:cNvPr id="45059" name="Rectangle 3"/>
          <p:cNvSpPr>
            <a:spLocks noGrp="1" noChangeArrowheads="1"/>
          </p:cNvSpPr>
          <p:nvPr>
            <p:ph type="body" idx="1"/>
          </p:nvPr>
        </p:nvSpPr>
        <p:spPr>
          <a:xfrm>
            <a:off x="381000" y="2017713"/>
            <a:ext cx="8574088" cy="4535487"/>
          </a:xfrm>
        </p:spPr>
        <p:txBody>
          <a:bodyPr/>
          <a:lstStyle/>
          <a:p>
            <a:pPr>
              <a:lnSpc>
                <a:spcPct val="80000"/>
              </a:lnSpc>
            </a:pPr>
            <a:r>
              <a:rPr lang="en-US" sz="2800"/>
              <a:t>Data Cleaning</a:t>
            </a:r>
          </a:p>
          <a:p>
            <a:pPr lvl="1">
              <a:lnSpc>
                <a:spcPct val="80000"/>
              </a:lnSpc>
            </a:pPr>
            <a:r>
              <a:rPr lang="en-US" sz="2400"/>
              <a:t>Filling up the blank entries, </a:t>
            </a:r>
          </a:p>
          <a:p>
            <a:pPr lvl="1">
              <a:lnSpc>
                <a:spcPct val="80000"/>
              </a:lnSpc>
            </a:pPr>
            <a:r>
              <a:rPr lang="en-US" sz="2400"/>
              <a:t>Replacing different non-standardized entries for the same value in several variables by standardized entries (e.g. the valuation rule 4 subrule 2(2) was entered differently as R-4 or rule 4 or simply as 2(2) etc), </a:t>
            </a:r>
          </a:p>
          <a:p>
            <a:pPr lvl="1">
              <a:lnSpc>
                <a:spcPct val="80000"/>
              </a:lnSpc>
            </a:pPr>
            <a:r>
              <a:rPr lang="en-US" sz="2400"/>
              <a:t>Correcting obvious incorrect entries. </a:t>
            </a:r>
          </a:p>
          <a:p>
            <a:pPr lvl="1">
              <a:lnSpc>
                <a:spcPct val="80000"/>
              </a:lnSpc>
            </a:pPr>
            <a:r>
              <a:rPr lang="en-US" sz="2400"/>
              <a:t>Requires the basic understanding and domain knowledge about different variables and their significance.  </a:t>
            </a:r>
          </a:p>
          <a:p>
            <a:pPr lvl="1">
              <a:lnSpc>
                <a:spcPct val="80000"/>
              </a:lnSpc>
            </a:pPr>
            <a:r>
              <a:rPr lang="en-US" sz="2400"/>
              <a:t>It also requires the judgment to assess whether a variable could be left out from the analysis altogether as it has too many blank / incorrect entries.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a:t>Data cleaning, Reduction and Transformation</a:t>
            </a:r>
          </a:p>
        </p:txBody>
      </p:sp>
      <p:sp>
        <p:nvSpPr>
          <p:cNvPr id="46083" name="Rectangle 3"/>
          <p:cNvSpPr>
            <a:spLocks noGrp="1" noChangeArrowheads="1"/>
          </p:cNvSpPr>
          <p:nvPr>
            <p:ph type="body" idx="1"/>
          </p:nvPr>
        </p:nvSpPr>
        <p:spPr>
          <a:xfrm>
            <a:off x="1182688" y="2017713"/>
            <a:ext cx="7772400" cy="4459287"/>
          </a:xfrm>
        </p:spPr>
        <p:txBody>
          <a:bodyPr/>
          <a:lstStyle/>
          <a:p>
            <a:pPr>
              <a:lnSpc>
                <a:spcPct val="90000"/>
              </a:lnSpc>
            </a:pPr>
            <a:r>
              <a:rPr lang="en-US" sz="2400"/>
              <a:t>Data Reduction </a:t>
            </a:r>
          </a:p>
          <a:p>
            <a:pPr lvl="1">
              <a:lnSpc>
                <a:spcPct val="90000"/>
              </a:lnSpc>
            </a:pPr>
            <a:r>
              <a:rPr lang="en-US" sz="2000"/>
              <a:t>implies leaving out incomplete / incorrect tuples / variables in data or replacing two or more variables by a single derived and more representative variable. </a:t>
            </a:r>
          </a:p>
          <a:p>
            <a:pPr>
              <a:lnSpc>
                <a:spcPct val="90000"/>
              </a:lnSpc>
            </a:pPr>
            <a:r>
              <a:rPr lang="en-US" sz="2400"/>
              <a:t>Transformation of data </a:t>
            </a:r>
          </a:p>
          <a:p>
            <a:pPr lvl="1">
              <a:lnSpc>
                <a:spcPct val="90000"/>
              </a:lnSpc>
            </a:pPr>
            <a:r>
              <a:rPr lang="en-US" sz="2000"/>
              <a:t>Conversion of continuous numeric variables into few distinct categories (categorical data) so that it can be easily analyzed by the data mining algorithms (Classification Tree and Neural Network classification techniques work best with the categorical variables).  </a:t>
            </a:r>
          </a:p>
          <a:p>
            <a:pPr>
              <a:lnSpc>
                <a:spcPct val="90000"/>
              </a:lnSpc>
            </a:pPr>
            <a:r>
              <a:rPr lang="en-US" sz="2400"/>
              <a:t>Ultimately the dataset containing 329,137 tuples with 23 variables has been finally prepared for construction of the predictive model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4000"/>
              <a:t>Classification Tree Model</a:t>
            </a:r>
          </a:p>
        </p:txBody>
      </p:sp>
      <p:sp>
        <p:nvSpPr>
          <p:cNvPr id="28675" name="Rectangle 3"/>
          <p:cNvSpPr>
            <a:spLocks noGrp="1" noChangeArrowheads="1"/>
          </p:cNvSpPr>
          <p:nvPr>
            <p:ph type="body" idx="1"/>
          </p:nvPr>
        </p:nvSpPr>
        <p:spPr>
          <a:xfrm>
            <a:off x="685800" y="1981200"/>
            <a:ext cx="7772400" cy="4572000"/>
          </a:xfrm>
        </p:spPr>
        <p:txBody>
          <a:bodyPr/>
          <a:lstStyle/>
          <a:p>
            <a:r>
              <a:rPr lang="en-US" sz="2000"/>
              <a:t>Predictions</a:t>
            </a:r>
          </a:p>
          <a:p>
            <a:pPr>
              <a:buFont typeface="Wingdings" pitchFamily="2" charset="2"/>
              <a:buNone/>
            </a:pPr>
            <a:r>
              <a:rPr lang="en-US" sz="2000"/>
              <a:t>	 </a:t>
            </a:r>
          </a:p>
          <a:p>
            <a:endParaRPr lang="en-US" sz="2000"/>
          </a:p>
          <a:p>
            <a:pPr>
              <a:buFont typeface="Wingdings" pitchFamily="2" charset="2"/>
              <a:buNone/>
            </a:pPr>
            <a:r>
              <a:rPr lang="en-US" sz="2000"/>
              <a:t> </a:t>
            </a:r>
          </a:p>
          <a:p>
            <a:pPr>
              <a:buFont typeface="Wingdings" pitchFamily="2" charset="2"/>
              <a:buNone/>
            </a:pPr>
            <a:r>
              <a:rPr lang="en-US" sz="2000"/>
              <a:t> </a:t>
            </a:r>
          </a:p>
          <a:p>
            <a:endParaRPr lang="en-US" sz="2000"/>
          </a:p>
          <a:p>
            <a:r>
              <a:rPr lang="en-US" sz="2000"/>
              <a:t>Maximize TP (minimize FN) – When duty short declaration detection maximization the main objective and no resource constraint..</a:t>
            </a:r>
          </a:p>
          <a:p>
            <a:pPr>
              <a:buFont typeface="Wingdings" pitchFamily="2" charset="2"/>
              <a:buNone/>
            </a:pPr>
            <a:r>
              <a:rPr lang="en-US" sz="2000"/>
              <a:t>	Minimize FP (maximize TN) – When scarce resources and cost of examination very high. </a:t>
            </a:r>
          </a:p>
          <a:p>
            <a:pPr>
              <a:buFont typeface="Wingdings" pitchFamily="2" charset="2"/>
              <a:buNone/>
            </a:pPr>
            <a:r>
              <a:rPr lang="en-US" sz="2000"/>
              <a:t>	</a:t>
            </a:r>
            <a:r>
              <a:rPr lang="en-US" sz="2400" b="1"/>
              <a:t>Optimum tradeoff between the above two conflicting objectives to be found.</a:t>
            </a:r>
          </a:p>
        </p:txBody>
      </p:sp>
      <p:sp>
        <p:nvSpPr>
          <p:cNvPr id="28676" name="Rectangle 4"/>
          <p:cNvSpPr>
            <a:spLocks noChangeArrowheads="1"/>
          </p:cNvSpPr>
          <p:nvPr/>
        </p:nvSpPr>
        <p:spPr bwMode="auto">
          <a:xfrm>
            <a:off x="0" y="3840163"/>
            <a:ext cx="9144000" cy="0"/>
          </a:xfrm>
          <a:prstGeom prst="rect">
            <a:avLst/>
          </a:prstGeom>
          <a:noFill/>
          <a:ln w="9525">
            <a:noFill/>
            <a:miter lim="800000"/>
            <a:headEnd/>
            <a:tailEnd/>
          </a:ln>
          <a:effectLst/>
        </p:spPr>
        <p:txBody>
          <a:bodyPr wrap="none" anchor="ctr">
            <a:spAutoFit/>
          </a:bodyPr>
          <a:lstStyle/>
          <a:p>
            <a:pPr eaLnBrk="0" hangingPunct="0"/>
            <a:endParaRPr lang="en-US">
              <a:latin typeface="Times New Roman" pitchFamily="18" charset="0"/>
            </a:endParaRPr>
          </a:p>
        </p:txBody>
      </p:sp>
      <p:graphicFrame>
        <p:nvGraphicFramePr>
          <p:cNvPr id="28677" name="Group 5"/>
          <p:cNvGraphicFramePr>
            <a:graphicFrameLocks noGrp="1"/>
          </p:cNvGraphicFramePr>
          <p:nvPr>
            <p:ph sz="half" idx="4294967295"/>
          </p:nvPr>
        </p:nvGraphicFramePr>
        <p:xfrm>
          <a:off x="1182688" y="2474913"/>
          <a:ext cx="7315200" cy="1600200"/>
        </p:xfrm>
        <a:graphic>
          <a:graphicData uri="http://schemas.openxmlformats.org/drawingml/2006/table">
            <a:tbl>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Actual /Predicted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TV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TV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TV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TV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FN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Metrics for Model Evaluation</a:t>
            </a:r>
          </a:p>
        </p:txBody>
      </p:sp>
      <p:sp>
        <p:nvSpPr>
          <p:cNvPr id="29699" name="Rectangle 3"/>
          <p:cNvSpPr>
            <a:spLocks noGrp="1" noChangeArrowheads="1"/>
          </p:cNvSpPr>
          <p:nvPr>
            <p:ph type="body" idx="1"/>
          </p:nvPr>
        </p:nvSpPr>
        <p:spPr/>
        <p:txBody>
          <a:bodyPr/>
          <a:lstStyle/>
          <a:p>
            <a:r>
              <a:rPr lang="en-US" sz="2400"/>
              <a:t>Measure of duty short declaration detection</a:t>
            </a:r>
          </a:p>
          <a:p>
            <a:pPr>
              <a:buFont typeface="Wingdings" pitchFamily="2" charset="2"/>
              <a:buNone/>
            </a:pPr>
            <a:r>
              <a:rPr lang="en-US" sz="2400"/>
              <a:t>	% of differential duty recovered (DDTY_RECVRY) </a:t>
            </a:r>
          </a:p>
          <a:p>
            <a:pPr>
              <a:buFont typeface="Wingdings" pitchFamily="2" charset="2"/>
              <a:buNone/>
            </a:pPr>
            <a:r>
              <a:rPr lang="en-US" sz="2400"/>
              <a:t>	= (Actual recovery / Real recovery) * 100</a:t>
            </a:r>
            <a:r>
              <a:rPr lang="en-US"/>
              <a:t>   </a:t>
            </a:r>
          </a:p>
          <a:p>
            <a:r>
              <a:rPr lang="en-US" sz="2400"/>
              <a:t>Measure of saving in examination cost and scarce resources</a:t>
            </a:r>
          </a:p>
          <a:p>
            <a:pPr>
              <a:buFont typeface="Wingdings" pitchFamily="2" charset="2"/>
              <a:buNone/>
            </a:pPr>
            <a:r>
              <a:rPr lang="en-US" sz="2400"/>
              <a:t>	% of real examination effort needed with application of model (EXM_EFRT) = (Actual effort/Real Effort)*100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Skewed Dataset Problem</a:t>
            </a:r>
          </a:p>
        </p:txBody>
      </p:sp>
      <p:sp>
        <p:nvSpPr>
          <p:cNvPr id="30723" name="Rectangle 3"/>
          <p:cNvSpPr>
            <a:spLocks noChangeArrowheads="1"/>
          </p:cNvSpPr>
          <p:nvPr/>
        </p:nvSpPr>
        <p:spPr bwMode="auto">
          <a:xfrm>
            <a:off x="0" y="3840163"/>
            <a:ext cx="9144000" cy="0"/>
          </a:xfrm>
          <a:prstGeom prst="rect">
            <a:avLst/>
          </a:prstGeom>
          <a:noFill/>
          <a:ln w="9525">
            <a:noFill/>
            <a:miter lim="800000"/>
            <a:headEnd/>
            <a:tailEnd/>
          </a:ln>
          <a:effectLst/>
        </p:spPr>
        <p:txBody>
          <a:bodyPr wrap="none" anchor="ctr">
            <a:spAutoFit/>
          </a:bodyPr>
          <a:lstStyle/>
          <a:p>
            <a:pPr eaLnBrk="0" hangingPunct="0"/>
            <a:endParaRPr lang="en-US">
              <a:latin typeface="Times New Roman" pitchFamily="18" charset="0"/>
            </a:endParaRPr>
          </a:p>
        </p:txBody>
      </p:sp>
      <p:graphicFrame>
        <p:nvGraphicFramePr>
          <p:cNvPr id="30724" name="Group 4"/>
          <p:cNvGraphicFramePr>
            <a:graphicFrameLocks noGrp="1"/>
          </p:cNvGraphicFramePr>
          <p:nvPr/>
        </p:nvGraphicFramePr>
        <p:xfrm>
          <a:off x="1143000" y="2286000"/>
          <a:ext cx="6781800" cy="2971800"/>
        </p:xfrm>
        <a:graphic>
          <a:graphicData uri="http://schemas.openxmlformats.org/drawingml/2006/table">
            <a:tbl>
              <a:tblPr/>
              <a:tblGrid>
                <a:gridCol w="2232025">
                  <a:extLst>
                    <a:ext uri="{9D8B030D-6E8A-4147-A177-3AD203B41FA5}">
                      <a16:colId xmlns:a16="http://schemas.microsoft.com/office/drawing/2014/main" val="20000"/>
                    </a:ext>
                  </a:extLst>
                </a:gridCol>
                <a:gridCol w="2317750">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tblGrid>
              <a:tr h="1092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Actual / Predicted</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TV 1</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TV 2</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98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TV 1</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326301</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0</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98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TV 2</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2836</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0</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742" name="Rectangle 22"/>
          <p:cNvSpPr>
            <a:spLocks noChangeArrowheads="1"/>
          </p:cNvSpPr>
          <p:nvPr/>
        </p:nvSpPr>
        <p:spPr bwMode="auto">
          <a:xfrm>
            <a:off x="0" y="3840163"/>
            <a:ext cx="9144000" cy="0"/>
          </a:xfrm>
          <a:prstGeom prst="rect">
            <a:avLst/>
          </a:prstGeom>
          <a:noFill/>
          <a:ln w="9525">
            <a:noFill/>
            <a:miter lim="800000"/>
            <a:headEnd/>
            <a:tailEnd/>
          </a:ln>
          <a:effectLst/>
        </p:spPr>
        <p:txBody>
          <a:bodyPr wrap="none" anchor="ctr">
            <a:spAutoFit/>
          </a:bodyPr>
          <a:lstStyle/>
          <a:p>
            <a:pPr eaLnBrk="0" hangingPunct="0"/>
            <a:endParaRPr lang="en-US">
              <a:latin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0600" y="381000"/>
            <a:ext cx="7848600" cy="1143000"/>
          </a:xfrm>
        </p:spPr>
        <p:txBody>
          <a:bodyPr/>
          <a:lstStyle/>
          <a:p>
            <a:r>
              <a:rPr lang="en-US" sz="4000"/>
              <a:t>Typical Problems with the Customs data</a:t>
            </a:r>
          </a:p>
        </p:txBody>
      </p:sp>
      <p:sp>
        <p:nvSpPr>
          <p:cNvPr id="31747" name="Rectangle 3"/>
          <p:cNvSpPr>
            <a:spLocks noGrp="1" noChangeArrowheads="1"/>
          </p:cNvSpPr>
          <p:nvPr>
            <p:ph type="body" idx="1"/>
          </p:nvPr>
        </p:nvSpPr>
        <p:spPr>
          <a:xfrm>
            <a:off x="457200" y="1981200"/>
            <a:ext cx="8458200" cy="4648200"/>
          </a:xfrm>
        </p:spPr>
        <p:txBody>
          <a:bodyPr/>
          <a:lstStyle/>
          <a:p>
            <a:r>
              <a:rPr lang="en-US" sz="2800"/>
              <a:t>Excessively skewed distribution of minority cases versus majority cases. Tackle with</a:t>
            </a:r>
          </a:p>
          <a:p>
            <a:pPr lvl="1"/>
            <a:r>
              <a:rPr lang="en-US" sz="2400"/>
              <a:t>Creating balanced dataset by combination of under and over sampling </a:t>
            </a:r>
          </a:p>
          <a:p>
            <a:pPr lvl="1"/>
            <a:r>
              <a:rPr lang="en-US" sz="2400"/>
              <a:t>Higher error weighting of the minority cases </a:t>
            </a:r>
          </a:p>
          <a:p>
            <a:pPr lvl="1"/>
            <a:r>
              <a:rPr lang="en-US" sz="2400"/>
              <a:t>Adaptive boosting </a:t>
            </a:r>
          </a:p>
          <a:p>
            <a:pPr lvl="1"/>
            <a:r>
              <a:rPr lang="en-US" sz="2400"/>
              <a:t>Pruning</a:t>
            </a:r>
          </a:p>
          <a:p>
            <a:r>
              <a:rPr lang="en-US" sz="2800"/>
              <a:t>Training model over fitting on the training dataset</a:t>
            </a:r>
          </a:p>
          <a:p>
            <a:pPr lvl="1"/>
            <a:r>
              <a:rPr lang="en-US" sz="2400"/>
              <a:t>Under sampling </a:t>
            </a:r>
          </a:p>
          <a:p>
            <a:pPr lvl="1"/>
            <a:r>
              <a:rPr lang="en-US" sz="2400"/>
              <a:t>Pruning</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753</TotalTime>
  <Words>627</Words>
  <Application>Microsoft Office PowerPoint</Application>
  <PresentationFormat>On-screen Show (4:3)</PresentationFormat>
  <Paragraphs>115</Paragraphs>
  <Slides>21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9" baseType="lpstr">
      <vt:lpstr>Arial</vt:lpstr>
      <vt:lpstr>Calibri</vt:lpstr>
      <vt:lpstr>Tahoma</vt:lpstr>
      <vt:lpstr>Times New Roman</vt:lpstr>
      <vt:lpstr>Wingdings</vt:lpstr>
      <vt:lpstr>Blends</vt:lpstr>
      <vt:lpstr>Worksheet</vt:lpstr>
      <vt:lpstr>Chart</vt:lpstr>
      <vt:lpstr>Indian Customs</vt:lpstr>
      <vt:lpstr>Business Problem</vt:lpstr>
      <vt:lpstr>Data</vt:lpstr>
      <vt:lpstr>Data cleaning, Reduction and Transformation</vt:lpstr>
      <vt:lpstr>Data cleaning, Reduction and Transformation</vt:lpstr>
      <vt:lpstr>Classification Tree Model</vt:lpstr>
      <vt:lpstr>Metrics for Model Evaluation</vt:lpstr>
      <vt:lpstr>Skewed Dataset Problem</vt:lpstr>
      <vt:lpstr>Typical Problems with the Customs data</vt:lpstr>
      <vt:lpstr>Model A - Over Sampling</vt:lpstr>
      <vt:lpstr>Creation of balanced dataset with over and under sampling</vt:lpstr>
      <vt:lpstr>Model B – Balanced Data Set</vt:lpstr>
      <vt:lpstr>Model C – Differential Error Weighting</vt:lpstr>
      <vt:lpstr>Metrics for Model C</vt:lpstr>
      <vt:lpstr>Model D – Sub-classification of TV2</vt:lpstr>
      <vt:lpstr>Model D – Combination of Classification Tree and ANN</vt:lpstr>
      <vt:lpstr>Evaluation Parameters</vt:lpstr>
      <vt:lpstr>Comparison of All Models</vt:lpstr>
      <vt:lpstr>Summary &amp; Conclusions</vt:lpstr>
      <vt:lpstr>Conclusions</vt:lpstr>
      <vt:lpstr>PowerPoint Presentation</vt:lpstr>
    </vt:vector>
  </TitlesOfParts>
  <Company>IIMB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 of Data</dc:title>
  <dc:creator>Nagadevara</dc:creator>
  <cp:lastModifiedBy>Vishnuprasad Nagadevara</cp:lastModifiedBy>
  <cp:revision>22</cp:revision>
  <dcterms:created xsi:type="dcterms:W3CDTF">2001-09-20T11:14:58Z</dcterms:created>
  <dcterms:modified xsi:type="dcterms:W3CDTF">2019-12-29T04:43:28Z</dcterms:modified>
</cp:coreProperties>
</file>