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41"/>
  </p:notesMasterIdLst>
  <p:sldIdLst>
    <p:sldId id="256" r:id="rId3"/>
    <p:sldId id="749" r:id="rId4"/>
    <p:sldId id="750" r:id="rId5"/>
    <p:sldId id="751" r:id="rId6"/>
    <p:sldId id="752" r:id="rId7"/>
    <p:sldId id="753" r:id="rId8"/>
    <p:sldId id="755" r:id="rId9"/>
    <p:sldId id="765" r:id="rId10"/>
    <p:sldId id="756" r:id="rId11"/>
    <p:sldId id="757" r:id="rId12"/>
    <p:sldId id="758" r:id="rId13"/>
    <p:sldId id="759" r:id="rId14"/>
    <p:sldId id="760" r:id="rId15"/>
    <p:sldId id="761" r:id="rId16"/>
    <p:sldId id="766" r:id="rId17"/>
    <p:sldId id="762" r:id="rId18"/>
    <p:sldId id="768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0" r:id="rId30"/>
    <p:sldId id="781" r:id="rId31"/>
    <p:sldId id="782" r:id="rId32"/>
    <p:sldId id="783" r:id="rId33"/>
    <p:sldId id="784" r:id="rId34"/>
    <p:sldId id="791" r:id="rId35"/>
    <p:sldId id="786" r:id="rId36"/>
    <p:sldId id="787" r:id="rId37"/>
    <p:sldId id="788" r:id="rId38"/>
    <p:sldId id="789" r:id="rId39"/>
    <p:sldId id="7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600"/>
    <a:srgbClr val="E92201"/>
    <a:srgbClr val="F7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/>
    <p:restoredTop sz="94740"/>
  </p:normalViewPr>
  <p:slideViewPr>
    <p:cSldViewPr snapToGrid="0" snapToObjects="1">
      <p:cViewPr varScale="1">
        <p:scale>
          <a:sx n="119" d="100"/>
          <a:sy n="119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33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A5188-04A8-DA49-9312-ADFCED0E2015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110B-B80C-7F42-A31A-1A363AC2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110B-B80C-7F42-A31A-1A363AC24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1151497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742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70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38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80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04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23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0365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6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7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4117" y="188260"/>
            <a:ext cx="3860800" cy="365125"/>
          </a:xfrm>
        </p:spPr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03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490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86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93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50628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9025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045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9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4104-DD34-684A-A832-8CD08E282BF7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8" r:id="rId13"/>
    <p:sldLayoutId id="2147483669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11885084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899" y="2595563"/>
            <a:ext cx="10147301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3459" y="188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fld id="{58F2DB0D-23C0-AA40-B767-DC4D5C3022A4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7/13/18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4117" y="188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859" y="65690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fld id="{341F9FD6-F97D-2542-96B6-D20DB58A82C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1" y="0"/>
            <a:ext cx="10665884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1" y="6675120"/>
            <a:ext cx="10665884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6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1.png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emf"/><Relationship Id="rId11" Type="http://schemas.openxmlformats.org/officeDocument/2006/relationships/image" Target="../media/image40.emf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37.emf"/><Relationship Id="rId9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4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5.emf"/><Relationship Id="rId3" Type="http://schemas.openxmlformats.org/officeDocument/2006/relationships/image" Target="../media/image6.png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948" y="490638"/>
            <a:ext cx="11064240" cy="2541713"/>
          </a:xfrm>
        </p:spPr>
        <p:txBody>
          <a:bodyPr>
            <a:normAutofit/>
          </a:bodyPr>
          <a:lstStyle/>
          <a:p>
            <a:r>
              <a:rPr lang="en-US" dirty="0"/>
              <a:t>Data Mining 2</a:t>
            </a:r>
            <a:br>
              <a:rPr lang="en-US" dirty="0"/>
            </a:br>
            <a:r>
              <a:rPr lang="en-US" sz="8000" b="1" dirty="0"/>
              <a:t>Supervised Learning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068" y="3503560"/>
            <a:ext cx="9144000" cy="2942960"/>
          </a:xfrm>
        </p:spPr>
        <p:txBody>
          <a:bodyPr>
            <a:normAutofit/>
          </a:bodyPr>
          <a:lstStyle/>
          <a:p>
            <a:r>
              <a:rPr lang="en-US" sz="7100" b="1" dirty="0">
                <a:solidFill>
                  <a:srgbClr val="C00000"/>
                </a:solidFill>
              </a:rPr>
              <a:t>PERCEPTRONS</a:t>
            </a:r>
          </a:p>
          <a:p>
            <a:endParaRPr lang="en-US" sz="3600" dirty="0"/>
          </a:p>
          <a:p>
            <a:r>
              <a:rPr lang="en-US" sz="3600" dirty="0"/>
              <a:t>Dr. Shailesh Kumar</a:t>
            </a:r>
          </a:p>
          <a:p>
            <a:r>
              <a:rPr lang="en-US" sz="3600" dirty="0"/>
              <a:t>ISB/CBA</a:t>
            </a:r>
          </a:p>
        </p:txBody>
      </p:sp>
    </p:spTree>
    <p:extLst>
      <p:ext uri="{BB962C8B-B14F-4D97-AF65-F5344CB8AC3E}">
        <p14:creationId xmlns:p14="http://schemas.microsoft.com/office/powerpoint/2010/main" val="180696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  MEDIUM Decision Boundary!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03" t="6369" r="6995" b="4251"/>
          <a:stretch/>
        </p:blipFill>
        <p:spPr>
          <a:xfrm>
            <a:off x="2783200" y="1668091"/>
            <a:ext cx="6102278" cy="47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5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 COMPLEX Decision Boundary!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54" t="6899" r="7903"/>
          <a:stretch/>
        </p:blipFill>
        <p:spPr>
          <a:xfrm>
            <a:off x="2783200" y="1668090"/>
            <a:ext cx="6026942" cy="496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9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2171700" y="2287840"/>
            <a:ext cx="4953000" cy="17526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Model SIGNAL not NOISE</a:t>
            </a:r>
            <a:endParaRPr lang="en-US" b="1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49280" y="39642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52700" y="4269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33700" y="3735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9900" y="3354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38500" y="3278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4700" y="2973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43300" y="2745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00500" y="2973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71900" y="30498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80640" y="299829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81500" y="3354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10100" y="3278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38700" y="351714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91100" y="32022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95900" y="30498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48300" y="2745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76900" y="2897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53100" y="2516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94030" y="261729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36320" y="2353937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91800" y="2211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609850" y="2092579"/>
            <a:ext cx="4364038" cy="2281237"/>
          </a:xfrm>
          <a:custGeom>
            <a:avLst/>
            <a:gdLst>
              <a:gd name="connsiteX0" fmla="*/ 0 w 4364708"/>
              <a:gd name="connsiteY0" fmla="*/ 2280863 h 2280863"/>
              <a:gd name="connsiteX1" fmla="*/ 98638 w 4364708"/>
              <a:gd name="connsiteY1" fmla="*/ 1935651 h 2280863"/>
              <a:gd name="connsiteX2" fmla="*/ 357561 w 4364708"/>
              <a:gd name="connsiteY2" fmla="*/ 1676742 h 2280863"/>
              <a:gd name="connsiteX3" fmla="*/ 456199 w 4364708"/>
              <a:gd name="connsiteY3" fmla="*/ 1319202 h 2280863"/>
              <a:gd name="connsiteX4" fmla="*/ 678133 w 4364708"/>
              <a:gd name="connsiteY4" fmla="*/ 1245228 h 2280863"/>
              <a:gd name="connsiteX5" fmla="*/ 739781 w 4364708"/>
              <a:gd name="connsiteY5" fmla="*/ 961661 h 2280863"/>
              <a:gd name="connsiteX6" fmla="*/ 986375 w 4364708"/>
              <a:gd name="connsiteY6" fmla="*/ 715081 h 2280863"/>
              <a:gd name="connsiteX7" fmla="*/ 1232969 w 4364708"/>
              <a:gd name="connsiteY7" fmla="*/ 1035635 h 2280863"/>
              <a:gd name="connsiteX8" fmla="*/ 1430244 w 4364708"/>
              <a:gd name="connsiteY8" fmla="*/ 937003 h 2280863"/>
              <a:gd name="connsiteX9" fmla="*/ 1701497 w 4364708"/>
              <a:gd name="connsiteY9" fmla="*/ 961661 h 2280863"/>
              <a:gd name="connsiteX10" fmla="*/ 1812464 w 4364708"/>
              <a:gd name="connsiteY10" fmla="*/ 1319202 h 2280863"/>
              <a:gd name="connsiteX11" fmla="*/ 2096046 w 4364708"/>
              <a:gd name="connsiteY11" fmla="*/ 1245228 h 2280863"/>
              <a:gd name="connsiteX12" fmla="*/ 2305651 w 4364708"/>
              <a:gd name="connsiteY12" fmla="*/ 1516465 h 2280863"/>
              <a:gd name="connsiteX13" fmla="*/ 2441277 w 4364708"/>
              <a:gd name="connsiteY13" fmla="*/ 1208241 h 2280863"/>
              <a:gd name="connsiteX14" fmla="*/ 2774179 w 4364708"/>
              <a:gd name="connsiteY14" fmla="*/ 1023306 h 2280863"/>
              <a:gd name="connsiteX15" fmla="*/ 2885146 w 4364708"/>
              <a:gd name="connsiteY15" fmla="*/ 690423 h 2280863"/>
              <a:gd name="connsiteX16" fmla="*/ 3144069 w 4364708"/>
              <a:gd name="connsiteY16" fmla="*/ 900016 h 2280863"/>
              <a:gd name="connsiteX17" fmla="*/ 3205718 w 4364708"/>
              <a:gd name="connsiteY17" fmla="*/ 456172 h 2280863"/>
              <a:gd name="connsiteX18" fmla="*/ 3464641 w 4364708"/>
              <a:gd name="connsiteY18" fmla="*/ 616449 h 2280863"/>
              <a:gd name="connsiteX19" fmla="*/ 3563278 w 4364708"/>
              <a:gd name="connsiteY19" fmla="*/ 320553 h 2280863"/>
              <a:gd name="connsiteX20" fmla="*/ 3859191 w 4364708"/>
              <a:gd name="connsiteY20" fmla="*/ 147948 h 2280863"/>
              <a:gd name="connsiteX21" fmla="*/ 4364708 w 4364708"/>
              <a:gd name="connsiteY21" fmla="*/ 0 h 22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64708" h="2280863">
                <a:moveTo>
                  <a:pt x="0" y="2280863"/>
                </a:moveTo>
                <a:cubicBezTo>
                  <a:pt x="19522" y="2158600"/>
                  <a:pt x="39045" y="2036338"/>
                  <a:pt x="98638" y="1935651"/>
                </a:cubicBezTo>
                <a:cubicBezTo>
                  <a:pt x="158231" y="1834964"/>
                  <a:pt x="297968" y="1779484"/>
                  <a:pt x="357561" y="1676742"/>
                </a:cubicBezTo>
                <a:cubicBezTo>
                  <a:pt x="417155" y="1574001"/>
                  <a:pt x="402770" y="1391121"/>
                  <a:pt x="456199" y="1319202"/>
                </a:cubicBezTo>
                <a:cubicBezTo>
                  <a:pt x="509628" y="1247283"/>
                  <a:pt x="630869" y="1304818"/>
                  <a:pt x="678133" y="1245228"/>
                </a:cubicBezTo>
                <a:cubicBezTo>
                  <a:pt x="725397" y="1185638"/>
                  <a:pt x="688407" y="1050019"/>
                  <a:pt x="739781" y="961661"/>
                </a:cubicBezTo>
                <a:cubicBezTo>
                  <a:pt x="791155" y="873303"/>
                  <a:pt x="904177" y="702752"/>
                  <a:pt x="986375" y="715081"/>
                </a:cubicBezTo>
                <a:cubicBezTo>
                  <a:pt x="1068573" y="727410"/>
                  <a:pt x="1158991" y="998648"/>
                  <a:pt x="1232969" y="1035635"/>
                </a:cubicBezTo>
                <a:cubicBezTo>
                  <a:pt x="1306947" y="1072622"/>
                  <a:pt x="1352156" y="949332"/>
                  <a:pt x="1430244" y="937003"/>
                </a:cubicBezTo>
                <a:cubicBezTo>
                  <a:pt x="1508332" y="924674"/>
                  <a:pt x="1637794" y="897961"/>
                  <a:pt x="1701497" y="961661"/>
                </a:cubicBezTo>
                <a:cubicBezTo>
                  <a:pt x="1765200" y="1025361"/>
                  <a:pt x="1746706" y="1271941"/>
                  <a:pt x="1812464" y="1319202"/>
                </a:cubicBezTo>
                <a:cubicBezTo>
                  <a:pt x="1878222" y="1366463"/>
                  <a:pt x="2013848" y="1212351"/>
                  <a:pt x="2096046" y="1245228"/>
                </a:cubicBezTo>
                <a:cubicBezTo>
                  <a:pt x="2178244" y="1278105"/>
                  <a:pt x="2248113" y="1522629"/>
                  <a:pt x="2305651" y="1516465"/>
                </a:cubicBezTo>
                <a:cubicBezTo>
                  <a:pt x="2363189" y="1510301"/>
                  <a:pt x="2363189" y="1290434"/>
                  <a:pt x="2441277" y="1208241"/>
                </a:cubicBezTo>
                <a:cubicBezTo>
                  <a:pt x="2519365" y="1126048"/>
                  <a:pt x="2700201" y="1109609"/>
                  <a:pt x="2774179" y="1023306"/>
                </a:cubicBezTo>
                <a:cubicBezTo>
                  <a:pt x="2848157" y="937003"/>
                  <a:pt x="2823498" y="710971"/>
                  <a:pt x="2885146" y="690423"/>
                </a:cubicBezTo>
                <a:cubicBezTo>
                  <a:pt x="2946794" y="669875"/>
                  <a:pt x="3090640" y="939058"/>
                  <a:pt x="3144069" y="900016"/>
                </a:cubicBezTo>
                <a:cubicBezTo>
                  <a:pt x="3197498" y="860974"/>
                  <a:pt x="3152289" y="503433"/>
                  <a:pt x="3205718" y="456172"/>
                </a:cubicBezTo>
                <a:cubicBezTo>
                  <a:pt x="3259147" y="408911"/>
                  <a:pt x="3405048" y="639052"/>
                  <a:pt x="3464641" y="616449"/>
                </a:cubicBezTo>
                <a:cubicBezTo>
                  <a:pt x="3524234" y="593846"/>
                  <a:pt x="3497520" y="398637"/>
                  <a:pt x="3563278" y="320553"/>
                </a:cubicBezTo>
                <a:cubicBezTo>
                  <a:pt x="3629036" y="242470"/>
                  <a:pt x="3725619" y="201373"/>
                  <a:pt x="3859191" y="147948"/>
                </a:cubicBezTo>
                <a:cubicBezTo>
                  <a:pt x="3992763" y="94523"/>
                  <a:pt x="4364708" y="0"/>
                  <a:pt x="4364708" y="0"/>
                </a:cubicBezTo>
              </a:path>
            </a:pathLst>
          </a:custGeom>
          <a:ln w="508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584450" y="1968754"/>
            <a:ext cx="4167188" cy="2441575"/>
          </a:xfrm>
          <a:custGeom>
            <a:avLst/>
            <a:gdLst>
              <a:gd name="connsiteX0" fmla="*/ 0 w 4167432"/>
              <a:gd name="connsiteY0" fmla="*/ 2441140 h 2441140"/>
              <a:gd name="connsiteX1" fmla="*/ 826089 w 4167432"/>
              <a:gd name="connsiteY1" fmla="*/ 1146596 h 2441140"/>
              <a:gd name="connsiteX2" fmla="*/ 1491892 w 4167432"/>
              <a:gd name="connsiteY2" fmla="*/ 1109609 h 2441140"/>
              <a:gd name="connsiteX3" fmla="*/ 2219343 w 4167432"/>
              <a:gd name="connsiteY3" fmla="*/ 1528794 h 2441140"/>
              <a:gd name="connsiteX4" fmla="*/ 4167432 w 4167432"/>
              <a:gd name="connsiteY4" fmla="*/ 0 h 244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432" h="2441140">
                <a:moveTo>
                  <a:pt x="0" y="2441140"/>
                </a:moveTo>
                <a:cubicBezTo>
                  <a:pt x="288720" y="1904829"/>
                  <a:pt x="577440" y="1368518"/>
                  <a:pt x="826089" y="1146596"/>
                </a:cubicBezTo>
                <a:cubicBezTo>
                  <a:pt x="1074738" y="924674"/>
                  <a:pt x="1259683" y="1045909"/>
                  <a:pt x="1491892" y="1109609"/>
                </a:cubicBezTo>
                <a:cubicBezTo>
                  <a:pt x="1724101" y="1173309"/>
                  <a:pt x="1773420" y="1713729"/>
                  <a:pt x="2219343" y="1528794"/>
                </a:cubicBezTo>
                <a:cubicBezTo>
                  <a:pt x="2665266" y="1343859"/>
                  <a:pt x="4167432" y="0"/>
                  <a:pt x="4167432" y="0"/>
                </a:cubicBezTo>
              </a:path>
            </a:pathLst>
          </a:cu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838701" y="3938725"/>
            <a:ext cx="5791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Gill Sans MT" charset="0"/>
              </a:rPr>
              <a:t>Model is too simple </a:t>
            </a:r>
            <a:r>
              <a:rPr lang="en-US" b="1" dirty="0">
                <a:solidFill>
                  <a:srgbClr val="FF0000"/>
                </a:solidFill>
                <a:latin typeface="Gill Sans MT" charset="0"/>
                <a:sym typeface="Wingdings" charset="0"/>
              </a:rPr>
              <a:t> UNDER LEARN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838700" y="4519114"/>
            <a:ext cx="5468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Gill Sans MT" charset="0"/>
              </a:rPr>
              <a:t>Model is too complex </a:t>
            </a:r>
            <a:r>
              <a:rPr lang="en-US" b="1" dirty="0">
                <a:solidFill>
                  <a:srgbClr val="0000FF"/>
                </a:solidFill>
                <a:latin typeface="Gill Sans MT" charset="0"/>
                <a:sym typeface="Wingdings" charset="0"/>
              </a:rPr>
              <a:t> MEMORIZE</a:t>
            </a:r>
            <a:endParaRPr lang="en-US" b="1" dirty="0">
              <a:solidFill>
                <a:srgbClr val="0000FF"/>
              </a:solidFill>
              <a:latin typeface="Gill Sans MT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865288" y="5098056"/>
            <a:ext cx="5279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8000"/>
                </a:solidFill>
                <a:latin typeface="Gill Sans MT" charset="0"/>
              </a:rPr>
              <a:t>Model is just right </a:t>
            </a:r>
            <a:r>
              <a:rPr lang="en-US" b="1" dirty="0">
                <a:solidFill>
                  <a:srgbClr val="008000"/>
                </a:solidFill>
                <a:latin typeface="Gill Sans MT" charset="0"/>
                <a:sym typeface="Wingdings" charset="0"/>
              </a:rPr>
              <a:t> GENERALIZE</a:t>
            </a:r>
            <a:endParaRPr lang="en-US" b="1" dirty="0">
              <a:solidFill>
                <a:srgbClr val="008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Generalize, don</a:t>
            </a:r>
            <a:r>
              <a:rPr lang="fr-FR" dirty="0"/>
              <a:t>’</a:t>
            </a:r>
            <a:r>
              <a:rPr lang="en-US" dirty="0"/>
              <a:t>t Memorize!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19973" y="2367612"/>
            <a:ext cx="21525" cy="29917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41498" y="5359411"/>
            <a:ext cx="411123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2400" y="5520838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Complexity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884951" y="3693055"/>
            <a:ext cx="170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Accuracy</a:t>
            </a:r>
          </a:p>
        </p:txBody>
      </p:sp>
      <p:sp>
        <p:nvSpPr>
          <p:cNvPr id="19" name="Freeform 18"/>
          <p:cNvSpPr/>
          <p:nvPr/>
        </p:nvSpPr>
        <p:spPr>
          <a:xfrm>
            <a:off x="3063023" y="2066280"/>
            <a:ext cx="3939036" cy="2819609"/>
          </a:xfrm>
          <a:custGeom>
            <a:avLst/>
            <a:gdLst>
              <a:gd name="connsiteX0" fmla="*/ 0 w 3939036"/>
              <a:gd name="connsiteY0" fmla="*/ 2819609 h 2819609"/>
              <a:gd name="connsiteX1" fmla="*/ 548882 w 3939036"/>
              <a:gd name="connsiteY1" fmla="*/ 2711990 h 2819609"/>
              <a:gd name="connsiteX2" fmla="*/ 548882 w 3939036"/>
              <a:gd name="connsiteY2" fmla="*/ 2711990 h 2819609"/>
              <a:gd name="connsiteX3" fmla="*/ 1345299 w 3939036"/>
              <a:gd name="connsiteY3" fmla="*/ 2432182 h 2819609"/>
              <a:gd name="connsiteX4" fmla="*/ 2034092 w 3939036"/>
              <a:gd name="connsiteY4" fmla="*/ 2001707 h 2819609"/>
              <a:gd name="connsiteX5" fmla="*/ 2679836 w 3939036"/>
              <a:gd name="connsiteY5" fmla="*/ 1485137 h 2819609"/>
              <a:gd name="connsiteX6" fmla="*/ 3217956 w 3939036"/>
              <a:gd name="connsiteY6" fmla="*/ 860949 h 2819609"/>
              <a:gd name="connsiteX7" fmla="*/ 3691501 w 3939036"/>
              <a:gd name="connsiteY7" fmla="*/ 355141 h 2819609"/>
              <a:gd name="connsiteX8" fmla="*/ 3939036 w 3939036"/>
              <a:gd name="connsiteY8" fmla="*/ 0 h 28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036" h="2819609">
                <a:moveTo>
                  <a:pt x="0" y="2819609"/>
                </a:moveTo>
                <a:lnTo>
                  <a:pt x="548882" y="2711990"/>
                </a:lnTo>
                <a:lnTo>
                  <a:pt x="548882" y="2711990"/>
                </a:lnTo>
                <a:cubicBezTo>
                  <a:pt x="681618" y="2665355"/>
                  <a:pt x="1097764" y="2550562"/>
                  <a:pt x="1345299" y="2432182"/>
                </a:cubicBezTo>
                <a:cubicBezTo>
                  <a:pt x="1592834" y="2313802"/>
                  <a:pt x="1811669" y="2159548"/>
                  <a:pt x="2034092" y="2001707"/>
                </a:cubicBezTo>
                <a:cubicBezTo>
                  <a:pt x="2256515" y="1843866"/>
                  <a:pt x="2482525" y="1675263"/>
                  <a:pt x="2679836" y="1485137"/>
                </a:cubicBezTo>
                <a:cubicBezTo>
                  <a:pt x="2877147" y="1295011"/>
                  <a:pt x="3049345" y="1049282"/>
                  <a:pt x="3217956" y="860949"/>
                </a:cubicBezTo>
                <a:cubicBezTo>
                  <a:pt x="3386567" y="672616"/>
                  <a:pt x="3571321" y="498632"/>
                  <a:pt x="3691501" y="355141"/>
                </a:cubicBezTo>
                <a:cubicBezTo>
                  <a:pt x="3811681" y="211650"/>
                  <a:pt x="3939036" y="0"/>
                  <a:pt x="3939036" y="0"/>
                </a:cubicBezTo>
              </a:path>
            </a:pathLst>
          </a:cu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52261" y="3839558"/>
            <a:ext cx="3992849" cy="1229282"/>
          </a:xfrm>
          <a:custGeom>
            <a:avLst/>
            <a:gdLst>
              <a:gd name="connsiteX0" fmla="*/ 0 w 3992849"/>
              <a:gd name="connsiteY0" fmla="*/ 1229282 h 1229282"/>
              <a:gd name="connsiteX1" fmla="*/ 785655 w 3992849"/>
              <a:gd name="connsiteY1" fmla="*/ 1110901 h 1229282"/>
              <a:gd name="connsiteX2" fmla="*/ 1485211 w 3992849"/>
              <a:gd name="connsiteY2" fmla="*/ 798807 h 1229282"/>
              <a:gd name="connsiteX3" fmla="*/ 2087905 w 3992849"/>
              <a:gd name="connsiteY3" fmla="*/ 379094 h 1229282"/>
              <a:gd name="connsiteX4" fmla="*/ 2443064 w 3992849"/>
              <a:gd name="connsiteY4" fmla="*/ 23952 h 1229282"/>
              <a:gd name="connsiteX5" fmla="*/ 2819748 w 3992849"/>
              <a:gd name="connsiteY5" fmla="*/ 56238 h 1229282"/>
              <a:gd name="connsiteX6" fmla="*/ 3131857 w 3992849"/>
              <a:gd name="connsiteY6" fmla="*/ 249952 h 1229282"/>
              <a:gd name="connsiteX7" fmla="*/ 3497779 w 3992849"/>
              <a:gd name="connsiteY7" fmla="*/ 497475 h 1229282"/>
              <a:gd name="connsiteX8" fmla="*/ 3992849 w 3992849"/>
              <a:gd name="connsiteY8" fmla="*/ 809569 h 122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2849" h="1229282">
                <a:moveTo>
                  <a:pt x="0" y="1229282"/>
                </a:moveTo>
                <a:cubicBezTo>
                  <a:pt x="269060" y="1205964"/>
                  <a:pt x="538120" y="1182647"/>
                  <a:pt x="785655" y="1110901"/>
                </a:cubicBezTo>
                <a:cubicBezTo>
                  <a:pt x="1033190" y="1039155"/>
                  <a:pt x="1268169" y="920775"/>
                  <a:pt x="1485211" y="798807"/>
                </a:cubicBezTo>
                <a:cubicBezTo>
                  <a:pt x="1702253" y="676839"/>
                  <a:pt x="1928263" y="508236"/>
                  <a:pt x="2087905" y="379094"/>
                </a:cubicBezTo>
                <a:cubicBezTo>
                  <a:pt x="2247547" y="249952"/>
                  <a:pt x="2321090" y="77761"/>
                  <a:pt x="2443064" y="23952"/>
                </a:cubicBezTo>
                <a:cubicBezTo>
                  <a:pt x="2565038" y="-29857"/>
                  <a:pt x="2704949" y="18571"/>
                  <a:pt x="2819748" y="56238"/>
                </a:cubicBezTo>
                <a:cubicBezTo>
                  <a:pt x="2934547" y="93905"/>
                  <a:pt x="3018852" y="176412"/>
                  <a:pt x="3131857" y="249952"/>
                </a:cubicBezTo>
                <a:cubicBezTo>
                  <a:pt x="3244862" y="323491"/>
                  <a:pt x="3354280" y="404205"/>
                  <a:pt x="3497779" y="497475"/>
                </a:cubicBezTo>
                <a:cubicBezTo>
                  <a:pt x="3641278" y="590745"/>
                  <a:pt x="3992849" y="809569"/>
                  <a:pt x="3992849" y="809569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453178" y="1528185"/>
            <a:ext cx="2905847" cy="5380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 Accuracy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33617" y="4645132"/>
            <a:ext cx="3196432" cy="53809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 Set Accuracy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516849" y="2765800"/>
            <a:ext cx="21524" cy="259361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507593" y="2066279"/>
            <a:ext cx="2626025" cy="6870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Right Level of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144637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Bias Variance “Tradeoff”</a:t>
            </a:r>
          </a:p>
        </p:txBody>
      </p:sp>
      <p:sp>
        <p:nvSpPr>
          <p:cNvPr id="5" name="Oval 4"/>
          <p:cNvSpPr/>
          <p:nvPr/>
        </p:nvSpPr>
        <p:spPr>
          <a:xfrm>
            <a:off x="2833593" y="1878632"/>
            <a:ext cx="2840434" cy="2282504"/>
          </a:xfrm>
          <a:prstGeom prst="ellipse">
            <a:avLst/>
          </a:prstGeom>
          <a:noFill/>
          <a:ln w="38100" cmpd="sng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2526" y="1278468"/>
            <a:ext cx="2131778" cy="461665"/>
          </a:xfrm>
          <a:prstGeom prst="rect">
            <a:avLst/>
          </a:prstGeom>
          <a:solidFill>
            <a:srgbClr val="E9B09E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Ideal Model</a:t>
            </a:r>
          </a:p>
        </p:txBody>
      </p:sp>
      <p:sp>
        <p:nvSpPr>
          <p:cNvPr id="7" name="Oval 6"/>
          <p:cNvSpPr/>
          <p:nvPr/>
        </p:nvSpPr>
        <p:spPr>
          <a:xfrm>
            <a:off x="3515121" y="2150615"/>
            <a:ext cx="1878406" cy="1349441"/>
          </a:xfrm>
          <a:prstGeom prst="ellipse">
            <a:avLst/>
          </a:prstGeom>
          <a:noFill/>
          <a:ln w="38100" cmpd="sng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60283" y="3560973"/>
            <a:ext cx="4377531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Possible models we “can” build given the “model capacity”</a:t>
            </a:r>
          </a:p>
        </p:txBody>
      </p:sp>
      <p:cxnSp>
        <p:nvCxnSpPr>
          <p:cNvPr id="16" name="Straight Arrow Connector 15"/>
          <p:cNvCxnSpPr>
            <a:stCxn id="8" idx="1"/>
            <a:endCxn id="7" idx="5"/>
          </p:cNvCxnSpPr>
          <p:nvPr/>
        </p:nvCxnSpPr>
        <p:spPr>
          <a:xfrm flipH="1" flipV="1">
            <a:off x="5118442" y="3302435"/>
            <a:ext cx="941841" cy="674037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42091" y="3431596"/>
            <a:ext cx="224879" cy="25875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2"/>
            <a:endCxn id="17" idx="1"/>
          </p:cNvCxnSpPr>
          <p:nvPr/>
        </p:nvCxnSpPr>
        <p:spPr>
          <a:xfrm>
            <a:off x="2678415" y="1740132"/>
            <a:ext cx="796608" cy="1729356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385475" y="1154062"/>
            <a:ext cx="5367318" cy="1789313"/>
            <a:chOff x="2861475" y="1154061"/>
            <a:chExt cx="5367318" cy="1789313"/>
          </a:xfrm>
        </p:grpSpPr>
        <p:sp>
          <p:nvSpPr>
            <p:cNvPr id="27" name="Oval 26"/>
            <p:cNvSpPr/>
            <p:nvPr/>
          </p:nvSpPr>
          <p:spPr>
            <a:xfrm>
              <a:off x="2861475" y="2758157"/>
              <a:ext cx="158739" cy="185217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8897" y="1154061"/>
              <a:ext cx="4279896" cy="830997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0000"/>
                  </a:solidFill>
                </a:rPr>
                <a:t>Expected Model that can be built from training data</a:t>
              </a:r>
            </a:p>
          </p:txBody>
        </p:sp>
        <p:cxnSp>
          <p:nvCxnSpPr>
            <p:cNvPr id="30" name="Straight Arrow Connector 29"/>
            <p:cNvCxnSpPr>
              <a:stCxn id="28" idx="1"/>
              <a:endCxn id="27" idx="7"/>
            </p:cNvCxnSpPr>
            <p:nvPr/>
          </p:nvCxnSpPr>
          <p:spPr>
            <a:xfrm flipH="1">
              <a:off x="2996967" y="1569560"/>
              <a:ext cx="951930" cy="1215721"/>
            </a:xfrm>
            <a:prstGeom prst="straightConnector1">
              <a:avLst/>
            </a:prstGeom>
            <a:ln>
              <a:solidFill>
                <a:srgbClr val="3333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1905514" y="4286250"/>
          <a:ext cx="633095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3048000" imgH="749300" progId="Equation.DSMT4">
                  <p:embed/>
                </p:oleObj>
              </mc:Choice>
              <mc:Fallback>
                <p:oleObj name="Equation" r:id="rId3" imgW="30480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14" y="4286250"/>
                        <a:ext cx="6330950" cy="155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4074337" y="2232080"/>
            <a:ext cx="6363477" cy="1200328"/>
            <a:chOff x="2550336" y="2232080"/>
            <a:chExt cx="6363477" cy="1200328"/>
          </a:xfrm>
        </p:grpSpPr>
        <p:grpSp>
          <p:nvGrpSpPr>
            <p:cNvPr id="56" name="Group 55"/>
            <p:cNvGrpSpPr/>
            <p:nvPr/>
          </p:nvGrpSpPr>
          <p:grpSpPr>
            <a:xfrm>
              <a:off x="2550336" y="2232080"/>
              <a:ext cx="6363477" cy="1200328"/>
              <a:chOff x="2550336" y="2232080"/>
              <a:chExt cx="6363477" cy="120032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629706" y="2235323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50336" y="257294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61475" y="2494076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88445" y="301691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99584" y="2739084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178953" y="2387723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36282" y="2232080"/>
                <a:ext cx="4377531" cy="120032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0000"/>
                    </a:solidFill>
                  </a:rPr>
                  <a:t>Models built from different “samples” of training data and initializations</a:t>
                </a:r>
              </a:p>
            </p:txBody>
          </p:sp>
          <p:cxnSp>
            <p:nvCxnSpPr>
              <p:cNvPr id="24" name="Straight Arrow Connector 23"/>
              <p:cNvCxnSpPr>
                <a:stCxn id="22" idx="1"/>
              </p:cNvCxnSpPr>
              <p:nvPr/>
            </p:nvCxnSpPr>
            <p:spPr>
              <a:xfrm flipH="1">
                <a:off x="3629030" y="2832244"/>
                <a:ext cx="907252" cy="0"/>
              </a:xfrm>
              <a:prstGeom prst="straightConnector1">
                <a:avLst/>
              </a:prstGeom>
              <a:ln>
                <a:solidFill>
                  <a:srgbClr val="33333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2550336" y="295076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33442" y="301691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73745" y="2726920"/>
                <a:ext cx="158739" cy="1852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3515071" y="2998662"/>
              <a:ext cx="158739" cy="1852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61148" y="2912139"/>
            <a:ext cx="2521175" cy="3578275"/>
            <a:chOff x="737147" y="2912138"/>
            <a:chExt cx="2521175" cy="3578275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2142969" y="2912138"/>
              <a:ext cx="765501" cy="587917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737147" y="5067015"/>
              <a:ext cx="2521175" cy="804058"/>
            </a:xfrm>
            <a:prstGeom prst="round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92437" y="5967193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BIAS</a:t>
              </a:r>
              <a:r>
                <a:rPr lang="en-US" sz="2800" b="1" baseline="30000" dirty="0">
                  <a:solidFill>
                    <a:srgbClr val="FF0000"/>
                  </a:solidFill>
                </a:rPr>
                <a:t>2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44215" y="2850767"/>
            <a:ext cx="3091219" cy="3654879"/>
            <a:chOff x="3020214" y="2850766"/>
            <a:chExt cx="3091219" cy="3654879"/>
          </a:xfrm>
        </p:grpSpPr>
        <p:cxnSp>
          <p:nvCxnSpPr>
            <p:cNvPr id="58" name="Straight Arrow Connector 57"/>
            <p:cNvCxnSpPr>
              <a:stCxn id="27" idx="6"/>
            </p:cNvCxnSpPr>
            <p:nvPr/>
          </p:nvCxnSpPr>
          <p:spPr>
            <a:xfrm>
              <a:off x="3020214" y="2850766"/>
              <a:ext cx="512270" cy="213772"/>
            </a:xfrm>
            <a:prstGeom prst="straightConnector1">
              <a:avLst/>
            </a:prstGeom>
            <a:ln w="38100" cmpd="sng">
              <a:solidFill>
                <a:srgbClr val="3366FF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3515071" y="5067015"/>
              <a:ext cx="2596362" cy="804058"/>
            </a:xfrm>
            <a:prstGeom prst="roundRect">
              <a:avLst/>
            </a:prstGeom>
            <a:noFill/>
            <a:ln w="57150" cmpd="sng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452120" y="5982425"/>
              <a:ext cx="1714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4">
                      <a:lumMod val="50000"/>
                    </a:schemeClr>
                  </a:solidFill>
                </a:rPr>
                <a:t>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5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38042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Linear Classifier – 1</a:t>
            </a:r>
            <a:br>
              <a:rPr lang="en-US" sz="6600" b="1" dirty="0"/>
            </a:br>
            <a:r>
              <a:rPr lang="en-US" sz="6600" b="1" dirty="0"/>
              <a:t>Linear Discriminant Analysis</a:t>
            </a:r>
            <a:br>
              <a:rPr lang="en-US" sz="6600" b="1" dirty="0"/>
            </a:br>
            <a:r>
              <a:rPr lang="en-US" sz="6600" b="1" dirty="0"/>
              <a:t>(Bayesian)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3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  <a:noFill/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Linear Discriminant Analysis</a:t>
            </a:r>
          </a:p>
        </p:txBody>
      </p:sp>
      <p:pic>
        <p:nvPicPr>
          <p:cNvPr id="7" name="Picture 6" descr="Screen Shot 2014-09-23 at 11.38.47 AM.pn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81" y="1809727"/>
            <a:ext cx="6256894" cy="438619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544054">
            <a:off x="3863592" y="1940236"/>
            <a:ext cx="3671342" cy="2952693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140165" y="2475231"/>
            <a:ext cx="2905846" cy="3303893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544054">
            <a:off x="5705688" y="3125776"/>
            <a:ext cx="3671342" cy="2952693"/>
          </a:xfrm>
          <a:prstGeom prst="ellipse">
            <a:avLst/>
          </a:prstGeom>
          <a:solidFill>
            <a:schemeClr val="accent5">
              <a:alpha val="27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863036" y="1123856"/>
          <a:ext cx="2494182" cy="10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4" imgW="495300" imgH="203200" progId="Equation.DSMT4">
                  <p:embed/>
                </p:oleObj>
              </mc:Choice>
              <mc:Fallback>
                <p:oleObj name="Equation" r:id="rId4" imgW="495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036" y="1123856"/>
                        <a:ext cx="2494182" cy="10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00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03252" y="1320019"/>
          <a:ext cx="3731092" cy="57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5" name="Equation" r:id="rId3" imgW="1638300" imgH="254000" progId="Equation.DSMT4">
                  <p:embed/>
                </p:oleObj>
              </mc:Choice>
              <mc:Fallback>
                <p:oleObj name="Equation" r:id="rId3" imgW="1638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252" y="1320019"/>
                        <a:ext cx="3731092" cy="575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03252" y="2147129"/>
          <a:ext cx="4830762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Equation" r:id="rId5" imgW="2120900" imgH="1028700" progId="Equation.DSMT4">
                  <p:embed/>
                </p:oleObj>
              </mc:Choice>
              <mc:Fallback>
                <p:oleObj name="Equation" r:id="rId5" imgW="212090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252" y="2147129"/>
                        <a:ext cx="4830762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203252" y="4853781"/>
          <a:ext cx="5808232" cy="161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7" imgW="2654300" imgH="736600" progId="Equation.DSMT4">
                  <p:embed/>
                </p:oleObj>
              </mc:Choice>
              <mc:Fallback>
                <p:oleObj name="Equation" r:id="rId7" imgW="26543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252" y="4853781"/>
                        <a:ext cx="5808232" cy="1610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7483692" y="2383890"/>
          <a:ext cx="28638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9" imgW="1257300" imgH="419100" progId="Equation.DSMT4">
                  <p:embed/>
                </p:oleObj>
              </mc:Choice>
              <mc:Fallback>
                <p:oleObj name="Equation" r:id="rId9" imgW="125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692" y="2383890"/>
                        <a:ext cx="28638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7483692" y="3720095"/>
          <a:ext cx="28638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Equation" r:id="rId11" imgW="1257300" imgH="419100" progId="Equation.DSMT4">
                  <p:embed/>
                </p:oleObj>
              </mc:Choice>
              <mc:Fallback>
                <p:oleObj name="Equation" r:id="rId11" imgW="125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692" y="3720095"/>
                        <a:ext cx="28638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  <a:noFill/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88283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Linear Classifier – 2</a:t>
            </a:r>
            <a:br>
              <a:rPr lang="en-US" sz="6600" b="1" dirty="0"/>
            </a:br>
            <a:r>
              <a:rPr lang="en-US" sz="6600" b="1" dirty="0"/>
              <a:t>Perceptron (Neuroscience)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6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9479279" cy="914400"/>
          </a:xfrm>
        </p:spPr>
        <p:txBody>
          <a:bodyPr>
            <a:normAutofit/>
          </a:bodyPr>
          <a:lstStyle/>
          <a:p>
            <a:r>
              <a:rPr lang="en-US" dirty="0"/>
              <a:t>Neuron - the building block </a:t>
            </a:r>
            <a:r>
              <a:rPr lang="en-US"/>
              <a:t>of the Brain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0" y="2198204"/>
            <a:ext cx="7582387" cy="28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6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Quick Recap</a:t>
            </a:r>
            <a:br>
              <a:rPr lang="en-US" sz="6600" b="1" dirty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05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82"/>
            <a:ext cx="12192000" cy="1106424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 Perceptron – </a:t>
            </a:r>
            <a:r>
              <a:rPr lang="en-US"/>
              <a:t>A Mathematical model of Neuron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79" y="1369398"/>
            <a:ext cx="7391400" cy="33528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891115" y="5071328"/>
          <a:ext cx="4015961" cy="8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4" imgW="1257300" imgH="279400" progId="Equation.DSMT4">
                  <p:embed/>
                </p:oleObj>
              </mc:Choice>
              <mc:Fallback>
                <p:oleObj name="Equation" r:id="rId4" imgW="1257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115" y="5071328"/>
                        <a:ext cx="4015961" cy="8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23856"/>
          </a:xfrm>
        </p:spPr>
        <p:txBody>
          <a:bodyPr/>
          <a:lstStyle/>
          <a:p>
            <a:pPr algn="ctr"/>
            <a:r>
              <a:rPr lang="en-US" dirty="0"/>
              <a:t>A neuron = a </a:t>
            </a:r>
            <a:r>
              <a:rPr lang="en-US" dirty="0" err="1"/>
              <a:t>Hyperplane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/>
          </p:nvPr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/>
          </p:nvPr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6151218" y="3063729"/>
          <a:ext cx="4015961" cy="8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Equation" r:id="rId7" imgW="1257300" imgH="279400" progId="Equation.DSMT4">
                  <p:embed/>
                </p:oleObj>
              </mc:Choice>
              <mc:Fallback>
                <p:oleObj name="Equation" r:id="rId7" imgW="1257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218" y="3063729"/>
                        <a:ext cx="4015961" cy="8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7835777" y="2011040"/>
          <a:ext cx="12652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Equation" r:id="rId9" imgW="533400" imgH="190500" progId="Equation.DSMT4">
                  <p:embed/>
                </p:oleObj>
              </mc:Choice>
              <mc:Fallback>
                <p:oleObj name="Equation" r:id="rId9" imgW="5334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777" y="2011040"/>
                        <a:ext cx="12652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2952349" y="5363572"/>
          <a:ext cx="12969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Equation" r:id="rId11" imgW="533400" imgH="190500" progId="Equation.DSMT4">
                  <p:embed/>
                </p:oleObj>
              </mc:Choice>
              <mc:Fallback>
                <p:oleObj name="Equation" r:id="rId11" imgW="5334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349" y="5363572"/>
                        <a:ext cx="12969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65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/>
          </p:nvPr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/>
          </p:nvPr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/>
          </p:nvPr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/>
          </p:nvPr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bg2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/>
          </p:nvPr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/>
          </p:nvPr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8435" y="1721592"/>
            <a:ext cx="5678522" cy="45169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/>
          </p:nvPr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3" imgW="152400" imgH="203200" progId="Equation.DSMT4">
                  <p:embed/>
                </p:oleObj>
              </mc:Choice>
              <mc:Fallback>
                <p:oleObj name="Equation" r:id="rId3" imgW="15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/>
          </p:nvPr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5" imgW="177800" imgH="203200" progId="Equation.DSMT4">
                  <p:embed/>
                </p:oleObj>
              </mc:Choice>
              <mc:Fallback>
                <p:oleObj name="Equation" r:id="rId5" imgW="177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4980609" y="20540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1217" y="2058505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96877" y="4699001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0678" y="3527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6305" y="4165601"/>
            <a:ext cx="408608" cy="4527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2295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62825" y="2913270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8443" y="283927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42295" y="2511288"/>
            <a:ext cx="408608" cy="45278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3009" y="492539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8269" y="4013203"/>
            <a:ext cx="408608" cy="45278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438435" y="1721592"/>
            <a:ext cx="5678522" cy="4516956"/>
          </a:xfrm>
          <a:prstGeom prst="straightConnector1">
            <a:avLst/>
          </a:prstGeom>
          <a:ln w="57150" cmpd="sng">
            <a:solidFill>
              <a:srgbClr val="919978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286001" y="2617304"/>
            <a:ext cx="6107043" cy="29265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Perceptron – Learning Algorithm</a:t>
            </a:r>
          </a:p>
        </p:txBody>
      </p:sp>
      <p:pic>
        <p:nvPicPr>
          <p:cNvPr id="4" name="Picture 3" descr="Screen Shot 2014-09-30 at 1.2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04" y="1588052"/>
            <a:ext cx="8153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1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a Perceptron?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 it depend on starting condition?</a:t>
            </a:r>
          </a:p>
          <a:p>
            <a:r>
              <a:rPr lang="en-US" sz="3200" dirty="0"/>
              <a:t>Does it depend on the order in which data is presented?</a:t>
            </a:r>
          </a:p>
          <a:p>
            <a:r>
              <a:rPr lang="en-US" sz="3200" dirty="0"/>
              <a:t>Is it ”robust” to the training data noise?</a:t>
            </a:r>
          </a:p>
          <a:p>
            <a:r>
              <a:rPr lang="en-US" sz="3200" dirty="0"/>
              <a:t>Is it hard or soft?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8733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Linear Classifier – 3</a:t>
            </a:r>
            <a:br>
              <a:rPr lang="en-US" sz="6600" b="1" dirty="0"/>
            </a:br>
            <a:r>
              <a:rPr lang="en-US" sz="6600" b="1" dirty="0"/>
              <a:t>Logistic Regression (Statistics)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5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Bernoulli Trials (101)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413001" y="1381815"/>
          <a:ext cx="31019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3" imgW="1435100" imgH="457200" progId="Equation.DSMT4">
                  <p:embed/>
                </p:oleObj>
              </mc:Choice>
              <mc:Fallback>
                <p:oleObj name="Equation" r:id="rId3" imgW="1435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1" y="1381815"/>
                        <a:ext cx="310197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746250" y="2646363"/>
          <a:ext cx="332263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5" imgW="1536700" imgH="469900" progId="Equation.DSMT4">
                  <p:embed/>
                </p:oleObj>
              </mc:Choice>
              <mc:Fallback>
                <p:oleObj name="Equation" r:id="rId5" imgW="1536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646363"/>
                        <a:ext cx="332263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1871870" y="3771900"/>
          <a:ext cx="3378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7" imgW="1562100" imgH="431800" progId="Equation.DSMT4">
                  <p:embed/>
                </p:oleObj>
              </mc:Choice>
              <mc:Fallback>
                <p:oleObj name="Equation" r:id="rId7" imgW="1562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870" y="3771900"/>
                        <a:ext cx="33782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2413001" y="5078068"/>
          <a:ext cx="16748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9" imgW="774700" imgH="444500" progId="Equation.DSMT4">
                  <p:embed/>
                </p:oleObj>
              </mc:Choice>
              <mc:Fallback>
                <p:oleObj name="Equation" r:id="rId9" imgW="7747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1" y="5078068"/>
                        <a:ext cx="167481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53150" y="1327151"/>
          <a:ext cx="42545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4" name="Equation" r:id="rId11" imgW="1968500" imgH="508000" progId="Equation.DSMT4">
                  <p:embed/>
                </p:oleObj>
              </mc:Choice>
              <mc:Fallback>
                <p:oleObj name="Equation" r:id="rId11" imgW="19685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1327151"/>
                        <a:ext cx="42545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672138" y="2538414"/>
          <a:ext cx="45847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5" name="Equation" r:id="rId13" imgW="2120900" imgH="571500" progId="Equation.DSMT4">
                  <p:embed/>
                </p:oleObj>
              </mc:Choice>
              <mc:Fallback>
                <p:oleObj name="Equation" r:id="rId13" imgW="21209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2538414"/>
                        <a:ext cx="45847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697413" y="4703762"/>
          <a:ext cx="57404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Equation" r:id="rId15" imgW="2654300" imgH="431800" progId="Equation.DSMT4">
                  <p:embed/>
                </p:oleObj>
              </mc:Choice>
              <mc:Fallback>
                <p:oleObj name="Equation" r:id="rId15" imgW="2654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4703762"/>
                        <a:ext cx="57404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556375" y="5843589"/>
          <a:ext cx="19764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7" name="Equation" r:id="rId17" imgW="914400" imgH="254000" progId="Equation.DSMT4">
                  <p:embed/>
                </p:oleObj>
              </mc:Choice>
              <mc:Fallback>
                <p:oleObj name="Equation" r:id="rId17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5843589"/>
                        <a:ext cx="19764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49213"/>
            <a:ext cx="11514976" cy="9880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>
                <a:latin typeface="Calibri Light" charset="0"/>
                <a:ea typeface="Calibri Light" charset="0"/>
                <a:cs typeface="Calibri Light" charset="0"/>
              </a:rPr>
              <a:t>   From </a:t>
            </a:r>
            <a:r>
              <a:rPr lang="en-US" sz="48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Data </a:t>
            </a:r>
            <a:r>
              <a:rPr lang="en-US" sz="4800" dirty="0">
                <a:latin typeface="Calibri Light" charset="0"/>
                <a:ea typeface="Calibri Light" charset="0"/>
                <a:cs typeface="Calibri Light" charset="0"/>
              </a:rPr>
              <a:t>to </a:t>
            </a:r>
            <a:r>
              <a:rPr lang="en-US" sz="4800" dirty="0">
                <a:solidFill>
                  <a:srgbClr val="C00000"/>
                </a:solidFill>
                <a:latin typeface="Calibri Light" charset="0"/>
                <a:ea typeface="Calibri Light" charset="0"/>
                <a:cs typeface="Calibri Light" charset="0"/>
              </a:rPr>
              <a:t>Decisions</a:t>
            </a:r>
            <a:r>
              <a:rPr lang="en-US" sz="4800" dirty="0">
                <a:latin typeface="Calibri Light" charset="0"/>
                <a:ea typeface="Calibri Light" charset="0"/>
                <a:cs typeface="Calibri Light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7698" y="1311549"/>
            <a:ext cx="2048027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Insights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2533" y="1311549"/>
            <a:ext cx="1865376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Features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2533" y="2730281"/>
            <a:ext cx="1865376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0130" y="4203492"/>
            <a:ext cx="2230183" cy="640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Predictions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8790" y="1311552"/>
            <a:ext cx="3250302" cy="64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Domain Knowledge</a:t>
            </a:r>
          </a:p>
        </p:txBody>
      </p:sp>
      <p:cxnSp>
        <p:nvCxnSpPr>
          <p:cNvPr id="12" name="Straight Arrow Connector 11"/>
          <p:cNvCxnSpPr>
            <a:stCxn id="96" idx="1"/>
            <a:endCxn id="5" idx="2"/>
          </p:cNvCxnSpPr>
          <p:nvPr/>
        </p:nvCxnSpPr>
        <p:spPr>
          <a:xfrm flipV="1">
            <a:off x="2371711" y="1951629"/>
            <a:ext cx="1" cy="1362605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395725" y="1631589"/>
            <a:ext cx="1646808" cy="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6" idx="3"/>
          </p:cNvCxnSpPr>
          <p:nvPr/>
        </p:nvCxnSpPr>
        <p:spPr>
          <a:xfrm flipH="1" flipV="1">
            <a:off x="6907909" y="1631589"/>
            <a:ext cx="1100881" cy="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5975221" y="1951633"/>
            <a:ext cx="0" cy="77865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36871" y="5500064"/>
            <a:ext cx="3423037" cy="76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Business Objectives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</a:rPr>
              <a:t>Business Constraints</a:t>
            </a:r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>
            <a:off x="5975221" y="3370361"/>
            <a:ext cx="0" cy="833131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8" idx="2"/>
            <a:endCxn id="108" idx="0"/>
          </p:cNvCxnSpPr>
          <p:nvPr/>
        </p:nvCxnSpPr>
        <p:spPr>
          <a:xfrm>
            <a:off x="5975221" y="4843572"/>
            <a:ext cx="0" cy="58820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1"/>
            <a:endCxn id="108" idx="3"/>
          </p:cNvCxnSpPr>
          <p:nvPr/>
        </p:nvCxnSpPr>
        <p:spPr>
          <a:xfrm flipH="1">
            <a:off x="7747894" y="5881064"/>
            <a:ext cx="688977" cy="791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367039" y="5584174"/>
            <a:ext cx="2028686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prstClr val="white"/>
                </a:solidFill>
              </a:rPr>
              <a:t>Feedback</a:t>
            </a:r>
          </a:p>
        </p:txBody>
      </p:sp>
      <p:cxnSp>
        <p:nvCxnSpPr>
          <p:cNvPr id="69" name="Elbow Connector 68"/>
          <p:cNvCxnSpPr>
            <a:stCxn id="108" idx="1"/>
            <a:endCxn id="67" idx="3"/>
          </p:cNvCxnSpPr>
          <p:nvPr/>
        </p:nvCxnSpPr>
        <p:spPr>
          <a:xfrm flipH="1">
            <a:off x="3395725" y="5888974"/>
            <a:ext cx="806823" cy="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0"/>
            <a:endCxn id="96" idx="3"/>
          </p:cNvCxnSpPr>
          <p:nvPr/>
        </p:nvCxnSpPr>
        <p:spPr>
          <a:xfrm flipH="1" flipV="1">
            <a:off x="2371711" y="4088731"/>
            <a:ext cx="9671" cy="1495443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an 95"/>
          <p:cNvSpPr/>
          <p:nvPr/>
        </p:nvSpPr>
        <p:spPr>
          <a:xfrm>
            <a:off x="1417972" y="3314234"/>
            <a:ext cx="1907477" cy="774497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08" name="Diamond 107"/>
          <p:cNvSpPr/>
          <p:nvPr/>
        </p:nvSpPr>
        <p:spPr>
          <a:xfrm>
            <a:off x="4202548" y="5431774"/>
            <a:ext cx="3545346" cy="91440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80" b="1" dirty="0">
                <a:solidFill>
                  <a:srgbClr val="FFFFFF"/>
                </a:solidFill>
              </a:rPr>
              <a:t>Decision</a:t>
            </a:r>
          </a:p>
        </p:txBody>
      </p:sp>
      <p:sp>
        <p:nvSpPr>
          <p:cNvPr id="22" name="Oval 21"/>
          <p:cNvSpPr/>
          <p:nvPr/>
        </p:nvSpPr>
        <p:spPr>
          <a:xfrm>
            <a:off x="4433815" y="2426386"/>
            <a:ext cx="3233651" cy="112284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A (hyper)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88821" y="1623219"/>
            <a:ext cx="0" cy="468323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88821" y="6307334"/>
            <a:ext cx="7503932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952350" y="1495900"/>
            <a:ext cx="4718865" cy="49289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6827839" y="1995488"/>
          <a:ext cx="16859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4" name="Equation" r:id="rId3" imgW="711200" imgH="393700" progId="Equation.DSMT4">
                  <p:embed/>
                </p:oleObj>
              </mc:Choice>
              <mc:Fallback>
                <p:oleObj name="Equation" r:id="rId3" imgW="711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9" y="1995488"/>
                        <a:ext cx="16859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/>
          </p:nvPr>
        </p:nvGraphicFramePr>
        <p:xfrm>
          <a:off x="9405799" y="5659634"/>
          <a:ext cx="488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Equation" r:id="rId5" imgW="152400" imgH="203200" progId="Equation.DSMT4">
                  <p:embed/>
                </p:oleObj>
              </mc:Choice>
              <mc:Fallback>
                <p:oleObj name="Equation" r:id="rId5" imgW="152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99" y="5659634"/>
                        <a:ext cx="488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/>
          </p:nvPr>
        </p:nvGraphicFramePr>
        <p:xfrm>
          <a:off x="2020957" y="1623218"/>
          <a:ext cx="569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Equation" r:id="rId7" imgW="177800" imgH="203200" progId="Equation.DSMT4">
                  <p:embed/>
                </p:oleObj>
              </mc:Choice>
              <mc:Fallback>
                <p:oleObj name="Equation" r:id="rId7" imgW="177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957" y="1623218"/>
                        <a:ext cx="569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2768336" y="5199612"/>
          <a:ext cx="17319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Equation" r:id="rId9" imgW="711200" imgH="393700" progId="Equation.DSMT4">
                  <p:embed/>
                </p:oleObj>
              </mc:Choice>
              <mc:Fallback>
                <p:oleObj name="Equation" r:id="rId9" imgW="7112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336" y="5199612"/>
                        <a:ext cx="17319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6705600" y="3370264"/>
          <a:ext cx="24209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name="Equation" r:id="rId11" imgW="1117600" imgH="254000" progId="Equation.DSMT4">
                  <p:embed/>
                </p:oleObj>
              </mc:Choice>
              <mc:Fallback>
                <p:oleObj name="Equation" r:id="rId11" imgW="1117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70264"/>
                        <a:ext cx="24209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3386202" y="1221590"/>
            <a:ext cx="4718865" cy="49289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90776" y="1042685"/>
            <a:ext cx="4718865" cy="4928935"/>
          </a:xfrm>
          <a:prstGeom prst="straightConnector1">
            <a:avLst/>
          </a:prstGeom>
          <a:ln w="57150" cmpd="sng">
            <a:solidFill>
              <a:schemeClr val="bg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443089" y="1769346"/>
            <a:ext cx="4718865" cy="4928935"/>
          </a:xfrm>
          <a:prstGeom prst="straightConnector1">
            <a:avLst/>
          </a:prstGeom>
          <a:ln w="57150" cmpd="sng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186880" y="2343324"/>
            <a:ext cx="4718865" cy="4928935"/>
          </a:xfrm>
          <a:prstGeom prst="straightConnector1">
            <a:avLst/>
          </a:prstGeom>
          <a:ln w="57150" cmpd="sng">
            <a:solidFill>
              <a:schemeClr val="bg2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1714500" y="4405314"/>
          <a:ext cx="24765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9" name="Equation" r:id="rId13" imgW="1143000" imgH="254000" progId="Equation.DSMT4">
                  <p:embed/>
                </p:oleObj>
              </mc:Choice>
              <mc:Fallback>
                <p:oleObj name="Equation" r:id="rId13" imgW="1143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405314"/>
                        <a:ext cx="24765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2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Linear Regression </a:t>
            </a:r>
            <a:r>
              <a:rPr lang="en-US" dirty="0" err="1"/>
              <a:t>vs</a:t>
            </a:r>
            <a:r>
              <a:rPr lang="en-US" dirty="0"/>
              <a:t> Discriminant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8435" y="1802296"/>
            <a:ext cx="2462696" cy="42406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0401" y="1802296"/>
            <a:ext cx="443947" cy="42406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994784" y="1310794"/>
          <a:ext cx="5492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8" name="Equation" r:id="rId3" imgW="241300" imgH="190500" progId="Equation.DSMT4">
                  <p:embed/>
                </p:oleObj>
              </mc:Choice>
              <mc:Fallback>
                <p:oleObj name="Equation" r:id="rId3" imgW="2413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784" y="1310794"/>
                        <a:ext cx="5492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989389" y="1254126"/>
          <a:ext cx="14763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9" name="Equation" r:id="rId5" imgW="647700" imgH="228600" progId="Equation.DSMT4">
                  <p:embed/>
                </p:oleObj>
              </mc:Choice>
              <mc:Fallback>
                <p:oleObj name="Equation" r:id="rId5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9" y="1254126"/>
                        <a:ext cx="14763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8635" r="18163" b="21664"/>
          <a:stretch/>
        </p:blipFill>
        <p:spPr>
          <a:xfrm>
            <a:off x="5356088" y="1802297"/>
            <a:ext cx="5192160" cy="460730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145131" y="1531317"/>
            <a:ext cx="2319131" cy="4878282"/>
          </a:xfrm>
          <a:prstGeom prst="line">
            <a:avLst/>
          </a:prstGeom>
          <a:ln w="57150" cmpd="sng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5813287" y="3760236"/>
          <a:ext cx="7429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0" name="Equation" r:id="rId8" imgW="342900" imgH="228600" progId="Equation.DSMT4">
                  <p:embed/>
                </p:oleObj>
              </mc:Choice>
              <mc:Fallback>
                <p:oleObj name="Equation" r:id="rId8" imgW="342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287" y="3760236"/>
                        <a:ext cx="7429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8021639" y="1501224"/>
          <a:ext cx="276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1" name="Equation" r:id="rId10" imgW="127000" imgH="165100" progId="Equation.DSMT4">
                  <p:embed/>
                </p:oleObj>
              </mc:Choice>
              <mc:Fallback>
                <p:oleObj name="Equation" r:id="rId10" imgW="1270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639" y="1501224"/>
                        <a:ext cx="2762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759343" y="6148319"/>
          <a:ext cx="276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2" name="Equation" r:id="rId12" imgW="127000" imgH="165100" progId="Equation.DSMT4">
                  <p:embed/>
                </p:oleObj>
              </mc:Choice>
              <mc:Fallback>
                <p:oleObj name="Equation" r:id="rId12" imgW="1270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343" y="6148319"/>
                        <a:ext cx="2762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6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Interpretations of Logistic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3910911" y="1270485"/>
          <a:ext cx="343058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tion" r:id="rId3" imgW="1587500" imgH="508000" progId="Equation.DSMT4">
                  <p:embed/>
                </p:oleObj>
              </mc:Choice>
              <mc:Fallback>
                <p:oleObj name="Equation" r:id="rId3" imgW="15875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911" y="1270485"/>
                        <a:ext cx="343058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915977" y="2584245"/>
          <a:ext cx="81486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Equation" r:id="rId5" imgW="3924300" imgH="533400" progId="Equation.DSMT4">
                  <p:embed/>
                </p:oleObj>
              </mc:Choice>
              <mc:Fallback>
                <p:oleObj name="Equation" r:id="rId5" imgW="3924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5977" y="2584245"/>
                        <a:ext cx="8148637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28630" y="4153692"/>
          <a:ext cx="57404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7" imgW="2654300" imgH="431800" progId="Equation.DSMT4">
                  <p:embed/>
                </p:oleObj>
              </mc:Choice>
              <mc:Fallback>
                <p:oleObj name="Equation" r:id="rId7" imgW="2654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630" y="4153692"/>
                        <a:ext cx="57404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28631" y="5307910"/>
          <a:ext cx="56308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tion" r:id="rId9" imgW="2603500" imgH="444500" progId="Equation.DSMT4">
                  <p:embed/>
                </p:oleObj>
              </mc:Choice>
              <mc:Fallback>
                <p:oleObj name="Equation" r:id="rId9" imgW="2603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631" y="5307910"/>
                        <a:ext cx="563086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3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Perceptron vs. </a:t>
            </a:r>
            <a:br>
              <a:rPr lang="en-US" sz="6600" b="1" dirty="0"/>
            </a:br>
            <a:r>
              <a:rPr lang="en-US" sz="6600" b="1" dirty="0"/>
              <a:t>Logistic Regression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88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424" y="4814889"/>
            <a:ext cx="7610476" cy="1690813"/>
          </a:xfrm>
        </p:spPr>
        <p:txBody>
          <a:bodyPr>
            <a:normAutofit/>
          </a:bodyPr>
          <a:lstStyle/>
          <a:p>
            <a:r>
              <a:rPr lang="en-US" b="1" dirty="0"/>
              <a:t>HARD</a:t>
            </a:r>
            <a:r>
              <a:rPr lang="en-US" dirty="0"/>
              <a:t> Decision:</a:t>
            </a:r>
          </a:p>
          <a:p>
            <a:r>
              <a:rPr lang="en-US" dirty="0"/>
              <a:t>Non-Differentiable – hard to do gradient descent</a:t>
            </a:r>
          </a:p>
          <a:p>
            <a:r>
              <a:rPr lang="en-US" dirty="0"/>
              <a:t>Not robust to Noise.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30" y="1509302"/>
            <a:ext cx="7391400" cy="33528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668577" y="1684577"/>
          <a:ext cx="21351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4" imgW="1028700" imgH="241300" progId="Equation.DSMT4">
                  <p:embed/>
                </p:oleObj>
              </mc:Choice>
              <mc:Fallback>
                <p:oleObj name="Equation" r:id="rId4" imgW="1028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8577" y="1684577"/>
                        <a:ext cx="2135187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992204" y="4792608"/>
          <a:ext cx="38227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6" imgW="1841500" imgH="228600" progId="Equation.DSMT4">
                  <p:embed/>
                </p:oleObj>
              </mc:Choice>
              <mc:Fallback>
                <p:oleObj name="Equation" r:id="rId6" imgW="1841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92204" y="4792608"/>
                        <a:ext cx="3822700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30" y="1509302"/>
            <a:ext cx="7391400" cy="335280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354412" y="1356127"/>
          <a:ext cx="49863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Equation" r:id="rId4" imgW="2400300" imgH="482600" progId="Equation.DSMT4">
                  <p:embed/>
                </p:oleObj>
              </mc:Choice>
              <mc:Fallback>
                <p:oleObj name="Equation" r:id="rId4" imgW="2400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4412" y="1356127"/>
                        <a:ext cx="4986337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8424" y="4814889"/>
            <a:ext cx="7610476" cy="169081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SOFT </a:t>
            </a:r>
            <a:r>
              <a:rPr lang="en-US" dirty="0"/>
              <a:t>Decision:</a:t>
            </a:r>
          </a:p>
          <a:p>
            <a:r>
              <a:rPr lang="en-US" dirty="0"/>
              <a:t>Beautifully Differentiable – amenable to gradient descent</a:t>
            </a:r>
          </a:p>
          <a:p>
            <a:r>
              <a:rPr lang="en-US" dirty="0"/>
              <a:t>Robust to noise in data, Optimizes “gracefully”!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936459" y="4765675"/>
          <a:ext cx="19510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Equation" r:id="rId6" imgW="939800" imgH="254000" progId="Equation.DSMT4">
                  <p:embed/>
                </p:oleObj>
              </mc:Choice>
              <mc:Fallback>
                <p:oleObj name="Equation" r:id="rId6" imgW="9398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6459" y="4765675"/>
                        <a:ext cx="1951038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4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69003" y="1112147"/>
            <a:ext cx="4798998" cy="3978787"/>
            <a:chOff x="4343908" y="1351810"/>
            <a:chExt cx="3515032" cy="26362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908" y="1351810"/>
              <a:ext cx="3515032" cy="2636274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 flipV="1">
              <a:off x="4824066" y="1459327"/>
              <a:ext cx="2361898" cy="241735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74763"/>
            <a:ext cx="8913813" cy="914400"/>
          </a:xfrm>
        </p:spPr>
        <p:txBody>
          <a:bodyPr/>
          <a:lstStyle/>
          <a:p>
            <a:r>
              <a:rPr lang="en-US" dirty="0"/>
              <a:t>Learning in Perceptron vs. LR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13936" y="1559587"/>
            <a:ext cx="4293824" cy="4717389"/>
          </a:xfrm>
        </p:spPr>
        <p:txBody>
          <a:bodyPr/>
          <a:lstStyle/>
          <a:p>
            <a:r>
              <a:rPr lang="en-US" b="1" dirty="0"/>
              <a:t>PERCEPTRON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LOGISTIC REGRESSION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09829" y="2171759"/>
          <a:ext cx="355917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4" imgW="1714500" imgH="1003300" progId="Equation.DSMT4">
                  <p:embed/>
                </p:oleObj>
              </mc:Choice>
              <mc:Fallback>
                <p:oleObj name="Equation" r:id="rId4" imgW="17145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9829" y="2171759"/>
                        <a:ext cx="3559175" cy="208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404853" y="5316539"/>
          <a:ext cx="56864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6" imgW="2628900" imgH="444500" progId="Equation.DSMT4">
                  <p:embed/>
                </p:oleObj>
              </mc:Choice>
              <mc:Fallback>
                <p:oleObj name="Equation" r:id="rId6" imgW="2628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853" y="5316539"/>
                        <a:ext cx="568642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7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Discriminant functions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9003" y="1112147"/>
            <a:ext cx="4798998" cy="3978787"/>
            <a:chOff x="4343908" y="1351810"/>
            <a:chExt cx="3515032" cy="26362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908" y="1351810"/>
              <a:ext cx="3515032" cy="2636274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4824066" y="1459327"/>
              <a:ext cx="2361898" cy="2417359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082785" y="1725362"/>
          <a:ext cx="2856217" cy="66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Equation" r:id="rId4" imgW="1041400" imgH="241300" progId="Equation.DSMT4">
                  <p:embed/>
                </p:oleObj>
              </mc:Choice>
              <mc:Fallback>
                <p:oleObj name="Equation" r:id="rId4" imgW="1041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2785" y="1725362"/>
                        <a:ext cx="2856217" cy="66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196340" y="3144590"/>
          <a:ext cx="2854325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Equation" r:id="rId6" imgW="1244600" imgH="723900" progId="Equation.DSMT4">
                  <p:embed/>
                </p:oleObj>
              </mc:Choice>
              <mc:Fallback>
                <p:oleObj name="Equation" r:id="rId6" imgW="12446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6340" y="3144590"/>
                        <a:ext cx="2854325" cy="166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325205" y="5448300"/>
          <a:ext cx="62912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Equation" r:id="rId8" imgW="2743200" imgH="495300" progId="Equation.DSMT4">
                  <p:embed/>
                </p:oleObj>
              </mc:Choice>
              <mc:Fallback>
                <p:oleObj name="Equation" r:id="rId8" imgW="27432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5205" y="5448300"/>
                        <a:ext cx="6291263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82784" y="1263698"/>
            <a:ext cx="265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Discriminant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6635263" y="1263698"/>
          <a:ext cx="14970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1" name="Equation" r:id="rId10" imgW="546100" imgH="228600" progId="Equation.DSMT4">
                  <p:embed/>
                </p:oleObj>
              </mc:Choice>
              <mc:Fallback>
                <p:oleObj name="Equation" r:id="rId10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35263" y="1263698"/>
                        <a:ext cx="1497013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8954029" y="4056291"/>
          <a:ext cx="14970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name="Equation" r:id="rId12" imgW="546100" imgH="228600" progId="Equation.DSMT4">
                  <p:embed/>
                </p:oleObj>
              </mc:Choice>
              <mc:Fallback>
                <p:oleObj name="Equation" r:id="rId12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54029" y="4056291"/>
                        <a:ext cx="1497013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037374" y="2682926"/>
            <a:ext cx="2584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Logistic Regression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96339" y="5028932"/>
            <a:ext cx="424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Generalized Linear Discriminant</a:t>
            </a:r>
          </a:p>
        </p:txBody>
      </p:sp>
    </p:spTree>
    <p:extLst>
      <p:ext uri="{BB962C8B-B14F-4D97-AF65-F5344CB8AC3E}">
        <p14:creationId xmlns:p14="http://schemas.microsoft.com/office/powerpoint/2010/main" val="32393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Model Analogies!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60764" y="1470468"/>
            <a:ext cx="9177049" cy="4795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0000"/>
                </a:solidFill>
              </a:rPr>
              <a:t>K-Means : Mixture-of-Gaussians </a:t>
            </a:r>
            <a:r>
              <a:rPr lang="en-US" sz="3200" dirty="0"/>
              <a:t>::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366FF"/>
                </a:solidFill>
              </a:rPr>
              <a:t>     k-Nearest Neighbor : ??????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0000"/>
                </a:solidFill>
              </a:rPr>
              <a:t>K-Nearest Neighbor : </a:t>
            </a:r>
            <a:r>
              <a:rPr lang="en-US" sz="3200" dirty="0" err="1">
                <a:solidFill>
                  <a:srgbClr val="FF0000"/>
                </a:solidFill>
              </a:rPr>
              <a:t>Parzen</a:t>
            </a:r>
            <a:r>
              <a:rPr lang="en-US" sz="3200" dirty="0">
                <a:solidFill>
                  <a:srgbClr val="FF0000"/>
                </a:solidFill>
              </a:rPr>
              <a:t> Window </a:t>
            </a:r>
            <a:r>
              <a:rPr lang="en-US" sz="3200" dirty="0">
                <a:solidFill>
                  <a:srgbClr val="3366FF"/>
                </a:solidFill>
              </a:rPr>
              <a:t>::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366FF"/>
                </a:solidFill>
              </a:rPr>
              <a:t>     Perceptron : ?????????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3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dirty="0" err="1">
                <a:solidFill>
                  <a:srgbClr val="FF0000"/>
                </a:solidFill>
              </a:rPr>
              <a:t>Uni</a:t>
            </a:r>
            <a:r>
              <a:rPr lang="en-US" sz="3200" dirty="0">
                <a:solidFill>
                  <a:srgbClr val="FF0000"/>
                </a:solidFill>
              </a:rPr>
              <a:t>-Modal Bayesian : Mixture-of-Gaussians Bayesian </a:t>
            </a:r>
            <a:r>
              <a:rPr lang="en-US" sz="3200" dirty="0"/>
              <a:t>:: </a:t>
            </a:r>
            <a:r>
              <a:rPr lang="en-US" sz="3200" dirty="0">
                <a:solidFill>
                  <a:srgbClr val="3366FF"/>
                </a:solidFill>
              </a:rPr>
              <a:t>Logistic Regression :: ??????????</a:t>
            </a:r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239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1" y="19255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Two types of Classifiers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>
          <a:xfrm>
            <a:off x="1363137" y="4152278"/>
            <a:ext cx="3362560" cy="2263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</a:rPr>
              <a:t>Descriptive</a:t>
            </a:r>
            <a:r>
              <a:rPr lang="en-US" sz="3800" b="1" dirty="0"/>
              <a:t> </a:t>
            </a:r>
          </a:p>
          <a:p>
            <a:r>
              <a:rPr lang="en-US" dirty="0"/>
              <a:t>Learn class </a:t>
            </a:r>
            <a:r>
              <a:rPr lang="en-US" b="1" dirty="0"/>
              <a:t>SHAPES</a:t>
            </a:r>
          </a:p>
          <a:p>
            <a:r>
              <a:rPr lang="en-US" dirty="0"/>
              <a:t>Bayesian Classifiers</a:t>
            </a:r>
          </a:p>
          <a:p>
            <a:r>
              <a:rPr lang="en-US" dirty="0"/>
              <a:t>Nearest Neighbor</a:t>
            </a:r>
          </a:p>
          <a:p>
            <a:r>
              <a:rPr lang="en-US" dirty="0" err="1"/>
              <a:t>Parzen</a:t>
            </a:r>
            <a:r>
              <a:rPr lang="en-US" dirty="0"/>
              <a:t> Window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6643694" y="4229748"/>
            <a:ext cx="3566160" cy="22638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</a:rPr>
              <a:t>Discriminative</a:t>
            </a:r>
            <a:endParaRPr lang="en-US" sz="3800" b="1" dirty="0"/>
          </a:p>
          <a:p>
            <a:r>
              <a:rPr lang="en-US" dirty="0"/>
              <a:t>Learn class </a:t>
            </a:r>
            <a:r>
              <a:rPr lang="en-US" b="1" dirty="0"/>
              <a:t>SEPARATORS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Neural Networks, </a:t>
            </a:r>
          </a:p>
          <a:p>
            <a:r>
              <a:rPr lang="en-US" dirty="0"/>
              <a:t>Support Vector Machines</a:t>
            </a:r>
          </a:p>
        </p:txBody>
      </p:sp>
      <p:pic>
        <p:nvPicPr>
          <p:cNvPr id="6" name="Picture 5" descr="Picture 5.png"/>
          <p:cNvPicPr>
            <a:picLocks noChangeAspect="1"/>
          </p:cNvPicPr>
          <p:nvPr/>
        </p:nvPicPr>
        <p:blipFill>
          <a:blip r:embed="rId2"/>
          <a:srcRect l="16067" t="19684" r="27752" b="13122"/>
          <a:stretch>
            <a:fillRect/>
          </a:stretch>
        </p:blipFill>
        <p:spPr>
          <a:xfrm>
            <a:off x="7131374" y="1170702"/>
            <a:ext cx="2514600" cy="2678046"/>
          </a:xfrm>
          <a:prstGeom prst="rect">
            <a:avLst/>
          </a:prstGeom>
        </p:spPr>
      </p:pic>
      <p:pic>
        <p:nvPicPr>
          <p:cNvPr id="7" name="Picture 6" descr="Picture 5.png"/>
          <p:cNvPicPr>
            <a:picLocks noChangeAspect="1"/>
          </p:cNvPicPr>
          <p:nvPr/>
        </p:nvPicPr>
        <p:blipFill>
          <a:blip r:embed="rId2"/>
          <a:srcRect l="16067" t="19684" r="27752" b="13122"/>
          <a:stretch>
            <a:fillRect/>
          </a:stretch>
        </p:blipFill>
        <p:spPr>
          <a:xfrm>
            <a:off x="1787117" y="1106954"/>
            <a:ext cx="2514600" cy="2678046"/>
          </a:xfrm>
          <a:prstGeom prst="rect">
            <a:avLst/>
          </a:prstGeom>
        </p:spPr>
      </p:pic>
      <p:grpSp>
        <p:nvGrpSpPr>
          <p:cNvPr id="8" name="Group 33"/>
          <p:cNvGrpSpPr/>
          <p:nvPr/>
        </p:nvGrpSpPr>
        <p:grpSpPr>
          <a:xfrm>
            <a:off x="1961379" y="1335554"/>
            <a:ext cx="2150055" cy="2134574"/>
            <a:chOff x="6727461" y="1219200"/>
            <a:chExt cx="2150055" cy="2134574"/>
          </a:xfrm>
        </p:grpSpPr>
        <p:sp>
          <p:nvSpPr>
            <p:cNvPr id="9" name="Oval 8"/>
            <p:cNvSpPr/>
            <p:nvPr/>
          </p:nvSpPr>
          <p:spPr>
            <a:xfrm>
              <a:off x="7195476" y="1219200"/>
              <a:ext cx="1110324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5388494">
              <a:off x="7913226" y="1859622"/>
              <a:ext cx="1295400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9135602">
              <a:off x="7582116" y="2983820"/>
              <a:ext cx="1295400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2552110">
              <a:off x="6767640" y="2899785"/>
              <a:ext cx="1058096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934457">
              <a:off x="6264738" y="1855154"/>
              <a:ext cx="1295400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91400" y="1828800"/>
              <a:ext cx="838200" cy="4572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510041">
              <a:off x="7296430" y="2290127"/>
              <a:ext cx="838200" cy="4572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40"/>
          <p:cNvGrpSpPr/>
          <p:nvPr/>
        </p:nvGrpSpPr>
        <p:grpSpPr>
          <a:xfrm>
            <a:off x="7207575" y="1170702"/>
            <a:ext cx="2438400" cy="2678048"/>
            <a:chOff x="6629400" y="3897246"/>
            <a:chExt cx="2438400" cy="267804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391400" y="3897246"/>
              <a:ext cx="1676400" cy="158915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629400" y="4114800"/>
              <a:ext cx="1676400" cy="13716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6465953" y="5040247"/>
              <a:ext cx="1850892" cy="121920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7429717" y="4914685"/>
              <a:ext cx="1600199" cy="121963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5867400"/>
              <a:ext cx="2438399" cy="158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3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IRIS – </a:t>
            </a:r>
            <a:r>
              <a:rPr lang="en-US" b="1" dirty="0"/>
              <a:t>Descriptive</a:t>
            </a:r>
            <a:r>
              <a:rPr lang="en-US" dirty="0"/>
              <a:t> Classifier</a:t>
            </a:r>
          </a:p>
        </p:txBody>
      </p:sp>
      <p:pic>
        <p:nvPicPr>
          <p:cNvPr id="5" name="Picture 4" descr="Screen Shot 2013-09-16 at 1.33.35 P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4942" y="2108422"/>
            <a:ext cx="7212057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/>
          <p:cNvSpPr/>
          <p:nvPr/>
        </p:nvSpPr>
        <p:spPr>
          <a:xfrm rot="21299220">
            <a:off x="3291993" y="2207213"/>
            <a:ext cx="1334537" cy="3466597"/>
          </a:xfrm>
          <a:prstGeom prst="ellipse">
            <a:avLst/>
          </a:prstGeom>
          <a:solidFill>
            <a:srgbClr val="FF00FF">
              <a:alpha val="29000"/>
            </a:srgbClr>
          </a:solidFill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0782249">
            <a:off x="4734206" y="3161961"/>
            <a:ext cx="1334537" cy="2983397"/>
          </a:xfrm>
          <a:prstGeom prst="ellipse">
            <a:avLst/>
          </a:prstGeom>
          <a:solidFill>
            <a:schemeClr val="accent4">
              <a:lumMod val="75000"/>
              <a:alpha val="41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192907">
            <a:off x="8104559" y="2604075"/>
            <a:ext cx="1334537" cy="2983397"/>
          </a:xfrm>
          <a:prstGeom prst="ellipse">
            <a:avLst/>
          </a:prstGeom>
          <a:solidFill>
            <a:srgbClr val="FF0000">
              <a:alpha val="41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116286" y="1401201"/>
          <a:ext cx="37734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4" imgW="1930400" imgH="254000" progId="Equation.DSMT4">
                  <p:embed/>
                </p:oleObj>
              </mc:Choice>
              <mc:Fallback>
                <p:oleObj name="Equation" r:id="rId4" imgW="19304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6286" y="1401201"/>
                        <a:ext cx="3773488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23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/>
              <a:t>IRIS – Discriminative</a:t>
            </a:r>
            <a:r>
              <a:rPr lang="en-US" b="1" dirty="0"/>
              <a:t> </a:t>
            </a:r>
            <a:r>
              <a:rPr lang="en-US" dirty="0"/>
              <a:t>Classifier</a:t>
            </a:r>
          </a:p>
        </p:txBody>
      </p:sp>
      <p:pic>
        <p:nvPicPr>
          <p:cNvPr id="5" name="Picture 4" descr="Screen Shot 2013-09-16 at 1.33.35 P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041" y="2162231"/>
            <a:ext cx="7212057" cy="443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4558996" y="2519869"/>
            <a:ext cx="333635" cy="389420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034346" y="2519869"/>
            <a:ext cx="871754" cy="37327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4115121" y="1414939"/>
          <a:ext cx="36496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1866900" imgH="203200" progId="Equation.DSMT4">
                  <p:embed/>
                </p:oleObj>
              </mc:Choice>
              <mc:Fallback>
                <p:oleObj name="Equation" r:id="rId4" imgW="1866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5121" y="1414939"/>
                        <a:ext cx="3649662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310855"/>
            <a:ext cx="7124700" cy="5334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  Transformation / Partition / Purity</a:t>
            </a:r>
          </a:p>
        </p:txBody>
      </p:sp>
      <p:sp>
        <p:nvSpPr>
          <p:cNvPr id="3" name="Oval 2"/>
          <p:cNvSpPr/>
          <p:nvPr/>
        </p:nvSpPr>
        <p:spPr>
          <a:xfrm>
            <a:off x="1983010" y="5468763"/>
            <a:ext cx="2924142" cy="92552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Transformation</a:t>
            </a:r>
          </a:p>
        </p:txBody>
      </p:sp>
      <p:sp>
        <p:nvSpPr>
          <p:cNvPr id="8" name="Oval 7"/>
          <p:cNvSpPr/>
          <p:nvPr/>
        </p:nvSpPr>
        <p:spPr>
          <a:xfrm>
            <a:off x="5280076" y="6123503"/>
            <a:ext cx="1861894" cy="645712"/>
          </a:xfrm>
          <a:prstGeom prst="ellipse">
            <a:avLst/>
          </a:prstGeom>
          <a:noFill/>
          <a:ln w="5715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09655" y="3004296"/>
            <a:ext cx="905768" cy="1558736"/>
          </a:xfrm>
          <a:prstGeom prst="ellipse">
            <a:avLst/>
          </a:prstGeom>
          <a:noFill/>
          <a:ln w="5715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40610" y="1123856"/>
            <a:ext cx="3885225" cy="676844"/>
          </a:xfrm>
          <a:prstGeom prst="ellipse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41970" y="3346942"/>
            <a:ext cx="728188" cy="688759"/>
          </a:xfrm>
          <a:prstGeom prst="ellipse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52210" y="3111914"/>
            <a:ext cx="728188" cy="688759"/>
          </a:xfrm>
          <a:prstGeom prst="ellipse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70073" y="3800673"/>
            <a:ext cx="728188" cy="688759"/>
          </a:xfrm>
          <a:prstGeom prst="ellipse">
            <a:avLst/>
          </a:prstGeom>
          <a:noFill/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609876" y="4209623"/>
            <a:ext cx="2084249" cy="96683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Decision Boundary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002059" y="4132558"/>
            <a:ext cx="1607816" cy="5604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594202" y="2040030"/>
            <a:ext cx="1894772" cy="66036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Region - 1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620364" y="5012040"/>
            <a:ext cx="1894772" cy="6603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Region - 2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302217" y="1190884"/>
            <a:ext cx="1069550" cy="54575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Purity</a:t>
            </a:r>
          </a:p>
        </p:txBody>
      </p:sp>
      <p:cxnSp>
        <p:nvCxnSpPr>
          <p:cNvPr id="32" name="Straight Arrow Connector 31"/>
          <p:cNvCxnSpPr>
            <a:stCxn id="30" idx="3"/>
            <a:endCxn id="11" idx="2"/>
          </p:cNvCxnSpPr>
          <p:nvPr/>
        </p:nvCxnSpPr>
        <p:spPr>
          <a:xfrm flipV="1">
            <a:off x="3371767" y="1462278"/>
            <a:ext cx="1068842" cy="14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25" grpId="0" animBg="1"/>
      <p:bldP spid="26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Bias – Variance Tradeoff</a:t>
            </a:r>
            <a:br>
              <a:rPr lang="en-US" sz="6600" b="1" dirty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7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r>
              <a:rPr lang="en-US" dirty="0"/>
              <a:t>SIMPLE Decision Boundary?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40" y="1351810"/>
            <a:ext cx="7112000" cy="5334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913252" y="1732661"/>
            <a:ext cx="3982086" cy="400341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3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14968</TotalTime>
  <Words>402</Words>
  <Application>Microsoft Macintosh PowerPoint</Application>
  <PresentationFormat>Widescreen</PresentationFormat>
  <Paragraphs>109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ＭＳ Ｐゴシック</vt:lpstr>
      <vt:lpstr>Arial</vt:lpstr>
      <vt:lpstr>Bookman Old Style</vt:lpstr>
      <vt:lpstr>Calibri</vt:lpstr>
      <vt:lpstr>Calibri Light</vt:lpstr>
      <vt:lpstr>Century Gothic</vt:lpstr>
      <vt:lpstr>Gill Sans MT</vt:lpstr>
      <vt:lpstr>Wingdings</vt:lpstr>
      <vt:lpstr>Wingdings 2</vt:lpstr>
      <vt:lpstr>Office Theme</vt:lpstr>
      <vt:lpstr>Perception</vt:lpstr>
      <vt:lpstr>Equation</vt:lpstr>
      <vt:lpstr>Data Mining 2 Supervised Learning</vt:lpstr>
      <vt:lpstr>Quick Recap </vt:lpstr>
      <vt:lpstr>   From Data to Decisions…</vt:lpstr>
      <vt:lpstr>Two types of Classifiers</vt:lpstr>
      <vt:lpstr>IRIS – Descriptive Classifier</vt:lpstr>
      <vt:lpstr>IRIS – Discriminative Classifier</vt:lpstr>
      <vt:lpstr>   Transformation / Partition / Purity</vt:lpstr>
      <vt:lpstr>Bias – Variance Tradeoff </vt:lpstr>
      <vt:lpstr>SIMPLE Decision Boundary?</vt:lpstr>
      <vt:lpstr>    MEDIUM Decision Boundary!</vt:lpstr>
      <vt:lpstr>   COMPLEX Decision Boundary!</vt:lpstr>
      <vt:lpstr>Model SIGNAL not NOISE</vt:lpstr>
      <vt:lpstr>Generalize, don’t Memorize!</vt:lpstr>
      <vt:lpstr>Bias Variance “Tradeoff”</vt:lpstr>
      <vt:lpstr>Linear Classifier – 1 Linear Discriminant Analysis (Bayesian)</vt:lpstr>
      <vt:lpstr>Linear Discriminant Analysis</vt:lpstr>
      <vt:lpstr>Linear Discriminant Analysis</vt:lpstr>
      <vt:lpstr>Linear Classifier – 2 Perceptron (Neuroscience)</vt:lpstr>
      <vt:lpstr>Neuron - the building block of the Brain</vt:lpstr>
      <vt:lpstr>A Perceptron – A Mathematical model of Neuron</vt:lpstr>
      <vt:lpstr>A neuron = a Hyperplane</vt:lpstr>
      <vt:lpstr>A (hyper) plane</vt:lpstr>
      <vt:lpstr>A (hyper) plane</vt:lpstr>
      <vt:lpstr>A (hyper) plane</vt:lpstr>
      <vt:lpstr>A (hyper) plane</vt:lpstr>
      <vt:lpstr>Perceptron – Learning Algorithm</vt:lpstr>
      <vt:lpstr>What’s wrong with a Perceptron?</vt:lpstr>
      <vt:lpstr>Linear Classifier – 3 Logistic Regression (Statistics)</vt:lpstr>
      <vt:lpstr>Bernoulli Trials (101)</vt:lpstr>
      <vt:lpstr>A (hyper) plane</vt:lpstr>
      <vt:lpstr>Linear Regression vs Discriminant</vt:lpstr>
      <vt:lpstr>Interpretations of Logistic</vt:lpstr>
      <vt:lpstr>Perceptron vs.  Logistic Regression</vt:lpstr>
      <vt:lpstr>Perceptron</vt:lpstr>
      <vt:lpstr>Logistic Regression</vt:lpstr>
      <vt:lpstr>Learning in Perceptron vs. LR</vt:lpstr>
      <vt:lpstr>Discriminant functions</vt:lpstr>
      <vt:lpstr>Model Analogies!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Deep Learning</dc:title>
  <dc:creator>Shailesh Kumar</dc:creator>
  <cp:lastModifiedBy>Microsoft Office User</cp:lastModifiedBy>
  <cp:revision>1497</cp:revision>
  <dcterms:created xsi:type="dcterms:W3CDTF">2016-07-13T14:10:23Z</dcterms:created>
  <dcterms:modified xsi:type="dcterms:W3CDTF">2018-07-13T16:44:20Z</dcterms:modified>
</cp:coreProperties>
</file>