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661" r:id="rId2"/>
    <p:sldId id="659" r:id="rId3"/>
    <p:sldId id="423" r:id="rId4"/>
    <p:sldId id="309" r:id="rId5"/>
    <p:sldId id="424" r:id="rId6"/>
    <p:sldId id="277" r:id="rId7"/>
    <p:sldId id="273" r:id="rId8"/>
    <p:sldId id="326" r:id="rId9"/>
    <p:sldId id="327" r:id="rId10"/>
    <p:sldId id="660" r:id="rId11"/>
    <p:sldId id="274" r:id="rId12"/>
    <p:sldId id="425" r:id="rId13"/>
    <p:sldId id="328" r:id="rId14"/>
    <p:sldId id="426" r:id="rId15"/>
    <p:sldId id="329" r:id="rId16"/>
    <p:sldId id="427" r:id="rId17"/>
    <p:sldId id="280" r:id="rId18"/>
    <p:sldId id="428" r:id="rId19"/>
    <p:sldId id="429" r:id="rId20"/>
    <p:sldId id="43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8" autoAdjust="0"/>
    <p:restoredTop sz="94660"/>
  </p:normalViewPr>
  <p:slideViewPr>
    <p:cSldViewPr snapToGrid="0">
      <p:cViewPr varScale="1">
        <p:scale>
          <a:sx n="99" d="100"/>
          <a:sy n="99" d="100"/>
        </p:scale>
        <p:origin x="63"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65180-B095-4C8A-8691-F1D7CEAD8493}" type="datetimeFigureOut">
              <a:rPr lang="en-US" smtClean="0"/>
              <a:t>Mon-17-Feb-20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ECA0E-07D8-4C78-8627-7B4FBD119321}" type="slidenum">
              <a:rPr lang="en-US" smtClean="0"/>
              <a:t>‹#›</a:t>
            </a:fld>
            <a:endParaRPr lang="en-US"/>
          </a:p>
        </p:txBody>
      </p:sp>
    </p:spTree>
    <p:extLst>
      <p:ext uri="{BB962C8B-B14F-4D97-AF65-F5344CB8AC3E}">
        <p14:creationId xmlns:p14="http://schemas.microsoft.com/office/powerpoint/2010/main" val="65255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703263"/>
            <a:ext cx="6248400" cy="3514725"/>
          </a:xfrm>
        </p:spPr>
      </p:sp>
      <p:sp>
        <p:nvSpPr>
          <p:cNvPr id="3" name="Notes Placeholder 2"/>
          <p:cNvSpPr>
            <a:spLocks noGrp="1"/>
          </p:cNvSpPr>
          <p:nvPr>
            <p:ph type="body" idx="1"/>
          </p:nvPr>
        </p:nvSpPr>
        <p:spPr/>
        <p:txBody>
          <a:bodyPr/>
          <a:lstStyle/>
          <a:p>
            <a:r>
              <a:rPr lang="en-US" dirty="0"/>
              <a:t>BPTT</a:t>
            </a:r>
          </a:p>
        </p:txBody>
      </p:sp>
      <p:sp>
        <p:nvSpPr>
          <p:cNvPr id="4" name="Slide Number Placeholder 3"/>
          <p:cNvSpPr>
            <a:spLocks noGrp="1"/>
          </p:cNvSpPr>
          <p:nvPr>
            <p:ph type="sldNum" sz="quarter" idx="10"/>
          </p:nvPr>
        </p:nvSpPr>
        <p:spPr/>
        <p:txBody>
          <a:bodyPr/>
          <a:lstStyle/>
          <a:p>
            <a:fld id="{53389054-84C6-409A-A23F-837E63F0F021}" type="slidenum">
              <a:rPr lang="en-US" smtClean="0"/>
              <a:t>16</a:t>
            </a:fld>
            <a:endParaRPr lang="en-US"/>
          </a:p>
        </p:txBody>
      </p:sp>
    </p:spTree>
    <p:extLst>
      <p:ext uri="{BB962C8B-B14F-4D97-AF65-F5344CB8AC3E}">
        <p14:creationId xmlns:p14="http://schemas.microsoft.com/office/powerpoint/2010/main" val="90702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8BB6-EEFB-4748-AD05-CFBAEC536E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3D835-23D2-49FD-80BF-0909B40D5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08B7EE-F119-4428-B8EC-783B60E9D4D7}"/>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5" name="Footer Placeholder 4">
            <a:extLst>
              <a:ext uri="{FF2B5EF4-FFF2-40B4-BE49-F238E27FC236}">
                <a16:creationId xmlns:a16="http://schemas.microsoft.com/office/drawing/2014/main" id="{6ED563DD-739E-41BF-9D7C-7F6B55E36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7DFAE-265D-499F-A886-5DECFEF307E7}"/>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148702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86D9-523D-4321-B8AF-98AE9435CC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972A52-8907-4F1B-8BAF-77323BCF35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D2B49-A808-415A-A3F9-8379328E494E}"/>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5" name="Footer Placeholder 4">
            <a:extLst>
              <a:ext uri="{FF2B5EF4-FFF2-40B4-BE49-F238E27FC236}">
                <a16:creationId xmlns:a16="http://schemas.microsoft.com/office/drawing/2014/main" id="{67570835-E308-44F1-A186-D43709FF8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1E609-8B0A-4C06-83DB-D922209B1962}"/>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49502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6E4314-A914-44AE-8DF2-E251E0D6BD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11632F-11CB-44D9-876F-BEAFA74584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115AF-2491-4EE6-AA21-0EBE10B97D33}"/>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5" name="Footer Placeholder 4">
            <a:extLst>
              <a:ext uri="{FF2B5EF4-FFF2-40B4-BE49-F238E27FC236}">
                <a16:creationId xmlns:a16="http://schemas.microsoft.com/office/drawing/2014/main" id="{B3C9477C-2A36-4D64-9630-AA476BF8C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C450F-CBE1-4D98-BABA-33ABFE18F4F2}"/>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90182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3123-B16D-4ECF-B76D-16B4CAE61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2096F-24B8-40FE-977F-6B690FF533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052AA-0371-48F0-8E22-9551D3440590}"/>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5" name="Footer Placeholder 4">
            <a:extLst>
              <a:ext uri="{FF2B5EF4-FFF2-40B4-BE49-F238E27FC236}">
                <a16:creationId xmlns:a16="http://schemas.microsoft.com/office/drawing/2014/main" id="{4861E4BC-3073-447E-AC8A-643306503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8DC7C-1F0B-4363-AC58-F46440620558}"/>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1423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DADD-BCBC-46EE-896C-57917337C5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976809-2EF3-42C2-B3BC-44C4E74A89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75B256-4C00-49CD-A352-1D598DC0DEE9}"/>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5" name="Footer Placeholder 4">
            <a:extLst>
              <a:ext uri="{FF2B5EF4-FFF2-40B4-BE49-F238E27FC236}">
                <a16:creationId xmlns:a16="http://schemas.microsoft.com/office/drawing/2014/main" id="{2FCD5F3A-2529-4F94-94CA-1FD220D08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D9F7C-98E0-43A6-9E8D-F310A045ECF4}"/>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190948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4112-B91D-40F4-8610-65D8806F4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127C4-3FFA-468C-B1EF-389E96685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680A2D-D32D-432E-A774-BE16DE5EF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996EDB-AA0B-4DB2-8A8E-FB9C7EEA9681}"/>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6" name="Footer Placeholder 5">
            <a:extLst>
              <a:ext uri="{FF2B5EF4-FFF2-40B4-BE49-F238E27FC236}">
                <a16:creationId xmlns:a16="http://schemas.microsoft.com/office/drawing/2014/main" id="{0D4FE234-EF04-4B87-B1BB-42E6ABEA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7EA13-2B0F-4D79-875D-01C00B94F03D}"/>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381633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0237-4A37-43D2-A310-21CA6EEFD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947EC2-ABDB-4C5D-89BC-B7C78F1F4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496ECD-4348-4863-862D-38A3471C4E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6A8D44-AE04-43C6-A3D8-3281DFF6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BACB61-0EA4-4585-8EDD-1E86FA1610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04B727-6DA1-4CAD-B910-8E91F69FC021}"/>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8" name="Footer Placeholder 7">
            <a:extLst>
              <a:ext uri="{FF2B5EF4-FFF2-40B4-BE49-F238E27FC236}">
                <a16:creationId xmlns:a16="http://schemas.microsoft.com/office/drawing/2014/main" id="{DAC08341-1C89-4C2E-A405-3A55573E22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CE0861-1ABC-4575-89E1-E3217C18576D}"/>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84612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1FC8-96B1-4608-88CF-B122C3195C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0444E0-97EC-4B7C-A9D2-DC4B9A59D901}"/>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4" name="Footer Placeholder 3">
            <a:extLst>
              <a:ext uri="{FF2B5EF4-FFF2-40B4-BE49-F238E27FC236}">
                <a16:creationId xmlns:a16="http://schemas.microsoft.com/office/drawing/2014/main" id="{55E1FD80-1201-4D26-8042-9AE87B1A7B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B39290-D55C-4489-BE4F-DC7C79FD05DF}"/>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3510026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33014-4F35-4764-B606-FD38C1B1C856}"/>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3" name="Footer Placeholder 2">
            <a:extLst>
              <a:ext uri="{FF2B5EF4-FFF2-40B4-BE49-F238E27FC236}">
                <a16:creationId xmlns:a16="http://schemas.microsoft.com/office/drawing/2014/main" id="{72B03296-FD85-48D8-AEB1-6333A11185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0E7EA2-827A-4CAE-BC5A-6C0FAF0A6FA7}"/>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41190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F475-1F62-4ED0-94A2-8666C2FC7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00AEFD-6054-4029-B6C5-6A19D68C7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342DB-8D21-47CD-906B-E1FEE87E8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8CA92-15FF-41F7-85A3-1D7E8B6329BB}"/>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6" name="Footer Placeholder 5">
            <a:extLst>
              <a:ext uri="{FF2B5EF4-FFF2-40B4-BE49-F238E27FC236}">
                <a16:creationId xmlns:a16="http://schemas.microsoft.com/office/drawing/2014/main" id="{1FA5AB13-673F-4C2A-8219-0AE0AADF6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9CEF3-CC1D-4961-BBAC-EA669E993338}"/>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389893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9DF0-FBC2-43D7-B9BB-777D95A70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816919-0072-4CB9-A53D-FB0E09A362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927CC3-6426-4E1A-9D5F-34934AACA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D95BD-0019-41D3-B232-360CE9FDBE1B}"/>
              </a:ext>
            </a:extLst>
          </p:cNvPr>
          <p:cNvSpPr>
            <a:spLocks noGrp="1"/>
          </p:cNvSpPr>
          <p:nvPr>
            <p:ph type="dt" sz="half" idx="10"/>
          </p:nvPr>
        </p:nvSpPr>
        <p:spPr/>
        <p:txBody>
          <a:bodyPr/>
          <a:lstStyle/>
          <a:p>
            <a:fld id="{6BD5752D-1E6B-4F4D-9BE1-359728E596B5}" type="datetimeFigureOut">
              <a:rPr lang="en-US" smtClean="0"/>
              <a:t>Mon-17-Feb-20</a:t>
            </a:fld>
            <a:endParaRPr lang="en-US"/>
          </a:p>
        </p:txBody>
      </p:sp>
      <p:sp>
        <p:nvSpPr>
          <p:cNvPr id="6" name="Footer Placeholder 5">
            <a:extLst>
              <a:ext uri="{FF2B5EF4-FFF2-40B4-BE49-F238E27FC236}">
                <a16:creationId xmlns:a16="http://schemas.microsoft.com/office/drawing/2014/main" id="{655808FE-0DD5-4DD5-A5D4-A9F2057AC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6629F6-9C0D-453F-BA81-FF3229204755}"/>
              </a:ext>
            </a:extLst>
          </p:cNvPr>
          <p:cNvSpPr>
            <a:spLocks noGrp="1"/>
          </p:cNvSpPr>
          <p:nvPr>
            <p:ph type="sldNum" sz="quarter" idx="12"/>
          </p:nvPr>
        </p:nvSpPr>
        <p:spPr/>
        <p:txBody>
          <a:bodyPr/>
          <a:lstStyle/>
          <a:p>
            <a:fld id="{7FE2C925-8453-4934-80E9-321408A7A47B}" type="slidenum">
              <a:rPr lang="en-US" smtClean="0"/>
              <a:t>‹#›</a:t>
            </a:fld>
            <a:endParaRPr lang="en-US"/>
          </a:p>
        </p:txBody>
      </p:sp>
    </p:spTree>
    <p:extLst>
      <p:ext uri="{BB962C8B-B14F-4D97-AF65-F5344CB8AC3E}">
        <p14:creationId xmlns:p14="http://schemas.microsoft.com/office/powerpoint/2010/main" val="347283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EFF2E-03EB-4089-AEA7-15D5C6350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D3F2C2-E285-4414-8BE2-C58A648D5A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D84F3-82B5-49A6-AD98-502804AE0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5752D-1E6B-4F4D-9BE1-359728E596B5}" type="datetimeFigureOut">
              <a:rPr lang="en-US" smtClean="0"/>
              <a:t>Mon-17-Feb-20</a:t>
            </a:fld>
            <a:endParaRPr lang="en-US"/>
          </a:p>
        </p:txBody>
      </p:sp>
      <p:sp>
        <p:nvSpPr>
          <p:cNvPr id="5" name="Footer Placeholder 4">
            <a:extLst>
              <a:ext uri="{FF2B5EF4-FFF2-40B4-BE49-F238E27FC236}">
                <a16:creationId xmlns:a16="http://schemas.microsoft.com/office/drawing/2014/main" id="{B5A6EB78-367C-4765-A339-CE8E92A11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039CD-54D2-402F-9041-EC397FE76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2C925-8453-4934-80E9-321408A7A47B}" type="slidenum">
              <a:rPr lang="en-US" smtClean="0"/>
              <a:t>‹#›</a:t>
            </a:fld>
            <a:endParaRPr lang="en-US"/>
          </a:p>
        </p:txBody>
      </p:sp>
    </p:spTree>
    <p:extLst>
      <p:ext uri="{BB962C8B-B14F-4D97-AF65-F5344CB8AC3E}">
        <p14:creationId xmlns:p14="http://schemas.microsoft.com/office/powerpoint/2010/main" val="59442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hyperlink" Target="http://deeplearning.net/tutoria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2B49-1768-4A24-88D3-ECB910E3ED8C}"/>
              </a:ext>
            </a:extLst>
          </p:cNvPr>
          <p:cNvSpPr>
            <a:spLocks noGrp="1"/>
          </p:cNvSpPr>
          <p:nvPr>
            <p:ph type="title"/>
          </p:nvPr>
        </p:nvSpPr>
        <p:spPr/>
        <p:txBody>
          <a:bodyPr/>
          <a:lstStyle/>
          <a:p>
            <a:r>
              <a:rPr lang="en-US" dirty="0"/>
              <a:t>Avoid overfitting</a:t>
            </a:r>
          </a:p>
        </p:txBody>
      </p:sp>
      <p:sp>
        <p:nvSpPr>
          <p:cNvPr id="3" name="Content Placeholder 2">
            <a:extLst>
              <a:ext uri="{FF2B5EF4-FFF2-40B4-BE49-F238E27FC236}">
                <a16:creationId xmlns:a16="http://schemas.microsoft.com/office/drawing/2014/main" id="{2150DB77-EC30-456A-BA98-2EA2F5D6F04E}"/>
              </a:ext>
            </a:extLst>
          </p:cNvPr>
          <p:cNvSpPr>
            <a:spLocks noGrp="1"/>
          </p:cNvSpPr>
          <p:nvPr>
            <p:ph idx="1"/>
          </p:nvPr>
        </p:nvSpPr>
        <p:spPr/>
        <p:txBody>
          <a:bodyPr/>
          <a:lstStyle/>
          <a:p>
            <a:r>
              <a:rPr lang="en-US" dirty="0"/>
              <a:t>Train/validation curve</a:t>
            </a:r>
          </a:p>
          <a:p>
            <a:r>
              <a:rPr lang="en-US" dirty="0"/>
              <a:t>Penalty – L1/L2</a:t>
            </a:r>
          </a:p>
          <a:p>
            <a:r>
              <a:rPr lang="en-US" dirty="0"/>
              <a:t>Dropout</a:t>
            </a:r>
          </a:p>
        </p:txBody>
      </p:sp>
    </p:spTree>
    <p:extLst>
      <p:ext uri="{BB962C8B-B14F-4D97-AF65-F5344CB8AC3E}">
        <p14:creationId xmlns:p14="http://schemas.microsoft.com/office/powerpoint/2010/main" val="3991345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867-D394-4844-B380-B3287FC25904}"/>
              </a:ext>
            </a:extLst>
          </p:cNvPr>
          <p:cNvSpPr>
            <a:spLocks noGrp="1"/>
          </p:cNvSpPr>
          <p:nvPr>
            <p:ph type="title"/>
          </p:nvPr>
        </p:nvSpPr>
        <p:spPr/>
        <p:txBody>
          <a:bodyPr/>
          <a:lstStyle/>
          <a:p>
            <a:r>
              <a:rPr lang="en-US" dirty="0"/>
              <a:t>Word vector representations</a:t>
            </a:r>
          </a:p>
        </p:txBody>
      </p:sp>
      <p:sp>
        <p:nvSpPr>
          <p:cNvPr id="3" name="Content Placeholder 2">
            <a:extLst>
              <a:ext uri="{FF2B5EF4-FFF2-40B4-BE49-F238E27FC236}">
                <a16:creationId xmlns:a16="http://schemas.microsoft.com/office/drawing/2014/main" id="{387B2D48-C328-4402-AFE3-B2F5FB34EAB9}"/>
              </a:ext>
            </a:extLst>
          </p:cNvPr>
          <p:cNvSpPr>
            <a:spLocks noGrp="1"/>
          </p:cNvSpPr>
          <p:nvPr>
            <p:ph idx="1"/>
          </p:nvPr>
        </p:nvSpPr>
        <p:spPr/>
        <p:txBody>
          <a:bodyPr/>
          <a:lstStyle/>
          <a:p>
            <a:r>
              <a:rPr lang="en-US" dirty="0"/>
              <a:t>One hot encoding</a:t>
            </a:r>
          </a:p>
          <a:p>
            <a:r>
              <a:rPr lang="en-US" dirty="0"/>
              <a:t>Word2vec</a:t>
            </a:r>
          </a:p>
          <a:p>
            <a:r>
              <a:rPr lang="en-US" dirty="0" err="1"/>
              <a:t>GloVe</a:t>
            </a:r>
            <a:endParaRPr lang="en-US" dirty="0"/>
          </a:p>
          <a:p>
            <a:r>
              <a:rPr lang="en-US" dirty="0" err="1"/>
              <a:t>fastText</a:t>
            </a:r>
            <a:endParaRPr lang="en-US" dirty="0"/>
          </a:p>
          <a:p>
            <a:r>
              <a:rPr lang="en-US" dirty="0" err="1"/>
              <a:t>ELMo</a:t>
            </a:r>
            <a:endParaRPr lang="en-US" dirty="0"/>
          </a:p>
        </p:txBody>
      </p:sp>
    </p:spTree>
    <p:extLst>
      <p:ext uri="{BB962C8B-B14F-4D97-AF65-F5344CB8AC3E}">
        <p14:creationId xmlns:p14="http://schemas.microsoft.com/office/powerpoint/2010/main" val="225125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Neural Language Model using MLPs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965420" cy="4351338"/>
              </a:xfrm>
            </p:spPr>
            <p:txBody>
              <a:bodyPr>
                <a:normAutofit fontScale="85000" lnSpcReduction="10000"/>
              </a:bodyPr>
              <a:lstStyle/>
              <a:p>
                <a:r>
                  <a:rPr lang="en-US" dirty="0"/>
                  <a:t>Predict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word based on a fixed size context.</a:t>
                </a:r>
              </a:p>
              <a:p>
                <a:r>
                  <a:rPr lang="en-US" dirty="0"/>
                  <a:t>In all conventional language models, the memory requirements of the system grows exponentially with the window size n making it nearly impossible to model large word windows without running out of memory.</a:t>
                </a:r>
              </a:p>
              <a:p>
                <a:r>
                  <a:rPr lang="en-US" dirty="0"/>
                  <a:t>Problem: Fixed window of context (i.e., n)</a:t>
                </a:r>
              </a:p>
              <a:p>
                <a:r>
                  <a:rPr lang="en-US" dirty="0"/>
                  <a:t>Can there be a model which can handle contexts of different length?</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965420" cy="4351338"/>
              </a:xfrm>
              <a:blipFill>
                <a:blip r:embed="rId2"/>
                <a:stretch>
                  <a:fillRect l="-1720" t="-2521" r="-2211" b="-16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B61F9CF-45CC-4820-BE62-F78471B632F7}"/>
              </a:ext>
            </a:extLst>
          </p:cNvPr>
          <p:cNvPicPr>
            <a:picLocks noChangeAspect="1"/>
          </p:cNvPicPr>
          <p:nvPr/>
        </p:nvPicPr>
        <p:blipFill>
          <a:blip r:embed="rId3"/>
          <a:stretch>
            <a:fillRect/>
          </a:stretch>
        </p:blipFill>
        <p:spPr>
          <a:xfrm>
            <a:off x="6332526" y="5769770"/>
            <a:ext cx="5321243" cy="387920"/>
          </a:xfrm>
          <a:prstGeom prst="rect">
            <a:avLst/>
          </a:prstGeom>
        </p:spPr>
      </p:pic>
      <p:pic>
        <p:nvPicPr>
          <p:cNvPr id="5" name="Picture 4">
            <a:extLst>
              <a:ext uri="{FF2B5EF4-FFF2-40B4-BE49-F238E27FC236}">
                <a16:creationId xmlns:a16="http://schemas.microsoft.com/office/drawing/2014/main" id="{513CD380-AE5A-4D01-ABBD-B3AD4D09EB3D}"/>
              </a:ext>
            </a:extLst>
          </p:cNvPr>
          <p:cNvPicPr>
            <a:picLocks noChangeAspect="1"/>
          </p:cNvPicPr>
          <p:nvPr/>
        </p:nvPicPr>
        <p:blipFill>
          <a:blip r:embed="rId4"/>
          <a:stretch>
            <a:fillRect/>
          </a:stretch>
        </p:blipFill>
        <p:spPr>
          <a:xfrm>
            <a:off x="6584110" y="1519429"/>
            <a:ext cx="4818074" cy="4131578"/>
          </a:xfrm>
          <a:prstGeom prst="rect">
            <a:avLst/>
          </a:prstGeom>
        </p:spPr>
      </p:pic>
    </p:spTree>
    <p:extLst>
      <p:ext uri="{BB962C8B-B14F-4D97-AF65-F5344CB8AC3E}">
        <p14:creationId xmlns:p14="http://schemas.microsoft.com/office/powerpoint/2010/main" val="376063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solidFill>
                  <a:srgbClr val="00B050"/>
                </a:solidFill>
              </a:rPr>
              <a:t>Motivation for sequence learning models</a:t>
            </a:r>
          </a:p>
          <a:p>
            <a:r>
              <a:rPr lang="en-US" b="1" dirty="0">
                <a:solidFill>
                  <a:srgbClr val="FF0000"/>
                </a:solidFill>
              </a:rPr>
              <a:t>Introduction to RNNs</a:t>
            </a:r>
          </a:p>
          <a:p>
            <a:r>
              <a:rPr lang="en-US" dirty="0"/>
              <a:t>RNN application to Image Captioning</a:t>
            </a:r>
          </a:p>
        </p:txBody>
      </p:sp>
    </p:spTree>
    <p:extLst>
      <p:ext uri="{BB962C8B-B14F-4D97-AF65-F5344CB8AC3E}">
        <p14:creationId xmlns:p14="http://schemas.microsoft.com/office/powerpoint/2010/main" val="158095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2ED5-7090-4931-A16A-DA9BD0002E67}"/>
              </a:ext>
            </a:extLst>
          </p:cNvPr>
          <p:cNvSpPr>
            <a:spLocks noGrp="1"/>
          </p:cNvSpPr>
          <p:nvPr>
            <p:ph type="title"/>
          </p:nvPr>
        </p:nvSpPr>
        <p:spPr/>
        <p:txBody>
          <a:bodyPr/>
          <a:lstStyle/>
          <a:p>
            <a:r>
              <a:rPr lang="en-US" dirty="0"/>
              <a:t>Recurrent Neural Networks!</a:t>
            </a:r>
          </a:p>
        </p:txBody>
      </p:sp>
      <p:sp>
        <p:nvSpPr>
          <p:cNvPr id="3" name="Content Placeholder 2">
            <a:extLst>
              <a:ext uri="{FF2B5EF4-FFF2-40B4-BE49-F238E27FC236}">
                <a16:creationId xmlns:a16="http://schemas.microsoft.com/office/drawing/2014/main" id="{328998B0-1A51-45EC-88DF-C894F18B6C20}"/>
              </a:ext>
            </a:extLst>
          </p:cNvPr>
          <p:cNvSpPr>
            <a:spLocks noGrp="1"/>
          </p:cNvSpPr>
          <p:nvPr>
            <p:ph idx="1"/>
          </p:nvPr>
        </p:nvSpPr>
        <p:spPr>
          <a:xfrm>
            <a:off x="838200" y="1825625"/>
            <a:ext cx="10515600" cy="1687596"/>
          </a:xfrm>
        </p:spPr>
        <p:txBody>
          <a:bodyPr/>
          <a:lstStyle/>
          <a:p>
            <a:r>
              <a:rPr lang="en-US" dirty="0"/>
              <a:t>RNNs tie the weights at each time step.</a:t>
            </a:r>
          </a:p>
          <a:p>
            <a:r>
              <a:rPr lang="en-US" dirty="0"/>
              <a:t>Condition the neural network on all previous words.</a:t>
            </a:r>
          </a:p>
          <a:p>
            <a:r>
              <a:rPr lang="en-US" dirty="0"/>
              <a:t>RAM requirement only scales with the number of words.</a:t>
            </a:r>
          </a:p>
        </p:txBody>
      </p:sp>
      <p:pic>
        <p:nvPicPr>
          <p:cNvPr id="4" name="Picture 3">
            <a:extLst>
              <a:ext uri="{FF2B5EF4-FFF2-40B4-BE49-F238E27FC236}">
                <a16:creationId xmlns:a16="http://schemas.microsoft.com/office/drawing/2014/main" id="{75C1225D-30FE-427A-84A2-ECB109B010AC}"/>
              </a:ext>
            </a:extLst>
          </p:cNvPr>
          <p:cNvPicPr>
            <a:picLocks noChangeAspect="1"/>
          </p:cNvPicPr>
          <p:nvPr/>
        </p:nvPicPr>
        <p:blipFill>
          <a:blip r:embed="rId2"/>
          <a:stretch>
            <a:fillRect/>
          </a:stretch>
        </p:blipFill>
        <p:spPr>
          <a:xfrm>
            <a:off x="3352750" y="3513221"/>
            <a:ext cx="5146358" cy="2991177"/>
          </a:xfrm>
          <a:prstGeom prst="rect">
            <a:avLst/>
          </a:prstGeom>
        </p:spPr>
      </p:pic>
    </p:spTree>
    <p:extLst>
      <p:ext uri="{BB962C8B-B14F-4D97-AF65-F5344CB8AC3E}">
        <p14:creationId xmlns:p14="http://schemas.microsoft.com/office/powerpoint/2010/main" val="2419760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9CAF-DE86-45B6-B16A-DC49312FCD26}"/>
              </a:ext>
            </a:extLst>
          </p:cNvPr>
          <p:cNvSpPr>
            <a:spLocks noGrp="1"/>
          </p:cNvSpPr>
          <p:nvPr>
            <p:ph type="title"/>
          </p:nvPr>
        </p:nvSpPr>
        <p:spPr/>
        <p:txBody>
          <a:bodyPr/>
          <a:lstStyle/>
          <a:p>
            <a:r>
              <a:rPr lang="en-US" dirty="0"/>
              <a:t>RNNs</a:t>
            </a:r>
          </a:p>
        </p:txBody>
      </p:sp>
      <p:sp>
        <p:nvSpPr>
          <p:cNvPr id="3" name="Content Placeholder 2">
            <a:extLst>
              <a:ext uri="{FF2B5EF4-FFF2-40B4-BE49-F238E27FC236}">
                <a16:creationId xmlns:a16="http://schemas.microsoft.com/office/drawing/2014/main" id="{0A422DD6-34C7-443F-A6E1-A5F147813449}"/>
              </a:ext>
            </a:extLst>
          </p:cNvPr>
          <p:cNvSpPr>
            <a:spLocks noGrp="1"/>
          </p:cNvSpPr>
          <p:nvPr>
            <p:ph idx="1"/>
          </p:nvPr>
        </p:nvSpPr>
        <p:spPr/>
        <p:txBody>
          <a:bodyPr/>
          <a:lstStyle/>
          <a:p>
            <a:r>
              <a:rPr lang="en-US" dirty="0"/>
              <a:t>RNNs are called recurrent because they perform same task for every element of a sequence.</a:t>
            </a:r>
          </a:p>
          <a:p>
            <a:r>
              <a:rPr lang="en-US" dirty="0"/>
              <a:t>Only thing that differs is the input at each time step.</a:t>
            </a:r>
          </a:p>
          <a:p>
            <a:r>
              <a:rPr lang="en-US" dirty="0"/>
              <a:t>Output is dependent on previous computations.</a:t>
            </a:r>
          </a:p>
          <a:p>
            <a:r>
              <a:rPr lang="en-US" dirty="0"/>
              <a:t>RNNs can be seen as an NN having “memory” about what has been calculated so far.</a:t>
            </a:r>
          </a:p>
        </p:txBody>
      </p:sp>
    </p:spTree>
    <p:extLst>
      <p:ext uri="{BB962C8B-B14F-4D97-AF65-F5344CB8AC3E}">
        <p14:creationId xmlns:p14="http://schemas.microsoft.com/office/powerpoint/2010/main" val="29090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F0BF-BFDC-4D70-90B5-351D8E58CC2F}"/>
              </a:ext>
            </a:extLst>
          </p:cNvPr>
          <p:cNvSpPr>
            <a:spLocks noGrp="1"/>
          </p:cNvSpPr>
          <p:nvPr>
            <p:ph type="title"/>
          </p:nvPr>
        </p:nvSpPr>
        <p:spPr/>
        <p:txBody>
          <a:bodyPr/>
          <a:lstStyle/>
          <a:p>
            <a:r>
              <a:rPr lang="en-US" dirty="0"/>
              <a:t>RNN Language Model</a:t>
            </a:r>
          </a:p>
        </p:txBody>
      </p:sp>
      <p:pic>
        <p:nvPicPr>
          <p:cNvPr id="4" name="Content Placeholder 3">
            <a:extLst>
              <a:ext uri="{FF2B5EF4-FFF2-40B4-BE49-F238E27FC236}">
                <a16:creationId xmlns:a16="http://schemas.microsoft.com/office/drawing/2014/main" id="{AAA0BEA9-86DA-43D0-A289-187840279F76}"/>
              </a:ext>
            </a:extLst>
          </p:cNvPr>
          <p:cNvPicPr>
            <a:picLocks noGrp="1" noChangeAspect="1"/>
          </p:cNvPicPr>
          <p:nvPr>
            <p:ph idx="1"/>
          </p:nvPr>
        </p:nvPicPr>
        <p:blipFill>
          <a:blip r:embed="rId2"/>
          <a:stretch>
            <a:fillRect/>
          </a:stretch>
        </p:blipFill>
        <p:spPr>
          <a:xfrm>
            <a:off x="2253176" y="1825625"/>
            <a:ext cx="7685647" cy="4351338"/>
          </a:xfrm>
          <a:prstGeom prst="rect">
            <a:avLst/>
          </a:prstGeom>
        </p:spPr>
      </p:pic>
    </p:spTree>
    <p:extLst>
      <p:ext uri="{BB962C8B-B14F-4D97-AF65-F5344CB8AC3E}">
        <p14:creationId xmlns:p14="http://schemas.microsoft.com/office/powerpoint/2010/main" val="152020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7" y="-21216"/>
            <a:ext cx="11016343" cy="1143000"/>
          </a:xfrm>
        </p:spPr>
        <p:txBody>
          <a:bodyPr>
            <a:noAutofit/>
          </a:bodyPr>
          <a:lstStyle/>
          <a:p>
            <a:r>
              <a:rPr lang="en-US" dirty="0">
                <a:ea typeface="SimSun" panose="02010600030101010101" pitchFamily="2" charset="-122"/>
              </a:rPr>
              <a:t>Recurrent NN unfolds into a DNN over time</a:t>
            </a:r>
            <a:endParaRPr lang="en-US" dirty="0"/>
          </a:p>
        </p:txBody>
      </p:sp>
      <p:sp>
        <p:nvSpPr>
          <p:cNvPr id="10" name="Rectangle 9"/>
          <p:cNvSpPr/>
          <p:nvPr/>
        </p:nvSpPr>
        <p:spPr>
          <a:xfrm>
            <a:off x="1106782" y="4113266"/>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ectangle 14"/>
          <p:cNvSpPr/>
          <p:nvPr/>
        </p:nvSpPr>
        <p:spPr>
          <a:xfrm>
            <a:off x="1106782" y="5314316"/>
            <a:ext cx="269966" cy="6444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p:cNvSpPr/>
          <p:nvPr/>
        </p:nvSpPr>
        <p:spPr>
          <a:xfrm>
            <a:off x="2106587" y="3153631"/>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p:cNvSpPr/>
          <p:nvPr/>
        </p:nvSpPr>
        <p:spPr>
          <a:xfrm>
            <a:off x="3108960" y="2142455"/>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ectangle 17"/>
          <p:cNvSpPr/>
          <p:nvPr/>
        </p:nvSpPr>
        <p:spPr>
          <a:xfrm>
            <a:off x="5084964" y="2142455"/>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3" name="Straight Arrow Connector 22"/>
          <p:cNvCxnSpPr/>
          <p:nvPr/>
        </p:nvCxnSpPr>
        <p:spPr>
          <a:xfrm>
            <a:off x="5354930" y="3155877"/>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a:off x="5363220" y="2361220"/>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25" name="Straight Arrow Connector 24"/>
          <p:cNvCxnSpPr/>
          <p:nvPr/>
        </p:nvCxnSpPr>
        <p:spPr>
          <a:xfrm>
            <a:off x="5363220" y="2252155"/>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30" name="TextBox 29"/>
          <p:cNvSpPr txBox="1"/>
          <p:nvPr/>
        </p:nvSpPr>
        <p:spPr>
          <a:xfrm>
            <a:off x="5380637" y="2508070"/>
            <a:ext cx="461665" cy="561596"/>
          </a:xfrm>
          <a:prstGeom prst="rect">
            <a:avLst/>
          </a:prstGeom>
          <a:noFill/>
        </p:spPr>
        <p:txBody>
          <a:bodyPr vert="eaVert" wrap="square" rtlCol="0">
            <a:spAutoFit/>
          </a:bodyPr>
          <a:lstStyle/>
          <a:p>
            <a:r>
              <a:rPr lang="en-US" dirty="0">
                <a:solidFill>
                  <a:schemeClr val="accent5"/>
                </a:solidFill>
              </a:rPr>
              <a:t>… …</a:t>
            </a:r>
          </a:p>
        </p:txBody>
      </p:sp>
      <p:cxnSp>
        <p:nvCxnSpPr>
          <p:cNvPr id="31" name="Straight Arrow Connector 30"/>
          <p:cNvCxnSpPr>
            <a:endCxn id="18" idx="1"/>
          </p:cNvCxnSpPr>
          <p:nvPr/>
        </p:nvCxnSpPr>
        <p:spPr>
          <a:xfrm>
            <a:off x="4374323" y="2703031"/>
            <a:ext cx="710641" cy="0"/>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33" name="Straight Arrow Connector 32"/>
          <p:cNvCxnSpPr/>
          <p:nvPr/>
        </p:nvCxnSpPr>
        <p:spPr>
          <a:xfrm>
            <a:off x="3393716" y="2703031"/>
            <a:ext cx="710641" cy="0"/>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34" name="Straight Arrow Connector 33"/>
          <p:cNvCxnSpPr>
            <a:stCxn id="16" idx="3"/>
          </p:cNvCxnSpPr>
          <p:nvPr/>
        </p:nvCxnSpPr>
        <p:spPr>
          <a:xfrm flipV="1">
            <a:off x="2376553" y="3700163"/>
            <a:ext cx="732407" cy="14044"/>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p:cNvCxnSpPr/>
          <p:nvPr/>
        </p:nvCxnSpPr>
        <p:spPr>
          <a:xfrm flipV="1">
            <a:off x="1374180" y="4659798"/>
            <a:ext cx="732407" cy="14044"/>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37" name="Straight Arrow Connector 36"/>
          <p:cNvCxnSpPr/>
          <p:nvPr/>
        </p:nvCxnSpPr>
        <p:spPr>
          <a:xfrm flipV="1">
            <a:off x="2377836" y="3838598"/>
            <a:ext cx="729839" cy="807268"/>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40" name="Straight Arrow Connector 39"/>
          <p:cNvCxnSpPr/>
          <p:nvPr/>
        </p:nvCxnSpPr>
        <p:spPr>
          <a:xfrm flipV="1">
            <a:off x="1375465" y="4870733"/>
            <a:ext cx="729839" cy="807268"/>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41" name="Straight Arrow Connector 40"/>
          <p:cNvCxnSpPr/>
          <p:nvPr/>
        </p:nvCxnSpPr>
        <p:spPr>
          <a:xfrm flipV="1">
            <a:off x="3380611" y="2907640"/>
            <a:ext cx="729839" cy="807268"/>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43" name="TextBox 42"/>
          <p:cNvSpPr txBox="1"/>
          <p:nvPr/>
        </p:nvSpPr>
        <p:spPr>
          <a:xfrm>
            <a:off x="3021874" y="1795978"/>
            <a:ext cx="551050" cy="369332"/>
          </a:xfrm>
          <a:prstGeom prst="rect">
            <a:avLst/>
          </a:prstGeom>
          <a:noFill/>
        </p:spPr>
        <p:txBody>
          <a:bodyPr wrap="square" rtlCol="0">
            <a:spAutoFit/>
          </a:bodyPr>
          <a:lstStyle/>
          <a:p>
            <a:r>
              <a:rPr lang="en-US" b="1" dirty="0">
                <a:solidFill>
                  <a:schemeClr val="accent5"/>
                </a:solidFill>
              </a:rPr>
              <a:t>X</a:t>
            </a:r>
            <a:r>
              <a:rPr lang="en-US" i="1" baseline="-25000" dirty="0">
                <a:solidFill>
                  <a:schemeClr val="accent5"/>
                </a:solidFill>
              </a:rPr>
              <a:t>t+2</a:t>
            </a:r>
          </a:p>
        </p:txBody>
      </p:sp>
      <p:sp>
        <p:nvSpPr>
          <p:cNvPr id="44" name="TextBox 43"/>
          <p:cNvSpPr txBox="1"/>
          <p:nvPr/>
        </p:nvSpPr>
        <p:spPr>
          <a:xfrm>
            <a:off x="2033872" y="2772074"/>
            <a:ext cx="636098" cy="369332"/>
          </a:xfrm>
          <a:prstGeom prst="rect">
            <a:avLst/>
          </a:prstGeom>
          <a:noFill/>
        </p:spPr>
        <p:txBody>
          <a:bodyPr wrap="square" rtlCol="0">
            <a:spAutoFit/>
          </a:bodyPr>
          <a:lstStyle/>
          <a:p>
            <a:r>
              <a:rPr lang="en-US" b="1" dirty="0">
                <a:solidFill>
                  <a:schemeClr val="accent5"/>
                </a:solidFill>
              </a:rPr>
              <a:t>X</a:t>
            </a:r>
            <a:r>
              <a:rPr lang="en-US" i="1" baseline="-25000" dirty="0">
                <a:solidFill>
                  <a:schemeClr val="accent5"/>
                </a:solidFill>
              </a:rPr>
              <a:t>t+1</a:t>
            </a:r>
          </a:p>
        </p:txBody>
      </p:sp>
      <p:sp>
        <p:nvSpPr>
          <p:cNvPr id="45" name="TextBox 44"/>
          <p:cNvSpPr txBox="1"/>
          <p:nvPr/>
        </p:nvSpPr>
        <p:spPr>
          <a:xfrm>
            <a:off x="992383" y="3736093"/>
            <a:ext cx="636098" cy="369332"/>
          </a:xfrm>
          <a:prstGeom prst="rect">
            <a:avLst/>
          </a:prstGeom>
          <a:noFill/>
        </p:spPr>
        <p:txBody>
          <a:bodyPr wrap="square" rtlCol="0">
            <a:spAutoFit/>
          </a:bodyPr>
          <a:lstStyle/>
          <a:p>
            <a:r>
              <a:rPr lang="en-US" b="1" dirty="0" err="1">
                <a:solidFill>
                  <a:schemeClr val="accent5"/>
                </a:solidFill>
              </a:rPr>
              <a:t>x</a:t>
            </a:r>
            <a:r>
              <a:rPr lang="en-US" i="1" baseline="-25000" dirty="0" err="1">
                <a:solidFill>
                  <a:schemeClr val="accent5"/>
                </a:solidFill>
              </a:rPr>
              <a:t>t</a:t>
            </a:r>
            <a:endParaRPr lang="en-US" i="1" baseline="-25000" dirty="0">
              <a:solidFill>
                <a:schemeClr val="accent5"/>
              </a:solidFill>
            </a:endParaRPr>
          </a:p>
        </p:txBody>
      </p:sp>
      <p:sp>
        <p:nvSpPr>
          <p:cNvPr id="46" name="TextBox 45"/>
          <p:cNvSpPr txBox="1"/>
          <p:nvPr/>
        </p:nvSpPr>
        <p:spPr>
          <a:xfrm>
            <a:off x="992383" y="5944562"/>
            <a:ext cx="636098" cy="369332"/>
          </a:xfrm>
          <a:prstGeom prst="rect">
            <a:avLst/>
          </a:prstGeom>
          <a:noFill/>
        </p:spPr>
        <p:txBody>
          <a:bodyPr wrap="square" rtlCol="0">
            <a:spAutoFit/>
          </a:bodyPr>
          <a:lstStyle/>
          <a:p>
            <a:r>
              <a:rPr lang="en-US" b="1" dirty="0" err="1">
                <a:solidFill>
                  <a:schemeClr val="accent5"/>
                </a:solidFill>
              </a:rPr>
              <a:t>h</a:t>
            </a:r>
            <a:r>
              <a:rPr lang="en-US" i="1" baseline="-25000" dirty="0" err="1">
                <a:solidFill>
                  <a:schemeClr val="accent5"/>
                </a:solidFill>
              </a:rPr>
              <a:t>t</a:t>
            </a:r>
            <a:endParaRPr lang="en-US" i="1" baseline="-25000" dirty="0">
              <a:solidFill>
                <a:schemeClr val="accent5"/>
              </a:solidFill>
            </a:endParaRPr>
          </a:p>
        </p:txBody>
      </p:sp>
      <p:sp>
        <p:nvSpPr>
          <p:cNvPr id="47" name="TextBox 46"/>
          <p:cNvSpPr txBox="1"/>
          <p:nvPr/>
        </p:nvSpPr>
        <p:spPr>
          <a:xfrm>
            <a:off x="2033872" y="4988683"/>
            <a:ext cx="636098" cy="369332"/>
          </a:xfrm>
          <a:prstGeom prst="rect">
            <a:avLst/>
          </a:prstGeom>
          <a:noFill/>
        </p:spPr>
        <p:txBody>
          <a:bodyPr wrap="square" rtlCol="0">
            <a:spAutoFit/>
          </a:bodyPr>
          <a:lstStyle/>
          <a:p>
            <a:r>
              <a:rPr lang="en-US" b="1" dirty="0">
                <a:solidFill>
                  <a:schemeClr val="accent5"/>
                </a:solidFill>
              </a:rPr>
              <a:t>h</a:t>
            </a:r>
            <a:r>
              <a:rPr lang="en-US" i="1" baseline="-25000" dirty="0">
                <a:solidFill>
                  <a:schemeClr val="accent5"/>
                </a:solidFill>
              </a:rPr>
              <a:t>t+1</a:t>
            </a:r>
          </a:p>
        </p:txBody>
      </p:sp>
      <p:sp>
        <p:nvSpPr>
          <p:cNvPr id="48" name="TextBox 47"/>
          <p:cNvSpPr txBox="1"/>
          <p:nvPr/>
        </p:nvSpPr>
        <p:spPr>
          <a:xfrm>
            <a:off x="3062562" y="3984966"/>
            <a:ext cx="636098" cy="369332"/>
          </a:xfrm>
          <a:prstGeom prst="rect">
            <a:avLst/>
          </a:prstGeom>
          <a:noFill/>
        </p:spPr>
        <p:txBody>
          <a:bodyPr wrap="square" rtlCol="0">
            <a:spAutoFit/>
          </a:bodyPr>
          <a:lstStyle/>
          <a:p>
            <a:r>
              <a:rPr lang="en-US" b="1" dirty="0">
                <a:solidFill>
                  <a:schemeClr val="accent5"/>
                </a:solidFill>
              </a:rPr>
              <a:t>h</a:t>
            </a:r>
            <a:r>
              <a:rPr lang="en-US" i="1" baseline="-25000" dirty="0">
                <a:solidFill>
                  <a:schemeClr val="accent5"/>
                </a:solidFill>
              </a:rPr>
              <a:t>t+2</a:t>
            </a:r>
          </a:p>
        </p:txBody>
      </p:sp>
      <p:sp>
        <p:nvSpPr>
          <p:cNvPr id="49" name="TextBox 48"/>
          <p:cNvSpPr txBox="1"/>
          <p:nvPr/>
        </p:nvSpPr>
        <p:spPr>
          <a:xfrm>
            <a:off x="5093673" y="3204928"/>
            <a:ext cx="553149" cy="369332"/>
          </a:xfrm>
          <a:prstGeom prst="rect">
            <a:avLst/>
          </a:prstGeom>
          <a:noFill/>
        </p:spPr>
        <p:txBody>
          <a:bodyPr wrap="square" rtlCol="0">
            <a:spAutoFit/>
          </a:bodyPr>
          <a:lstStyle/>
          <a:p>
            <a:r>
              <a:rPr lang="en-US" b="1" dirty="0">
                <a:solidFill>
                  <a:schemeClr val="accent5"/>
                </a:solidFill>
              </a:rPr>
              <a:t>y</a:t>
            </a:r>
            <a:r>
              <a:rPr lang="en-US" i="1" baseline="-25000" dirty="0">
                <a:solidFill>
                  <a:schemeClr val="accent5"/>
                </a:solidFill>
              </a:rPr>
              <a:t>t+3</a:t>
            </a:r>
          </a:p>
        </p:txBody>
      </p:sp>
      <p:sp>
        <p:nvSpPr>
          <p:cNvPr id="50" name="TextBox 49"/>
          <p:cNvSpPr txBox="1"/>
          <p:nvPr/>
        </p:nvSpPr>
        <p:spPr>
          <a:xfrm>
            <a:off x="4522424" y="2395230"/>
            <a:ext cx="357052" cy="369332"/>
          </a:xfrm>
          <a:prstGeom prst="rect">
            <a:avLst/>
          </a:prstGeom>
          <a:noFill/>
        </p:spPr>
        <p:txBody>
          <a:bodyPr wrap="square" rtlCol="0">
            <a:spAutoFit/>
          </a:bodyPr>
          <a:lstStyle/>
          <a:p>
            <a:r>
              <a:rPr lang="en-US" b="1" dirty="0">
                <a:solidFill>
                  <a:schemeClr val="accent5"/>
                </a:solidFill>
              </a:rPr>
              <a:t>V</a:t>
            </a:r>
            <a:endParaRPr lang="en-US" baseline="-25000" dirty="0">
              <a:solidFill>
                <a:schemeClr val="accent5"/>
              </a:solidFill>
            </a:endParaRPr>
          </a:p>
        </p:txBody>
      </p:sp>
      <p:sp>
        <p:nvSpPr>
          <p:cNvPr id="51" name="TextBox 50"/>
          <p:cNvSpPr txBox="1"/>
          <p:nvPr/>
        </p:nvSpPr>
        <p:spPr>
          <a:xfrm>
            <a:off x="3572924" y="2395230"/>
            <a:ext cx="357052" cy="369332"/>
          </a:xfrm>
          <a:prstGeom prst="rect">
            <a:avLst/>
          </a:prstGeom>
          <a:noFill/>
        </p:spPr>
        <p:txBody>
          <a:bodyPr wrap="square" rtlCol="0">
            <a:spAutoFit/>
          </a:bodyPr>
          <a:lstStyle/>
          <a:p>
            <a:r>
              <a:rPr lang="en-US" b="1" dirty="0">
                <a:solidFill>
                  <a:schemeClr val="accent5"/>
                </a:solidFill>
              </a:rPr>
              <a:t>U</a:t>
            </a:r>
            <a:endParaRPr lang="en-US" baseline="-25000" dirty="0">
              <a:solidFill>
                <a:schemeClr val="accent5"/>
              </a:solidFill>
            </a:endParaRPr>
          </a:p>
        </p:txBody>
      </p:sp>
      <p:sp>
        <p:nvSpPr>
          <p:cNvPr id="52" name="TextBox 51"/>
          <p:cNvSpPr txBox="1"/>
          <p:nvPr/>
        </p:nvSpPr>
        <p:spPr>
          <a:xfrm>
            <a:off x="2588183" y="3401999"/>
            <a:ext cx="357052" cy="369332"/>
          </a:xfrm>
          <a:prstGeom prst="rect">
            <a:avLst/>
          </a:prstGeom>
          <a:noFill/>
        </p:spPr>
        <p:txBody>
          <a:bodyPr wrap="square" rtlCol="0">
            <a:spAutoFit/>
          </a:bodyPr>
          <a:lstStyle/>
          <a:p>
            <a:r>
              <a:rPr lang="en-US" b="1" dirty="0">
                <a:solidFill>
                  <a:schemeClr val="accent5"/>
                </a:solidFill>
              </a:rPr>
              <a:t>U</a:t>
            </a:r>
            <a:endParaRPr lang="en-US" baseline="-25000" dirty="0">
              <a:solidFill>
                <a:schemeClr val="accent5"/>
              </a:solidFill>
            </a:endParaRPr>
          </a:p>
        </p:txBody>
      </p:sp>
      <p:sp>
        <p:nvSpPr>
          <p:cNvPr id="53" name="TextBox 52"/>
          <p:cNvSpPr txBox="1"/>
          <p:nvPr/>
        </p:nvSpPr>
        <p:spPr>
          <a:xfrm>
            <a:off x="1569502" y="4354298"/>
            <a:ext cx="357052" cy="369332"/>
          </a:xfrm>
          <a:prstGeom prst="rect">
            <a:avLst/>
          </a:prstGeom>
          <a:noFill/>
        </p:spPr>
        <p:txBody>
          <a:bodyPr wrap="square" rtlCol="0">
            <a:spAutoFit/>
          </a:bodyPr>
          <a:lstStyle/>
          <a:p>
            <a:r>
              <a:rPr lang="en-US" b="1" dirty="0">
                <a:solidFill>
                  <a:schemeClr val="accent5"/>
                </a:solidFill>
              </a:rPr>
              <a:t>U</a:t>
            </a:r>
            <a:endParaRPr lang="en-US" baseline="-25000" dirty="0">
              <a:solidFill>
                <a:schemeClr val="accent5"/>
              </a:solidFill>
            </a:endParaRPr>
          </a:p>
        </p:txBody>
      </p:sp>
      <p:sp>
        <p:nvSpPr>
          <p:cNvPr id="54" name="TextBox 53"/>
          <p:cNvSpPr txBox="1"/>
          <p:nvPr/>
        </p:nvSpPr>
        <p:spPr>
          <a:xfrm>
            <a:off x="2491520" y="3960756"/>
            <a:ext cx="357052" cy="369332"/>
          </a:xfrm>
          <a:prstGeom prst="rect">
            <a:avLst/>
          </a:prstGeom>
          <a:noFill/>
        </p:spPr>
        <p:txBody>
          <a:bodyPr wrap="square" rtlCol="0">
            <a:spAutoFit/>
          </a:bodyPr>
          <a:lstStyle/>
          <a:p>
            <a:r>
              <a:rPr lang="en-US" b="1" dirty="0">
                <a:solidFill>
                  <a:schemeClr val="accent5"/>
                </a:solidFill>
              </a:rPr>
              <a:t>W</a:t>
            </a:r>
            <a:endParaRPr lang="en-US" baseline="-25000" dirty="0">
              <a:solidFill>
                <a:schemeClr val="accent5"/>
              </a:solidFill>
            </a:endParaRPr>
          </a:p>
        </p:txBody>
      </p:sp>
      <p:sp>
        <p:nvSpPr>
          <p:cNvPr id="55" name="TextBox 54"/>
          <p:cNvSpPr txBox="1"/>
          <p:nvPr/>
        </p:nvSpPr>
        <p:spPr>
          <a:xfrm>
            <a:off x="1526143" y="4920521"/>
            <a:ext cx="357052" cy="369332"/>
          </a:xfrm>
          <a:prstGeom prst="rect">
            <a:avLst/>
          </a:prstGeom>
          <a:noFill/>
        </p:spPr>
        <p:txBody>
          <a:bodyPr wrap="square" rtlCol="0">
            <a:spAutoFit/>
          </a:bodyPr>
          <a:lstStyle/>
          <a:p>
            <a:r>
              <a:rPr lang="en-US" b="1" dirty="0">
                <a:solidFill>
                  <a:schemeClr val="accent5"/>
                </a:solidFill>
              </a:rPr>
              <a:t>W</a:t>
            </a:r>
            <a:endParaRPr lang="en-US" baseline="-25000" dirty="0">
              <a:solidFill>
                <a:schemeClr val="accent5"/>
              </a:solidFill>
            </a:endParaRPr>
          </a:p>
        </p:txBody>
      </p:sp>
      <p:sp>
        <p:nvSpPr>
          <p:cNvPr id="56" name="TextBox 55"/>
          <p:cNvSpPr txBox="1"/>
          <p:nvPr/>
        </p:nvSpPr>
        <p:spPr>
          <a:xfrm>
            <a:off x="3494768" y="2971880"/>
            <a:ext cx="357052" cy="369332"/>
          </a:xfrm>
          <a:prstGeom prst="rect">
            <a:avLst/>
          </a:prstGeom>
          <a:noFill/>
        </p:spPr>
        <p:txBody>
          <a:bodyPr wrap="square" rtlCol="0">
            <a:spAutoFit/>
          </a:bodyPr>
          <a:lstStyle/>
          <a:p>
            <a:r>
              <a:rPr lang="en-US" b="1" dirty="0">
                <a:solidFill>
                  <a:schemeClr val="accent5"/>
                </a:solidFill>
              </a:rPr>
              <a:t>W</a:t>
            </a:r>
            <a:endParaRPr lang="en-US" baseline="-25000" dirty="0">
              <a:solidFill>
                <a:schemeClr val="accent5"/>
              </a:solidFill>
            </a:endParaRPr>
          </a:p>
        </p:txBody>
      </p:sp>
      <p:sp>
        <p:nvSpPr>
          <p:cNvPr id="59" name="TextBox 58"/>
          <p:cNvSpPr txBox="1"/>
          <p:nvPr/>
        </p:nvSpPr>
        <p:spPr>
          <a:xfrm>
            <a:off x="4084495" y="3014702"/>
            <a:ext cx="610951" cy="369332"/>
          </a:xfrm>
          <a:prstGeom prst="rect">
            <a:avLst/>
          </a:prstGeom>
          <a:noFill/>
        </p:spPr>
        <p:txBody>
          <a:bodyPr wrap="square" rtlCol="0">
            <a:spAutoFit/>
          </a:bodyPr>
          <a:lstStyle/>
          <a:p>
            <a:r>
              <a:rPr lang="en-US" b="1" dirty="0">
                <a:solidFill>
                  <a:schemeClr val="accent5"/>
                </a:solidFill>
              </a:rPr>
              <a:t>h</a:t>
            </a:r>
            <a:r>
              <a:rPr lang="en-US" i="1" baseline="-25000" dirty="0">
                <a:solidFill>
                  <a:schemeClr val="accent5"/>
                </a:solidFill>
              </a:rPr>
              <a:t>t+3</a:t>
            </a:r>
          </a:p>
        </p:txBody>
      </p:sp>
      <mc:AlternateContent xmlns:mc="http://schemas.openxmlformats.org/markup-compatibility/2006" xmlns:a14="http://schemas.microsoft.com/office/drawing/2010/main">
        <mc:Choice Requires="a14">
          <p:sp>
            <p:nvSpPr>
              <p:cNvPr id="60" name="TextBox 59"/>
              <p:cNvSpPr txBox="1"/>
              <p:nvPr/>
            </p:nvSpPr>
            <p:spPr>
              <a:xfrm>
                <a:off x="6223429" y="4748518"/>
                <a:ext cx="3953691" cy="1936236"/>
              </a:xfrm>
              <a:prstGeom prst="rect">
                <a:avLst/>
              </a:prstGeom>
              <a:noFill/>
            </p:spPr>
            <p:txBody>
              <a:bodyPr wrap="square" rtlCol="0">
                <a:spAutoFit/>
              </a:bodyPr>
              <a:lstStyle/>
              <a:p>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𝑡</m:t>
                        </m:r>
                      </m:sub>
                    </m:sSub>
                    <m:r>
                      <a:rPr lang="en-US" b="1" i="0" smtClean="0">
                        <a:latin typeface="Cambria Math" panose="02040503050406030204" pitchFamily="18" charset="0"/>
                      </a:rPr>
                      <m:t>=</m:t>
                    </m:r>
                    <m:r>
                      <a:rPr lang="en-US" b="1">
                        <a:latin typeface="Cambria Math" panose="02040503050406030204" pitchFamily="18" charset="0"/>
                      </a:rPr>
                      <m:t>𝐔</m:t>
                    </m:r>
                    <m:sSub>
                      <m:sSubPr>
                        <m:ctrlPr>
                          <a:rPr lang="en-US" i="1">
                            <a:latin typeface="Cambria Math" panose="02040503050406030204" pitchFamily="18" charset="0"/>
                          </a:rPr>
                        </m:ctrlPr>
                      </m:sSubPr>
                      <m:e>
                        <m:r>
                          <a:rPr lang="en-US" b="1" i="1" smtClean="0">
                            <a:latin typeface="Cambria Math" panose="02040503050406030204" pitchFamily="18" charset="0"/>
                          </a:rPr>
                          <m:t>𝒙</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𝐖</m:t>
                    </m:r>
                    <m:sSub>
                      <m:sSubPr>
                        <m:ctrlPr>
                          <a:rPr lang="en-US" i="1">
                            <a:latin typeface="Cambria Math" panose="02040503050406030204" pitchFamily="18" charset="0"/>
                          </a:rPr>
                        </m:ctrlPr>
                      </m:sSubPr>
                      <m:e>
                        <m:r>
                          <a:rPr lang="en-US" b="1">
                            <a:latin typeface="Cambria Math" panose="02040503050406030204" pitchFamily="18" charset="0"/>
                          </a:rPr>
                          <m:t>𝐡</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b="0" i="1" dirty="0">
                    <a:latin typeface="Cambria Math" panose="02040503050406030204" pitchFamily="18" charset="0"/>
                  </a:rPr>
                  <a:t> </a:t>
                </a:r>
              </a:p>
              <a:p>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𝐡</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a:t> </a:t>
                </a:r>
              </a:p>
              <a:p>
                <a14:m>
                  <m:oMath xmlns:m="http://schemas.openxmlformats.org/officeDocument/2006/math">
                    <m:sSub>
                      <m:sSubPr>
                        <m:ctrlPr>
                          <a:rPr lang="en-US" i="1">
                            <a:latin typeface="Cambria Math" panose="02040503050406030204" pitchFamily="18" charset="0"/>
                          </a:rPr>
                        </m:ctrlPr>
                      </m:sSubPr>
                      <m:e>
                        <m:r>
                          <a:rPr lang="en-US" b="1" i="0" smtClean="0">
                            <a:latin typeface="Cambria Math" panose="02040503050406030204" pitchFamily="18" charset="0"/>
                          </a:rPr>
                          <m:t>𝐲</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𝑔</m:t>
                    </m:r>
                    <m:r>
                      <a:rPr lang="en-US" i="1">
                        <a:latin typeface="Cambria Math" panose="02040503050406030204" pitchFamily="18" charset="0"/>
                      </a:rPr>
                      <m:t>(</m:t>
                    </m:r>
                    <m:r>
                      <a:rPr lang="en-US" b="1">
                        <a:latin typeface="Cambria Math" panose="02040503050406030204" pitchFamily="18" charset="0"/>
                      </a:rPr>
                      <m:t>𝐕</m:t>
                    </m:r>
                    <m:sSub>
                      <m:sSubPr>
                        <m:ctrlPr>
                          <a:rPr lang="en-US" i="1">
                            <a:latin typeface="Cambria Math" panose="02040503050406030204" pitchFamily="18" charset="0"/>
                          </a:rPr>
                        </m:ctrlPr>
                      </m:sSubPr>
                      <m:e>
                        <m:r>
                          <a:rPr lang="en-US" b="1" i="0" smtClean="0">
                            <a:latin typeface="Cambria Math" panose="02040503050406030204" pitchFamily="18" charset="0"/>
                          </a:rPr>
                          <m:t>𝐡</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 </a:t>
                </a:r>
              </a:p>
              <a:p>
                <a:endParaRPr lang="en-US" dirty="0"/>
              </a:p>
              <a:p>
                <a:r>
                  <a:rPr lang="en-US" dirty="0"/>
                  <a:t>where</a:t>
                </a:r>
              </a:p>
              <a:p>
                <a:r>
                  <a:rPr lang="en-US" dirty="0"/>
                  <a:t>f</a:t>
                </a:r>
                <a14:m>
                  <m:oMath xmlns:m="http://schemas.openxmlformats.org/officeDocument/2006/math">
                    <m:d>
                      <m:dPr>
                        <m:ctrlPr>
                          <a:rPr lang="en-US" i="1">
                            <a:latin typeface="Cambria Math" panose="02040503050406030204" pitchFamily="18" charset="0"/>
                          </a:rPr>
                        </m:ctrlPr>
                      </m:dPr>
                      <m:e>
                        <m:r>
                          <a:rPr lang="en-US" i="1" smtClean="0">
                            <a:latin typeface="Cambria Math" panose="02040503050406030204" pitchFamily="18" charset="0"/>
                          </a:rPr>
                          <m:t>𝑧</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m:rPr>
                            <m:sty m:val="p"/>
                          </m:rPr>
                          <a:rPr lang="en-US" b="0" i="0" smtClean="0">
                            <a:latin typeface="Cambria Math" panose="02040503050406030204" pitchFamily="18" charset="0"/>
                          </a:rPr>
                          <m:t>exp</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𝑚</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𝑚</m:t>
                                </m:r>
                              </m:sub>
                            </m:sSub>
                            <m:r>
                              <a:rPr lang="en-US" b="0" i="1" smtClean="0">
                                <a:latin typeface="Cambria Math" panose="02040503050406030204" pitchFamily="18" charset="0"/>
                              </a:rPr>
                              <m:t>)</m:t>
                            </m:r>
                          </m:e>
                        </m:func>
                      </m:num>
                      <m:den>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𝑘</m:t>
                            </m: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func>
                          </m:e>
                        </m:nary>
                      </m:den>
                    </m:f>
                  </m:oMath>
                </a14:m>
                <a:r>
                  <a:rPr lang="en-US" dirty="0"/>
                  <a:t> </a:t>
                </a:r>
              </a:p>
            </p:txBody>
          </p:sp>
        </mc:Choice>
        <mc:Fallback xmlns="">
          <p:sp>
            <p:nvSpPr>
              <p:cNvPr id="60" name="TextBox 59"/>
              <p:cNvSpPr txBox="1">
                <a:spLocks noRot="1" noChangeAspect="1" noMove="1" noResize="1" noEditPoints="1" noAdjustHandles="1" noChangeArrowheads="1" noChangeShapeType="1" noTextEdit="1"/>
              </p:cNvSpPr>
              <p:nvPr/>
            </p:nvSpPr>
            <p:spPr>
              <a:xfrm>
                <a:off x="6223429" y="4748518"/>
                <a:ext cx="3953691" cy="1936236"/>
              </a:xfrm>
              <a:prstGeom prst="rect">
                <a:avLst/>
              </a:prstGeom>
              <a:blipFill>
                <a:blip r:embed="rId3"/>
                <a:stretch>
                  <a:fillRect l="-1389" b="-24214"/>
                </a:stretch>
              </a:blipFill>
            </p:spPr>
            <p:txBody>
              <a:bodyPr/>
              <a:lstStyle/>
              <a:p>
                <a:r>
                  <a:rPr lang="en-US">
                    <a:noFill/>
                  </a:rPr>
                  <a:t> </a:t>
                </a:r>
              </a:p>
            </p:txBody>
          </p:sp>
        </mc:Fallback>
      </mc:AlternateContent>
      <p:sp>
        <p:nvSpPr>
          <p:cNvPr id="67" name="Slide Number Placeholder 66"/>
          <p:cNvSpPr>
            <a:spLocks noGrp="1"/>
          </p:cNvSpPr>
          <p:nvPr>
            <p:ph type="sldNum" sz="quarter" idx="12"/>
          </p:nvPr>
        </p:nvSpPr>
        <p:spPr/>
        <p:txBody>
          <a:bodyPr/>
          <a:lstStyle/>
          <a:p>
            <a:fld id="{1A31BF7D-951B-4754-AB32-7F92F29E1278}" type="slidenum">
              <a:rPr lang="en-US" smtClean="0"/>
              <a:t>16</a:t>
            </a:fld>
            <a:endParaRPr lang="en-US"/>
          </a:p>
        </p:txBody>
      </p:sp>
      <p:sp>
        <p:nvSpPr>
          <p:cNvPr id="57" name="Rectangle 56"/>
          <p:cNvSpPr/>
          <p:nvPr/>
        </p:nvSpPr>
        <p:spPr>
          <a:xfrm>
            <a:off x="2119308" y="4423473"/>
            <a:ext cx="269966" cy="6444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8" name="Rectangle 57"/>
          <p:cNvSpPr/>
          <p:nvPr/>
        </p:nvSpPr>
        <p:spPr>
          <a:xfrm>
            <a:off x="3102707" y="3384404"/>
            <a:ext cx="269966" cy="6444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5" name="Rectangle 64"/>
          <p:cNvSpPr/>
          <p:nvPr/>
        </p:nvSpPr>
        <p:spPr>
          <a:xfrm>
            <a:off x="4110450" y="2449862"/>
            <a:ext cx="269966" cy="6444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5" name="TextBox 94"/>
              <p:cNvSpPr txBox="1"/>
              <p:nvPr/>
            </p:nvSpPr>
            <p:spPr>
              <a:xfrm>
                <a:off x="6177560" y="3665123"/>
                <a:ext cx="3953691" cy="1200329"/>
              </a:xfrm>
              <a:prstGeom prst="rect">
                <a:avLst/>
              </a:prstGeom>
              <a:noFill/>
            </p:spPr>
            <p:txBody>
              <a:bodyPr wrap="square" rtlCol="0">
                <a:spAutoFit/>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𝑡</m:t>
                        </m:r>
                      </m:sub>
                    </m:sSub>
                  </m:oMath>
                </a14:m>
                <a:r>
                  <a:rPr lang="en-US" b="0" i="1" dirty="0">
                    <a:latin typeface="Cambria Math" panose="02040503050406030204" pitchFamily="18" charset="0"/>
                  </a:rPr>
                  <a:t> </a:t>
                </a:r>
                <a:r>
                  <a:rPr lang="en-US" b="0" dirty="0"/>
                  <a:t>input at time </a:t>
                </a:r>
                <a:r>
                  <a:rPr lang="en-US" b="0" i="1" dirty="0"/>
                  <a:t>t</a:t>
                </a:r>
              </a:p>
              <a:p>
                <a14:m>
                  <m:oMath xmlns:m="http://schemas.openxmlformats.org/officeDocument/2006/math">
                    <m:sSub>
                      <m:sSubPr>
                        <m:ctrlPr>
                          <a:rPr lang="en-US" b="1" i="1">
                            <a:latin typeface="Cambria Math" panose="02040503050406030204" pitchFamily="18" charset="0"/>
                          </a:rPr>
                        </m:ctrlPr>
                      </m:sSubPr>
                      <m:e>
                        <m:r>
                          <a:rPr lang="en-US" b="1" i="0" smtClean="0">
                            <a:latin typeface="Cambria Math" panose="02040503050406030204" pitchFamily="18" charset="0"/>
                          </a:rPr>
                          <m:t>𝐡</m:t>
                        </m:r>
                      </m:e>
                      <m:sub>
                        <m:r>
                          <a:rPr lang="en-US" i="1">
                            <a:latin typeface="Cambria Math" panose="02040503050406030204" pitchFamily="18" charset="0"/>
                          </a:rPr>
                          <m:t>𝑡</m:t>
                        </m:r>
                      </m:sub>
                    </m:sSub>
                  </m:oMath>
                </a14:m>
                <a:r>
                  <a:rPr lang="en-US" i="1" dirty="0">
                    <a:latin typeface="Cambria Math" panose="02040503050406030204" pitchFamily="18" charset="0"/>
                  </a:rPr>
                  <a:t> </a:t>
                </a:r>
                <a:r>
                  <a:rPr lang="en-US" dirty="0"/>
                  <a:t>memory (state) at time </a:t>
                </a:r>
                <a:r>
                  <a:rPr lang="en-US" i="1" dirty="0"/>
                  <a:t>t</a:t>
                </a:r>
                <a:endParaRPr lang="en-US" dirty="0"/>
              </a:p>
              <a:p>
                <a14:m>
                  <m:oMath xmlns:m="http://schemas.openxmlformats.org/officeDocument/2006/math">
                    <m:sSub>
                      <m:sSubPr>
                        <m:ctrlPr>
                          <a:rPr lang="en-US" b="1" i="1">
                            <a:latin typeface="Cambria Math" panose="02040503050406030204" pitchFamily="18" charset="0"/>
                          </a:rPr>
                        </m:ctrlPr>
                      </m:sSubPr>
                      <m:e>
                        <m:r>
                          <a:rPr lang="en-US" b="1" i="0" smtClean="0">
                            <a:latin typeface="Cambria Math" panose="02040503050406030204" pitchFamily="18" charset="0"/>
                          </a:rPr>
                          <m:t>𝐲</m:t>
                        </m:r>
                      </m:e>
                      <m:sub>
                        <m:r>
                          <a:rPr lang="en-US" i="1">
                            <a:latin typeface="Cambria Math" panose="02040503050406030204" pitchFamily="18" charset="0"/>
                          </a:rPr>
                          <m:t>𝑡</m:t>
                        </m:r>
                      </m:sub>
                    </m:sSub>
                  </m:oMath>
                </a14:m>
                <a:r>
                  <a:rPr lang="en-US" i="1" dirty="0">
                    <a:latin typeface="Cambria Math" panose="02040503050406030204" pitchFamily="18" charset="0"/>
                  </a:rPr>
                  <a:t> </a:t>
                </a:r>
                <a:r>
                  <a:rPr lang="en-US" dirty="0"/>
                  <a:t>output at time </a:t>
                </a:r>
                <a:r>
                  <a:rPr lang="en-US" i="1" dirty="0"/>
                  <a:t>t</a:t>
                </a:r>
                <a:endParaRPr lang="en-US" dirty="0"/>
              </a:p>
              <a:p>
                <a:endParaRPr lang="en-US" b="0" dirty="0"/>
              </a:p>
            </p:txBody>
          </p:sp>
        </mc:Choice>
        <mc:Fallback xmlns="">
          <p:sp>
            <p:nvSpPr>
              <p:cNvPr id="95" name="TextBox 94"/>
              <p:cNvSpPr txBox="1">
                <a:spLocks noRot="1" noChangeAspect="1" noMove="1" noResize="1" noEditPoints="1" noAdjustHandles="1" noChangeArrowheads="1" noChangeShapeType="1" noTextEdit="1"/>
              </p:cNvSpPr>
              <p:nvPr/>
            </p:nvSpPr>
            <p:spPr>
              <a:xfrm>
                <a:off x="6177560" y="3665123"/>
                <a:ext cx="3953691" cy="1200329"/>
              </a:xfrm>
              <a:prstGeom prst="rect">
                <a:avLst/>
              </a:prstGeom>
              <a:blipFill>
                <a:blip r:embed="rId4"/>
                <a:stretch>
                  <a:fillRect t="-2538"/>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6231819" y="1571625"/>
            <a:ext cx="5474405" cy="1812409"/>
          </a:xfrm>
          <a:prstGeom prst="rect">
            <a:avLst/>
          </a:prstGeom>
        </p:spPr>
      </p:pic>
      <p:sp>
        <p:nvSpPr>
          <p:cNvPr id="81" name="Content Placeholder 2"/>
          <p:cNvSpPr>
            <a:spLocks noGrp="1"/>
          </p:cNvSpPr>
          <p:nvPr>
            <p:ph idx="1"/>
          </p:nvPr>
        </p:nvSpPr>
        <p:spPr>
          <a:xfrm>
            <a:off x="122837" y="902473"/>
            <a:ext cx="10515600" cy="899990"/>
          </a:xfrm>
        </p:spPr>
        <p:txBody>
          <a:bodyPr/>
          <a:lstStyle/>
          <a:p>
            <a:r>
              <a:rPr lang="en-US" dirty="0"/>
              <a:t>Condition the neural network on all previous words and tie the weights at each time step.</a:t>
            </a:r>
          </a:p>
          <a:p>
            <a:endParaRPr lang="en-US" dirty="0"/>
          </a:p>
          <a:p>
            <a:endParaRPr lang="en-US" dirty="0"/>
          </a:p>
        </p:txBody>
      </p:sp>
    </p:spTree>
    <p:extLst>
      <p:ext uri="{BB962C8B-B14F-4D97-AF65-F5344CB8AC3E}">
        <p14:creationId xmlns:p14="http://schemas.microsoft.com/office/powerpoint/2010/main" val="384329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animBg="1"/>
      <p:bldP spid="18" grpId="0" animBg="1"/>
      <p:bldP spid="30"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9" grpId="0"/>
      <p:bldP spid="60" grpId="0"/>
      <p:bldP spid="57" grpId="0" animBg="1"/>
      <p:bldP spid="58" grpId="0" animBg="1"/>
      <p:bldP spid="65" grpId="0" animBg="1"/>
      <p:bldP spid="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a:t>Back propagation through time (BPTT)</a:t>
            </a:r>
            <a:endParaRPr lang="en-US" dirty="0"/>
          </a:p>
        </p:txBody>
      </p:sp>
      <p:sp>
        <p:nvSpPr>
          <p:cNvPr id="3" name="Content Placeholder 2"/>
          <p:cNvSpPr>
            <a:spLocks noGrp="1"/>
          </p:cNvSpPr>
          <p:nvPr>
            <p:ph idx="1"/>
          </p:nvPr>
        </p:nvSpPr>
        <p:spPr>
          <a:xfrm>
            <a:off x="487218" y="2789381"/>
            <a:ext cx="10515600" cy="3560237"/>
          </a:xfrm>
        </p:spPr>
        <p:txBody>
          <a:bodyPr>
            <a:normAutofit fontScale="55000" lnSpcReduction="20000"/>
          </a:bodyPr>
          <a:lstStyle/>
          <a:p>
            <a:pPr marL="0" indent="0">
              <a:buNone/>
            </a:pPr>
            <a:r>
              <a:rPr lang="en-US" dirty="0" err="1"/>
              <a:t>Back_Propagation_Through_Time</a:t>
            </a:r>
            <a:r>
              <a:rPr lang="en-US" dirty="0"/>
              <a:t>(x, y)   // x[t] is the input at time t. y[t] is the output</a:t>
            </a:r>
          </a:p>
          <a:p>
            <a:pPr marL="0" indent="0">
              <a:buNone/>
            </a:pPr>
            <a:r>
              <a:rPr lang="en-US" dirty="0"/>
              <a:t>    Unfold the network to contain k instances of f</a:t>
            </a:r>
          </a:p>
          <a:p>
            <a:pPr marL="0" indent="0">
              <a:buNone/>
            </a:pPr>
            <a:r>
              <a:rPr lang="en-US" dirty="0"/>
              <a:t>    do until stopping criteria is met:</a:t>
            </a:r>
          </a:p>
          <a:p>
            <a:pPr marL="0" indent="0">
              <a:buNone/>
            </a:pPr>
            <a:r>
              <a:rPr lang="en-US" dirty="0"/>
              <a:t>        h = the zero-magnitude vector; // h is the current context</a:t>
            </a:r>
          </a:p>
          <a:p>
            <a:pPr marL="0" indent="0">
              <a:buNone/>
            </a:pPr>
            <a:r>
              <a:rPr lang="en-US" dirty="0"/>
              <a:t>        for t from 0 to n - 1         // t is time. n is the length of the training sequence</a:t>
            </a:r>
          </a:p>
          <a:p>
            <a:pPr marL="0" indent="0">
              <a:buNone/>
            </a:pPr>
            <a:r>
              <a:rPr lang="en-US" dirty="0"/>
              <a:t>            Set the network inputs to h, x[t], x[t+1], ..., x[t+k-1]</a:t>
            </a:r>
          </a:p>
          <a:p>
            <a:pPr marL="0" indent="0">
              <a:buNone/>
            </a:pPr>
            <a:r>
              <a:rPr lang="en-US" dirty="0"/>
              <a:t>            p = forward-propagate the inputs over the whole unfolded network</a:t>
            </a:r>
          </a:p>
          <a:p>
            <a:pPr marL="0" indent="0">
              <a:buNone/>
            </a:pPr>
            <a:r>
              <a:rPr lang="en-US" dirty="0"/>
              <a:t>            e = y[</a:t>
            </a:r>
            <a:r>
              <a:rPr lang="en-US" dirty="0" err="1"/>
              <a:t>t+k</a:t>
            </a:r>
            <a:r>
              <a:rPr lang="en-US" dirty="0"/>
              <a:t>] - p;           // error = target - prediction</a:t>
            </a:r>
          </a:p>
          <a:p>
            <a:pPr marL="0" indent="0">
              <a:buNone/>
            </a:pPr>
            <a:r>
              <a:rPr lang="en-US" dirty="0"/>
              <a:t>            Back-propagate the error, e, back across the whole unfolded network</a:t>
            </a:r>
          </a:p>
          <a:p>
            <a:pPr marL="0" indent="0">
              <a:buNone/>
            </a:pPr>
            <a:r>
              <a:rPr lang="en-US" dirty="0"/>
              <a:t>            Update all the weights in the network</a:t>
            </a:r>
          </a:p>
          <a:p>
            <a:pPr marL="0" indent="0">
              <a:buNone/>
            </a:pPr>
            <a:r>
              <a:rPr lang="en-US" dirty="0"/>
              <a:t>            Average the weights in each instance of f together, so that each f is identical</a:t>
            </a:r>
          </a:p>
          <a:p>
            <a:pPr marL="0" indent="0">
              <a:buNone/>
            </a:pPr>
            <a:r>
              <a:rPr lang="en-US" dirty="0"/>
              <a:t>            h = f(h);                 // compute the context for the next time-step</a:t>
            </a:r>
          </a:p>
          <a:p>
            <a:pPr marL="0" indent="0">
              <a:buNone/>
            </a:pPr>
            <a:endParaRPr lang="en-US" dirty="0"/>
          </a:p>
        </p:txBody>
      </p:sp>
      <p:pic>
        <p:nvPicPr>
          <p:cNvPr id="5" name="Picture 4"/>
          <p:cNvPicPr>
            <a:picLocks noChangeAspect="1"/>
          </p:cNvPicPr>
          <p:nvPr/>
        </p:nvPicPr>
        <p:blipFill>
          <a:blip r:embed="rId2"/>
          <a:stretch>
            <a:fillRect/>
          </a:stretch>
        </p:blipFill>
        <p:spPr>
          <a:xfrm>
            <a:off x="6471964" y="860424"/>
            <a:ext cx="5474405" cy="1812409"/>
          </a:xfrm>
          <a:prstGeom prst="rect">
            <a:avLst/>
          </a:prstGeom>
        </p:spPr>
      </p:pic>
      <p:sp>
        <p:nvSpPr>
          <p:cNvPr id="4" name="Rectangle 3"/>
          <p:cNvSpPr/>
          <p:nvPr/>
        </p:nvSpPr>
        <p:spPr>
          <a:xfrm>
            <a:off x="7806613" y="3326845"/>
            <a:ext cx="3912636" cy="2631490"/>
          </a:xfrm>
          <a:prstGeom prst="rect">
            <a:avLst/>
          </a:prstGeom>
        </p:spPr>
        <p:txBody>
          <a:bodyPr wrap="square">
            <a:spAutoFit/>
          </a:bodyPr>
          <a:lstStyle/>
          <a:p>
            <a:pPr marL="285750" indent="-285750">
              <a:buFont typeface="Arial" panose="020B0604020202020204" pitchFamily="34" charset="0"/>
              <a:buChar char="•"/>
            </a:pPr>
            <a:r>
              <a:rPr lang="en-US" sz="1500" dirty="0">
                <a:latin typeface="Lato"/>
              </a:rPr>
              <a:t>Truncated BPTT is an approximation of full BPTT that is preferred for long sequences, since full BPTT’s forward/backward cost per parameter update becomes very high over many time steps. </a:t>
            </a:r>
          </a:p>
          <a:p>
            <a:pPr marL="285750" indent="-285750">
              <a:buFont typeface="Arial" panose="020B0604020202020204" pitchFamily="34" charset="0"/>
              <a:buChar char="•"/>
            </a:pPr>
            <a:r>
              <a:rPr lang="en-US" sz="1500" dirty="0">
                <a:latin typeface="Lato"/>
              </a:rPr>
              <a:t>The downside is that the gradient can only flow back so far due to that truncation, so the network can’t learn dependencies that are as long as in full BPTT.</a:t>
            </a:r>
            <a:endParaRPr lang="en-US" sz="1500" dirty="0"/>
          </a:p>
        </p:txBody>
      </p:sp>
    </p:spTree>
    <p:extLst>
      <p:ext uri="{BB962C8B-B14F-4D97-AF65-F5344CB8AC3E}">
        <p14:creationId xmlns:p14="http://schemas.microsoft.com/office/powerpoint/2010/main" val="11233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Recurrent Neural Networks Loss Computation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e>
                        </m:d>
                      </m:sup>
                    </m:sSup>
                  </m:oMath>
                </a14:m>
                <a:r>
                  <a:rPr lang="en-US" dirty="0"/>
                  <a:t> is a probability distribution over the vocabulary.</a:t>
                </a:r>
              </a:p>
              <a:p>
                <a:r>
                  <a:rPr lang="en-US" dirty="0"/>
                  <a:t>Cross entropy loss function can be used for predicting words.</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e>
                        </m:d>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e>
                        </m:func>
                      </m:e>
                    </m:nary>
                  </m:oMath>
                </a14:m>
                <a:endParaRPr lang="en-US" dirty="0"/>
              </a:p>
              <a:p>
                <a:r>
                  <a:rPr lang="en-US" dirty="0"/>
                  <a:t>Over a dataset of </a:t>
                </a:r>
                <a14:m>
                  <m:oMath xmlns:m="http://schemas.openxmlformats.org/officeDocument/2006/math">
                    <m:r>
                      <a:rPr lang="en-US" b="0" i="1" smtClean="0">
                        <a:latin typeface="Cambria Math" panose="02040503050406030204" pitchFamily="18" charset="0"/>
                      </a:rPr>
                      <m:t>𝑇</m:t>
                    </m:r>
                  </m:oMath>
                </a14:m>
                <a:r>
                  <a:rPr lang="en-US" dirty="0"/>
                  <a:t> words</a:t>
                </a:r>
              </a:p>
              <a:p>
                <a:pPr lvl="1"/>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𝑗</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𝑗</m:t>
                                    </m:r>
                                  </m:sub>
                                </m:sSub>
                              </m:e>
                            </m:func>
                          </m:e>
                        </m:nary>
                      </m:e>
                    </m:nary>
                  </m:oMath>
                </a14:m>
                <a:endParaRPr lang="en-US" dirty="0"/>
              </a:p>
              <a:p>
                <a:r>
                  <a:rPr lang="en-US" dirty="0"/>
                  <a:t>Lower this value the better.</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1681"/>
                </a:stretch>
              </a:blipFill>
            </p:spPr>
            <p:txBody>
              <a:bodyPr/>
              <a:lstStyle/>
              <a:p>
                <a:r>
                  <a:rPr lang="en-US">
                    <a:noFill/>
                  </a:rPr>
                  <a:t> </a:t>
                </a:r>
              </a:p>
            </p:txBody>
          </p:sp>
        </mc:Fallback>
      </mc:AlternateContent>
    </p:spTree>
    <p:extLst>
      <p:ext uri="{BB962C8B-B14F-4D97-AF65-F5344CB8AC3E}">
        <p14:creationId xmlns:p14="http://schemas.microsoft.com/office/powerpoint/2010/main" val="2916510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Networks offer a lot of flexibility</a:t>
            </a:r>
          </a:p>
        </p:txBody>
      </p:sp>
      <p:pic>
        <p:nvPicPr>
          <p:cNvPr id="4" name="Content Placeholder 3"/>
          <p:cNvPicPr>
            <a:picLocks noGrp="1" noChangeAspect="1"/>
          </p:cNvPicPr>
          <p:nvPr>
            <p:ph idx="1"/>
          </p:nvPr>
        </p:nvPicPr>
        <p:blipFill>
          <a:blip r:embed="rId2"/>
          <a:stretch>
            <a:fillRect/>
          </a:stretch>
        </p:blipFill>
        <p:spPr>
          <a:xfrm>
            <a:off x="838200" y="1881429"/>
            <a:ext cx="10515600" cy="4239729"/>
          </a:xfrm>
          <a:prstGeom prst="rect">
            <a:avLst/>
          </a:prstGeom>
        </p:spPr>
      </p:pic>
      <p:pic>
        <p:nvPicPr>
          <p:cNvPr id="5" name="Picture 4"/>
          <p:cNvPicPr>
            <a:picLocks noChangeAspect="1"/>
          </p:cNvPicPr>
          <p:nvPr/>
        </p:nvPicPr>
        <p:blipFill>
          <a:blip r:embed="rId3"/>
          <a:stretch>
            <a:fillRect/>
          </a:stretch>
        </p:blipFill>
        <p:spPr>
          <a:xfrm>
            <a:off x="480291" y="1417645"/>
            <a:ext cx="11231418" cy="4703513"/>
          </a:xfrm>
          <a:prstGeom prst="rect">
            <a:avLst/>
          </a:prstGeom>
        </p:spPr>
      </p:pic>
      <p:pic>
        <p:nvPicPr>
          <p:cNvPr id="6" name="Picture 5"/>
          <p:cNvPicPr>
            <a:picLocks noChangeAspect="1"/>
          </p:cNvPicPr>
          <p:nvPr/>
        </p:nvPicPr>
        <p:blipFill>
          <a:blip r:embed="rId4"/>
          <a:stretch>
            <a:fillRect/>
          </a:stretch>
        </p:blipFill>
        <p:spPr>
          <a:xfrm>
            <a:off x="517281" y="1536104"/>
            <a:ext cx="11157438" cy="4585054"/>
          </a:xfrm>
          <a:prstGeom prst="rect">
            <a:avLst/>
          </a:prstGeom>
        </p:spPr>
      </p:pic>
      <p:pic>
        <p:nvPicPr>
          <p:cNvPr id="7" name="Picture 6"/>
          <p:cNvPicPr>
            <a:picLocks noChangeAspect="1"/>
          </p:cNvPicPr>
          <p:nvPr/>
        </p:nvPicPr>
        <p:blipFill>
          <a:blip r:embed="rId5"/>
          <a:stretch>
            <a:fillRect/>
          </a:stretch>
        </p:blipFill>
        <p:spPr>
          <a:xfrm>
            <a:off x="480291" y="1672962"/>
            <a:ext cx="11353800" cy="4656662"/>
          </a:xfrm>
          <a:prstGeom prst="rect">
            <a:avLst/>
          </a:prstGeom>
        </p:spPr>
      </p:pic>
      <p:pic>
        <p:nvPicPr>
          <p:cNvPr id="8" name="Picture 7"/>
          <p:cNvPicPr>
            <a:picLocks noChangeAspect="1"/>
          </p:cNvPicPr>
          <p:nvPr/>
        </p:nvPicPr>
        <p:blipFill>
          <a:blip r:embed="rId6"/>
          <a:stretch>
            <a:fillRect/>
          </a:stretch>
        </p:blipFill>
        <p:spPr>
          <a:xfrm>
            <a:off x="480291" y="1575000"/>
            <a:ext cx="11500694" cy="4664617"/>
          </a:xfrm>
          <a:prstGeom prst="rect">
            <a:avLst/>
          </a:prstGeom>
        </p:spPr>
      </p:pic>
    </p:spTree>
    <p:extLst>
      <p:ext uri="{BB962C8B-B14F-4D97-AF65-F5344CB8AC3E}">
        <p14:creationId xmlns:p14="http://schemas.microsoft.com/office/powerpoint/2010/main" val="279196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563C-47A8-4ABF-90ED-8B56DFD23D4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51FE2471-3201-40EB-A55F-B37AB88C3151}"/>
              </a:ext>
            </a:extLst>
          </p:cNvPr>
          <p:cNvSpPr>
            <a:spLocks noGrp="1"/>
          </p:cNvSpPr>
          <p:nvPr>
            <p:ph idx="1"/>
          </p:nvPr>
        </p:nvSpPr>
        <p:spPr/>
        <p:txBody>
          <a:bodyPr/>
          <a:lstStyle/>
          <a:p>
            <a:r>
              <a:rPr lang="en-US" dirty="0"/>
              <a:t>Flip images</a:t>
            </a:r>
          </a:p>
          <a:p>
            <a:r>
              <a:rPr lang="en-US" dirty="0"/>
              <a:t>Rotate images</a:t>
            </a:r>
          </a:p>
          <a:p>
            <a:r>
              <a:rPr lang="en-US" dirty="0"/>
              <a:t>Rescale images</a:t>
            </a:r>
          </a:p>
        </p:txBody>
      </p:sp>
    </p:spTree>
    <p:extLst>
      <p:ext uri="{BB962C8B-B14F-4D97-AF65-F5344CB8AC3E}">
        <p14:creationId xmlns:p14="http://schemas.microsoft.com/office/powerpoint/2010/main" val="287430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Many-to-many case</a:t>
            </a:r>
          </a:p>
        </p:txBody>
      </p:sp>
      <p:sp>
        <p:nvSpPr>
          <p:cNvPr id="4" name="Rectangle 3"/>
          <p:cNvSpPr/>
          <p:nvPr/>
        </p:nvSpPr>
        <p:spPr>
          <a:xfrm>
            <a:off x="3259619" y="3784591"/>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ectangle 4"/>
          <p:cNvSpPr/>
          <p:nvPr/>
        </p:nvSpPr>
        <p:spPr>
          <a:xfrm>
            <a:off x="3259619" y="4985641"/>
            <a:ext cx="269966" cy="6444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p:cNvSpPr/>
          <p:nvPr/>
        </p:nvSpPr>
        <p:spPr>
          <a:xfrm>
            <a:off x="4259424" y="2824956"/>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p:cNvSpPr/>
          <p:nvPr/>
        </p:nvSpPr>
        <p:spPr>
          <a:xfrm>
            <a:off x="5261797" y="1813780"/>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p:cNvSpPr/>
          <p:nvPr/>
        </p:nvSpPr>
        <p:spPr>
          <a:xfrm>
            <a:off x="7237801" y="1813780"/>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 name="Straight Arrow Connector 8"/>
          <p:cNvCxnSpPr>
            <a:cxnSpLocks/>
          </p:cNvCxnSpPr>
          <p:nvPr/>
        </p:nvCxnSpPr>
        <p:spPr>
          <a:xfrm>
            <a:off x="7507767" y="2827202"/>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p:cNvCxnSpPr>
            <a:cxnSpLocks/>
          </p:cNvCxnSpPr>
          <p:nvPr/>
        </p:nvCxnSpPr>
        <p:spPr>
          <a:xfrm>
            <a:off x="7516057" y="2032545"/>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p:cNvCxnSpPr>
            <a:cxnSpLocks/>
          </p:cNvCxnSpPr>
          <p:nvPr/>
        </p:nvCxnSpPr>
        <p:spPr>
          <a:xfrm>
            <a:off x="7516057" y="1923480"/>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12" name="TextBox 11"/>
          <p:cNvSpPr txBox="1"/>
          <p:nvPr/>
        </p:nvSpPr>
        <p:spPr>
          <a:xfrm>
            <a:off x="7533474" y="2179395"/>
            <a:ext cx="461665" cy="561596"/>
          </a:xfrm>
          <a:prstGeom prst="rect">
            <a:avLst/>
          </a:prstGeom>
          <a:noFill/>
        </p:spPr>
        <p:txBody>
          <a:bodyPr vert="eaVert" wrap="square" rtlCol="0">
            <a:spAutoFit/>
          </a:bodyPr>
          <a:lstStyle/>
          <a:p>
            <a:r>
              <a:rPr lang="en-US" dirty="0">
                <a:solidFill>
                  <a:schemeClr val="accent5"/>
                </a:solidFill>
              </a:rPr>
              <a:t>… …</a:t>
            </a:r>
          </a:p>
        </p:txBody>
      </p:sp>
      <p:cxnSp>
        <p:nvCxnSpPr>
          <p:cNvPr id="13" name="Straight Arrow Connector 12"/>
          <p:cNvCxnSpPr>
            <a:endCxn id="8" idx="1"/>
          </p:cNvCxnSpPr>
          <p:nvPr/>
        </p:nvCxnSpPr>
        <p:spPr>
          <a:xfrm>
            <a:off x="6527160" y="2374356"/>
            <a:ext cx="710641" cy="0"/>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p:cNvCxnSpPr>
            <a:cxnSpLocks/>
          </p:cNvCxnSpPr>
          <p:nvPr/>
        </p:nvCxnSpPr>
        <p:spPr>
          <a:xfrm>
            <a:off x="5546553" y="2374356"/>
            <a:ext cx="710641" cy="0"/>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a:stCxn id="6" idx="3"/>
          </p:cNvCxnSpPr>
          <p:nvPr/>
        </p:nvCxnSpPr>
        <p:spPr>
          <a:xfrm flipV="1">
            <a:off x="4529390" y="3371488"/>
            <a:ext cx="732407" cy="14044"/>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p:cNvCxnSpPr>
            <a:cxnSpLocks/>
          </p:cNvCxnSpPr>
          <p:nvPr/>
        </p:nvCxnSpPr>
        <p:spPr>
          <a:xfrm flipV="1">
            <a:off x="3527017" y="4331123"/>
            <a:ext cx="732407" cy="14044"/>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p:cNvCxnSpPr>
            <a:cxnSpLocks/>
          </p:cNvCxnSpPr>
          <p:nvPr/>
        </p:nvCxnSpPr>
        <p:spPr>
          <a:xfrm flipV="1">
            <a:off x="4530673" y="3509923"/>
            <a:ext cx="729839" cy="807268"/>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a:cxnSpLocks/>
          </p:cNvCxnSpPr>
          <p:nvPr/>
        </p:nvCxnSpPr>
        <p:spPr>
          <a:xfrm flipV="1">
            <a:off x="3528302" y="4542058"/>
            <a:ext cx="729839" cy="807268"/>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19" name="Straight Arrow Connector 18"/>
          <p:cNvCxnSpPr>
            <a:cxnSpLocks/>
          </p:cNvCxnSpPr>
          <p:nvPr/>
        </p:nvCxnSpPr>
        <p:spPr>
          <a:xfrm flipV="1">
            <a:off x="5533448" y="2578965"/>
            <a:ext cx="729839" cy="807268"/>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20" name="TextBox 19"/>
          <p:cNvSpPr txBox="1"/>
          <p:nvPr/>
        </p:nvSpPr>
        <p:spPr>
          <a:xfrm>
            <a:off x="5174711" y="1467303"/>
            <a:ext cx="551050" cy="369332"/>
          </a:xfrm>
          <a:prstGeom prst="rect">
            <a:avLst/>
          </a:prstGeom>
          <a:noFill/>
        </p:spPr>
        <p:txBody>
          <a:bodyPr wrap="square" rtlCol="0">
            <a:spAutoFit/>
          </a:bodyPr>
          <a:lstStyle/>
          <a:p>
            <a:r>
              <a:rPr lang="en-US" b="1" dirty="0">
                <a:solidFill>
                  <a:schemeClr val="accent5"/>
                </a:solidFill>
              </a:rPr>
              <a:t>x</a:t>
            </a:r>
            <a:r>
              <a:rPr lang="en-US" i="1" baseline="-25000" dirty="0">
                <a:solidFill>
                  <a:schemeClr val="accent5"/>
                </a:solidFill>
              </a:rPr>
              <a:t>t+2</a:t>
            </a:r>
          </a:p>
        </p:txBody>
      </p:sp>
      <p:sp>
        <p:nvSpPr>
          <p:cNvPr id="21" name="TextBox 20"/>
          <p:cNvSpPr txBox="1"/>
          <p:nvPr/>
        </p:nvSpPr>
        <p:spPr>
          <a:xfrm>
            <a:off x="4186709" y="2443399"/>
            <a:ext cx="636098" cy="369332"/>
          </a:xfrm>
          <a:prstGeom prst="rect">
            <a:avLst/>
          </a:prstGeom>
          <a:noFill/>
        </p:spPr>
        <p:txBody>
          <a:bodyPr wrap="square" rtlCol="0">
            <a:spAutoFit/>
          </a:bodyPr>
          <a:lstStyle/>
          <a:p>
            <a:r>
              <a:rPr lang="en-US" b="1" dirty="0">
                <a:solidFill>
                  <a:schemeClr val="accent5"/>
                </a:solidFill>
              </a:rPr>
              <a:t>X</a:t>
            </a:r>
            <a:r>
              <a:rPr lang="en-US" i="1" baseline="-25000" dirty="0">
                <a:solidFill>
                  <a:schemeClr val="accent5"/>
                </a:solidFill>
              </a:rPr>
              <a:t>t+1</a:t>
            </a:r>
          </a:p>
        </p:txBody>
      </p:sp>
      <p:sp>
        <p:nvSpPr>
          <p:cNvPr id="22" name="TextBox 21"/>
          <p:cNvSpPr txBox="1"/>
          <p:nvPr/>
        </p:nvSpPr>
        <p:spPr>
          <a:xfrm>
            <a:off x="3145220" y="3407418"/>
            <a:ext cx="636098" cy="369332"/>
          </a:xfrm>
          <a:prstGeom prst="rect">
            <a:avLst/>
          </a:prstGeom>
          <a:noFill/>
        </p:spPr>
        <p:txBody>
          <a:bodyPr wrap="square" rtlCol="0">
            <a:spAutoFit/>
          </a:bodyPr>
          <a:lstStyle/>
          <a:p>
            <a:r>
              <a:rPr lang="en-US" b="1" dirty="0" err="1">
                <a:solidFill>
                  <a:schemeClr val="accent5"/>
                </a:solidFill>
              </a:rPr>
              <a:t>x</a:t>
            </a:r>
            <a:r>
              <a:rPr lang="en-US" i="1" baseline="-25000" dirty="0" err="1">
                <a:solidFill>
                  <a:schemeClr val="accent5"/>
                </a:solidFill>
              </a:rPr>
              <a:t>t</a:t>
            </a:r>
            <a:endParaRPr lang="en-US" i="1" baseline="-25000" dirty="0">
              <a:solidFill>
                <a:schemeClr val="accent5"/>
              </a:solidFill>
            </a:endParaRPr>
          </a:p>
        </p:txBody>
      </p:sp>
      <p:sp>
        <p:nvSpPr>
          <p:cNvPr id="23" name="TextBox 22"/>
          <p:cNvSpPr txBox="1"/>
          <p:nvPr/>
        </p:nvSpPr>
        <p:spPr>
          <a:xfrm>
            <a:off x="3145220" y="5615887"/>
            <a:ext cx="636098" cy="369332"/>
          </a:xfrm>
          <a:prstGeom prst="rect">
            <a:avLst/>
          </a:prstGeom>
          <a:noFill/>
        </p:spPr>
        <p:txBody>
          <a:bodyPr wrap="square" rtlCol="0">
            <a:spAutoFit/>
          </a:bodyPr>
          <a:lstStyle/>
          <a:p>
            <a:r>
              <a:rPr lang="en-US" b="1" dirty="0" err="1">
                <a:solidFill>
                  <a:schemeClr val="accent5"/>
                </a:solidFill>
              </a:rPr>
              <a:t>h</a:t>
            </a:r>
            <a:r>
              <a:rPr lang="en-US" i="1" baseline="-25000" dirty="0" err="1">
                <a:solidFill>
                  <a:schemeClr val="accent5"/>
                </a:solidFill>
              </a:rPr>
              <a:t>t</a:t>
            </a:r>
            <a:endParaRPr lang="en-US" i="1" baseline="-25000" dirty="0">
              <a:solidFill>
                <a:schemeClr val="accent5"/>
              </a:solidFill>
            </a:endParaRPr>
          </a:p>
        </p:txBody>
      </p:sp>
      <p:sp>
        <p:nvSpPr>
          <p:cNvPr id="24" name="TextBox 23"/>
          <p:cNvSpPr txBox="1"/>
          <p:nvPr/>
        </p:nvSpPr>
        <p:spPr>
          <a:xfrm>
            <a:off x="4186709" y="4660008"/>
            <a:ext cx="636098" cy="369332"/>
          </a:xfrm>
          <a:prstGeom prst="rect">
            <a:avLst/>
          </a:prstGeom>
          <a:noFill/>
        </p:spPr>
        <p:txBody>
          <a:bodyPr wrap="square" rtlCol="0">
            <a:spAutoFit/>
          </a:bodyPr>
          <a:lstStyle/>
          <a:p>
            <a:r>
              <a:rPr lang="en-US" b="1" dirty="0">
                <a:solidFill>
                  <a:schemeClr val="accent5"/>
                </a:solidFill>
              </a:rPr>
              <a:t>h</a:t>
            </a:r>
            <a:r>
              <a:rPr lang="en-US" i="1" baseline="-25000" dirty="0">
                <a:solidFill>
                  <a:schemeClr val="accent5"/>
                </a:solidFill>
              </a:rPr>
              <a:t>t+1</a:t>
            </a:r>
          </a:p>
        </p:txBody>
      </p:sp>
      <p:sp>
        <p:nvSpPr>
          <p:cNvPr id="25" name="TextBox 24"/>
          <p:cNvSpPr txBox="1"/>
          <p:nvPr/>
        </p:nvSpPr>
        <p:spPr>
          <a:xfrm>
            <a:off x="5215399" y="3656291"/>
            <a:ext cx="636098" cy="369332"/>
          </a:xfrm>
          <a:prstGeom prst="rect">
            <a:avLst/>
          </a:prstGeom>
          <a:noFill/>
        </p:spPr>
        <p:txBody>
          <a:bodyPr wrap="square" rtlCol="0">
            <a:spAutoFit/>
          </a:bodyPr>
          <a:lstStyle/>
          <a:p>
            <a:r>
              <a:rPr lang="en-US" b="1" dirty="0">
                <a:solidFill>
                  <a:schemeClr val="accent5"/>
                </a:solidFill>
              </a:rPr>
              <a:t>h</a:t>
            </a:r>
            <a:r>
              <a:rPr lang="en-US" i="1" baseline="-25000" dirty="0">
                <a:solidFill>
                  <a:schemeClr val="accent5"/>
                </a:solidFill>
              </a:rPr>
              <a:t>t+2</a:t>
            </a:r>
          </a:p>
        </p:txBody>
      </p:sp>
      <p:sp>
        <p:nvSpPr>
          <p:cNvPr id="26" name="TextBox 25"/>
          <p:cNvSpPr txBox="1"/>
          <p:nvPr/>
        </p:nvSpPr>
        <p:spPr>
          <a:xfrm>
            <a:off x="7246511" y="2876253"/>
            <a:ext cx="528816" cy="369332"/>
          </a:xfrm>
          <a:prstGeom prst="rect">
            <a:avLst/>
          </a:prstGeom>
          <a:noFill/>
        </p:spPr>
        <p:txBody>
          <a:bodyPr wrap="square" rtlCol="0">
            <a:spAutoFit/>
          </a:bodyPr>
          <a:lstStyle/>
          <a:p>
            <a:r>
              <a:rPr lang="en-US" b="1" dirty="0">
                <a:solidFill>
                  <a:schemeClr val="accent5"/>
                </a:solidFill>
              </a:rPr>
              <a:t>y</a:t>
            </a:r>
            <a:r>
              <a:rPr lang="en-US" i="1" baseline="-25000" dirty="0">
                <a:solidFill>
                  <a:schemeClr val="accent5"/>
                </a:solidFill>
              </a:rPr>
              <a:t>t+3</a:t>
            </a:r>
          </a:p>
        </p:txBody>
      </p:sp>
      <p:sp>
        <p:nvSpPr>
          <p:cNvPr id="27" name="TextBox 26"/>
          <p:cNvSpPr txBox="1"/>
          <p:nvPr/>
        </p:nvSpPr>
        <p:spPr>
          <a:xfrm>
            <a:off x="6675261" y="2066555"/>
            <a:ext cx="357052" cy="369332"/>
          </a:xfrm>
          <a:prstGeom prst="rect">
            <a:avLst/>
          </a:prstGeom>
          <a:noFill/>
        </p:spPr>
        <p:txBody>
          <a:bodyPr wrap="square" rtlCol="0">
            <a:spAutoFit/>
          </a:bodyPr>
          <a:lstStyle/>
          <a:p>
            <a:r>
              <a:rPr lang="en-US" b="1" dirty="0">
                <a:solidFill>
                  <a:schemeClr val="accent5"/>
                </a:solidFill>
              </a:rPr>
              <a:t>V</a:t>
            </a:r>
            <a:endParaRPr lang="en-US" baseline="-25000" dirty="0">
              <a:solidFill>
                <a:schemeClr val="accent5"/>
              </a:solidFill>
            </a:endParaRPr>
          </a:p>
        </p:txBody>
      </p:sp>
      <p:sp>
        <p:nvSpPr>
          <p:cNvPr id="28" name="TextBox 27"/>
          <p:cNvSpPr txBox="1"/>
          <p:nvPr/>
        </p:nvSpPr>
        <p:spPr>
          <a:xfrm>
            <a:off x="5725761" y="2066555"/>
            <a:ext cx="357052" cy="369332"/>
          </a:xfrm>
          <a:prstGeom prst="rect">
            <a:avLst/>
          </a:prstGeom>
          <a:noFill/>
        </p:spPr>
        <p:txBody>
          <a:bodyPr wrap="square" rtlCol="0">
            <a:spAutoFit/>
          </a:bodyPr>
          <a:lstStyle/>
          <a:p>
            <a:r>
              <a:rPr lang="en-US" b="1" dirty="0">
                <a:solidFill>
                  <a:schemeClr val="accent5"/>
                </a:solidFill>
              </a:rPr>
              <a:t>U</a:t>
            </a:r>
            <a:endParaRPr lang="en-US" baseline="-25000" dirty="0">
              <a:solidFill>
                <a:schemeClr val="accent5"/>
              </a:solidFill>
            </a:endParaRPr>
          </a:p>
        </p:txBody>
      </p:sp>
      <p:sp>
        <p:nvSpPr>
          <p:cNvPr id="29" name="TextBox 28"/>
          <p:cNvSpPr txBox="1"/>
          <p:nvPr/>
        </p:nvSpPr>
        <p:spPr>
          <a:xfrm>
            <a:off x="4741020" y="3073324"/>
            <a:ext cx="357052" cy="369332"/>
          </a:xfrm>
          <a:prstGeom prst="rect">
            <a:avLst/>
          </a:prstGeom>
          <a:noFill/>
        </p:spPr>
        <p:txBody>
          <a:bodyPr wrap="square" rtlCol="0">
            <a:spAutoFit/>
          </a:bodyPr>
          <a:lstStyle/>
          <a:p>
            <a:r>
              <a:rPr lang="en-US" b="1" dirty="0">
                <a:solidFill>
                  <a:schemeClr val="accent5"/>
                </a:solidFill>
              </a:rPr>
              <a:t>U</a:t>
            </a:r>
            <a:endParaRPr lang="en-US" baseline="-25000" dirty="0">
              <a:solidFill>
                <a:schemeClr val="accent5"/>
              </a:solidFill>
            </a:endParaRPr>
          </a:p>
        </p:txBody>
      </p:sp>
      <p:sp>
        <p:nvSpPr>
          <p:cNvPr id="30" name="TextBox 29"/>
          <p:cNvSpPr txBox="1"/>
          <p:nvPr/>
        </p:nvSpPr>
        <p:spPr>
          <a:xfrm>
            <a:off x="3722339" y="4025623"/>
            <a:ext cx="357052" cy="369332"/>
          </a:xfrm>
          <a:prstGeom prst="rect">
            <a:avLst/>
          </a:prstGeom>
          <a:noFill/>
        </p:spPr>
        <p:txBody>
          <a:bodyPr wrap="square" rtlCol="0">
            <a:spAutoFit/>
          </a:bodyPr>
          <a:lstStyle/>
          <a:p>
            <a:r>
              <a:rPr lang="en-US" b="1" dirty="0">
                <a:solidFill>
                  <a:schemeClr val="accent5"/>
                </a:solidFill>
              </a:rPr>
              <a:t>U</a:t>
            </a:r>
            <a:endParaRPr lang="en-US" baseline="-25000" dirty="0">
              <a:solidFill>
                <a:schemeClr val="accent5"/>
              </a:solidFill>
            </a:endParaRPr>
          </a:p>
        </p:txBody>
      </p:sp>
      <p:sp>
        <p:nvSpPr>
          <p:cNvPr id="31" name="TextBox 30"/>
          <p:cNvSpPr txBox="1"/>
          <p:nvPr/>
        </p:nvSpPr>
        <p:spPr>
          <a:xfrm>
            <a:off x="4644357" y="3632081"/>
            <a:ext cx="357052" cy="369332"/>
          </a:xfrm>
          <a:prstGeom prst="rect">
            <a:avLst/>
          </a:prstGeom>
          <a:noFill/>
        </p:spPr>
        <p:txBody>
          <a:bodyPr wrap="square" rtlCol="0">
            <a:spAutoFit/>
          </a:bodyPr>
          <a:lstStyle/>
          <a:p>
            <a:r>
              <a:rPr lang="en-US" b="1" dirty="0">
                <a:solidFill>
                  <a:schemeClr val="accent5"/>
                </a:solidFill>
              </a:rPr>
              <a:t>W</a:t>
            </a:r>
            <a:endParaRPr lang="en-US" baseline="-25000" dirty="0">
              <a:solidFill>
                <a:schemeClr val="accent5"/>
              </a:solidFill>
            </a:endParaRPr>
          </a:p>
        </p:txBody>
      </p:sp>
      <p:sp>
        <p:nvSpPr>
          <p:cNvPr id="32" name="TextBox 31"/>
          <p:cNvSpPr txBox="1"/>
          <p:nvPr/>
        </p:nvSpPr>
        <p:spPr>
          <a:xfrm>
            <a:off x="3678980" y="4591846"/>
            <a:ext cx="357052" cy="369332"/>
          </a:xfrm>
          <a:prstGeom prst="rect">
            <a:avLst/>
          </a:prstGeom>
          <a:noFill/>
        </p:spPr>
        <p:txBody>
          <a:bodyPr wrap="square" rtlCol="0">
            <a:spAutoFit/>
          </a:bodyPr>
          <a:lstStyle/>
          <a:p>
            <a:r>
              <a:rPr lang="en-US" b="1" dirty="0">
                <a:solidFill>
                  <a:schemeClr val="accent5"/>
                </a:solidFill>
              </a:rPr>
              <a:t>W</a:t>
            </a:r>
            <a:endParaRPr lang="en-US" baseline="-25000" dirty="0">
              <a:solidFill>
                <a:schemeClr val="accent5"/>
              </a:solidFill>
            </a:endParaRPr>
          </a:p>
        </p:txBody>
      </p:sp>
      <p:sp>
        <p:nvSpPr>
          <p:cNvPr id="33" name="TextBox 32"/>
          <p:cNvSpPr txBox="1"/>
          <p:nvPr/>
        </p:nvSpPr>
        <p:spPr>
          <a:xfrm>
            <a:off x="5647605" y="2643205"/>
            <a:ext cx="357052" cy="369332"/>
          </a:xfrm>
          <a:prstGeom prst="rect">
            <a:avLst/>
          </a:prstGeom>
          <a:noFill/>
        </p:spPr>
        <p:txBody>
          <a:bodyPr wrap="square" rtlCol="0">
            <a:spAutoFit/>
          </a:bodyPr>
          <a:lstStyle/>
          <a:p>
            <a:r>
              <a:rPr lang="en-US" b="1" dirty="0">
                <a:solidFill>
                  <a:schemeClr val="accent5"/>
                </a:solidFill>
              </a:rPr>
              <a:t>W</a:t>
            </a:r>
            <a:endParaRPr lang="en-US" baseline="-25000" dirty="0">
              <a:solidFill>
                <a:schemeClr val="accent5"/>
              </a:solidFill>
            </a:endParaRPr>
          </a:p>
        </p:txBody>
      </p:sp>
      <p:sp>
        <p:nvSpPr>
          <p:cNvPr id="34" name="TextBox 33"/>
          <p:cNvSpPr txBox="1"/>
          <p:nvPr/>
        </p:nvSpPr>
        <p:spPr>
          <a:xfrm>
            <a:off x="6237333" y="2686027"/>
            <a:ext cx="566777" cy="369332"/>
          </a:xfrm>
          <a:prstGeom prst="rect">
            <a:avLst/>
          </a:prstGeom>
          <a:noFill/>
        </p:spPr>
        <p:txBody>
          <a:bodyPr wrap="square" rtlCol="0">
            <a:spAutoFit/>
          </a:bodyPr>
          <a:lstStyle/>
          <a:p>
            <a:r>
              <a:rPr lang="en-US" b="1" dirty="0">
                <a:solidFill>
                  <a:schemeClr val="accent5"/>
                </a:solidFill>
              </a:rPr>
              <a:t>h</a:t>
            </a:r>
            <a:r>
              <a:rPr lang="en-US" i="1" baseline="-25000" dirty="0">
                <a:solidFill>
                  <a:schemeClr val="accent5"/>
                </a:solidFill>
              </a:rPr>
              <a:t>t+3</a:t>
            </a:r>
          </a:p>
        </p:txBody>
      </p:sp>
      <p:sp>
        <p:nvSpPr>
          <p:cNvPr id="35" name="Rectangle 34"/>
          <p:cNvSpPr/>
          <p:nvPr/>
        </p:nvSpPr>
        <p:spPr>
          <a:xfrm>
            <a:off x="4272145" y="4094798"/>
            <a:ext cx="269966" cy="6444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Rectangle 35"/>
          <p:cNvSpPr/>
          <p:nvPr/>
        </p:nvSpPr>
        <p:spPr>
          <a:xfrm>
            <a:off x="5255544" y="3055729"/>
            <a:ext cx="269966" cy="6444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Rectangle 36"/>
          <p:cNvSpPr/>
          <p:nvPr/>
        </p:nvSpPr>
        <p:spPr>
          <a:xfrm>
            <a:off x="6263287" y="2121187"/>
            <a:ext cx="269966" cy="6444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8" name="Rectangle 37"/>
          <p:cNvSpPr/>
          <p:nvPr/>
        </p:nvSpPr>
        <p:spPr>
          <a:xfrm>
            <a:off x="6258088" y="3072178"/>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39" name="Straight Arrow Connector 38"/>
          <p:cNvCxnSpPr>
            <a:cxnSpLocks/>
          </p:cNvCxnSpPr>
          <p:nvPr/>
        </p:nvCxnSpPr>
        <p:spPr>
          <a:xfrm>
            <a:off x="6528054" y="4085600"/>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40" name="Straight Arrow Connector 39"/>
          <p:cNvCxnSpPr>
            <a:cxnSpLocks/>
          </p:cNvCxnSpPr>
          <p:nvPr/>
        </p:nvCxnSpPr>
        <p:spPr>
          <a:xfrm>
            <a:off x="6536344" y="3290943"/>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41" name="Straight Arrow Connector 40"/>
          <p:cNvCxnSpPr>
            <a:cxnSpLocks/>
          </p:cNvCxnSpPr>
          <p:nvPr/>
        </p:nvCxnSpPr>
        <p:spPr>
          <a:xfrm>
            <a:off x="6536344" y="3181878"/>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42" name="TextBox 41"/>
          <p:cNvSpPr txBox="1"/>
          <p:nvPr/>
        </p:nvSpPr>
        <p:spPr>
          <a:xfrm>
            <a:off x="6553761" y="3437793"/>
            <a:ext cx="461665" cy="561596"/>
          </a:xfrm>
          <a:prstGeom prst="rect">
            <a:avLst/>
          </a:prstGeom>
          <a:noFill/>
        </p:spPr>
        <p:txBody>
          <a:bodyPr vert="eaVert" wrap="square" rtlCol="0">
            <a:spAutoFit/>
          </a:bodyPr>
          <a:lstStyle/>
          <a:p>
            <a:r>
              <a:rPr lang="en-US" dirty="0">
                <a:solidFill>
                  <a:schemeClr val="accent5"/>
                </a:solidFill>
              </a:rPr>
              <a:t>… …</a:t>
            </a:r>
          </a:p>
        </p:txBody>
      </p:sp>
      <p:sp>
        <p:nvSpPr>
          <p:cNvPr id="43" name="TextBox 42"/>
          <p:cNvSpPr txBox="1"/>
          <p:nvPr/>
        </p:nvSpPr>
        <p:spPr>
          <a:xfrm>
            <a:off x="6249747" y="4135183"/>
            <a:ext cx="667847" cy="369332"/>
          </a:xfrm>
          <a:prstGeom prst="rect">
            <a:avLst/>
          </a:prstGeom>
          <a:noFill/>
        </p:spPr>
        <p:txBody>
          <a:bodyPr wrap="square" rtlCol="0">
            <a:spAutoFit/>
          </a:bodyPr>
          <a:lstStyle/>
          <a:p>
            <a:r>
              <a:rPr lang="en-US" b="1" dirty="0">
                <a:solidFill>
                  <a:schemeClr val="accent5"/>
                </a:solidFill>
              </a:rPr>
              <a:t>y</a:t>
            </a:r>
            <a:r>
              <a:rPr lang="en-US" i="1" baseline="-25000" dirty="0">
                <a:solidFill>
                  <a:schemeClr val="accent5"/>
                </a:solidFill>
              </a:rPr>
              <a:t>t+2</a:t>
            </a:r>
          </a:p>
        </p:txBody>
      </p:sp>
      <p:sp>
        <p:nvSpPr>
          <p:cNvPr id="44" name="Rectangle 43"/>
          <p:cNvSpPr/>
          <p:nvPr/>
        </p:nvSpPr>
        <p:spPr>
          <a:xfrm>
            <a:off x="5260946" y="4104145"/>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45" name="Straight Arrow Connector 44"/>
          <p:cNvCxnSpPr>
            <a:cxnSpLocks/>
          </p:cNvCxnSpPr>
          <p:nvPr/>
        </p:nvCxnSpPr>
        <p:spPr>
          <a:xfrm>
            <a:off x="5530912" y="5117567"/>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46" name="Straight Arrow Connector 45"/>
          <p:cNvCxnSpPr>
            <a:cxnSpLocks/>
          </p:cNvCxnSpPr>
          <p:nvPr/>
        </p:nvCxnSpPr>
        <p:spPr>
          <a:xfrm>
            <a:off x="5539202" y="4322910"/>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47" name="Straight Arrow Connector 46"/>
          <p:cNvCxnSpPr>
            <a:cxnSpLocks/>
          </p:cNvCxnSpPr>
          <p:nvPr/>
        </p:nvCxnSpPr>
        <p:spPr>
          <a:xfrm>
            <a:off x="5539202" y="4213845"/>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48" name="TextBox 47"/>
          <p:cNvSpPr txBox="1"/>
          <p:nvPr/>
        </p:nvSpPr>
        <p:spPr>
          <a:xfrm>
            <a:off x="5556619" y="4469760"/>
            <a:ext cx="461665" cy="561596"/>
          </a:xfrm>
          <a:prstGeom prst="rect">
            <a:avLst/>
          </a:prstGeom>
          <a:noFill/>
        </p:spPr>
        <p:txBody>
          <a:bodyPr vert="eaVert" wrap="square" rtlCol="0">
            <a:spAutoFit/>
          </a:bodyPr>
          <a:lstStyle/>
          <a:p>
            <a:r>
              <a:rPr lang="en-US" dirty="0">
                <a:solidFill>
                  <a:schemeClr val="accent5"/>
                </a:solidFill>
              </a:rPr>
              <a:t>… …</a:t>
            </a:r>
          </a:p>
        </p:txBody>
      </p:sp>
      <p:sp>
        <p:nvSpPr>
          <p:cNvPr id="49" name="TextBox 48"/>
          <p:cNvSpPr txBox="1"/>
          <p:nvPr/>
        </p:nvSpPr>
        <p:spPr>
          <a:xfrm>
            <a:off x="5266238" y="5140987"/>
            <a:ext cx="667847" cy="369332"/>
          </a:xfrm>
          <a:prstGeom prst="rect">
            <a:avLst/>
          </a:prstGeom>
          <a:noFill/>
        </p:spPr>
        <p:txBody>
          <a:bodyPr wrap="square" rtlCol="0">
            <a:spAutoFit/>
          </a:bodyPr>
          <a:lstStyle/>
          <a:p>
            <a:r>
              <a:rPr lang="en-US" b="1" dirty="0">
                <a:solidFill>
                  <a:schemeClr val="accent5"/>
                </a:solidFill>
              </a:rPr>
              <a:t>y</a:t>
            </a:r>
            <a:r>
              <a:rPr lang="en-US" i="1" baseline="-25000" dirty="0">
                <a:solidFill>
                  <a:schemeClr val="accent5"/>
                </a:solidFill>
              </a:rPr>
              <a:t>t+1</a:t>
            </a:r>
          </a:p>
        </p:txBody>
      </p:sp>
      <p:sp>
        <p:nvSpPr>
          <p:cNvPr id="50" name="Rectangle 49"/>
          <p:cNvSpPr/>
          <p:nvPr/>
        </p:nvSpPr>
        <p:spPr>
          <a:xfrm>
            <a:off x="4289940" y="5057746"/>
            <a:ext cx="269966" cy="1121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51" name="Straight Arrow Connector 50"/>
          <p:cNvCxnSpPr>
            <a:cxnSpLocks/>
          </p:cNvCxnSpPr>
          <p:nvPr/>
        </p:nvCxnSpPr>
        <p:spPr>
          <a:xfrm>
            <a:off x="4559906" y="6071168"/>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52" name="Straight Arrow Connector 51"/>
          <p:cNvCxnSpPr>
            <a:cxnSpLocks/>
          </p:cNvCxnSpPr>
          <p:nvPr/>
        </p:nvCxnSpPr>
        <p:spPr>
          <a:xfrm>
            <a:off x="4568196" y="5276511"/>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cxnSp>
        <p:nvCxnSpPr>
          <p:cNvPr id="53" name="Straight Arrow Connector 52"/>
          <p:cNvCxnSpPr>
            <a:cxnSpLocks/>
          </p:cNvCxnSpPr>
          <p:nvPr/>
        </p:nvCxnSpPr>
        <p:spPr>
          <a:xfrm>
            <a:off x="4568196" y="5167446"/>
            <a:ext cx="384014" cy="8709"/>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54" name="TextBox 53"/>
          <p:cNvSpPr txBox="1"/>
          <p:nvPr/>
        </p:nvSpPr>
        <p:spPr>
          <a:xfrm>
            <a:off x="4585613" y="5423361"/>
            <a:ext cx="461665" cy="561596"/>
          </a:xfrm>
          <a:prstGeom prst="rect">
            <a:avLst/>
          </a:prstGeom>
          <a:noFill/>
        </p:spPr>
        <p:txBody>
          <a:bodyPr vert="eaVert" wrap="square" rtlCol="0">
            <a:spAutoFit/>
          </a:bodyPr>
          <a:lstStyle/>
          <a:p>
            <a:r>
              <a:rPr lang="en-US" dirty="0">
                <a:solidFill>
                  <a:schemeClr val="accent5"/>
                </a:solidFill>
              </a:rPr>
              <a:t>… …</a:t>
            </a:r>
          </a:p>
        </p:txBody>
      </p:sp>
      <p:sp>
        <p:nvSpPr>
          <p:cNvPr id="55" name="TextBox 54"/>
          <p:cNvSpPr txBox="1"/>
          <p:nvPr/>
        </p:nvSpPr>
        <p:spPr>
          <a:xfrm>
            <a:off x="4284589" y="6080443"/>
            <a:ext cx="667847" cy="369332"/>
          </a:xfrm>
          <a:prstGeom prst="rect">
            <a:avLst/>
          </a:prstGeom>
          <a:noFill/>
        </p:spPr>
        <p:txBody>
          <a:bodyPr wrap="square" rtlCol="0">
            <a:spAutoFit/>
          </a:bodyPr>
          <a:lstStyle/>
          <a:p>
            <a:r>
              <a:rPr lang="en-US" b="1" dirty="0" err="1">
                <a:solidFill>
                  <a:schemeClr val="accent5"/>
                </a:solidFill>
              </a:rPr>
              <a:t>y</a:t>
            </a:r>
            <a:r>
              <a:rPr lang="en-US" i="1" baseline="-25000" dirty="0" err="1">
                <a:solidFill>
                  <a:schemeClr val="accent5"/>
                </a:solidFill>
              </a:rPr>
              <a:t>t</a:t>
            </a:r>
            <a:endParaRPr lang="en-US" i="1" baseline="-25000" dirty="0">
              <a:solidFill>
                <a:schemeClr val="accent5"/>
              </a:solidFill>
            </a:endParaRPr>
          </a:p>
        </p:txBody>
      </p:sp>
      <p:cxnSp>
        <p:nvCxnSpPr>
          <p:cNvPr id="56" name="Straight Arrow Connector 55"/>
          <p:cNvCxnSpPr>
            <a:cxnSpLocks/>
          </p:cNvCxnSpPr>
          <p:nvPr/>
        </p:nvCxnSpPr>
        <p:spPr>
          <a:xfrm>
            <a:off x="5539232" y="3521576"/>
            <a:ext cx="710641" cy="0"/>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57" name="TextBox 56"/>
          <p:cNvSpPr txBox="1"/>
          <p:nvPr/>
        </p:nvSpPr>
        <p:spPr>
          <a:xfrm>
            <a:off x="5687333" y="3213775"/>
            <a:ext cx="357052" cy="369332"/>
          </a:xfrm>
          <a:prstGeom prst="rect">
            <a:avLst/>
          </a:prstGeom>
          <a:noFill/>
        </p:spPr>
        <p:txBody>
          <a:bodyPr wrap="square" rtlCol="0">
            <a:spAutoFit/>
          </a:bodyPr>
          <a:lstStyle/>
          <a:p>
            <a:r>
              <a:rPr lang="en-US" b="1" dirty="0">
                <a:solidFill>
                  <a:schemeClr val="accent5"/>
                </a:solidFill>
              </a:rPr>
              <a:t>V</a:t>
            </a:r>
            <a:endParaRPr lang="en-US" baseline="-25000" dirty="0">
              <a:solidFill>
                <a:schemeClr val="accent5"/>
              </a:solidFill>
            </a:endParaRPr>
          </a:p>
        </p:txBody>
      </p:sp>
      <p:cxnSp>
        <p:nvCxnSpPr>
          <p:cNvPr id="58" name="Straight Arrow Connector 57"/>
          <p:cNvCxnSpPr>
            <a:cxnSpLocks/>
          </p:cNvCxnSpPr>
          <p:nvPr/>
        </p:nvCxnSpPr>
        <p:spPr>
          <a:xfrm>
            <a:off x="4559065" y="4459445"/>
            <a:ext cx="710641" cy="0"/>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59" name="TextBox 58"/>
          <p:cNvSpPr txBox="1"/>
          <p:nvPr/>
        </p:nvSpPr>
        <p:spPr>
          <a:xfrm>
            <a:off x="4707166" y="4151644"/>
            <a:ext cx="357052" cy="369332"/>
          </a:xfrm>
          <a:prstGeom prst="rect">
            <a:avLst/>
          </a:prstGeom>
          <a:noFill/>
        </p:spPr>
        <p:txBody>
          <a:bodyPr wrap="square" rtlCol="0">
            <a:spAutoFit/>
          </a:bodyPr>
          <a:lstStyle/>
          <a:p>
            <a:r>
              <a:rPr lang="en-US" b="1" dirty="0">
                <a:solidFill>
                  <a:schemeClr val="accent5"/>
                </a:solidFill>
              </a:rPr>
              <a:t>V</a:t>
            </a:r>
            <a:endParaRPr lang="en-US" baseline="-25000" dirty="0">
              <a:solidFill>
                <a:schemeClr val="accent5"/>
              </a:solidFill>
            </a:endParaRPr>
          </a:p>
        </p:txBody>
      </p:sp>
      <p:cxnSp>
        <p:nvCxnSpPr>
          <p:cNvPr id="60" name="Straight Arrow Connector 59"/>
          <p:cNvCxnSpPr>
            <a:cxnSpLocks/>
          </p:cNvCxnSpPr>
          <p:nvPr/>
        </p:nvCxnSpPr>
        <p:spPr>
          <a:xfrm>
            <a:off x="3561641" y="5472461"/>
            <a:ext cx="710641" cy="0"/>
          </a:xfrm>
          <a:prstGeom prst="straightConnector1">
            <a:avLst/>
          </a:prstGeom>
          <a:ln w="12700">
            <a:tailEnd type="triangle"/>
          </a:ln>
        </p:spPr>
        <p:style>
          <a:lnRef idx="3">
            <a:schemeClr val="accent5"/>
          </a:lnRef>
          <a:fillRef idx="0">
            <a:schemeClr val="accent5"/>
          </a:fillRef>
          <a:effectRef idx="2">
            <a:schemeClr val="accent5"/>
          </a:effectRef>
          <a:fontRef idx="minor">
            <a:schemeClr val="tx1"/>
          </a:fontRef>
        </p:style>
      </p:cxnSp>
      <p:sp>
        <p:nvSpPr>
          <p:cNvPr id="61" name="TextBox 60"/>
          <p:cNvSpPr txBox="1"/>
          <p:nvPr/>
        </p:nvSpPr>
        <p:spPr>
          <a:xfrm>
            <a:off x="3709742" y="5164660"/>
            <a:ext cx="357052" cy="369332"/>
          </a:xfrm>
          <a:prstGeom prst="rect">
            <a:avLst/>
          </a:prstGeom>
          <a:noFill/>
        </p:spPr>
        <p:txBody>
          <a:bodyPr wrap="square" rtlCol="0">
            <a:spAutoFit/>
          </a:bodyPr>
          <a:lstStyle/>
          <a:p>
            <a:r>
              <a:rPr lang="en-US" b="1" dirty="0">
                <a:solidFill>
                  <a:schemeClr val="accent5"/>
                </a:solidFill>
              </a:rPr>
              <a:t>V</a:t>
            </a:r>
            <a:endParaRPr lang="en-US" baseline="-25000" dirty="0">
              <a:solidFill>
                <a:schemeClr val="accent5"/>
              </a:solidFill>
            </a:endParaRPr>
          </a:p>
        </p:txBody>
      </p:sp>
    </p:spTree>
    <p:extLst>
      <p:ext uri="{BB962C8B-B14F-4D97-AF65-F5344CB8AC3E}">
        <p14:creationId xmlns:p14="http://schemas.microsoft.com/office/powerpoint/2010/main" val="131136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2"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animBg="1"/>
      <p:bldP spid="36" grpId="0" animBg="1"/>
      <p:bldP spid="37" grpId="0" animBg="1"/>
      <p:bldP spid="38" grpId="0" animBg="1"/>
      <p:bldP spid="42" grpId="0"/>
      <p:bldP spid="43" grpId="0"/>
      <p:bldP spid="44" grpId="0" animBg="1"/>
      <p:bldP spid="48" grpId="0"/>
      <p:bldP spid="49" grpId="0"/>
      <p:bldP spid="50" grpId="0" animBg="1"/>
      <p:bldP spid="54" grpId="0"/>
      <p:bldP spid="55" grpId="0"/>
      <p:bldP spid="57" grpId="0"/>
      <p:bldP spid="59" grpId="0"/>
      <p:bldP spid="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678"/>
            <a:ext cx="9144000" cy="2387600"/>
          </a:xfrm>
        </p:spPr>
        <p:txBody>
          <a:bodyPr>
            <a:normAutofit/>
          </a:bodyPr>
          <a:lstStyle/>
          <a:p>
            <a:r>
              <a:rPr lang="en-US" b="1" dirty="0">
                <a:solidFill>
                  <a:srgbClr val="FF0000"/>
                </a:solidFill>
              </a:rPr>
              <a:t>Recurrent Neural Networks for NLP</a:t>
            </a:r>
            <a:endParaRPr lang="en-US" sz="2700" b="1" dirty="0">
              <a:solidFill>
                <a:srgbClr val="FF0000"/>
              </a:solidFill>
            </a:endParaRPr>
          </a:p>
        </p:txBody>
      </p:sp>
      <p:sp>
        <p:nvSpPr>
          <p:cNvPr id="3" name="Subtitle 2"/>
          <p:cNvSpPr>
            <a:spLocks noGrp="1"/>
          </p:cNvSpPr>
          <p:nvPr>
            <p:ph type="subTitle" idx="1"/>
          </p:nvPr>
        </p:nvSpPr>
        <p:spPr/>
        <p:txBody>
          <a:bodyPr>
            <a:normAutofit fontScale="70000" lnSpcReduction="20000"/>
          </a:bodyPr>
          <a:lstStyle/>
          <a:p>
            <a:r>
              <a:rPr lang="en-IN" sz="3400" b="1" dirty="0">
                <a:solidFill>
                  <a:srgbClr val="7030A0"/>
                </a:solidFill>
              </a:rPr>
              <a:t>Manish Gupta</a:t>
            </a:r>
          </a:p>
          <a:p>
            <a:endParaRPr lang="en-IN" dirty="0"/>
          </a:p>
          <a:p>
            <a:r>
              <a:rPr lang="en-IN" dirty="0"/>
              <a:t>Visiting Faculty at ISB</a:t>
            </a:r>
          </a:p>
          <a:p>
            <a:r>
              <a:rPr lang="en-IN"/>
              <a:t>Senior </a:t>
            </a:r>
            <a:r>
              <a:rPr lang="en-IN" dirty="0"/>
              <a:t>Applied Scientist at Microsoft, India</a:t>
            </a:r>
          </a:p>
          <a:p>
            <a:r>
              <a:rPr lang="en-IN" dirty="0"/>
              <a:t>Adjunct Faculty at IIIT-H</a:t>
            </a:r>
          </a:p>
        </p:txBody>
      </p:sp>
      <p:sp>
        <p:nvSpPr>
          <p:cNvPr id="4" name="TextBox 3"/>
          <p:cNvSpPr txBox="1"/>
          <p:nvPr/>
        </p:nvSpPr>
        <p:spPr>
          <a:xfrm>
            <a:off x="79131" y="6228788"/>
            <a:ext cx="11185498" cy="646331"/>
          </a:xfrm>
          <a:prstGeom prst="rect">
            <a:avLst/>
          </a:prstGeom>
          <a:noFill/>
        </p:spPr>
        <p:txBody>
          <a:bodyPr wrap="none" rtlCol="0">
            <a:spAutoFit/>
          </a:bodyPr>
          <a:lstStyle/>
          <a:p>
            <a:r>
              <a:rPr lang="en-US" dirty="0"/>
              <a:t>Credits: Stanford CS224D course, CS231N Stanford course, Geoffrey Hinton’s course, </a:t>
            </a:r>
            <a:r>
              <a:rPr lang="en-US" dirty="0">
                <a:hlinkClick r:id="rId2"/>
              </a:rPr>
              <a:t>http://deeplearning.net/tutorial</a:t>
            </a:r>
            <a:r>
              <a:rPr lang="en-US" dirty="0"/>
              <a:t>,</a:t>
            </a:r>
          </a:p>
          <a:p>
            <a:r>
              <a:rPr lang="en-US" dirty="0">
                <a:hlinkClick r:id="rId3"/>
              </a:rPr>
              <a:t>http://colah.github.io/posts/2015-08-Understanding-LSTMs/</a:t>
            </a:r>
            <a:r>
              <a:rPr lang="en-US" dirty="0"/>
              <a:t> </a:t>
            </a:r>
          </a:p>
        </p:txBody>
      </p:sp>
    </p:spTree>
    <p:extLst>
      <p:ext uri="{BB962C8B-B14F-4D97-AF65-F5344CB8AC3E}">
        <p14:creationId xmlns:p14="http://schemas.microsoft.com/office/powerpoint/2010/main" val="63018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Motivation for sequence learning models</a:t>
            </a:r>
          </a:p>
          <a:p>
            <a:r>
              <a:rPr lang="en-US" dirty="0"/>
              <a:t>Introduction to RNNs</a:t>
            </a:r>
          </a:p>
          <a:p>
            <a:r>
              <a:rPr lang="en-US" dirty="0"/>
              <a:t>RNN application to Image Captioning</a:t>
            </a:r>
          </a:p>
        </p:txBody>
      </p:sp>
    </p:spTree>
    <p:extLst>
      <p:ext uri="{BB962C8B-B14F-4D97-AF65-F5344CB8AC3E}">
        <p14:creationId xmlns:p14="http://schemas.microsoft.com/office/powerpoint/2010/main" val="24999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b="1" dirty="0">
                <a:solidFill>
                  <a:srgbClr val="FF0000"/>
                </a:solidFill>
              </a:rPr>
              <a:t>Motivation for sequence learning models</a:t>
            </a:r>
          </a:p>
          <a:p>
            <a:r>
              <a:rPr lang="en-US" dirty="0"/>
              <a:t>Introduction to RNNs</a:t>
            </a:r>
          </a:p>
          <a:p>
            <a:r>
              <a:rPr lang="en-US" dirty="0"/>
              <a:t>RNN application to Image Captioning</a:t>
            </a:r>
          </a:p>
        </p:txBody>
      </p:sp>
    </p:spTree>
    <p:extLst>
      <p:ext uri="{BB962C8B-B14F-4D97-AF65-F5344CB8AC3E}">
        <p14:creationId xmlns:p14="http://schemas.microsoft.com/office/powerpoint/2010/main" val="196885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are everywhere…</a:t>
            </a:r>
          </a:p>
        </p:txBody>
      </p:sp>
      <p:pic>
        <p:nvPicPr>
          <p:cNvPr id="7" name="Picture 6"/>
          <p:cNvPicPr>
            <a:picLocks noChangeAspect="1"/>
          </p:cNvPicPr>
          <p:nvPr/>
        </p:nvPicPr>
        <p:blipFill>
          <a:blip r:embed="rId2"/>
          <a:stretch>
            <a:fillRect/>
          </a:stretch>
        </p:blipFill>
        <p:spPr>
          <a:xfrm>
            <a:off x="612330" y="1370664"/>
            <a:ext cx="7663543" cy="2793607"/>
          </a:xfrm>
          <a:prstGeom prst="rect">
            <a:avLst/>
          </a:prstGeom>
        </p:spPr>
      </p:pic>
      <p:pic>
        <p:nvPicPr>
          <p:cNvPr id="10" name="Picture 9"/>
          <p:cNvPicPr>
            <a:picLocks noChangeAspect="1"/>
          </p:cNvPicPr>
          <p:nvPr/>
        </p:nvPicPr>
        <p:blipFill>
          <a:blip r:embed="rId3"/>
          <a:stretch>
            <a:fillRect/>
          </a:stretch>
        </p:blipFill>
        <p:spPr>
          <a:xfrm>
            <a:off x="1062273" y="3765487"/>
            <a:ext cx="7213600" cy="2184400"/>
          </a:xfrm>
          <a:prstGeom prst="rect">
            <a:avLst/>
          </a:prstGeom>
        </p:spPr>
      </p:pic>
      <p:sp>
        <p:nvSpPr>
          <p:cNvPr id="11" name="Right Arrow 10"/>
          <p:cNvSpPr/>
          <p:nvPr/>
        </p:nvSpPr>
        <p:spPr bwMode="auto">
          <a:xfrm rot="2907571">
            <a:off x="1600763" y="5418511"/>
            <a:ext cx="990600" cy="2286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50000"/>
              </a:spcBef>
              <a:spcAft>
                <a:spcPct val="0"/>
              </a:spcAft>
            </a:pPr>
            <a:endParaRPr lang="en-US" sz="1200">
              <a:solidFill>
                <a:schemeClr val="tx1"/>
              </a:solidFill>
              <a:latin typeface="Arial" pitchFamily="-112" charset="0"/>
              <a:ea typeface="ＭＳ Ｐゴシック" pitchFamily="-112" charset="-128"/>
              <a:cs typeface="ＭＳ Ｐゴシック" pitchFamily="-112" charset="-128"/>
            </a:endParaRPr>
          </a:p>
        </p:txBody>
      </p:sp>
      <p:sp>
        <p:nvSpPr>
          <p:cNvPr id="3" name="TextBox 2"/>
          <p:cNvSpPr txBox="1"/>
          <p:nvPr/>
        </p:nvSpPr>
        <p:spPr>
          <a:xfrm>
            <a:off x="8501743" y="1690688"/>
            <a:ext cx="349629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We need a way to model such sequence data using neural networks.</a:t>
            </a:r>
          </a:p>
          <a:p>
            <a:pPr marL="285750" indent="-285750">
              <a:buFont typeface="Arial" panose="020B0604020202020204" pitchFamily="34" charset="0"/>
              <a:buChar char="•"/>
            </a:pPr>
            <a:r>
              <a:rPr lang="en-US" dirty="0"/>
              <a:t>Humans don’t start their thinking from scratch every second. As you read this essay, you understand each word based on your understanding of previous words. You don’t throw everything away and start thinking from scratch again. Your thoughts have persistence.</a:t>
            </a:r>
          </a:p>
          <a:p>
            <a:pPr marL="285750" indent="-285750">
              <a:buFont typeface="Arial" panose="020B0604020202020204" pitchFamily="34" charset="0"/>
              <a:buChar char="•"/>
            </a:pPr>
            <a:r>
              <a:rPr lang="en-US" dirty="0"/>
              <a:t>RNNs have loops in them which allow for information to persist.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584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407163" cy="4351338"/>
              </a:xfrm>
            </p:spPr>
            <p:txBody>
              <a:bodyPr>
                <a:normAutofit fontScale="85000" lnSpcReduction="20000"/>
              </a:bodyPr>
              <a:lstStyle/>
              <a:p>
                <a:r>
                  <a:rPr lang="en-US" dirty="0"/>
                  <a:t>A language model computes a probability for a sequence of words: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b="0" i="1" dirty="0" smtClean="0">
                            <a:latin typeface="Cambria Math" panose="02040503050406030204" pitchFamily="18" charset="0"/>
                          </a:rPr>
                          <m:t>𝑚</m:t>
                        </m:r>
                      </m:sub>
                    </m:sSub>
                    <m:r>
                      <a:rPr lang="en-US" i="1" dirty="0" smtClean="0">
                        <a:latin typeface="Cambria Math" panose="02040503050406030204" pitchFamily="18" charset="0"/>
                      </a:rPr>
                      <m:t>)</m:t>
                    </m:r>
                  </m:oMath>
                </a14:m>
                <a:endParaRPr lang="en-US" dirty="0"/>
              </a:p>
              <a:p>
                <a:r>
                  <a:rPr lang="en-US" dirty="0"/>
                  <a:t>Very useful for many tasks like</a:t>
                </a:r>
              </a:p>
              <a:p>
                <a:pPr lvl="1"/>
                <a:r>
                  <a:rPr lang="en-US" dirty="0"/>
                  <a:t>Next word prediction</a:t>
                </a:r>
              </a:p>
              <a:p>
                <a:pPr lvl="2"/>
                <a:r>
                  <a:rPr lang="en-US" dirty="0"/>
                  <a:t>Stocks plunged this morning, despite a cut in interest rates by the Federal Reserve, as Wall ...</a:t>
                </a:r>
              </a:p>
              <a:p>
                <a:pPr lvl="1"/>
                <a:r>
                  <a:rPr lang="en-US" dirty="0"/>
                  <a:t>Spell checkers</a:t>
                </a:r>
              </a:p>
              <a:p>
                <a:pPr lvl="2"/>
                <a:r>
                  <a:rPr lang="en-US" dirty="0">
                    <a:latin typeface="Minion"/>
                  </a:rPr>
                  <a:t>They are leaving in about fifteen </a:t>
                </a:r>
                <a:r>
                  <a:rPr lang="en-US" b="1" dirty="0">
                    <a:latin typeface="Minion"/>
                  </a:rPr>
                  <a:t>minuets</a:t>
                </a:r>
                <a:r>
                  <a:rPr lang="en-US" dirty="0">
                    <a:latin typeface="Minion"/>
                  </a:rPr>
                  <a:t> to go to her house</a:t>
                </a:r>
              </a:p>
              <a:p>
                <a:pPr lvl="1"/>
                <a:r>
                  <a:rPr lang="en-US" dirty="0"/>
                  <a:t>Mobile auto-correct</a:t>
                </a:r>
              </a:p>
              <a:p>
                <a:pPr lvl="2"/>
                <a:r>
                  <a:rPr lang="en-US" dirty="0">
                    <a:latin typeface="Minion"/>
                  </a:rPr>
                  <a:t>He is trying to </a:t>
                </a:r>
                <a:r>
                  <a:rPr lang="en-US" b="1" dirty="0">
                    <a:latin typeface="Minion"/>
                  </a:rPr>
                  <a:t>fine</a:t>
                </a:r>
                <a:r>
                  <a:rPr lang="en-US" dirty="0">
                    <a:latin typeface="Minion"/>
                  </a:rPr>
                  <a:t> out.</a:t>
                </a:r>
              </a:p>
              <a:p>
                <a:pPr lvl="1"/>
                <a:r>
                  <a:rPr lang="en-US" dirty="0"/>
                  <a:t>Speech recognition</a:t>
                </a:r>
              </a:p>
              <a:p>
                <a:pPr lvl="2"/>
                <a:r>
                  <a:rPr lang="en-US" dirty="0">
                    <a:latin typeface="Minion"/>
                  </a:rPr>
                  <a:t>Theatre owners say </a:t>
                </a:r>
                <a:r>
                  <a:rPr lang="en-US" b="1" dirty="0">
                    <a:latin typeface="Minion"/>
                  </a:rPr>
                  <a:t>popcorn/unicorn</a:t>
                </a:r>
                <a:r>
                  <a:rPr lang="en-US" dirty="0">
                    <a:latin typeface="Minion"/>
                  </a:rPr>
                  <a:t> sales have doubled...</a:t>
                </a:r>
                <a:endParaRPr lang="en-US" dirty="0"/>
              </a:p>
              <a:p>
                <a:pPr lvl="1"/>
                <a:r>
                  <a:rPr lang="en-US" dirty="0"/>
                  <a:t>Automated essay grading</a:t>
                </a:r>
              </a:p>
              <a:p>
                <a:pPr lvl="1"/>
                <a:r>
                  <a:rPr lang="en-US" dirty="0"/>
                  <a:t>Machine translation</a:t>
                </a:r>
              </a:p>
              <a:p>
                <a:pPr lvl="2"/>
                <a:r>
                  <a:rPr lang="en-US" dirty="0"/>
                  <a:t>Word ordering: </a:t>
                </a:r>
                <a:r>
                  <a:rPr lang="en-US" spc="35" dirty="0">
                    <a:cs typeface="Calibri"/>
                  </a:rPr>
                  <a:t>p</a:t>
                </a:r>
                <a:r>
                  <a:rPr lang="en-US" spc="-30" dirty="0">
                    <a:cs typeface="Calibri"/>
                  </a:rPr>
                  <a:t>(</a:t>
                </a:r>
                <a:r>
                  <a:rPr lang="en-US" spc="-15" dirty="0">
                    <a:cs typeface="Calibri"/>
                  </a:rPr>
                  <a:t>t</a:t>
                </a:r>
                <a:r>
                  <a:rPr lang="en-US" spc="20" dirty="0">
                    <a:cs typeface="Calibri"/>
                  </a:rPr>
                  <a:t>h</a:t>
                </a:r>
                <a:r>
                  <a:rPr lang="en-US" spc="-15" dirty="0">
                    <a:cs typeface="Calibri"/>
                  </a:rPr>
                  <a:t>e</a:t>
                </a:r>
                <a:r>
                  <a:rPr lang="en-US" spc="-40" dirty="0">
                    <a:cs typeface="Calibri"/>
                  </a:rPr>
                  <a:t> </a:t>
                </a:r>
                <a:r>
                  <a:rPr lang="en-US" spc="-30" dirty="0">
                    <a:cs typeface="Calibri"/>
                  </a:rPr>
                  <a:t>c</a:t>
                </a:r>
                <a:r>
                  <a:rPr lang="en-US" spc="-50" dirty="0">
                    <a:cs typeface="Calibri"/>
                  </a:rPr>
                  <a:t>a</a:t>
                </a:r>
                <a:r>
                  <a:rPr lang="en-US" spc="-10" dirty="0">
                    <a:cs typeface="Calibri"/>
                  </a:rPr>
                  <a:t>t</a:t>
                </a:r>
                <a:r>
                  <a:rPr lang="en-US" spc="50" dirty="0">
                    <a:cs typeface="Calibri"/>
                  </a:rPr>
                  <a:t> </a:t>
                </a:r>
                <a:r>
                  <a:rPr lang="en-US" spc="45" dirty="0">
                    <a:cs typeface="Calibri"/>
                  </a:rPr>
                  <a:t>i</a:t>
                </a:r>
                <a:r>
                  <a:rPr lang="en-US" dirty="0">
                    <a:cs typeface="Calibri"/>
                  </a:rPr>
                  <a:t>s</a:t>
                </a:r>
                <a:r>
                  <a:rPr lang="en-US" spc="-85" dirty="0">
                    <a:cs typeface="Calibri"/>
                  </a:rPr>
                  <a:t> </a:t>
                </a:r>
                <a:r>
                  <a:rPr lang="en-US" spc="-40" dirty="0">
                    <a:cs typeface="Calibri"/>
                  </a:rPr>
                  <a:t>sm</a:t>
                </a:r>
                <a:r>
                  <a:rPr lang="en-US" spc="-50" dirty="0">
                    <a:cs typeface="Calibri"/>
                  </a:rPr>
                  <a:t>a</a:t>
                </a:r>
                <a:r>
                  <a:rPr lang="en-US" spc="45" dirty="0">
                    <a:cs typeface="Calibri"/>
                  </a:rPr>
                  <a:t>ll</a:t>
                </a:r>
                <a:r>
                  <a:rPr lang="en-US" dirty="0">
                    <a:cs typeface="Calibri"/>
                  </a:rPr>
                  <a:t>)</a:t>
                </a:r>
                <a:r>
                  <a:rPr lang="en-US" spc="25" dirty="0">
                    <a:cs typeface="Calibri"/>
                  </a:rPr>
                  <a:t> </a:t>
                </a:r>
                <a:r>
                  <a:rPr lang="en-US" dirty="0">
                    <a:cs typeface="Calibri"/>
                  </a:rPr>
                  <a:t>&gt;</a:t>
                </a:r>
                <a:r>
                  <a:rPr lang="en-US" spc="-40" dirty="0">
                    <a:cs typeface="Calibri"/>
                  </a:rPr>
                  <a:t> </a:t>
                </a:r>
                <a:r>
                  <a:rPr lang="en-US" spc="35" dirty="0">
                    <a:cs typeface="Calibri"/>
                  </a:rPr>
                  <a:t>p</a:t>
                </a:r>
                <a:r>
                  <a:rPr lang="en-US" spc="-30" dirty="0">
                    <a:cs typeface="Calibri"/>
                  </a:rPr>
                  <a:t>(</a:t>
                </a:r>
                <a:r>
                  <a:rPr lang="en-US" spc="-40" dirty="0">
                    <a:cs typeface="Calibri"/>
                  </a:rPr>
                  <a:t>sm</a:t>
                </a:r>
                <a:r>
                  <a:rPr lang="en-US" spc="-50" dirty="0">
                    <a:cs typeface="Calibri"/>
                  </a:rPr>
                  <a:t>a</a:t>
                </a:r>
                <a:r>
                  <a:rPr lang="en-US" spc="45" dirty="0">
                    <a:cs typeface="Calibri"/>
                  </a:rPr>
                  <a:t>l</a:t>
                </a:r>
                <a:r>
                  <a:rPr lang="en-US" dirty="0">
                    <a:cs typeface="Calibri"/>
                  </a:rPr>
                  <a:t>l</a:t>
                </a:r>
                <a:r>
                  <a:rPr lang="en-US" spc="5" dirty="0">
                    <a:cs typeface="Calibri"/>
                  </a:rPr>
                  <a:t> </a:t>
                </a:r>
                <a:r>
                  <a:rPr lang="en-US" spc="-15" dirty="0">
                    <a:cs typeface="Calibri"/>
                  </a:rPr>
                  <a:t>t</a:t>
                </a:r>
                <a:r>
                  <a:rPr lang="en-US" spc="20" dirty="0">
                    <a:cs typeface="Calibri"/>
                  </a:rPr>
                  <a:t>h</a:t>
                </a:r>
                <a:r>
                  <a:rPr lang="en-US" spc="-15" dirty="0">
                    <a:cs typeface="Calibri"/>
                  </a:rPr>
                  <a:t>e</a:t>
                </a:r>
                <a:r>
                  <a:rPr lang="en-US" spc="-40" dirty="0">
                    <a:cs typeface="Calibri"/>
                  </a:rPr>
                  <a:t> </a:t>
                </a:r>
                <a:r>
                  <a:rPr lang="en-US" spc="45" dirty="0">
                    <a:cs typeface="Calibri"/>
                  </a:rPr>
                  <a:t>i</a:t>
                </a:r>
                <a:r>
                  <a:rPr lang="en-US" dirty="0">
                    <a:cs typeface="Calibri"/>
                  </a:rPr>
                  <a:t>s</a:t>
                </a:r>
                <a:r>
                  <a:rPr lang="en-US" spc="15" dirty="0">
                    <a:cs typeface="Calibri"/>
                  </a:rPr>
                  <a:t> </a:t>
                </a:r>
                <a:r>
                  <a:rPr lang="en-US" spc="-30" dirty="0">
                    <a:cs typeface="Calibri"/>
                  </a:rPr>
                  <a:t>c</a:t>
                </a:r>
                <a:r>
                  <a:rPr lang="en-US" spc="-50" dirty="0">
                    <a:cs typeface="Calibri"/>
                  </a:rPr>
                  <a:t>a</a:t>
                </a:r>
                <a:r>
                  <a:rPr lang="en-US" spc="-15" dirty="0">
                    <a:cs typeface="Calibri"/>
                  </a:rPr>
                  <a:t>t</a:t>
                </a:r>
                <a:r>
                  <a:rPr lang="en-US" dirty="0">
                    <a:cs typeface="Calibri"/>
                  </a:rPr>
                  <a:t>)</a:t>
                </a:r>
              </a:p>
              <a:p>
                <a:pPr lvl="2"/>
                <a:r>
                  <a:rPr lang="en-US" dirty="0">
                    <a:cs typeface="Calibri"/>
                  </a:rPr>
                  <a:t>Word choice: </a:t>
                </a:r>
                <a:r>
                  <a:rPr lang="en-US" spc="35" dirty="0">
                    <a:cs typeface="Calibri"/>
                  </a:rPr>
                  <a:t>p</a:t>
                </a:r>
                <a:r>
                  <a:rPr lang="en-US" spc="-30" dirty="0">
                    <a:cs typeface="Calibri"/>
                  </a:rPr>
                  <a:t>(</a:t>
                </a:r>
                <a:r>
                  <a:rPr lang="en-US" spc="-35" dirty="0">
                    <a:cs typeface="Calibri"/>
                  </a:rPr>
                  <a:t>w</a:t>
                </a:r>
                <a:r>
                  <a:rPr lang="en-US" spc="-50" dirty="0">
                    <a:cs typeface="Calibri"/>
                  </a:rPr>
                  <a:t>a</a:t>
                </a:r>
                <a:r>
                  <a:rPr lang="en-US" spc="45" dirty="0">
                    <a:cs typeface="Calibri"/>
                  </a:rPr>
                  <a:t>l</a:t>
                </a:r>
                <a:r>
                  <a:rPr lang="en-US" spc="-10" dirty="0">
                    <a:cs typeface="Calibri"/>
                  </a:rPr>
                  <a:t>k</a:t>
                </a:r>
                <a:r>
                  <a:rPr lang="en-US" spc="45" dirty="0">
                    <a:cs typeface="Calibri"/>
                  </a:rPr>
                  <a:t>i</a:t>
                </a:r>
                <a:r>
                  <a:rPr lang="en-US" spc="35" dirty="0">
                    <a:cs typeface="Calibri"/>
                  </a:rPr>
                  <a:t>n</a:t>
                </a:r>
                <a:r>
                  <a:rPr lang="en-US" dirty="0">
                    <a:cs typeface="Calibri"/>
                  </a:rPr>
                  <a:t>g</a:t>
                </a:r>
                <a:r>
                  <a:rPr lang="en-US" spc="-75" dirty="0">
                    <a:cs typeface="Calibri"/>
                  </a:rPr>
                  <a:t> </a:t>
                </a:r>
                <a:r>
                  <a:rPr lang="en-US" spc="35" dirty="0">
                    <a:cs typeface="Calibri"/>
                  </a:rPr>
                  <a:t>h</a:t>
                </a:r>
                <a:r>
                  <a:rPr lang="en-US" spc="30" dirty="0">
                    <a:cs typeface="Calibri"/>
                  </a:rPr>
                  <a:t>o</a:t>
                </a:r>
                <a:r>
                  <a:rPr lang="en-US" spc="-40" dirty="0">
                    <a:cs typeface="Calibri"/>
                  </a:rPr>
                  <a:t>m</a:t>
                </a:r>
                <a:r>
                  <a:rPr lang="en-US" spc="-15" dirty="0">
                    <a:cs typeface="Calibri"/>
                  </a:rPr>
                  <a:t>e</a:t>
                </a:r>
                <a:r>
                  <a:rPr lang="en-US" spc="-140" dirty="0">
                    <a:cs typeface="Calibri"/>
                  </a:rPr>
                  <a:t> </a:t>
                </a:r>
                <a:r>
                  <a:rPr lang="en-US" spc="-50" dirty="0">
                    <a:cs typeface="Calibri"/>
                  </a:rPr>
                  <a:t>a</a:t>
                </a:r>
                <a:r>
                  <a:rPr lang="en-US" spc="-35" dirty="0">
                    <a:cs typeface="Calibri"/>
                  </a:rPr>
                  <a:t>f</a:t>
                </a:r>
                <a:r>
                  <a:rPr lang="en-US" spc="-15" dirty="0">
                    <a:cs typeface="Calibri"/>
                  </a:rPr>
                  <a:t>t</a:t>
                </a:r>
                <a:r>
                  <a:rPr lang="en-US" spc="-10" dirty="0">
                    <a:cs typeface="Calibri"/>
                  </a:rPr>
                  <a:t>er</a:t>
                </a:r>
                <a:r>
                  <a:rPr lang="en-US" spc="120" dirty="0">
                    <a:cs typeface="Calibri"/>
                  </a:rPr>
                  <a:t> </a:t>
                </a:r>
                <a:r>
                  <a:rPr lang="en-US" spc="-40" dirty="0">
                    <a:cs typeface="Calibri"/>
                  </a:rPr>
                  <a:t>s</a:t>
                </a:r>
                <a:r>
                  <a:rPr lang="en-US" spc="-30" dirty="0">
                    <a:cs typeface="Calibri"/>
                  </a:rPr>
                  <a:t>c</a:t>
                </a:r>
                <a:r>
                  <a:rPr lang="en-US" spc="35" dirty="0">
                    <a:cs typeface="Calibri"/>
                  </a:rPr>
                  <a:t>h</a:t>
                </a:r>
                <a:r>
                  <a:rPr lang="en-US" spc="30" dirty="0">
                    <a:cs typeface="Calibri"/>
                  </a:rPr>
                  <a:t>oo</a:t>
                </a:r>
                <a:r>
                  <a:rPr lang="en-US" spc="45" dirty="0">
                    <a:cs typeface="Calibri"/>
                  </a:rPr>
                  <a:t>l</a:t>
                </a:r>
                <a:r>
                  <a:rPr lang="en-US" dirty="0">
                    <a:cs typeface="Calibri"/>
                  </a:rPr>
                  <a:t>)</a:t>
                </a:r>
                <a:r>
                  <a:rPr lang="en-US" spc="-70" dirty="0">
                    <a:cs typeface="Calibri"/>
                  </a:rPr>
                  <a:t> </a:t>
                </a:r>
                <a:r>
                  <a:rPr lang="en-US" dirty="0">
                    <a:cs typeface="Calibri"/>
                  </a:rPr>
                  <a:t>&gt;</a:t>
                </a:r>
                <a:r>
                  <a:rPr lang="en-US" spc="-40" dirty="0">
                    <a:cs typeface="Calibri"/>
                  </a:rPr>
                  <a:t> </a:t>
                </a:r>
                <a:r>
                  <a:rPr lang="en-US" spc="35" dirty="0">
                    <a:cs typeface="Calibri"/>
                  </a:rPr>
                  <a:t>p</a:t>
                </a:r>
                <a:r>
                  <a:rPr lang="en-US" spc="-30" dirty="0">
                    <a:cs typeface="Calibri"/>
                  </a:rPr>
                  <a:t>(</a:t>
                </a:r>
                <a:r>
                  <a:rPr lang="en-US" spc="-35" dirty="0">
                    <a:cs typeface="Calibri"/>
                  </a:rPr>
                  <a:t>w</a:t>
                </a:r>
                <a:r>
                  <a:rPr lang="en-US" spc="-50" dirty="0">
                    <a:cs typeface="Calibri"/>
                  </a:rPr>
                  <a:t>a</a:t>
                </a:r>
                <a:r>
                  <a:rPr lang="en-US" spc="45" dirty="0">
                    <a:cs typeface="Calibri"/>
                  </a:rPr>
                  <a:t>l</a:t>
                </a:r>
                <a:r>
                  <a:rPr lang="en-US" spc="-10" dirty="0">
                    <a:cs typeface="Calibri"/>
                  </a:rPr>
                  <a:t>k</a:t>
                </a:r>
                <a:r>
                  <a:rPr lang="en-US" spc="45" dirty="0">
                    <a:cs typeface="Calibri"/>
                  </a:rPr>
                  <a:t>i</a:t>
                </a:r>
                <a:r>
                  <a:rPr lang="en-US" spc="35" dirty="0">
                    <a:cs typeface="Calibri"/>
                  </a:rPr>
                  <a:t>n</a:t>
                </a:r>
                <a:r>
                  <a:rPr lang="en-US" dirty="0">
                    <a:cs typeface="Calibri"/>
                  </a:rPr>
                  <a:t>g</a:t>
                </a:r>
                <a:r>
                  <a:rPr lang="en-US" spc="-75" dirty="0">
                    <a:cs typeface="Calibri"/>
                  </a:rPr>
                  <a:t> </a:t>
                </a:r>
                <a:r>
                  <a:rPr lang="en-US" spc="35" dirty="0">
                    <a:cs typeface="Calibri"/>
                  </a:rPr>
                  <a:t>h</a:t>
                </a:r>
                <a:r>
                  <a:rPr lang="en-US" spc="30" dirty="0">
                    <a:cs typeface="Calibri"/>
                  </a:rPr>
                  <a:t>o</a:t>
                </a:r>
                <a:r>
                  <a:rPr lang="en-US" spc="35" dirty="0">
                    <a:cs typeface="Calibri"/>
                  </a:rPr>
                  <a:t>u</a:t>
                </a:r>
                <a:r>
                  <a:rPr lang="en-US" spc="-40" dirty="0">
                    <a:cs typeface="Calibri"/>
                  </a:rPr>
                  <a:t>s</a:t>
                </a:r>
                <a:r>
                  <a:rPr lang="en-US" spc="-15" dirty="0">
                    <a:cs typeface="Calibri"/>
                  </a:rPr>
                  <a:t>e</a:t>
                </a:r>
                <a:r>
                  <a:rPr lang="en-US" spc="-140" dirty="0">
                    <a:cs typeface="Calibri"/>
                  </a:rPr>
                  <a:t> </a:t>
                </a:r>
                <a:r>
                  <a:rPr lang="en-US" spc="-50" dirty="0">
                    <a:cs typeface="Calibri"/>
                  </a:rPr>
                  <a:t>a</a:t>
                </a:r>
                <a:r>
                  <a:rPr lang="en-US" spc="-35" dirty="0">
                    <a:cs typeface="Calibri"/>
                  </a:rPr>
                  <a:t>f</a:t>
                </a:r>
                <a:r>
                  <a:rPr lang="en-US" spc="-15" dirty="0">
                    <a:cs typeface="Calibri"/>
                  </a:rPr>
                  <a:t>t</a:t>
                </a:r>
                <a:r>
                  <a:rPr lang="en-US" spc="-10" dirty="0">
                    <a:cs typeface="Calibri"/>
                  </a:rPr>
                  <a:t>er </a:t>
                </a:r>
                <a:r>
                  <a:rPr lang="en-US" spc="-50" dirty="0">
                    <a:cs typeface="Calibri"/>
                  </a:rPr>
                  <a:t>s</a:t>
                </a:r>
                <a:r>
                  <a:rPr lang="en-US" spc="-30" dirty="0">
                    <a:cs typeface="Calibri"/>
                  </a:rPr>
                  <a:t>c</a:t>
                </a:r>
                <a:r>
                  <a:rPr lang="en-US" spc="35" dirty="0">
                    <a:cs typeface="Calibri"/>
                  </a:rPr>
                  <a:t>hoo</a:t>
                </a:r>
                <a:r>
                  <a:rPr lang="en-US" spc="45" dirty="0">
                    <a:cs typeface="Calibri"/>
                  </a:rPr>
                  <a:t>l</a:t>
                </a:r>
                <a:r>
                  <a:rPr lang="en-US" dirty="0">
                    <a:cs typeface="Calibri"/>
                  </a:rPr>
                  <a:t>)</a:t>
                </a:r>
              </a:p>
              <a:p>
                <a:pPr lvl="3"/>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407163" cy="4351338"/>
              </a:xfrm>
              <a:blipFill>
                <a:blip r:embed="rId2"/>
                <a:stretch>
                  <a:fillRect l="-761" t="-3221"/>
                </a:stretch>
              </a:blipFill>
            </p:spPr>
            <p:txBody>
              <a:bodyPr/>
              <a:lstStyle/>
              <a:p>
                <a:r>
                  <a:rPr lang="en-US">
                    <a:noFill/>
                  </a:rPr>
                  <a:t> </a:t>
                </a:r>
              </a:p>
            </p:txBody>
          </p:sp>
        </mc:Fallback>
      </mc:AlternateContent>
    </p:spTree>
    <p:extLst>
      <p:ext uri="{BB962C8B-B14F-4D97-AF65-F5344CB8AC3E}">
        <p14:creationId xmlns:p14="http://schemas.microsoft.com/office/powerpoint/2010/main" val="62747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2DA2-0428-4429-8598-4D52053AE6B7}"/>
              </a:ext>
            </a:extLst>
          </p:cNvPr>
          <p:cNvSpPr>
            <a:spLocks noGrp="1"/>
          </p:cNvSpPr>
          <p:nvPr>
            <p:ph type="title"/>
          </p:nvPr>
        </p:nvSpPr>
        <p:spPr/>
        <p:txBody>
          <a:bodyPr/>
          <a:lstStyle/>
          <a:p>
            <a:r>
              <a:rPr lang="en-US" dirty="0"/>
              <a:t>Traditional Language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347E1-863E-4987-A3D4-71BEC0A7A6A6}"/>
                  </a:ext>
                </a:extLst>
              </p:cNvPr>
              <p:cNvSpPr>
                <a:spLocks noGrp="1"/>
              </p:cNvSpPr>
              <p:nvPr>
                <p:ph idx="1"/>
              </p:nvPr>
            </p:nvSpPr>
            <p:spPr/>
            <p:txBody>
              <a:bodyPr/>
              <a:lstStyle/>
              <a:p>
                <a:r>
                  <a:rPr lang="en-US" dirty="0"/>
                  <a:t>Probability is usually conditioned on a window of n previous words:</a:t>
                </a:r>
              </a:p>
              <a:p>
                <a:pPr lvl="1"/>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𝑚</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Π</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sSubSup>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Π</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sSubSup>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oMath>
                </a14:m>
                <a:endParaRPr lang="en-US" dirty="0"/>
              </a:p>
              <a:p>
                <a:pPr lvl="1"/>
                <a:r>
                  <a:rPr lang="en-US" dirty="0"/>
                  <a:t>Markov assumption</a:t>
                </a:r>
              </a:p>
              <a:p>
                <a:r>
                  <a:rPr lang="en-US" spc="35" dirty="0">
                    <a:cs typeface="Calibri"/>
                  </a:rPr>
                  <a:t>T</a:t>
                </a:r>
                <a:r>
                  <a:rPr lang="en-US" dirty="0">
                    <a:cs typeface="Calibri"/>
                  </a:rPr>
                  <a:t>o</a:t>
                </a:r>
                <a:r>
                  <a:rPr lang="en-US" spc="-10" dirty="0">
                    <a:cs typeface="Calibri"/>
                  </a:rPr>
                  <a:t> e</a:t>
                </a:r>
                <a:r>
                  <a:rPr lang="en-US" spc="5" dirty="0">
                    <a:cs typeface="Calibri"/>
                  </a:rPr>
                  <a:t>s</a:t>
                </a:r>
                <a:r>
                  <a:rPr lang="en-US" spc="-50" dirty="0">
                    <a:cs typeface="Calibri"/>
                  </a:rPr>
                  <a:t>t</a:t>
                </a:r>
                <a:r>
                  <a:rPr lang="en-US" spc="-45" dirty="0">
                    <a:cs typeface="Calibri"/>
                  </a:rPr>
                  <a:t>i</a:t>
                </a:r>
                <a:r>
                  <a:rPr lang="en-US" spc="-65" dirty="0">
                    <a:cs typeface="Calibri"/>
                  </a:rPr>
                  <a:t>m</a:t>
                </a:r>
                <a:r>
                  <a:rPr lang="en-US" spc="-45" dirty="0">
                    <a:cs typeface="Calibri"/>
                  </a:rPr>
                  <a:t>a</a:t>
                </a:r>
                <a:r>
                  <a:rPr lang="en-US" spc="-50" dirty="0">
                    <a:cs typeface="Calibri"/>
                  </a:rPr>
                  <a:t>t</a:t>
                </a:r>
                <a:r>
                  <a:rPr lang="en-US" spc="-15" dirty="0">
                    <a:cs typeface="Calibri"/>
                  </a:rPr>
                  <a:t>e</a:t>
                </a:r>
                <a:r>
                  <a:rPr lang="en-US" spc="170" dirty="0">
                    <a:cs typeface="Calibri"/>
                  </a:rPr>
                  <a:t> </a:t>
                </a:r>
                <a:r>
                  <a:rPr lang="en-US" spc="25" dirty="0">
                    <a:cs typeface="Calibri"/>
                  </a:rPr>
                  <a:t>p</a:t>
                </a:r>
                <a:r>
                  <a:rPr lang="en-US" spc="5" dirty="0">
                    <a:cs typeface="Calibri"/>
                  </a:rPr>
                  <a:t>r</a:t>
                </a:r>
                <a:r>
                  <a:rPr lang="en-US" spc="20" dirty="0">
                    <a:cs typeface="Calibri"/>
                  </a:rPr>
                  <a:t>o</a:t>
                </a:r>
                <a:r>
                  <a:rPr lang="en-US" spc="25" dirty="0">
                    <a:cs typeface="Calibri"/>
                  </a:rPr>
                  <a:t>b</a:t>
                </a:r>
                <a:r>
                  <a:rPr lang="en-US" spc="-45" dirty="0">
                    <a:cs typeface="Calibri"/>
                  </a:rPr>
                  <a:t>a</a:t>
                </a:r>
                <a:r>
                  <a:rPr lang="en-US" spc="25" dirty="0">
                    <a:cs typeface="Calibri"/>
                  </a:rPr>
                  <a:t>b</a:t>
                </a:r>
                <a:r>
                  <a:rPr lang="en-US" spc="-45" dirty="0">
                    <a:cs typeface="Calibri"/>
                  </a:rPr>
                  <a:t>ili</a:t>
                </a:r>
                <a:r>
                  <a:rPr lang="en-US" spc="-50" dirty="0">
                    <a:cs typeface="Calibri"/>
                  </a:rPr>
                  <a:t>t</a:t>
                </a:r>
                <a:r>
                  <a:rPr lang="en-US" spc="-45" dirty="0">
                    <a:cs typeface="Calibri"/>
                  </a:rPr>
                  <a:t>i</a:t>
                </a:r>
                <a:r>
                  <a:rPr lang="en-US" spc="-10" dirty="0">
                    <a:cs typeface="Calibri"/>
                  </a:rPr>
                  <a:t>e</a:t>
                </a:r>
                <a:r>
                  <a:rPr lang="en-US" spc="5" dirty="0">
                    <a:cs typeface="Calibri"/>
                  </a:rPr>
                  <a:t>s</a:t>
                </a:r>
                <a:r>
                  <a:rPr lang="en-US" spc="-10" dirty="0">
                    <a:cs typeface="Calibri"/>
                  </a:rPr>
                  <a:t>,</a:t>
                </a:r>
                <a:r>
                  <a:rPr lang="en-US" spc="65" dirty="0">
                    <a:cs typeface="Calibri"/>
                  </a:rPr>
                  <a:t> </a:t>
                </a:r>
                <a:r>
                  <a:rPr lang="en-US" dirty="0">
                    <a:cs typeface="Calibri"/>
                  </a:rPr>
                  <a:t>c</a:t>
                </a:r>
                <a:r>
                  <a:rPr lang="en-US" spc="20" dirty="0">
                    <a:cs typeface="Calibri"/>
                  </a:rPr>
                  <a:t>o</a:t>
                </a:r>
                <a:r>
                  <a:rPr lang="en-US" spc="-65" dirty="0">
                    <a:cs typeface="Calibri"/>
                  </a:rPr>
                  <a:t>m</a:t>
                </a:r>
                <a:r>
                  <a:rPr lang="en-US" spc="25" dirty="0">
                    <a:cs typeface="Calibri"/>
                  </a:rPr>
                  <a:t>pu</a:t>
                </a:r>
                <a:r>
                  <a:rPr lang="en-US" spc="-50" dirty="0">
                    <a:cs typeface="Calibri"/>
                  </a:rPr>
                  <a:t>t</a:t>
                </a:r>
                <a:r>
                  <a:rPr lang="en-US" spc="-15" dirty="0">
                    <a:cs typeface="Calibri"/>
                  </a:rPr>
                  <a:t>e</a:t>
                </a:r>
                <a:r>
                  <a:rPr lang="en-US" spc="-30" dirty="0">
                    <a:cs typeface="Calibri"/>
                  </a:rPr>
                  <a:t> </a:t>
                </a:r>
                <a:r>
                  <a:rPr lang="en-US" spc="45" dirty="0">
                    <a:cs typeface="Calibri"/>
                  </a:rPr>
                  <a:t>f</a:t>
                </a:r>
                <a:r>
                  <a:rPr lang="en-US" spc="20" dirty="0">
                    <a:cs typeface="Calibri"/>
                  </a:rPr>
                  <a:t>o</a:t>
                </a:r>
                <a:r>
                  <a:rPr lang="en-US" spc="-10" dirty="0">
                    <a:cs typeface="Calibri"/>
                  </a:rPr>
                  <a:t>r </a:t>
                </a:r>
                <a:r>
                  <a:rPr lang="en-US" spc="25" dirty="0">
                    <a:cs typeface="Calibri"/>
                  </a:rPr>
                  <a:t>un</a:t>
                </a:r>
                <a:r>
                  <a:rPr lang="en-US" spc="-45" dirty="0">
                    <a:cs typeface="Calibri"/>
                  </a:rPr>
                  <a:t>i</a:t>
                </a:r>
                <a:r>
                  <a:rPr lang="en-US" spc="-35" dirty="0">
                    <a:cs typeface="Calibri"/>
                  </a:rPr>
                  <a:t>g</a:t>
                </a:r>
                <a:r>
                  <a:rPr lang="en-US" spc="5" dirty="0">
                    <a:cs typeface="Calibri"/>
                  </a:rPr>
                  <a:t>r</a:t>
                </a:r>
                <a:r>
                  <a:rPr lang="en-US" spc="-45" dirty="0">
                    <a:cs typeface="Calibri"/>
                  </a:rPr>
                  <a:t>a</a:t>
                </a:r>
                <a:r>
                  <a:rPr lang="en-US" spc="-65" dirty="0">
                    <a:cs typeface="Calibri"/>
                  </a:rPr>
                  <a:t>m</a:t>
                </a:r>
                <a:r>
                  <a:rPr lang="en-US" dirty="0">
                    <a:cs typeface="Calibri"/>
                  </a:rPr>
                  <a:t>s</a:t>
                </a:r>
                <a:r>
                  <a:rPr lang="en-US" spc="-30" dirty="0">
                    <a:cs typeface="Calibri"/>
                  </a:rPr>
                  <a:t> </a:t>
                </a:r>
                <a:r>
                  <a:rPr lang="en-US" spc="-45" dirty="0">
                    <a:cs typeface="Calibri"/>
                  </a:rPr>
                  <a:t>a</a:t>
                </a:r>
                <a:r>
                  <a:rPr lang="en-US" spc="25" dirty="0">
                    <a:cs typeface="Calibri"/>
                  </a:rPr>
                  <a:t>n</a:t>
                </a:r>
                <a:r>
                  <a:rPr lang="en-US" dirty="0">
                    <a:cs typeface="Calibri"/>
                  </a:rPr>
                  <a:t>d </a:t>
                </a:r>
                <a:r>
                  <a:rPr lang="en-US" spc="25" dirty="0">
                    <a:cs typeface="Calibri"/>
                  </a:rPr>
                  <a:t>b</a:t>
                </a:r>
                <a:r>
                  <a:rPr lang="en-US" spc="-45" dirty="0">
                    <a:cs typeface="Calibri"/>
                  </a:rPr>
                  <a:t>i</a:t>
                </a:r>
                <a:r>
                  <a:rPr lang="en-US" spc="-35" dirty="0">
                    <a:cs typeface="Calibri"/>
                  </a:rPr>
                  <a:t>g</a:t>
                </a:r>
                <a:r>
                  <a:rPr lang="en-US" spc="5" dirty="0">
                    <a:cs typeface="Calibri"/>
                  </a:rPr>
                  <a:t>r</a:t>
                </a:r>
                <a:r>
                  <a:rPr lang="en-US" spc="-40" dirty="0">
                    <a:cs typeface="Calibri"/>
                  </a:rPr>
                  <a:t>a</a:t>
                </a:r>
                <a:r>
                  <a:rPr lang="en-US" spc="-65" dirty="0">
                    <a:cs typeface="Calibri"/>
                  </a:rPr>
                  <a:t>m</a:t>
                </a:r>
                <a:r>
                  <a:rPr lang="en-US" dirty="0">
                    <a:cs typeface="Calibri"/>
                  </a:rPr>
                  <a:t>s</a:t>
                </a:r>
                <a:r>
                  <a:rPr lang="en-US" spc="70" dirty="0">
                    <a:cs typeface="Calibri"/>
                  </a:rPr>
                  <a:t> </a:t>
                </a:r>
                <a:r>
                  <a:rPr lang="en-US" spc="-50" dirty="0">
                    <a:cs typeface="Calibri"/>
                  </a:rPr>
                  <a:t>(</a:t>
                </a:r>
                <a:r>
                  <a:rPr lang="en-US" dirty="0">
                    <a:cs typeface="Calibri"/>
                  </a:rPr>
                  <a:t>c</a:t>
                </a:r>
                <a:r>
                  <a:rPr lang="en-US" spc="20" dirty="0">
                    <a:cs typeface="Calibri"/>
                  </a:rPr>
                  <a:t>o</a:t>
                </a:r>
                <a:r>
                  <a:rPr lang="en-US" spc="25" dirty="0">
                    <a:cs typeface="Calibri"/>
                  </a:rPr>
                  <a:t>nd</a:t>
                </a:r>
                <a:r>
                  <a:rPr lang="en-US" spc="-45" dirty="0">
                    <a:cs typeface="Calibri"/>
                  </a:rPr>
                  <a:t>i</a:t>
                </a:r>
                <a:r>
                  <a:rPr lang="en-US" spc="-50" dirty="0">
                    <a:cs typeface="Calibri"/>
                  </a:rPr>
                  <a:t>t</a:t>
                </a:r>
                <a:r>
                  <a:rPr lang="en-US" spc="-45" dirty="0">
                    <a:cs typeface="Calibri"/>
                  </a:rPr>
                  <a:t>i</a:t>
                </a:r>
                <a:r>
                  <a:rPr lang="en-US" spc="20" dirty="0">
                    <a:cs typeface="Calibri"/>
                  </a:rPr>
                  <a:t>o</a:t>
                </a:r>
                <a:r>
                  <a:rPr lang="en-US" spc="25" dirty="0">
                    <a:cs typeface="Calibri"/>
                  </a:rPr>
                  <a:t>n</a:t>
                </a:r>
                <a:r>
                  <a:rPr lang="en-US" spc="-45" dirty="0">
                    <a:cs typeface="Calibri"/>
                  </a:rPr>
                  <a:t>i</a:t>
                </a:r>
                <a:r>
                  <a:rPr lang="en-US" spc="25" dirty="0">
                    <a:cs typeface="Calibri"/>
                  </a:rPr>
                  <a:t>n</a:t>
                </a:r>
                <a:r>
                  <a:rPr lang="en-US" dirty="0">
                    <a:cs typeface="Calibri"/>
                  </a:rPr>
                  <a:t>g</a:t>
                </a:r>
                <a:r>
                  <a:rPr lang="en-US" spc="45" dirty="0">
                    <a:cs typeface="Calibri"/>
                  </a:rPr>
                  <a:t> </a:t>
                </a:r>
                <a:r>
                  <a:rPr lang="en-US" spc="20" dirty="0">
                    <a:cs typeface="Calibri"/>
                  </a:rPr>
                  <a:t>o</a:t>
                </a:r>
                <a:r>
                  <a:rPr lang="en-US" dirty="0">
                    <a:cs typeface="Calibri"/>
                  </a:rPr>
                  <a:t>n</a:t>
                </a:r>
                <a:r>
                  <a:rPr lang="en-US" spc="-5" dirty="0">
                    <a:cs typeface="Calibri"/>
                  </a:rPr>
                  <a:t> </a:t>
                </a:r>
                <a:r>
                  <a:rPr lang="en-US" spc="20" dirty="0">
                    <a:cs typeface="Calibri"/>
                  </a:rPr>
                  <a:t>o</a:t>
                </a:r>
                <a:r>
                  <a:rPr lang="en-US" spc="10" dirty="0">
                    <a:cs typeface="Calibri"/>
                  </a:rPr>
                  <a:t>n</a:t>
                </a:r>
                <a:r>
                  <a:rPr lang="en-US" spc="-10" dirty="0">
                    <a:cs typeface="Calibri"/>
                  </a:rPr>
                  <a:t>e</a:t>
                </a:r>
                <a:r>
                  <a:rPr lang="en-US" spc="15" dirty="0">
                    <a:cs typeface="Calibri"/>
                  </a:rPr>
                  <a:t>/</a:t>
                </a:r>
                <a:r>
                  <a:rPr lang="en-US" spc="-50" dirty="0">
                    <a:cs typeface="Calibri"/>
                  </a:rPr>
                  <a:t>t</a:t>
                </a:r>
                <a:r>
                  <a:rPr lang="en-US" spc="-25" dirty="0">
                    <a:cs typeface="Calibri"/>
                  </a:rPr>
                  <a:t>w</a:t>
                </a:r>
                <a:r>
                  <a:rPr lang="en-US" dirty="0">
                    <a:cs typeface="Calibri"/>
                  </a:rPr>
                  <a:t>o</a:t>
                </a:r>
                <a:r>
                  <a:rPr lang="en-US" spc="-10" dirty="0">
                    <a:cs typeface="Calibri"/>
                  </a:rPr>
                  <a:t> </a:t>
                </a:r>
                <a:r>
                  <a:rPr lang="en-US" spc="25" dirty="0">
                    <a:cs typeface="Calibri"/>
                  </a:rPr>
                  <a:t>p</a:t>
                </a:r>
                <a:r>
                  <a:rPr lang="en-US" spc="20" dirty="0">
                    <a:cs typeface="Calibri"/>
                  </a:rPr>
                  <a:t>r</a:t>
                </a:r>
                <a:r>
                  <a:rPr lang="en-US" spc="-10" dirty="0">
                    <a:cs typeface="Calibri"/>
                  </a:rPr>
                  <a:t>e</a:t>
                </a:r>
                <a:r>
                  <a:rPr lang="en-US" spc="20" dirty="0">
                    <a:cs typeface="Calibri"/>
                  </a:rPr>
                  <a:t>v</a:t>
                </a:r>
                <a:r>
                  <a:rPr lang="en-US" spc="-45" dirty="0">
                    <a:cs typeface="Calibri"/>
                  </a:rPr>
                  <a:t>i</a:t>
                </a:r>
                <a:r>
                  <a:rPr lang="en-US" spc="20" dirty="0">
                    <a:cs typeface="Calibri"/>
                  </a:rPr>
                  <a:t>o</a:t>
                </a:r>
                <a:r>
                  <a:rPr lang="en-US" spc="25" dirty="0">
                    <a:cs typeface="Calibri"/>
                  </a:rPr>
                  <a:t>u</a:t>
                </a:r>
                <a:r>
                  <a:rPr lang="en-US" dirty="0">
                    <a:cs typeface="Calibri"/>
                  </a:rPr>
                  <a:t>s</a:t>
                </a:r>
                <a:r>
                  <a:rPr lang="en-US" spc="-130" dirty="0">
                    <a:cs typeface="Calibri"/>
                  </a:rPr>
                  <a:t> </a:t>
                </a:r>
                <a:r>
                  <a:rPr lang="en-US" spc="-25" dirty="0">
                    <a:cs typeface="Calibri"/>
                  </a:rPr>
                  <a:t>w</a:t>
                </a:r>
                <a:r>
                  <a:rPr lang="en-US" spc="20" dirty="0">
                    <a:cs typeface="Calibri"/>
                  </a:rPr>
                  <a:t>o</a:t>
                </a:r>
                <a:r>
                  <a:rPr lang="en-US" spc="5" dirty="0">
                    <a:cs typeface="Calibri"/>
                  </a:rPr>
                  <a:t>r</a:t>
                </a:r>
                <a:r>
                  <a:rPr lang="en-US" spc="25" dirty="0">
                    <a:cs typeface="Calibri"/>
                  </a:rPr>
                  <a:t>d</a:t>
                </a:r>
                <a:r>
                  <a:rPr lang="en-US" spc="-50" dirty="0">
                    <a:cs typeface="Calibri"/>
                  </a:rPr>
                  <a:t>(</a:t>
                </a:r>
                <a:r>
                  <a:rPr lang="en-US" dirty="0">
                    <a:cs typeface="Calibri"/>
                  </a:rPr>
                  <a:t>s</a:t>
                </a:r>
                <a:r>
                  <a:rPr lang="en-US" spc="-50" dirty="0">
                    <a:cs typeface="Calibri"/>
                  </a:rPr>
                  <a:t>)</a:t>
                </a:r>
                <a:r>
                  <a:rPr lang="en-US" spc="-10" dirty="0">
                    <a:cs typeface="Calibri"/>
                  </a:rPr>
                  <a:t>:</a:t>
                </a:r>
                <a:endParaRPr lang="en-US" dirty="0">
                  <a:cs typeface="Calibri"/>
                </a:endParaRPr>
              </a:p>
              <a:p>
                <a:pPr lvl="1"/>
                <a:r>
                  <a:rPr lang="en-US" b="0" dirty="0"/>
                  <a:t>Bigram models: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d>
                      </m:num>
                      <m:den>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e>
                        </m:d>
                      </m:den>
                    </m:f>
                  </m:oMath>
                </a14:m>
                <a:endParaRPr lang="en-US" dirty="0"/>
              </a:p>
              <a:p>
                <a:pPr lvl="1"/>
                <a:r>
                  <a:rPr lang="en-US" b="0" dirty="0"/>
                  <a:t>Trigram models: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𝑤</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e>
                        </m:d>
                      </m:num>
                      <m:den>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d>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24347E1-863E-4987-A3D4-71BEC0A7A6A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0444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2DA2-0428-4429-8598-4D52053AE6B7}"/>
              </a:ext>
            </a:extLst>
          </p:cNvPr>
          <p:cNvSpPr>
            <a:spLocks noGrp="1"/>
          </p:cNvSpPr>
          <p:nvPr>
            <p:ph type="title"/>
          </p:nvPr>
        </p:nvSpPr>
        <p:spPr/>
        <p:txBody>
          <a:bodyPr/>
          <a:lstStyle/>
          <a:p>
            <a:r>
              <a:rPr lang="en-US" dirty="0"/>
              <a:t>Traditional Language Models</a:t>
            </a:r>
          </a:p>
        </p:txBody>
      </p:sp>
      <p:sp>
        <p:nvSpPr>
          <p:cNvPr id="3" name="Content Placeholder 2">
            <a:extLst>
              <a:ext uri="{FF2B5EF4-FFF2-40B4-BE49-F238E27FC236}">
                <a16:creationId xmlns:a16="http://schemas.microsoft.com/office/drawing/2014/main" id="{E24347E1-863E-4987-A3D4-71BEC0A7A6A6}"/>
              </a:ext>
            </a:extLst>
          </p:cNvPr>
          <p:cNvSpPr>
            <a:spLocks noGrp="1"/>
          </p:cNvSpPr>
          <p:nvPr>
            <p:ph idx="1"/>
          </p:nvPr>
        </p:nvSpPr>
        <p:spPr/>
        <p:txBody>
          <a:bodyPr>
            <a:normAutofit fontScale="92500" lnSpcReduction="20000"/>
          </a:bodyPr>
          <a:lstStyle/>
          <a:p>
            <a:r>
              <a:rPr lang="en-US" dirty="0"/>
              <a:t>Performance improves as n for n-grams increases, and doing smoothing and </a:t>
            </a:r>
            <a:r>
              <a:rPr lang="en-US" dirty="0" err="1"/>
              <a:t>backoff</a:t>
            </a:r>
            <a:r>
              <a:rPr lang="en-US" dirty="0"/>
              <a:t> (e.g. if 4-gram not found, try 3-gram, </a:t>
            </a:r>
            <a:r>
              <a:rPr lang="en-US" dirty="0" err="1"/>
              <a:t>etc</a:t>
            </a:r>
            <a:r>
              <a:rPr lang="en-US" dirty="0"/>
              <a:t>).</a:t>
            </a:r>
          </a:p>
          <a:p>
            <a:r>
              <a:rPr lang="en-US" dirty="0"/>
              <a:t>There are A LOT of n-grams!</a:t>
            </a:r>
          </a:p>
          <a:p>
            <a:r>
              <a:rPr lang="en-US" dirty="0"/>
              <a:t>Gigantic RAM requirements!</a:t>
            </a:r>
          </a:p>
          <a:p>
            <a:r>
              <a:rPr lang="en-US" dirty="0"/>
              <a:t>Scalable Modified </a:t>
            </a:r>
            <a:r>
              <a:rPr lang="en-US" dirty="0" err="1"/>
              <a:t>Kneser</a:t>
            </a:r>
            <a:r>
              <a:rPr lang="en-US" dirty="0"/>
              <a:t>-Ney Language Model Estimation by </a:t>
            </a:r>
            <a:r>
              <a:rPr lang="en-US" dirty="0" err="1"/>
              <a:t>Heafield</a:t>
            </a:r>
            <a:r>
              <a:rPr lang="en-US" dirty="0"/>
              <a:t> et al. ACL 2013:  “Using one machine with 140 GB RAM for 2.8 days, we built an unpruned model on 126 billion tokens”</a:t>
            </a:r>
          </a:p>
          <a:p>
            <a:r>
              <a:rPr lang="en-US" dirty="0"/>
              <a:t>In some cases the window of past consecutive n words may not be sufficient to capture the context. </a:t>
            </a:r>
          </a:p>
          <a:p>
            <a:pPr lvl="1"/>
            <a:r>
              <a:rPr lang="en-US" dirty="0"/>
              <a:t>For instance, consider a case where an article discusses the history of Spain and France and somewhere later in the text, it reads "The two countries went on a battle"; clearly the information presented in this sentence alone is not sufficient to identify the name of the two countries.</a:t>
            </a:r>
          </a:p>
          <a:p>
            <a:endParaRPr lang="en-US" dirty="0"/>
          </a:p>
        </p:txBody>
      </p:sp>
    </p:spTree>
    <p:extLst>
      <p:ext uri="{BB962C8B-B14F-4D97-AF65-F5344CB8AC3E}">
        <p14:creationId xmlns:p14="http://schemas.microsoft.com/office/powerpoint/2010/main" val="3854311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1182</Words>
  <Application>Microsoft Office PowerPoint</Application>
  <PresentationFormat>Widescreen</PresentationFormat>
  <Paragraphs>161</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Lato</vt:lpstr>
      <vt:lpstr>Minion</vt:lpstr>
      <vt:lpstr>Office Theme</vt:lpstr>
      <vt:lpstr>Avoid overfitting</vt:lpstr>
      <vt:lpstr>Data Augmentation</vt:lpstr>
      <vt:lpstr>Recurrent Neural Networks for NLP</vt:lpstr>
      <vt:lpstr>Agenda</vt:lpstr>
      <vt:lpstr>Agenda</vt:lpstr>
      <vt:lpstr>Sequences are everywhere…</vt:lpstr>
      <vt:lpstr>Language Models</vt:lpstr>
      <vt:lpstr>Traditional Language Models</vt:lpstr>
      <vt:lpstr>Traditional Language Models</vt:lpstr>
      <vt:lpstr>Word vector representations</vt:lpstr>
      <vt:lpstr>Original Neural Language Model using MLPs</vt:lpstr>
      <vt:lpstr>Agenda</vt:lpstr>
      <vt:lpstr>Recurrent Neural Networks!</vt:lpstr>
      <vt:lpstr>RNNs</vt:lpstr>
      <vt:lpstr>RNN Language Model</vt:lpstr>
      <vt:lpstr>Recurrent NN unfolds into a DNN over time</vt:lpstr>
      <vt:lpstr>Back propagation through time (BPTT)</vt:lpstr>
      <vt:lpstr>Recurrent Neural Networks Loss Computation</vt:lpstr>
      <vt:lpstr>Recurrent Networks offer a lot of flexibility</vt:lpstr>
      <vt:lpstr>Many-to-many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 for NLP</dc:title>
  <dc:creator>Manish Gupta (BING-IDC)</dc:creator>
  <cp:lastModifiedBy>Manish Gupta (BING-IDC)</cp:lastModifiedBy>
  <cp:revision>3</cp:revision>
  <dcterms:created xsi:type="dcterms:W3CDTF">2020-02-17T02:17:18Z</dcterms:created>
  <dcterms:modified xsi:type="dcterms:W3CDTF">2020-02-17T04:38:05Z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gmanish@microsoft.com</vt:lpwstr>
  </property>
  <property fmtid="{D5CDD505-2E9C-101B-9397-08002B2CF9AE}" pid="5" name="MSIP_Label_f42aa342-8706-4288-bd11-ebb85995028c_SetDate">
    <vt:lpwstr>2020-02-17T02:17:29.5232626Z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6c3e6c6d-6985-4b6c-8cc5-4be74390edc6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