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0"/>
  </p:notesMasterIdLst>
  <p:sldIdLst>
    <p:sldId id="295" r:id="rId2"/>
    <p:sldId id="332" r:id="rId3"/>
    <p:sldId id="322" r:id="rId4"/>
    <p:sldId id="287" r:id="rId5"/>
    <p:sldId id="288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5" r:id="rId16"/>
    <p:sldId id="308" r:id="rId17"/>
    <p:sldId id="309" r:id="rId18"/>
    <p:sldId id="310" r:id="rId19"/>
    <p:sldId id="517" r:id="rId20"/>
    <p:sldId id="518" r:id="rId21"/>
    <p:sldId id="283" r:id="rId22"/>
    <p:sldId id="284" r:id="rId23"/>
    <p:sldId id="519" r:id="rId24"/>
    <p:sldId id="520" r:id="rId25"/>
    <p:sldId id="521" r:id="rId26"/>
    <p:sldId id="327" r:id="rId27"/>
    <p:sldId id="522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rsr584\Dropbox\AA%20Teaching\2019%20Teaching\AA%20HMBA\Datasets\S1%20Datawork\Yelp_work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rsr584\Dropbox\AA%20Teaching\2019%20Teaching\AA%20HMBA\Datasets\S1%20Datawork\Airline_Tweets_work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b="1" baseline="0" dirty="0">
                <a:latin typeface="Arial" panose="020B0604020202020204" pitchFamily="34" charset="0"/>
                <a:cs typeface="Arial" panose="020B0604020202020204" pitchFamily="34" charset="0"/>
              </a:rPr>
              <a:t> vs. Sentiment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Chart!$C$3:$C$7</c:f>
              <c:numCache>
                <c:formatCode>0.00</c:formatCode>
                <c:ptCount val="5"/>
                <c:pt idx="0">
                  <c:v>0.10190837066762361</c:v>
                </c:pt>
                <c:pt idx="1">
                  <c:v>0.16173129531642427</c:v>
                </c:pt>
                <c:pt idx="2">
                  <c:v>0.23311518485297145</c:v>
                </c:pt>
                <c:pt idx="3">
                  <c:v>0.36022429587855759</c:v>
                </c:pt>
                <c:pt idx="4">
                  <c:v>0.39994811866699087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7-434D-968D-72667CB35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846736"/>
        <c:axId val="183285512"/>
      </c:barChart>
      <c:catAx>
        <c:axId val="18484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85512"/>
        <c:crosses val="autoZero"/>
        <c:auto val="1"/>
        <c:lblAlgn val="ctr"/>
        <c:lblOffset val="100"/>
        <c:noMultiLvlLbl val="0"/>
      </c:catAx>
      <c:valAx>
        <c:axId val="18328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4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Tweets:</a:t>
            </a:r>
            <a:r>
              <a:rPr lang="en-US" b="1" baseline="0"/>
              <a:t> February 2015 (Counts)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'Tweet graph'!$B$5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'Tweet graph'!$C$4:$H$4</c:f>
              <c:strCache>
                <c:ptCount val="6"/>
                <c:pt idx="0">
                  <c:v>American</c:v>
                </c:pt>
                <c:pt idx="1">
                  <c:v>Delta</c:v>
                </c:pt>
                <c:pt idx="2">
                  <c:v>Southwest</c:v>
                </c:pt>
                <c:pt idx="3">
                  <c:v>United</c:v>
                </c:pt>
                <c:pt idx="4">
                  <c:v>US Airways</c:v>
                </c:pt>
                <c:pt idx="5">
                  <c:v>Virgin America</c:v>
                </c:pt>
              </c:strCache>
            </c:strRef>
          </c:cat>
          <c:val>
            <c:numRef>
              <c:f>'Tweet graph'!$C$5:$H$5</c:f>
              <c:numCache>
                <c:formatCode>General</c:formatCode>
                <c:ptCount val="6"/>
                <c:pt idx="0">
                  <c:v>1960</c:v>
                </c:pt>
                <c:pt idx="1">
                  <c:v>955</c:v>
                </c:pt>
                <c:pt idx="2">
                  <c:v>1186</c:v>
                </c:pt>
                <c:pt idx="3">
                  <c:v>2633</c:v>
                </c:pt>
                <c:pt idx="4">
                  <c:v>2263</c:v>
                </c:pt>
                <c:pt idx="5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3-4E26-800F-1FCFEBDA913E}"/>
            </c:ext>
          </c:extLst>
        </c:ser>
        <c:ser>
          <c:idx val="1"/>
          <c:order val="1"/>
          <c:tx>
            <c:strRef>
              <c:f>'Tweet graph'!$B$6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'Tweet graph'!$C$4:$H$4</c:f>
              <c:strCache>
                <c:ptCount val="6"/>
                <c:pt idx="0">
                  <c:v>American</c:v>
                </c:pt>
                <c:pt idx="1">
                  <c:v>Delta</c:v>
                </c:pt>
                <c:pt idx="2">
                  <c:v>Southwest</c:v>
                </c:pt>
                <c:pt idx="3">
                  <c:v>United</c:v>
                </c:pt>
                <c:pt idx="4">
                  <c:v>US Airways</c:v>
                </c:pt>
                <c:pt idx="5">
                  <c:v>Virgin America</c:v>
                </c:pt>
              </c:strCache>
            </c:strRef>
          </c:cat>
          <c:val>
            <c:numRef>
              <c:f>'Tweet graph'!$C$6:$H$6</c:f>
              <c:numCache>
                <c:formatCode>General</c:formatCode>
                <c:ptCount val="6"/>
                <c:pt idx="0">
                  <c:v>463</c:v>
                </c:pt>
                <c:pt idx="1">
                  <c:v>723</c:v>
                </c:pt>
                <c:pt idx="2">
                  <c:v>664</c:v>
                </c:pt>
                <c:pt idx="3">
                  <c:v>697</c:v>
                </c:pt>
                <c:pt idx="4">
                  <c:v>381</c:v>
                </c:pt>
                <c:pt idx="5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3-4E26-800F-1FCFEBDA913E}"/>
            </c:ext>
          </c:extLst>
        </c:ser>
        <c:ser>
          <c:idx val="2"/>
          <c:order val="2"/>
          <c:tx>
            <c:strRef>
              <c:f>'Tweet graph'!$B$7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'Tweet graph'!$C$4:$H$4</c:f>
              <c:strCache>
                <c:ptCount val="6"/>
                <c:pt idx="0">
                  <c:v>American</c:v>
                </c:pt>
                <c:pt idx="1">
                  <c:v>Delta</c:v>
                </c:pt>
                <c:pt idx="2">
                  <c:v>Southwest</c:v>
                </c:pt>
                <c:pt idx="3">
                  <c:v>United</c:v>
                </c:pt>
                <c:pt idx="4">
                  <c:v>US Airways</c:v>
                </c:pt>
                <c:pt idx="5">
                  <c:v>Virgin America</c:v>
                </c:pt>
              </c:strCache>
            </c:strRef>
          </c:cat>
          <c:val>
            <c:numRef>
              <c:f>'Tweet graph'!$C$7:$H$7</c:f>
              <c:numCache>
                <c:formatCode>General</c:formatCode>
                <c:ptCount val="6"/>
                <c:pt idx="0">
                  <c:v>336</c:v>
                </c:pt>
                <c:pt idx="1">
                  <c:v>544</c:v>
                </c:pt>
                <c:pt idx="2">
                  <c:v>570</c:v>
                </c:pt>
                <c:pt idx="3">
                  <c:v>492</c:v>
                </c:pt>
                <c:pt idx="4">
                  <c:v>269</c:v>
                </c:pt>
                <c:pt idx="5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E3-4E26-800F-1FCFEBDA9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315320"/>
        <c:axId val="183084920"/>
      </c:barChart>
      <c:catAx>
        <c:axId val="18231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84920"/>
        <c:crosses val="autoZero"/>
        <c:auto val="1"/>
        <c:lblAlgn val="ctr"/>
        <c:lblOffset val="100"/>
        <c:noMultiLvlLbl val="0"/>
      </c:catAx>
      <c:valAx>
        <c:axId val="183084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1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F81A5-3C6C-4DBB-A9F2-6266D3322379}" type="doc">
      <dgm:prSet loTypeId="urn:microsoft.com/office/officeart/2005/8/layout/hProcess11" loCatId="process" qsTypeId="urn:microsoft.com/office/officeart/2005/8/quickstyle/3d4" qsCatId="3D" csTypeId="urn:microsoft.com/office/officeart/2005/8/colors/colorful1" csCatId="colorful" phldr="1"/>
      <dgm:spPr/>
    </dgm:pt>
    <dgm:pt modelId="{7A0F6E12-10FC-42FE-B7E7-39E7EE606E9A}">
      <dgm:prSet phldrT="[Text]"/>
      <dgm:spPr/>
      <dgm:t>
        <a:bodyPr/>
        <a:lstStyle/>
        <a:p>
          <a:r>
            <a:rPr lang="en-US" dirty="0"/>
            <a:t>Monitor Conversations</a:t>
          </a:r>
          <a:endParaRPr lang="en-IN" dirty="0"/>
        </a:p>
      </dgm:t>
    </dgm:pt>
    <dgm:pt modelId="{57A35B31-7292-4886-B755-20F2CF55F96D}" type="parTrans" cxnId="{4309151C-8F6C-4985-9F6E-13B8576578E7}">
      <dgm:prSet/>
      <dgm:spPr/>
      <dgm:t>
        <a:bodyPr/>
        <a:lstStyle/>
        <a:p>
          <a:endParaRPr lang="en-IN"/>
        </a:p>
      </dgm:t>
    </dgm:pt>
    <dgm:pt modelId="{9CF09311-3310-4770-B224-1097407C94AA}" type="sibTrans" cxnId="{4309151C-8F6C-4985-9F6E-13B8576578E7}">
      <dgm:prSet/>
      <dgm:spPr/>
      <dgm:t>
        <a:bodyPr/>
        <a:lstStyle/>
        <a:p>
          <a:endParaRPr lang="en-IN"/>
        </a:p>
      </dgm:t>
    </dgm:pt>
    <dgm:pt modelId="{7A352C3D-A697-419E-A406-B85EF85399E6}">
      <dgm:prSet phldrT="[Text]"/>
      <dgm:spPr/>
      <dgm:t>
        <a:bodyPr/>
        <a:lstStyle/>
        <a:p>
          <a:r>
            <a:rPr lang="en-US" dirty="0"/>
            <a:t>Identify Influential individuals</a:t>
          </a:r>
          <a:endParaRPr lang="en-IN" dirty="0"/>
        </a:p>
      </dgm:t>
    </dgm:pt>
    <dgm:pt modelId="{D98446B6-686A-4E78-B399-DAEA5E7803FB}" type="parTrans" cxnId="{D836B057-CB9C-4B8D-AD4E-120FE196C9FB}">
      <dgm:prSet/>
      <dgm:spPr/>
      <dgm:t>
        <a:bodyPr/>
        <a:lstStyle/>
        <a:p>
          <a:endParaRPr lang="en-IN"/>
        </a:p>
      </dgm:t>
    </dgm:pt>
    <dgm:pt modelId="{5F45FA71-5F3C-48A2-A66F-EB8482B98F1F}" type="sibTrans" cxnId="{D836B057-CB9C-4B8D-AD4E-120FE196C9FB}">
      <dgm:prSet/>
      <dgm:spPr/>
      <dgm:t>
        <a:bodyPr/>
        <a:lstStyle/>
        <a:p>
          <a:endParaRPr lang="en-IN"/>
        </a:p>
      </dgm:t>
    </dgm:pt>
    <dgm:pt modelId="{9CBE0B89-5321-4540-80E0-A3BBA33376AE}">
      <dgm:prSet phldrT="[Text]"/>
      <dgm:spPr/>
      <dgm:t>
        <a:bodyPr/>
        <a:lstStyle/>
        <a:p>
          <a:r>
            <a:rPr lang="en-US" dirty="0"/>
            <a:t>Identify factors shared by influencers</a:t>
          </a:r>
          <a:endParaRPr lang="en-IN" dirty="0"/>
        </a:p>
      </dgm:t>
    </dgm:pt>
    <dgm:pt modelId="{9516B6ED-9341-4157-A42B-FB1E6403A9EB}" type="parTrans" cxnId="{C2906F90-A9A4-4B99-9E40-BE99ABD3EB65}">
      <dgm:prSet/>
      <dgm:spPr/>
      <dgm:t>
        <a:bodyPr/>
        <a:lstStyle/>
        <a:p>
          <a:endParaRPr lang="en-IN"/>
        </a:p>
      </dgm:t>
    </dgm:pt>
    <dgm:pt modelId="{75A76163-9FFC-42A9-8601-3FA36A66B350}" type="sibTrans" cxnId="{C2906F90-A9A4-4B99-9E40-BE99ABD3EB65}">
      <dgm:prSet/>
      <dgm:spPr/>
      <dgm:t>
        <a:bodyPr/>
        <a:lstStyle/>
        <a:p>
          <a:endParaRPr lang="en-IN"/>
        </a:p>
      </dgm:t>
    </dgm:pt>
    <dgm:pt modelId="{F80E5374-267F-4A45-8085-FC10AD958A26}">
      <dgm:prSet phldrT="[Text]"/>
      <dgm:spPr/>
      <dgm:t>
        <a:bodyPr/>
        <a:lstStyle/>
        <a:p>
          <a:r>
            <a:rPr lang="en-US" dirty="0"/>
            <a:t>Locate potential influencers with relevant interest</a:t>
          </a:r>
          <a:endParaRPr lang="en-IN" dirty="0"/>
        </a:p>
      </dgm:t>
    </dgm:pt>
    <dgm:pt modelId="{ADB7C864-773D-40FF-B02A-1B0544961127}" type="parTrans" cxnId="{24130437-4756-4EE0-ADC0-1A49170A9C93}">
      <dgm:prSet/>
      <dgm:spPr/>
      <dgm:t>
        <a:bodyPr/>
        <a:lstStyle/>
        <a:p>
          <a:endParaRPr lang="en-IN"/>
        </a:p>
      </dgm:t>
    </dgm:pt>
    <dgm:pt modelId="{C7C07A77-F442-453F-8934-39E69A154270}" type="sibTrans" cxnId="{24130437-4756-4EE0-ADC0-1A49170A9C93}">
      <dgm:prSet/>
      <dgm:spPr/>
      <dgm:t>
        <a:bodyPr/>
        <a:lstStyle/>
        <a:p>
          <a:endParaRPr lang="en-IN"/>
        </a:p>
      </dgm:t>
    </dgm:pt>
    <dgm:pt modelId="{AC395E07-31AE-4902-AE38-B8D44CD73A58}">
      <dgm:prSet phldrT="[Text]"/>
      <dgm:spPr/>
      <dgm:t>
        <a:bodyPr/>
        <a:lstStyle/>
        <a:p>
          <a:r>
            <a:rPr lang="en-US" dirty="0"/>
            <a:t>Recruit those influencers</a:t>
          </a:r>
          <a:endParaRPr lang="en-IN" dirty="0"/>
        </a:p>
      </dgm:t>
    </dgm:pt>
    <dgm:pt modelId="{1E321B7E-90A3-412F-9D23-B8D2B7666FCF}" type="parTrans" cxnId="{9C259392-5667-4C0D-AF1D-830638604944}">
      <dgm:prSet/>
      <dgm:spPr/>
      <dgm:t>
        <a:bodyPr/>
        <a:lstStyle/>
        <a:p>
          <a:endParaRPr lang="en-IN"/>
        </a:p>
      </dgm:t>
    </dgm:pt>
    <dgm:pt modelId="{430A192C-E1A5-4C01-A0AB-223BC38890EE}" type="sibTrans" cxnId="{9C259392-5667-4C0D-AF1D-830638604944}">
      <dgm:prSet/>
      <dgm:spPr/>
      <dgm:t>
        <a:bodyPr/>
        <a:lstStyle/>
        <a:p>
          <a:endParaRPr lang="en-IN"/>
        </a:p>
      </dgm:t>
    </dgm:pt>
    <dgm:pt modelId="{C7EE8BF4-17EB-4C73-AC78-0EDB5396A74A}">
      <dgm:prSet phldrT="[Text]"/>
      <dgm:spPr/>
      <dgm:t>
        <a:bodyPr/>
        <a:lstStyle/>
        <a:p>
          <a:r>
            <a:rPr lang="en-US" dirty="0"/>
            <a:t>Incentivize Influencers</a:t>
          </a:r>
          <a:endParaRPr lang="en-IN" dirty="0"/>
        </a:p>
      </dgm:t>
    </dgm:pt>
    <dgm:pt modelId="{2EECC4AF-8BDB-464F-B43C-E191B199B7E4}" type="sibTrans" cxnId="{875F3C06-28F5-4C48-B1B8-A23D2206EDCA}">
      <dgm:prSet/>
      <dgm:spPr/>
      <dgm:t>
        <a:bodyPr/>
        <a:lstStyle/>
        <a:p>
          <a:endParaRPr lang="en-IN"/>
        </a:p>
      </dgm:t>
    </dgm:pt>
    <dgm:pt modelId="{82F251CD-36E0-4B1E-93D2-65DCCED60D09}" type="parTrans" cxnId="{875F3C06-28F5-4C48-B1B8-A23D2206EDCA}">
      <dgm:prSet/>
      <dgm:spPr/>
      <dgm:t>
        <a:bodyPr/>
        <a:lstStyle/>
        <a:p>
          <a:endParaRPr lang="en-IN"/>
        </a:p>
      </dgm:t>
    </dgm:pt>
    <dgm:pt modelId="{87DB936A-63E1-4B35-AFFB-D250ABADF1F9}">
      <dgm:prSet phldrT="[Text]"/>
      <dgm:spPr/>
      <dgm:t>
        <a:bodyPr/>
        <a:lstStyle/>
        <a:p>
          <a:r>
            <a:rPr lang="en-US" dirty="0"/>
            <a:t>Reap Rewards</a:t>
          </a:r>
          <a:endParaRPr lang="en-IN" dirty="0"/>
        </a:p>
      </dgm:t>
    </dgm:pt>
    <dgm:pt modelId="{B5AD24C9-F074-49FF-A237-80BCBF811D82}" type="parTrans" cxnId="{7C02F3E5-3DC0-485A-B021-9CC9CD422A09}">
      <dgm:prSet/>
      <dgm:spPr/>
      <dgm:t>
        <a:bodyPr/>
        <a:lstStyle/>
        <a:p>
          <a:endParaRPr lang="en-IN"/>
        </a:p>
      </dgm:t>
    </dgm:pt>
    <dgm:pt modelId="{D241894F-DA6E-4843-9D5A-0E46087812AC}" type="sibTrans" cxnId="{7C02F3E5-3DC0-485A-B021-9CC9CD422A09}">
      <dgm:prSet/>
      <dgm:spPr/>
      <dgm:t>
        <a:bodyPr/>
        <a:lstStyle/>
        <a:p>
          <a:endParaRPr lang="en-IN"/>
        </a:p>
      </dgm:t>
    </dgm:pt>
    <dgm:pt modelId="{D216BF1F-FE02-4302-AC18-F0147662474A}" type="pres">
      <dgm:prSet presAssocID="{E64F81A5-3C6C-4DBB-A9F2-6266D3322379}" presName="Name0" presStyleCnt="0">
        <dgm:presLayoutVars>
          <dgm:dir/>
          <dgm:resizeHandles val="exact"/>
        </dgm:presLayoutVars>
      </dgm:prSet>
      <dgm:spPr/>
    </dgm:pt>
    <dgm:pt modelId="{5386AB4F-CA06-441C-8AF8-3459CCA4390D}" type="pres">
      <dgm:prSet presAssocID="{E64F81A5-3C6C-4DBB-A9F2-6266D3322379}" presName="arrow" presStyleLbl="bgShp" presStyleIdx="0" presStyleCnt="1"/>
      <dgm:spPr/>
    </dgm:pt>
    <dgm:pt modelId="{A603FD59-D5D3-44DF-BCED-2E75312775A8}" type="pres">
      <dgm:prSet presAssocID="{E64F81A5-3C6C-4DBB-A9F2-6266D3322379}" presName="points" presStyleCnt="0"/>
      <dgm:spPr/>
    </dgm:pt>
    <dgm:pt modelId="{831E70D9-E337-443B-9FF0-B49D9C36BD83}" type="pres">
      <dgm:prSet presAssocID="{7A0F6E12-10FC-42FE-B7E7-39E7EE606E9A}" presName="compositeA" presStyleCnt="0"/>
      <dgm:spPr/>
    </dgm:pt>
    <dgm:pt modelId="{97A224DF-A130-4358-9F83-40CE369377DD}" type="pres">
      <dgm:prSet presAssocID="{7A0F6E12-10FC-42FE-B7E7-39E7EE606E9A}" presName="textA" presStyleLbl="revTx" presStyleIdx="0" presStyleCnt="7">
        <dgm:presLayoutVars>
          <dgm:bulletEnabled val="1"/>
        </dgm:presLayoutVars>
      </dgm:prSet>
      <dgm:spPr/>
    </dgm:pt>
    <dgm:pt modelId="{A85A1F37-ACBA-4800-B801-9E31FEBD720E}" type="pres">
      <dgm:prSet presAssocID="{7A0F6E12-10FC-42FE-B7E7-39E7EE606E9A}" presName="circleA" presStyleLbl="node1" presStyleIdx="0" presStyleCnt="7"/>
      <dgm:spPr/>
    </dgm:pt>
    <dgm:pt modelId="{DBE9BDC6-A0D4-45FE-9F9D-406B599DE2B9}" type="pres">
      <dgm:prSet presAssocID="{7A0F6E12-10FC-42FE-B7E7-39E7EE606E9A}" presName="spaceA" presStyleCnt="0"/>
      <dgm:spPr/>
    </dgm:pt>
    <dgm:pt modelId="{16120BC2-F575-4640-A907-57FB6848968F}" type="pres">
      <dgm:prSet presAssocID="{9CF09311-3310-4770-B224-1097407C94AA}" presName="space" presStyleCnt="0"/>
      <dgm:spPr/>
    </dgm:pt>
    <dgm:pt modelId="{C753861C-58BF-41B3-8E90-0EBB4B08A366}" type="pres">
      <dgm:prSet presAssocID="{7A352C3D-A697-419E-A406-B85EF85399E6}" presName="compositeB" presStyleCnt="0"/>
      <dgm:spPr/>
    </dgm:pt>
    <dgm:pt modelId="{A1165C36-6808-4D65-87A2-D9FB1AB8B64D}" type="pres">
      <dgm:prSet presAssocID="{7A352C3D-A697-419E-A406-B85EF85399E6}" presName="textB" presStyleLbl="revTx" presStyleIdx="1" presStyleCnt="7">
        <dgm:presLayoutVars>
          <dgm:bulletEnabled val="1"/>
        </dgm:presLayoutVars>
      </dgm:prSet>
      <dgm:spPr/>
    </dgm:pt>
    <dgm:pt modelId="{3B0B21CF-1312-49E5-90B1-B1B861699DB8}" type="pres">
      <dgm:prSet presAssocID="{7A352C3D-A697-419E-A406-B85EF85399E6}" presName="circleB" presStyleLbl="node1" presStyleIdx="1" presStyleCnt="7"/>
      <dgm:spPr/>
    </dgm:pt>
    <dgm:pt modelId="{E67E960C-1750-4618-8558-F33B3A60BDFC}" type="pres">
      <dgm:prSet presAssocID="{7A352C3D-A697-419E-A406-B85EF85399E6}" presName="spaceB" presStyleCnt="0"/>
      <dgm:spPr/>
    </dgm:pt>
    <dgm:pt modelId="{CEA78991-55FA-4B1A-9BAE-72F0D1B00007}" type="pres">
      <dgm:prSet presAssocID="{5F45FA71-5F3C-48A2-A66F-EB8482B98F1F}" presName="space" presStyleCnt="0"/>
      <dgm:spPr/>
    </dgm:pt>
    <dgm:pt modelId="{83EC0407-F9AE-47FA-B606-55B4F63F2BF2}" type="pres">
      <dgm:prSet presAssocID="{9CBE0B89-5321-4540-80E0-A3BBA33376AE}" presName="compositeA" presStyleCnt="0"/>
      <dgm:spPr/>
    </dgm:pt>
    <dgm:pt modelId="{1C99863D-2864-460A-B130-EF7546491BF6}" type="pres">
      <dgm:prSet presAssocID="{9CBE0B89-5321-4540-80E0-A3BBA33376AE}" presName="textA" presStyleLbl="revTx" presStyleIdx="2" presStyleCnt="7">
        <dgm:presLayoutVars>
          <dgm:bulletEnabled val="1"/>
        </dgm:presLayoutVars>
      </dgm:prSet>
      <dgm:spPr/>
    </dgm:pt>
    <dgm:pt modelId="{295F6F2E-9ACC-4DC9-B9C7-80E8F2926155}" type="pres">
      <dgm:prSet presAssocID="{9CBE0B89-5321-4540-80E0-A3BBA33376AE}" presName="circleA" presStyleLbl="node1" presStyleIdx="2" presStyleCnt="7"/>
      <dgm:spPr/>
    </dgm:pt>
    <dgm:pt modelId="{FFA54556-58FF-43CD-9552-D781AEF3E47C}" type="pres">
      <dgm:prSet presAssocID="{9CBE0B89-5321-4540-80E0-A3BBA33376AE}" presName="spaceA" presStyleCnt="0"/>
      <dgm:spPr/>
    </dgm:pt>
    <dgm:pt modelId="{662C5C3F-555C-42A1-953A-A586F6F13A33}" type="pres">
      <dgm:prSet presAssocID="{75A76163-9FFC-42A9-8601-3FA36A66B350}" presName="space" presStyleCnt="0"/>
      <dgm:spPr/>
    </dgm:pt>
    <dgm:pt modelId="{DB6068E6-D7CB-41B5-8E33-77E924924161}" type="pres">
      <dgm:prSet presAssocID="{F80E5374-267F-4A45-8085-FC10AD958A26}" presName="compositeB" presStyleCnt="0"/>
      <dgm:spPr/>
    </dgm:pt>
    <dgm:pt modelId="{5C6E93FF-B677-48D2-B5F3-7CDD69B71B00}" type="pres">
      <dgm:prSet presAssocID="{F80E5374-267F-4A45-8085-FC10AD958A26}" presName="textB" presStyleLbl="revTx" presStyleIdx="3" presStyleCnt="7">
        <dgm:presLayoutVars>
          <dgm:bulletEnabled val="1"/>
        </dgm:presLayoutVars>
      </dgm:prSet>
      <dgm:spPr/>
    </dgm:pt>
    <dgm:pt modelId="{E1CBDF41-E003-49E8-8EFC-027058175190}" type="pres">
      <dgm:prSet presAssocID="{F80E5374-267F-4A45-8085-FC10AD958A26}" presName="circleB" presStyleLbl="node1" presStyleIdx="3" presStyleCnt="7"/>
      <dgm:spPr/>
    </dgm:pt>
    <dgm:pt modelId="{5772A346-E2BC-4DAF-81A4-A1F300A2D463}" type="pres">
      <dgm:prSet presAssocID="{F80E5374-267F-4A45-8085-FC10AD958A26}" presName="spaceB" presStyleCnt="0"/>
      <dgm:spPr/>
    </dgm:pt>
    <dgm:pt modelId="{43B6DC20-47D2-4A6D-B45C-E5085631B69F}" type="pres">
      <dgm:prSet presAssocID="{C7C07A77-F442-453F-8934-39E69A154270}" presName="space" presStyleCnt="0"/>
      <dgm:spPr/>
    </dgm:pt>
    <dgm:pt modelId="{938342FD-4BBB-4EE7-AA32-D247EC5E0D5B}" type="pres">
      <dgm:prSet presAssocID="{AC395E07-31AE-4902-AE38-B8D44CD73A58}" presName="compositeA" presStyleCnt="0"/>
      <dgm:spPr/>
    </dgm:pt>
    <dgm:pt modelId="{E35DF1B4-7BED-488B-8B4F-490624DD6FA7}" type="pres">
      <dgm:prSet presAssocID="{AC395E07-31AE-4902-AE38-B8D44CD73A58}" presName="textA" presStyleLbl="revTx" presStyleIdx="4" presStyleCnt="7">
        <dgm:presLayoutVars>
          <dgm:bulletEnabled val="1"/>
        </dgm:presLayoutVars>
      </dgm:prSet>
      <dgm:spPr/>
    </dgm:pt>
    <dgm:pt modelId="{EC89DF52-B9BB-44C3-AE4B-153E58A8EE3F}" type="pres">
      <dgm:prSet presAssocID="{AC395E07-31AE-4902-AE38-B8D44CD73A58}" presName="circleA" presStyleLbl="node1" presStyleIdx="4" presStyleCnt="7"/>
      <dgm:spPr/>
    </dgm:pt>
    <dgm:pt modelId="{47C24470-0FA6-4D9B-BF93-0119C865A731}" type="pres">
      <dgm:prSet presAssocID="{AC395E07-31AE-4902-AE38-B8D44CD73A58}" presName="spaceA" presStyleCnt="0"/>
      <dgm:spPr/>
    </dgm:pt>
    <dgm:pt modelId="{53FF78EA-E6C1-4900-BB16-15C1AF4F10BD}" type="pres">
      <dgm:prSet presAssocID="{430A192C-E1A5-4C01-A0AB-223BC38890EE}" presName="space" presStyleCnt="0"/>
      <dgm:spPr/>
    </dgm:pt>
    <dgm:pt modelId="{EA4EEA18-15F1-4F85-8C63-9C32657DE50A}" type="pres">
      <dgm:prSet presAssocID="{C7EE8BF4-17EB-4C73-AC78-0EDB5396A74A}" presName="compositeB" presStyleCnt="0"/>
      <dgm:spPr/>
    </dgm:pt>
    <dgm:pt modelId="{1B134844-4A25-49F3-BD97-97FAC68E4DFD}" type="pres">
      <dgm:prSet presAssocID="{C7EE8BF4-17EB-4C73-AC78-0EDB5396A74A}" presName="textB" presStyleLbl="revTx" presStyleIdx="5" presStyleCnt="7">
        <dgm:presLayoutVars>
          <dgm:bulletEnabled val="1"/>
        </dgm:presLayoutVars>
      </dgm:prSet>
      <dgm:spPr/>
    </dgm:pt>
    <dgm:pt modelId="{8DFEDC26-CDB8-47E4-B109-D4A96B42DCF2}" type="pres">
      <dgm:prSet presAssocID="{C7EE8BF4-17EB-4C73-AC78-0EDB5396A74A}" presName="circleB" presStyleLbl="node1" presStyleIdx="5" presStyleCnt="7"/>
      <dgm:spPr/>
    </dgm:pt>
    <dgm:pt modelId="{BFE7E39A-5749-4E38-B344-59CB92CCF71B}" type="pres">
      <dgm:prSet presAssocID="{C7EE8BF4-17EB-4C73-AC78-0EDB5396A74A}" presName="spaceB" presStyleCnt="0"/>
      <dgm:spPr/>
    </dgm:pt>
    <dgm:pt modelId="{00AE0906-561E-48CC-BBC4-F94C8A516104}" type="pres">
      <dgm:prSet presAssocID="{2EECC4AF-8BDB-464F-B43C-E191B199B7E4}" presName="space" presStyleCnt="0"/>
      <dgm:spPr/>
    </dgm:pt>
    <dgm:pt modelId="{0BA5193A-1034-4D41-BBB4-092A106E46A4}" type="pres">
      <dgm:prSet presAssocID="{87DB936A-63E1-4B35-AFFB-D250ABADF1F9}" presName="compositeA" presStyleCnt="0"/>
      <dgm:spPr/>
    </dgm:pt>
    <dgm:pt modelId="{4358B3C2-C739-4E84-8253-29D41E755E5F}" type="pres">
      <dgm:prSet presAssocID="{87DB936A-63E1-4B35-AFFB-D250ABADF1F9}" presName="textA" presStyleLbl="revTx" presStyleIdx="6" presStyleCnt="7">
        <dgm:presLayoutVars>
          <dgm:bulletEnabled val="1"/>
        </dgm:presLayoutVars>
      </dgm:prSet>
      <dgm:spPr/>
    </dgm:pt>
    <dgm:pt modelId="{4F3254E8-3C68-47D1-B979-2C391A757100}" type="pres">
      <dgm:prSet presAssocID="{87DB936A-63E1-4B35-AFFB-D250ABADF1F9}" presName="circleA" presStyleLbl="node1" presStyleIdx="6" presStyleCnt="7"/>
      <dgm:spPr/>
    </dgm:pt>
    <dgm:pt modelId="{B366A418-0086-48E6-847F-B6B0CC533634}" type="pres">
      <dgm:prSet presAssocID="{87DB936A-63E1-4B35-AFFB-D250ABADF1F9}" presName="spaceA" presStyleCnt="0"/>
      <dgm:spPr/>
    </dgm:pt>
  </dgm:ptLst>
  <dgm:cxnLst>
    <dgm:cxn modelId="{875F3C06-28F5-4C48-B1B8-A23D2206EDCA}" srcId="{E64F81A5-3C6C-4DBB-A9F2-6266D3322379}" destId="{C7EE8BF4-17EB-4C73-AC78-0EDB5396A74A}" srcOrd="5" destOrd="0" parTransId="{82F251CD-36E0-4B1E-93D2-65DCCED60D09}" sibTransId="{2EECC4AF-8BDB-464F-B43C-E191B199B7E4}"/>
    <dgm:cxn modelId="{4309151C-8F6C-4985-9F6E-13B8576578E7}" srcId="{E64F81A5-3C6C-4DBB-A9F2-6266D3322379}" destId="{7A0F6E12-10FC-42FE-B7E7-39E7EE606E9A}" srcOrd="0" destOrd="0" parTransId="{57A35B31-7292-4886-B755-20F2CF55F96D}" sibTransId="{9CF09311-3310-4770-B224-1097407C94AA}"/>
    <dgm:cxn modelId="{FD7EAE1E-D866-45AB-A8B9-1924C9310A14}" type="presOf" srcId="{AC395E07-31AE-4902-AE38-B8D44CD73A58}" destId="{E35DF1B4-7BED-488B-8B4F-490624DD6FA7}" srcOrd="0" destOrd="0" presId="urn:microsoft.com/office/officeart/2005/8/layout/hProcess11"/>
    <dgm:cxn modelId="{24130437-4756-4EE0-ADC0-1A49170A9C93}" srcId="{E64F81A5-3C6C-4DBB-A9F2-6266D3322379}" destId="{F80E5374-267F-4A45-8085-FC10AD958A26}" srcOrd="3" destOrd="0" parTransId="{ADB7C864-773D-40FF-B02A-1B0544961127}" sibTransId="{C7C07A77-F442-453F-8934-39E69A154270}"/>
    <dgm:cxn modelId="{9E78613C-3F16-429B-B0FF-241F4A54D78A}" type="presOf" srcId="{C7EE8BF4-17EB-4C73-AC78-0EDB5396A74A}" destId="{1B134844-4A25-49F3-BD97-97FAC68E4DFD}" srcOrd="0" destOrd="0" presId="urn:microsoft.com/office/officeart/2005/8/layout/hProcess11"/>
    <dgm:cxn modelId="{D836B057-CB9C-4B8D-AD4E-120FE196C9FB}" srcId="{E64F81A5-3C6C-4DBB-A9F2-6266D3322379}" destId="{7A352C3D-A697-419E-A406-B85EF85399E6}" srcOrd="1" destOrd="0" parTransId="{D98446B6-686A-4E78-B399-DAEA5E7803FB}" sibTransId="{5F45FA71-5F3C-48A2-A66F-EB8482B98F1F}"/>
    <dgm:cxn modelId="{AE711E71-CF79-4212-9E93-17FB1C6B4539}" type="presOf" srcId="{7A0F6E12-10FC-42FE-B7E7-39E7EE606E9A}" destId="{97A224DF-A130-4358-9F83-40CE369377DD}" srcOrd="0" destOrd="0" presId="urn:microsoft.com/office/officeart/2005/8/layout/hProcess11"/>
    <dgm:cxn modelId="{C2906F90-A9A4-4B99-9E40-BE99ABD3EB65}" srcId="{E64F81A5-3C6C-4DBB-A9F2-6266D3322379}" destId="{9CBE0B89-5321-4540-80E0-A3BBA33376AE}" srcOrd="2" destOrd="0" parTransId="{9516B6ED-9341-4157-A42B-FB1E6403A9EB}" sibTransId="{75A76163-9FFC-42A9-8601-3FA36A66B350}"/>
    <dgm:cxn modelId="{9C259392-5667-4C0D-AF1D-830638604944}" srcId="{E64F81A5-3C6C-4DBB-A9F2-6266D3322379}" destId="{AC395E07-31AE-4902-AE38-B8D44CD73A58}" srcOrd="4" destOrd="0" parTransId="{1E321B7E-90A3-412F-9D23-B8D2B7666FCF}" sibTransId="{430A192C-E1A5-4C01-A0AB-223BC38890EE}"/>
    <dgm:cxn modelId="{93DAB295-25BC-4EE5-A31A-27755000BEA6}" type="presOf" srcId="{F80E5374-267F-4A45-8085-FC10AD958A26}" destId="{5C6E93FF-B677-48D2-B5F3-7CDD69B71B00}" srcOrd="0" destOrd="0" presId="urn:microsoft.com/office/officeart/2005/8/layout/hProcess11"/>
    <dgm:cxn modelId="{EAD4D1AB-A931-4A74-B2A0-ACC465697C0C}" type="presOf" srcId="{9CBE0B89-5321-4540-80E0-A3BBA33376AE}" destId="{1C99863D-2864-460A-B130-EF7546491BF6}" srcOrd="0" destOrd="0" presId="urn:microsoft.com/office/officeart/2005/8/layout/hProcess11"/>
    <dgm:cxn modelId="{5673C9BC-47FC-465F-A446-E9D119232A43}" type="presOf" srcId="{7A352C3D-A697-419E-A406-B85EF85399E6}" destId="{A1165C36-6808-4D65-87A2-D9FB1AB8B64D}" srcOrd="0" destOrd="0" presId="urn:microsoft.com/office/officeart/2005/8/layout/hProcess11"/>
    <dgm:cxn modelId="{ADE6C9CC-EE4B-498E-8FCE-954EF12E55AA}" type="presOf" srcId="{87DB936A-63E1-4B35-AFFB-D250ABADF1F9}" destId="{4358B3C2-C739-4E84-8253-29D41E755E5F}" srcOrd="0" destOrd="0" presId="urn:microsoft.com/office/officeart/2005/8/layout/hProcess11"/>
    <dgm:cxn modelId="{56E711E3-B4EA-493C-B755-58CEE5B5C84B}" type="presOf" srcId="{E64F81A5-3C6C-4DBB-A9F2-6266D3322379}" destId="{D216BF1F-FE02-4302-AC18-F0147662474A}" srcOrd="0" destOrd="0" presId="urn:microsoft.com/office/officeart/2005/8/layout/hProcess11"/>
    <dgm:cxn modelId="{7C02F3E5-3DC0-485A-B021-9CC9CD422A09}" srcId="{E64F81A5-3C6C-4DBB-A9F2-6266D3322379}" destId="{87DB936A-63E1-4B35-AFFB-D250ABADF1F9}" srcOrd="6" destOrd="0" parTransId="{B5AD24C9-F074-49FF-A237-80BCBF811D82}" sibTransId="{D241894F-DA6E-4843-9D5A-0E46087812AC}"/>
    <dgm:cxn modelId="{56264A1E-3EE0-4C80-8C56-DBD3929D1038}" type="presParOf" srcId="{D216BF1F-FE02-4302-AC18-F0147662474A}" destId="{5386AB4F-CA06-441C-8AF8-3459CCA4390D}" srcOrd="0" destOrd="0" presId="urn:microsoft.com/office/officeart/2005/8/layout/hProcess11"/>
    <dgm:cxn modelId="{FF1A30AA-3DB5-4AA9-93BA-257188473A18}" type="presParOf" srcId="{D216BF1F-FE02-4302-AC18-F0147662474A}" destId="{A603FD59-D5D3-44DF-BCED-2E75312775A8}" srcOrd="1" destOrd="0" presId="urn:microsoft.com/office/officeart/2005/8/layout/hProcess11"/>
    <dgm:cxn modelId="{EEEC1DDA-E211-40BE-AFBF-D9A72D05830B}" type="presParOf" srcId="{A603FD59-D5D3-44DF-BCED-2E75312775A8}" destId="{831E70D9-E337-443B-9FF0-B49D9C36BD83}" srcOrd="0" destOrd="0" presId="urn:microsoft.com/office/officeart/2005/8/layout/hProcess11"/>
    <dgm:cxn modelId="{7CE390EB-16ED-45DE-977C-CC1938AB8BD0}" type="presParOf" srcId="{831E70D9-E337-443B-9FF0-B49D9C36BD83}" destId="{97A224DF-A130-4358-9F83-40CE369377DD}" srcOrd="0" destOrd="0" presId="urn:microsoft.com/office/officeart/2005/8/layout/hProcess11"/>
    <dgm:cxn modelId="{6088AF12-747E-4EC8-9826-871F26A718C5}" type="presParOf" srcId="{831E70D9-E337-443B-9FF0-B49D9C36BD83}" destId="{A85A1F37-ACBA-4800-B801-9E31FEBD720E}" srcOrd="1" destOrd="0" presId="urn:microsoft.com/office/officeart/2005/8/layout/hProcess11"/>
    <dgm:cxn modelId="{E5F2E28B-AECE-4634-82EA-FBEF49CE3935}" type="presParOf" srcId="{831E70D9-E337-443B-9FF0-B49D9C36BD83}" destId="{DBE9BDC6-A0D4-45FE-9F9D-406B599DE2B9}" srcOrd="2" destOrd="0" presId="urn:microsoft.com/office/officeart/2005/8/layout/hProcess11"/>
    <dgm:cxn modelId="{05CD0C95-B526-4890-97FC-698CB5E6F31B}" type="presParOf" srcId="{A603FD59-D5D3-44DF-BCED-2E75312775A8}" destId="{16120BC2-F575-4640-A907-57FB6848968F}" srcOrd="1" destOrd="0" presId="urn:microsoft.com/office/officeart/2005/8/layout/hProcess11"/>
    <dgm:cxn modelId="{77978325-3720-48E3-A262-15A01C079F87}" type="presParOf" srcId="{A603FD59-D5D3-44DF-BCED-2E75312775A8}" destId="{C753861C-58BF-41B3-8E90-0EBB4B08A366}" srcOrd="2" destOrd="0" presId="urn:microsoft.com/office/officeart/2005/8/layout/hProcess11"/>
    <dgm:cxn modelId="{53CB5A00-ACAC-402C-A2D8-BEC04A2C919E}" type="presParOf" srcId="{C753861C-58BF-41B3-8E90-0EBB4B08A366}" destId="{A1165C36-6808-4D65-87A2-D9FB1AB8B64D}" srcOrd="0" destOrd="0" presId="urn:microsoft.com/office/officeart/2005/8/layout/hProcess11"/>
    <dgm:cxn modelId="{A964B348-B820-4883-AF37-9603491DAA31}" type="presParOf" srcId="{C753861C-58BF-41B3-8E90-0EBB4B08A366}" destId="{3B0B21CF-1312-49E5-90B1-B1B861699DB8}" srcOrd="1" destOrd="0" presId="urn:microsoft.com/office/officeart/2005/8/layout/hProcess11"/>
    <dgm:cxn modelId="{EF7FD699-E2E8-4AB5-8594-22B46C62C881}" type="presParOf" srcId="{C753861C-58BF-41B3-8E90-0EBB4B08A366}" destId="{E67E960C-1750-4618-8558-F33B3A60BDFC}" srcOrd="2" destOrd="0" presId="urn:microsoft.com/office/officeart/2005/8/layout/hProcess11"/>
    <dgm:cxn modelId="{70BE4B6B-6280-4E7A-B9F0-C5C696162746}" type="presParOf" srcId="{A603FD59-D5D3-44DF-BCED-2E75312775A8}" destId="{CEA78991-55FA-4B1A-9BAE-72F0D1B00007}" srcOrd="3" destOrd="0" presId="urn:microsoft.com/office/officeart/2005/8/layout/hProcess11"/>
    <dgm:cxn modelId="{1D83BAB7-8F99-49B5-849A-BD00469F2060}" type="presParOf" srcId="{A603FD59-D5D3-44DF-BCED-2E75312775A8}" destId="{83EC0407-F9AE-47FA-B606-55B4F63F2BF2}" srcOrd="4" destOrd="0" presId="urn:microsoft.com/office/officeart/2005/8/layout/hProcess11"/>
    <dgm:cxn modelId="{3944764B-6EE7-4C10-A856-5B68362B854C}" type="presParOf" srcId="{83EC0407-F9AE-47FA-B606-55B4F63F2BF2}" destId="{1C99863D-2864-460A-B130-EF7546491BF6}" srcOrd="0" destOrd="0" presId="urn:microsoft.com/office/officeart/2005/8/layout/hProcess11"/>
    <dgm:cxn modelId="{85D590CF-857A-4240-89B0-6AFC7684ECB7}" type="presParOf" srcId="{83EC0407-F9AE-47FA-B606-55B4F63F2BF2}" destId="{295F6F2E-9ACC-4DC9-B9C7-80E8F2926155}" srcOrd="1" destOrd="0" presId="urn:microsoft.com/office/officeart/2005/8/layout/hProcess11"/>
    <dgm:cxn modelId="{3A5DE701-745A-44C8-82CF-B1F302416766}" type="presParOf" srcId="{83EC0407-F9AE-47FA-B606-55B4F63F2BF2}" destId="{FFA54556-58FF-43CD-9552-D781AEF3E47C}" srcOrd="2" destOrd="0" presId="urn:microsoft.com/office/officeart/2005/8/layout/hProcess11"/>
    <dgm:cxn modelId="{228DC53C-257A-4600-97DB-AA66179E60EC}" type="presParOf" srcId="{A603FD59-D5D3-44DF-BCED-2E75312775A8}" destId="{662C5C3F-555C-42A1-953A-A586F6F13A33}" srcOrd="5" destOrd="0" presId="urn:microsoft.com/office/officeart/2005/8/layout/hProcess11"/>
    <dgm:cxn modelId="{768E9DB5-7500-406F-A067-F4296A35A1C9}" type="presParOf" srcId="{A603FD59-D5D3-44DF-BCED-2E75312775A8}" destId="{DB6068E6-D7CB-41B5-8E33-77E924924161}" srcOrd="6" destOrd="0" presId="urn:microsoft.com/office/officeart/2005/8/layout/hProcess11"/>
    <dgm:cxn modelId="{40C5BCA8-3B0F-4DE2-861F-1AD4E38EA5AD}" type="presParOf" srcId="{DB6068E6-D7CB-41B5-8E33-77E924924161}" destId="{5C6E93FF-B677-48D2-B5F3-7CDD69B71B00}" srcOrd="0" destOrd="0" presId="urn:microsoft.com/office/officeart/2005/8/layout/hProcess11"/>
    <dgm:cxn modelId="{00135ADB-C2DB-4343-B146-D8935A80657E}" type="presParOf" srcId="{DB6068E6-D7CB-41B5-8E33-77E924924161}" destId="{E1CBDF41-E003-49E8-8EFC-027058175190}" srcOrd="1" destOrd="0" presId="urn:microsoft.com/office/officeart/2005/8/layout/hProcess11"/>
    <dgm:cxn modelId="{4CEE9D32-DD44-4E96-842F-6318B80CA62F}" type="presParOf" srcId="{DB6068E6-D7CB-41B5-8E33-77E924924161}" destId="{5772A346-E2BC-4DAF-81A4-A1F300A2D463}" srcOrd="2" destOrd="0" presId="urn:microsoft.com/office/officeart/2005/8/layout/hProcess11"/>
    <dgm:cxn modelId="{774D2024-E559-4BB2-AA7A-B4EEA5509557}" type="presParOf" srcId="{A603FD59-D5D3-44DF-BCED-2E75312775A8}" destId="{43B6DC20-47D2-4A6D-B45C-E5085631B69F}" srcOrd="7" destOrd="0" presId="urn:microsoft.com/office/officeart/2005/8/layout/hProcess11"/>
    <dgm:cxn modelId="{1BD56376-80E9-47BE-9341-1570DA83E30B}" type="presParOf" srcId="{A603FD59-D5D3-44DF-BCED-2E75312775A8}" destId="{938342FD-4BBB-4EE7-AA32-D247EC5E0D5B}" srcOrd="8" destOrd="0" presId="urn:microsoft.com/office/officeart/2005/8/layout/hProcess11"/>
    <dgm:cxn modelId="{43F305B7-3E1A-4F9D-90AE-265A69D7CAA5}" type="presParOf" srcId="{938342FD-4BBB-4EE7-AA32-D247EC5E0D5B}" destId="{E35DF1B4-7BED-488B-8B4F-490624DD6FA7}" srcOrd="0" destOrd="0" presId="urn:microsoft.com/office/officeart/2005/8/layout/hProcess11"/>
    <dgm:cxn modelId="{7BF0B757-5217-45FE-B085-00A3D611BDEA}" type="presParOf" srcId="{938342FD-4BBB-4EE7-AA32-D247EC5E0D5B}" destId="{EC89DF52-B9BB-44C3-AE4B-153E58A8EE3F}" srcOrd="1" destOrd="0" presId="urn:microsoft.com/office/officeart/2005/8/layout/hProcess11"/>
    <dgm:cxn modelId="{01661C54-4AA4-44D6-B738-5A561E5522C9}" type="presParOf" srcId="{938342FD-4BBB-4EE7-AA32-D247EC5E0D5B}" destId="{47C24470-0FA6-4D9B-BF93-0119C865A731}" srcOrd="2" destOrd="0" presId="urn:microsoft.com/office/officeart/2005/8/layout/hProcess11"/>
    <dgm:cxn modelId="{47CBFAB6-2702-48EC-851E-F96A59AD12B7}" type="presParOf" srcId="{A603FD59-D5D3-44DF-BCED-2E75312775A8}" destId="{53FF78EA-E6C1-4900-BB16-15C1AF4F10BD}" srcOrd="9" destOrd="0" presId="urn:microsoft.com/office/officeart/2005/8/layout/hProcess11"/>
    <dgm:cxn modelId="{7DC4EAE5-089B-48B5-8216-CE4708302386}" type="presParOf" srcId="{A603FD59-D5D3-44DF-BCED-2E75312775A8}" destId="{EA4EEA18-15F1-4F85-8C63-9C32657DE50A}" srcOrd="10" destOrd="0" presId="urn:microsoft.com/office/officeart/2005/8/layout/hProcess11"/>
    <dgm:cxn modelId="{292D6421-5BD7-4599-80F7-E0E4860A4FF2}" type="presParOf" srcId="{EA4EEA18-15F1-4F85-8C63-9C32657DE50A}" destId="{1B134844-4A25-49F3-BD97-97FAC68E4DFD}" srcOrd="0" destOrd="0" presId="urn:microsoft.com/office/officeart/2005/8/layout/hProcess11"/>
    <dgm:cxn modelId="{88D5686A-5917-417F-A544-76559494D13B}" type="presParOf" srcId="{EA4EEA18-15F1-4F85-8C63-9C32657DE50A}" destId="{8DFEDC26-CDB8-47E4-B109-D4A96B42DCF2}" srcOrd="1" destOrd="0" presId="urn:microsoft.com/office/officeart/2005/8/layout/hProcess11"/>
    <dgm:cxn modelId="{5DA5AE2A-5FE2-49F3-B09E-35E5FA022225}" type="presParOf" srcId="{EA4EEA18-15F1-4F85-8C63-9C32657DE50A}" destId="{BFE7E39A-5749-4E38-B344-59CB92CCF71B}" srcOrd="2" destOrd="0" presId="urn:microsoft.com/office/officeart/2005/8/layout/hProcess11"/>
    <dgm:cxn modelId="{774E6320-FBB4-4E70-974F-3DBCF503540E}" type="presParOf" srcId="{A603FD59-D5D3-44DF-BCED-2E75312775A8}" destId="{00AE0906-561E-48CC-BBC4-F94C8A516104}" srcOrd="11" destOrd="0" presId="urn:microsoft.com/office/officeart/2005/8/layout/hProcess11"/>
    <dgm:cxn modelId="{5474CF70-D3FF-4FD4-910F-1962BB43CE73}" type="presParOf" srcId="{A603FD59-D5D3-44DF-BCED-2E75312775A8}" destId="{0BA5193A-1034-4D41-BBB4-092A106E46A4}" srcOrd="12" destOrd="0" presId="urn:microsoft.com/office/officeart/2005/8/layout/hProcess11"/>
    <dgm:cxn modelId="{C064BB4E-2D64-456D-B6F2-0ECE5A9BF77F}" type="presParOf" srcId="{0BA5193A-1034-4D41-BBB4-092A106E46A4}" destId="{4358B3C2-C739-4E84-8253-29D41E755E5F}" srcOrd="0" destOrd="0" presId="urn:microsoft.com/office/officeart/2005/8/layout/hProcess11"/>
    <dgm:cxn modelId="{93EC1CB4-0B5D-4447-A7ED-C1FA45506CFD}" type="presParOf" srcId="{0BA5193A-1034-4D41-BBB4-092A106E46A4}" destId="{4F3254E8-3C68-47D1-B979-2C391A757100}" srcOrd="1" destOrd="0" presId="urn:microsoft.com/office/officeart/2005/8/layout/hProcess11"/>
    <dgm:cxn modelId="{8B1BF302-AB34-4E33-84C7-BDF645ACA892}" type="presParOf" srcId="{0BA5193A-1034-4D41-BBB4-092A106E46A4}" destId="{B366A418-0086-48E6-847F-B6B0CC53363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C3089-FF65-4B0C-A1F8-0F1518AE931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B7FE256A-11AF-4114-981F-EFF0A43230CB}">
      <dgm:prSet phldrT="[Text]"/>
      <dgm:spPr/>
      <dgm:t>
        <a:bodyPr/>
        <a:lstStyle/>
        <a:p>
          <a:r>
            <a:rPr lang="en-US" dirty="0"/>
            <a:t>Does a WOM channel exist?</a:t>
          </a:r>
          <a:endParaRPr lang="en-IN" dirty="0"/>
        </a:p>
      </dgm:t>
    </dgm:pt>
    <dgm:pt modelId="{2ED3FF5A-DDC2-4B96-B232-D609619C315F}" type="parTrans" cxnId="{BC2E7A20-E296-4938-80B5-A4290F952BE4}">
      <dgm:prSet/>
      <dgm:spPr/>
      <dgm:t>
        <a:bodyPr/>
        <a:lstStyle/>
        <a:p>
          <a:endParaRPr lang="en-IN"/>
        </a:p>
      </dgm:t>
    </dgm:pt>
    <dgm:pt modelId="{85A4D766-5B23-4051-8913-7026F4243524}" type="sibTrans" cxnId="{BC2E7A20-E296-4938-80B5-A4290F952BE4}">
      <dgm:prSet/>
      <dgm:spPr/>
      <dgm:t>
        <a:bodyPr/>
        <a:lstStyle/>
        <a:p>
          <a:endParaRPr lang="en-IN"/>
        </a:p>
      </dgm:t>
    </dgm:pt>
    <dgm:pt modelId="{0C4A925A-258B-4579-A86C-972707C7A181}">
      <dgm:prSet phldrT="[Text]"/>
      <dgm:spPr/>
      <dgm:t>
        <a:bodyPr/>
        <a:lstStyle/>
        <a:p>
          <a:r>
            <a:rPr lang="en-US" dirty="0"/>
            <a:t>Is the WOM instance received?</a:t>
          </a:r>
          <a:endParaRPr lang="en-IN" dirty="0"/>
        </a:p>
      </dgm:t>
    </dgm:pt>
    <dgm:pt modelId="{C361530B-4AF6-4D83-BA3B-3B15E9477484}" type="parTrans" cxnId="{BB445A5E-7688-4AAE-9FA2-ED5D38274591}">
      <dgm:prSet/>
      <dgm:spPr/>
      <dgm:t>
        <a:bodyPr/>
        <a:lstStyle/>
        <a:p>
          <a:endParaRPr lang="en-IN"/>
        </a:p>
      </dgm:t>
    </dgm:pt>
    <dgm:pt modelId="{B25DA144-169A-4A68-BEAB-C6D305AA0B5B}" type="sibTrans" cxnId="{BB445A5E-7688-4AAE-9FA2-ED5D38274591}">
      <dgm:prSet/>
      <dgm:spPr/>
      <dgm:t>
        <a:bodyPr/>
        <a:lstStyle/>
        <a:p>
          <a:endParaRPr lang="en-IN"/>
        </a:p>
      </dgm:t>
    </dgm:pt>
    <dgm:pt modelId="{52B67FE4-B1CC-44D3-8100-A08839F38D49}">
      <dgm:prSet phldrT="[Text]"/>
      <dgm:spPr/>
      <dgm:t>
        <a:bodyPr/>
        <a:lstStyle/>
        <a:p>
          <a:r>
            <a:rPr lang="en-US" dirty="0"/>
            <a:t>Is the instance spread further?</a:t>
          </a:r>
          <a:endParaRPr lang="en-IN" dirty="0"/>
        </a:p>
      </dgm:t>
    </dgm:pt>
    <dgm:pt modelId="{B6709426-01E4-4EEA-80EF-77229DCB9D7D}" type="parTrans" cxnId="{C7F895BB-A07F-4710-A2C3-C1393705FA7A}">
      <dgm:prSet/>
      <dgm:spPr/>
      <dgm:t>
        <a:bodyPr/>
        <a:lstStyle/>
        <a:p>
          <a:endParaRPr lang="en-IN"/>
        </a:p>
      </dgm:t>
    </dgm:pt>
    <dgm:pt modelId="{97EAC4E6-A8EF-4AED-9661-B86405E2E39F}" type="sibTrans" cxnId="{C7F895BB-A07F-4710-A2C3-C1393705FA7A}">
      <dgm:prSet/>
      <dgm:spPr/>
      <dgm:t>
        <a:bodyPr/>
        <a:lstStyle/>
        <a:p>
          <a:endParaRPr lang="en-IN"/>
        </a:p>
      </dgm:t>
    </dgm:pt>
    <dgm:pt modelId="{CEC01859-B79B-4F37-B403-9ACA6803AD29}" type="pres">
      <dgm:prSet presAssocID="{AEFC3089-FF65-4B0C-A1F8-0F1518AE931A}" presName="rootnode" presStyleCnt="0">
        <dgm:presLayoutVars>
          <dgm:chMax/>
          <dgm:chPref/>
          <dgm:dir/>
          <dgm:animLvl val="lvl"/>
        </dgm:presLayoutVars>
      </dgm:prSet>
      <dgm:spPr/>
    </dgm:pt>
    <dgm:pt modelId="{8C59D37A-AA5D-45D6-8851-D49C005C57A8}" type="pres">
      <dgm:prSet presAssocID="{B7FE256A-11AF-4114-981F-EFF0A43230CB}" presName="composite" presStyleCnt="0"/>
      <dgm:spPr/>
    </dgm:pt>
    <dgm:pt modelId="{34E20404-6D2B-4FC4-BD88-DDE1D1B6FE23}" type="pres">
      <dgm:prSet presAssocID="{B7FE256A-11AF-4114-981F-EFF0A43230CB}" presName="bentUpArrow1" presStyleLbl="alignImgPlace1" presStyleIdx="0" presStyleCnt="2"/>
      <dgm:spPr/>
    </dgm:pt>
    <dgm:pt modelId="{0BB1507D-A66E-4B19-BEE0-25FBD1C6A8EF}" type="pres">
      <dgm:prSet presAssocID="{B7FE256A-11AF-4114-981F-EFF0A43230C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E2935AD-D698-49B9-A627-75E89BBBABA5}" type="pres">
      <dgm:prSet presAssocID="{B7FE256A-11AF-4114-981F-EFF0A43230C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B238ECA-CCCF-410C-B8FD-6475F4350FCB}" type="pres">
      <dgm:prSet presAssocID="{85A4D766-5B23-4051-8913-7026F4243524}" presName="sibTrans" presStyleCnt="0"/>
      <dgm:spPr/>
    </dgm:pt>
    <dgm:pt modelId="{3BE8C393-913D-4C08-A3C6-44CA40C0E57F}" type="pres">
      <dgm:prSet presAssocID="{0C4A925A-258B-4579-A86C-972707C7A181}" presName="composite" presStyleCnt="0"/>
      <dgm:spPr/>
    </dgm:pt>
    <dgm:pt modelId="{A10CCC83-7766-4F44-89B7-C5E9B842A155}" type="pres">
      <dgm:prSet presAssocID="{0C4A925A-258B-4579-A86C-972707C7A181}" presName="bentUpArrow1" presStyleLbl="alignImgPlace1" presStyleIdx="1" presStyleCnt="2"/>
      <dgm:spPr/>
    </dgm:pt>
    <dgm:pt modelId="{CAAAB1FC-07A9-4748-99C5-E4BC3C9F5328}" type="pres">
      <dgm:prSet presAssocID="{0C4A925A-258B-4579-A86C-972707C7A18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A4EB07C-CFE8-48D3-B9BB-CF941A6C6D08}" type="pres">
      <dgm:prSet presAssocID="{0C4A925A-258B-4579-A86C-972707C7A18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8B49771-D311-4802-8012-E43605369141}" type="pres">
      <dgm:prSet presAssocID="{B25DA144-169A-4A68-BEAB-C6D305AA0B5B}" presName="sibTrans" presStyleCnt="0"/>
      <dgm:spPr/>
    </dgm:pt>
    <dgm:pt modelId="{2D460A56-9AEA-400A-B5F6-198253272A0D}" type="pres">
      <dgm:prSet presAssocID="{52B67FE4-B1CC-44D3-8100-A08839F38D49}" presName="composite" presStyleCnt="0"/>
      <dgm:spPr/>
    </dgm:pt>
    <dgm:pt modelId="{F118E33E-1E16-494D-9464-1041F3CEAF7D}" type="pres">
      <dgm:prSet presAssocID="{52B67FE4-B1CC-44D3-8100-A08839F38D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C2E7A20-E296-4938-80B5-A4290F952BE4}" srcId="{AEFC3089-FF65-4B0C-A1F8-0F1518AE931A}" destId="{B7FE256A-11AF-4114-981F-EFF0A43230CB}" srcOrd="0" destOrd="0" parTransId="{2ED3FF5A-DDC2-4B96-B232-D609619C315F}" sibTransId="{85A4D766-5B23-4051-8913-7026F4243524}"/>
    <dgm:cxn modelId="{822F424D-7DF5-4785-836A-4F7A858D093D}" type="presOf" srcId="{AEFC3089-FF65-4B0C-A1F8-0F1518AE931A}" destId="{CEC01859-B79B-4F37-B403-9ACA6803AD29}" srcOrd="0" destOrd="0" presId="urn:microsoft.com/office/officeart/2005/8/layout/StepDownProcess"/>
    <dgm:cxn modelId="{BB445A5E-7688-4AAE-9FA2-ED5D38274591}" srcId="{AEFC3089-FF65-4B0C-A1F8-0F1518AE931A}" destId="{0C4A925A-258B-4579-A86C-972707C7A181}" srcOrd="1" destOrd="0" parTransId="{C361530B-4AF6-4D83-BA3B-3B15E9477484}" sibTransId="{B25DA144-169A-4A68-BEAB-C6D305AA0B5B}"/>
    <dgm:cxn modelId="{E9467F65-D4BF-4616-AFD9-EB05911C5DDB}" type="presOf" srcId="{52B67FE4-B1CC-44D3-8100-A08839F38D49}" destId="{F118E33E-1E16-494D-9464-1041F3CEAF7D}" srcOrd="0" destOrd="0" presId="urn:microsoft.com/office/officeart/2005/8/layout/StepDownProcess"/>
    <dgm:cxn modelId="{92B94393-F28C-4064-9A5F-D50B7E4408C3}" type="presOf" srcId="{B7FE256A-11AF-4114-981F-EFF0A43230CB}" destId="{0BB1507D-A66E-4B19-BEE0-25FBD1C6A8EF}" srcOrd="0" destOrd="0" presId="urn:microsoft.com/office/officeart/2005/8/layout/StepDownProcess"/>
    <dgm:cxn modelId="{C7F895BB-A07F-4710-A2C3-C1393705FA7A}" srcId="{AEFC3089-FF65-4B0C-A1F8-0F1518AE931A}" destId="{52B67FE4-B1CC-44D3-8100-A08839F38D49}" srcOrd="2" destOrd="0" parTransId="{B6709426-01E4-4EEA-80EF-77229DCB9D7D}" sibTransId="{97EAC4E6-A8EF-4AED-9661-B86405E2E39F}"/>
    <dgm:cxn modelId="{FEB16CDD-F773-4170-A36D-EC59CEA894E1}" type="presOf" srcId="{0C4A925A-258B-4579-A86C-972707C7A181}" destId="{CAAAB1FC-07A9-4748-99C5-E4BC3C9F5328}" srcOrd="0" destOrd="0" presId="urn:microsoft.com/office/officeart/2005/8/layout/StepDownProcess"/>
    <dgm:cxn modelId="{E5873671-1152-4053-806A-4CE03AAC9D4B}" type="presParOf" srcId="{CEC01859-B79B-4F37-B403-9ACA6803AD29}" destId="{8C59D37A-AA5D-45D6-8851-D49C005C57A8}" srcOrd="0" destOrd="0" presId="urn:microsoft.com/office/officeart/2005/8/layout/StepDownProcess"/>
    <dgm:cxn modelId="{17E4BD51-17A6-4872-B3A3-4AAC8B1B5D8C}" type="presParOf" srcId="{8C59D37A-AA5D-45D6-8851-D49C005C57A8}" destId="{34E20404-6D2B-4FC4-BD88-DDE1D1B6FE23}" srcOrd="0" destOrd="0" presId="urn:microsoft.com/office/officeart/2005/8/layout/StepDownProcess"/>
    <dgm:cxn modelId="{6F4F0DE4-C00A-49FC-A4BA-332E9E89AD6C}" type="presParOf" srcId="{8C59D37A-AA5D-45D6-8851-D49C005C57A8}" destId="{0BB1507D-A66E-4B19-BEE0-25FBD1C6A8EF}" srcOrd="1" destOrd="0" presId="urn:microsoft.com/office/officeart/2005/8/layout/StepDownProcess"/>
    <dgm:cxn modelId="{BD6F99CA-05E8-4C1A-90DB-E0FA86591FAE}" type="presParOf" srcId="{8C59D37A-AA5D-45D6-8851-D49C005C57A8}" destId="{EE2935AD-D698-49B9-A627-75E89BBBABA5}" srcOrd="2" destOrd="0" presId="urn:microsoft.com/office/officeart/2005/8/layout/StepDownProcess"/>
    <dgm:cxn modelId="{E06A41BD-179E-42FC-AB26-2C1FBEA0224F}" type="presParOf" srcId="{CEC01859-B79B-4F37-B403-9ACA6803AD29}" destId="{8B238ECA-CCCF-410C-B8FD-6475F4350FCB}" srcOrd="1" destOrd="0" presId="urn:microsoft.com/office/officeart/2005/8/layout/StepDownProcess"/>
    <dgm:cxn modelId="{CB1E782D-99CE-4651-A8B5-D6FCFF0E5746}" type="presParOf" srcId="{CEC01859-B79B-4F37-B403-9ACA6803AD29}" destId="{3BE8C393-913D-4C08-A3C6-44CA40C0E57F}" srcOrd="2" destOrd="0" presId="urn:microsoft.com/office/officeart/2005/8/layout/StepDownProcess"/>
    <dgm:cxn modelId="{C58294CC-1060-419D-91D8-0D251FE477A7}" type="presParOf" srcId="{3BE8C393-913D-4C08-A3C6-44CA40C0E57F}" destId="{A10CCC83-7766-4F44-89B7-C5E9B842A155}" srcOrd="0" destOrd="0" presId="urn:microsoft.com/office/officeart/2005/8/layout/StepDownProcess"/>
    <dgm:cxn modelId="{4DD523CE-D409-4CF7-85DE-DE6D4CDFED94}" type="presParOf" srcId="{3BE8C393-913D-4C08-A3C6-44CA40C0E57F}" destId="{CAAAB1FC-07A9-4748-99C5-E4BC3C9F5328}" srcOrd="1" destOrd="0" presId="urn:microsoft.com/office/officeart/2005/8/layout/StepDownProcess"/>
    <dgm:cxn modelId="{35606FAE-36AC-49AF-A60E-B24769E15734}" type="presParOf" srcId="{3BE8C393-913D-4C08-A3C6-44CA40C0E57F}" destId="{3A4EB07C-CFE8-48D3-B9BB-CF941A6C6D08}" srcOrd="2" destOrd="0" presId="urn:microsoft.com/office/officeart/2005/8/layout/StepDownProcess"/>
    <dgm:cxn modelId="{55E0F01F-34ED-45F1-9920-3B0E3CEC27B3}" type="presParOf" srcId="{CEC01859-B79B-4F37-B403-9ACA6803AD29}" destId="{F8B49771-D311-4802-8012-E43605369141}" srcOrd="3" destOrd="0" presId="urn:microsoft.com/office/officeart/2005/8/layout/StepDownProcess"/>
    <dgm:cxn modelId="{B12E112A-B807-48AC-A3BD-60D9C91A62AC}" type="presParOf" srcId="{CEC01859-B79B-4F37-B403-9ACA6803AD29}" destId="{2D460A56-9AEA-400A-B5F6-198253272A0D}" srcOrd="4" destOrd="0" presId="urn:microsoft.com/office/officeart/2005/8/layout/StepDownProcess"/>
    <dgm:cxn modelId="{59220741-DFA3-478F-8F71-4EE9E0D97DD3}" type="presParOf" srcId="{2D460A56-9AEA-400A-B5F6-198253272A0D}" destId="{F118E33E-1E16-494D-9464-1041F3CEAF7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6AB4F-CA06-441C-8AF8-3459CCA4390D}">
      <dsp:nvSpPr>
        <dsp:cNvPr id="0" name=""/>
        <dsp:cNvSpPr/>
      </dsp:nvSpPr>
      <dsp:spPr>
        <a:xfrm>
          <a:off x="0" y="1696865"/>
          <a:ext cx="11218816" cy="2262487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224DF-A130-4358-9F83-40CE369377DD}">
      <dsp:nvSpPr>
        <dsp:cNvPr id="0" name=""/>
        <dsp:cNvSpPr/>
      </dsp:nvSpPr>
      <dsp:spPr>
        <a:xfrm>
          <a:off x="862" y="0"/>
          <a:ext cx="1382905" cy="226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Monitor Conversations</a:t>
          </a:r>
          <a:endParaRPr lang="en-IN" sz="1500" kern="1200" dirty="0"/>
        </a:p>
      </dsp:txBody>
      <dsp:txXfrm>
        <a:off x="862" y="0"/>
        <a:ext cx="1382905" cy="2262487"/>
      </dsp:txXfrm>
    </dsp:sp>
    <dsp:sp modelId="{A85A1F37-ACBA-4800-B801-9E31FEBD720E}">
      <dsp:nvSpPr>
        <dsp:cNvPr id="0" name=""/>
        <dsp:cNvSpPr/>
      </dsp:nvSpPr>
      <dsp:spPr>
        <a:xfrm>
          <a:off x="409504" y="2545298"/>
          <a:ext cx="565621" cy="5656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65C36-6808-4D65-87A2-D9FB1AB8B64D}">
      <dsp:nvSpPr>
        <dsp:cNvPr id="0" name=""/>
        <dsp:cNvSpPr/>
      </dsp:nvSpPr>
      <dsp:spPr>
        <a:xfrm>
          <a:off x="1452913" y="3393730"/>
          <a:ext cx="1382905" cy="226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Influential individuals</a:t>
          </a:r>
          <a:endParaRPr lang="en-IN" sz="1500" kern="1200" dirty="0"/>
        </a:p>
      </dsp:txBody>
      <dsp:txXfrm>
        <a:off x="1452913" y="3393730"/>
        <a:ext cx="1382905" cy="2262487"/>
      </dsp:txXfrm>
    </dsp:sp>
    <dsp:sp modelId="{3B0B21CF-1312-49E5-90B1-B1B861699DB8}">
      <dsp:nvSpPr>
        <dsp:cNvPr id="0" name=""/>
        <dsp:cNvSpPr/>
      </dsp:nvSpPr>
      <dsp:spPr>
        <a:xfrm>
          <a:off x="1861555" y="2545298"/>
          <a:ext cx="565621" cy="5656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9863D-2864-460A-B130-EF7546491BF6}">
      <dsp:nvSpPr>
        <dsp:cNvPr id="0" name=""/>
        <dsp:cNvSpPr/>
      </dsp:nvSpPr>
      <dsp:spPr>
        <a:xfrm>
          <a:off x="2904963" y="0"/>
          <a:ext cx="1382905" cy="226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factors shared by influencers</a:t>
          </a:r>
          <a:endParaRPr lang="en-IN" sz="1500" kern="1200" dirty="0"/>
        </a:p>
      </dsp:txBody>
      <dsp:txXfrm>
        <a:off x="2904963" y="0"/>
        <a:ext cx="1382905" cy="2262487"/>
      </dsp:txXfrm>
    </dsp:sp>
    <dsp:sp modelId="{295F6F2E-9ACC-4DC9-B9C7-80E8F2926155}">
      <dsp:nvSpPr>
        <dsp:cNvPr id="0" name=""/>
        <dsp:cNvSpPr/>
      </dsp:nvSpPr>
      <dsp:spPr>
        <a:xfrm>
          <a:off x="3313605" y="2545298"/>
          <a:ext cx="565621" cy="5656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E93FF-B677-48D2-B5F3-7CDD69B71B00}">
      <dsp:nvSpPr>
        <dsp:cNvPr id="0" name=""/>
        <dsp:cNvSpPr/>
      </dsp:nvSpPr>
      <dsp:spPr>
        <a:xfrm>
          <a:off x="4357014" y="3393730"/>
          <a:ext cx="1382905" cy="226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Locate potential influencers with relevant interest</a:t>
          </a:r>
          <a:endParaRPr lang="en-IN" sz="1500" kern="1200" dirty="0"/>
        </a:p>
      </dsp:txBody>
      <dsp:txXfrm>
        <a:off x="4357014" y="3393730"/>
        <a:ext cx="1382905" cy="2262487"/>
      </dsp:txXfrm>
    </dsp:sp>
    <dsp:sp modelId="{E1CBDF41-E003-49E8-8EFC-027058175190}">
      <dsp:nvSpPr>
        <dsp:cNvPr id="0" name=""/>
        <dsp:cNvSpPr/>
      </dsp:nvSpPr>
      <dsp:spPr>
        <a:xfrm>
          <a:off x="4765656" y="2545298"/>
          <a:ext cx="565621" cy="5656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DF1B4-7BED-488B-8B4F-490624DD6FA7}">
      <dsp:nvSpPr>
        <dsp:cNvPr id="0" name=""/>
        <dsp:cNvSpPr/>
      </dsp:nvSpPr>
      <dsp:spPr>
        <a:xfrm>
          <a:off x="5809065" y="0"/>
          <a:ext cx="1382905" cy="226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Recruit those influencers</a:t>
          </a:r>
          <a:endParaRPr lang="en-IN" sz="1500" kern="1200" dirty="0"/>
        </a:p>
      </dsp:txBody>
      <dsp:txXfrm>
        <a:off x="5809065" y="0"/>
        <a:ext cx="1382905" cy="2262487"/>
      </dsp:txXfrm>
    </dsp:sp>
    <dsp:sp modelId="{EC89DF52-B9BB-44C3-AE4B-153E58A8EE3F}">
      <dsp:nvSpPr>
        <dsp:cNvPr id="0" name=""/>
        <dsp:cNvSpPr/>
      </dsp:nvSpPr>
      <dsp:spPr>
        <a:xfrm>
          <a:off x="6217706" y="2545298"/>
          <a:ext cx="565621" cy="56562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34844-4A25-49F3-BD97-97FAC68E4DFD}">
      <dsp:nvSpPr>
        <dsp:cNvPr id="0" name=""/>
        <dsp:cNvSpPr/>
      </dsp:nvSpPr>
      <dsp:spPr>
        <a:xfrm>
          <a:off x="7261115" y="3393730"/>
          <a:ext cx="1382905" cy="226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Incentivize Influencers</a:t>
          </a:r>
          <a:endParaRPr lang="en-IN" sz="1500" kern="1200" dirty="0"/>
        </a:p>
      </dsp:txBody>
      <dsp:txXfrm>
        <a:off x="7261115" y="3393730"/>
        <a:ext cx="1382905" cy="2262487"/>
      </dsp:txXfrm>
    </dsp:sp>
    <dsp:sp modelId="{8DFEDC26-CDB8-47E4-B109-D4A96B42DCF2}">
      <dsp:nvSpPr>
        <dsp:cNvPr id="0" name=""/>
        <dsp:cNvSpPr/>
      </dsp:nvSpPr>
      <dsp:spPr>
        <a:xfrm>
          <a:off x="7669757" y="2545298"/>
          <a:ext cx="565621" cy="5656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8B3C2-C739-4E84-8253-29D41E755E5F}">
      <dsp:nvSpPr>
        <dsp:cNvPr id="0" name=""/>
        <dsp:cNvSpPr/>
      </dsp:nvSpPr>
      <dsp:spPr>
        <a:xfrm>
          <a:off x="8713166" y="0"/>
          <a:ext cx="1382905" cy="226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Reap Rewards</a:t>
          </a:r>
          <a:endParaRPr lang="en-IN" sz="1500" kern="1200" dirty="0"/>
        </a:p>
      </dsp:txBody>
      <dsp:txXfrm>
        <a:off x="8713166" y="0"/>
        <a:ext cx="1382905" cy="2262487"/>
      </dsp:txXfrm>
    </dsp:sp>
    <dsp:sp modelId="{4F3254E8-3C68-47D1-B979-2C391A757100}">
      <dsp:nvSpPr>
        <dsp:cNvPr id="0" name=""/>
        <dsp:cNvSpPr/>
      </dsp:nvSpPr>
      <dsp:spPr>
        <a:xfrm>
          <a:off x="9121808" y="2545298"/>
          <a:ext cx="565621" cy="5656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20404-6D2B-4FC4-BD88-DDE1D1B6FE23}">
      <dsp:nvSpPr>
        <dsp:cNvPr id="0" name=""/>
        <dsp:cNvSpPr/>
      </dsp:nvSpPr>
      <dsp:spPr>
        <a:xfrm rot="5400000">
          <a:off x="1461674" y="606480"/>
          <a:ext cx="536379" cy="6106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1507D-A66E-4B19-BEE0-25FBD1C6A8EF}">
      <dsp:nvSpPr>
        <dsp:cNvPr id="0" name=""/>
        <dsp:cNvSpPr/>
      </dsp:nvSpPr>
      <dsp:spPr>
        <a:xfrm>
          <a:off x="1319566" y="11892"/>
          <a:ext cx="902947" cy="63203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Does a WOM channel exist?</a:t>
          </a:r>
          <a:endParaRPr lang="en-IN" sz="1000" kern="1200" dirty="0"/>
        </a:p>
      </dsp:txBody>
      <dsp:txXfrm>
        <a:off x="1350425" y="42751"/>
        <a:ext cx="841229" cy="570315"/>
      </dsp:txXfrm>
    </dsp:sp>
    <dsp:sp modelId="{EE2935AD-D698-49B9-A627-75E89BBBABA5}">
      <dsp:nvSpPr>
        <dsp:cNvPr id="0" name=""/>
        <dsp:cNvSpPr/>
      </dsp:nvSpPr>
      <dsp:spPr>
        <a:xfrm>
          <a:off x="2222514" y="72171"/>
          <a:ext cx="656717" cy="51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CCC83-7766-4F44-89B7-C5E9B842A155}">
      <dsp:nvSpPr>
        <dsp:cNvPr id="0" name=""/>
        <dsp:cNvSpPr/>
      </dsp:nvSpPr>
      <dsp:spPr>
        <a:xfrm rot="5400000">
          <a:off x="2210314" y="1316463"/>
          <a:ext cx="536379" cy="6106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B1FC-07A9-4748-99C5-E4BC3C9F5328}">
      <dsp:nvSpPr>
        <dsp:cNvPr id="0" name=""/>
        <dsp:cNvSpPr/>
      </dsp:nvSpPr>
      <dsp:spPr>
        <a:xfrm>
          <a:off x="2068206" y="721875"/>
          <a:ext cx="902947" cy="63203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Is the WOM instance received?</a:t>
          </a:r>
          <a:endParaRPr lang="en-IN" sz="1000" kern="1200" dirty="0"/>
        </a:p>
      </dsp:txBody>
      <dsp:txXfrm>
        <a:off x="2099065" y="752734"/>
        <a:ext cx="841229" cy="570315"/>
      </dsp:txXfrm>
    </dsp:sp>
    <dsp:sp modelId="{3A4EB07C-CFE8-48D3-B9BB-CF941A6C6D08}">
      <dsp:nvSpPr>
        <dsp:cNvPr id="0" name=""/>
        <dsp:cNvSpPr/>
      </dsp:nvSpPr>
      <dsp:spPr>
        <a:xfrm>
          <a:off x="2971153" y="782154"/>
          <a:ext cx="656717" cy="51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8E33E-1E16-494D-9464-1041F3CEAF7D}">
      <dsp:nvSpPr>
        <dsp:cNvPr id="0" name=""/>
        <dsp:cNvSpPr/>
      </dsp:nvSpPr>
      <dsp:spPr>
        <a:xfrm>
          <a:off x="2816845" y="1431858"/>
          <a:ext cx="902947" cy="63203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Is the instance spread further?</a:t>
          </a:r>
          <a:endParaRPr lang="en-IN" sz="1000" kern="1200" dirty="0"/>
        </a:p>
      </dsp:txBody>
      <dsp:txXfrm>
        <a:off x="2847704" y="1462717"/>
        <a:ext cx="841229" cy="570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CEEE-22FD-4975-A526-30A131F0E907}" type="datetimeFigureOut">
              <a:rPr lang="en-IN" smtClean="0"/>
              <a:t>06/12/19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C57C3-D5F1-43EF-BE3B-85911D71F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90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03200" y="2514600"/>
            <a:ext cx="5486400" cy="762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200" y="3276600"/>
            <a:ext cx="528320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Draft – For Review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203200" y="3810000"/>
            <a:ext cx="5283200" cy="38100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latin typeface="Arial Narrow" pitchFamily="34" charset="0"/>
              </a:defRPr>
            </a:lvl1pPr>
          </a:lstStyle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2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06362"/>
            <a:ext cx="8433787" cy="6556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1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786188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286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0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oundRect">
            <a:avLst>
              <a:gd name="adj" fmla="val 5566"/>
            </a:avLst>
          </a:prstGeom>
          <a:gradFill>
            <a:gsLst>
              <a:gs pos="0">
                <a:schemeClr val="accent2"/>
              </a:gs>
              <a:gs pos="77000">
                <a:schemeClr val="accent2">
                  <a:alpha val="59000"/>
                </a:schemeClr>
              </a:gs>
            </a:gsLst>
            <a:lin ang="4200000" scaled="0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solidFill>
            <a:schemeClr val="bg1"/>
          </a:solidFill>
          <a:effectLst>
            <a:outerShdw blurRad="63500" dist="38100" dir="18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gradFill>
            <a:gsLst>
              <a:gs pos="0">
                <a:schemeClr val="accent2"/>
              </a:gs>
              <a:gs pos="77000">
                <a:schemeClr val="accent2">
                  <a:alpha val="59000"/>
                </a:schemeClr>
              </a:gs>
            </a:gsLst>
            <a:lin ang="42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000" b="1" dirty="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solidFill>
            <a:schemeClr val="bg1"/>
          </a:solidFill>
          <a:effectLst>
            <a:outerShdw blurRad="63500" dist="38100" dir="18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47800"/>
            <a:ext cx="6815667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79107" y="106362"/>
            <a:ext cx="8433787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2400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06362"/>
            <a:ext cx="8433787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272" y="6456514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smtClean="0">
                <a:solidFill>
                  <a:schemeClr val="bg1"/>
                </a:solidFill>
                <a:latin typeface="Perpetua" pitchFamily="18" charset="0"/>
                <a:ea typeface="+mn-ea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646523" y="6512512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4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evolutionanalytics.com/2017/04/warren-buffet-sentime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76374" y="1712747"/>
            <a:ext cx="5603289" cy="11156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and Web Analytics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1476374" y="2746285"/>
            <a:ext cx="3962400" cy="507111"/>
          </a:xfrm>
        </p:spPr>
        <p:txBody>
          <a:bodyPr/>
          <a:lstStyle/>
          <a:p>
            <a:r>
              <a:rPr lang="en-US" sz="2800" dirty="0"/>
              <a:t>Social Media Analytics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575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97" y="0"/>
            <a:ext cx="10972800" cy="8401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2: Looking up the valence of each feature/token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629" r="73857" b="5629"/>
          <a:stretch/>
        </p:blipFill>
        <p:spPr>
          <a:xfrm>
            <a:off x="1363924" y="1402422"/>
            <a:ext cx="3303503" cy="4953929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3"/>
          <a:srcRect l="232" t="16017" r="29808" b="7144"/>
          <a:stretch/>
        </p:blipFill>
        <p:spPr>
          <a:xfrm>
            <a:off x="5542333" y="1554632"/>
            <a:ext cx="5050324" cy="453458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036014" y="3354512"/>
            <a:ext cx="4078840" cy="780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3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9" y="100055"/>
            <a:ext cx="11263902" cy="5810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3: Calculating the “Sentiment Score” of each review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31" t="3247" r="2833" b="31151"/>
          <a:stretch/>
        </p:blipFill>
        <p:spPr>
          <a:xfrm>
            <a:off x="2657581" y="1305115"/>
            <a:ext cx="7518971" cy="52754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566864" y="2553079"/>
            <a:ext cx="4967555" cy="3770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3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95" y="-86089"/>
            <a:ext cx="10972800" cy="87093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what do these sentiment scores mean?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20" y="931516"/>
            <a:ext cx="10972800" cy="4795661"/>
          </a:xfrm>
        </p:spPr>
        <p:txBody>
          <a:bodyPr>
            <a:normAutofit/>
          </a:bodyPr>
          <a:lstStyle/>
          <a:p>
            <a:r>
              <a:rPr lang="en-US" sz="2800" dirty="0"/>
              <a:t>Yelp reviews have both structured (“stars”) and unstructured (review text) features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Are they correlated? 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48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72" y="-94478"/>
            <a:ext cx="10972800" cy="97880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Stars vs. Sentiment Scores!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370466"/>
              </p:ext>
            </p:extLst>
          </p:nvPr>
        </p:nvGraphicFramePr>
        <p:xfrm>
          <a:off x="949071" y="1164734"/>
          <a:ext cx="9421402" cy="452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642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07" y="4744"/>
            <a:ext cx="10972800" cy="72709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Potential Applications of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Can investor chatter predict share prices?</a:t>
            </a:r>
          </a:p>
          <a:p>
            <a:endParaRPr lang="en-US" sz="2400" dirty="0"/>
          </a:p>
          <a:p>
            <a:r>
              <a:rPr lang="en-US" sz="2400" dirty="0"/>
              <a:t>Can blogs and tweets about movies predict box office ratings?</a:t>
            </a:r>
          </a:p>
          <a:p>
            <a:endParaRPr lang="en-US" sz="2400" dirty="0"/>
          </a:p>
          <a:p>
            <a:r>
              <a:rPr lang="en-US" sz="2400" dirty="0"/>
              <a:t>Can companies design better products and services using online conversations?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And many more….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2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83049"/>
            <a:ext cx="10972800" cy="79387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Application: Airline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94" y="876923"/>
            <a:ext cx="11196506" cy="5637088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Every year, airlines closely follow </a:t>
            </a:r>
            <a:r>
              <a:rPr lang="en-US" sz="9600" b="1" dirty="0"/>
              <a:t>American Customer Satisfaction Index (ASCI)</a:t>
            </a:r>
          </a:p>
          <a:p>
            <a:r>
              <a:rPr lang="en-US" sz="9600" dirty="0"/>
              <a:t> The ACSI has over two decades of experience analyzing passenger satisfaction with the largest airlines operating in the U.S. </a:t>
            </a:r>
          </a:p>
          <a:p>
            <a:r>
              <a:rPr lang="en-US" sz="9600" dirty="0"/>
              <a:t>Each year, the ACSI interviews hundreds of passengers about their recent flight experiences about:</a:t>
            </a:r>
          </a:p>
          <a:p>
            <a:pPr lvl="1"/>
            <a:r>
              <a:rPr lang="en-US" sz="4400" dirty="0"/>
              <a:t>Flight schedule options </a:t>
            </a:r>
          </a:p>
          <a:p>
            <a:pPr lvl="1"/>
            <a:r>
              <a:rPr lang="en-US" sz="4400" dirty="0"/>
              <a:t>Ease of reservations</a:t>
            </a:r>
          </a:p>
          <a:p>
            <a:pPr lvl="1"/>
            <a:r>
              <a:rPr lang="en-US" sz="4400" dirty="0"/>
              <a:t>Check-In process</a:t>
            </a:r>
          </a:p>
          <a:p>
            <a:pPr lvl="1"/>
            <a:r>
              <a:rPr lang="en-US" sz="4400" dirty="0"/>
              <a:t>Boarding process</a:t>
            </a:r>
          </a:p>
          <a:p>
            <a:pPr lvl="1"/>
            <a:r>
              <a:rPr lang="en-US" sz="4400" dirty="0"/>
              <a:t>On-Time arrival</a:t>
            </a:r>
          </a:p>
          <a:p>
            <a:pPr lvl="1"/>
            <a:r>
              <a:rPr lang="en-US" sz="4400" dirty="0"/>
              <a:t>Baggage handling</a:t>
            </a:r>
          </a:p>
          <a:p>
            <a:pPr lvl="1"/>
            <a:r>
              <a:rPr lang="en-US" sz="4400" dirty="0"/>
              <a:t>Loyalty programs</a:t>
            </a:r>
          </a:p>
          <a:p>
            <a:pPr lvl="1"/>
            <a:r>
              <a:rPr lang="en-US" sz="4400" dirty="0"/>
              <a:t>Gate staff courtesy and helpfulness</a:t>
            </a:r>
          </a:p>
          <a:p>
            <a:pPr lvl="1"/>
            <a:r>
              <a:rPr lang="en-US" sz="4400" dirty="0"/>
              <a:t>Flight crew courtesy and helpfulness</a:t>
            </a:r>
          </a:p>
          <a:p>
            <a:pPr lvl="1"/>
            <a:r>
              <a:rPr lang="en-US" sz="4400" dirty="0"/>
              <a:t>In-Flight entertainment</a:t>
            </a:r>
          </a:p>
          <a:p>
            <a:pPr lvl="1"/>
            <a:r>
              <a:rPr lang="en-US" sz="4400" dirty="0"/>
              <a:t>In-Flight complimentary food and beverages</a:t>
            </a:r>
          </a:p>
          <a:p>
            <a:pPr lvl="1"/>
            <a:r>
              <a:rPr lang="en-US" sz="4400" dirty="0"/>
              <a:t>In-Flight premium (purchased) food and beverages</a:t>
            </a:r>
          </a:p>
          <a:p>
            <a:pPr lvl="1"/>
            <a:r>
              <a:rPr lang="en-US" sz="4400" dirty="0"/>
              <a:t>Overhead storage</a:t>
            </a:r>
          </a:p>
          <a:p>
            <a:pPr lvl="1"/>
            <a:r>
              <a:rPr lang="en-US" sz="4400" dirty="0"/>
              <a:t>Cabin and lavatory cleanliness</a:t>
            </a:r>
          </a:p>
          <a:p>
            <a:pPr lvl="1"/>
            <a:r>
              <a:rPr lang="en-US" sz="4400" dirty="0"/>
              <a:t>Seat comfort</a:t>
            </a:r>
          </a:p>
          <a:p>
            <a:pPr lvl="1"/>
            <a:r>
              <a:rPr lang="en-US" sz="4400" dirty="0"/>
              <a:t>Quality of mobile app</a:t>
            </a:r>
          </a:p>
          <a:p>
            <a:pPr lvl="1"/>
            <a:r>
              <a:rPr lang="en-US" sz="4400" dirty="0"/>
              <a:t>Reliability of mobile app</a:t>
            </a:r>
          </a:p>
          <a:p>
            <a:pPr lvl="1"/>
            <a:r>
              <a:rPr lang="en-US" sz="4400" dirty="0"/>
              <a:t>Call center</a:t>
            </a:r>
          </a:p>
          <a:p>
            <a:pPr lvl="1"/>
            <a:r>
              <a:rPr lang="en-US" sz="4400" dirty="0"/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1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51" y="105115"/>
            <a:ext cx="10972800" cy="83497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Data about Airlines: Scrapped in Feb 2015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55" r="43028" b="10128"/>
          <a:stretch/>
        </p:blipFill>
        <p:spPr>
          <a:xfrm>
            <a:off x="1205502" y="1152490"/>
            <a:ext cx="8601182" cy="46832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mtClean="0"/>
              <a:pPr/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46605" y="1813389"/>
            <a:ext cx="914400" cy="410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8593762" y="1813389"/>
            <a:ext cx="914400" cy="410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0000" y="2933272"/>
            <a:ext cx="1816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Tweets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Sentiment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23106" y="5952466"/>
            <a:ext cx="2375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Airlines_tweet_data.xls</a:t>
            </a:r>
          </a:p>
        </p:txBody>
      </p:sp>
    </p:spTree>
    <p:extLst>
      <p:ext uri="{BB962C8B-B14F-4D97-AF65-F5344CB8AC3E}">
        <p14:creationId xmlns:p14="http://schemas.microsoft.com/office/powerpoint/2010/main" val="116707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40" y="106859"/>
            <a:ext cx="10972800" cy="6294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 Pictures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79566" y="1045028"/>
          <a:ext cx="10441577" cy="5294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221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17" y="0"/>
            <a:ext cx="10972800" cy="7784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Simplest Possible Sentiment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99" y="1633597"/>
            <a:ext cx="10131425" cy="1286933"/>
          </a:xfrm>
        </p:spPr>
        <p:txBody>
          <a:bodyPr/>
          <a:lstStyle/>
          <a:p>
            <a:r>
              <a:rPr lang="en-US" dirty="0"/>
              <a:t># Positives MINUS #Negatives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86445" y="2455818"/>
          <a:ext cx="6566265" cy="3483426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13253">
                  <a:extLst>
                    <a:ext uri="{9D8B030D-6E8A-4147-A177-3AD203B41FA5}">
                      <a16:colId xmlns:a16="http://schemas.microsoft.com/office/drawing/2014/main" val="2182661343"/>
                    </a:ext>
                  </a:extLst>
                </a:gridCol>
                <a:gridCol w="1313253">
                  <a:extLst>
                    <a:ext uri="{9D8B030D-6E8A-4147-A177-3AD203B41FA5}">
                      <a16:colId xmlns:a16="http://schemas.microsoft.com/office/drawing/2014/main" val="1284971657"/>
                    </a:ext>
                  </a:extLst>
                </a:gridCol>
                <a:gridCol w="1313253">
                  <a:extLst>
                    <a:ext uri="{9D8B030D-6E8A-4147-A177-3AD203B41FA5}">
                      <a16:colId xmlns:a16="http://schemas.microsoft.com/office/drawing/2014/main" val="219459429"/>
                    </a:ext>
                  </a:extLst>
                </a:gridCol>
                <a:gridCol w="1313253">
                  <a:extLst>
                    <a:ext uri="{9D8B030D-6E8A-4147-A177-3AD203B41FA5}">
                      <a16:colId xmlns:a16="http://schemas.microsoft.com/office/drawing/2014/main" val="1660594112"/>
                    </a:ext>
                  </a:extLst>
                </a:gridCol>
                <a:gridCol w="1313253">
                  <a:extLst>
                    <a:ext uri="{9D8B030D-6E8A-4147-A177-3AD203B41FA5}">
                      <a16:colId xmlns:a16="http://schemas.microsoft.com/office/drawing/2014/main" val="2391748777"/>
                    </a:ext>
                  </a:extLst>
                </a:gridCol>
              </a:tblGrid>
              <a:tr h="43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American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        Delta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Southwest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United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58730405"/>
                  </a:ext>
                </a:extLst>
              </a:tr>
              <a:tr h="43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2633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6162033"/>
                  </a:ext>
                </a:extLst>
              </a:tr>
              <a:tr h="43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neutral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19030706"/>
                  </a:ext>
                </a:extLst>
              </a:tr>
              <a:tr h="43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69926286"/>
                  </a:ext>
                </a:extLst>
              </a:tr>
              <a:tr h="8652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Grand 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2759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3822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29852184"/>
                  </a:ext>
                </a:extLst>
              </a:tr>
              <a:tr h="43635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95189359"/>
                  </a:ext>
                </a:extLst>
              </a:tr>
              <a:tr h="43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Sentiment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-1624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-411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-616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-2141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0463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81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18" y="0"/>
            <a:ext cx="10972800" cy="69744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ASCI vs. Sentiment Score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134642" y="1745132"/>
          <a:ext cx="5676474" cy="2218375"/>
        </p:xfrm>
        <a:graphic>
          <a:graphicData uri="http://schemas.openxmlformats.org/drawingml/2006/table">
            <a:tbl>
              <a:tblPr/>
              <a:tblGrid>
                <a:gridCol w="1206251">
                  <a:extLst>
                    <a:ext uri="{9D8B030D-6E8A-4147-A177-3AD203B41FA5}">
                      <a16:colId xmlns:a16="http://schemas.microsoft.com/office/drawing/2014/main" val="3197583893"/>
                    </a:ext>
                  </a:extLst>
                </a:gridCol>
                <a:gridCol w="1631986">
                  <a:extLst>
                    <a:ext uri="{9D8B030D-6E8A-4147-A177-3AD203B41FA5}">
                      <a16:colId xmlns:a16="http://schemas.microsoft.com/office/drawing/2014/main" val="2967415767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4229648790"/>
                    </a:ext>
                  </a:extLst>
                </a:gridCol>
                <a:gridCol w="1205969">
                  <a:extLst>
                    <a:ext uri="{9D8B030D-6E8A-4147-A177-3AD203B41FA5}">
                      <a16:colId xmlns:a16="http://schemas.microsoft.com/office/drawing/2014/main" val="327562511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ASCI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Net Positive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ASCI Rank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Tweet Rank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8204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-1624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692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831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-616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464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-2141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247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0845" y="4562388"/>
            <a:ext cx="3100144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Correlation of 0.88!!!</a:t>
            </a:r>
          </a:p>
        </p:txBody>
      </p:sp>
    </p:spTree>
    <p:extLst>
      <p:ext uri="{BB962C8B-B14F-4D97-AF65-F5344CB8AC3E}">
        <p14:creationId xmlns:p14="http://schemas.microsoft.com/office/powerpoint/2010/main" val="227643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16781-D5E5-4FF2-8781-FCD2BA4A9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 r="1" b="1757"/>
          <a:stretch/>
        </p:blipFill>
        <p:spPr>
          <a:xfrm>
            <a:off x="0" y="0"/>
            <a:ext cx="12192000" cy="68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7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769" y="-96270"/>
            <a:ext cx="11245065" cy="9962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 Analysis: Warren Buffett’s Letters to Shareholders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9906" y="1012146"/>
            <a:ext cx="11002766" cy="4579332"/>
          </a:xfrm>
        </p:spPr>
        <p:txBody>
          <a:bodyPr>
            <a:normAutofit/>
          </a:bodyPr>
          <a:lstStyle/>
          <a:p>
            <a:r>
              <a:rPr lang="en-US" sz="2800" dirty="0"/>
              <a:t>Split a text document into a set of distinct words</a:t>
            </a:r>
          </a:p>
          <a:p>
            <a:endParaRPr lang="en-US" sz="2800" dirty="0"/>
          </a:p>
          <a:p>
            <a:r>
              <a:rPr lang="en-US" sz="2800" dirty="0"/>
              <a:t>For each word, determine whether it is positive, negative, or neutral</a:t>
            </a:r>
          </a:p>
          <a:p>
            <a:endParaRPr lang="en-US" sz="2800" dirty="0"/>
          </a:p>
          <a:p>
            <a:r>
              <a:rPr lang="en-US" sz="2800" dirty="0"/>
              <a:t>Net Sentiment Ratio:</a:t>
            </a:r>
          </a:p>
          <a:p>
            <a:pPr marL="0" indent="0">
              <a:buNone/>
            </a:pPr>
            <a:r>
              <a:rPr lang="en-US" sz="2800" b="1" dirty="0"/>
              <a:t>(Number of Positive Words - Number of Negative Words) / (Number of Total Words) </a:t>
            </a:r>
          </a:p>
        </p:txBody>
      </p:sp>
    </p:spTree>
    <p:extLst>
      <p:ext uri="{BB962C8B-B14F-4D97-AF65-F5344CB8AC3E}">
        <p14:creationId xmlns:p14="http://schemas.microsoft.com/office/powerpoint/2010/main" val="171106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80" y="0"/>
            <a:ext cx="10515600" cy="7243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Warren is usually pretty upbeat!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07" y="663529"/>
            <a:ext cx="8221547" cy="6194471"/>
          </a:xfrm>
        </p:spPr>
      </p:pic>
    </p:spTree>
    <p:extLst>
      <p:ext uri="{BB962C8B-B14F-4D97-AF65-F5344CB8AC3E}">
        <p14:creationId xmlns:p14="http://schemas.microsoft.com/office/powerpoint/2010/main" val="38298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87" y="0"/>
            <a:ext cx="11255338" cy="83220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happened during the negative sentiment years?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3087" y="958189"/>
            <a:ext cx="11121775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1987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market crash that happened on October 19th, 1987 (Black Monday) is widely known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 the largest single-day percentage decline ever experienced for the Dow-Jones Industrial Average, 22.61% in one day.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1990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recession of 1990, triggered by an oil price shock following the United States' invasion of Kuwait,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resulted in a notable increase in unemployment.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2001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Following the 1990s, which represented the longest period of growth in American history,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2001 saw the collapse of the dot-com bubble and associated declining market values, as well as the September 11th attacks.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2002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market, already falling in 2001, continued to see declines throughout much of 2002.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2008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are not that young! -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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1460" y="5931653"/>
            <a:ext cx="4600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https://blog.revolutionanalytics.com/2017/04/warren-buffet-sentiment.html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2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C54A3-CF10-49A5-80DB-92EE3E50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UGC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4165-CFB8-4F28-88FE-AA9EA6B62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ROI of Social media (Kumar &amp; </a:t>
            </a:r>
            <a:r>
              <a:rPr lang="en-US" dirty="0" err="1"/>
              <a:t>Mirchandani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85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1861F-F1F3-464F-8E02-C975243C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75" y="252547"/>
            <a:ext cx="10131425" cy="635726"/>
          </a:xfrm>
        </p:spPr>
        <p:txBody>
          <a:bodyPr>
            <a:normAutofit/>
          </a:bodyPr>
          <a:lstStyle/>
          <a:p>
            <a:r>
              <a:rPr lang="en-US" dirty="0"/>
              <a:t>A 7-step framework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31E79E-5A7E-47FD-8BC5-78299A0BF4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7383" y="949235"/>
          <a:ext cx="11218816" cy="5656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7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5904-CE79-4264-A672-81F7AFEE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30" y="-305598"/>
            <a:ext cx="10131425" cy="1456267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Calculating effect and value of social media influence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9919-8CFE-4A09-970C-8AE0345F5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80512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Customer Influence effect: Relative effect of an individual on another user or set of users</a:t>
            </a:r>
          </a:p>
          <a:p>
            <a:r>
              <a:rPr lang="en-US" sz="2800" dirty="0"/>
              <a:t>Stickiness Index: How specific the user is to a particular category of words and categories</a:t>
            </a:r>
          </a:p>
          <a:p>
            <a:r>
              <a:rPr lang="en-US" sz="2800" dirty="0"/>
              <a:t>Customer Influence Value: Monetary Gain or Social value from social media campaign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A5823-1391-444C-9409-56EAEA590E60}"/>
              </a:ext>
            </a:extLst>
          </p:cNvPr>
          <p:cNvSpPr txBox="1"/>
          <p:nvPr/>
        </p:nvSpPr>
        <p:spPr>
          <a:xfrm>
            <a:off x="851262" y="5634446"/>
            <a:ext cx="1034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For further details: </a:t>
            </a:r>
            <a:r>
              <a:rPr lang="en-IN" dirty="0">
                <a:solidFill>
                  <a:schemeClr val="accent3"/>
                </a:solidFill>
              </a:rPr>
              <a:t>V. Kumar, Vikram </a:t>
            </a:r>
            <a:r>
              <a:rPr lang="en-IN" dirty="0" err="1">
                <a:solidFill>
                  <a:schemeClr val="accent3"/>
                </a:solidFill>
              </a:rPr>
              <a:t>Bhaskaran</a:t>
            </a:r>
            <a:r>
              <a:rPr lang="en-IN" dirty="0">
                <a:solidFill>
                  <a:schemeClr val="accent3"/>
                </a:solidFill>
              </a:rPr>
              <a:t>, Rohan </a:t>
            </a:r>
            <a:r>
              <a:rPr lang="en-IN" dirty="0" err="1">
                <a:solidFill>
                  <a:schemeClr val="accent3"/>
                </a:solidFill>
              </a:rPr>
              <a:t>Mirchandani</a:t>
            </a:r>
            <a:r>
              <a:rPr lang="en-IN" dirty="0">
                <a:solidFill>
                  <a:schemeClr val="accent3"/>
                </a:solidFill>
              </a:rPr>
              <a:t>, </a:t>
            </a:r>
            <a:r>
              <a:rPr lang="en-IN" dirty="0" err="1">
                <a:solidFill>
                  <a:schemeClr val="accent3"/>
                </a:solidFill>
              </a:rPr>
              <a:t>Milap</a:t>
            </a:r>
            <a:r>
              <a:rPr lang="en-IN" dirty="0">
                <a:solidFill>
                  <a:schemeClr val="accent3"/>
                </a:solidFill>
              </a:rPr>
              <a:t> Shah. 2013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IN" dirty="0">
                <a:solidFill>
                  <a:schemeClr val="accent3"/>
                </a:solidFill>
              </a:rPr>
              <a:t>Creating a Measurable Social Media Marketing Strategy: Increasing the Value and ROI of Intangibles and Tangibles for </a:t>
            </a:r>
            <a:r>
              <a:rPr lang="en-IN" dirty="0" err="1">
                <a:solidFill>
                  <a:schemeClr val="accent3"/>
                </a:solidFill>
              </a:rPr>
              <a:t>Hokey</a:t>
            </a:r>
            <a:r>
              <a:rPr lang="en-IN" dirty="0">
                <a:solidFill>
                  <a:schemeClr val="accent3"/>
                </a:solidFill>
              </a:rPr>
              <a:t> Pokey, Marketing </a:t>
            </a:r>
            <a:r>
              <a:rPr lang="en-IN" dirty="0" err="1">
                <a:solidFill>
                  <a:schemeClr val="accent3"/>
                </a:solidFill>
              </a:rPr>
              <a:t>Science,Vol</a:t>
            </a:r>
            <a:r>
              <a:rPr lang="en-IN" dirty="0">
                <a:solidFill>
                  <a:schemeClr val="accent3"/>
                </a:solidFill>
              </a:rPr>
              <a:t> 32, No.2</a:t>
            </a:r>
          </a:p>
        </p:txBody>
      </p:sp>
    </p:spTree>
    <p:extLst>
      <p:ext uri="{BB962C8B-B14F-4D97-AF65-F5344CB8AC3E}">
        <p14:creationId xmlns:p14="http://schemas.microsoft.com/office/powerpoint/2010/main" val="750017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DE1B-EA70-42DA-9B56-135697E8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90" y="113994"/>
            <a:ext cx="10131425" cy="687977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of measuring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C4B898-CB94-49AC-88E7-8FF3CE537097}"/>
              </a:ext>
            </a:extLst>
          </p:cNvPr>
          <p:cNvSpPr/>
          <p:nvPr/>
        </p:nvSpPr>
        <p:spPr>
          <a:xfrm>
            <a:off x="725357" y="801971"/>
            <a:ext cx="1654628" cy="1201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5E593A-0C30-4E02-BA87-71151CDC163D}"/>
              </a:ext>
            </a:extLst>
          </p:cNvPr>
          <p:cNvSpPr/>
          <p:nvPr/>
        </p:nvSpPr>
        <p:spPr>
          <a:xfrm>
            <a:off x="3398899" y="806325"/>
            <a:ext cx="1654628" cy="1201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Message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5F95C8-4917-477A-83CB-B40B7E7A4EC2}"/>
              </a:ext>
            </a:extLst>
          </p:cNvPr>
          <p:cNvSpPr/>
          <p:nvPr/>
        </p:nvSpPr>
        <p:spPr>
          <a:xfrm>
            <a:off x="6725573" y="801971"/>
            <a:ext cx="3892731" cy="1201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Organizational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41CC6B-2444-4C9A-9EEB-C6630C4316F0}"/>
              </a:ext>
            </a:extLst>
          </p:cNvPr>
          <p:cNvSpPr/>
          <p:nvPr/>
        </p:nvSpPr>
        <p:spPr>
          <a:xfrm>
            <a:off x="1012738" y="1193857"/>
            <a:ext cx="115824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network data</a:t>
            </a:r>
            <a:endParaRPr lang="en-I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BF3595-DD52-42C2-9F61-DB0BA19184EC}"/>
              </a:ext>
            </a:extLst>
          </p:cNvPr>
          <p:cNvSpPr/>
          <p:nvPr/>
        </p:nvSpPr>
        <p:spPr>
          <a:xfrm>
            <a:off x="3607904" y="1193857"/>
            <a:ext cx="115824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Global message data</a:t>
            </a:r>
            <a:endParaRPr lang="en-IN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C8B6DB-9D1D-4D0B-B210-AE9CF0F14329}"/>
              </a:ext>
            </a:extLst>
          </p:cNvPr>
          <p:cNvSpPr/>
          <p:nvPr/>
        </p:nvSpPr>
        <p:spPr>
          <a:xfrm>
            <a:off x="2310322" y="1115480"/>
            <a:ext cx="115824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message</a:t>
            </a:r>
          </a:p>
          <a:p>
            <a:pPr algn="ctr"/>
            <a:r>
              <a:rPr lang="en-US" sz="1600" dirty="0"/>
              <a:t>data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88F58D-D0FF-4C29-AC28-827414FD674B}"/>
              </a:ext>
            </a:extLst>
          </p:cNvPr>
          <p:cNvSpPr/>
          <p:nvPr/>
        </p:nvSpPr>
        <p:spPr>
          <a:xfrm>
            <a:off x="551197" y="3362293"/>
            <a:ext cx="4920342" cy="3000103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Influence between user pairs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8990DA7-ED59-411D-A091-BDE87FC48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746354"/>
              </p:ext>
            </p:extLst>
          </p:nvPr>
        </p:nvGraphicFramePr>
        <p:xfrm>
          <a:off x="432179" y="4022571"/>
          <a:ext cx="5039360" cy="207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234370DB-1645-41DE-A149-6780B169E36E}"/>
              </a:ext>
            </a:extLst>
          </p:cNvPr>
          <p:cNvSpPr/>
          <p:nvPr/>
        </p:nvSpPr>
        <p:spPr>
          <a:xfrm>
            <a:off x="1361099" y="2003753"/>
            <a:ext cx="339634" cy="152400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252B7DE-32BF-4993-BD67-3A96B89E62BF}"/>
              </a:ext>
            </a:extLst>
          </p:cNvPr>
          <p:cNvSpPr/>
          <p:nvPr/>
        </p:nvSpPr>
        <p:spPr>
          <a:xfrm>
            <a:off x="4017207" y="1971700"/>
            <a:ext cx="339634" cy="1556055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15DC50-7A0D-442D-8378-6D445447CC23}"/>
              </a:ext>
            </a:extLst>
          </p:cNvPr>
          <p:cNvSpPr/>
          <p:nvPr/>
        </p:nvSpPr>
        <p:spPr>
          <a:xfrm>
            <a:off x="3398900" y="2134383"/>
            <a:ext cx="1654627" cy="8752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IN" dirty="0" err="1"/>
              <a:t>tickiness</a:t>
            </a:r>
            <a:r>
              <a:rPr lang="en-IN" dirty="0"/>
              <a:t> Index (SI)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045F90-F05C-44B2-8CF7-0E8C23C829D2}"/>
              </a:ext>
            </a:extLst>
          </p:cNvPr>
          <p:cNvSpPr/>
          <p:nvPr/>
        </p:nvSpPr>
        <p:spPr>
          <a:xfrm>
            <a:off x="6908454" y="1402861"/>
            <a:ext cx="1384663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Influencibility</a:t>
            </a:r>
            <a:r>
              <a:rPr lang="en-US" sz="1600" dirty="0"/>
              <a:t> Ratio</a:t>
            </a:r>
            <a:endParaRPr lang="en-IN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630EDF-35A7-47FF-AF2E-B2D10BFE79FE}"/>
              </a:ext>
            </a:extLst>
          </p:cNvPr>
          <p:cNvSpPr/>
          <p:nvPr/>
        </p:nvSpPr>
        <p:spPr>
          <a:xfrm>
            <a:off x="8475997" y="1402861"/>
            <a:ext cx="2011679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</a:t>
            </a:r>
          </a:p>
          <a:p>
            <a:pPr algn="ctr"/>
            <a:r>
              <a:rPr lang="en-US" sz="1600" dirty="0"/>
              <a:t>Contribution Margin</a:t>
            </a:r>
            <a:endParaRPr lang="en-IN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B3EDF1-490C-4E5B-9801-5B102CDDE122}"/>
              </a:ext>
            </a:extLst>
          </p:cNvPr>
          <p:cNvSpPr/>
          <p:nvPr/>
        </p:nvSpPr>
        <p:spPr>
          <a:xfrm>
            <a:off x="6451254" y="4672931"/>
            <a:ext cx="1149531" cy="7750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CIE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ED8109-1D18-417D-B6A6-A2DD720CD557}"/>
              </a:ext>
            </a:extLst>
          </p:cNvPr>
          <p:cNvSpPr/>
          <p:nvPr/>
        </p:nvSpPr>
        <p:spPr>
          <a:xfrm>
            <a:off x="8097172" y="4640273"/>
            <a:ext cx="1149531" cy="7750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CIV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501DEE-CE15-44F0-B1CD-BD3A959411F3}"/>
              </a:ext>
            </a:extLst>
          </p:cNvPr>
          <p:cNvSpPr/>
          <p:nvPr/>
        </p:nvSpPr>
        <p:spPr>
          <a:xfrm>
            <a:off x="9912910" y="4668575"/>
            <a:ext cx="1149531" cy="7750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CLV</a:t>
            </a:r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63FAF81-D6BE-4A93-8CE2-0969A7E2AAA5}"/>
              </a:ext>
            </a:extLst>
          </p:cNvPr>
          <p:cNvSpPr/>
          <p:nvPr/>
        </p:nvSpPr>
        <p:spPr>
          <a:xfrm>
            <a:off x="5539030" y="4885203"/>
            <a:ext cx="979715" cy="28520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600D518-BA42-40C9-8568-C1DD5CF10B8B}"/>
              </a:ext>
            </a:extLst>
          </p:cNvPr>
          <p:cNvSpPr/>
          <p:nvPr/>
        </p:nvSpPr>
        <p:spPr>
          <a:xfrm>
            <a:off x="8293117" y="2042942"/>
            <a:ext cx="679269" cy="25581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F8DF1B8-830B-472E-AA7D-0628B850BEE5}"/>
              </a:ext>
            </a:extLst>
          </p:cNvPr>
          <p:cNvSpPr/>
          <p:nvPr/>
        </p:nvSpPr>
        <p:spPr>
          <a:xfrm>
            <a:off x="7600785" y="4914589"/>
            <a:ext cx="496387" cy="28303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6E10A1-4D65-401A-8E82-B4A43EE9EAD1}"/>
              </a:ext>
            </a:extLst>
          </p:cNvPr>
          <p:cNvCxnSpPr>
            <a:cxnSpLocks/>
          </p:cNvCxnSpPr>
          <p:nvPr/>
        </p:nvCxnSpPr>
        <p:spPr>
          <a:xfrm>
            <a:off x="10409300" y="2003753"/>
            <a:ext cx="0" cy="2636520"/>
          </a:xfrm>
          <a:prstGeom prst="straightConnector1">
            <a:avLst/>
          </a:prstGeom>
          <a:ln cmpd="thinThick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62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DD86-ECC0-4D5B-9614-978151CE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Four Ideal characteristics of Influencers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07B3-BBB0-4443-A89D-D1480BB0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43" y="1051718"/>
            <a:ext cx="10972800" cy="4754563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3"/>
                </a:solidFill>
              </a:rPr>
              <a:t>Activeness:</a:t>
            </a:r>
            <a:r>
              <a:rPr lang="en-US" sz="2400" i="1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Number of times the influencer and their network “see” and “share”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>
                <a:solidFill>
                  <a:schemeClr val="accent3"/>
                </a:solidFill>
              </a:rPr>
              <a:t>Clout: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Number of connections and followers an influencer has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chemeClr val="accent3"/>
                </a:solidFill>
              </a:rPr>
              <a:t>Talkativeness of receiver: </a:t>
            </a:r>
            <a:r>
              <a:rPr lang="en-US" sz="2400" dirty="0"/>
              <a:t>How often are messages being retweeted or shared</a:t>
            </a:r>
          </a:p>
          <a:p>
            <a:endParaRPr lang="en-US" sz="2400" dirty="0"/>
          </a:p>
          <a:p>
            <a:r>
              <a:rPr lang="en-US" sz="2400" i="1" dirty="0" err="1">
                <a:solidFill>
                  <a:schemeClr val="accent3"/>
                </a:solidFill>
              </a:rPr>
              <a:t>Likemindedness</a:t>
            </a:r>
            <a:r>
              <a:rPr lang="en-US" sz="2400" i="1" dirty="0">
                <a:solidFill>
                  <a:schemeClr val="accent3"/>
                </a:solidFill>
              </a:rPr>
              <a:t>: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Similarities between influencer and their network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390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458D-A450-45DC-9197-988DE51B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71" y="-92678"/>
            <a:ext cx="10131425" cy="992777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Class Session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3D3B-CEDB-414A-9A15-182141CE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us do some listening and social media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0079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796" y="87924"/>
            <a:ext cx="10131425" cy="5992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Unstructured Data: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1578" y="907388"/>
            <a:ext cx="10131425" cy="5258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review is based upon consistency of flavor and great customer service.  </a:t>
            </a:r>
            <a:r>
              <a:rPr lang="en-US" sz="2400" dirty="0">
                <a:solidFill>
                  <a:schemeClr val="accent3"/>
                </a:solidFill>
              </a:rPr>
              <a:t>We came and there was an unknown issue that required a 25 minute wait for food.  </a:t>
            </a:r>
            <a:r>
              <a:rPr lang="en-US" sz="2400" dirty="0"/>
              <a:t>The employee notified us, and although hesitant, we decided to stay. 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been here numerous times before in the past years so we are familiar with this location.  The employee was apologetic and gave us a free drink. </a:t>
            </a:r>
            <a:r>
              <a:rPr lang="en-US" sz="2400" dirty="0"/>
              <a:t> That was a simple gesture but rarely do you see decent customer service anymore.  We received our food and had an issue with an incorrect order.  </a:t>
            </a:r>
            <a:r>
              <a:rPr lang="en-US" sz="2400" dirty="0">
                <a:solidFill>
                  <a:schemeClr val="accent1"/>
                </a:solidFill>
              </a:rPr>
              <a:t>It was explained and the issue was resolved quickly.  They gave us a free appetizer.  We do not expect perfection, nor free food.</a:t>
            </a:r>
            <a:r>
              <a:rPr lang="en-US" sz="2400" dirty="0"/>
              <a:t>  This restaurant cares for customers and works to provide a positive experience</a:t>
            </a:r>
            <a:r>
              <a:rPr lang="en-US" sz="2400" dirty="0">
                <a:solidFill>
                  <a:schemeClr val="accent3"/>
                </a:solidFill>
              </a:rPr>
              <a:t>.  We would return again because they have good food and they care.  </a:t>
            </a:r>
            <a:r>
              <a:rPr lang="en-US" sz="2400" dirty="0"/>
              <a:t>That is a rarity in today's restaurant culture.  Kudos to the manager for creating this culture.  Ordered- fried rive and Tofu, edamame, won ton soup, dynamite </a:t>
            </a:r>
            <a:r>
              <a:rPr lang="en-US" sz="2400" dirty="0" err="1"/>
              <a:t>chx</a:t>
            </a:r>
            <a:r>
              <a:rPr lang="en-US" sz="2400" dirty="0"/>
              <a:t>, and Thai curry </a:t>
            </a:r>
            <a:r>
              <a:rPr lang="en-US" sz="2400" dirty="0" err="1"/>
              <a:t>chx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74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51" y="32624"/>
            <a:ext cx="9956800" cy="701675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Bag of Words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mtClean="0"/>
              <a:pPr/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222313" y="734299"/>
            <a:ext cx="3476075" cy="581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8956457" y="736600"/>
            <a:ext cx="3170372" cy="60452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3882475" y="736600"/>
            <a:ext cx="4889895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670" y="68306"/>
            <a:ext cx="9956800" cy="617494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bag of words representation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540000" y="1803400"/>
            <a:ext cx="6502400" cy="436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09601" y="2311401"/>
            <a:ext cx="1828799" cy="22672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133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γ</a:t>
            </a:r>
            <a:r>
              <a:rPr kumimoji="0" lang="en-US" sz="14133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977155" y="2451735"/>
            <a:ext cx="2403222" cy="22672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133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)=c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/>
        </p:nvGraphicFramePr>
        <p:xfrm>
          <a:off x="2540000" y="1803400"/>
          <a:ext cx="6502400" cy="4378963"/>
        </p:xfrm>
        <a:graphic>
          <a:graphicData uri="http://schemas.openxmlformats.org/drawingml/2006/table">
            <a:tbl>
              <a:tblPr/>
              <a:tblGrid>
                <a:gridCol w="390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seen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sweet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whimsical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recommend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happy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664200"/>
            <a:ext cx="745067" cy="671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4749801"/>
            <a:ext cx="789104" cy="711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74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51" y="-60922"/>
            <a:ext cx="10972800" cy="87093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 Analysis using Reviews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875"/>
            <a:ext cx="10972800" cy="4744290"/>
          </a:xfrm>
        </p:spPr>
        <p:txBody>
          <a:bodyPr>
            <a:normAutofit/>
          </a:bodyPr>
          <a:lstStyle/>
          <a:p>
            <a:r>
              <a:rPr lang="en-US" sz="2400" dirty="0"/>
              <a:t>2,000 restaurant reviews from Yelp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See the excel file “S1 Yelp_data.xls”</a:t>
            </a:r>
          </a:p>
          <a:p>
            <a:endParaRPr lang="en-US" sz="2400" dirty="0"/>
          </a:p>
          <a:p>
            <a:r>
              <a:rPr lang="en-US" sz="2400" dirty="0"/>
              <a:t>Business info, reviewer ID, review text, star rating and other covariates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2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83" y="0"/>
            <a:ext cx="10972800" cy="81442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Lots of information but it is unstructured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276" y="960541"/>
            <a:ext cx="109728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“Stayed here for two nights, costs was £109 per night for two people sharing a room which was not a budget price for what felt like budget rooms. Firstly they don't have any twin rooms in the hotel which would be preferable when I was sharing with a friend not my lover! There is only one small bin which is located in the bathroom.  No soap, which I find ridiculous, only toiletries were a dual shower gel/hair wash. There was a hairdryer but no wardrobes or drawers. Room was also very cold. </a:t>
            </a:r>
            <a:br>
              <a:rPr lang="en-US" sz="2400" dirty="0"/>
            </a:br>
            <a:r>
              <a:rPr lang="en-US" sz="2400" dirty="0"/>
              <a:t>Now for the positive, the location is very good, close to princes street and St. Andrews square. The staff are very helpful and the bar is 24 hours. </a:t>
            </a:r>
            <a:br>
              <a:rPr lang="en-US" sz="2400" dirty="0"/>
            </a:br>
            <a:r>
              <a:rPr lang="en-US" sz="2400" dirty="0"/>
              <a:t>Don't bother with the breakfast which is £9.50 each for a continental breakfast where you can easily get a cooked breakfast in any one of the cafes in Cockburn Street, which is adjacent to this hotel. </a:t>
            </a:r>
            <a:br>
              <a:rPr lang="en-US" sz="2400" dirty="0"/>
            </a:br>
            <a:r>
              <a:rPr lang="en-US" sz="2400" dirty="0"/>
              <a:t>If I go to Edinburgh again I will book a different hotel.”</a:t>
            </a:r>
          </a:p>
        </p:txBody>
      </p:sp>
    </p:spTree>
    <p:extLst>
      <p:ext uri="{BB962C8B-B14F-4D97-AF65-F5344CB8AC3E}">
        <p14:creationId xmlns:p14="http://schemas.microsoft.com/office/powerpoint/2010/main" val="267194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72" y="24633"/>
            <a:ext cx="10972800" cy="73222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6183" r="39973" b="9340"/>
          <a:stretch/>
        </p:blipFill>
        <p:spPr>
          <a:xfrm>
            <a:off x="1045828" y="756862"/>
            <a:ext cx="8959066" cy="54915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mtClean="0"/>
              <a:pPr/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95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07" y="0"/>
            <a:ext cx="10972800" cy="8452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1: Feature Extraction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146" r="13957" b="8914"/>
          <a:stretch/>
        </p:blipFill>
        <p:spPr>
          <a:xfrm>
            <a:off x="637328" y="1050532"/>
            <a:ext cx="9914562" cy="47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60371"/>
      </p:ext>
    </p:extLst>
  </p:cSld>
  <p:clrMapOvr>
    <a:masterClrMapping/>
  </p:clrMapOvr>
</p:sld>
</file>

<file path=ppt/theme/theme1.xml><?xml version="1.0" encoding="utf-8"?>
<a:theme xmlns:a="http://schemas.openxmlformats.org/drawingml/2006/main" name="ISB PowerPoint Template - 2012 - V1.0">
  <a:themeElements>
    <a:clrScheme name="ISB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E95"/>
      </a:accent1>
      <a:accent2>
        <a:srgbClr val="006BAC"/>
      </a:accent2>
      <a:accent3>
        <a:srgbClr val="4436C6"/>
      </a:accent3>
      <a:accent4>
        <a:srgbClr val="005B60"/>
      </a:accent4>
      <a:accent5>
        <a:srgbClr val="8B7765"/>
      </a:accent5>
      <a:accent6>
        <a:srgbClr val="530D0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ISB-PowerPoint-Template</Template>
  <TotalTime>3529</TotalTime>
  <Words>1186</Words>
  <Application>Microsoft Macintosh PowerPoint</Application>
  <PresentationFormat>Widescreen</PresentationFormat>
  <Paragraphs>210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Narrow</vt:lpstr>
      <vt:lpstr>Calibri</vt:lpstr>
      <vt:lpstr>Courier</vt:lpstr>
      <vt:lpstr>Courier New</vt:lpstr>
      <vt:lpstr>Lucida Grande</vt:lpstr>
      <vt:lpstr>Perpetua</vt:lpstr>
      <vt:lpstr>Wingdings</vt:lpstr>
      <vt:lpstr>ISB PowerPoint Template - 2012 - V1.0</vt:lpstr>
      <vt:lpstr>Social Media and Web Analytics</vt:lpstr>
      <vt:lpstr>PowerPoint Presentation</vt:lpstr>
      <vt:lpstr>Unstructured Data: Example</vt:lpstr>
      <vt:lpstr>The Bag of Words Representation</vt:lpstr>
      <vt:lpstr>The bag of words representation</vt:lpstr>
      <vt:lpstr>Sentiment Analysis using Reviews </vt:lpstr>
      <vt:lpstr>Lots of information but it is unstructured </vt:lpstr>
      <vt:lpstr>Data</vt:lpstr>
      <vt:lpstr>Step 1: Feature Extraction </vt:lpstr>
      <vt:lpstr>Step 2: Looking up the valence of each feature/token</vt:lpstr>
      <vt:lpstr>Step 3: Calculating the “Sentiment Score” of each review</vt:lpstr>
      <vt:lpstr>So what do these sentiment scores mean? </vt:lpstr>
      <vt:lpstr>Stars vs. Sentiment Scores!</vt:lpstr>
      <vt:lpstr>Potential Applications of Sentiment Analysis</vt:lpstr>
      <vt:lpstr>Application: Airline Customer Satisfaction</vt:lpstr>
      <vt:lpstr>Twitter Data about Airlines: Scrapped in Feb 2015</vt:lpstr>
      <vt:lpstr>Data in Pictures</vt:lpstr>
      <vt:lpstr>Simplest Possible Sentiment Score</vt:lpstr>
      <vt:lpstr>ASCI vs. Sentiment Score</vt:lpstr>
      <vt:lpstr>Sentiment Analysis: Warren Buffett’s Letters to Shareholders</vt:lpstr>
      <vt:lpstr>Warren is usually pretty upbeat!</vt:lpstr>
      <vt:lpstr>What happened during the negative sentiment years?</vt:lpstr>
      <vt:lpstr>UGC</vt:lpstr>
      <vt:lpstr>A 7-step framework</vt:lpstr>
      <vt:lpstr>Calculating effect and value of social media influence</vt:lpstr>
      <vt:lpstr>Process of measuring</vt:lpstr>
      <vt:lpstr>Four Ideal characteristics of Influencers</vt:lpstr>
      <vt:lpstr>In Class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&amp; social media marketing</dc:title>
  <dc:creator>Madhu Viswanathan</dc:creator>
  <cp:lastModifiedBy>Viswanathan, Madhu - (madhu)</cp:lastModifiedBy>
  <cp:revision>47</cp:revision>
  <dcterms:created xsi:type="dcterms:W3CDTF">2019-10-07T05:32:18Z</dcterms:created>
  <dcterms:modified xsi:type="dcterms:W3CDTF">2019-12-06T05:31:40Z</dcterms:modified>
</cp:coreProperties>
</file>