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4002" r:id="rId2"/>
    <p:sldMasterId id="2147484110" r:id="rId3"/>
  </p:sldMasterIdLst>
  <p:notesMasterIdLst>
    <p:notesMasterId r:id="rId19"/>
  </p:notesMasterIdLst>
  <p:sldIdLst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0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9" autoAdjust="0"/>
    <p:restoredTop sz="94407" autoAdjust="0"/>
  </p:normalViewPr>
  <p:slideViewPr>
    <p:cSldViewPr snapToGrid="0">
      <p:cViewPr>
        <p:scale>
          <a:sx n="75" d="100"/>
          <a:sy n="75" d="100"/>
        </p:scale>
        <p:origin x="160" y="12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FFE80F-B011-4E51-A0DF-E6F04418288C}" type="datetimeFigureOut">
              <a:rPr lang="en-US" smtClean="0"/>
              <a:t>10/19/18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02B69A-A8B2-44A1-8C18-5C22AE5C3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1144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14488-6817-4656-B1B2-4DAFD82FF30A}" type="datetimeFigureOut">
              <a:rPr lang="en-US" smtClean="0"/>
              <a:t>10/19/18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3E41A-8A37-4408-AA78-0692DEDD2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535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14488-6817-4656-B1B2-4DAFD82FF30A}" type="datetimeFigureOut">
              <a:rPr lang="en-US" smtClean="0"/>
              <a:t>10/19/18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3E41A-8A37-4408-AA78-0692DEDD2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429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14488-6817-4656-B1B2-4DAFD82FF30A}" type="datetimeFigureOut">
              <a:rPr lang="en-US" smtClean="0"/>
              <a:t>10/19/18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3E41A-8A37-4408-AA78-0692DEDD2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2341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14488-6817-4656-B1B2-4DAFD82FF30A}" type="datetimeFigureOut">
              <a:rPr lang="en-US" smtClean="0"/>
              <a:t>10/19/18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3E41A-8A37-4408-AA78-0692DEDD2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21017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14488-6817-4656-B1B2-4DAFD82FF30A}" type="datetimeFigureOut">
              <a:rPr lang="en-US" smtClean="0"/>
              <a:t>10/19/18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3E41A-8A37-4408-AA78-0692DEDD2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5320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14488-6817-4656-B1B2-4DAFD82FF30A}" type="datetimeFigureOut">
              <a:rPr lang="en-US" smtClean="0"/>
              <a:t>10/19/18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3E41A-8A37-4408-AA78-0692DEDD2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6128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14488-6817-4656-B1B2-4DAFD82FF30A}" type="datetimeFigureOut">
              <a:rPr lang="en-US" smtClean="0"/>
              <a:t>10/19/18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3E41A-8A37-4408-AA78-0692DEDD2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7815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14488-6817-4656-B1B2-4DAFD82FF30A}" type="datetimeFigureOut">
              <a:rPr lang="en-US" smtClean="0"/>
              <a:t>10/19/18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3E41A-8A37-4408-AA78-0692DEDD21F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888500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14488-6817-4656-B1B2-4DAFD82FF30A}" type="datetimeFigureOut">
              <a:rPr lang="en-US" smtClean="0"/>
              <a:t>10/19/18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3E41A-8A37-4408-AA78-0692DEDD21F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5378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14488-6817-4656-B1B2-4DAFD82FF30A}" type="datetimeFigureOut">
              <a:rPr lang="en-US" smtClean="0"/>
              <a:t>10/19/18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3E41A-8A37-4408-AA78-0692DEDD2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22265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14488-6817-4656-B1B2-4DAFD82FF30A}" type="datetimeFigureOut">
              <a:rPr lang="en-US" smtClean="0"/>
              <a:t>10/19/18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3E41A-8A37-4408-AA78-0692DEDD2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24869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14488-6817-4656-B1B2-4DAFD82FF30A}" type="datetimeFigureOut">
              <a:rPr lang="en-US" smtClean="0"/>
              <a:t>10/19/18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3E41A-8A37-4408-AA78-0692DEDD2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1900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14488-6817-4656-B1B2-4DAFD82FF30A}" type="datetimeFigureOut">
              <a:rPr lang="en-US" smtClean="0"/>
              <a:t>10/19/18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3E41A-8A37-4408-AA78-0692DEDD2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43009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14488-6817-4656-B1B2-4DAFD82FF30A}" type="datetimeFigureOut">
              <a:rPr lang="en-US" smtClean="0"/>
              <a:t>10/19/18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3E41A-8A37-4408-AA78-0692DEDD2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5240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14488-6817-4656-B1B2-4DAFD82FF30A}" type="datetimeFigureOut">
              <a:rPr lang="en-US" smtClean="0"/>
              <a:t>10/19/18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3E41A-8A37-4408-AA78-0692DEDD2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54742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B0914488-6817-4656-B1B2-4DAFD82FF30A}" type="datetimeFigureOut">
              <a:rPr lang="en-US" smtClean="0"/>
              <a:t>10/19/18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3E41A-8A37-4408-AA78-0692DEDD21F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165594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14488-6817-4656-B1B2-4DAFD82FF30A}" type="datetimeFigureOut">
              <a:rPr lang="en-US" smtClean="0"/>
              <a:t>10/19/18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3E41A-8A37-4408-AA78-0692DEDD2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12556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14488-6817-4656-B1B2-4DAFD82FF30A}" type="datetimeFigureOut">
              <a:rPr lang="en-US" smtClean="0"/>
              <a:t>10/19/18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3E41A-8A37-4408-AA78-0692DEDD21F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402529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14488-6817-4656-B1B2-4DAFD82FF30A}" type="datetimeFigureOut">
              <a:rPr lang="en-US" smtClean="0"/>
              <a:t>10/19/18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3E41A-8A37-4408-AA78-0692DEDD2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12285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14488-6817-4656-B1B2-4DAFD82FF30A}" type="datetimeFigureOut">
              <a:rPr lang="en-US" smtClean="0"/>
              <a:t>10/19/18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3E41A-8A37-4408-AA78-0692DEDD2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82886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14488-6817-4656-B1B2-4DAFD82FF30A}" type="datetimeFigureOut">
              <a:rPr lang="en-US" smtClean="0"/>
              <a:t>10/19/18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3E41A-8A37-4408-AA78-0692DEDD2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91140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14488-6817-4656-B1B2-4DAFD82FF30A}" type="datetimeFigureOut">
              <a:rPr lang="en-US" smtClean="0"/>
              <a:t>10/19/18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3E41A-8A37-4408-AA78-0692DEDD2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56685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14488-6817-4656-B1B2-4DAFD82FF30A}" type="datetimeFigureOut">
              <a:rPr lang="en-US" smtClean="0"/>
              <a:t>10/19/18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3E41A-8A37-4408-AA78-0692DEDD2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69052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14488-6817-4656-B1B2-4DAFD82FF30A}" type="datetimeFigureOut">
              <a:rPr lang="en-US" smtClean="0"/>
              <a:t>10/19/18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3E41A-8A37-4408-AA78-0692DEDD2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9553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14488-6817-4656-B1B2-4DAFD82FF30A}" type="datetimeFigureOut">
              <a:rPr lang="en-US" smtClean="0"/>
              <a:t>10/19/18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3E41A-8A37-4408-AA78-0692DEDD21F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454979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14488-6817-4656-B1B2-4DAFD82FF30A}" type="datetimeFigureOut">
              <a:rPr lang="en-US" smtClean="0"/>
              <a:t>10/19/18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3E41A-8A37-4408-AA78-0692DEDD2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88526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14488-6817-4656-B1B2-4DAFD82FF30A}" type="datetimeFigureOut">
              <a:rPr lang="en-US" smtClean="0"/>
              <a:t>10/19/18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3E41A-8A37-4408-AA78-0692DEDD21F2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8257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14488-6817-4656-B1B2-4DAFD82FF30A}" type="datetimeFigureOut">
              <a:rPr lang="en-US" smtClean="0"/>
              <a:t>10/19/18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3E41A-8A37-4408-AA78-0692DEDD2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639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14488-6817-4656-B1B2-4DAFD82FF30A}" type="datetimeFigureOut">
              <a:rPr lang="en-US" smtClean="0"/>
              <a:t>10/19/18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3E41A-8A37-4408-AA78-0692DEDD21F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309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14488-6817-4656-B1B2-4DAFD82FF30A}" type="datetimeFigureOut">
              <a:rPr lang="en-US" smtClean="0"/>
              <a:t>10/19/18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3E41A-8A37-4408-AA78-0692DEDD21F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823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14488-6817-4656-B1B2-4DAFD82FF30A}" type="datetimeFigureOut">
              <a:rPr lang="en-US" smtClean="0"/>
              <a:t>10/19/18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3E41A-8A37-4408-AA78-0692DEDD2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62059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14488-6817-4656-B1B2-4DAFD82FF30A}" type="datetimeFigureOut">
              <a:rPr lang="en-US" smtClean="0"/>
              <a:t>10/19/18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3E41A-8A37-4408-AA78-0692DEDD2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49210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14488-6817-4656-B1B2-4DAFD82FF30A}" type="datetimeFigureOut">
              <a:rPr lang="en-US" smtClean="0"/>
              <a:t>10/19/18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3E41A-8A37-4408-AA78-0692DEDD2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562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0914488-6817-4656-B1B2-4DAFD82FF30A}" type="datetimeFigureOut">
              <a:rPr lang="en-US" smtClean="0"/>
              <a:t>10/19/18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A3E41A-8A37-4408-AA78-0692DEDD2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469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0914488-6817-4656-B1B2-4DAFD82FF30A}" type="datetimeFigureOut">
              <a:rPr lang="en-US" smtClean="0"/>
              <a:t>10/19/18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A3E41A-8A37-4408-AA78-0692DEDD2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085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3" r:id="rId1"/>
    <p:sldLayoutId id="2147484004" r:id="rId2"/>
    <p:sldLayoutId id="2147484005" r:id="rId3"/>
    <p:sldLayoutId id="2147484006" r:id="rId4"/>
    <p:sldLayoutId id="2147484007" r:id="rId5"/>
    <p:sldLayoutId id="2147484008" r:id="rId6"/>
    <p:sldLayoutId id="2147484009" r:id="rId7"/>
    <p:sldLayoutId id="2147484010" r:id="rId8"/>
    <p:sldLayoutId id="2147484011" r:id="rId9"/>
    <p:sldLayoutId id="2147484012" r:id="rId10"/>
    <p:sldLayoutId id="214748401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B0914488-6817-4656-B1B2-4DAFD82FF30A}" type="datetimeFigureOut">
              <a:rPr lang="en-US" smtClean="0"/>
              <a:t>10/19/18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81A3E41A-8A37-4408-AA78-0692DEDD21F2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8601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11" r:id="rId1"/>
    <p:sldLayoutId id="2147484112" r:id="rId2"/>
    <p:sldLayoutId id="2147484113" r:id="rId3"/>
    <p:sldLayoutId id="2147484114" r:id="rId4"/>
    <p:sldLayoutId id="2147484115" r:id="rId5"/>
    <p:sldLayoutId id="2147484116" r:id="rId6"/>
    <p:sldLayoutId id="2147484117" r:id="rId7"/>
    <p:sldLayoutId id="2147484118" r:id="rId8"/>
    <p:sldLayoutId id="2147484119" r:id="rId9"/>
    <p:sldLayoutId id="2147484120" r:id="rId10"/>
    <p:sldLayoutId id="214748412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hyperlink" Target="http://grouplens.org/datasets/movielens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hyperlink" Target="http://grouplens.org/datasets/movielens/" TargetMode="External"/><Relationship Id="rId3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hyperlink" Target="http://grouplens.org/datasets/movielens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483864" y="4636008"/>
            <a:ext cx="6574536" cy="23774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664208" y="2587752"/>
            <a:ext cx="1271016" cy="2560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Movie Recommendation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GroupLens</a:t>
            </a:r>
            <a:r>
              <a:rPr lang="en-US" dirty="0" smtClean="0"/>
              <a:t> Research makes available several datasets of movie ratings by users of their </a:t>
            </a:r>
            <a:r>
              <a:rPr lang="en-US" dirty="0" err="1" smtClean="0"/>
              <a:t>MovieLens</a:t>
            </a:r>
            <a:r>
              <a:rPr lang="en-US" dirty="0" smtClean="0"/>
              <a:t> website.  </a:t>
            </a:r>
            <a:r>
              <a:rPr lang="en-US" dirty="0"/>
              <a:t>See: </a:t>
            </a:r>
            <a:r>
              <a:rPr lang="en-US" dirty="0">
                <a:hlinkClick r:id="rId2"/>
              </a:rPr>
              <a:t>http://grouplens.org/datasets/movielens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This data consists of:</a:t>
            </a:r>
          </a:p>
          <a:p>
            <a:pPr lvl="1"/>
            <a:r>
              <a:rPr lang="en-US" dirty="0" smtClean="0"/>
              <a:t>User profiles</a:t>
            </a:r>
          </a:p>
          <a:p>
            <a:pPr lvl="1"/>
            <a:r>
              <a:rPr lang="en-US" dirty="0" smtClean="0"/>
              <a:t>Movie descriptions</a:t>
            </a:r>
          </a:p>
          <a:p>
            <a:pPr lvl="1"/>
            <a:r>
              <a:rPr lang="en-US" dirty="0" smtClean="0"/>
              <a:t>Ratings (lots)</a:t>
            </a:r>
          </a:p>
          <a:p>
            <a:r>
              <a:rPr lang="en-US" dirty="0" smtClean="0"/>
              <a:t>We’ll use this data to recommend movies similar to each other.  So, you can make a recommendation like “if you liked this movie, here are the others you might like”.</a:t>
            </a:r>
          </a:p>
          <a:p>
            <a:r>
              <a:rPr lang="en-US" dirty="0" smtClean="0"/>
              <a:t>The basic idea is: we look at every case where a user has rated the specified movie, and look at the </a:t>
            </a:r>
            <a:r>
              <a:rPr lang="en-US" i="1" dirty="0" smtClean="0"/>
              <a:t>other</a:t>
            </a:r>
            <a:r>
              <a:rPr lang="en-US" dirty="0" smtClean="0"/>
              <a:t> movies he has rated.  We select for </a:t>
            </a:r>
            <a:r>
              <a:rPr lang="en-US" i="1" dirty="0" smtClean="0"/>
              <a:t>other</a:t>
            </a:r>
            <a:r>
              <a:rPr lang="en-US" dirty="0" smtClean="0"/>
              <a:t> movies that are typically given </a:t>
            </a:r>
            <a:r>
              <a:rPr lang="en-US" i="1" dirty="0" smtClean="0"/>
              <a:t>about the same rating </a:t>
            </a:r>
            <a:r>
              <a:rPr lang="en-US" dirty="0" smtClean="0"/>
              <a:t>as the specified movie.  (We don’t care whether they rate the movie good or bad, just that the ratings are the same.)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686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Finally, compute similarities </a:t>
            </a:r>
            <a:br>
              <a:rPr lang="en-US" dirty="0" smtClean="0"/>
            </a:br>
            <a:r>
              <a:rPr lang="en-US" dirty="0" smtClean="0"/>
              <a:t>(and </a:t>
            </a:r>
            <a:r>
              <a:rPr lang="en-US" dirty="0" smtClean="0">
                <a:solidFill>
                  <a:schemeClr val="accent3"/>
                </a:solidFill>
              </a:rPr>
              <a:t>cache </a:t>
            </a:r>
            <a:r>
              <a:rPr lang="en-US" dirty="0" smtClean="0"/>
              <a:t>in memory)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I’m using a cosine similarity statistic in this</a:t>
            </a:r>
            <a:br>
              <a:rPr lang="en-US" dirty="0" smtClean="0"/>
            </a:br>
            <a:r>
              <a:rPr lang="en-US" dirty="0" smtClean="0"/>
              <a:t>example.  You could use something else, like</a:t>
            </a:r>
            <a:br>
              <a:rPr lang="en-US" dirty="0" smtClean="0"/>
            </a:br>
            <a:r>
              <a:rPr lang="en-US" dirty="0" smtClean="0"/>
              <a:t>a Pearson correlation, to see if you get </a:t>
            </a:r>
            <a:br>
              <a:rPr lang="en-US" dirty="0" smtClean="0"/>
            </a:br>
            <a:r>
              <a:rPr lang="en-US" dirty="0" smtClean="0"/>
              <a:t>different results!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557962" y="1375163"/>
            <a:ext cx="5038915" cy="38022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6" name="Picture 2" descr="\text{similarity} = \cos(\theta) = {\mathbf{A} \cdot \mathbf{B} \over \|\mathbf{A}\| \|\mathbf{B}\|} = \frac{ \sum\limits_{i=1}^{n}{A_i  B_i} }{ \sqrt{\sum\limits_{i=1}^{n}{A_i^2}}  \sqrt{\sum\limits_{i=1}^{n}{B_i^2}} }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3875" y="3705097"/>
            <a:ext cx="5187950" cy="1187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4049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find the desired result, first set some standards of quality for “good” matches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only want similarities for movies that were rated together at least 50 times.  If two movies have only been rated by the same people a few times, we don’t think the data is reliable.</a:t>
            </a:r>
          </a:p>
          <a:p>
            <a:r>
              <a:rPr lang="en-US" dirty="0" smtClean="0"/>
              <a:t>Also, we don’t want to return results that aren’t very similar, so we set a minimum score of 0.97 to identify good matches.</a:t>
            </a:r>
          </a:p>
          <a:p>
            <a:r>
              <a:rPr lang="en-US" dirty="0" smtClean="0"/>
              <a:t>You can alter these to try to improve your code.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343026" y="4925018"/>
            <a:ext cx="8950474" cy="15855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04254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Now, get the user’s requested </a:t>
            </a:r>
            <a:r>
              <a:rPr lang="en-US" dirty="0" smtClean="0">
                <a:solidFill>
                  <a:schemeClr val="accent3"/>
                </a:solidFill>
              </a:rPr>
              <a:t>movie#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and filter the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227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Generate a “</a:t>
            </a:r>
            <a:r>
              <a:rPr lang="en-US" dirty="0" err="1" smtClean="0"/>
              <a:t>namedict</a:t>
            </a:r>
            <a:r>
              <a:rPr lang="en-US" dirty="0" smtClean="0"/>
              <a:t>” </a:t>
            </a:r>
            <a:br>
              <a:rPr lang="en-US" dirty="0" smtClean="0"/>
            </a:br>
            <a:r>
              <a:rPr lang="en-US" dirty="0" smtClean="0"/>
              <a:t>mapping movie# to Movie Name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14439" y="2314575"/>
            <a:ext cx="10479628" cy="2286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24128" y="5114925"/>
            <a:ext cx="8567909" cy="12430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76231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 by score, take the top 10, and print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nameDict</a:t>
            </a:r>
            <a:r>
              <a:rPr lang="en-US" dirty="0" smtClean="0"/>
              <a:t>, we can print the true name of the movie instead of the ID #.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0614" y="3080385"/>
            <a:ext cx="11888006" cy="3086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67743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the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run this in the Cloudera VM, you’ll need to first download the data: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http://grouplens.org/datasets/movielens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Unzip the ml-100k.zip and drag the “ml-100k” folder into your home directory.</a:t>
            </a:r>
            <a:br>
              <a:rPr lang="en-US" dirty="0" smtClean="0"/>
            </a:br>
            <a:r>
              <a:rPr lang="en-US" dirty="0" smtClean="0"/>
              <a:t>The code expects the files to be found in /home/</a:t>
            </a:r>
            <a:r>
              <a:rPr lang="en-US" dirty="0" err="1" smtClean="0"/>
              <a:t>cloudera</a:t>
            </a:r>
            <a:r>
              <a:rPr lang="en-US" dirty="0" smtClean="0"/>
              <a:t>/ml-100k/, so you’ll have to change the code if you store the data elsewhere.</a:t>
            </a:r>
          </a:p>
          <a:p>
            <a:r>
              <a:rPr lang="en-US" dirty="0" smtClean="0"/>
              <a:t>The number “50” is for the original “Star Wars”; you may choose a different movie if you like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5800" y="5839460"/>
            <a:ext cx="10606314" cy="4699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42635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develop and test the code locally, we’ll use the </a:t>
            </a:r>
            <a:r>
              <a:rPr lang="en-US" dirty="0" err="1" smtClean="0"/>
              <a:t>MovieLens</a:t>
            </a:r>
            <a:r>
              <a:rPr lang="en-US" dirty="0" smtClean="0"/>
              <a:t> 100K Dataset, featuring 100,000 ratings from 1000 users on 1700 movies.</a:t>
            </a:r>
          </a:p>
          <a:p>
            <a:r>
              <a:rPr lang="en-US" dirty="0" smtClean="0"/>
              <a:t>Then we’ll scale up to an Amazon Web Services cluster to analyze the </a:t>
            </a:r>
            <a:r>
              <a:rPr lang="en-US" dirty="0" err="1" smtClean="0"/>
              <a:t>MovieLens</a:t>
            </a:r>
            <a:r>
              <a:rPr lang="en-US" dirty="0" smtClean="0"/>
              <a:t> 10M dataset, featuring 1 million ratings from 6000 users on 4000 movies.  </a:t>
            </a:r>
          </a:p>
          <a:p>
            <a:r>
              <a:rPr lang="en-US" dirty="0" smtClean="0"/>
              <a:t>Download </a:t>
            </a:r>
            <a:r>
              <a:rPr lang="en-US" dirty="0"/>
              <a:t>the </a:t>
            </a:r>
            <a:r>
              <a:rPr lang="en-US" dirty="0" smtClean="0"/>
              <a:t>datasets </a:t>
            </a:r>
            <a:r>
              <a:rPr lang="en-US" dirty="0"/>
              <a:t>from: </a:t>
            </a:r>
            <a:r>
              <a:rPr lang="en-US" dirty="0">
                <a:hlinkClick r:id="rId2"/>
              </a:rPr>
              <a:t>http://grouplens.org/datasets/movielens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26351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9158288" y="3714750"/>
            <a:ext cx="1271587" cy="32861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615113" y="4029075"/>
            <a:ext cx="1257300" cy="30003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29538" y="2286000"/>
            <a:ext cx="814387" cy="46291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457575" y="2286000"/>
            <a:ext cx="857250" cy="44291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Movielens</a:t>
            </a:r>
            <a:r>
              <a:rPr lang="en-US" dirty="0" smtClean="0"/>
              <a:t> 100k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286000"/>
            <a:ext cx="9534335" cy="4023360"/>
          </a:xfrm>
        </p:spPr>
        <p:txBody>
          <a:bodyPr/>
          <a:lstStyle/>
          <a:p>
            <a:r>
              <a:rPr lang="en-US" dirty="0" smtClean="0"/>
              <a:t>We’ll need two files: </a:t>
            </a:r>
            <a:r>
              <a:rPr lang="en-US" dirty="0" err="1" smtClean="0"/>
              <a:t>u.data</a:t>
            </a:r>
            <a:r>
              <a:rPr lang="en-US" dirty="0" smtClean="0"/>
              <a:t> which contains the ratings, and </a:t>
            </a:r>
            <a:r>
              <a:rPr lang="en-US" dirty="0" err="1" smtClean="0"/>
              <a:t>u.item</a:t>
            </a:r>
            <a:r>
              <a:rPr lang="en-US" dirty="0" smtClean="0"/>
              <a:t> which gives the movie information.  We’ll only use </a:t>
            </a:r>
            <a:r>
              <a:rPr lang="en-US" dirty="0" err="1" smtClean="0"/>
              <a:t>u.item</a:t>
            </a:r>
            <a:r>
              <a:rPr lang="en-US" dirty="0" smtClean="0"/>
              <a:t> to look up the real names of the movies; most of our code works on the ratings data.</a:t>
            </a:r>
          </a:p>
          <a:p>
            <a:pPr marL="5086350" indent="-90488"/>
            <a:r>
              <a:rPr lang="en-US" dirty="0" smtClean="0"/>
              <a:t>The corresponding files in the </a:t>
            </a:r>
            <a:r>
              <a:rPr lang="en-US" dirty="0" err="1" smtClean="0"/>
              <a:t>MovieLens</a:t>
            </a:r>
            <a:r>
              <a:rPr lang="en-US" dirty="0" smtClean="0"/>
              <a:t> 1M dataset are ratings.dat and movies.dat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177612" y="5000625"/>
            <a:ext cx="7734301" cy="172878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23862" y="3350419"/>
            <a:ext cx="3753750" cy="200867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81775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plan (in a nutshell)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Read the data and map it to (user, (</a:t>
            </a:r>
            <a:r>
              <a:rPr lang="en-US" dirty="0" err="1" smtClean="0"/>
              <a:t>movie,rating</a:t>
            </a:r>
            <a:r>
              <a:rPr lang="en-US" dirty="0" smtClean="0"/>
              <a:t>))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Self-join for each user to get all combinations of movie ratings by the user:</a:t>
            </a:r>
            <a:br>
              <a:rPr lang="en-US" dirty="0" smtClean="0"/>
            </a:br>
            <a:r>
              <a:rPr lang="en-US" dirty="0" smtClean="0"/>
              <a:t>(user, ((</a:t>
            </a:r>
            <a:r>
              <a:rPr lang="en-US" dirty="0" err="1" smtClean="0"/>
              <a:t>movie,rating</a:t>
            </a:r>
            <a:r>
              <a:rPr lang="en-US" dirty="0" smtClean="0"/>
              <a:t>),(</a:t>
            </a:r>
            <a:r>
              <a:rPr lang="en-US" dirty="0" err="1" smtClean="0"/>
              <a:t>movie,rating</a:t>
            </a:r>
            <a:r>
              <a:rPr lang="en-US" dirty="0" smtClean="0"/>
              <a:t>))</a:t>
            </a:r>
          </a:p>
          <a:p>
            <a:pPr marL="630936" lvl="1" indent="-457200"/>
            <a:r>
              <a:rPr lang="en-US" dirty="0" smtClean="0"/>
              <a:t>Every user rated at least 20 movies, so this blows up the data to huge scale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Remove duplicates from the self-join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Key by every combination of movies that were rated together:</a:t>
            </a:r>
            <a:br>
              <a:rPr lang="en-US" dirty="0" smtClean="0"/>
            </a:br>
            <a:r>
              <a:rPr lang="en-US" dirty="0" smtClean="0"/>
              <a:t>((movie1,movie2),(rating1,rating2))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Group pairs of ratings by pairs of movies: ((m1,m2),((r1,r2),(r1,r2),…,(r1,r2)))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Calculate statistical similarity for each pair: ((m1,m2),(</a:t>
            </a:r>
            <a:r>
              <a:rPr lang="en-US" dirty="0" err="1" smtClean="0"/>
              <a:t>score,numPairs</a:t>
            </a:r>
            <a:r>
              <a:rPr lang="en-US" dirty="0" smtClean="0"/>
              <a:t>))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Filter and sort the top ten similarities to a movie requested by the user.</a:t>
            </a:r>
          </a:p>
        </p:txBody>
      </p:sp>
    </p:spTree>
    <p:extLst>
      <p:ext uri="{BB962C8B-B14F-4D97-AF65-F5344CB8AC3E}">
        <p14:creationId xmlns:p14="http://schemas.microsoft.com/office/powerpoint/2010/main" val="325705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the data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767512" y="585216"/>
            <a:ext cx="4992902" cy="267176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15558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Self-join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036716" y="5284110"/>
            <a:ext cx="2551176" cy="102412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(user1, (movie1,rating1))</a:t>
            </a: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(user1, (movie2,rating2))</a:t>
            </a: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(user1, (movie3,rating3))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309360" y="3683910"/>
            <a:ext cx="4181856" cy="262432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(user1, (movie1,rating1), (movie1,rating1))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(user1, (movie1,rating1), (movie2,rating2))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(user1, (movie1,rating1), (movie3,rating3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))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en-US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user1, (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movie2,rating2),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(movie1,rating1))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(user1, (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movie2,rating2),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(movie2,rating2))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(user1, (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movie2,rating2),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(movie3,rating3))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(user1, (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movie3,rating3),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(movie1,rating1))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(user1, (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movie3,rating3),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(movie2,rating2))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(user1, (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movie3,rating3),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(movie3,rating3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))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Right Arrow 5"/>
          <p:cNvSpPr/>
          <p:nvPr/>
        </p:nvSpPr>
        <p:spPr>
          <a:xfrm rot="20244227">
            <a:off x="4849255" y="5107695"/>
            <a:ext cx="1198744" cy="555542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69164" y="3698390"/>
            <a:ext cx="60076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This self-join is a Cartesian product, so it blows up very quickly.  If a user has rated three movies, those three rows of the “ratings” RDD will become nine rows of the “</a:t>
            </a:r>
            <a:r>
              <a:rPr lang="en-US" dirty="0" err="1" smtClean="0">
                <a:solidFill>
                  <a:schemeClr val="accent2"/>
                </a:solidFill>
              </a:rPr>
              <a:t>joinedRatings</a:t>
            </a:r>
            <a:r>
              <a:rPr lang="en-US" dirty="0" smtClean="0">
                <a:solidFill>
                  <a:schemeClr val="accent2"/>
                </a:solidFill>
              </a:rPr>
              <a:t>” RDD.  This is the biggest limit on the performance of our algorithm.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27632" y="6392672"/>
            <a:ext cx="70635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2"/>
                </a:solidFill>
              </a:rPr>
              <a:t>But in this dataset, every user has rated at least 20 movies!</a:t>
            </a:r>
            <a:endParaRPr lang="en-US" sz="20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1947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Remove duplicates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might have the same two movies joined in both orders, or a movie joined to itself, for example:</a:t>
            </a:r>
          </a:p>
          <a:p>
            <a:pPr lvl="1"/>
            <a:r>
              <a:rPr lang="en-US" dirty="0" smtClean="0"/>
              <a:t>(user, ((100,5),(200,4)))</a:t>
            </a:r>
          </a:p>
          <a:p>
            <a:pPr lvl="1"/>
            <a:r>
              <a:rPr lang="en-US" dirty="0"/>
              <a:t>(user, </a:t>
            </a:r>
            <a:r>
              <a:rPr lang="en-US" dirty="0" smtClean="0"/>
              <a:t>((200,4),(100,5</a:t>
            </a:r>
            <a:r>
              <a:rPr lang="en-US" dirty="0"/>
              <a:t>)))</a:t>
            </a:r>
          </a:p>
          <a:p>
            <a:pPr lvl="1"/>
            <a:r>
              <a:rPr lang="en-US" dirty="0"/>
              <a:t>(user, ((100,5),(100,5)))</a:t>
            </a:r>
          </a:p>
          <a:p>
            <a:pPr lvl="1"/>
            <a:r>
              <a:rPr lang="en-US" dirty="0"/>
              <a:t>(user, </a:t>
            </a:r>
            <a:r>
              <a:rPr lang="en-US" dirty="0" smtClean="0"/>
              <a:t>((200,4),(200,4)))</a:t>
            </a:r>
            <a:endParaRPr lang="en-US" dirty="0"/>
          </a:p>
          <a:p>
            <a:r>
              <a:rPr lang="en-US" dirty="0" smtClean="0"/>
              <a:t>Remove duplicates by filtering for the condition where movie1 &lt; movie2: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384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Re-key by movie pair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Re-organize the data as K-V pairs where the pair of two movies is the key, and pair of ratings is the value: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71626" y="3343275"/>
            <a:ext cx="7799543" cy="14716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28749" y="5369242"/>
            <a:ext cx="9192253" cy="9401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47862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 group all ratings pairs for each movie pair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41832" y="4544568"/>
            <a:ext cx="100766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result is that for every combination of movies, we now have a grouped dataset of ratings by different users.  We can analyze this data statistically, for example by computing the correlation, to “score” each pair of movies.  EG:</a:t>
            </a:r>
          </a:p>
          <a:p>
            <a:endParaRPr lang="en-US" dirty="0"/>
          </a:p>
          <a:p>
            <a:r>
              <a:rPr lang="en-US" sz="2400" dirty="0" smtClean="0"/>
              <a:t>( </a:t>
            </a:r>
            <a:r>
              <a:rPr lang="en-US" sz="2400" dirty="0" smtClean="0">
                <a:solidFill>
                  <a:schemeClr val="accent3"/>
                </a:solidFill>
              </a:rPr>
              <a:t>(movie1,movie2)</a:t>
            </a:r>
            <a:r>
              <a:rPr lang="en-US" sz="2400" dirty="0" smtClean="0"/>
              <a:t>, </a:t>
            </a:r>
            <a:r>
              <a:rPr 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((rating1,rating2),(rating1,rating2),…,(rating1,rating2),…) </a:t>
            </a:r>
            <a:r>
              <a:rPr lang="en-US" sz="24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67533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Integral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>
    <a:spDef>
      <a:spPr>
        <a:solidFill>
          <a:schemeClr val="accent3">
            <a:lumMod val="20000"/>
            <a:lumOff val="80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2442</TotalTime>
  <Words>815</Words>
  <Application>Microsoft Macintosh PowerPoint</Application>
  <PresentationFormat>Widescreen</PresentationFormat>
  <Paragraphs>68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Calibri</vt:lpstr>
      <vt:lpstr>Calibri Light</vt:lpstr>
      <vt:lpstr>Tw Cen MT</vt:lpstr>
      <vt:lpstr>Tw Cen MT Condensed</vt:lpstr>
      <vt:lpstr>Wingdings 2</vt:lpstr>
      <vt:lpstr>Wingdings 3</vt:lpstr>
      <vt:lpstr>HDOfficeLightV0</vt:lpstr>
      <vt:lpstr>1_HDOfficeLightV0</vt:lpstr>
      <vt:lpstr>Integral</vt:lpstr>
      <vt:lpstr>A Movie Recommendation program</vt:lpstr>
      <vt:lpstr>datasets</vt:lpstr>
      <vt:lpstr>Movielens 100k</vt:lpstr>
      <vt:lpstr>The plan (in a nutshell)</vt:lpstr>
      <vt:lpstr>Read the data</vt:lpstr>
      <vt:lpstr>Self-join</vt:lpstr>
      <vt:lpstr>Remove duplicates</vt:lpstr>
      <vt:lpstr>Re-key by movie pair</vt:lpstr>
      <vt:lpstr>Now group all ratings pairs for each movie pair</vt:lpstr>
      <vt:lpstr>Finally, compute similarities  (and cache in memory)</vt:lpstr>
      <vt:lpstr>To find the desired result, first set some standards of quality for “good” matches</vt:lpstr>
      <vt:lpstr>Now, get the user’s requested movie# and filter the results</vt:lpstr>
      <vt:lpstr>Generate a “namedict”  mapping movie# to Movie Name</vt:lpstr>
      <vt:lpstr>Sort by score, take the top 10, and print</vt:lpstr>
      <vt:lpstr>Run the code</vt:lpstr>
    </vt:vector>
  </TitlesOfParts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Movie Recommendation program</dc:title>
  <cp:lastModifiedBy>Peeyush Taori</cp:lastModifiedBy>
  <cp:revision>173</cp:revision>
  <dcterms:created xsi:type="dcterms:W3CDTF">2016-03-08T02:04:33Z</dcterms:created>
  <dcterms:modified xsi:type="dcterms:W3CDTF">2018-10-19T05:05:38Z</dcterms:modified>
</cp:coreProperties>
</file>