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863" r:id="rId4"/>
    <p:sldId id="830" r:id="rId5"/>
    <p:sldId id="884" r:id="rId6"/>
    <p:sldId id="885" r:id="rId7"/>
    <p:sldId id="813" r:id="rId8"/>
    <p:sldId id="887" r:id="rId9"/>
    <p:sldId id="888" r:id="rId10"/>
    <p:sldId id="889" r:id="rId11"/>
    <p:sldId id="890" r:id="rId12"/>
    <p:sldId id="891" r:id="rId13"/>
    <p:sldId id="886" r:id="rId14"/>
    <p:sldId id="893" r:id="rId15"/>
    <p:sldId id="894" r:id="rId16"/>
    <p:sldId id="892" r:id="rId17"/>
    <p:sldId id="841" r:id="rId18"/>
    <p:sldId id="842" r:id="rId19"/>
    <p:sldId id="843" r:id="rId20"/>
    <p:sldId id="844" r:id="rId21"/>
    <p:sldId id="845" r:id="rId22"/>
    <p:sldId id="806" r:id="rId23"/>
    <p:sldId id="702" r:id="rId24"/>
    <p:sldId id="700" r:id="rId25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20"/>
    <p:restoredTop sz="81954" autoAdjust="0"/>
  </p:normalViewPr>
  <p:slideViewPr>
    <p:cSldViewPr>
      <p:cViewPr varScale="1">
        <p:scale>
          <a:sx n="70" d="100"/>
          <a:sy n="70" d="100"/>
        </p:scale>
        <p:origin x="227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19565" cy="493790"/>
          </a:xfrm>
          <a:prstGeom prst="rect">
            <a:avLst/>
          </a:prstGeom>
        </p:spPr>
        <p:txBody>
          <a:bodyPr vert="horz" lIns="94030" tIns="47015" rIns="94030" bIns="47015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629" y="4"/>
            <a:ext cx="2919565" cy="493790"/>
          </a:xfrm>
          <a:prstGeom prst="rect">
            <a:avLst/>
          </a:prstGeom>
        </p:spPr>
        <p:txBody>
          <a:bodyPr vert="horz" lIns="94030" tIns="47015" rIns="94030" bIns="47015" rtlCol="0"/>
          <a:lstStyle>
            <a:lvl1pPr algn="r">
              <a:defRPr sz="1200"/>
            </a:lvl1pPr>
          </a:lstStyle>
          <a:p>
            <a:fld id="{A4128741-A07D-4F94-A200-D42CDE28CE57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370951"/>
            <a:ext cx="2919565" cy="493790"/>
          </a:xfrm>
          <a:prstGeom prst="rect">
            <a:avLst/>
          </a:prstGeom>
        </p:spPr>
        <p:txBody>
          <a:bodyPr vert="horz" lIns="94030" tIns="47015" rIns="94030" bIns="47015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629" y="9370951"/>
            <a:ext cx="2919565" cy="493790"/>
          </a:xfrm>
          <a:prstGeom prst="rect">
            <a:avLst/>
          </a:prstGeom>
        </p:spPr>
        <p:txBody>
          <a:bodyPr vert="horz" lIns="94030" tIns="47015" rIns="94030" bIns="47015" rtlCol="0" anchor="b"/>
          <a:lstStyle>
            <a:lvl1pPr algn="r">
              <a:defRPr sz="1200"/>
            </a:lvl1pPr>
          </a:lstStyle>
          <a:p>
            <a:fld id="{953FD172-77F9-45D6-98E6-2C7525354B7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356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2918829" cy="493316"/>
          </a:xfrm>
          <a:prstGeom prst="rect">
            <a:avLst/>
          </a:prstGeom>
        </p:spPr>
        <p:txBody>
          <a:bodyPr vert="horz" lIns="94030" tIns="47015" rIns="94030" bIns="470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9" y="1"/>
            <a:ext cx="2918829" cy="493316"/>
          </a:xfrm>
          <a:prstGeom prst="rect">
            <a:avLst/>
          </a:prstGeom>
        </p:spPr>
        <p:txBody>
          <a:bodyPr vert="horz" lIns="94030" tIns="47015" rIns="94030" bIns="47015" rtlCol="0"/>
          <a:lstStyle>
            <a:lvl1pPr algn="r">
              <a:defRPr sz="1200"/>
            </a:lvl1pPr>
          </a:lstStyle>
          <a:p>
            <a:fld id="{040E731D-D5CE-4EB8-8C53-C6263D0B61CD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8188"/>
            <a:ext cx="4932363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0" tIns="47015" rIns="94030" bIns="470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vert="horz" lIns="94030" tIns="47015" rIns="94030" bIns="470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9371286"/>
            <a:ext cx="2918829" cy="493316"/>
          </a:xfrm>
          <a:prstGeom prst="rect">
            <a:avLst/>
          </a:prstGeom>
        </p:spPr>
        <p:txBody>
          <a:bodyPr vert="horz" lIns="94030" tIns="47015" rIns="94030" bIns="470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9" y="9371286"/>
            <a:ext cx="2918829" cy="493316"/>
          </a:xfrm>
          <a:prstGeom prst="rect">
            <a:avLst/>
          </a:prstGeom>
        </p:spPr>
        <p:txBody>
          <a:bodyPr vert="horz" lIns="94030" tIns="47015" rIns="94030" bIns="47015" rtlCol="0" anchor="b"/>
          <a:lstStyle>
            <a:lvl1pPr algn="r">
              <a:defRPr sz="1200"/>
            </a:lvl1pPr>
          </a:lstStyle>
          <a:p>
            <a:fld id="{151D7A22-6FCA-4168-B7B2-E7D191B44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0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aseline="0" dirty="0"/>
              <a:t>A good time to take a step back and review learnings from this exercise.</a:t>
            </a:r>
          </a:p>
          <a:p>
            <a:endParaRPr lang="en-IN" baseline="0" dirty="0"/>
          </a:p>
          <a:p>
            <a:r>
              <a:rPr lang="en-IN" baseline="0" dirty="0"/>
              <a:t>What libraries did we call?</a:t>
            </a:r>
          </a:p>
          <a:p>
            <a:endParaRPr lang="en-IN" baseline="0" dirty="0"/>
          </a:p>
          <a:p>
            <a:r>
              <a:rPr lang="en-IN" baseline="0" dirty="0"/>
              <a:t>What main inbuilt functions did we use?</a:t>
            </a:r>
          </a:p>
          <a:p>
            <a:endParaRPr lang="en-IN" baseline="0" dirty="0"/>
          </a:p>
          <a:p>
            <a:r>
              <a:rPr lang="en-IN" baseline="0" dirty="0"/>
              <a:t>What user-defined functions did we use?</a:t>
            </a:r>
          </a:p>
          <a:p>
            <a:endParaRPr lang="en-IN" baseline="0" dirty="0"/>
          </a:p>
          <a:p>
            <a:r>
              <a:rPr lang="en-IN" baseline="0" dirty="0"/>
              <a:t>What inputs and outputs to the web-scraping did we see?</a:t>
            </a:r>
          </a:p>
          <a:p>
            <a:endParaRPr lang="en-IN" baseline="0" dirty="0"/>
          </a:p>
          <a:p>
            <a:r>
              <a:rPr lang="en-IN" baseline="0" dirty="0"/>
              <a:t>Any other comment on learnings? Applications? Assignments?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A1354-26E0-416F-A454-2A413DB01E7B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28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either directly from the web or using the .exe files provided</a:t>
            </a:r>
            <a:r>
              <a:rPr lang="en-US" baseline="0" dirty="0"/>
              <a:t> on LMS</a:t>
            </a:r>
          </a:p>
          <a:p>
            <a:pPr>
              <a:buFontTx/>
              <a:buChar char="-"/>
            </a:pPr>
            <a:r>
              <a:rPr lang="en-US" baseline="0" dirty="0"/>
              <a:t> Sessions 3, 4 and 5 are likely to be R heavy</a:t>
            </a:r>
          </a:p>
          <a:p>
            <a:pPr>
              <a:buFontTx/>
              <a:buChar char="-"/>
            </a:pPr>
            <a:r>
              <a:rPr lang="en-US" baseline="0" dirty="0"/>
              <a:t> I’ve created an informal blog for this course is www.analytics-yogi.blogspot.in</a:t>
            </a:r>
          </a:p>
          <a:p>
            <a:pPr>
              <a:buFontTx/>
              <a:buChar char="-"/>
            </a:pPr>
            <a:r>
              <a:rPr lang="en-US" baseline="0" dirty="0"/>
              <a:t> Will post HW assignments, Q&amp;A etc there first and send you the link over LMS and email.</a:t>
            </a:r>
          </a:p>
          <a:p>
            <a:pPr>
              <a:buFontTx/>
              <a:buChar char="-"/>
            </a:pPr>
            <a:r>
              <a:rPr lang="en-US" baseline="0" dirty="0"/>
              <a:t> Feedback (hopefully the constructive variety) is most welcome.</a:t>
            </a:r>
          </a:p>
          <a:p>
            <a:pPr>
              <a:buFontTx/>
              <a:buChar char="-"/>
            </a:pPr>
            <a:r>
              <a:rPr lang="en-US" baseline="0" dirty="0"/>
              <a:t> The </a:t>
            </a:r>
            <a:r>
              <a:rPr lang="en-US" baseline="0" dirty="0" err="1"/>
              <a:t>coursepack</a:t>
            </a:r>
            <a:r>
              <a:rPr lang="en-US" baseline="0" dirty="0"/>
              <a:t> apart, I’ll send you links for contemporary articles to read over LMS and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7A22-6FCA-4168-B7B2-E7D191B446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1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either directly from the web or using the .exe files provided</a:t>
            </a:r>
            <a:r>
              <a:rPr lang="en-US" baseline="0" dirty="0"/>
              <a:t> on LMS</a:t>
            </a:r>
          </a:p>
          <a:p>
            <a:pPr>
              <a:buFontTx/>
              <a:buChar char="-"/>
            </a:pPr>
            <a:r>
              <a:rPr lang="en-US" baseline="0" dirty="0"/>
              <a:t> Sessions 3, 4 and 5 are likely to be R heavy</a:t>
            </a:r>
          </a:p>
          <a:p>
            <a:pPr>
              <a:buFontTx/>
              <a:buChar char="-"/>
            </a:pPr>
            <a:r>
              <a:rPr lang="en-US" baseline="0" dirty="0"/>
              <a:t> I’ve created an informal blog for this course is www.analytics-yogi.blogspot.in</a:t>
            </a:r>
          </a:p>
          <a:p>
            <a:pPr>
              <a:buFontTx/>
              <a:buChar char="-"/>
            </a:pPr>
            <a:r>
              <a:rPr lang="en-US" baseline="0" dirty="0"/>
              <a:t> Will post HW assignments, Q&amp;A etc there first and send you the link over LMS and email.</a:t>
            </a:r>
          </a:p>
          <a:p>
            <a:pPr>
              <a:buFontTx/>
              <a:buChar char="-"/>
            </a:pPr>
            <a:r>
              <a:rPr lang="en-US" baseline="0" dirty="0"/>
              <a:t> Feedback (hopefully the constructive variety) is most welcome.</a:t>
            </a:r>
          </a:p>
          <a:p>
            <a:pPr>
              <a:buFontTx/>
              <a:buChar char="-"/>
            </a:pPr>
            <a:r>
              <a:rPr lang="en-US" baseline="0" dirty="0"/>
              <a:t> The </a:t>
            </a:r>
            <a:r>
              <a:rPr lang="en-US" baseline="0" dirty="0" err="1"/>
              <a:t>coursepack</a:t>
            </a:r>
            <a:r>
              <a:rPr lang="en-US" baseline="0" dirty="0"/>
              <a:t> apart, I’ll send you links for contemporary articles to read over LMS and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7A22-6FCA-4168-B7B2-E7D191B446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Segmenting in Geographic Space</a:t>
            </a:r>
            <a:br>
              <a:rPr lang="en-US" sz="1200" dirty="0"/>
            </a:br>
            <a:br>
              <a:rPr lang="en-US" sz="1200" dirty="0"/>
            </a:br>
            <a:r>
              <a:rPr lang="en-US" sz="1100" dirty="0"/>
              <a:t>Assessing Competition </a:t>
            </a:r>
          </a:p>
          <a:p>
            <a:endParaRPr lang="en-IN" dirty="0"/>
          </a:p>
          <a:p>
            <a:r>
              <a:rPr lang="en-IN" dirty="0"/>
              <a:t>+++</a:t>
            </a:r>
          </a:p>
          <a:p>
            <a:endParaRPr lang="en-IN" dirty="0"/>
          </a:p>
          <a:p>
            <a:r>
              <a:rPr lang="en-IN" dirty="0"/>
              <a:t>A picture is worth a 1000 words. </a:t>
            </a:r>
          </a:p>
          <a:p>
            <a:endParaRPr lang="en-IN" dirty="0"/>
          </a:p>
          <a:p>
            <a:r>
              <a:rPr lang="en-IN" dirty="0"/>
              <a:t>Maps pictorially depict entity relationships, hence provide way more info</a:t>
            </a:r>
            <a:r>
              <a:rPr lang="en-IN" baseline="0" dirty="0"/>
              <a:t> than tables or text alone could.</a:t>
            </a:r>
          </a:p>
          <a:p>
            <a:endParaRPr lang="en-IN" baseline="0" dirty="0"/>
          </a:p>
          <a:p>
            <a:r>
              <a:rPr lang="en-IN" baseline="0" dirty="0"/>
              <a:t>Here’s a business problem to motivate what follows: </a:t>
            </a:r>
          </a:p>
          <a:p>
            <a:r>
              <a:rPr lang="en-IN" baseline="0" dirty="0"/>
              <a:t>Hyderabad has money. Sure. But where is how much of it located? </a:t>
            </a:r>
          </a:p>
          <a:p>
            <a:r>
              <a:rPr lang="en-IN" baseline="0" dirty="0"/>
              <a:t>IOW, what is the distribution of purchasing power over </a:t>
            </a:r>
            <a:r>
              <a:rPr lang="en-IN" baseline="0" dirty="0" err="1"/>
              <a:t>Hyd</a:t>
            </a:r>
            <a:r>
              <a:rPr lang="en-IN" baseline="0" dirty="0"/>
              <a:t> [or *any* other] city? How to know – quickly, cheaply, </a:t>
            </a:r>
            <a:r>
              <a:rPr lang="en-IN" baseline="0" dirty="0" err="1"/>
              <a:t>scaleably</a:t>
            </a:r>
            <a:r>
              <a:rPr lang="en-IN" baseline="0" dirty="0"/>
              <a:t> and reliably?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62D1A-7092-407F-8DAD-25B8252E99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0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Consumers dislike advertisements.</a:t>
            </a:r>
          </a:p>
          <a:p>
            <a:endParaRPr lang="en-US" dirty="0"/>
          </a:p>
          <a:p>
            <a:r>
              <a:rPr lang="en-US" dirty="0"/>
              <a:t>Marketers</a:t>
            </a:r>
            <a:r>
              <a:rPr lang="en-US" baseline="0" dirty="0"/>
              <a:t> have tried many tips and tricks to somehow, anyhow elicit some response, some engagement…</a:t>
            </a:r>
          </a:p>
          <a:p>
            <a:endParaRPr lang="en-US" baseline="0" dirty="0"/>
          </a:p>
          <a:p>
            <a:r>
              <a:rPr lang="en-US" baseline="0" dirty="0"/>
              <a:t>And one truism that’s emerging is that Relevance trumps Reach.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firm side, say the publisher is able to offer the firm a</a:t>
            </a:r>
            <a:r>
              <a:rPr lang="en-US" baseline="0" dirty="0"/>
              <a:t> fine enough segment, how does the firm build up a (static) ad copy in real time and serve it to the segment?</a:t>
            </a:r>
            <a:endParaRPr lang="en-US" dirty="0"/>
          </a:p>
          <a:p>
            <a:endParaRPr lang="en-US" dirty="0"/>
          </a:p>
          <a:p>
            <a:r>
              <a:rPr lang="en-US" dirty="0"/>
              <a:t>+++</a:t>
            </a:r>
          </a:p>
          <a:p>
            <a:endParaRPr lang="en-US" dirty="0"/>
          </a:p>
          <a:p>
            <a:r>
              <a:rPr lang="en-US" dirty="0"/>
              <a:t>Relevance </a:t>
            </a:r>
            <a:r>
              <a:rPr lang="en-US" dirty="0" err="1"/>
              <a:t>w.r.t</a:t>
            </a:r>
            <a:r>
              <a:rPr lang="en-US" dirty="0"/>
              <a:t>. weather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Billboards versus banner ads. Which is more effective?</a:t>
            </a:r>
          </a:p>
          <a:p>
            <a:endParaRPr lang="en-US" dirty="0"/>
          </a:p>
          <a:p>
            <a:r>
              <a:rPr lang="en-US" dirty="0"/>
              <a:t>The Reach versus Relevance tradeoff. Which one to increase and how?</a:t>
            </a:r>
          </a:p>
          <a:p>
            <a:endParaRPr lang="en-US" dirty="0"/>
          </a:p>
          <a:p>
            <a:r>
              <a:rPr lang="en-US" dirty="0"/>
              <a:t>Examples of marketers trying to elicit ‘engagement’?</a:t>
            </a:r>
          </a:p>
          <a:p>
            <a:r>
              <a:rPr lang="en-US" dirty="0"/>
              <a:t>Reach based: Creative means </a:t>
            </a:r>
            <a:r>
              <a:rPr lang="en-US" dirty="0">
                <a:sym typeface="Wingdings" pitchFamily="2" charset="2"/>
              </a:rPr>
              <a:t> intrusive ad formats  </a:t>
            </a:r>
            <a:r>
              <a:rPr lang="en-US" dirty="0" err="1">
                <a:sym typeface="Wingdings" pitchFamily="2" charset="2"/>
              </a:rPr>
              <a:t>pageskins</a:t>
            </a:r>
            <a:r>
              <a:rPr lang="en-US" dirty="0">
                <a:sym typeface="Wingdings" pitchFamily="2" charset="2"/>
              </a:rPr>
              <a:t>, interstitials, “takeovers” etc. </a:t>
            </a:r>
          </a:p>
          <a:p>
            <a:r>
              <a:rPr lang="en-US" dirty="0">
                <a:sym typeface="Wingdings" pitchFamily="2" charset="2"/>
              </a:rPr>
              <a:t>Relevance based: </a:t>
            </a:r>
            <a:r>
              <a:rPr lang="en-US" i="1" dirty="0">
                <a:sym typeface="Wingdings" pitchFamily="2" charset="2"/>
              </a:rPr>
              <a:t>Native</a:t>
            </a:r>
            <a:r>
              <a:rPr lang="en-US" dirty="0">
                <a:sym typeface="Wingdings" pitchFamily="2" charset="2"/>
              </a:rPr>
              <a:t> advertising, </a:t>
            </a:r>
            <a:r>
              <a:rPr lang="en-US" i="0" dirty="0">
                <a:sym typeface="Wingdings" pitchFamily="2" charset="2"/>
              </a:rPr>
              <a:t>Content</a:t>
            </a:r>
            <a:r>
              <a:rPr lang="en-US" dirty="0">
                <a:sym typeface="Wingdings" pitchFamily="2" charset="2"/>
              </a:rPr>
              <a:t> or viral marketing and Personalization.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</a:t>
            </a:r>
            <a:r>
              <a:rPr lang="en-US" baseline="0" dirty="0"/>
              <a:t> might media firms sell “Relevance”?</a:t>
            </a:r>
          </a:p>
          <a:p>
            <a:r>
              <a:rPr lang="en-US" baseline="0" dirty="0"/>
              <a:t>Relevance implies alignment with customer’s needs/preferences/interests etc.</a:t>
            </a:r>
          </a:p>
          <a:p>
            <a:r>
              <a:rPr lang="en-US" dirty="0"/>
              <a:t>Hope is a Customer’s demographic</a:t>
            </a:r>
            <a:r>
              <a:rPr lang="en-US" baseline="0" dirty="0"/>
              <a:t> and</a:t>
            </a:r>
            <a:r>
              <a:rPr lang="en-US" dirty="0"/>
              <a:t> web-surfing profile correlates with preferences/interests etc.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Challenge is to (micro-)segment population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for Targeting, Re-targeting</a:t>
            </a:r>
          </a:p>
          <a:p>
            <a:r>
              <a:rPr lang="en-US" dirty="0">
                <a:sym typeface="Wingdings" pitchFamily="2" charset="2"/>
              </a:rPr>
              <a:t>If the segment is fine enough, personalized</a:t>
            </a:r>
            <a:r>
              <a:rPr lang="en-US" baseline="0" dirty="0">
                <a:sym typeface="Wingdings" pitchFamily="2" charset="2"/>
              </a:rPr>
              <a:t> ads created  served to right people at the right 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might be some of the data sources and signals used for customer profiling </a:t>
            </a:r>
            <a:r>
              <a:rPr lang="en-US" dirty="0">
                <a:sym typeface="Wingdings" pitchFamily="2" charset="2"/>
              </a:rPr>
              <a:t> personalization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4B188-1B4A-44FC-B648-67B77E8DFAA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its simplest, dynamic ad campaigns require data signals (from APIs), a set of event rules or “trigger” conditions and ad copy/messaging to go along.</a:t>
            </a:r>
            <a:r>
              <a:rPr lang="en-US" baseline="0" dirty="0"/>
              <a:t> Consider this example…</a:t>
            </a:r>
          </a:p>
          <a:p>
            <a:endParaRPr lang="en-US" baseline="0" dirty="0"/>
          </a:p>
          <a:p>
            <a:r>
              <a:rPr lang="en-US" baseline="0" dirty="0"/>
              <a:t>Discretion and judgment are important. Some sports (say, football) gel better with some brands (Bud) than others.</a:t>
            </a:r>
          </a:p>
          <a:p>
            <a:endParaRPr lang="en-US" baseline="0" dirty="0"/>
          </a:p>
          <a:p>
            <a:r>
              <a:rPr lang="en-US" baseline="0" dirty="0"/>
              <a:t>“Groups of 4 or more get 15% off!”</a:t>
            </a:r>
          </a:p>
          <a:p>
            <a:r>
              <a:rPr lang="en-US" baseline="0" dirty="0"/>
              <a:t>“Catch the </a:t>
            </a:r>
            <a:r>
              <a:rPr lang="en-US" baseline="0" dirty="0" err="1"/>
              <a:t>Sharapova</a:t>
            </a:r>
            <a:r>
              <a:rPr lang="en-US" baseline="0" dirty="0"/>
              <a:t>-Venus match at Starbucks!”</a:t>
            </a:r>
          </a:p>
          <a:p>
            <a:r>
              <a:rPr lang="en-US" baseline="0" dirty="0"/>
              <a:t>Etc. Etc.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What</a:t>
            </a:r>
            <a:r>
              <a:rPr lang="en-US" sz="1200" dirty="0"/>
              <a:t> events might trigger </a:t>
            </a:r>
            <a:r>
              <a:rPr lang="en-US" sz="1200" i="1" dirty="0"/>
              <a:t>which</a:t>
            </a:r>
            <a:r>
              <a:rPr lang="en-US" sz="1200" dirty="0"/>
              <a:t> ad copies to get served to </a:t>
            </a:r>
            <a:r>
              <a:rPr lang="en-US" sz="1200" i="1" dirty="0"/>
              <a:t>whom</a:t>
            </a:r>
            <a:r>
              <a:rPr lang="en-US" sz="12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4B188-1B4A-44FC-B648-67B77E8DFA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Marketers write “event rules” and </a:t>
            </a:r>
            <a:r>
              <a:rPr lang="en-US" dirty="0" err="1"/>
              <a:t>creatives</a:t>
            </a:r>
            <a:r>
              <a:rPr lang="en-US" dirty="0"/>
              <a:t> build messaging</a:t>
            </a:r>
            <a:r>
              <a:rPr lang="en-US" baseline="0" dirty="0"/>
              <a:t> copy (including the default copy) in tandem.</a:t>
            </a:r>
          </a:p>
          <a:p>
            <a:endParaRPr lang="en-US" baseline="0" dirty="0"/>
          </a:p>
          <a:p>
            <a:r>
              <a:rPr lang="en-US" baseline="0" dirty="0"/>
              <a:t>Modularization of ad-copy into elements that can be mixed and matched to dynamically create ads is a reality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4B188-1B4A-44FC-B648-67B77E8DFAA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E.g., showing gluten-free food ads only to gluten allergic people.</a:t>
            </a:r>
          </a:p>
          <a:p>
            <a:endParaRPr lang="en-US" dirty="0"/>
          </a:p>
          <a:p>
            <a:pPr defTabSz="907633">
              <a:defRPr/>
            </a:pPr>
            <a:r>
              <a:rPr lang="en-US" dirty="0">
                <a:solidFill>
                  <a:srgbClr val="0000CC"/>
                </a:solidFill>
              </a:rPr>
              <a:t>E.g., "TGIF, go home, have a Kingfisher, welcome the weekend...";  “Chilly days call for [Starbucks] </a:t>
            </a:r>
            <a:r>
              <a:rPr lang="en-US" dirty="0" err="1">
                <a:solidFill>
                  <a:srgbClr val="0000CC"/>
                </a:solidFill>
              </a:rPr>
              <a:t>Cappucino</a:t>
            </a:r>
            <a:r>
              <a:rPr lang="en-US" dirty="0">
                <a:solidFill>
                  <a:srgbClr val="0000CC"/>
                </a:solidFill>
              </a:rPr>
              <a:t>…”</a:t>
            </a:r>
          </a:p>
          <a:p>
            <a:pPr defTabSz="907633">
              <a:defRPr/>
            </a:pPr>
            <a:endParaRPr lang="en-US" dirty="0">
              <a:solidFill>
                <a:srgbClr val="0000CC"/>
              </a:solidFill>
            </a:endParaRPr>
          </a:p>
          <a:p>
            <a:pPr defTabSz="907633">
              <a:defRPr/>
            </a:pPr>
            <a:r>
              <a:rPr lang="en-US" dirty="0">
                <a:solidFill>
                  <a:srgbClr val="0000CC"/>
                </a:solidFill>
              </a:rPr>
              <a:t>E.g., "</a:t>
            </a:r>
            <a:r>
              <a:rPr lang="en-US" dirty="0" err="1">
                <a:solidFill>
                  <a:srgbClr val="0000CC"/>
                </a:solidFill>
              </a:rPr>
              <a:t>Dravid</a:t>
            </a:r>
            <a:r>
              <a:rPr lang="en-US" dirty="0">
                <a:solidFill>
                  <a:srgbClr val="0000CC"/>
                </a:solidFill>
              </a:rPr>
              <a:t> endorses </a:t>
            </a:r>
            <a:r>
              <a:rPr lang="en-US" dirty="0" err="1">
                <a:solidFill>
                  <a:srgbClr val="0000CC"/>
                </a:solidFill>
              </a:rPr>
              <a:t>AkshayaPatra</a:t>
            </a:r>
            <a:r>
              <a:rPr lang="en-US" dirty="0">
                <a:solidFill>
                  <a:srgbClr val="0000CC"/>
                </a:solidFill>
              </a:rPr>
              <a:t>" to Cricket enthusiasts/ people who've liked/shared some recent </a:t>
            </a:r>
            <a:r>
              <a:rPr lang="en-US" dirty="0" err="1">
                <a:solidFill>
                  <a:srgbClr val="0000CC"/>
                </a:solidFill>
              </a:rPr>
              <a:t>Dravid</a:t>
            </a:r>
            <a:r>
              <a:rPr lang="en-US" dirty="0">
                <a:solidFill>
                  <a:srgbClr val="0000CC"/>
                </a:solidFill>
              </a:rPr>
              <a:t> related news.</a:t>
            </a:r>
          </a:p>
          <a:p>
            <a:pPr defTabSz="907633">
              <a:defRPr/>
            </a:pPr>
            <a:endParaRPr lang="en-US" dirty="0">
              <a:solidFill>
                <a:srgbClr val="0000CC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4B188-1B4A-44FC-B648-67B77E8DFAA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54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4B188-1B4A-44FC-B648-67B77E8DFAA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1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explore 2 important and relevant dichotomies (or binary classifications) and the relationship between them.</a:t>
            </a:r>
          </a:p>
          <a:p>
            <a:endParaRPr lang="en-US" dirty="0"/>
          </a:p>
          <a:p>
            <a:r>
              <a:rPr lang="en-US" dirty="0"/>
              <a:t>First, the </a:t>
            </a:r>
            <a:r>
              <a:rPr lang="en-US" baseline="0" dirty="0"/>
              <a:t> Market </a:t>
            </a:r>
            <a:r>
              <a:rPr lang="en-US" dirty="0"/>
              <a:t>Intelligence versus Market Research Dichotomy</a:t>
            </a:r>
          </a:p>
          <a:p>
            <a:endParaRPr lang="en-US" dirty="0"/>
          </a:p>
          <a:p>
            <a:r>
              <a:rPr lang="en-US" dirty="0"/>
              <a:t>And within the Market Research ambit, </a:t>
            </a:r>
          </a:p>
          <a:p>
            <a:endParaRPr lang="en-US" dirty="0"/>
          </a:p>
          <a:p>
            <a:r>
              <a:rPr lang="en-US" dirty="0"/>
              <a:t>Second, the Exploratory versus Confirmatory Research Dichotomy.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7A22-6FCA-4168-B7B2-E7D191B446E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2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either directly from the web or using the .exe files provided</a:t>
            </a:r>
            <a:r>
              <a:rPr lang="en-US" baseline="0" dirty="0"/>
              <a:t> on LMS</a:t>
            </a:r>
          </a:p>
          <a:p>
            <a:pPr>
              <a:buFontTx/>
              <a:buChar char="-"/>
            </a:pPr>
            <a:r>
              <a:rPr lang="en-US" baseline="0" dirty="0"/>
              <a:t> Sessions 3, 4 and 5 are likely to be R heavy</a:t>
            </a:r>
          </a:p>
          <a:p>
            <a:pPr>
              <a:buFontTx/>
              <a:buChar char="-"/>
            </a:pPr>
            <a:r>
              <a:rPr lang="en-US" baseline="0" dirty="0"/>
              <a:t> I’ve created an informal blog for this course is www.analytics-yogi.blogspot.in</a:t>
            </a:r>
          </a:p>
          <a:p>
            <a:pPr>
              <a:buFontTx/>
              <a:buChar char="-"/>
            </a:pPr>
            <a:r>
              <a:rPr lang="en-US" baseline="0" dirty="0"/>
              <a:t> Will post HW assignments, Q&amp;A etc there first and send you the link over LMS and email.</a:t>
            </a:r>
          </a:p>
          <a:p>
            <a:pPr>
              <a:buFontTx/>
              <a:buChar char="-"/>
            </a:pPr>
            <a:r>
              <a:rPr lang="en-US" baseline="0" dirty="0"/>
              <a:t> Feedback (hopefully the constructive variety) is most welcome.</a:t>
            </a:r>
          </a:p>
          <a:p>
            <a:pPr>
              <a:buFontTx/>
              <a:buChar char="-"/>
            </a:pPr>
            <a:r>
              <a:rPr lang="en-US" baseline="0" dirty="0"/>
              <a:t> The </a:t>
            </a:r>
            <a:r>
              <a:rPr lang="en-US" baseline="0" dirty="0" err="1"/>
              <a:t>coursepack</a:t>
            </a:r>
            <a:r>
              <a:rPr lang="en-US" baseline="0" dirty="0"/>
              <a:t> apart, I’ll send you links for contemporary articles to read over LMS and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7A22-6FCA-4168-B7B2-E7D191B446E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aseline="0" dirty="0"/>
              <a:t>A good time to take a step back and review learnings from this exercise.</a:t>
            </a:r>
          </a:p>
          <a:p>
            <a:endParaRPr lang="en-IN" baseline="0" dirty="0"/>
          </a:p>
          <a:p>
            <a:r>
              <a:rPr lang="en-IN" baseline="0" dirty="0"/>
              <a:t>What libraries did we call?</a:t>
            </a:r>
          </a:p>
          <a:p>
            <a:endParaRPr lang="en-IN" baseline="0" dirty="0"/>
          </a:p>
          <a:p>
            <a:r>
              <a:rPr lang="en-IN" baseline="0" dirty="0"/>
              <a:t>What main inbuilt functions did we use?</a:t>
            </a:r>
          </a:p>
          <a:p>
            <a:endParaRPr lang="en-IN" baseline="0" dirty="0"/>
          </a:p>
          <a:p>
            <a:r>
              <a:rPr lang="en-IN" baseline="0" dirty="0"/>
              <a:t>What user-defined functions did we use?</a:t>
            </a:r>
          </a:p>
          <a:p>
            <a:endParaRPr lang="en-IN" baseline="0" dirty="0"/>
          </a:p>
          <a:p>
            <a:r>
              <a:rPr lang="en-IN" baseline="0" dirty="0"/>
              <a:t>What inputs and outputs to the web-scraping did we see?</a:t>
            </a:r>
          </a:p>
          <a:p>
            <a:endParaRPr lang="en-IN" baseline="0" dirty="0"/>
          </a:p>
          <a:p>
            <a:r>
              <a:rPr lang="en-IN" baseline="0" dirty="0"/>
              <a:t>Any other comment on learnings? Applications? Assignments?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A1354-26E0-416F-A454-2A413DB01E7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Segmenting in Geographic Space</a:t>
            </a:r>
            <a:br>
              <a:rPr lang="en-US" sz="1200" dirty="0"/>
            </a:br>
            <a:br>
              <a:rPr lang="en-US" sz="1200" dirty="0"/>
            </a:br>
            <a:r>
              <a:rPr lang="en-US" sz="1100" dirty="0"/>
              <a:t>Assessing Competition </a:t>
            </a:r>
          </a:p>
          <a:p>
            <a:endParaRPr lang="en-IN" dirty="0"/>
          </a:p>
          <a:p>
            <a:r>
              <a:rPr lang="en-IN" dirty="0"/>
              <a:t>+++</a:t>
            </a:r>
          </a:p>
          <a:p>
            <a:endParaRPr lang="en-IN" dirty="0"/>
          </a:p>
          <a:p>
            <a:r>
              <a:rPr lang="en-IN" dirty="0"/>
              <a:t>A picture is worth a 1000 words. </a:t>
            </a:r>
          </a:p>
          <a:p>
            <a:endParaRPr lang="en-IN" dirty="0"/>
          </a:p>
          <a:p>
            <a:r>
              <a:rPr lang="en-IN" dirty="0"/>
              <a:t>Maps pictorially depict entity relationships, hence provide way more info</a:t>
            </a:r>
            <a:r>
              <a:rPr lang="en-IN" baseline="0" dirty="0"/>
              <a:t> than tables or text alone could.</a:t>
            </a:r>
          </a:p>
          <a:p>
            <a:endParaRPr lang="en-IN" baseline="0" dirty="0"/>
          </a:p>
          <a:p>
            <a:r>
              <a:rPr lang="en-IN" baseline="0" dirty="0"/>
              <a:t>Here’s a business problem to motivate what follows: </a:t>
            </a:r>
          </a:p>
          <a:p>
            <a:r>
              <a:rPr lang="en-IN" baseline="0" dirty="0"/>
              <a:t>Hyderabad has money. Sure. But where is how much of it located? </a:t>
            </a:r>
          </a:p>
          <a:p>
            <a:r>
              <a:rPr lang="en-IN" baseline="0" dirty="0"/>
              <a:t>IOW, what is the distribution of purchasing power over </a:t>
            </a:r>
            <a:r>
              <a:rPr lang="en-IN" baseline="0" dirty="0" err="1"/>
              <a:t>Hyd</a:t>
            </a:r>
            <a:r>
              <a:rPr lang="en-IN" baseline="0" dirty="0"/>
              <a:t> [or *any* other] city? How to know – quickly, cheaply, </a:t>
            </a:r>
            <a:r>
              <a:rPr lang="en-IN" baseline="0" dirty="0" err="1"/>
              <a:t>scaleably</a:t>
            </a:r>
            <a:r>
              <a:rPr lang="en-IN" baseline="0" dirty="0"/>
              <a:t> and reliably?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62D1A-7092-407F-8DAD-25B8252E99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2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either directly from the web or using the .exe files provided</a:t>
            </a:r>
            <a:r>
              <a:rPr lang="en-US" baseline="0" dirty="0"/>
              <a:t> on LMS</a:t>
            </a:r>
          </a:p>
          <a:p>
            <a:pPr>
              <a:buFontTx/>
              <a:buChar char="-"/>
            </a:pPr>
            <a:r>
              <a:rPr lang="en-US" baseline="0" dirty="0"/>
              <a:t> Sessions 3, 4 and 5 are likely to be R heavy</a:t>
            </a:r>
          </a:p>
          <a:p>
            <a:pPr>
              <a:buFontTx/>
              <a:buChar char="-"/>
            </a:pPr>
            <a:r>
              <a:rPr lang="en-US" baseline="0" dirty="0"/>
              <a:t> I’ve created an informal blog for this course is www.analytics-yogi.blogspot.in</a:t>
            </a:r>
          </a:p>
          <a:p>
            <a:pPr>
              <a:buFontTx/>
              <a:buChar char="-"/>
            </a:pPr>
            <a:r>
              <a:rPr lang="en-US" baseline="0" dirty="0"/>
              <a:t> Will post HW assignments, Q&amp;A etc there first and send you the link over LMS and email.</a:t>
            </a:r>
          </a:p>
          <a:p>
            <a:pPr>
              <a:buFontTx/>
              <a:buChar char="-"/>
            </a:pPr>
            <a:r>
              <a:rPr lang="en-US" baseline="0" dirty="0"/>
              <a:t> Feedback (hopefully the constructive variety) is most welcome.</a:t>
            </a:r>
          </a:p>
          <a:p>
            <a:pPr>
              <a:buFontTx/>
              <a:buChar char="-"/>
            </a:pPr>
            <a:r>
              <a:rPr lang="en-US" baseline="0" dirty="0"/>
              <a:t> The </a:t>
            </a:r>
            <a:r>
              <a:rPr lang="en-US" baseline="0" dirty="0" err="1"/>
              <a:t>coursepack</a:t>
            </a:r>
            <a:r>
              <a:rPr lang="en-US" baseline="0" dirty="0"/>
              <a:t> apart, I’ll send you links for contemporary articles to read over LMS and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7A22-6FCA-4168-B7B2-E7D191B446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either directly from the web or using the .exe files provided</a:t>
            </a:r>
            <a:r>
              <a:rPr lang="en-US" baseline="0" dirty="0"/>
              <a:t> on LMS</a:t>
            </a:r>
          </a:p>
          <a:p>
            <a:pPr>
              <a:buFontTx/>
              <a:buChar char="-"/>
            </a:pPr>
            <a:r>
              <a:rPr lang="en-US" baseline="0" dirty="0"/>
              <a:t> Sessions 3, 4 and 5 are likely to be R heavy</a:t>
            </a:r>
          </a:p>
          <a:p>
            <a:pPr>
              <a:buFontTx/>
              <a:buChar char="-"/>
            </a:pPr>
            <a:r>
              <a:rPr lang="en-US" baseline="0" dirty="0"/>
              <a:t> I’ve created an informal blog for this course is www.analytics-yogi.blogspot.in</a:t>
            </a:r>
          </a:p>
          <a:p>
            <a:pPr>
              <a:buFontTx/>
              <a:buChar char="-"/>
            </a:pPr>
            <a:r>
              <a:rPr lang="en-US" baseline="0" dirty="0"/>
              <a:t> Will post HW assignments, Q&amp;A etc there first and send you the link over LMS and email.</a:t>
            </a:r>
          </a:p>
          <a:p>
            <a:pPr>
              <a:buFontTx/>
              <a:buChar char="-"/>
            </a:pPr>
            <a:r>
              <a:rPr lang="en-US" baseline="0" dirty="0"/>
              <a:t> Feedback (hopefully the constructive variety) is most welcome.</a:t>
            </a:r>
          </a:p>
          <a:p>
            <a:pPr>
              <a:buFontTx/>
              <a:buChar char="-"/>
            </a:pPr>
            <a:r>
              <a:rPr lang="en-US" baseline="0" dirty="0"/>
              <a:t> The </a:t>
            </a:r>
            <a:r>
              <a:rPr lang="en-US" baseline="0" dirty="0" err="1"/>
              <a:t>coursepack</a:t>
            </a:r>
            <a:r>
              <a:rPr lang="en-US" baseline="0" dirty="0"/>
              <a:t> apart, I’ll send you links for contemporary articles to read over LMS and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7A22-6FCA-4168-B7B2-E7D191B446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Segmenting in Geographic Space</a:t>
            </a:r>
            <a:br>
              <a:rPr lang="en-US" sz="1200" dirty="0"/>
            </a:br>
            <a:br>
              <a:rPr lang="en-US" sz="1200" dirty="0"/>
            </a:br>
            <a:r>
              <a:rPr lang="en-US" sz="1100" dirty="0"/>
              <a:t>Assessing Competition </a:t>
            </a:r>
          </a:p>
          <a:p>
            <a:endParaRPr lang="en-IN" dirty="0"/>
          </a:p>
          <a:p>
            <a:r>
              <a:rPr lang="en-IN" dirty="0"/>
              <a:t>+++</a:t>
            </a:r>
          </a:p>
          <a:p>
            <a:endParaRPr lang="en-IN" dirty="0"/>
          </a:p>
          <a:p>
            <a:r>
              <a:rPr lang="en-IN" dirty="0"/>
              <a:t>A picture is worth a 1000 words. </a:t>
            </a:r>
          </a:p>
          <a:p>
            <a:endParaRPr lang="en-IN" dirty="0"/>
          </a:p>
          <a:p>
            <a:r>
              <a:rPr lang="en-IN" dirty="0"/>
              <a:t>Maps pictorially depict entity relationships, hence provide way more info</a:t>
            </a:r>
            <a:r>
              <a:rPr lang="en-IN" baseline="0" dirty="0"/>
              <a:t> than tables or text alone could.</a:t>
            </a:r>
          </a:p>
          <a:p>
            <a:endParaRPr lang="en-IN" baseline="0" dirty="0"/>
          </a:p>
          <a:p>
            <a:r>
              <a:rPr lang="en-IN" baseline="0" dirty="0"/>
              <a:t>Here’s a business problem to motivate what follows: </a:t>
            </a:r>
          </a:p>
          <a:p>
            <a:r>
              <a:rPr lang="en-IN" baseline="0" dirty="0"/>
              <a:t>Hyderabad has money. Sure. But where is how much of it located? </a:t>
            </a:r>
          </a:p>
          <a:p>
            <a:r>
              <a:rPr lang="en-IN" baseline="0" dirty="0"/>
              <a:t>IOW, what is the distribution of purchasing power over </a:t>
            </a:r>
            <a:r>
              <a:rPr lang="en-IN" baseline="0" dirty="0" err="1"/>
              <a:t>Hyd</a:t>
            </a:r>
            <a:r>
              <a:rPr lang="en-IN" baseline="0" dirty="0"/>
              <a:t> [or *any* other] city? How to know – quickly, cheaply, </a:t>
            </a:r>
            <a:r>
              <a:rPr lang="en-IN" baseline="0" dirty="0" err="1"/>
              <a:t>scaleably</a:t>
            </a:r>
            <a:r>
              <a:rPr lang="en-IN" baseline="0" dirty="0"/>
              <a:t> and reliably?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62D1A-7092-407F-8DAD-25B8252E99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4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either directly from the web or using the .exe files provided</a:t>
            </a:r>
            <a:r>
              <a:rPr lang="en-US" baseline="0" dirty="0"/>
              <a:t> on LMS</a:t>
            </a:r>
          </a:p>
          <a:p>
            <a:pPr>
              <a:buFontTx/>
              <a:buChar char="-"/>
            </a:pPr>
            <a:r>
              <a:rPr lang="en-US" baseline="0" dirty="0"/>
              <a:t> Sessions 3, 4 and 5 are likely to be R heavy</a:t>
            </a:r>
          </a:p>
          <a:p>
            <a:pPr>
              <a:buFontTx/>
              <a:buChar char="-"/>
            </a:pPr>
            <a:r>
              <a:rPr lang="en-US" baseline="0" dirty="0"/>
              <a:t> I’ve created an informal blog for this course is www.analytics-yogi.blogspot.in</a:t>
            </a:r>
          </a:p>
          <a:p>
            <a:pPr>
              <a:buFontTx/>
              <a:buChar char="-"/>
            </a:pPr>
            <a:r>
              <a:rPr lang="en-US" baseline="0" dirty="0"/>
              <a:t> Will post HW assignments, Q&amp;A etc there first and send you the link over LMS and email.</a:t>
            </a:r>
          </a:p>
          <a:p>
            <a:pPr>
              <a:buFontTx/>
              <a:buChar char="-"/>
            </a:pPr>
            <a:r>
              <a:rPr lang="en-US" baseline="0" dirty="0"/>
              <a:t> Feedback (hopefully the constructive variety) is most welcome.</a:t>
            </a:r>
          </a:p>
          <a:p>
            <a:pPr>
              <a:buFontTx/>
              <a:buChar char="-"/>
            </a:pPr>
            <a:r>
              <a:rPr lang="en-US" baseline="0" dirty="0"/>
              <a:t> The </a:t>
            </a:r>
            <a:r>
              <a:rPr lang="en-US" baseline="0" dirty="0" err="1"/>
              <a:t>coursepack</a:t>
            </a:r>
            <a:r>
              <a:rPr lang="en-US" baseline="0" dirty="0"/>
              <a:t> apart, I’ll send you links for contemporary articles to read over LMS and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7A22-6FCA-4168-B7B2-E7D191B446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either directly from the web or using the .exe files provided</a:t>
            </a:r>
            <a:r>
              <a:rPr lang="en-US" baseline="0" dirty="0"/>
              <a:t> on LMS</a:t>
            </a:r>
          </a:p>
          <a:p>
            <a:pPr>
              <a:buFontTx/>
              <a:buChar char="-"/>
            </a:pPr>
            <a:r>
              <a:rPr lang="en-US" baseline="0" dirty="0"/>
              <a:t> Sessions 3, 4 and 5 are likely to be R heavy</a:t>
            </a:r>
          </a:p>
          <a:p>
            <a:pPr>
              <a:buFontTx/>
              <a:buChar char="-"/>
            </a:pPr>
            <a:r>
              <a:rPr lang="en-US" baseline="0" dirty="0"/>
              <a:t> I’ve created an informal blog for this course is www.analytics-yogi.blogspot.in</a:t>
            </a:r>
          </a:p>
          <a:p>
            <a:pPr>
              <a:buFontTx/>
              <a:buChar char="-"/>
            </a:pPr>
            <a:r>
              <a:rPr lang="en-US" baseline="0" dirty="0"/>
              <a:t> Will post HW assignments, Q&amp;A etc there first and send you the link over LMS and email.</a:t>
            </a:r>
          </a:p>
          <a:p>
            <a:pPr>
              <a:buFontTx/>
              <a:buChar char="-"/>
            </a:pPr>
            <a:r>
              <a:rPr lang="en-US" baseline="0" dirty="0"/>
              <a:t> Feedback (hopefully the constructive variety) is most welcome.</a:t>
            </a:r>
          </a:p>
          <a:p>
            <a:pPr>
              <a:buFontTx/>
              <a:buChar char="-"/>
            </a:pPr>
            <a:r>
              <a:rPr lang="en-US" baseline="0" dirty="0"/>
              <a:t> The </a:t>
            </a:r>
            <a:r>
              <a:rPr lang="en-US" baseline="0" dirty="0" err="1"/>
              <a:t>coursepack</a:t>
            </a:r>
            <a:r>
              <a:rPr lang="en-US" baseline="0" dirty="0"/>
              <a:t> apart, I’ll send you links for contemporary articles to read over LMS and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7A22-6FCA-4168-B7B2-E7D191B446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5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Segmenting in Geographic Space</a:t>
            </a:r>
            <a:br>
              <a:rPr lang="en-US" sz="1200" dirty="0"/>
            </a:br>
            <a:br>
              <a:rPr lang="en-US" sz="1200" dirty="0"/>
            </a:br>
            <a:r>
              <a:rPr lang="en-US" sz="1100" dirty="0"/>
              <a:t>Assessing Competition </a:t>
            </a:r>
          </a:p>
          <a:p>
            <a:endParaRPr lang="en-IN" dirty="0"/>
          </a:p>
          <a:p>
            <a:r>
              <a:rPr lang="en-IN" dirty="0"/>
              <a:t>+++</a:t>
            </a:r>
          </a:p>
          <a:p>
            <a:endParaRPr lang="en-IN" dirty="0"/>
          </a:p>
          <a:p>
            <a:r>
              <a:rPr lang="en-IN" dirty="0"/>
              <a:t>A picture is worth a 1000 words. </a:t>
            </a:r>
          </a:p>
          <a:p>
            <a:endParaRPr lang="en-IN" dirty="0"/>
          </a:p>
          <a:p>
            <a:r>
              <a:rPr lang="en-IN" dirty="0"/>
              <a:t>Maps pictorially depict entity relationships, hence provide way more info</a:t>
            </a:r>
            <a:r>
              <a:rPr lang="en-IN" baseline="0" dirty="0"/>
              <a:t> than tables or text alone could.</a:t>
            </a:r>
          </a:p>
          <a:p>
            <a:endParaRPr lang="en-IN" baseline="0" dirty="0"/>
          </a:p>
          <a:p>
            <a:r>
              <a:rPr lang="en-IN" baseline="0" dirty="0"/>
              <a:t>Here’s a business problem to motivate what follows: </a:t>
            </a:r>
          </a:p>
          <a:p>
            <a:r>
              <a:rPr lang="en-IN" baseline="0" dirty="0"/>
              <a:t>Hyderabad has money. Sure. But where is how much of it located? </a:t>
            </a:r>
          </a:p>
          <a:p>
            <a:r>
              <a:rPr lang="en-IN" baseline="0" dirty="0"/>
              <a:t>IOW, what is the distribution of purchasing power over </a:t>
            </a:r>
            <a:r>
              <a:rPr lang="en-IN" baseline="0" dirty="0" err="1"/>
              <a:t>Hyd</a:t>
            </a:r>
            <a:r>
              <a:rPr lang="en-IN" baseline="0" dirty="0"/>
              <a:t> [or *any* other] city? How to know – quickly, cheaply, </a:t>
            </a:r>
            <a:r>
              <a:rPr lang="en-IN" baseline="0" dirty="0" err="1"/>
              <a:t>scaleably</a:t>
            </a:r>
            <a:r>
              <a:rPr lang="en-IN" baseline="0" dirty="0"/>
              <a:t> and reliably?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62D1A-7092-407F-8DAD-25B8252E997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0025" y="6276975"/>
            <a:ext cx="1323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0025" y="6276975"/>
            <a:ext cx="1323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0025" y="6276975"/>
            <a:ext cx="1323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B4BB-CAA8-48C6-A271-4EEC75AEE1E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0531F-41BE-4A66-AA13-AE3053FE84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20025" y="6276975"/>
            <a:ext cx="1323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DE3B-DE4E-4D51-B5A9-A635EC76B0D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6364-15CB-46D2-910C-E916D5D76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Data Collection from </a:t>
            </a:r>
            <a:br>
              <a:rPr lang="en-US" sz="4000" dirty="0"/>
            </a:br>
            <a:r>
              <a:rPr lang="en-US" sz="4000" dirty="0"/>
              <a:t>Images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Session 4 @ CBA Batch 12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April 2019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sudhir_voleti@isb.edu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Intermediate Image 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dirty="0"/>
              <a:t>What might intermediate image-an do?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Filtering</a:t>
            </a:r>
            <a:r>
              <a:rPr lang="en-US" dirty="0"/>
              <a:t> images (low and high pass filters)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Edge</a:t>
            </a:r>
            <a:r>
              <a:rPr lang="en-US" dirty="0"/>
              <a:t> detection</a:t>
            </a:r>
          </a:p>
          <a:p>
            <a:endParaRPr lang="en-US" dirty="0"/>
          </a:p>
          <a:p>
            <a:r>
              <a:rPr lang="en-US" dirty="0"/>
              <a:t>Image </a:t>
            </a:r>
            <a:r>
              <a:rPr lang="en-US" dirty="0">
                <a:solidFill>
                  <a:srgbClr val="0000FF"/>
                </a:solidFill>
              </a:rPr>
              <a:t>segmentation</a:t>
            </a:r>
            <a:r>
              <a:rPr lang="en-US" dirty="0"/>
              <a:t> (and hence, thresholding)</a:t>
            </a:r>
          </a:p>
          <a:p>
            <a:endParaRPr lang="en-US" dirty="0"/>
          </a:p>
          <a:p>
            <a:r>
              <a:rPr lang="en-US" dirty="0" err="1"/>
              <a:t>Superpixel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clustering</a:t>
            </a:r>
          </a:p>
          <a:p>
            <a:endParaRPr lang="en-US" dirty="0"/>
          </a:p>
          <a:p>
            <a:r>
              <a:rPr lang="en-US" dirty="0"/>
              <a:t>Pls open: "</a:t>
            </a:r>
            <a:r>
              <a:rPr lang="en-US" b="1" dirty="0">
                <a:solidFill>
                  <a:srgbClr val="0000FF"/>
                </a:solidFill>
              </a:rPr>
              <a:t>Intermediate Image </a:t>
            </a:r>
            <a:r>
              <a:rPr lang="en-US" b="1" dirty="0" err="1">
                <a:solidFill>
                  <a:srgbClr val="0000FF"/>
                </a:solidFill>
              </a:rPr>
              <a:t>Analysis.Rmd</a:t>
            </a:r>
            <a:r>
              <a:rPr lang="en-US" dirty="0"/>
              <a:t>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072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Intermediate Image An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sz="2200" dirty="0"/>
              <a:t>So what all packages did we use? What major </a:t>
            </a:r>
            <a:r>
              <a:rPr lang="en-US" sz="2200" dirty="0" err="1"/>
              <a:t>funcs</a:t>
            </a:r>
            <a:r>
              <a:rPr lang="en-US" sz="2200" dirty="0"/>
              <a:t> do you recall?</a:t>
            </a:r>
          </a:p>
          <a:p>
            <a:endParaRPr lang="en-US" sz="2200" dirty="0"/>
          </a:p>
          <a:p>
            <a:r>
              <a:rPr lang="en-US" sz="2200" dirty="0"/>
              <a:t>What is </a:t>
            </a:r>
            <a:r>
              <a:rPr lang="en-US" sz="2200" i="1" dirty="0"/>
              <a:t>filtering</a:t>
            </a:r>
            <a:r>
              <a:rPr lang="en-US" sz="2200" dirty="0"/>
              <a:t>?</a:t>
            </a:r>
          </a:p>
          <a:p>
            <a:endParaRPr lang="en-US" sz="2200" dirty="0"/>
          </a:p>
          <a:p>
            <a:r>
              <a:rPr lang="en-US" sz="2200" dirty="0"/>
              <a:t>What </a:t>
            </a:r>
            <a:r>
              <a:rPr lang="en-US" sz="2200" dirty="0">
                <a:solidFill>
                  <a:srgbClr val="0000FF"/>
                </a:solidFill>
              </a:rPr>
              <a:t>other matrix-based image operations</a:t>
            </a:r>
            <a:r>
              <a:rPr lang="en-US" sz="2200" dirty="0"/>
              <a:t> can you think of? </a:t>
            </a:r>
          </a:p>
          <a:p>
            <a:r>
              <a:rPr lang="en-US" sz="2200" dirty="0"/>
              <a:t>E.g., what might </a:t>
            </a:r>
            <a:r>
              <a:rPr lang="en-US" sz="2200" i="1" dirty="0"/>
              <a:t>multiplying</a:t>
            </a:r>
            <a:r>
              <a:rPr lang="en-US" sz="2200" dirty="0"/>
              <a:t> 2 [image] matrices do?</a:t>
            </a:r>
          </a:p>
          <a:p>
            <a:r>
              <a:rPr lang="en-US" sz="2200" dirty="0"/>
              <a:t>E.g., What might factorizing matrices (PCA or SVD), do to the resulting image? Etc.</a:t>
            </a:r>
          </a:p>
          <a:p>
            <a:endParaRPr lang="en-US" sz="2200" dirty="0"/>
          </a:p>
          <a:p>
            <a:r>
              <a:rPr lang="en-US" sz="2200" dirty="0"/>
              <a:t>What is clustering and image segmentation?</a:t>
            </a:r>
          </a:p>
          <a:p>
            <a:endParaRPr lang="en-US" sz="2200" dirty="0"/>
          </a:p>
          <a:p>
            <a:r>
              <a:rPr lang="en-US" sz="2200" dirty="0"/>
              <a:t>Implications? Applications? Possibilities?</a:t>
            </a:r>
          </a:p>
        </p:txBody>
      </p:sp>
    </p:spTree>
    <p:extLst>
      <p:ext uri="{BB962C8B-B14F-4D97-AF65-F5344CB8AC3E}">
        <p14:creationId xmlns:p14="http://schemas.microsoft.com/office/powerpoint/2010/main" val="14066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Face-Recognition App with OpenCV in </a:t>
            </a:r>
            <a:r>
              <a:rPr lang="en-US" sz="3600" dirty="0" err="1"/>
              <a:t>Py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114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Why care about face recognition?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dirty="0"/>
              <a:t>What business applications do you foresee? Who all might be interested? Why?</a:t>
            </a:r>
          </a:p>
          <a:p>
            <a:endParaRPr lang="en-US" dirty="0"/>
          </a:p>
          <a:p>
            <a:r>
              <a:rPr lang="en-US" dirty="0"/>
              <a:t>Face recognition is an instance of ___________. What applications might that have?</a:t>
            </a:r>
          </a:p>
          <a:p>
            <a:endParaRPr lang="en-US" dirty="0"/>
          </a:p>
          <a:p>
            <a:r>
              <a:rPr lang="en-US" dirty="0"/>
              <a:t>What is the general principle for recognizing objects in images?</a:t>
            </a:r>
          </a:p>
          <a:p>
            <a:endParaRPr lang="en-US" dirty="0"/>
          </a:p>
          <a:p>
            <a:r>
              <a:rPr lang="en-US" dirty="0"/>
              <a:t>What features in a face is a model trained to recognize? </a:t>
            </a:r>
          </a:p>
          <a:p>
            <a:endParaRPr lang="en-US" dirty="0"/>
          </a:p>
          <a:p>
            <a:r>
              <a:rPr lang="en-US" dirty="0"/>
              <a:t>We'll use the Haas cascade as our trained model to detect faces.</a:t>
            </a:r>
          </a:p>
          <a:p>
            <a:endParaRPr lang="en-US" dirty="0"/>
          </a:p>
          <a:p>
            <a:r>
              <a:rPr lang="en-US" dirty="0"/>
              <a:t>Open "</a:t>
            </a:r>
            <a:r>
              <a:rPr lang="en-US" b="1" dirty="0">
                <a:solidFill>
                  <a:srgbClr val="0000FF"/>
                </a:solidFill>
              </a:rPr>
              <a:t>Face recognition with OpenCV in </a:t>
            </a:r>
            <a:r>
              <a:rPr lang="en-US" b="1" dirty="0" err="1">
                <a:solidFill>
                  <a:srgbClr val="0000FF"/>
                </a:solidFill>
              </a:rPr>
              <a:t>py.ipynb</a:t>
            </a:r>
            <a:r>
              <a:rPr lang="en-US" dirty="0"/>
              <a:t>" in </a:t>
            </a:r>
            <a:r>
              <a:rPr lang="en-US" dirty="0" err="1"/>
              <a:t>Jupyter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99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Face recognition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dirty="0"/>
              <a:t>How well did the trained model do?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could we possibly make it do better?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downstream analyses might be possible now?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Learnings? Applications? Possibilities?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737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/>
              <a:t>A Mini Use-case </a:t>
            </a:r>
            <a:r>
              <a:rPr lang="en-US" sz="3600" dirty="0"/>
              <a:t>for DC from APIs</a:t>
            </a:r>
          </a:p>
        </p:txBody>
      </p:sp>
    </p:spTree>
    <p:extLst>
      <p:ext uri="{BB962C8B-B14F-4D97-AF65-F5344CB8AC3E}">
        <p14:creationId xmlns:p14="http://schemas.microsoft.com/office/powerpoint/2010/main" val="421280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r>
              <a:rPr lang="en-US" sz="2200" dirty="0"/>
              <a:t>Consumers dislike advertisements. </a:t>
            </a:r>
            <a:r>
              <a:rPr lang="en-US" sz="2200" i="1" dirty="0"/>
              <a:t>Reach</a:t>
            </a:r>
            <a:r>
              <a:rPr lang="en-US" sz="2200" dirty="0"/>
              <a:t> alone isn’t enough anymore ..</a:t>
            </a:r>
          </a:p>
          <a:p>
            <a:r>
              <a:rPr lang="en-US" sz="2200" dirty="0"/>
              <a:t>Marketers have tried many tips and tricks to somehow, anyhow elicit some response, some engagement…</a:t>
            </a:r>
          </a:p>
          <a:p>
            <a:endParaRPr lang="en-US" sz="2200" dirty="0"/>
          </a:p>
          <a:p>
            <a:r>
              <a:rPr lang="en-US" sz="2200" dirty="0"/>
              <a:t>And one truism that’s emerging is that </a:t>
            </a:r>
            <a:r>
              <a:rPr lang="en-US" sz="2200" i="1" dirty="0">
                <a:solidFill>
                  <a:srgbClr val="0000FF"/>
                </a:solidFill>
              </a:rPr>
              <a:t>Relevance</a:t>
            </a:r>
            <a:r>
              <a:rPr lang="en-US" sz="2200" dirty="0">
                <a:solidFill>
                  <a:srgbClr val="0000FF"/>
                </a:solidFill>
              </a:rPr>
              <a:t> trumps Reach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How might media firms / </a:t>
            </a:r>
            <a:r>
              <a:rPr lang="en-US" sz="2200" i="1" dirty="0"/>
              <a:t>publishers</a:t>
            </a:r>
            <a:r>
              <a:rPr lang="en-US" sz="2200" dirty="0"/>
              <a:t> sell “Relevance”?</a:t>
            </a:r>
          </a:p>
          <a:p>
            <a:pPr lvl="1"/>
            <a:r>
              <a:rPr lang="en-US" sz="2200" dirty="0"/>
              <a:t>Relevance implies </a:t>
            </a:r>
            <a:r>
              <a:rPr lang="en-US" sz="2200" dirty="0">
                <a:solidFill>
                  <a:srgbClr val="0000FF"/>
                </a:solidFill>
              </a:rPr>
              <a:t>alignment</a:t>
            </a:r>
            <a:r>
              <a:rPr lang="en-US" sz="2200" dirty="0"/>
              <a:t> with customer’s needs/preferences/ interests etc.</a:t>
            </a:r>
          </a:p>
          <a:p>
            <a:pPr lvl="1"/>
            <a:r>
              <a:rPr lang="en-US" sz="2200" dirty="0"/>
              <a:t>Hope is a </a:t>
            </a:r>
            <a:r>
              <a:rPr lang="en-US" sz="2200" dirty="0">
                <a:solidFill>
                  <a:srgbClr val="0000FF"/>
                </a:solidFill>
              </a:rPr>
              <a:t>Customer’s demographic and web-surfing profile </a:t>
            </a:r>
            <a:r>
              <a:rPr lang="en-US" sz="2200" dirty="0"/>
              <a:t>correlates with preferences/interests etc.</a:t>
            </a:r>
            <a:endParaRPr lang="en-US" sz="2200" dirty="0">
              <a:sym typeface="Wingdings" pitchFamily="2" charset="2"/>
            </a:endParaRPr>
          </a:p>
          <a:p>
            <a:pPr lvl="1"/>
            <a:r>
              <a:rPr lang="en-US" sz="2200" dirty="0"/>
              <a:t>Challenge is to </a:t>
            </a:r>
            <a:r>
              <a:rPr lang="en-US" sz="2200" dirty="0">
                <a:solidFill>
                  <a:srgbClr val="0000FF"/>
                </a:solidFill>
              </a:rPr>
              <a:t>(micro-)segment population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for Targeting, Re-targeting</a:t>
            </a:r>
          </a:p>
          <a:p>
            <a:pPr lvl="1"/>
            <a:r>
              <a:rPr lang="en-US" sz="2200" dirty="0">
                <a:sym typeface="Wingdings" pitchFamily="2" charset="2"/>
              </a:rPr>
              <a:t>If the segment is fine enough, </a:t>
            </a:r>
            <a:r>
              <a:rPr lang="en-US" sz="2200" dirty="0">
                <a:solidFill>
                  <a:srgbClr val="0000FF"/>
                </a:solidFill>
                <a:sym typeface="Wingdings" pitchFamily="2" charset="2"/>
              </a:rPr>
              <a:t>personalized ads </a:t>
            </a:r>
            <a:r>
              <a:rPr lang="en-US" sz="2200" dirty="0">
                <a:sym typeface="Wingdings" pitchFamily="2" charset="2"/>
              </a:rPr>
              <a:t>created  served to right people </a:t>
            </a:r>
            <a:r>
              <a:rPr lang="en-US" sz="2200" u="sng" dirty="0">
                <a:sym typeface="Wingdings" pitchFamily="2" charset="2"/>
              </a:rPr>
              <a:t>at the right time</a:t>
            </a:r>
            <a:endParaRPr lang="en-US" sz="2200" u="sng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/>
              <a:t>Setting the Context: </a:t>
            </a:r>
            <a:r>
              <a:rPr lang="en-US" sz="2800" b="1" i="1" dirty="0"/>
              <a:t>Dynamic</a:t>
            </a:r>
            <a:r>
              <a:rPr lang="en-US" sz="2800" b="1" dirty="0"/>
              <a:t> Digital Advertising</a:t>
            </a:r>
          </a:p>
        </p:txBody>
      </p:sp>
    </p:spTree>
    <p:extLst>
      <p:ext uri="{BB962C8B-B14F-4D97-AF65-F5344CB8AC3E}">
        <p14:creationId xmlns:p14="http://schemas.microsoft.com/office/powerpoint/2010/main" val="21036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2200" dirty="0"/>
              <a:t>At its simplest, dynamic ad campaigns require </a:t>
            </a:r>
            <a:r>
              <a:rPr lang="en-US" sz="2200" b="1" dirty="0"/>
              <a:t>data signals </a:t>
            </a:r>
            <a:r>
              <a:rPr lang="en-US" sz="2200" dirty="0"/>
              <a:t>(from APIs), a set of </a:t>
            </a:r>
            <a:r>
              <a:rPr lang="en-US" sz="2200" i="1" dirty="0"/>
              <a:t>event rules</a:t>
            </a:r>
            <a:r>
              <a:rPr lang="en-US" sz="2200" dirty="0"/>
              <a:t> or </a:t>
            </a:r>
            <a:r>
              <a:rPr lang="en-US" sz="2200" i="1" dirty="0"/>
              <a:t>“trigger” conditions </a:t>
            </a:r>
            <a:r>
              <a:rPr lang="en-US" sz="2200" dirty="0"/>
              <a:t>and ad copy/messaging to go along. </a:t>
            </a:r>
          </a:p>
          <a:p>
            <a:r>
              <a:rPr lang="en-US" sz="2200" dirty="0"/>
              <a:t>Consider this illustrative example…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i="1" dirty="0"/>
          </a:p>
          <a:p>
            <a:endParaRPr lang="en-US" sz="2200" i="1" dirty="0"/>
          </a:p>
          <a:p>
            <a:r>
              <a:rPr lang="en-US" sz="2200" i="1" dirty="0"/>
              <a:t>What</a:t>
            </a:r>
            <a:r>
              <a:rPr lang="en-US" sz="2200" dirty="0"/>
              <a:t> events might trigger </a:t>
            </a:r>
            <a:r>
              <a:rPr lang="en-US" sz="2200" i="1" dirty="0"/>
              <a:t>which</a:t>
            </a:r>
            <a:r>
              <a:rPr lang="en-US" sz="2200" dirty="0"/>
              <a:t> ad copies to get served to </a:t>
            </a:r>
            <a:r>
              <a:rPr lang="en-US" sz="2200" i="1" dirty="0"/>
              <a:t>whom</a:t>
            </a:r>
            <a:r>
              <a:rPr lang="en-US" sz="2200" dirty="0"/>
              <a:t>?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A Simple </a:t>
            </a:r>
            <a:r>
              <a:rPr lang="en-US" sz="3200" b="1" i="1" dirty="0"/>
              <a:t>Dynamic</a:t>
            </a:r>
            <a:r>
              <a:rPr lang="en-US" sz="3200" b="1" dirty="0"/>
              <a:t> Advertising Campaign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362200"/>
            <a:ext cx="707967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00200" y="499246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Discretion and judgment are important. Some sports (say, football) gel better with some brands (Bud) than others.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3048000"/>
            <a:ext cx="60198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2209800"/>
            <a:ext cx="1066800" cy="27432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33400"/>
            <a:ext cx="5867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05000" y="4114800"/>
            <a:ext cx="54864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“Groups of 4 or more get 15% off!”</a:t>
            </a:r>
          </a:p>
          <a:p>
            <a:r>
              <a:rPr lang="en-US" dirty="0">
                <a:solidFill>
                  <a:srgbClr val="0000FF"/>
                </a:solidFill>
              </a:rPr>
              <a:t>“Catch the </a:t>
            </a:r>
            <a:r>
              <a:rPr lang="en-US" dirty="0" err="1">
                <a:solidFill>
                  <a:srgbClr val="0000FF"/>
                </a:solidFill>
              </a:rPr>
              <a:t>Sharapova</a:t>
            </a:r>
            <a:r>
              <a:rPr lang="en-US" dirty="0">
                <a:solidFill>
                  <a:srgbClr val="0000FF"/>
                </a:solidFill>
              </a:rPr>
              <a:t>-Venus match at Starbucks!”</a:t>
            </a:r>
          </a:p>
          <a:p>
            <a:r>
              <a:rPr lang="en-US" dirty="0">
                <a:solidFill>
                  <a:srgbClr val="0000FF"/>
                </a:solidFill>
              </a:rPr>
              <a:t>Etc. Etc.</a:t>
            </a:r>
          </a:p>
        </p:txBody>
      </p:sp>
    </p:spTree>
    <p:extLst>
      <p:ext uri="{BB962C8B-B14F-4D97-AF65-F5344CB8AC3E}">
        <p14:creationId xmlns:p14="http://schemas.microsoft.com/office/powerpoint/2010/main" val="21828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6" grpId="0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785" y="1219200"/>
            <a:ext cx="861481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2200" dirty="0"/>
              <a:t>Again, illustrative only…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Marketers write “</a:t>
            </a:r>
            <a:r>
              <a:rPr lang="en-US" sz="2200" dirty="0">
                <a:solidFill>
                  <a:srgbClr val="0000FF"/>
                </a:solidFill>
              </a:rPr>
              <a:t>event rules</a:t>
            </a:r>
            <a:r>
              <a:rPr lang="en-US" sz="2200" dirty="0"/>
              <a:t>” and </a:t>
            </a:r>
            <a:r>
              <a:rPr lang="en-US" sz="2200" dirty="0" err="1"/>
              <a:t>creatives</a:t>
            </a:r>
            <a:r>
              <a:rPr lang="en-US" sz="2200" dirty="0"/>
              <a:t> build messaging copy (including the default copy) in tandem.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0000FF"/>
                </a:solidFill>
              </a:rPr>
              <a:t>Modularization</a:t>
            </a:r>
            <a:r>
              <a:rPr lang="en-US" sz="2200" dirty="0"/>
              <a:t> of ad-copy into elements that can be </a:t>
            </a:r>
            <a:r>
              <a:rPr lang="en-US" sz="2200" dirty="0">
                <a:solidFill>
                  <a:srgbClr val="0000FF"/>
                </a:solidFill>
              </a:rPr>
              <a:t>mixed and matched</a:t>
            </a:r>
            <a:r>
              <a:rPr lang="en-US" sz="2200" dirty="0"/>
              <a:t> to dynamically create ads is a reality today.</a:t>
            </a:r>
          </a:p>
          <a:p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/>
              <a:t>A Simple </a:t>
            </a:r>
            <a:r>
              <a:rPr lang="en-US" sz="3200" b="1" dirty="0"/>
              <a:t>Dynamic Advertising Campaign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743200"/>
            <a:ext cx="87630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3505200"/>
            <a:ext cx="8763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2200" dirty="0"/>
              <a:t>Some common data sources and event "triggers":</a:t>
            </a:r>
          </a:p>
          <a:p>
            <a:r>
              <a:rPr lang="en-US" sz="2200" dirty="0"/>
              <a:t>1. </a:t>
            </a:r>
            <a:r>
              <a:rPr lang="en-US" sz="2200" b="1" dirty="0"/>
              <a:t>Profile data </a:t>
            </a:r>
            <a:r>
              <a:rPr lang="en-US" sz="2200" dirty="0"/>
              <a:t>(aka basic demographics)</a:t>
            </a:r>
          </a:p>
          <a:p>
            <a:endParaRPr lang="en-US" sz="2200" dirty="0">
              <a:solidFill>
                <a:srgbClr val="0000CC"/>
              </a:solidFill>
            </a:endParaRPr>
          </a:p>
          <a:p>
            <a:endParaRPr lang="en-US" sz="2200" dirty="0"/>
          </a:p>
          <a:p>
            <a:r>
              <a:rPr lang="en-US" sz="2200" dirty="0"/>
              <a:t>2. </a:t>
            </a:r>
            <a:r>
              <a:rPr lang="en-US" sz="2200" b="1" dirty="0"/>
              <a:t>CRM data </a:t>
            </a:r>
            <a:r>
              <a:rPr lang="en-US" sz="2200" dirty="0"/>
              <a:t>- Purchase history, site browsing history, brand loyalty, payment methods etc.</a:t>
            </a:r>
          </a:p>
          <a:p>
            <a:pPr marL="0" indent="0">
              <a:buNone/>
            </a:pPr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/>
              <a:t>3. </a:t>
            </a:r>
            <a:r>
              <a:rPr lang="en-US" sz="2200" b="1" dirty="0"/>
              <a:t>Environmental</a:t>
            </a:r>
            <a:r>
              <a:rPr lang="en-US" sz="2200" dirty="0"/>
              <a:t> data - real-time weather, temp, geolocation, date &amp; time...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4. </a:t>
            </a:r>
            <a:r>
              <a:rPr lang="en-US" sz="2200" b="1" dirty="0"/>
              <a:t>Social media data </a:t>
            </a:r>
            <a:r>
              <a:rPr lang="en-US" sz="2200" dirty="0"/>
              <a:t>- trends, likes and preferences, topics discussed of late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000" b="1" dirty="0"/>
              <a:t>Digital Advertising: Some Data Signals and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479828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E.g., in SUV ads, show Merc only in some geocodes; show ruggedness to males but emphasize space or safety to females,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930604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E.g., showing gluten-free food ads only to gluten allergic people.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23028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E.g., "TGIF, go home, have a Kingfisher, welcome the weekend...";  “Chilly days call for [Starbucks] </a:t>
            </a:r>
            <a:r>
              <a:rPr lang="en-US" sz="2000" dirty="0" err="1">
                <a:solidFill>
                  <a:srgbClr val="0000CC"/>
                </a:solidFill>
              </a:rPr>
              <a:t>Cappucino</a:t>
            </a:r>
            <a:r>
              <a:rPr lang="en-US" sz="2000" dirty="0">
                <a:solidFill>
                  <a:srgbClr val="0000CC"/>
                </a:solidFill>
              </a:rPr>
              <a:t>…”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464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E.g., "</a:t>
            </a:r>
            <a:r>
              <a:rPr lang="en-US" sz="2000" dirty="0" err="1">
                <a:solidFill>
                  <a:srgbClr val="0000CC"/>
                </a:solidFill>
              </a:rPr>
              <a:t>Dravid</a:t>
            </a:r>
            <a:r>
              <a:rPr lang="en-US" sz="2000" dirty="0">
                <a:solidFill>
                  <a:srgbClr val="0000CC"/>
                </a:solidFill>
              </a:rPr>
              <a:t> endorses </a:t>
            </a:r>
            <a:r>
              <a:rPr lang="en-US" sz="2000" dirty="0" err="1">
                <a:solidFill>
                  <a:srgbClr val="0000CC"/>
                </a:solidFill>
              </a:rPr>
              <a:t>AkshayaPatra</a:t>
            </a:r>
            <a:r>
              <a:rPr lang="en-US" sz="2000" dirty="0">
                <a:solidFill>
                  <a:srgbClr val="0000CC"/>
                </a:solidFill>
              </a:rPr>
              <a:t>" to Cricket enthusiasts/ people who've liked/shared some recent </a:t>
            </a:r>
            <a:r>
              <a:rPr lang="en-US" sz="2000" dirty="0" err="1">
                <a:solidFill>
                  <a:srgbClr val="0000CC"/>
                </a:solidFill>
              </a:rPr>
              <a:t>Dravid</a:t>
            </a:r>
            <a:r>
              <a:rPr lang="en-US" sz="2000" dirty="0">
                <a:solidFill>
                  <a:srgbClr val="0000CC"/>
                </a:solidFill>
              </a:rPr>
              <a:t> related news.</a:t>
            </a:r>
          </a:p>
        </p:txBody>
      </p:sp>
    </p:spTree>
    <p:extLst>
      <p:ext uri="{BB962C8B-B14F-4D97-AF65-F5344CB8AC3E}">
        <p14:creationId xmlns:p14="http://schemas.microsoft.com/office/powerpoint/2010/main" val="347306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172200"/>
          </a:xfrm>
        </p:spPr>
        <p:txBody>
          <a:bodyPr>
            <a:normAutofit/>
          </a:bodyPr>
          <a:lstStyle/>
          <a:p>
            <a:r>
              <a:rPr lang="en-US" dirty="0"/>
              <a:t>DC from PDFs</a:t>
            </a:r>
          </a:p>
          <a:p>
            <a:endParaRPr lang="en-US" dirty="0"/>
          </a:p>
          <a:p>
            <a:r>
              <a:rPr lang="en-US" dirty="0"/>
              <a:t>Elementary Image-An</a:t>
            </a:r>
          </a:p>
          <a:p>
            <a:endParaRPr lang="en-US" dirty="0"/>
          </a:p>
          <a:p>
            <a:r>
              <a:rPr lang="en-US" dirty="0"/>
              <a:t>Intermediate Image-An</a:t>
            </a:r>
          </a:p>
          <a:p>
            <a:endParaRPr lang="en-US" dirty="0"/>
          </a:p>
          <a:p>
            <a:r>
              <a:rPr lang="en-US" dirty="0"/>
              <a:t>[Application] Face-recognition with OpenCV in </a:t>
            </a:r>
            <a:r>
              <a:rPr lang="en-US" dirty="0" err="1"/>
              <a:t>Py</a:t>
            </a:r>
            <a:endParaRPr lang="en-US" dirty="0"/>
          </a:p>
          <a:p>
            <a:endParaRPr lang="en-US" dirty="0"/>
          </a:p>
          <a:p>
            <a:r>
              <a:rPr lang="en-US" dirty="0"/>
              <a:t>Mini business use-case of DC from APIs [Time permitting]</a:t>
            </a:r>
          </a:p>
          <a:p>
            <a:endParaRPr lang="en-US" dirty="0"/>
          </a:p>
          <a:p>
            <a:r>
              <a:rPr lang="en-US" dirty="0"/>
              <a:t>Session Wrap-up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Session Outline</a:t>
            </a:r>
          </a:p>
        </p:txBody>
      </p:sp>
    </p:spTree>
    <p:extLst>
      <p:ext uri="{BB962C8B-B14F-4D97-AF65-F5344CB8AC3E}">
        <p14:creationId xmlns:p14="http://schemas.microsoft.com/office/powerpoint/2010/main" val="275457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2200" dirty="0"/>
              <a:t>5. </a:t>
            </a:r>
            <a:r>
              <a:rPr lang="en-US" sz="2200" b="1" dirty="0"/>
              <a:t>Real-time events </a:t>
            </a:r>
            <a:r>
              <a:rPr lang="en-US" sz="2200" dirty="0"/>
              <a:t>- usually big sports or entertainment events around which some clever messaging, copy or campaigning can be built.</a:t>
            </a:r>
          </a:p>
          <a:p>
            <a:r>
              <a:rPr lang="en-US" sz="2200" dirty="0">
                <a:solidFill>
                  <a:srgbClr val="0000CC"/>
                </a:solidFill>
              </a:rPr>
              <a:t>E.g., "Go, Mumbai Indians!“, </a:t>
            </a:r>
            <a:r>
              <a:rPr lang="en-US" sz="2000" dirty="0">
                <a:solidFill>
                  <a:srgbClr val="0000CC"/>
                </a:solidFill>
              </a:rPr>
              <a:t>"Buy your Valentine a Swatch."</a:t>
            </a:r>
            <a:endParaRPr lang="en-US" sz="2200" dirty="0">
              <a:solidFill>
                <a:srgbClr val="0000CC"/>
              </a:solidFill>
            </a:endParaRPr>
          </a:p>
          <a:p>
            <a:endParaRPr lang="en-US" sz="2200" dirty="0"/>
          </a:p>
          <a:p>
            <a:r>
              <a:rPr lang="en-US" sz="2200" dirty="0"/>
              <a:t>6. </a:t>
            </a:r>
            <a:r>
              <a:rPr lang="en-US" sz="2200" b="1" dirty="0"/>
              <a:t>Site/cookie data </a:t>
            </a:r>
            <a:r>
              <a:rPr lang="en-US" sz="2200" dirty="0"/>
              <a:t>- first party cookies on consumer websites</a:t>
            </a:r>
          </a:p>
          <a:p>
            <a:r>
              <a:rPr lang="en-US" sz="2200" dirty="0">
                <a:solidFill>
                  <a:srgbClr val="0000CC"/>
                </a:solidFill>
              </a:rPr>
              <a:t>E.g., “Traveling? Try the new VIP series 6 suitcases…”</a:t>
            </a:r>
          </a:p>
          <a:p>
            <a:endParaRPr lang="en-US" sz="2200" dirty="0"/>
          </a:p>
          <a:p>
            <a:r>
              <a:rPr lang="en-US" sz="2200" dirty="0"/>
              <a:t>7. </a:t>
            </a:r>
            <a:r>
              <a:rPr lang="en-US" sz="2200" b="1" dirty="0"/>
              <a:t>Search data</a:t>
            </a:r>
            <a:r>
              <a:rPr lang="en-US" sz="2200" dirty="0"/>
              <a:t> - SEO etc. But advertising based on this is harder now that Google has moved to secure search and hides the referrer URL's search term...</a:t>
            </a:r>
          </a:p>
          <a:p>
            <a:endParaRPr lang="en-US" sz="2200" dirty="0"/>
          </a:p>
          <a:p>
            <a:r>
              <a:rPr lang="en-US" sz="2200" dirty="0"/>
              <a:t>8. </a:t>
            </a:r>
            <a:r>
              <a:rPr lang="en-US" sz="2200" b="1" dirty="0"/>
              <a:t>Contextual data </a:t>
            </a:r>
            <a:r>
              <a:rPr lang="en-US" sz="2200" dirty="0"/>
              <a:t>- media section based. E.g., is user browsing finance section? sports? lifestyle? health?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Digital Advertising: Data Signals and Events</a:t>
            </a:r>
          </a:p>
        </p:txBody>
      </p:sp>
    </p:spTree>
    <p:extLst>
      <p:ext uri="{BB962C8B-B14F-4D97-AF65-F5344CB8AC3E}">
        <p14:creationId xmlns:p14="http://schemas.microsoft.com/office/powerpoint/2010/main" val="1795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Session Wrap-up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Session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dirty="0"/>
              <a:t>What  did we cover this session – some salient points?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other APIs are out there – what would you like to have seen?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Ready for reasonably simple homework assignments on this topic?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other Qs or comment?</a:t>
            </a:r>
          </a:p>
        </p:txBody>
      </p:sp>
    </p:spTree>
    <p:extLst>
      <p:ext uri="{BB962C8B-B14F-4D97-AF65-F5344CB8AC3E}">
        <p14:creationId xmlns:p14="http://schemas.microsoft.com/office/powerpoint/2010/main" val="1751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DC from PDFs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91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DC from PDF files (in 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9103296" cy="6248400"/>
          </a:xfrm>
        </p:spPr>
        <p:txBody>
          <a:bodyPr>
            <a:noAutofit/>
          </a:bodyPr>
          <a:lstStyle/>
          <a:p>
            <a:r>
              <a:rPr lang="en-US" dirty="0"/>
              <a:t>What are PDF files? Some of their pros and cons?</a:t>
            </a:r>
          </a:p>
          <a:p>
            <a:endParaRPr lang="en-US" dirty="0"/>
          </a:p>
          <a:p>
            <a:r>
              <a:rPr lang="en-US" dirty="0"/>
              <a:t>PDFs are difficult to manage when it comes to extracting data - whether internally sourced or not</a:t>
            </a:r>
          </a:p>
          <a:p>
            <a:endParaRPr lang="en-US" dirty="0"/>
          </a:p>
          <a:p>
            <a:r>
              <a:rPr lang="en-US" dirty="0"/>
              <a:t>Imagine </a:t>
            </a:r>
            <a:r>
              <a:rPr lang="en-US" i="1" dirty="0"/>
              <a:t>manually</a:t>
            </a:r>
            <a:r>
              <a:rPr lang="en-US" dirty="0"/>
              <a:t> copying data from PDF files to .csv or .txt.</a:t>
            </a:r>
          </a:p>
          <a:p>
            <a:pPr lvl="1"/>
            <a:r>
              <a:rPr lang="en-US" sz="2400" dirty="0"/>
              <a:t>Can we do better?</a:t>
            </a:r>
          </a:p>
          <a:p>
            <a:endParaRPr lang="en-US" dirty="0"/>
          </a:p>
          <a:p>
            <a:r>
              <a:rPr lang="en-US" dirty="0"/>
              <a:t>Next we cover how to automate PDF extraction in R via 2 packages: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pdftools</a:t>
            </a:r>
            <a:r>
              <a:rPr lang="en-US" sz="2400" dirty="0"/>
              <a:t> </a:t>
            </a:r>
            <a:r>
              <a:rPr lang="en-US" sz="2400" strike="sngStrike" dirty="0"/>
              <a:t>and </a:t>
            </a:r>
            <a:r>
              <a:rPr lang="en-US" sz="2400" strike="sngStrike" dirty="0" err="1">
                <a:solidFill>
                  <a:srgbClr val="0000FF"/>
                </a:solidFill>
              </a:rPr>
              <a:t>tabulizer</a:t>
            </a:r>
            <a:r>
              <a:rPr lang="en-US" sz="2400" strike="sngStrike" dirty="0"/>
              <a:t> </a:t>
            </a:r>
            <a:r>
              <a:rPr lang="en-US" sz="2400" dirty="0"/>
              <a:t>packages</a:t>
            </a:r>
          </a:p>
          <a:p>
            <a:endParaRPr lang="en-US" dirty="0"/>
          </a:p>
          <a:p>
            <a:r>
              <a:rPr lang="en-US" dirty="0"/>
              <a:t>Open file '</a:t>
            </a:r>
            <a:r>
              <a:rPr lang="en-US" b="1" dirty="0">
                <a:solidFill>
                  <a:srgbClr val="0000FF"/>
                </a:solidFill>
              </a:rPr>
              <a:t>DC from pdf files in </a:t>
            </a:r>
            <a:r>
              <a:rPr lang="en-US" b="1" dirty="0" err="1">
                <a:solidFill>
                  <a:srgbClr val="0000FF"/>
                </a:solidFill>
              </a:rPr>
              <a:t>R.Rmd</a:t>
            </a:r>
            <a:r>
              <a:rPr lang="en-US" dirty="0"/>
              <a:t>' and walk with me step by step.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4E5C-D9C9-4CCF-91DF-FCECD0C835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pdftools</a:t>
            </a:r>
            <a:r>
              <a:rPr lang="en-US" sz="3200" b="1" dirty="0"/>
              <a:t> review and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9103296" cy="6248400"/>
          </a:xfrm>
        </p:spPr>
        <p:txBody>
          <a:bodyPr>
            <a:noAutofit/>
          </a:bodyPr>
          <a:lstStyle/>
          <a:p>
            <a:r>
              <a:rPr lang="en-US" dirty="0"/>
              <a:t>Is </a:t>
            </a:r>
            <a:r>
              <a:rPr lang="en-US" i="1" dirty="0" err="1"/>
              <a:t>pdftools</a:t>
            </a:r>
            <a:r>
              <a:rPr lang="en-US" dirty="0"/>
              <a:t> library pipe-friendly?</a:t>
            </a:r>
          </a:p>
          <a:p>
            <a:endParaRPr lang="en-US" dirty="0"/>
          </a:p>
          <a:p>
            <a:r>
              <a:rPr lang="en-US" dirty="0"/>
              <a:t>Can we </a:t>
            </a:r>
            <a:r>
              <a:rPr lang="en-US" dirty="0">
                <a:solidFill>
                  <a:srgbClr val="0000FF"/>
                </a:solidFill>
              </a:rPr>
              <a:t>automate</a:t>
            </a:r>
            <a:r>
              <a:rPr lang="en-US" dirty="0"/>
              <a:t> long runs of pdf file conversions?</a:t>
            </a:r>
          </a:p>
          <a:p>
            <a:endParaRPr lang="en-US" dirty="0"/>
          </a:p>
          <a:p>
            <a:r>
              <a:rPr lang="en-US" dirty="0"/>
              <a:t>Main functions we saw in the primer?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pdf_text</a:t>
            </a:r>
            <a:r>
              <a:rPr lang="en-US" sz="2400" dirty="0">
                <a:solidFill>
                  <a:srgbClr val="0000FF"/>
                </a:solidFill>
              </a:rPr>
              <a:t>(),  </a:t>
            </a:r>
            <a:r>
              <a:rPr lang="en-US" sz="2400" dirty="0" err="1">
                <a:solidFill>
                  <a:srgbClr val="0000FF"/>
                </a:solidFill>
              </a:rPr>
              <a:t>pdf_toc</a:t>
            </a:r>
            <a:r>
              <a:rPr lang="en-US" sz="2400" dirty="0">
                <a:solidFill>
                  <a:srgbClr val="0000FF"/>
                </a:solidFill>
              </a:rPr>
              <a:t>(), </a:t>
            </a:r>
            <a:r>
              <a:rPr lang="en-US" sz="2400" dirty="0" err="1">
                <a:solidFill>
                  <a:srgbClr val="0000FF"/>
                </a:solidFill>
              </a:rPr>
              <a:t>pdf_info</a:t>
            </a:r>
            <a:r>
              <a:rPr lang="en-US" sz="2400" dirty="0">
                <a:solidFill>
                  <a:srgbClr val="0000FF"/>
                </a:solidFill>
              </a:rPr>
              <a:t>() for metadata, </a:t>
            </a:r>
            <a:r>
              <a:rPr lang="en-US" sz="2400" dirty="0" err="1">
                <a:solidFill>
                  <a:srgbClr val="0000FF"/>
                </a:solidFill>
              </a:rPr>
              <a:t>pdf_render_page</a:t>
            </a:r>
            <a:r>
              <a:rPr lang="en-US" sz="2400" dirty="0">
                <a:solidFill>
                  <a:srgbClr val="0000FF"/>
                </a:solidFill>
              </a:rPr>
              <a:t>() for bitmap arrays,</a:t>
            </a:r>
          </a:p>
          <a:p>
            <a:pPr lvl="1"/>
            <a:endParaRPr lang="en-US" sz="2400" dirty="0">
              <a:solidFill>
                <a:srgbClr val="0000FF"/>
              </a:solidFill>
            </a:endParaRPr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writePNG</a:t>
            </a:r>
            <a:r>
              <a:rPr lang="en-US" sz="2400" dirty="0">
                <a:solidFill>
                  <a:srgbClr val="0000FF"/>
                </a:solidFill>
              </a:rPr>
              <a:t>(), </a:t>
            </a:r>
            <a:r>
              <a:rPr lang="en-US" sz="2400" dirty="0" err="1">
                <a:solidFill>
                  <a:srgbClr val="0000FF"/>
                </a:solidFill>
              </a:rPr>
              <a:t>writeJPEG</a:t>
            </a:r>
            <a:r>
              <a:rPr lang="en-US" sz="2400" dirty="0">
                <a:solidFill>
                  <a:srgbClr val="0000FF"/>
                </a:solidFill>
              </a:rPr>
              <a:t>(), </a:t>
            </a:r>
            <a:r>
              <a:rPr lang="en-US" sz="2400" dirty="0" err="1">
                <a:solidFill>
                  <a:srgbClr val="0000FF"/>
                </a:solidFill>
              </a:rPr>
              <a:t>write_webp</a:t>
            </a:r>
            <a:r>
              <a:rPr lang="en-US" sz="2400" dirty="0">
                <a:solidFill>
                  <a:srgbClr val="0000FF"/>
                </a:solidFill>
              </a:rPr>
              <a:t>() </a:t>
            </a:r>
          </a:p>
          <a:p>
            <a:pPr lvl="1"/>
            <a:endParaRPr lang="en-US" sz="2400" dirty="0">
              <a:solidFill>
                <a:srgbClr val="0000FF"/>
              </a:solidFill>
            </a:endParaRPr>
          </a:p>
          <a:p>
            <a:pPr lvl="1"/>
            <a:r>
              <a:rPr lang="en-US" sz="2400" strike="sngStrike" dirty="0" err="1">
                <a:solidFill>
                  <a:srgbClr val="0000FF"/>
                </a:solidFill>
              </a:rPr>
              <a:t>tabulizer</a:t>
            </a:r>
            <a:r>
              <a:rPr lang="en-US" sz="2400" strike="sngStrike" dirty="0">
                <a:solidFill>
                  <a:srgbClr val="0000FF"/>
                </a:solidFill>
              </a:rPr>
              <a:t>::</a:t>
            </a:r>
            <a:r>
              <a:rPr lang="en-US" sz="2400" strike="sngStrike" dirty="0" err="1">
                <a:solidFill>
                  <a:srgbClr val="0000FF"/>
                </a:solidFill>
              </a:rPr>
              <a:t>extract_tables</a:t>
            </a:r>
            <a:r>
              <a:rPr lang="en-US" sz="2400" strike="sngStrike" dirty="0">
                <a:solidFill>
                  <a:srgbClr val="0000FF"/>
                </a:solidFill>
              </a:rPr>
              <a:t>()</a:t>
            </a:r>
            <a:endParaRPr lang="en-IN" sz="2400" strike="sngStrike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4E5C-D9C9-4CCF-91DF-FCECD0C835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Elementary DC from Images</a:t>
            </a:r>
          </a:p>
        </p:txBody>
      </p:sp>
    </p:spTree>
    <p:extLst>
      <p:ext uri="{BB962C8B-B14F-4D97-AF65-F5344CB8AC3E}">
        <p14:creationId xmlns:p14="http://schemas.microsoft.com/office/powerpoint/2010/main" val="40514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Elementary Image 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i="1" dirty="0"/>
              <a:t>Why</a:t>
            </a:r>
            <a:r>
              <a:rPr lang="en-US" dirty="0"/>
              <a:t> care about elementary image an?</a:t>
            </a:r>
          </a:p>
          <a:p>
            <a:endParaRPr lang="en-US" dirty="0"/>
          </a:p>
          <a:p>
            <a:r>
              <a:rPr lang="en-US" dirty="0"/>
              <a:t>We use 3 popular R packages - </a:t>
            </a:r>
            <a:r>
              <a:rPr lang="en-US" dirty="0" err="1"/>
              <a:t>EBImage</a:t>
            </a:r>
            <a:r>
              <a:rPr lang="en-US" dirty="0"/>
              <a:t>, imager and </a:t>
            </a:r>
            <a:r>
              <a:rPr lang="en-US" dirty="0" err="1"/>
              <a:t>OpenImageR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Open "</a:t>
            </a:r>
            <a:r>
              <a:rPr lang="en-US" b="1" dirty="0">
                <a:solidFill>
                  <a:srgbClr val="0000FF"/>
                </a:solidFill>
              </a:rPr>
              <a:t>Elementary Image An in </a:t>
            </a:r>
            <a:r>
              <a:rPr lang="en-US" b="1" dirty="0" err="1">
                <a:solidFill>
                  <a:srgbClr val="0000FF"/>
                </a:solidFill>
              </a:rPr>
              <a:t>R.Rmd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Ensure demo phots are all in your working dir.</a:t>
            </a:r>
          </a:p>
          <a:p>
            <a:endParaRPr lang="en-US" dirty="0"/>
          </a:p>
          <a:p>
            <a:r>
              <a:rPr lang="en-US" dirty="0"/>
              <a:t>Suppose you have an image - what kind of 'analysis' would you do? Where would you start?</a:t>
            </a:r>
          </a:p>
          <a:p>
            <a:endParaRPr lang="en-US" dirty="0"/>
          </a:p>
          <a:p>
            <a:r>
              <a:rPr lang="en-US" dirty="0"/>
              <a:t>Understanding images means: </a:t>
            </a:r>
          </a:p>
          <a:p>
            <a:pPr lvl="1"/>
            <a:r>
              <a:rPr lang="en-US" sz="2200" dirty="0"/>
              <a:t>Understanding image </a:t>
            </a:r>
            <a:r>
              <a:rPr lang="en-US" sz="2200" dirty="0">
                <a:solidFill>
                  <a:srgbClr val="0000FF"/>
                </a:solidFill>
              </a:rPr>
              <a:t>structure, storage, transfer, display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Understanding </a:t>
            </a:r>
            <a:r>
              <a:rPr lang="en-US" sz="2200" dirty="0">
                <a:solidFill>
                  <a:srgbClr val="0000FF"/>
                </a:solidFill>
              </a:rPr>
              <a:t>mathematical formulation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Understanding </a:t>
            </a:r>
            <a:r>
              <a:rPr lang="en-US" sz="2200" dirty="0">
                <a:solidFill>
                  <a:srgbClr val="0000FF"/>
                </a:solidFill>
              </a:rPr>
              <a:t>common manipulations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8493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Elementary Image An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dirty="0"/>
              <a:t>So what are images stored as?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all manipulations did we see?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packages did we use?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did we do with imager?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Learnings? Implications? Applications?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31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Intermediate Image-An</a:t>
            </a:r>
          </a:p>
        </p:txBody>
      </p:sp>
    </p:spTree>
    <p:extLst>
      <p:ext uri="{BB962C8B-B14F-4D97-AF65-F5344CB8AC3E}">
        <p14:creationId xmlns:p14="http://schemas.microsoft.com/office/powerpoint/2010/main" val="352389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65633</TotalTime>
  <Words>2546</Words>
  <Application>Microsoft Office PowerPoint</Application>
  <PresentationFormat>On-screen Show (4:3)</PresentationFormat>
  <Paragraphs>382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Custom Design</vt:lpstr>
      <vt:lpstr>Data Collection from  Images 101</vt:lpstr>
      <vt:lpstr>Session Outline</vt:lpstr>
      <vt:lpstr>DC from PDFs</vt:lpstr>
      <vt:lpstr>DC from PDF files (in R)</vt:lpstr>
      <vt:lpstr>pdftools review and recap</vt:lpstr>
      <vt:lpstr>Elementary DC from Images</vt:lpstr>
      <vt:lpstr>Elementary Image An</vt:lpstr>
      <vt:lpstr>Elementary Image An Recap</vt:lpstr>
      <vt:lpstr>Intermediate Image-An</vt:lpstr>
      <vt:lpstr>Intermediate Image An</vt:lpstr>
      <vt:lpstr>Intermediate Image An Recap</vt:lpstr>
      <vt:lpstr>Face-Recognition App with OpenCV in Py</vt:lpstr>
      <vt:lpstr>Why care about face recognition?</vt:lpstr>
      <vt:lpstr>Face recognition recap</vt:lpstr>
      <vt:lpstr>A Mini Use-case for DC from APIs</vt:lpstr>
      <vt:lpstr>Setting the Context: Dynamic Digital Advertising</vt:lpstr>
      <vt:lpstr>A Simple Dynamic Advertising Campaign</vt:lpstr>
      <vt:lpstr>A Simple Dynamic Advertising Campaign</vt:lpstr>
      <vt:lpstr>Digital Advertising: Some Data Signals and Events</vt:lpstr>
      <vt:lpstr>Digital Advertising: Data Signals and Events</vt:lpstr>
      <vt:lpstr>Session Wrap-up</vt:lpstr>
      <vt:lpstr>Session Wrap-up</vt:lpstr>
      <vt:lpstr>Thank You  Q &amp; A</vt:lpstr>
    </vt:vector>
  </TitlesOfParts>
  <Company>ISB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Research</dc:title>
  <dc:creator>20052</dc:creator>
  <cp:lastModifiedBy>Sudhir Voleti</cp:lastModifiedBy>
  <cp:revision>3502</cp:revision>
  <dcterms:created xsi:type="dcterms:W3CDTF">2009-09-01T05:41:01Z</dcterms:created>
  <dcterms:modified xsi:type="dcterms:W3CDTF">2019-04-14T06:11:19Z</dcterms:modified>
</cp:coreProperties>
</file>