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58" r:id="rId4"/>
    <p:sldId id="264" r:id="rId5"/>
    <p:sldId id="266" r:id="rId6"/>
    <p:sldId id="265" r:id="rId7"/>
    <p:sldId id="270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6327"/>
  </p:normalViewPr>
  <p:slideViewPr>
    <p:cSldViewPr>
      <p:cViewPr varScale="1">
        <p:scale>
          <a:sx n="140" d="100"/>
          <a:sy n="140" d="100"/>
        </p:scale>
        <p:origin x="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3A67019-EA2D-4210-91F3-C702F8DE32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88913"/>
            <a:ext cx="7162800" cy="89376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004888"/>
            <a:ext cx="7162800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72313" y="836613"/>
            <a:ext cx="1963737" cy="51133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836613"/>
            <a:ext cx="5743575" cy="51133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338" y="1557338"/>
            <a:ext cx="3744912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73650" y="1557338"/>
            <a:ext cx="37465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836613"/>
            <a:ext cx="6769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1557338"/>
            <a:ext cx="7643812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8637-3FC1-80D2-0518-326E5FE02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30801"/>
            <a:ext cx="7162800" cy="893762"/>
          </a:xfrm>
        </p:spPr>
        <p:txBody>
          <a:bodyPr/>
          <a:lstStyle/>
          <a:p>
            <a:pPr algn="ctr"/>
            <a:r>
              <a:rPr lang="en-US" sz="3600" b="1" dirty="0"/>
              <a:t>Beer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8B6-36E5-0CFD-282F-74D093C5D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353" y="1065152"/>
            <a:ext cx="7162800" cy="696912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sz="2000" dirty="0"/>
              <a:t>By Anmol More </a:t>
            </a:r>
            <a:r>
              <a:rPr lang="en-US" dirty="0"/>
              <a:t>		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4AD17-C8E2-7925-891B-D46AD3BD8D76}"/>
              </a:ext>
            </a:extLst>
          </p:cNvPr>
          <p:cNvSpPr txBox="1"/>
          <p:nvPr/>
        </p:nvSpPr>
        <p:spPr>
          <a:xfrm>
            <a:off x="7342188" y="6525344"/>
            <a:ext cx="174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PoweredTemplate.com</a:t>
            </a:r>
            <a:endParaRPr lang="uk-UA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451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7 : How do find similar beer drinkers by using written reviews only?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5EC6C3-C8A7-6A2D-B2C5-5A6F453E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  <a:p>
            <a:pPr>
              <a:buFont typeface="Wingdings" pitchFamily="2" charset="2"/>
              <a:buChar char="Ø"/>
            </a:pPr>
            <a:r>
              <a:rPr lang="en-US" sz="1800" kern="0" dirty="0"/>
              <a:t>Apply user – user, reviews – reviews collaborative filtering</a:t>
            </a:r>
          </a:p>
          <a:p>
            <a:pPr>
              <a:buFont typeface="Wingdings" pitchFamily="2" charset="2"/>
              <a:buChar char="Ø"/>
            </a:pPr>
            <a:r>
              <a:rPr lang="en-US" sz="1800" kern="0" dirty="0"/>
              <a:t>Use user – reviews</a:t>
            </a:r>
            <a:endParaRPr lang="en-US" sz="160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29215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FDA7-B3BC-0CC3-C7C3-ABB35138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1340768"/>
            <a:ext cx="6769100" cy="508000"/>
          </a:xfrm>
        </p:spPr>
        <p:txBody>
          <a:bodyPr/>
          <a:lstStyle/>
          <a:p>
            <a:r>
              <a:rPr lang="en-US" b="1" dirty="0"/>
              <a:t>Before Jumping to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F37-C46F-E9F1-0FE7-AA24C95B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988840"/>
            <a:ext cx="7643812" cy="439261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Exploratory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Review data from 1998-2012. Good data for 2009-2011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Duplicate reviews, repositing same review with different ratings : ~ 1%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Some beers were reviewed only in specific year. Breweries or Beer Brand might not be available now (Avoided for recommendation)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Review rating items are highly correlated &gt; 0.7 for overall rating, palette, aroma and taste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r>
              <a:rPr lang="en-US" b="1" dirty="0"/>
              <a:t>Fun Fact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Reviews are written during drinking hours, 50k+ reviews past midnight every hour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672"/>
            <a:ext cx="6911975" cy="723900"/>
          </a:xfrm>
        </p:spPr>
        <p:txBody>
          <a:bodyPr/>
          <a:lstStyle/>
          <a:p>
            <a:pPr algn="ctr">
              <a:defRPr/>
            </a:pPr>
            <a:r>
              <a:rPr lang="en-US" sz="2800" dirty="0"/>
              <a:t>Question 1 : Rank top 3 Breweries which produce the strongest beers ?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00807"/>
            <a:ext cx="6911975" cy="4825405"/>
          </a:xfrm>
        </p:spPr>
        <p:txBody>
          <a:bodyPr/>
          <a:lstStyle/>
          <a:p>
            <a:pPr marL="0" indent="0">
              <a:buNone/>
            </a:pPr>
            <a:endParaRPr lang="en-IN" sz="1800" b="1" dirty="0"/>
          </a:p>
          <a:p>
            <a:pPr>
              <a:buFont typeface="Wingdings" pitchFamily="2" charset="2"/>
              <a:buChar char="Ø"/>
            </a:pPr>
            <a:r>
              <a:rPr lang="en-IN" sz="1800" b="1" dirty="0"/>
              <a:t>Top two – Brewer Id : 36 and 6513</a:t>
            </a:r>
          </a:p>
          <a:p>
            <a:pPr>
              <a:buFont typeface="Wingdings" pitchFamily="2" charset="2"/>
              <a:buChar char="Ø"/>
            </a:pPr>
            <a:r>
              <a:rPr lang="en-IN" sz="1800" b="1" dirty="0"/>
              <a:t>Third position (No clear winner) – 2796 (~10 ABV)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b="0" dirty="0"/>
              <a:t>36 consistently came at higher ABV (Average Beer by Volume) by filtering across different criteria, ~ 12-13 % ABV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b="0" dirty="0"/>
              <a:t>6513 is the company producing beers with ABV as high as 57, 39 (quite an outlier)</a:t>
            </a:r>
          </a:p>
          <a:p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Considering at least 30 samples for a brewer, producing min 5 different beer varieties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95</a:t>
            </a:r>
            <a:r>
              <a:rPr lang="en-US" sz="1600" b="0" baseline="30000" dirty="0"/>
              <a:t>th</a:t>
            </a:r>
            <a:r>
              <a:rPr lang="en-US" sz="1600" b="0" dirty="0"/>
              <a:t> percentile ABV is 11, looking in top 5% range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ABV mean=7, median=6.5 and SD=2.2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Brewer 2830, 2958 not considered for third spot, some verities they produce on much lower ABV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1607" y="548680"/>
            <a:ext cx="6911975" cy="723900"/>
          </a:xfrm>
        </p:spPr>
        <p:txBody>
          <a:bodyPr/>
          <a:lstStyle/>
          <a:p>
            <a:pPr algn="ctr">
              <a:defRPr/>
            </a:pPr>
            <a:r>
              <a:rPr lang="en-US" sz="2800" dirty="0"/>
              <a:t>Question 2 : Which year did beers enjoy the highest ratings ?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916831"/>
            <a:ext cx="6911975" cy="4609381"/>
          </a:xfrm>
        </p:spPr>
        <p:txBody>
          <a:bodyPr/>
          <a:lstStyle/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Choice : 2010 </a:t>
            </a:r>
            <a:r>
              <a:rPr lang="en-US" sz="1800" dirty="0"/>
              <a:t>(3.9 mean rating, 3.8 consistently in other three rating scales)</a:t>
            </a:r>
          </a:p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Excluding 1998-2002, 2012, just 2 % of total data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Considered 1 decimal place, to remove objectivity of too granular numbers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Aroma being most important in rating, highly correlated to overall rating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TODO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2009 and 2010 are close in numbers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Prove statistical significance with hypothesis testing, 95% CI of 2010 rating is 3.9 and 3.8 on other fronts</a:t>
            </a:r>
          </a:p>
        </p:txBody>
      </p:sp>
    </p:spTree>
    <p:extLst>
      <p:ext uri="{BB962C8B-B14F-4D97-AF65-F5344CB8AC3E}">
        <p14:creationId xmlns:p14="http://schemas.microsoft.com/office/powerpoint/2010/main" val="204627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>
              <a:defRPr/>
            </a:pPr>
            <a:r>
              <a:rPr lang="en-US" sz="2400" dirty="0"/>
              <a:t>Question 3 : Based on the user’s ratings which factors are important among taste, aroma, appearance, and palette?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201537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Choice : Aroma</a:t>
            </a:r>
            <a:endParaRPr lang="en-US" sz="1800" dirty="0"/>
          </a:p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Aroma is highly correlated to overall review score ~ 0.8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Aroma, Nose, Smell together &gt;&gt;&gt; Taste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Feature importance of fitment in regression, 90% contribution in overall rating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Taste and palette are correlated to aroma ~ 0.7</a:t>
            </a:r>
          </a:p>
          <a:p>
            <a:pPr marL="457200" lvl="1" indent="0">
              <a:buNone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5BCB7-BEC8-5671-5676-0AD822EC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085184"/>
            <a:ext cx="5472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4. If you were to recommend 3 beers to your friends based on this data which ones will you recommend 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AC3171-1538-4745-BEC7-2DF5ED4D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Recommendations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dirty="0"/>
              <a:t>Hop Rod Rye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dirty="0"/>
              <a:t>Racer 5 India Pale Ale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dirty="0"/>
              <a:t>La Fin Du Monde</a:t>
            </a:r>
            <a:endParaRPr lang="en-US" sz="1400" b="0" kern="0" dirty="0"/>
          </a:p>
          <a:p>
            <a:pPr>
              <a:buFont typeface="Wingdings" pitchFamily="2" charset="2"/>
              <a:buChar char="Ø"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b="0" kern="0" dirty="0"/>
              <a:t>Lot of beers have mean/median rating of 5, even after filtering based on No. of reviews threshold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b="0" kern="0" dirty="0"/>
              <a:t>Take top 100 reviewers top rated beers, these can be food bloggers, influencers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b="0" kern="0" dirty="0"/>
              <a:t>Recommend most reviewed top 3 beers</a:t>
            </a:r>
          </a:p>
          <a:p>
            <a:pPr lvl="1">
              <a:buFont typeface="Wingdings" pitchFamily="2" charset="2"/>
              <a:buChar char="§"/>
            </a:pPr>
            <a:endParaRPr lang="en-US" sz="1200" b="0" kern="0" dirty="0"/>
          </a:p>
          <a:p>
            <a:pPr lvl="1">
              <a:buFont typeface="Wingdings" pitchFamily="2" charset="2"/>
              <a:buChar char="Ø"/>
            </a:pPr>
            <a:endParaRPr lang="en-US" sz="1200" b="0" kern="0" dirty="0"/>
          </a:p>
          <a:p>
            <a:pPr lvl="1">
              <a:buFont typeface="Wingdings" pitchFamily="2" charset="2"/>
              <a:buChar char="Ø"/>
            </a:pPr>
            <a:endParaRPr lang="en-US" sz="1200" b="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249807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4E0E-1E09-49DD-223F-B118BC14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(Text Reviews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9AF9-5627-2A44-BACF-9C91413A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465388"/>
            <a:ext cx="7643812" cy="4392612"/>
          </a:xfrm>
        </p:spPr>
        <p:txBody>
          <a:bodyPr/>
          <a:lstStyle/>
          <a:p>
            <a:r>
              <a:rPr lang="en-US" b="1" dirty="0"/>
              <a:t>Tried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0" dirty="0"/>
              <a:t>Text reviews sentiment analysis GCP NLP sentiment analysis. Failed few times, tried with smaller set</a:t>
            </a:r>
          </a:p>
          <a:p>
            <a:pPr lvl="1"/>
            <a:r>
              <a:rPr lang="en-US" b="0" dirty="0" err="1"/>
              <a:t>Huggingface</a:t>
            </a:r>
            <a:r>
              <a:rPr lang="en-US" b="0" dirty="0"/>
              <a:t> models on local machine</a:t>
            </a:r>
          </a:p>
          <a:p>
            <a:pPr lvl="1"/>
            <a:r>
              <a:rPr lang="en-US" b="0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170884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5 : Which Beer style seems to be the </a:t>
            </a:r>
            <a:r>
              <a:rPr lang="en-IN" sz="2400" dirty="0" err="1"/>
              <a:t>favorite</a:t>
            </a:r>
            <a:r>
              <a:rPr lang="en-IN" sz="2400" dirty="0"/>
              <a:t> based on reviews written by users?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5EC6C3-C8A7-6A2D-B2C5-5A6F453E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Favorite : </a:t>
            </a:r>
            <a:r>
              <a:rPr lang="en-IN" sz="1800" b="1" dirty="0"/>
              <a:t>English Bitter</a:t>
            </a:r>
          </a:p>
          <a:p>
            <a:pPr>
              <a:buFont typeface="Wingdings" pitchFamily="2" charset="2"/>
              <a:buChar char="Ø"/>
            </a:pPr>
            <a:endParaRPr lang="en-IN" sz="1800" b="1" kern="0" dirty="0"/>
          </a:p>
          <a:p>
            <a:pPr>
              <a:buFont typeface="Wingdings" pitchFamily="2" charset="2"/>
              <a:buChar char="Ø"/>
            </a:pPr>
            <a:r>
              <a:rPr lang="en-IN" sz="1800" b="1" kern="0" dirty="0"/>
              <a:t>Considerations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kern="0" dirty="0"/>
              <a:t>Tried GCP NLP API on sample set of 500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kern="0" dirty="0"/>
              <a:t>Take mean of all reviews, grouped by beer style</a:t>
            </a:r>
            <a:endParaRPr lang="en-US" sz="1400" b="0" kern="0" dirty="0"/>
          </a:p>
          <a:p>
            <a:pPr marL="0" indent="0">
              <a:buNone/>
            </a:pPr>
            <a:endParaRPr lang="en-US" sz="1800" b="1" kern="0" dirty="0"/>
          </a:p>
          <a:p>
            <a:pPr marL="0" indent="0">
              <a:buNone/>
            </a:pPr>
            <a:r>
              <a:rPr lang="en-US" sz="1800" b="1" kern="0" dirty="0"/>
              <a:t>Top 3 – A bigger sample set is required</a:t>
            </a:r>
          </a:p>
          <a:p>
            <a:pPr marL="0" indent="0">
              <a:buNone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English Bitter - 0.7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American Black Ale - 0.6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err="1"/>
              <a:t>Dunkelweizen</a:t>
            </a:r>
            <a:r>
              <a:rPr lang="en-IN" sz="1600" dirty="0"/>
              <a:t> - 0.5</a:t>
            </a:r>
            <a:endParaRPr lang="en-US" sz="1600" b="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173493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6 : How does written review compare to overall review score for the beer styles?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5EC6C3-C8A7-6A2D-B2C5-5A6F453E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Text review mean sentiment : 3.3 </a:t>
            </a:r>
            <a:r>
              <a:rPr lang="en-US" sz="1800" kern="0" dirty="0"/>
              <a:t>on scale of (1,5)</a:t>
            </a:r>
          </a:p>
          <a:p>
            <a:pPr>
              <a:buFont typeface="Wingdings" pitchFamily="2" charset="2"/>
              <a:buChar char="Ø"/>
            </a:pPr>
            <a:r>
              <a:rPr lang="en-US" sz="1800" kern="0" dirty="0"/>
              <a:t>Mean</a:t>
            </a:r>
            <a:r>
              <a:rPr lang="en-US" sz="1800" b="1" kern="0" dirty="0"/>
              <a:t> review score : 3.8</a:t>
            </a:r>
          </a:p>
          <a:p>
            <a:pPr>
              <a:buFont typeface="Wingdings" pitchFamily="2" charset="2"/>
              <a:buChar char="Ø"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kern="0" dirty="0"/>
              <a:t>Text reviews are good proxy to </a:t>
            </a:r>
            <a:r>
              <a:rPr lang="en-US" sz="1800" kern="0"/>
              <a:t>beer user rating</a:t>
            </a:r>
            <a:endParaRPr lang="en-US" sz="160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1149894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9">
      <a:dk1>
        <a:srgbClr val="4D4D4D"/>
      </a:dk1>
      <a:lt1>
        <a:srgbClr val="FFFFFF"/>
      </a:lt1>
      <a:dk2>
        <a:srgbClr val="000000"/>
      </a:dk2>
      <a:lt2>
        <a:srgbClr val="663300"/>
      </a:lt2>
      <a:accent1>
        <a:srgbClr val="FF9966"/>
      </a:accent1>
      <a:accent2>
        <a:srgbClr val="800000"/>
      </a:accent2>
      <a:accent3>
        <a:srgbClr val="FFFFFF"/>
      </a:accent3>
      <a:accent4>
        <a:srgbClr val="404040"/>
      </a:accent4>
      <a:accent5>
        <a:srgbClr val="FFCAB8"/>
      </a:accent5>
      <a:accent6>
        <a:srgbClr val="730000"/>
      </a:accent6>
      <a:hlink>
        <a:srgbClr val="FFCC66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FF505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E74848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B9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111111"/>
        </a:dk1>
        <a:lt1>
          <a:srgbClr val="FFFFFF"/>
        </a:lt1>
        <a:dk2>
          <a:srgbClr val="000000"/>
        </a:dk2>
        <a:lt2>
          <a:srgbClr val="FF6600"/>
        </a:lt2>
        <a:accent1>
          <a:srgbClr val="FF9966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B9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FF6600"/>
        </a:lt2>
        <a:accent1>
          <a:srgbClr val="FF9966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CAB8"/>
        </a:accent5>
        <a:accent6>
          <a:srgbClr val="B9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404040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203</TotalTime>
  <Words>647</Words>
  <Application>Microsoft Macintosh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template</vt:lpstr>
      <vt:lpstr>Beer Data Analysis</vt:lpstr>
      <vt:lpstr>Before Jumping to Answers</vt:lpstr>
      <vt:lpstr>Question 1 : Rank top 3 Breweries which produce the strongest beers ?</vt:lpstr>
      <vt:lpstr>Question 2 : Which year did beers enjoy the highest ratings ?</vt:lpstr>
      <vt:lpstr>Question 3 : Based on the user’s ratings which factors are important among taste, aroma, appearance, and palette?</vt:lpstr>
      <vt:lpstr>Question 4. If you were to recommend 3 beers to your friends based on this data which ones will you recommend ?</vt:lpstr>
      <vt:lpstr>Natural Language Processing (Text Reviews Analysis)</vt:lpstr>
      <vt:lpstr>Question 5 : Which Beer style seems to be the favorite based on reviews written by users?</vt:lpstr>
      <vt:lpstr>Question 6 : How does written review compare to overall review score for the beer styles?</vt:lpstr>
      <vt:lpstr>Question 7 : How do find similar beer drinkers by using written reviews only?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Analysis</dc:title>
  <dc:creator>Anmol More</dc:creator>
  <cp:lastModifiedBy>Anmol More</cp:lastModifiedBy>
  <cp:revision>29</cp:revision>
  <dcterms:created xsi:type="dcterms:W3CDTF">2022-07-30T15:48:36Z</dcterms:created>
  <dcterms:modified xsi:type="dcterms:W3CDTF">2022-07-31T09:14:59Z</dcterms:modified>
</cp:coreProperties>
</file>