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0"/>
  </p:notesMasterIdLst>
  <p:sldIdLst>
    <p:sldId id="256" r:id="rId2"/>
    <p:sldId id="416" r:id="rId3"/>
    <p:sldId id="359" r:id="rId4"/>
    <p:sldId id="417" r:id="rId5"/>
    <p:sldId id="388" r:id="rId6"/>
    <p:sldId id="389" r:id="rId7"/>
    <p:sldId id="390" r:id="rId8"/>
    <p:sldId id="391" r:id="rId9"/>
    <p:sldId id="355" r:id="rId10"/>
    <p:sldId id="392" r:id="rId11"/>
    <p:sldId id="319" r:id="rId12"/>
    <p:sldId id="393" r:id="rId13"/>
    <p:sldId id="323" r:id="rId14"/>
    <p:sldId id="395" r:id="rId15"/>
    <p:sldId id="436" r:id="rId16"/>
    <p:sldId id="394" r:id="rId17"/>
    <p:sldId id="435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15" r:id="rId26"/>
    <p:sldId id="396" r:id="rId27"/>
    <p:sldId id="422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3541B-06DA-45DF-A891-43FE4AD16161}">
          <p14:sldIdLst>
            <p14:sldId id="256"/>
            <p14:sldId id="416"/>
          </p14:sldIdLst>
        </p14:section>
        <p14:section name="What is Angular 2" id="{39BD6F12-D600-409F-BBA1-92B78B934C53}">
          <p14:sldIdLst>
            <p14:sldId id="359"/>
            <p14:sldId id="417"/>
          </p14:sldIdLst>
        </p14:section>
        <p14:section name="Template Syntax" id="{0554F4D1-7114-4820-A607-6B8E0809EE9F}">
          <p14:sldIdLst>
            <p14:sldId id="388"/>
            <p14:sldId id="389"/>
            <p14:sldId id="390"/>
            <p14:sldId id="391"/>
          </p14:sldIdLst>
        </p14:section>
        <p14:section name="Component Model" id="{E6183304-72F1-49D9-8354-CB9AB3FC3E10}">
          <p14:sldIdLst>
            <p14:sldId id="355"/>
            <p14:sldId id="392"/>
          </p14:sldIdLst>
        </p14:section>
        <p14:section name="Injector" id="{E578B5F8-7F15-4D4D-A215-40515C52D57D}">
          <p14:sldIdLst>
            <p14:sldId id="319"/>
            <p14:sldId id="393"/>
            <p14:sldId id="323"/>
            <p14:sldId id="395"/>
            <p14:sldId id="436"/>
            <p14:sldId id="394"/>
          </p14:sldIdLst>
        </p14:section>
        <p14:section name="NgModule" id="{9CA128F9-59D5-42F4-8681-C8FF79AB79CB}">
          <p14:sldIdLst>
            <p14:sldId id="435"/>
            <p14:sldId id="428"/>
            <p14:sldId id="429"/>
            <p14:sldId id="430"/>
            <p14:sldId id="431"/>
            <p14:sldId id="432"/>
            <p14:sldId id="433"/>
            <p14:sldId id="434"/>
          </p14:sldIdLst>
        </p14:section>
        <p14:section name="Change Detection" id="{80666541-86FF-4812-BC1B-109C1D91DB6B}">
          <p14:sldIdLst>
            <p14:sldId id="415"/>
            <p14:sldId id="396"/>
            <p14:sldId id="422"/>
          </p14:sldIdLst>
        </p14:section>
        <p14:section name="End" id="{296B01CA-A3C6-4EC5-BE82-C49FB2AF170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4" autoAdjust="0"/>
    <p:restoredTop sz="66932" autoAdjust="0"/>
  </p:normalViewPr>
  <p:slideViewPr>
    <p:cSldViewPr snapToGrid="0">
      <p:cViewPr varScale="1">
        <p:scale>
          <a:sx n="45" d="100"/>
          <a:sy n="45" d="100"/>
        </p:scale>
        <p:origin x="2196" y="42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445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7" d="100"/>
        <a:sy n="67" d="100"/>
      </p:scale>
      <p:origin x="0" y="-60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4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EAA91-75DA-4550-B3C6-86A59B093AC1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64A-BED1-4DE7-B370-BB458267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11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38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431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5664A-BED1-4DE7-B370-BB4582675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70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51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1" y="6510354"/>
            <a:ext cx="1245791" cy="2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708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847970"/>
            <a:ext cx="6858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23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217A9-F33D-4D35-90AB-047783622248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371293C-9B5A-4F22-A807-4EF6A4741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58252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2108269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48900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1837426"/>
          </a:xfrm>
        </p:spPr>
        <p:txBody>
          <a:bodyPr/>
          <a:lstStyle>
            <a:lvl1pPr marL="457200" indent="-457200">
              <a:lnSpc>
                <a:spcPct val="90000"/>
              </a:lnSpc>
              <a:buFont typeface="Wingdings" panose="05000000000000000000" pitchFamily="2" charset="2"/>
              <a:buChar char="§"/>
              <a:defRPr/>
            </a:lvl1pPr>
            <a:lvl2pPr marL="834217" indent="-457200">
              <a:lnSpc>
                <a:spcPct val="90000"/>
              </a:lnSpc>
              <a:buFont typeface="Wingdings" panose="05000000000000000000" pitchFamily="2" charset="2"/>
              <a:buChar char="Ø"/>
              <a:defRPr sz="2400"/>
            </a:lvl2pPr>
            <a:lvl3pPr marL="1096933" indent="-342900">
              <a:lnSpc>
                <a:spcPct val="90000"/>
              </a:lnSpc>
              <a:buFont typeface="Wingdings" panose="05000000000000000000" pitchFamily="2" charset="2"/>
              <a:buChar char="ü"/>
              <a:defRPr sz="2000"/>
            </a:lvl3pPr>
            <a:lvl4pPr marL="1436909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4pPr>
            <a:lvl5pPr marL="1768947" indent="-342900">
              <a:lnSpc>
                <a:spcPct val="90000"/>
              </a:lnSpc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81" y="6510354"/>
            <a:ext cx="1245791" cy="2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1059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9403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0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436" y="1190899"/>
            <a:ext cx="8363936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14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9" r:id="rId6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>
          <a:ln w="3175">
            <a:noFill/>
          </a:ln>
          <a:solidFill>
            <a:schemeClr val="tx1">
              <a:alpha val="99000"/>
            </a:schemeClr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0" kern="1200">
          <a:solidFill>
            <a:schemeClr val="tx1">
              <a:alpha val="99000"/>
            </a:schemeClr>
          </a:solidFill>
          <a:latin typeface="Consolas" pitchFamily="49" charset="0"/>
          <a:ea typeface="+mn-ea"/>
          <a:cs typeface="Consolas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40684" y="3013501"/>
            <a:ext cx="72626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Angular 2.x Architecture</a:t>
            </a:r>
          </a:p>
        </p:txBody>
      </p:sp>
    </p:spTree>
    <p:extLst>
      <p:ext uri="{BB962C8B-B14F-4D97-AF65-F5344CB8AC3E}">
        <p14:creationId xmlns:p14="http://schemas.microsoft.com/office/powerpoint/2010/main" val="944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207" y="11542"/>
            <a:ext cx="7661072" cy="68403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selector: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-list'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template: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="let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setActive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class.done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todo.text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@Output()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selectedChange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@Input('source')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db:Db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proxy:Proxy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77207" y="65314"/>
            <a:ext cx="8789586" cy="4570186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12162" y="5052786"/>
            <a:ext cx="7057596" cy="954832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12162" y="6119586"/>
            <a:ext cx="7057596" cy="401216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605841">
            <a:off x="6822824" y="546739"/>
            <a:ext cx="2249305" cy="4671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Component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1542"/>
            <a:ext cx="9144000" cy="6840334"/>
          </a:xfrm>
          <a:prstGeom prst="rect">
            <a:avLst/>
          </a:prstGeom>
          <a:solidFill>
            <a:schemeClr val="bg2">
              <a:alpha val="76000"/>
            </a:schemeClr>
          </a:solidFill>
          <a:ln>
            <a:solidFill>
              <a:schemeClr val="bg2"/>
            </a:solidFill>
            <a:headEnd type="none" w="med" len="med"/>
            <a:tailEnd type="none" w="med" len="med"/>
          </a:ln>
          <a:effectLst>
            <a:outerShdw blurRad="40000" dist="23000" dir="5400000" sx="1000" sy="1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4685" y="2350407"/>
            <a:ext cx="82546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2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-list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[source]=</a:t>
            </a:r>
            <a:r>
              <a:rPr lang="en-US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(selected-change)=</a:t>
            </a:r>
            <a:r>
              <a:rPr lang="en-US" alt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"update($event)"</a:t>
            </a:r>
            <a:r>
              <a:rPr lang="en-US" altLang="en-US" sz="2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01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Dependency Injection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883692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Injector Overview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9856" y="1736534"/>
            <a:ext cx="7904288" cy="280076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@Injectable()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 {}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@Injectable()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Car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constructor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engine : Engine ) {}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injector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Injector.resolveAndCreate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([ Car , Engine ]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injector.get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(Car);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180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 bwMode="auto">
          <a:xfrm>
            <a:off x="4789714" y="5363227"/>
            <a:ext cx="2685311" cy="1282235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615820" y="1614196"/>
            <a:ext cx="1912776" cy="914400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Parent Injector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A,B,C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15820" y="2847593"/>
            <a:ext cx="1912776" cy="914400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Child Injector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A,B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15820" y="4080990"/>
            <a:ext cx="1912776" cy="914400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Child Injector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1572208" y="2528596"/>
            <a:ext cx="0" cy="3189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1572208" y="3761993"/>
            <a:ext cx="0" cy="3189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72408" y="1932896"/>
            <a:ext cx="53187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Injector.resolveAndCreate</a:t>
            </a:r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([A,B,C])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2408" y="3166292"/>
            <a:ext cx="49388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c1 = </a:t>
            </a:r>
            <a:r>
              <a:rPr lang="en-US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p.resolveAndCreateChild</a:t>
            </a:r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([A,B])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72407" y="4399688"/>
            <a:ext cx="48122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 c2 = c1.resolveAndCreateChild([A])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2407" y="5494585"/>
            <a:ext cx="15196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rPr>
              <a:t>c2.get(A) =&gt;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104003" y="5926190"/>
            <a:ext cx="799323" cy="595699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8" name="Rounded Rectangle 17"/>
          <p:cNvSpPr/>
          <p:nvPr/>
        </p:nvSpPr>
        <p:spPr bwMode="auto">
          <a:xfrm>
            <a:off x="6388596" y="5926189"/>
            <a:ext cx="799323" cy="595699"/>
          </a:xfrm>
          <a:prstGeom prst="roundRect">
            <a:avLst>
              <a:gd name="adj" fmla="val 850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89436" y="5716209"/>
            <a:ext cx="3678711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@Injectable()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A{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b:B,c:C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  <a:r>
              <a:rPr kumimoji="0" lang="en-US" altLang="en-US" sz="15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//...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57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609398"/>
          </a:xfrm>
        </p:spPr>
        <p:txBody>
          <a:bodyPr/>
          <a:lstStyle/>
          <a:p>
            <a:r>
              <a:rPr lang="en-US" dirty="0"/>
              <a:t>Injection Resolution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9436" y="1427584"/>
            <a:ext cx="8493307" cy="490790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chemeClr val="tx1"/>
                </a:solidFill>
              </a:rPr>
              <a:t>Platform Injectors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48018" y="2743655"/>
            <a:ext cx="7247964" cy="283145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chemeClr val="tx1"/>
                </a:solidFill>
              </a:rPr>
              <a:t>Component Injectors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980129" y="2573372"/>
            <a:ext cx="354563" cy="3405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1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705461" y="1257301"/>
            <a:ext cx="354563" cy="3405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00458" y="2082281"/>
            <a:ext cx="7874374" cy="387998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 w="0"/>
                <a:solidFill>
                  <a:schemeClr val="tx1"/>
                </a:solidFill>
              </a:rPr>
              <a:t>Application Injectors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8334692" y="1905458"/>
            <a:ext cx="354563" cy="34056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2</a:t>
            </a:r>
          </a:p>
        </p:txBody>
      </p:sp>
      <p:grpSp>
        <p:nvGrpSpPr>
          <p:cNvPr id="14" name="green tree"/>
          <p:cNvGrpSpPr/>
          <p:nvPr/>
        </p:nvGrpSpPr>
        <p:grpSpPr>
          <a:xfrm>
            <a:off x="3334155" y="3429000"/>
            <a:ext cx="2475689" cy="1876283"/>
            <a:chOff x="4880324" y="245357"/>
            <a:chExt cx="3873049" cy="3532767"/>
          </a:xfrm>
        </p:grpSpPr>
        <p:sp>
          <p:nvSpPr>
            <p:cNvPr id="15" name="Rounded Rectangle 14"/>
            <p:cNvSpPr/>
            <p:nvPr/>
          </p:nvSpPr>
          <p:spPr bwMode="auto">
            <a:xfrm>
              <a:off x="5430648" y="1354804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374408" y="1354804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7937540" y="2338915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918468" y="2338914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5899396" y="2338914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4880324" y="2349840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6429387" y="245357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15" idx="0"/>
            </p:cNvCxnSpPr>
            <p:nvPr/>
          </p:nvCxnSpPr>
          <p:spPr>
            <a:xfrm flipH="1">
              <a:off x="5838565" y="777202"/>
              <a:ext cx="998739" cy="577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1" idx="2"/>
              <a:endCxn id="16" idx="0"/>
            </p:cNvCxnSpPr>
            <p:nvPr/>
          </p:nvCxnSpPr>
          <p:spPr>
            <a:xfrm>
              <a:off x="6837304" y="777202"/>
              <a:ext cx="945021" cy="57760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5" idx="2"/>
              <a:endCxn id="19" idx="0"/>
            </p:cNvCxnSpPr>
            <p:nvPr/>
          </p:nvCxnSpPr>
          <p:spPr>
            <a:xfrm>
              <a:off x="5838565" y="1886649"/>
              <a:ext cx="468748" cy="452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5" idx="2"/>
              <a:endCxn id="20" idx="0"/>
            </p:cNvCxnSpPr>
            <p:nvPr/>
          </p:nvCxnSpPr>
          <p:spPr>
            <a:xfrm flipH="1">
              <a:off x="5288241" y="1886649"/>
              <a:ext cx="550324" cy="4631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6" idx="2"/>
              <a:endCxn id="17" idx="0"/>
            </p:cNvCxnSpPr>
            <p:nvPr/>
          </p:nvCxnSpPr>
          <p:spPr>
            <a:xfrm>
              <a:off x="7782325" y="1886649"/>
              <a:ext cx="563132" cy="4522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6" idx="2"/>
              <a:endCxn id="18" idx="0"/>
            </p:cNvCxnSpPr>
            <p:nvPr/>
          </p:nvCxnSpPr>
          <p:spPr>
            <a:xfrm flipH="1">
              <a:off x="7326385" y="1886649"/>
              <a:ext cx="455940" cy="45226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 bwMode="auto">
            <a:xfrm>
              <a:off x="6918467" y="3246279"/>
              <a:ext cx="815833" cy="53184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cxnSp>
          <p:nvCxnSpPr>
            <p:cNvPr id="29" name="Straight Arrow Connector 28"/>
            <p:cNvCxnSpPr>
              <a:stCxn id="18" idx="2"/>
              <a:endCxn id="28" idx="0"/>
            </p:cNvCxnSpPr>
            <p:nvPr/>
          </p:nvCxnSpPr>
          <p:spPr>
            <a:xfrm flipH="1">
              <a:off x="7326384" y="2870759"/>
              <a:ext cx="1" cy="3755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3272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689250" cy="553998"/>
          </a:xfrm>
        </p:spPr>
        <p:txBody>
          <a:bodyPr/>
          <a:lstStyle/>
          <a:p>
            <a:r>
              <a:rPr lang="en-US" sz="4000" dirty="0"/>
              <a:t>Configuring The Component Injector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539" y="1209604"/>
            <a:ext cx="8266922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selector: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-list'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providers : [</a:t>
            </a:r>
            <a:r>
              <a:rPr lang="en-US" altLang="en-US" sz="24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UserProxy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template: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`...`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TodoListComponent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693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Configuring The Application Injector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6273" y="1266408"/>
            <a:ext cx="7887101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... 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providers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:[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UserProxy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bootstrap   :[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AppComponent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imports     :[...]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platformBrowserDynamic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AppModule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01934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NgModule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96685"/>
      </p:ext>
    </p:extLst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Modules </a:t>
            </a:r>
            <a:r>
              <a:rPr lang="en-US" sz="2800" dirty="0"/>
              <a:t>(</a:t>
            </a:r>
            <a:r>
              <a:rPr lang="en-US" sz="2800" dirty="0" err="1"/>
              <a:t>NgModule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667477" cy="28500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Organize an application into cohesive blocks of functionality.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Template Context </a:t>
            </a:r>
            <a:r>
              <a:rPr lang="en-US" sz="2000" dirty="0"/>
              <a:t>(Components, Directives &amp; Pipes)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Injector</a:t>
            </a:r>
            <a:r>
              <a:rPr lang="en-US" dirty="0"/>
              <a:t> </a:t>
            </a:r>
            <a:r>
              <a:rPr lang="en-US" sz="2000" dirty="0"/>
              <a:t>(Services)</a:t>
            </a:r>
          </a:p>
        </p:txBody>
      </p:sp>
    </p:spTree>
    <p:extLst>
      <p:ext uri="{BB962C8B-B14F-4D97-AF65-F5344CB8AC3E}">
        <p14:creationId xmlns:p14="http://schemas.microsoft.com/office/powerpoint/2010/main" val="153301966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Context</a:t>
            </a:r>
          </a:p>
        </p:txBody>
      </p:sp>
      <p:cxnSp>
        <p:nvCxnSpPr>
          <p:cNvPr id="20" name="Straight Arrow Connector 19"/>
          <p:cNvCxnSpPr>
            <a:stCxn id="18" idx="7"/>
          </p:cNvCxnSpPr>
          <p:nvPr/>
        </p:nvCxnSpPr>
        <p:spPr>
          <a:xfrm flipV="1">
            <a:off x="3253033" y="3074438"/>
            <a:ext cx="1318372" cy="2053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FormsModule"/>
          <p:cNvGrpSpPr/>
          <p:nvPr/>
        </p:nvGrpSpPr>
        <p:grpSpPr>
          <a:xfrm>
            <a:off x="528999" y="4353844"/>
            <a:ext cx="2997576" cy="1689609"/>
            <a:chOff x="389436" y="1913466"/>
            <a:chExt cx="2997576" cy="1689609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389436" y="1913466"/>
              <a:ext cx="2997576" cy="1689609"/>
            </a:xfrm>
            <a:prstGeom prst="roundRect">
              <a:avLst>
                <a:gd name="adj" fmla="val 5463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FormsModule</a:t>
              </a:r>
              <a:endParaRPr lang="en-US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996371" y="2789359"/>
              <a:ext cx="1397217" cy="569661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1369573">
              <a:off x="1189258" y="2704624"/>
              <a:ext cx="755544" cy="16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7200" y="2500604"/>
              <a:ext cx="2319152" cy="1007704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09003" y="2382898"/>
              <a:ext cx="841525" cy="172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949629" y="2555336"/>
              <a:ext cx="1363525" cy="902979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exports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(</a:t>
              </a:r>
              <a:r>
                <a:rPr lang="en-US" sz="1100" dirty="0" err="1">
                  <a:solidFill>
                    <a:schemeClr val="tx1"/>
                  </a:solidFill>
                </a:rPr>
                <a:t>NgModel</a:t>
              </a:r>
              <a:r>
                <a:rPr lang="en-US" sz="1100" dirty="0">
                  <a:solidFill>
                    <a:schemeClr val="tx1"/>
                  </a:solidFill>
                </a:rPr>
                <a:t>…)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31" idx="0"/>
          </p:cNvCxnSpPr>
          <p:nvPr/>
        </p:nvCxnSpPr>
        <p:spPr>
          <a:xfrm flipH="1" flipV="1">
            <a:off x="7267747" y="2833560"/>
            <a:ext cx="704586" cy="2256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RouterModule"/>
          <p:cNvGrpSpPr/>
          <p:nvPr/>
        </p:nvGrpSpPr>
        <p:grpSpPr>
          <a:xfrm>
            <a:off x="5755798" y="4350972"/>
            <a:ext cx="2997576" cy="1786707"/>
            <a:chOff x="389436" y="1816368"/>
            <a:chExt cx="2997576" cy="1786707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389436" y="1816368"/>
              <a:ext cx="2997576" cy="1786707"/>
            </a:xfrm>
            <a:prstGeom prst="roundRect">
              <a:avLst>
                <a:gd name="adj" fmla="val 5463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Arial Narrow" panose="020B0606020202030204" pitchFamily="34" charset="0"/>
                </a:rPr>
                <a:t>CommonModule</a:t>
              </a:r>
              <a:endParaRPr lang="en-US" sz="16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996371" y="2789359"/>
              <a:ext cx="1397217" cy="569661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085061">
              <a:off x="1134828" y="2704624"/>
              <a:ext cx="755544" cy="1694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527200" y="2500604"/>
              <a:ext cx="2319152" cy="1007704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09003" y="2382898"/>
              <a:ext cx="841525" cy="1724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898787" y="2555336"/>
              <a:ext cx="1414367" cy="902979"/>
            </a:xfrm>
            <a:prstGeom prst="ellipse">
              <a:avLst/>
            </a:prstGeom>
            <a:solidFill>
              <a:schemeClr val="bg2">
                <a:lumMod val="85000"/>
              </a:schemeClr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exports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( </a:t>
              </a:r>
              <a:r>
                <a:rPr lang="en-US" sz="1100" dirty="0" err="1">
                  <a:solidFill>
                    <a:schemeClr val="tx1"/>
                  </a:solidFill>
                </a:rPr>
                <a:t>NgIf</a:t>
              </a:r>
              <a:r>
                <a:rPr lang="en-US" sz="1100" dirty="0">
                  <a:solidFill>
                    <a:schemeClr val="tx1"/>
                  </a:solidFill>
                </a:rPr>
                <a:t> , … )</a:t>
              </a:r>
            </a:p>
          </p:txBody>
        </p:sp>
      </p:grpSp>
      <p:grpSp>
        <p:nvGrpSpPr>
          <p:cNvPr id="52" name="tc_Imports"/>
          <p:cNvGrpSpPr/>
          <p:nvPr/>
        </p:nvGrpSpPr>
        <p:grpSpPr>
          <a:xfrm>
            <a:off x="4226960" y="1898755"/>
            <a:ext cx="3264412" cy="1934022"/>
            <a:chOff x="4226960" y="1898755"/>
            <a:chExt cx="3264412" cy="1934022"/>
          </a:xfrm>
        </p:grpSpPr>
        <p:sp>
          <p:nvSpPr>
            <p:cNvPr id="8" name="Oval 7"/>
            <p:cNvSpPr/>
            <p:nvPr/>
          </p:nvSpPr>
          <p:spPr bwMode="auto">
            <a:xfrm>
              <a:off x="4226960" y="2034834"/>
              <a:ext cx="3264412" cy="1797943"/>
            </a:xfrm>
            <a:prstGeom prst="ellipse">
              <a:avLst/>
            </a:prstGeom>
            <a:noFill/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32946" y="1898755"/>
              <a:ext cx="876181" cy="23768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>
                  <a:gd name="adj" fmla="val 11228009"/>
                </a:avLst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imports</a:t>
              </a:r>
            </a:p>
          </p:txBody>
        </p:sp>
      </p:grpSp>
      <p:grpSp>
        <p:nvGrpSpPr>
          <p:cNvPr id="53" name="tc_Declarations"/>
          <p:cNvGrpSpPr/>
          <p:nvPr/>
        </p:nvGrpSpPr>
        <p:grpSpPr>
          <a:xfrm>
            <a:off x="4788237" y="2385515"/>
            <a:ext cx="2276669" cy="1282877"/>
            <a:chOff x="4788237" y="2385515"/>
            <a:chExt cx="2276669" cy="1282877"/>
          </a:xfrm>
        </p:grpSpPr>
        <p:sp>
          <p:nvSpPr>
            <p:cNvPr id="6" name="Oval 5"/>
            <p:cNvSpPr/>
            <p:nvPr/>
          </p:nvSpPr>
          <p:spPr bwMode="auto">
            <a:xfrm>
              <a:off x="4788237" y="2517147"/>
              <a:ext cx="2276669" cy="1151245"/>
            </a:xfrm>
            <a:prstGeom prst="ellipse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chemeClr val="tx1"/>
                  </a:solidFill>
                </a:rPr>
                <a:t>My</a:t>
              </a:r>
              <a:r>
                <a:rPr lang="en-US" sz="1400" dirty="0">
                  <a:solidFill>
                    <a:schemeClr val="tx1"/>
                  </a:solidFill>
                </a:rPr>
                <a:t> Components, Directives &amp; Pipes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11018" y="2385515"/>
              <a:ext cx="1231106" cy="2632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prstTxWarp prst="textArchUp">
                <a:avLst/>
              </a:prstTxWarp>
              <a:spAutoFit/>
            </a:bodyPr>
            <a:lstStyle/>
            <a:p>
              <a:r>
                <a:rPr lang="en-US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</a:rPr>
                <a:t>declarations</a:t>
              </a:r>
            </a:p>
          </p:txBody>
        </p:sp>
      </p:grpSp>
      <p:sp>
        <p:nvSpPr>
          <p:cNvPr id="10" name="TemplateContext"/>
          <p:cNvSpPr/>
          <p:nvPr/>
        </p:nvSpPr>
        <p:spPr bwMode="auto">
          <a:xfrm>
            <a:off x="4077983" y="1337712"/>
            <a:ext cx="3536445" cy="2625245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Template Context</a:t>
            </a:r>
          </a:p>
        </p:txBody>
      </p:sp>
      <p:sp>
        <p:nvSpPr>
          <p:cNvPr id="46" name="bootstrap"/>
          <p:cNvSpPr>
            <a:spLocks noChangeArrowheads="1"/>
          </p:cNvSpPr>
          <p:nvPr/>
        </p:nvSpPr>
        <p:spPr bwMode="auto">
          <a:xfrm>
            <a:off x="392995" y="1337712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bootstrap   :[...]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exports"/>
          <p:cNvSpPr>
            <a:spLocks noChangeArrowheads="1"/>
          </p:cNvSpPr>
          <p:nvPr/>
        </p:nvSpPr>
        <p:spPr bwMode="auto">
          <a:xfrm>
            <a:off x="390414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imports"/>
          <p:cNvSpPr>
            <a:spLocks noChangeArrowheads="1"/>
          </p:cNvSpPr>
          <p:nvPr/>
        </p:nvSpPr>
        <p:spPr bwMode="auto">
          <a:xfrm>
            <a:off x="394078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4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imports     :[...]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declarations"/>
          <p:cNvSpPr>
            <a:spLocks noChangeArrowheads="1"/>
          </p:cNvSpPr>
          <p:nvPr/>
        </p:nvSpPr>
        <p:spPr bwMode="auto">
          <a:xfrm>
            <a:off x="389436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declarations:[...]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ngModule-start"/>
          <p:cNvSpPr>
            <a:spLocks noChangeArrowheads="1"/>
          </p:cNvSpPr>
          <p:nvPr/>
        </p:nvSpPr>
        <p:spPr bwMode="auto">
          <a:xfrm>
            <a:off x="389040" y="1337713"/>
            <a:ext cx="327749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bs_CMP"/>
          <p:cNvSpPr/>
          <p:nvPr/>
        </p:nvSpPr>
        <p:spPr bwMode="auto">
          <a:xfrm>
            <a:off x="5806600" y="3369037"/>
            <a:ext cx="221669" cy="2038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38915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/>
      <p:bldP spid="45" grpId="0"/>
      <p:bldP spid="45" grpId="1"/>
      <p:bldP spid="44" grpId="0"/>
      <p:bldP spid="42" grpId="0"/>
      <p:bldP spid="43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9437" y="1182190"/>
            <a:ext cx="8363937" cy="38318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Template Syntax</a:t>
            </a:r>
          </a:p>
          <a:p>
            <a:pPr>
              <a:lnSpc>
                <a:spcPct val="150000"/>
              </a:lnSpc>
            </a:pPr>
            <a:r>
              <a:rPr lang="en-US" dirty="0"/>
              <a:t>Directives</a:t>
            </a:r>
          </a:p>
          <a:p>
            <a:pPr>
              <a:lnSpc>
                <a:spcPct val="150000"/>
              </a:lnSpc>
            </a:pPr>
            <a:r>
              <a:rPr lang="en-US" dirty="0"/>
              <a:t>Component Model</a:t>
            </a:r>
          </a:p>
          <a:p>
            <a:pPr>
              <a:lnSpc>
                <a:spcPct val="150000"/>
              </a:lnSpc>
            </a:pPr>
            <a:r>
              <a:rPr lang="en-US" dirty="0"/>
              <a:t>Dependency Injection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Detection</a:t>
            </a:r>
          </a:p>
        </p:txBody>
      </p:sp>
    </p:spTree>
    <p:extLst>
      <p:ext uri="{BB962C8B-B14F-4D97-AF65-F5344CB8AC3E}">
        <p14:creationId xmlns:p14="http://schemas.microsoft.com/office/powerpoint/2010/main" val="273356217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pplicationInjector"/>
          <p:cNvSpPr/>
          <p:nvPr/>
        </p:nvSpPr>
        <p:spPr bwMode="auto">
          <a:xfrm>
            <a:off x="4943374" y="2590900"/>
            <a:ext cx="3810000" cy="1415042"/>
          </a:xfrm>
          <a:prstGeom prst="roundRect">
            <a:avLst>
              <a:gd name="adj" fmla="val 471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Application Injector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Service Providers</a:t>
            </a:r>
          </a:p>
        </p:txBody>
      </p:sp>
      <p:sp>
        <p:nvSpPr>
          <p:cNvPr id="6" name="XxxModule"/>
          <p:cNvSpPr/>
          <p:nvPr/>
        </p:nvSpPr>
        <p:spPr bwMode="auto">
          <a:xfrm>
            <a:off x="5095776" y="3107767"/>
            <a:ext cx="1567543" cy="767544"/>
          </a:xfrm>
          <a:prstGeom prst="roundRect">
            <a:avLst>
              <a:gd name="adj" fmla="val 926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</a:rPr>
              <a:t>XxxModule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providers</a:t>
            </a:r>
          </a:p>
        </p:txBody>
      </p:sp>
      <p:sp>
        <p:nvSpPr>
          <p:cNvPr id="9" name="RouterModule"/>
          <p:cNvSpPr/>
          <p:nvPr/>
        </p:nvSpPr>
        <p:spPr bwMode="auto">
          <a:xfrm>
            <a:off x="6804833" y="3107767"/>
            <a:ext cx="1763484" cy="767544"/>
          </a:xfrm>
          <a:prstGeom prst="roundRect">
            <a:avLst>
              <a:gd name="adj" fmla="val 9260"/>
            </a:avLst>
          </a:prstGeom>
          <a:ln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</a:rPr>
              <a:t>RouterModule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300" dirty="0">
              <a:solidFill>
                <a:schemeClr val="tx1"/>
              </a:solidFill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providers</a:t>
            </a:r>
          </a:p>
        </p:txBody>
      </p:sp>
      <p:cxnSp>
        <p:nvCxnSpPr>
          <p:cNvPr id="20" name="Straight Arrow Connector 19"/>
          <p:cNvCxnSpPr>
            <a:stCxn id="5" idx="0"/>
            <a:endCxn id="4" idx="2"/>
          </p:cNvCxnSpPr>
          <p:nvPr/>
        </p:nvCxnSpPr>
        <p:spPr>
          <a:xfrm flipH="1" flipV="1">
            <a:off x="6847115" y="2057500"/>
            <a:ext cx="1259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4691743" y="4005942"/>
            <a:ext cx="4267200" cy="2677887"/>
            <a:chOff x="4691743" y="4005942"/>
            <a:chExt cx="4267200" cy="2677887"/>
          </a:xfrm>
        </p:grpSpPr>
        <p:sp>
          <p:nvSpPr>
            <p:cNvPr id="16" name="Lazy Loading"/>
            <p:cNvSpPr/>
            <p:nvPr/>
          </p:nvSpPr>
          <p:spPr bwMode="auto">
            <a:xfrm>
              <a:off x="4691743" y="4522809"/>
              <a:ext cx="4267200" cy="2161020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Lazy Loading 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13" name="AppInjector2"/>
            <p:cNvSpPr/>
            <p:nvPr/>
          </p:nvSpPr>
          <p:spPr bwMode="auto">
            <a:xfrm>
              <a:off x="4943374" y="5105505"/>
              <a:ext cx="3810000" cy="1415042"/>
            </a:xfrm>
            <a:prstGeom prst="roundRect">
              <a:avLst>
                <a:gd name="adj" fmla="val 471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Module Injector</a:t>
              </a:r>
            </a:p>
          </p:txBody>
        </p:sp>
        <p:sp>
          <p:nvSpPr>
            <p:cNvPr id="14" name="MathModule"/>
            <p:cNvSpPr/>
            <p:nvPr/>
          </p:nvSpPr>
          <p:spPr bwMode="auto">
            <a:xfrm>
              <a:off x="5095776" y="5622372"/>
              <a:ext cx="1567543" cy="767544"/>
            </a:xfrm>
            <a:prstGeom prst="roundRect">
              <a:avLst>
                <a:gd name="adj" fmla="val 9260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</a:rPr>
                <a:t>MathModule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sz="300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providers</a:t>
              </a:r>
            </a:p>
          </p:txBody>
        </p:sp>
        <p:sp>
          <p:nvSpPr>
            <p:cNvPr id="15" name="UsersModule"/>
            <p:cNvSpPr/>
            <p:nvPr/>
          </p:nvSpPr>
          <p:spPr bwMode="auto">
            <a:xfrm>
              <a:off x="6804833" y="5622372"/>
              <a:ext cx="1763484" cy="767544"/>
            </a:xfrm>
            <a:prstGeom prst="roundRect">
              <a:avLst>
                <a:gd name="adj" fmla="val 9260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chemeClr val="tx1"/>
                  </a:solidFill>
                </a:rPr>
                <a:t>UsersModule</a:t>
              </a:r>
              <a:br>
                <a:rPr lang="en-US" dirty="0">
                  <a:solidFill>
                    <a:schemeClr val="tx1"/>
                  </a:solidFill>
                </a:rPr>
              </a:br>
              <a:endParaRPr lang="en-US" sz="300" dirty="0">
                <a:solidFill>
                  <a:schemeClr val="tx1"/>
                </a:solidFill>
              </a:endParaRP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</a:rPr>
                <a:t>providers</a:t>
              </a:r>
            </a:p>
          </p:txBody>
        </p:sp>
        <p:cxnSp>
          <p:nvCxnSpPr>
            <p:cNvPr id="21" name="Straight Arrow Connector 20"/>
            <p:cNvCxnSpPr>
              <a:stCxn id="13" idx="0"/>
              <a:endCxn id="5" idx="2"/>
            </p:cNvCxnSpPr>
            <p:nvPr/>
          </p:nvCxnSpPr>
          <p:spPr>
            <a:xfrm flipV="1">
              <a:off x="6848374" y="4005942"/>
              <a:ext cx="0" cy="1099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ng_providers"/>
          <p:cNvSpPr>
            <a:spLocks noChangeArrowheads="1"/>
          </p:cNvSpPr>
          <p:nvPr/>
        </p:nvSpPr>
        <p:spPr bwMode="auto">
          <a:xfrm>
            <a:off x="389438" y="1141876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ng_imports"/>
          <p:cNvSpPr>
            <a:spLocks noChangeArrowheads="1"/>
          </p:cNvSpPr>
          <p:nvPr/>
        </p:nvSpPr>
        <p:spPr bwMode="auto">
          <a:xfrm>
            <a:off x="389436" y="1141874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ng_start"/>
          <p:cNvSpPr>
            <a:spLocks noChangeArrowheads="1"/>
          </p:cNvSpPr>
          <p:nvPr/>
        </p:nvSpPr>
        <p:spPr bwMode="auto">
          <a:xfrm>
            <a:off x="389437" y="1141874"/>
            <a:ext cx="3277495" cy="39636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declarations:[...],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exports  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bootstrap   :[...],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providers   :[...]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XxxModule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PlatformInjector"/>
          <p:cNvSpPr/>
          <p:nvPr/>
        </p:nvSpPr>
        <p:spPr bwMode="auto">
          <a:xfrm>
            <a:off x="5867400" y="1328157"/>
            <a:ext cx="1959429" cy="729343"/>
          </a:xfrm>
          <a:prstGeom prst="roundRect">
            <a:avLst>
              <a:gd name="adj" fmla="val 926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tx1"/>
                </a:solidFill>
              </a:rPr>
              <a:t>Platform Injector</a:t>
            </a:r>
          </a:p>
        </p:txBody>
      </p:sp>
    </p:spTree>
    <p:extLst>
      <p:ext uri="{BB962C8B-B14F-4D97-AF65-F5344CB8AC3E}">
        <p14:creationId xmlns:p14="http://schemas.microsoft.com/office/powerpoint/2010/main" val="3667875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54" name="coremodule -Text"/>
          <p:cNvSpPr>
            <a:spLocks noGrp="1"/>
          </p:cNvSpPr>
          <p:nvPr>
            <p:ph type="body" sz="quarter" idx="10"/>
          </p:nvPr>
        </p:nvSpPr>
        <p:spPr>
          <a:xfrm>
            <a:off x="433574" y="1391724"/>
            <a:ext cx="8363937" cy="2468368"/>
          </a:xfrm>
        </p:spPr>
        <p:txBody>
          <a:bodyPr/>
          <a:lstStyle/>
          <a:p>
            <a:r>
              <a:rPr lang="en-US" sz="2800" b="1" dirty="0"/>
              <a:t>Core module </a:t>
            </a:r>
            <a:br>
              <a:rPr lang="en-US" sz="2800" b="1" dirty="0"/>
            </a:br>
            <a:r>
              <a:rPr lang="en-US" sz="2800" dirty="0"/>
              <a:t>Import once when the app starts.</a:t>
            </a:r>
          </a:p>
          <a:p>
            <a:endParaRPr lang="en-US" sz="1800" dirty="0"/>
          </a:p>
          <a:p>
            <a:r>
              <a:rPr lang="en-US" sz="2800" dirty="0"/>
              <a:t>Examples of core modules:</a:t>
            </a:r>
          </a:p>
          <a:p>
            <a:pPr lvl="1"/>
            <a:r>
              <a:rPr lang="en-US" sz="2600" dirty="0" err="1"/>
              <a:t>BrowserModule</a:t>
            </a:r>
            <a:endParaRPr lang="en-US" sz="2600" dirty="0"/>
          </a:p>
          <a:p>
            <a:pPr lvl="1"/>
            <a:r>
              <a:rPr lang="en-US" sz="2600" dirty="0" err="1"/>
              <a:t>HttpModule</a:t>
            </a:r>
            <a:endParaRPr lang="en-US" sz="26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ounded Rectangle 61"/>
          <p:cNvSpPr/>
          <p:nvPr/>
        </p:nvSpPr>
        <p:spPr bwMode="auto">
          <a:xfrm>
            <a:off x="4615542" y="3712031"/>
            <a:ext cx="1137231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15443589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69" name="featureModule-text"/>
          <p:cNvSpPr txBox="1">
            <a:spLocks/>
          </p:cNvSpPr>
          <p:nvPr/>
        </p:nvSpPr>
        <p:spPr>
          <a:xfrm>
            <a:off x="433574" y="1405238"/>
            <a:ext cx="8590683" cy="11880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Feature module</a:t>
            </a:r>
          </a:p>
          <a:p>
            <a:pPr marL="377017" lvl="1" indent="0">
              <a:buNone/>
            </a:pPr>
            <a:r>
              <a:rPr lang="en-US" sz="2600" dirty="0"/>
              <a:t>Extend the App. Can expose or hide its implementation from other modules.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/>
          <p:cNvSpPr/>
          <p:nvPr/>
        </p:nvSpPr>
        <p:spPr bwMode="auto">
          <a:xfrm>
            <a:off x="4745794" y="4927458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4" name="Rounded Rectangle 63"/>
          <p:cNvSpPr/>
          <p:nvPr/>
        </p:nvSpPr>
        <p:spPr bwMode="auto">
          <a:xfrm>
            <a:off x="6190508" y="4927456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7581610" y="4925540"/>
            <a:ext cx="1180600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42201256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</a:t>
            </a:r>
            <a:r>
              <a:rPr lang="en-US" dirty="0" err="1"/>
              <a:t>NgModules</a:t>
            </a:r>
            <a:endParaRPr lang="en-US" dirty="0"/>
          </a:p>
        </p:txBody>
      </p:sp>
      <p:sp>
        <p:nvSpPr>
          <p:cNvPr id="70" name="ShareModule-text"/>
          <p:cNvSpPr txBox="1">
            <a:spLocks/>
          </p:cNvSpPr>
          <p:nvPr/>
        </p:nvSpPr>
        <p:spPr>
          <a:xfrm>
            <a:off x="433574" y="1411753"/>
            <a:ext cx="8363937" cy="288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457200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30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1pPr>
            <a:lvl2pPr marL="834217" indent="-4572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2pPr>
            <a:lvl3pPr marL="1096933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3pPr>
            <a:lvl4pPr marL="1436909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4pPr>
            <a:lvl5pPr marL="1768947" indent="-34290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400" b="0" kern="1200">
                <a:solidFill>
                  <a:schemeClr val="tx1">
                    <a:alpha val="99000"/>
                  </a:schemeClr>
                </a:solidFill>
                <a:latin typeface="+mn-lt"/>
                <a:ea typeface="+mn-ea"/>
                <a:cs typeface="Consolas" pitchFamily="49" charset="0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Shared module</a:t>
            </a:r>
          </a:p>
          <a:p>
            <a:pPr marL="377017" lvl="1" indent="0">
              <a:buNone/>
            </a:pPr>
            <a:r>
              <a:rPr lang="en-US" sz="2400" dirty="0"/>
              <a:t>Hold the common components, directives, and pipes and share them with the modules that need them.</a:t>
            </a:r>
          </a:p>
          <a:p>
            <a:pPr marL="377017" lvl="1" indent="0">
              <a:buNone/>
            </a:pPr>
            <a:endParaRPr lang="en-US" sz="2400" dirty="0"/>
          </a:p>
          <a:p>
            <a:r>
              <a:rPr lang="en-US" sz="2800" dirty="0"/>
              <a:t>Examples of modules:</a:t>
            </a:r>
          </a:p>
          <a:p>
            <a:pPr lvl="1"/>
            <a:r>
              <a:rPr lang="en-US" sz="2400" dirty="0" err="1"/>
              <a:t>CommonModule</a:t>
            </a:r>
            <a:endParaRPr lang="en-US" sz="2400" dirty="0"/>
          </a:p>
          <a:p>
            <a:pPr lvl="1"/>
            <a:r>
              <a:rPr lang="en-US" sz="2400" dirty="0" err="1"/>
              <a:t>FormsModule</a:t>
            </a:r>
            <a:endParaRPr lang="en-US" sz="2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4615543" y="3712031"/>
            <a:ext cx="4332514" cy="2817220"/>
            <a:chOff x="4615543" y="3712031"/>
            <a:chExt cx="4332514" cy="2817220"/>
          </a:xfrm>
        </p:grpSpPr>
        <p:sp>
          <p:nvSpPr>
            <p:cNvPr id="51" name="Lazy Loading"/>
            <p:cNvSpPr/>
            <p:nvPr/>
          </p:nvSpPr>
          <p:spPr bwMode="auto">
            <a:xfrm>
              <a:off x="7515875" y="4332196"/>
              <a:ext cx="1432182" cy="2197055"/>
            </a:xfrm>
            <a:prstGeom prst="roundRect">
              <a:avLst>
                <a:gd name="adj" fmla="val 5412"/>
              </a:avLst>
            </a:prstGeom>
            <a:solidFill>
              <a:schemeClr val="bg2">
                <a:lumMod val="85000"/>
              </a:schemeClr>
            </a:solidFill>
            <a:ln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Lazy Loading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Boundary</a:t>
              </a: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153188" y="3712031"/>
              <a:ext cx="125484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App Module</a:t>
              </a:r>
            </a:p>
          </p:txBody>
        </p:sp>
        <p:sp>
          <p:nvSpPr>
            <p:cNvPr id="6" name="Rounded Rectangle 5"/>
            <p:cNvSpPr/>
            <p:nvPr/>
          </p:nvSpPr>
          <p:spPr bwMode="auto">
            <a:xfrm>
              <a:off x="4615543" y="3712031"/>
              <a:ext cx="1137230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Core Module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4746186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18" name="Straight Arrow Connector 17"/>
            <p:cNvCxnSpPr>
              <a:stCxn id="6" idx="3"/>
              <a:endCxn id="4" idx="1"/>
            </p:cNvCxnSpPr>
            <p:nvPr/>
          </p:nvCxnSpPr>
          <p:spPr>
            <a:xfrm>
              <a:off x="5752773" y="3988894"/>
              <a:ext cx="40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7" idx="0"/>
              <a:endCxn id="10" idx="2"/>
            </p:cNvCxnSpPr>
            <p:nvPr/>
          </p:nvCxnSpPr>
          <p:spPr>
            <a:xfrm flipH="1" flipV="1">
              <a:off x="5336290" y="5481183"/>
              <a:ext cx="689367" cy="3754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/>
            <p:cNvSpPr/>
            <p:nvPr/>
          </p:nvSpPr>
          <p:spPr bwMode="auto">
            <a:xfrm>
              <a:off x="6196737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7571075" y="4927458"/>
              <a:ext cx="1180208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Feature III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4745794" y="5859506"/>
              <a:ext cx="2559725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7" name="Straight Arrow Connector 36"/>
            <p:cNvCxnSpPr>
              <a:stCxn id="36" idx="0"/>
              <a:endCxn id="32" idx="2"/>
            </p:cNvCxnSpPr>
            <p:nvPr/>
          </p:nvCxnSpPr>
          <p:spPr>
            <a:xfrm flipV="1">
              <a:off x="6025657" y="5481183"/>
              <a:ext cx="761184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 bwMode="auto">
            <a:xfrm>
              <a:off x="7644663" y="5859506"/>
              <a:ext cx="1027881" cy="553725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Shared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Module</a:t>
              </a:r>
            </a:p>
          </p:txBody>
        </p:sp>
        <p:cxnSp>
          <p:nvCxnSpPr>
            <p:cNvPr id="39" name="Straight Arrow Connector 38"/>
            <p:cNvCxnSpPr>
              <a:stCxn id="38" idx="0"/>
              <a:endCxn id="33" idx="2"/>
            </p:cNvCxnSpPr>
            <p:nvPr/>
          </p:nvCxnSpPr>
          <p:spPr>
            <a:xfrm flipV="1">
              <a:off x="8158604" y="5481184"/>
              <a:ext cx="2575" cy="3783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0"/>
              <a:endCxn id="4" idx="2"/>
            </p:cNvCxnSpPr>
            <p:nvPr/>
          </p:nvCxnSpPr>
          <p:spPr>
            <a:xfrm flipV="1">
              <a:off x="5336290" y="4265756"/>
              <a:ext cx="1444322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2" idx="0"/>
              <a:endCxn id="4" idx="2"/>
            </p:cNvCxnSpPr>
            <p:nvPr/>
          </p:nvCxnSpPr>
          <p:spPr>
            <a:xfrm flipH="1" flipV="1">
              <a:off x="6780612" y="4265756"/>
              <a:ext cx="6229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3" idx="0"/>
              <a:endCxn id="4" idx="2"/>
            </p:cNvCxnSpPr>
            <p:nvPr/>
          </p:nvCxnSpPr>
          <p:spPr>
            <a:xfrm flipH="1" flipV="1">
              <a:off x="6780612" y="4265756"/>
              <a:ext cx="1380567" cy="6617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/>
          <p:cNvSpPr/>
          <p:nvPr/>
        </p:nvSpPr>
        <p:spPr bwMode="auto">
          <a:xfrm>
            <a:off x="4745794" y="5856680"/>
            <a:ext cx="2559725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8" name="Rounded Rectangle 67"/>
          <p:cNvSpPr/>
          <p:nvPr/>
        </p:nvSpPr>
        <p:spPr bwMode="auto">
          <a:xfrm>
            <a:off x="7664521" y="5866022"/>
            <a:ext cx="1023474" cy="553725"/>
          </a:xfrm>
          <a:prstGeom prst="roundRect">
            <a:avLst/>
          </a:prstGeom>
          <a:noFill/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4495800" y="3611880"/>
            <a:ext cx="2960923" cy="2917371"/>
          </a:xfrm>
          <a:prstGeom prst="roundRect">
            <a:avLst>
              <a:gd name="adj" fmla="val 1921"/>
            </a:avLst>
          </a:prstGeom>
          <a:noFill/>
          <a:ln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525129" y="3414868"/>
            <a:ext cx="131965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Application Injector</a:t>
            </a:r>
          </a:p>
        </p:txBody>
      </p:sp>
    </p:spTree>
    <p:extLst>
      <p:ext uri="{BB962C8B-B14F-4D97-AF65-F5344CB8AC3E}">
        <p14:creationId xmlns:p14="http://schemas.microsoft.com/office/powerpoint/2010/main" val="52655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Module Options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2887" y="1040190"/>
            <a:ext cx="865822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imports:      [...],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declarations: [...],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exports:      [...],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providers:    [...]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constructor (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@Optional() @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SkipSelf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parentModule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CoreModule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Error(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CoreModule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already loaded.'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UserServiceConfig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ModuleWithProviders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ngModule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CoreModule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providers: [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{provide: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UserServiceConfig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config</a:t>
            </a:r>
            <a:r>
              <a:rPr lang="en-US" sz="1600" dirty="0">
                <a:solidFill>
                  <a:srgbClr val="0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591425" y="3648075"/>
            <a:ext cx="1476375" cy="638175"/>
          </a:xfrm>
          <a:prstGeom prst="wedgeRoundRectCallout">
            <a:avLst>
              <a:gd name="adj1" fmla="val -78898"/>
              <a:gd name="adj2" fmla="val -41978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/>
              <a:t>Prevent reimport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276999" y="5943600"/>
            <a:ext cx="1624113" cy="638175"/>
          </a:xfrm>
          <a:prstGeom prst="wedgeRoundRectCallout">
            <a:avLst>
              <a:gd name="adj1" fmla="val -93737"/>
              <a:gd name="adj2" fmla="val -7033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Configure core services</a:t>
            </a:r>
          </a:p>
        </p:txBody>
      </p:sp>
    </p:spTree>
    <p:extLst>
      <p:ext uri="{BB962C8B-B14F-4D97-AF65-F5344CB8AC3E}">
        <p14:creationId xmlns:p14="http://schemas.microsoft.com/office/powerpoint/2010/main" val="173785782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Change Detection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876428"/>
      </p:ext>
    </p:extLst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Challenges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389436" y="2404409"/>
            <a:ext cx="1079770" cy="919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(DOM)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7673603" y="2404409"/>
            <a:ext cx="1079770" cy="91926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</a:p>
        </p:txBody>
      </p:sp>
      <p:sp>
        <p:nvSpPr>
          <p:cNvPr id="13" name="layer 1"/>
          <p:cNvSpPr/>
          <p:nvPr/>
        </p:nvSpPr>
        <p:spPr>
          <a:xfrm>
            <a:off x="2247353" y="1530662"/>
            <a:ext cx="4285330" cy="26776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of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setActive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class.done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600" dirty="0" err="1">
                <a:solidFill>
                  <a:srgbClr val="800080"/>
                </a:solidFill>
                <a:effectLst/>
                <a:latin typeface="Consolas" panose="020B0609020204030204" pitchFamily="49" charset="0"/>
              </a:rPr>
              <a:t>todo.text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  <p:sp>
        <p:nvSpPr>
          <p:cNvPr id="2" name="Left Arrow 1"/>
          <p:cNvSpPr/>
          <p:nvPr/>
        </p:nvSpPr>
        <p:spPr bwMode="auto">
          <a:xfrm>
            <a:off x="6660574" y="2658768"/>
            <a:ext cx="576165" cy="4105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3" name="Left Arrow 22"/>
          <p:cNvSpPr/>
          <p:nvPr/>
        </p:nvSpPr>
        <p:spPr bwMode="auto">
          <a:xfrm>
            <a:off x="1543296" y="2658768"/>
            <a:ext cx="576165" cy="410547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6147" y="3931319"/>
            <a:ext cx="9217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Template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412" y="2658768"/>
            <a:ext cx="16030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055565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2.0 Tick Cycle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869731" y="2401923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+mj-lt"/>
              </a:rPr>
              <a:t>Component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sz="1400" dirty="0">
                <a:solidFill>
                  <a:schemeClr val="tx1"/>
                </a:solidFill>
              </a:rPr>
              <a:t>(7 expressions)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735254" y="3463446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(5 expressions)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17802" y="4451275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(9 expressions)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3779309" y="4464945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(6 expressions)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1640816" y="4508824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Component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(2 expressions)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73747" y="3465206"/>
            <a:ext cx="1444048" cy="6853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Component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</a:rPr>
              <a:t>(3 expressions)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9" idx="2"/>
            <a:endCxn id="14" idx="0"/>
          </p:cNvCxnSpPr>
          <p:nvPr/>
        </p:nvCxnSpPr>
        <p:spPr>
          <a:xfrm rot="16200000" flipH="1">
            <a:off x="4904774" y="2774207"/>
            <a:ext cx="377978" cy="1004016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13" idx="0"/>
          </p:cNvCxnSpPr>
          <p:nvPr/>
        </p:nvCxnSpPr>
        <p:spPr>
          <a:xfrm rot="5400000">
            <a:off x="2730024" y="3781569"/>
            <a:ext cx="360072" cy="10944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2"/>
            <a:endCxn id="10" idx="0"/>
          </p:cNvCxnSpPr>
          <p:nvPr/>
        </p:nvCxnSpPr>
        <p:spPr>
          <a:xfrm rot="5400000">
            <a:off x="3836408" y="2708099"/>
            <a:ext cx="376218" cy="113447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2"/>
            <a:endCxn id="12" idx="0"/>
          </p:cNvCxnSpPr>
          <p:nvPr/>
        </p:nvCxnSpPr>
        <p:spPr>
          <a:xfrm rot="16200000" flipH="1">
            <a:off x="3821210" y="3784820"/>
            <a:ext cx="316194" cy="1044055"/>
          </a:xfrm>
          <a:prstGeom prst="bentConnector3">
            <a:avLst>
              <a:gd name="adj1" fmla="val 5461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4" idx="2"/>
            <a:endCxn id="11" idx="0"/>
          </p:cNvCxnSpPr>
          <p:nvPr/>
        </p:nvCxnSpPr>
        <p:spPr>
          <a:xfrm rot="16200000" flipH="1">
            <a:off x="5967417" y="3778866"/>
            <a:ext cx="300763" cy="104405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 bwMode="auto">
          <a:xfrm>
            <a:off x="815009" y="1184988"/>
            <a:ext cx="7444408" cy="52438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6378" y="1286178"/>
            <a:ext cx="8704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gradFill>
                  <a:gsLst>
                    <a:gs pos="4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NgZone</a:t>
            </a:r>
            <a:endParaRPr lang="en-US" b="1" dirty="0">
              <a:gradFill>
                <a:gsLst>
                  <a:gs pos="417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>
            <a:off x="4411823" y="1905094"/>
            <a:ext cx="357670" cy="409059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+mj-l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899824" y="1538367"/>
            <a:ext cx="3738642" cy="278957"/>
            <a:chOff x="2899824" y="1538367"/>
            <a:chExt cx="3738642" cy="278957"/>
          </a:xfrm>
        </p:grpSpPr>
        <p:sp>
          <p:nvSpPr>
            <p:cNvPr id="41" name="TextBox 40"/>
            <p:cNvSpPr txBox="1"/>
            <p:nvPr/>
          </p:nvSpPr>
          <p:spPr>
            <a:xfrm>
              <a:off x="3769865" y="1540325"/>
              <a:ext cx="17857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Communication,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99824" y="1540324"/>
              <a:ext cx="7932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Timers,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32421" y="1538367"/>
              <a:ext cx="100604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</a:effectLst>
                </a:rPr>
                <a:t>UI Events</a:t>
              </a: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 flipH="1">
            <a:off x="568468" y="1190253"/>
            <a:ext cx="39771" cy="52811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 rot="16200000">
            <a:off x="-104817" y="3239468"/>
            <a:ext cx="7825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Time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640816" y="5587998"/>
            <a:ext cx="52557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36791" y="5587998"/>
            <a:ext cx="33341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Screen Update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88642" y="2162810"/>
            <a:ext cx="2308324" cy="6991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{{interpolation}}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[property] =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4591818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492124" y="2479092"/>
            <a:ext cx="22349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9561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387798"/>
          </a:xfrm>
        </p:spPr>
        <p:txBody>
          <a:bodyPr/>
          <a:lstStyle/>
          <a:p>
            <a:r>
              <a:rPr lang="en-US" sz="2800" dirty="0"/>
              <a:t>Building Blocks of an Angular 2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6227" y="5601616"/>
            <a:ext cx="9144000" cy="1184886"/>
            <a:chOff x="-6227" y="5601616"/>
            <a:chExt cx="9144000" cy="118488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6837328" y="5976250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1402716" y="6537684"/>
              <a:ext cx="6338568" cy="248818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shim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021640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Zone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3205951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Reflect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390262" y="5980921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Rx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6227" y="5909393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13269" y="5601616"/>
              <a:ext cx="90672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Libraries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-6227" y="215128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52" y="1843503"/>
            <a:ext cx="115768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1132" y="4625001"/>
            <a:ext cx="9155132" cy="1198289"/>
            <a:chOff x="-11132" y="4625001"/>
            <a:chExt cx="9155132" cy="1198289"/>
          </a:xfrm>
        </p:grpSpPr>
        <p:sp>
          <p:nvSpPr>
            <p:cNvPr id="5" name="Rounded Rectangle 4"/>
            <p:cNvSpPr/>
            <p:nvPr/>
          </p:nvSpPr>
          <p:spPr bwMode="auto">
            <a:xfrm>
              <a:off x="1390262" y="5618562"/>
              <a:ext cx="6351022" cy="204728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core &amp; common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0" y="4932778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-11132" y="4625001"/>
              <a:ext cx="193585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Frameworks</a:t>
              </a:r>
              <a:endPara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402716" y="5088506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653679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Upgrade</a:t>
              </a: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2482483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Http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739277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Compiler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824875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Platform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568081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1396885" y="5088505"/>
              <a:ext cx="903956" cy="424591"/>
            </a:xfrm>
            <a:prstGeom prst="roundRect">
              <a:avLst>
                <a:gd name="adj" fmla="val 2721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Router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2" y="2583563"/>
            <a:ext cx="1206565" cy="171745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77" y="2443111"/>
            <a:ext cx="1409895" cy="117047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918" y="2249945"/>
            <a:ext cx="3768207" cy="249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5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387798"/>
          </a:xfrm>
        </p:spPr>
        <p:txBody>
          <a:bodyPr/>
          <a:lstStyle/>
          <a:p>
            <a:r>
              <a:rPr lang="en-US" sz="2800" dirty="0"/>
              <a:t>Building Blocks of an Angular 2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96885" y="1989530"/>
            <a:ext cx="6344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US" altLang="en-US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-list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[source]=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(selected-change)=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"update($event)"</a:t>
            </a:r>
            <a:r>
              <a:rPr lang="en-US" altLang="en-US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-6227" y="3965508"/>
            <a:ext cx="9150227" cy="2820994"/>
            <a:chOff x="-6227" y="1743417"/>
            <a:chExt cx="9150227" cy="5043085"/>
          </a:xfrm>
        </p:grpSpPr>
        <p:grpSp>
          <p:nvGrpSpPr>
            <p:cNvPr id="20" name="Group 19"/>
            <p:cNvGrpSpPr/>
            <p:nvPr/>
          </p:nvGrpSpPr>
          <p:grpSpPr>
            <a:xfrm>
              <a:off x="-6227" y="5518211"/>
              <a:ext cx="9144000" cy="1268291"/>
              <a:chOff x="-6227" y="5518211"/>
              <a:chExt cx="9144000" cy="1268291"/>
            </a:xfrm>
          </p:grpSpPr>
          <p:sp>
            <p:nvSpPr>
              <p:cNvPr id="8" name="Rounded Rectangle 7"/>
              <p:cNvSpPr/>
              <p:nvPr/>
            </p:nvSpPr>
            <p:spPr bwMode="auto">
              <a:xfrm>
                <a:off x="6837328" y="5976250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System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 bwMode="auto">
              <a:xfrm>
                <a:off x="1402716" y="6537684"/>
                <a:ext cx="6338568" cy="248818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shim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5021640" y="5980921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Zone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3205951" y="5980921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Reflect</a:t>
                </a: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>
                <a:off x="1390262" y="5980921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Rx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-6227" y="5909393"/>
                <a:ext cx="9144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90566" y="5518211"/>
                <a:ext cx="752129" cy="4676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Libraries</a:t>
                </a:r>
                <a:endParaRPr lang="en-US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-6227" y="2151280"/>
              <a:ext cx="9144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31947" y="1743417"/>
              <a:ext cx="949298" cy="46768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1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11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0" y="4508234"/>
              <a:ext cx="9144000" cy="1315056"/>
              <a:chOff x="0" y="4508234"/>
              <a:chExt cx="9144000" cy="1315056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90262" y="5618562"/>
                <a:ext cx="6351022" cy="204728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core &amp; common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0" y="4932778"/>
                <a:ext cx="9144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77573" y="4508234"/>
                <a:ext cx="1558440" cy="46768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Frameworks</a:t>
                </a:r>
                <a:endParaRPr lang="en-US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1402716" y="5088506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Router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4653679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Upgrade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 bwMode="auto">
              <a:xfrm>
                <a:off x="2482483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Http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 bwMode="auto">
              <a:xfrm>
                <a:off x="5739277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Compiler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 bwMode="auto">
              <a:xfrm>
                <a:off x="6824875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Platform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 bwMode="auto">
              <a:xfrm>
                <a:off x="3568081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Forms</a:t>
                </a: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1396885" y="5088505"/>
                <a:ext cx="903956" cy="424591"/>
              </a:xfrm>
              <a:prstGeom prst="roundRect">
                <a:avLst>
                  <a:gd name="adj" fmla="val 2721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Router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292" y="2583563"/>
              <a:ext cx="1206565" cy="171745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4977" y="2443111"/>
              <a:ext cx="1409895" cy="1170479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5918" y="2249945"/>
              <a:ext cx="3768207" cy="2495164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565918" y="1598108"/>
            <a:ext cx="2693045" cy="399232"/>
            <a:chOff x="2673536" y="1590298"/>
            <a:chExt cx="2693045" cy="399232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2673537" y="1989530"/>
              <a:ext cx="26169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673536" y="1590298"/>
              <a:ext cx="269304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Property Binding (Input)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65500" y="3007439"/>
            <a:ext cx="2468625" cy="358894"/>
            <a:chOff x="3670363" y="3037668"/>
            <a:chExt cx="2468625" cy="35889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3697426" y="3037668"/>
              <a:ext cx="244156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670363" y="3150341"/>
              <a:ext cx="246862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gradFill>
                    <a:gsLst>
                      <a:gs pos="417">
                        <a:srgbClr val="000000"/>
                      </a:gs>
                      <a:gs pos="100000">
                        <a:srgbClr val="000000"/>
                      </a:gs>
                    </a:gsLst>
                    <a:lin ang="5400000" scaled="0"/>
                  </a:gradFill>
                  <a:latin typeface="Consolas" panose="020B0609020204030204" pitchFamily="49" charset="0"/>
                  <a:cs typeface="Consolas" panose="020B0609020204030204" pitchFamily="49" charset="0"/>
                </a:rPr>
                <a:t>Event Binding (Output)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37946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3795713"/>
            <a:ext cx="9144000" cy="319087"/>
          </a:xfrm>
          <a:prstGeom prst="rect">
            <a:avLst/>
          </a:prstGeom>
          <a:gradFill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127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+mn-cs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-98425" y="2424113"/>
            <a:ext cx="9375775" cy="1335087"/>
          </a:xfrm>
          <a:prstGeom prst="rect">
            <a:avLst/>
          </a:prstGeom>
          <a:gradFill rotWithShape="1"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gamma/>
                  <a:shade val="46275"/>
                  <a:invGamma/>
                  <a:alpha val="0"/>
                </a:schemeClr>
              </a:gs>
              <a:gs pos="100000">
                <a:schemeClr val="accent1">
                  <a:alpha val="50000"/>
                </a:schemeClr>
              </a:gs>
            </a:gsLst>
            <a:lin ang="2700000" scaled="1"/>
          </a:gradFill>
          <a:ln w="127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</a:rPr>
              <a:t>Template Syntax</a:t>
            </a:r>
            <a:endParaRPr lang="en-US" sz="54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867395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Syntax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6010" y="1934495"/>
            <a:ext cx="4384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 Hi 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6010" y="2554283"/>
            <a:ext cx="60226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[property]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="value" 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010" y="4256796"/>
            <a:ext cx="7248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setActive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)" 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010" y="5728476"/>
            <a:ext cx="80654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510" y="1326809"/>
            <a:ext cx="3065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One-way (Input):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6010" y="3492656"/>
            <a:ext cx="3363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One-way (Output):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010" y="5114417"/>
            <a:ext cx="18018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Two-way:</a:t>
            </a:r>
          </a:p>
        </p:txBody>
      </p:sp>
    </p:spTree>
    <p:extLst>
      <p:ext uri="{BB962C8B-B14F-4D97-AF65-F5344CB8AC3E}">
        <p14:creationId xmlns:p14="http://schemas.microsoft.com/office/powerpoint/2010/main" val="751525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36" y="228601"/>
            <a:ext cx="8363938" cy="553998"/>
          </a:xfrm>
        </p:spPr>
        <p:txBody>
          <a:bodyPr/>
          <a:lstStyle/>
          <a:p>
            <a:r>
              <a:rPr lang="en-US" sz="4000" dirty="0"/>
              <a:t>Directives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18" y="905422"/>
            <a:ext cx="7916364" cy="58763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892910" y="1449620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05975" y="1441153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17640" y="4633087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7640" y="3955754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705975" y="3633765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892910" y="3633765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892910" y="3300714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892910" y="4291314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3705975" y="4633087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817640" y="3617088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817640" y="6250222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817640" y="6568005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3705975" y="6250222"/>
            <a:ext cx="174159" cy="174160"/>
          </a:xfrm>
          <a:prstGeom prst="rect">
            <a:avLst/>
          </a:prstGeom>
          <a:solidFill>
            <a:schemeClr val="accent6"/>
          </a:solidFill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21557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1142999" y="1419225"/>
            <a:ext cx="3724275" cy="371475"/>
          </a:xfrm>
          <a:prstGeom prst="rect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436" y="1305342"/>
            <a:ext cx="836393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="let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of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todos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setActive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class.done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sz="2000" dirty="0" err="1">
                <a:solidFill>
                  <a:srgbClr val="800080"/>
                </a:solidFill>
                <a:latin typeface="Consolas" panose="020B0609020204030204" pitchFamily="49" charset="0"/>
              </a:rPr>
              <a:t>todo.text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38726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3776 0.070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72" y="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6 0.07014 L 0.11927 0.1340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7 0.13403 L 0.09948 0.2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48 0.20208 L -0.00157 0.2659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3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7207" y="11542"/>
            <a:ext cx="7661072" cy="68403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@Component({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selector: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-list'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template: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ngFor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="let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of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ngModel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)]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(click)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setActive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class.done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todo.done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{{</a:t>
            </a:r>
            <a:r>
              <a:rPr lang="en-US" dirty="0" err="1">
                <a:solidFill>
                  <a:srgbClr val="800080"/>
                </a:solidFill>
                <a:latin typeface="Consolas" panose="020B0609020204030204" pitchFamily="49" charset="0"/>
              </a:rPr>
              <a:t>todo.text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class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@Output()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selectedChange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EventEmitter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@Input('source')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= 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db:Db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proxy:Proxy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){}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77207" y="65314"/>
            <a:ext cx="8789586" cy="4570186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712162" y="5052786"/>
            <a:ext cx="7057596" cy="954832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12162" y="6119586"/>
            <a:ext cx="7057596" cy="401216"/>
          </a:xfrm>
          <a:prstGeom prst="roundRect">
            <a:avLst>
              <a:gd name="adj" fmla="val 1913"/>
            </a:avLst>
          </a:prstGeom>
          <a:noFill/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605841">
            <a:off x="6822824" y="546739"/>
            <a:ext cx="2249305" cy="4671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02311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White with Consolas font for code slides">
  <a:themeElements>
    <a:clrScheme name="TechEd 2012 Ligh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397D3"/>
      </a:accent1>
      <a:accent2>
        <a:srgbClr val="8E499C"/>
      </a:accent2>
      <a:accent3>
        <a:srgbClr val="ED5326"/>
      </a:accent3>
      <a:accent4>
        <a:srgbClr val="3BBEB4"/>
      </a:accent4>
      <a:accent5>
        <a:srgbClr val="94C949"/>
      </a:accent5>
      <a:accent6>
        <a:srgbClr val="E7B921"/>
      </a:accent6>
      <a:hlink>
        <a:srgbClr val="3397D3"/>
      </a:hlink>
      <a:folHlink>
        <a:srgbClr val="E7B921"/>
      </a:folHlink>
    </a:clrScheme>
    <a:fontScheme name="Segoe UI - 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2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gradFill>
              <a:gsLst>
                <a:gs pos="417">
                  <a:srgbClr val="000000"/>
                </a:gs>
                <a:gs pos="100000">
                  <a:srgbClr val="000000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13487</TotalTime>
  <Words>729</Words>
  <Application>Microsoft Office PowerPoint</Application>
  <PresentationFormat>On-screen Show (4:3)</PresentationFormat>
  <Paragraphs>322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Narrow</vt:lpstr>
      <vt:lpstr>Calibri</vt:lpstr>
      <vt:lpstr>Consolas</vt:lpstr>
      <vt:lpstr>Segoe UI</vt:lpstr>
      <vt:lpstr>Wingdings</vt:lpstr>
      <vt:lpstr>White with Consolas font for code slides</vt:lpstr>
      <vt:lpstr>PowerPoint Presentation</vt:lpstr>
      <vt:lpstr>Agenda</vt:lpstr>
      <vt:lpstr>Building Blocks of an Angular 2 </vt:lpstr>
      <vt:lpstr>Building Blocks of an Angular 2 </vt:lpstr>
      <vt:lpstr>PowerPoint Presentation</vt:lpstr>
      <vt:lpstr>Binding Syntax</vt:lpstr>
      <vt:lpstr>Directives</vt:lpstr>
      <vt:lpstr>Sample Template</vt:lpstr>
      <vt:lpstr>PowerPoint Presentation</vt:lpstr>
      <vt:lpstr>PowerPoint Presentation</vt:lpstr>
      <vt:lpstr>PowerPoint Presentation</vt:lpstr>
      <vt:lpstr>Injector Overview</vt:lpstr>
      <vt:lpstr>Child Injector</vt:lpstr>
      <vt:lpstr>Injection Resolution</vt:lpstr>
      <vt:lpstr>Configuring The Component Injector</vt:lpstr>
      <vt:lpstr>Configuring The Application Injector</vt:lpstr>
      <vt:lpstr>PowerPoint Presentation</vt:lpstr>
      <vt:lpstr>Angular Modules (NgModule)</vt:lpstr>
      <vt:lpstr>Template Context</vt:lpstr>
      <vt:lpstr>Modules &amp; Service Providers</vt:lpstr>
      <vt:lpstr>Three Types of NgModules</vt:lpstr>
      <vt:lpstr>Three Types of NgModules</vt:lpstr>
      <vt:lpstr>Three Types of NgModules</vt:lpstr>
      <vt:lpstr>Core Module Options</vt:lpstr>
      <vt:lpstr>PowerPoint Presentation</vt:lpstr>
      <vt:lpstr>Model Challenges</vt:lpstr>
      <vt:lpstr>Angular 2.0 Tick 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Language</dc:title>
  <dc:creator>Eyal Vardi</dc:creator>
  <cp:lastModifiedBy>RaviT</cp:lastModifiedBy>
  <cp:revision>345</cp:revision>
  <dcterms:created xsi:type="dcterms:W3CDTF">2013-04-27T14:17:45Z</dcterms:created>
  <dcterms:modified xsi:type="dcterms:W3CDTF">2016-12-11T21:34:27Z</dcterms:modified>
</cp:coreProperties>
</file>