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6" r:id="rId2"/>
    <p:sldId id="378" r:id="rId3"/>
    <p:sldId id="379" r:id="rId4"/>
    <p:sldId id="381" r:id="rId5"/>
    <p:sldId id="384" r:id="rId6"/>
    <p:sldId id="385" r:id="rId7"/>
    <p:sldId id="386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378"/>
            <p14:sldId id="379"/>
            <p14:sldId id="381"/>
            <p14:sldId id="384"/>
            <p14:sldId id="385"/>
            <p14:sldId id="386"/>
          </p14:sldIdLst>
        </p14:section>
        <p14:section name="End" id="{296B01CA-A3C6-4EC5-BE82-C49FB2AF1704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7" d="100"/>
        <a:sy n="67" d="100"/>
      </p:scale>
      <p:origin x="0" y="-6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5664A-BED1-4DE7-B370-BB4582675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7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84708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489005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94022" y="3013501"/>
            <a:ext cx="53559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Angular Modules </a:t>
            </a:r>
            <a:endParaRPr lang="en-US" sz="4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Modules </a:t>
            </a:r>
            <a:r>
              <a:rPr lang="en-US" sz="2800" dirty="0"/>
              <a:t>(</a:t>
            </a:r>
            <a:r>
              <a:rPr lang="en-US" sz="2800" dirty="0" err="1"/>
              <a:t>NgModule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667477" cy="28500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Organize an application into cohesive blocks of functionality.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Template Context </a:t>
            </a:r>
            <a:r>
              <a:rPr lang="en-US" sz="2000" dirty="0"/>
              <a:t>(Components, Directives &amp; Pipes)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Injector</a:t>
            </a:r>
            <a:r>
              <a:rPr lang="en-US" dirty="0"/>
              <a:t> </a:t>
            </a:r>
            <a:r>
              <a:rPr lang="en-US" sz="2000" dirty="0"/>
              <a:t>(Services)</a:t>
            </a:r>
          </a:p>
        </p:txBody>
      </p:sp>
    </p:spTree>
    <p:extLst>
      <p:ext uri="{BB962C8B-B14F-4D97-AF65-F5344CB8AC3E}">
        <p14:creationId xmlns:p14="http://schemas.microsoft.com/office/powerpoint/2010/main" val="35818196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Context</a:t>
            </a:r>
          </a:p>
        </p:txBody>
      </p:sp>
      <p:cxnSp>
        <p:nvCxnSpPr>
          <p:cNvPr id="20" name="Straight Arrow Connector 19"/>
          <p:cNvCxnSpPr>
            <a:stCxn id="18" idx="7"/>
          </p:cNvCxnSpPr>
          <p:nvPr/>
        </p:nvCxnSpPr>
        <p:spPr>
          <a:xfrm flipV="1">
            <a:off x="3253033" y="3074438"/>
            <a:ext cx="1318372" cy="2053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FormsModule"/>
          <p:cNvGrpSpPr/>
          <p:nvPr/>
        </p:nvGrpSpPr>
        <p:grpSpPr>
          <a:xfrm>
            <a:off x="528999" y="4353844"/>
            <a:ext cx="2997576" cy="1689609"/>
            <a:chOff x="389436" y="1913466"/>
            <a:chExt cx="2997576" cy="1689609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89436" y="1913466"/>
              <a:ext cx="2997576" cy="1689609"/>
            </a:xfrm>
            <a:prstGeom prst="roundRect">
              <a:avLst>
                <a:gd name="adj" fmla="val 5463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FormsModule</a:t>
              </a:r>
              <a:endParaRPr lang="en-US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996371" y="2789359"/>
              <a:ext cx="1397217" cy="569661"/>
            </a:xfrm>
            <a:prstGeom prst="ellips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369573">
              <a:off x="1189258" y="2704624"/>
              <a:ext cx="755544" cy="1694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declarations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7200" y="2500604"/>
              <a:ext cx="2319152" cy="1007704"/>
            </a:xfrm>
            <a:prstGeom prst="ellipse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09003" y="2382898"/>
              <a:ext cx="841525" cy="1724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>
                  <a:gd name="adj" fmla="val 11228009"/>
                </a:avLst>
              </a:prstTxWarp>
              <a:spAutoFit/>
            </a:bodyPr>
            <a:lstStyle/>
            <a:p>
              <a:r>
                <a:rPr lang="en-US" sz="1600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imports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949629" y="2555336"/>
              <a:ext cx="1363525" cy="902979"/>
            </a:xfrm>
            <a:prstGeom prst="ellipse">
              <a:avLst/>
            </a:prstGeom>
            <a:solidFill>
              <a:schemeClr val="bg2">
                <a:lumMod val="85000"/>
              </a:schemeClr>
            </a:solidFill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exports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(</a:t>
              </a:r>
              <a:r>
                <a:rPr lang="en-US" sz="1100" dirty="0" err="1">
                  <a:solidFill>
                    <a:schemeClr val="tx1"/>
                  </a:solidFill>
                </a:rPr>
                <a:t>NgModel</a:t>
              </a:r>
              <a:r>
                <a:rPr lang="en-US" sz="1100" dirty="0">
                  <a:solidFill>
                    <a:schemeClr val="tx1"/>
                  </a:solidFill>
                </a:rPr>
                <a:t>…)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Arrow Connector 48"/>
          <p:cNvCxnSpPr>
            <a:stCxn id="31" idx="0"/>
          </p:cNvCxnSpPr>
          <p:nvPr/>
        </p:nvCxnSpPr>
        <p:spPr>
          <a:xfrm flipH="1" flipV="1">
            <a:off x="7267747" y="2833560"/>
            <a:ext cx="704586" cy="2256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RouterModule"/>
          <p:cNvGrpSpPr/>
          <p:nvPr/>
        </p:nvGrpSpPr>
        <p:grpSpPr>
          <a:xfrm>
            <a:off x="5755798" y="4350972"/>
            <a:ext cx="2997576" cy="1786707"/>
            <a:chOff x="389436" y="1816368"/>
            <a:chExt cx="2997576" cy="1786707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389436" y="1816368"/>
              <a:ext cx="2997576" cy="1786707"/>
            </a:xfrm>
            <a:prstGeom prst="roundRect">
              <a:avLst>
                <a:gd name="adj" fmla="val 5463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CommonModule</a:t>
              </a:r>
              <a:endParaRPr lang="en-US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996371" y="2789359"/>
              <a:ext cx="1397217" cy="569661"/>
            </a:xfrm>
            <a:prstGeom prst="ellips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085061">
              <a:off x="1134828" y="2704624"/>
              <a:ext cx="755544" cy="1694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declarations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27200" y="2500604"/>
              <a:ext cx="2319152" cy="1007704"/>
            </a:xfrm>
            <a:prstGeom prst="ellipse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09003" y="2382898"/>
              <a:ext cx="841525" cy="1724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>
                  <a:gd name="adj" fmla="val 11228009"/>
                </a:avLst>
              </a:prstTxWarp>
              <a:spAutoFit/>
            </a:bodyPr>
            <a:lstStyle/>
            <a:p>
              <a:r>
                <a:rPr lang="en-US" sz="1600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imports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898787" y="2555336"/>
              <a:ext cx="1414367" cy="902979"/>
            </a:xfrm>
            <a:prstGeom prst="ellipse">
              <a:avLst/>
            </a:prstGeom>
            <a:solidFill>
              <a:schemeClr val="bg2">
                <a:lumMod val="85000"/>
              </a:schemeClr>
            </a:solidFill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exports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( </a:t>
              </a:r>
              <a:r>
                <a:rPr lang="en-US" sz="1100" dirty="0" err="1">
                  <a:solidFill>
                    <a:schemeClr val="tx1"/>
                  </a:solidFill>
                </a:rPr>
                <a:t>NgIf</a:t>
              </a:r>
              <a:r>
                <a:rPr lang="en-US" sz="1100" dirty="0">
                  <a:solidFill>
                    <a:schemeClr val="tx1"/>
                  </a:solidFill>
                </a:rPr>
                <a:t> , … )</a:t>
              </a:r>
            </a:p>
          </p:txBody>
        </p:sp>
      </p:grpSp>
      <p:grpSp>
        <p:nvGrpSpPr>
          <p:cNvPr id="52" name="tc_Imports"/>
          <p:cNvGrpSpPr/>
          <p:nvPr/>
        </p:nvGrpSpPr>
        <p:grpSpPr>
          <a:xfrm>
            <a:off x="4226960" y="1898755"/>
            <a:ext cx="3264412" cy="1934022"/>
            <a:chOff x="4226960" y="1898755"/>
            <a:chExt cx="3264412" cy="1934022"/>
          </a:xfrm>
        </p:grpSpPr>
        <p:sp>
          <p:nvSpPr>
            <p:cNvPr id="8" name="Oval 7"/>
            <p:cNvSpPr/>
            <p:nvPr/>
          </p:nvSpPr>
          <p:spPr bwMode="auto">
            <a:xfrm>
              <a:off x="4226960" y="2034834"/>
              <a:ext cx="3264412" cy="1797943"/>
            </a:xfrm>
            <a:prstGeom prst="ellipse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32946" y="1898755"/>
              <a:ext cx="876181" cy="2376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>
                  <a:gd name="adj" fmla="val 11228009"/>
                </a:avLst>
              </a:prstTxWarp>
              <a:spAutoFit/>
            </a:bodyPr>
            <a:lstStyle/>
            <a:p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imports</a:t>
              </a:r>
            </a:p>
          </p:txBody>
        </p:sp>
      </p:grpSp>
      <p:grpSp>
        <p:nvGrpSpPr>
          <p:cNvPr id="53" name="tc_Declarations"/>
          <p:cNvGrpSpPr/>
          <p:nvPr/>
        </p:nvGrpSpPr>
        <p:grpSpPr>
          <a:xfrm>
            <a:off x="4788237" y="2385515"/>
            <a:ext cx="2276669" cy="1282877"/>
            <a:chOff x="4788237" y="2385515"/>
            <a:chExt cx="2276669" cy="1282877"/>
          </a:xfrm>
        </p:grpSpPr>
        <p:sp>
          <p:nvSpPr>
            <p:cNvPr id="6" name="Oval 5"/>
            <p:cNvSpPr/>
            <p:nvPr/>
          </p:nvSpPr>
          <p:spPr bwMode="auto">
            <a:xfrm>
              <a:off x="4788237" y="2517147"/>
              <a:ext cx="2276669" cy="1151245"/>
            </a:xfrm>
            <a:prstGeom prst="ellips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My</a:t>
              </a:r>
              <a:r>
                <a:rPr lang="en-US" sz="1400" dirty="0">
                  <a:solidFill>
                    <a:schemeClr val="tx1"/>
                  </a:solidFill>
                </a:rPr>
                <a:t> Components, Directives &amp; Pipes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11018" y="2385515"/>
              <a:ext cx="1231106" cy="263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declarations</a:t>
              </a:r>
            </a:p>
          </p:txBody>
        </p:sp>
      </p:grpSp>
      <p:sp>
        <p:nvSpPr>
          <p:cNvPr id="10" name="TemplateContext"/>
          <p:cNvSpPr/>
          <p:nvPr/>
        </p:nvSpPr>
        <p:spPr bwMode="auto">
          <a:xfrm>
            <a:off x="4077983" y="1337712"/>
            <a:ext cx="3536445" cy="262524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Template Context</a:t>
            </a:r>
          </a:p>
        </p:txBody>
      </p:sp>
      <p:sp>
        <p:nvSpPr>
          <p:cNvPr id="46" name="bootstrap"/>
          <p:cNvSpPr>
            <a:spLocks noChangeArrowheads="1"/>
          </p:cNvSpPr>
          <p:nvPr/>
        </p:nvSpPr>
        <p:spPr bwMode="auto">
          <a:xfrm>
            <a:off x="392995" y="1337712"/>
            <a:ext cx="3277495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declarations:[...],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     :[...],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exports     :[...],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bootstrap   :[...]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exports"/>
          <p:cNvSpPr>
            <a:spLocks noChangeArrowheads="1"/>
          </p:cNvSpPr>
          <p:nvPr/>
        </p:nvSpPr>
        <p:spPr bwMode="auto">
          <a:xfrm>
            <a:off x="390414" y="1337713"/>
            <a:ext cx="3277495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declarations:[...],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     :[...],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exports     :[...],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imports"/>
          <p:cNvSpPr>
            <a:spLocks noChangeArrowheads="1"/>
          </p:cNvSpPr>
          <p:nvPr/>
        </p:nvSpPr>
        <p:spPr bwMode="auto">
          <a:xfrm>
            <a:off x="394078" y="1337713"/>
            <a:ext cx="3277495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declarations:[...],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imports     :[...]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declarations"/>
          <p:cNvSpPr>
            <a:spLocks noChangeArrowheads="1"/>
          </p:cNvSpPr>
          <p:nvPr/>
        </p:nvSpPr>
        <p:spPr bwMode="auto">
          <a:xfrm>
            <a:off x="389436" y="1337713"/>
            <a:ext cx="3277495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declarations:[...]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ngModule-start"/>
          <p:cNvSpPr>
            <a:spLocks noChangeArrowheads="1"/>
          </p:cNvSpPr>
          <p:nvPr/>
        </p:nvSpPr>
        <p:spPr bwMode="auto">
          <a:xfrm>
            <a:off x="389040" y="1337713"/>
            <a:ext cx="3277495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bs_CMP"/>
          <p:cNvSpPr/>
          <p:nvPr/>
        </p:nvSpPr>
        <p:spPr bwMode="auto">
          <a:xfrm>
            <a:off x="5806600" y="3369037"/>
            <a:ext cx="221669" cy="2038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63702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6" grpId="0"/>
      <p:bldP spid="45" grpId="0"/>
      <p:bldP spid="45" grpId="1"/>
      <p:bldP spid="44" grpId="0"/>
      <p:bldP spid="42" grpId="0"/>
      <p:bldP spid="43" grpId="0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pplicationInjector"/>
          <p:cNvSpPr/>
          <p:nvPr/>
        </p:nvSpPr>
        <p:spPr bwMode="auto">
          <a:xfrm>
            <a:off x="4943374" y="2590900"/>
            <a:ext cx="3810000" cy="1415042"/>
          </a:xfrm>
          <a:prstGeom prst="roundRect">
            <a:avLst>
              <a:gd name="adj" fmla="val 471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Application Injector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Service Providers</a:t>
            </a:r>
          </a:p>
        </p:txBody>
      </p:sp>
      <p:sp>
        <p:nvSpPr>
          <p:cNvPr id="6" name="XxxModule"/>
          <p:cNvSpPr/>
          <p:nvPr/>
        </p:nvSpPr>
        <p:spPr bwMode="auto">
          <a:xfrm>
            <a:off x="5095776" y="3107767"/>
            <a:ext cx="1567543" cy="767544"/>
          </a:xfrm>
          <a:prstGeom prst="roundRect">
            <a:avLst>
              <a:gd name="adj" fmla="val 9260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tx1"/>
                </a:solidFill>
              </a:rPr>
              <a:t>XxxModule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300" dirty="0">
              <a:solidFill>
                <a:schemeClr val="tx1"/>
              </a:soli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providers</a:t>
            </a:r>
          </a:p>
        </p:txBody>
      </p:sp>
      <p:sp>
        <p:nvSpPr>
          <p:cNvPr id="9" name="RouterModule"/>
          <p:cNvSpPr/>
          <p:nvPr/>
        </p:nvSpPr>
        <p:spPr bwMode="auto">
          <a:xfrm>
            <a:off x="6804833" y="3107767"/>
            <a:ext cx="1763484" cy="767544"/>
          </a:xfrm>
          <a:prstGeom prst="roundRect">
            <a:avLst>
              <a:gd name="adj" fmla="val 9260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tx1"/>
                </a:solidFill>
              </a:rPr>
              <a:t>RouterModule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300" dirty="0">
              <a:solidFill>
                <a:schemeClr val="tx1"/>
              </a:soli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providers</a:t>
            </a:r>
          </a:p>
        </p:txBody>
      </p:sp>
      <p:cxnSp>
        <p:nvCxnSpPr>
          <p:cNvPr id="20" name="Straight Arrow Connector 19"/>
          <p:cNvCxnSpPr>
            <a:stCxn id="5" idx="0"/>
            <a:endCxn id="4" idx="2"/>
          </p:cNvCxnSpPr>
          <p:nvPr/>
        </p:nvCxnSpPr>
        <p:spPr>
          <a:xfrm flipH="1" flipV="1">
            <a:off x="6847115" y="2057500"/>
            <a:ext cx="1259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691743" y="4005942"/>
            <a:ext cx="4267200" cy="2677887"/>
            <a:chOff x="4691743" y="4005942"/>
            <a:chExt cx="4267200" cy="2677887"/>
          </a:xfrm>
        </p:grpSpPr>
        <p:sp>
          <p:nvSpPr>
            <p:cNvPr id="16" name="Lazy Loading"/>
            <p:cNvSpPr/>
            <p:nvPr/>
          </p:nvSpPr>
          <p:spPr bwMode="auto">
            <a:xfrm>
              <a:off x="4691743" y="4522809"/>
              <a:ext cx="4267200" cy="2161020"/>
            </a:xfrm>
            <a:prstGeom prst="roundRect">
              <a:avLst>
                <a:gd name="adj" fmla="val 5412"/>
              </a:avLst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Lazy Loading 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Boundary</a:t>
              </a:r>
            </a:p>
          </p:txBody>
        </p:sp>
        <p:sp>
          <p:nvSpPr>
            <p:cNvPr id="13" name="AppInjector2"/>
            <p:cNvSpPr/>
            <p:nvPr/>
          </p:nvSpPr>
          <p:spPr bwMode="auto">
            <a:xfrm>
              <a:off x="4943374" y="5105505"/>
              <a:ext cx="3810000" cy="1415042"/>
            </a:xfrm>
            <a:prstGeom prst="roundRect">
              <a:avLst>
                <a:gd name="adj" fmla="val 471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Module Injector</a:t>
              </a:r>
            </a:p>
          </p:txBody>
        </p:sp>
        <p:sp>
          <p:nvSpPr>
            <p:cNvPr id="14" name="MathModule"/>
            <p:cNvSpPr/>
            <p:nvPr/>
          </p:nvSpPr>
          <p:spPr bwMode="auto">
            <a:xfrm>
              <a:off x="5095776" y="5622372"/>
              <a:ext cx="1567543" cy="767544"/>
            </a:xfrm>
            <a:prstGeom prst="roundRect">
              <a:avLst>
                <a:gd name="adj" fmla="val 9260"/>
              </a:avLst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chemeClr val="tx1"/>
                  </a:solidFill>
                </a:rPr>
                <a:t>MathModule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sz="300" dirty="0">
                <a:solidFill>
                  <a:schemeClr val="tx1"/>
                </a:solidFill>
              </a:endParaRP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providers</a:t>
              </a:r>
            </a:p>
          </p:txBody>
        </p:sp>
        <p:sp>
          <p:nvSpPr>
            <p:cNvPr id="15" name="UsersModule"/>
            <p:cNvSpPr/>
            <p:nvPr/>
          </p:nvSpPr>
          <p:spPr bwMode="auto">
            <a:xfrm>
              <a:off x="6804833" y="5622372"/>
              <a:ext cx="1763484" cy="767544"/>
            </a:xfrm>
            <a:prstGeom prst="roundRect">
              <a:avLst>
                <a:gd name="adj" fmla="val 9260"/>
              </a:avLst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chemeClr val="tx1"/>
                  </a:solidFill>
                </a:rPr>
                <a:t>UsersModule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sz="300" dirty="0">
                <a:solidFill>
                  <a:schemeClr val="tx1"/>
                </a:solidFill>
              </a:endParaRP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providers</a:t>
              </a:r>
            </a:p>
          </p:txBody>
        </p:sp>
        <p:cxnSp>
          <p:nvCxnSpPr>
            <p:cNvPr id="21" name="Straight Arrow Connector 20"/>
            <p:cNvCxnSpPr>
              <a:stCxn id="13" idx="0"/>
              <a:endCxn id="5" idx="2"/>
            </p:cNvCxnSpPr>
            <p:nvPr/>
          </p:nvCxnSpPr>
          <p:spPr>
            <a:xfrm flipV="1">
              <a:off x="6848374" y="4005942"/>
              <a:ext cx="0" cy="10995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ng_providers"/>
          <p:cNvSpPr>
            <a:spLocks noChangeArrowheads="1"/>
          </p:cNvSpPr>
          <p:nvPr/>
        </p:nvSpPr>
        <p:spPr bwMode="auto">
          <a:xfrm>
            <a:off x="389438" y="1141876"/>
            <a:ext cx="3277495" cy="39636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declarations:[...],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  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exports  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bootstrap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providers   :[...]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ng_imports"/>
          <p:cNvSpPr>
            <a:spLocks noChangeArrowheads="1"/>
          </p:cNvSpPr>
          <p:nvPr/>
        </p:nvSpPr>
        <p:spPr bwMode="auto">
          <a:xfrm>
            <a:off x="389436" y="1141874"/>
            <a:ext cx="3277495" cy="39636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declarations:[...],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imports  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exports  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bootstrap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providers   :[...]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ng_start"/>
          <p:cNvSpPr>
            <a:spLocks noChangeArrowheads="1"/>
          </p:cNvSpPr>
          <p:nvPr/>
        </p:nvSpPr>
        <p:spPr bwMode="auto">
          <a:xfrm>
            <a:off x="389437" y="1141874"/>
            <a:ext cx="3277495" cy="39636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declarations:[...],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  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exports  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bootstrap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providers   :[...]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PlatformInjector"/>
          <p:cNvSpPr/>
          <p:nvPr/>
        </p:nvSpPr>
        <p:spPr bwMode="auto">
          <a:xfrm>
            <a:off x="5867400" y="1328157"/>
            <a:ext cx="1959429" cy="729343"/>
          </a:xfrm>
          <a:prstGeom prst="roundRect">
            <a:avLst>
              <a:gd name="adj" fmla="val 926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</a:rPr>
              <a:t>Platform Injector</a:t>
            </a:r>
          </a:p>
        </p:txBody>
      </p:sp>
    </p:spTree>
    <p:extLst>
      <p:ext uri="{BB962C8B-B14F-4D97-AF65-F5344CB8AC3E}">
        <p14:creationId xmlns:p14="http://schemas.microsoft.com/office/powerpoint/2010/main" val="35891841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</a:t>
            </a:r>
            <a:r>
              <a:rPr lang="en-US" dirty="0" err="1"/>
              <a:t>NgModules</a:t>
            </a:r>
            <a:endParaRPr lang="en-US" dirty="0"/>
          </a:p>
        </p:txBody>
      </p:sp>
      <p:sp>
        <p:nvSpPr>
          <p:cNvPr id="54" name="coremodule -Text"/>
          <p:cNvSpPr>
            <a:spLocks noGrp="1"/>
          </p:cNvSpPr>
          <p:nvPr>
            <p:ph type="body" sz="quarter" idx="10"/>
          </p:nvPr>
        </p:nvSpPr>
        <p:spPr>
          <a:xfrm>
            <a:off x="433574" y="1391724"/>
            <a:ext cx="8363937" cy="2468368"/>
          </a:xfrm>
        </p:spPr>
        <p:txBody>
          <a:bodyPr/>
          <a:lstStyle/>
          <a:p>
            <a:r>
              <a:rPr lang="en-US" sz="2800" b="1" dirty="0"/>
              <a:t>Core module </a:t>
            </a:r>
            <a:br>
              <a:rPr lang="en-US" sz="2800" b="1" dirty="0"/>
            </a:br>
            <a:r>
              <a:rPr lang="en-US" sz="2800" dirty="0"/>
              <a:t>Import once when the app starts.</a:t>
            </a:r>
          </a:p>
          <a:p>
            <a:endParaRPr lang="en-US" sz="1800" dirty="0"/>
          </a:p>
          <a:p>
            <a:r>
              <a:rPr lang="en-US" sz="2800" dirty="0"/>
              <a:t>Examples of core modules:</a:t>
            </a:r>
          </a:p>
          <a:p>
            <a:pPr lvl="1"/>
            <a:r>
              <a:rPr lang="en-US" sz="2600" dirty="0" err="1"/>
              <a:t>BrowserModule</a:t>
            </a:r>
            <a:endParaRPr lang="en-US" sz="2600" dirty="0"/>
          </a:p>
          <a:p>
            <a:pPr lvl="1"/>
            <a:r>
              <a:rPr lang="en-US" sz="2600" dirty="0" err="1"/>
              <a:t>HttpModule</a:t>
            </a:r>
            <a:endParaRPr lang="en-US" sz="26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615543" y="3712031"/>
            <a:ext cx="4332514" cy="2817220"/>
            <a:chOff x="4615543" y="3712031"/>
            <a:chExt cx="4332514" cy="2817220"/>
          </a:xfrm>
        </p:grpSpPr>
        <p:sp>
          <p:nvSpPr>
            <p:cNvPr id="51" name="Lazy Loading"/>
            <p:cNvSpPr/>
            <p:nvPr/>
          </p:nvSpPr>
          <p:spPr bwMode="auto">
            <a:xfrm>
              <a:off x="7515875" y="4332196"/>
              <a:ext cx="1432182" cy="2197055"/>
            </a:xfrm>
            <a:prstGeom prst="roundRect">
              <a:avLst>
                <a:gd name="adj" fmla="val 5412"/>
              </a:avLst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Lazy Loading 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Boundary</a:t>
              </a: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153188" y="3712031"/>
              <a:ext cx="125484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App Module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4615543" y="3712031"/>
              <a:ext cx="1137230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Core Module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746186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18" name="Straight Arrow Connector 17"/>
            <p:cNvCxnSpPr>
              <a:stCxn id="6" idx="3"/>
              <a:endCxn id="4" idx="1"/>
            </p:cNvCxnSpPr>
            <p:nvPr/>
          </p:nvCxnSpPr>
          <p:spPr>
            <a:xfrm>
              <a:off x="5752773" y="3988894"/>
              <a:ext cx="400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0" idx="2"/>
            </p:cNvCxnSpPr>
            <p:nvPr/>
          </p:nvCxnSpPr>
          <p:spPr>
            <a:xfrm flipH="1" flipV="1">
              <a:off x="5336290" y="5481183"/>
              <a:ext cx="689367" cy="375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 bwMode="auto">
            <a:xfrm>
              <a:off x="6196737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7571075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III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745794" y="5859506"/>
              <a:ext cx="2559725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Shared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37" name="Straight Arrow Connector 36"/>
            <p:cNvCxnSpPr>
              <a:stCxn id="36" idx="0"/>
              <a:endCxn id="32" idx="2"/>
            </p:cNvCxnSpPr>
            <p:nvPr/>
          </p:nvCxnSpPr>
          <p:spPr>
            <a:xfrm flipV="1">
              <a:off x="6025657" y="5481183"/>
              <a:ext cx="761184" cy="3783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 bwMode="auto">
            <a:xfrm>
              <a:off x="7644663" y="5859506"/>
              <a:ext cx="1027881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Shared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39" name="Straight Arrow Connector 38"/>
            <p:cNvCxnSpPr>
              <a:stCxn id="38" idx="0"/>
              <a:endCxn id="33" idx="2"/>
            </p:cNvCxnSpPr>
            <p:nvPr/>
          </p:nvCxnSpPr>
          <p:spPr>
            <a:xfrm flipV="1">
              <a:off x="8158604" y="5481184"/>
              <a:ext cx="2575" cy="3783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0" idx="0"/>
              <a:endCxn id="4" idx="2"/>
            </p:cNvCxnSpPr>
            <p:nvPr/>
          </p:nvCxnSpPr>
          <p:spPr>
            <a:xfrm flipV="1">
              <a:off x="5336290" y="4265756"/>
              <a:ext cx="1444322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2" idx="0"/>
              <a:endCxn id="4" idx="2"/>
            </p:cNvCxnSpPr>
            <p:nvPr/>
          </p:nvCxnSpPr>
          <p:spPr>
            <a:xfrm flipH="1" flipV="1">
              <a:off x="6780612" y="4265756"/>
              <a:ext cx="6229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0"/>
              <a:endCxn id="4" idx="2"/>
            </p:cNvCxnSpPr>
            <p:nvPr/>
          </p:nvCxnSpPr>
          <p:spPr>
            <a:xfrm flipH="1" flipV="1">
              <a:off x="6780612" y="4265756"/>
              <a:ext cx="1380567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ounded Rectangle 61"/>
          <p:cNvSpPr/>
          <p:nvPr/>
        </p:nvSpPr>
        <p:spPr bwMode="auto">
          <a:xfrm>
            <a:off x="4615542" y="3712031"/>
            <a:ext cx="1137231" cy="553725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4495800" y="3611880"/>
            <a:ext cx="2960923" cy="2917371"/>
          </a:xfrm>
          <a:prstGeom prst="roundRect">
            <a:avLst>
              <a:gd name="adj" fmla="val 1921"/>
            </a:avLst>
          </a:prstGeom>
          <a:noFill/>
          <a:ln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25129" y="3414868"/>
            <a:ext cx="13196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Application Injector</a:t>
            </a:r>
          </a:p>
        </p:txBody>
      </p:sp>
    </p:spTree>
    <p:extLst>
      <p:ext uri="{BB962C8B-B14F-4D97-AF65-F5344CB8AC3E}">
        <p14:creationId xmlns:p14="http://schemas.microsoft.com/office/powerpoint/2010/main" val="3109817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</a:t>
            </a:r>
            <a:r>
              <a:rPr lang="en-US" dirty="0" err="1"/>
              <a:t>NgModules</a:t>
            </a:r>
            <a:endParaRPr lang="en-US" dirty="0"/>
          </a:p>
        </p:txBody>
      </p:sp>
      <p:sp>
        <p:nvSpPr>
          <p:cNvPr id="69" name="featureModule-text"/>
          <p:cNvSpPr txBox="1">
            <a:spLocks/>
          </p:cNvSpPr>
          <p:nvPr/>
        </p:nvSpPr>
        <p:spPr>
          <a:xfrm>
            <a:off x="433574" y="1405238"/>
            <a:ext cx="8590683" cy="1188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57200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30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834217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28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1096933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436909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768947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Feature module</a:t>
            </a:r>
          </a:p>
          <a:p>
            <a:pPr marL="377017" lvl="1" indent="0">
              <a:buNone/>
            </a:pPr>
            <a:r>
              <a:rPr lang="en-US" sz="2600" dirty="0"/>
              <a:t>Extend the App. Can expose or hide its implementation from other modules.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615543" y="3712031"/>
            <a:ext cx="4332514" cy="2817220"/>
            <a:chOff x="4615543" y="3712031"/>
            <a:chExt cx="4332514" cy="2817220"/>
          </a:xfrm>
        </p:grpSpPr>
        <p:sp>
          <p:nvSpPr>
            <p:cNvPr id="51" name="Lazy Loading"/>
            <p:cNvSpPr/>
            <p:nvPr/>
          </p:nvSpPr>
          <p:spPr bwMode="auto">
            <a:xfrm>
              <a:off x="7515875" y="4332196"/>
              <a:ext cx="1432182" cy="2197055"/>
            </a:xfrm>
            <a:prstGeom prst="roundRect">
              <a:avLst>
                <a:gd name="adj" fmla="val 5412"/>
              </a:avLst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Lazy Loading 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Boundary</a:t>
              </a: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153188" y="3712031"/>
              <a:ext cx="125484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App Module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4615543" y="3712031"/>
              <a:ext cx="1137230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Core Module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746186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18" name="Straight Arrow Connector 17"/>
            <p:cNvCxnSpPr>
              <a:stCxn id="6" idx="3"/>
              <a:endCxn id="4" idx="1"/>
            </p:cNvCxnSpPr>
            <p:nvPr/>
          </p:nvCxnSpPr>
          <p:spPr>
            <a:xfrm>
              <a:off x="5752773" y="3988894"/>
              <a:ext cx="400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0" idx="2"/>
            </p:cNvCxnSpPr>
            <p:nvPr/>
          </p:nvCxnSpPr>
          <p:spPr>
            <a:xfrm flipH="1" flipV="1">
              <a:off x="5336290" y="5481183"/>
              <a:ext cx="689367" cy="375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 bwMode="auto">
            <a:xfrm>
              <a:off x="6196737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7571075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III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745794" y="5859506"/>
              <a:ext cx="2559725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Shared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37" name="Straight Arrow Connector 36"/>
            <p:cNvCxnSpPr>
              <a:stCxn id="36" idx="0"/>
              <a:endCxn id="32" idx="2"/>
            </p:cNvCxnSpPr>
            <p:nvPr/>
          </p:nvCxnSpPr>
          <p:spPr>
            <a:xfrm flipV="1">
              <a:off x="6025657" y="5481183"/>
              <a:ext cx="761184" cy="3783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 bwMode="auto">
            <a:xfrm>
              <a:off x="7644663" y="5859506"/>
              <a:ext cx="1027881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Shared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39" name="Straight Arrow Connector 38"/>
            <p:cNvCxnSpPr>
              <a:stCxn id="38" idx="0"/>
              <a:endCxn id="33" idx="2"/>
            </p:cNvCxnSpPr>
            <p:nvPr/>
          </p:nvCxnSpPr>
          <p:spPr>
            <a:xfrm flipV="1">
              <a:off x="8158604" y="5481184"/>
              <a:ext cx="2575" cy="3783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0" idx="0"/>
              <a:endCxn id="4" idx="2"/>
            </p:cNvCxnSpPr>
            <p:nvPr/>
          </p:nvCxnSpPr>
          <p:spPr>
            <a:xfrm flipV="1">
              <a:off x="5336290" y="4265756"/>
              <a:ext cx="1444322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2" idx="0"/>
              <a:endCxn id="4" idx="2"/>
            </p:cNvCxnSpPr>
            <p:nvPr/>
          </p:nvCxnSpPr>
          <p:spPr>
            <a:xfrm flipH="1" flipV="1">
              <a:off x="6780612" y="4265756"/>
              <a:ext cx="6229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0"/>
              <a:endCxn id="4" idx="2"/>
            </p:cNvCxnSpPr>
            <p:nvPr/>
          </p:nvCxnSpPr>
          <p:spPr>
            <a:xfrm flipH="1" flipV="1">
              <a:off x="6780612" y="4265756"/>
              <a:ext cx="1380567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/>
          <p:cNvSpPr/>
          <p:nvPr/>
        </p:nvSpPr>
        <p:spPr bwMode="auto">
          <a:xfrm>
            <a:off x="4745794" y="4927458"/>
            <a:ext cx="1180600" cy="553725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190508" y="4927456"/>
            <a:ext cx="1180600" cy="553725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7581610" y="4925540"/>
            <a:ext cx="1180600" cy="553725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4495800" y="3611880"/>
            <a:ext cx="2960923" cy="2917371"/>
          </a:xfrm>
          <a:prstGeom prst="roundRect">
            <a:avLst>
              <a:gd name="adj" fmla="val 1921"/>
            </a:avLst>
          </a:prstGeom>
          <a:noFill/>
          <a:ln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25129" y="3414868"/>
            <a:ext cx="13196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Application Injector</a:t>
            </a:r>
          </a:p>
        </p:txBody>
      </p:sp>
    </p:spTree>
    <p:extLst>
      <p:ext uri="{BB962C8B-B14F-4D97-AF65-F5344CB8AC3E}">
        <p14:creationId xmlns:p14="http://schemas.microsoft.com/office/powerpoint/2010/main" val="3117838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</a:t>
            </a:r>
            <a:r>
              <a:rPr lang="en-US" dirty="0" err="1"/>
              <a:t>NgModules</a:t>
            </a:r>
            <a:endParaRPr lang="en-US" dirty="0"/>
          </a:p>
        </p:txBody>
      </p:sp>
      <p:sp>
        <p:nvSpPr>
          <p:cNvPr id="70" name="ShareModule-text"/>
          <p:cNvSpPr txBox="1">
            <a:spLocks/>
          </p:cNvSpPr>
          <p:nvPr/>
        </p:nvSpPr>
        <p:spPr>
          <a:xfrm>
            <a:off x="433574" y="1411753"/>
            <a:ext cx="8363937" cy="288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57200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30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834217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28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1096933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436909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768947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Shared module</a:t>
            </a:r>
          </a:p>
          <a:p>
            <a:pPr marL="377017" lvl="1" indent="0">
              <a:buNone/>
            </a:pPr>
            <a:r>
              <a:rPr lang="en-US" sz="2400" dirty="0"/>
              <a:t>Hold the common components, directives, and pipes and share them with the modules that need them.</a:t>
            </a:r>
          </a:p>
          <a:p>
            <a:pPr marL="377017" lvl="1" indent="0">
              <a:buNone/>
            </a:pPr>
            <a:endParaRPr lang="en-US" sz="2400" dirty="0"/>
          </a:p>
          <a:p>
            <a:r>
              <a:rPr lang="en-US" sz="2800" dirty="0"/>
              <a:t>Examples of modules:</a:t>
            </a:r>
          </a:p>
          <a:p>
            <a:pPr lvl="1"/>
            <a:r>
              <a:rPr lang="en-US" sz="2400" dirty="0" err="1"/>
              <a:t>CommonModule</a:t>
            </a:r>
            <a:endParaRPr lang="en-US" sz="2400" dirty="0"/>
          </a:p>
          <a:p>
            <a:pPr lvl="1"/>
            <a:r>
              <a:rPr lang="en-US" sz="2400" dirty="0" err="1"/>
              <a:t>FormsModule</a:t>
            </a:r>
            <a:endParaRPr lang="en-US" sz="2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615543" y="3712031"/>
            <a:ext cx="4332514" cy="2817220"/>
            <a:chOff x="4615543" y="3712031"/>
            <a:chExt cx="4332514" cy="2817220"/>
          </a:xfrm>
        </p:grpSpPr>
        <p:sp>
          <p:nvSpPr>
            <p:cNvPr id="51" name="Lazy Loading"/>
            <p:cNvSpPr/>
            <p:nvPr/>
          </p:nvSpPr>
          <p:spPr bwMode="auto">
            <a:xfrm>
              <a:off x="7515875" y="4332196"/>
              <a:ext cx="1432182" cy="2197055"/>
            </a:xfrm>
            <a:prstGeom prst="roundRect">
              <a:avLst>
                <a:gd name="adj" fmla="val 5412"/>
              </a:avLst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Lazy Loading 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Boundary</a:t>
              </a: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153188" y="3712031"/>
              <a:ext cx="125484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App Module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4615543" y="3712031"/>
              <a:ext cx="1137230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Core Module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746186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18" name="Straight Arrow Connector 17"/>
            <p:cNvCxnSpPr>
              <a:stCxn id="6" idx="3"/>
              <a:endCxn id="4" idx="1"/>
            </p:cNvCxnSpPr>
            <p:nvPr/>
          </p:nvCxnSpPr>
          <p:spPr>
            <a:xfrm>
              <a:off x="5752773" y="3988894"/>
              <a:ext cx="400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7" idx="0"/>
              <a:endCxn id="10" idx="2"/>
            </p:cNvCxnSpPr>
            <p:nvPr/>
          </p:nvCxnSpPr>
          <p:spPr>
            <a:xfrm flipH="1" flipV="1">
              <a:off x="5336290" y="5481183"/>
              <a:ext cx="689367" cy="375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 bwMode="auto">
            <a:xfrm>
              <a:off x="6196737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7571075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III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745794" y="5859506"/>
              <a:ext cx="2559725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Shared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37" name="Straight Arrow Connector 36"/>
            <p:cNvCxnSpPr>
              <a:stCxn id="36" idx="0"/>
              <a:endCxn id="32" idx="2"/>
            </p:cNvCxnSpPr>
            <p:nvPr/>
          </p:nvCxnSpPr>
          <p:spPr>
            <a:xfrm flipV="1">
              <a:off x="6025657" y="5481183"/>
              <a:ext cx="761184" cy="3783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 bwMode="auto">
            <a:xfrm>
              <a:off x="7644663" y="5859506"/>
              <a:ext cx="1027881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Shared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39" name="Straight Arrow Connector 38"/>
            <p:cNvCxnSpPr>
              <a:stCxn id="38" idx="0"/>
              <a:endCxn id="33" idx="2"/>
            </p:cNvCxnSpPr>
            <p:nvPr/>
          </p:nvCxnSpPr>
          <p:spPr>
            <a:xfrm flipV="1">
              <a:off x="8158604" y="5481184"/>
              <a:ext cx="2575" cy="3783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0" idx="0"/>
              <a:endCxn id="4" idx="2"/>
            </p:cNvCxnSpPr>
            <p:nvPr/>
          </p:nvCxnSpPr>
          <p:spPr>
            <a:xfrm flipV="1">
              <a:off x="5336290" y="4265756"/>
              <a:ext cx="1444322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2" idx="0"/>
              <a:endCxn id="4" idx="2"/>
            </p:cNvCxnSpPr>
            <p:nvPr/>
          </p:nvCxnSpPr>
          <p:spPr>
            <a:xfrm flipH="1" flipV="1">
              <a:off x="6780612" y="4265756"/>
              <a:ext cx="6229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0"/>
              <a:endCxn id="4" idx="2"/>
            </p:cNvCxnSpPr>
            <p:nvPr/>
          </p:nvCxnSpPr>
          <p:spPr>
            <a:xfrm flipH="1" flipV="1">
              <a:off x="6780612" y="4265756"/>
              <a:ext cx="1380567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ounded Rectangle 66"/>
          <p:cNvSpPr/>
          <p:nvPr/>
        </p:nvSpPr>
        <p:spPr bwMode="auto">
          <a:xfrm>
            <a:off x="4745794" y="5856680"/>
            <a:ext cx="2559725" cy="553725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7664521" y="5866022"/>
            <a:ext cx="1023474" cy="553725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4495800" y="3611880"/>
            <a:ext cx="2960923" cy="2917371"/>
          </a:xfrm>
          <a:prstGeom prst="roundRect">
            <a:avLst>
              <a:gd name="adj" fmla="val 1921"/>
            </a:avLst>
          </a:prstGeom>
          <a:noFill/>
          <a:ln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25129" y="3414868"/>
            <a:ext cx="13196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Application Injector</a:t>
            </a:r>
          </a:p>
        </p:txBody>
      </p:sp>
    </p:spTree>
    <p:extLst>
      <p:ext uri="{BB962C8B-B14F-4D97-AF65-F5344CB8AC3E}">
        <p14:creationId xmlns:p14="http://schemas.microsoft.com/office/powerpoint/2010/main" val="11602361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492124" y="2479092"/>
            <a:ext cx="22349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95619552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12719</TotalTime>
  <Words>196</Words>
  <Application>Microsoft Office PowerPoint</Application>
  <PresentationFormat>On-screen Show (4:3)</PresentationFormat>
  <Paragraphs>130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Angular Modules (NgModule)</vt:lpstr>
      <vt:lpstr>Template Context</vt:lpstr>
      <vt:lpstr>Modules &amp; Service Providers</vt:lpstr>
      <vt:lpstr>Three Types of NgModules</vt:lpstr>
      <vt:lpstr>Three Types of NgModules</vt:lpstr>
      <vt:lpstr>Three Types of NgModules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RaviT</cp:lastModifiedBy>
  <cp:revision>316</cp:revision>
  <dcterms:created xsi:type="dcterms:W3CDTF">2013-04-27T14:17:45Z</dcterms:created>
  <dcterms:modified xsi:type="dcterms:W3CDTF">2016-12-11T23:02:36Z</dcterms:modified>
</cp:coreProperties>
</file>