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88" r:id="rId3"/>
    <p:sldId id="312" r:id="rId4"/>
    <p:sldId id="313" r:id="rId5"/>
    <p:sldId id="289" r:id="rId6"/>
    <p:sldId id="290" r:id="rId7"/>
    <p:sldId id="311" r:id="rId8"/>
    <p:sldId id="293" r:id="rId9"/>
    <p:sldId id="291" r:id="rId10"/>
    <p:sldId id="299" r:id="rId11"/>
    <p:sldId id="292" r:id="rId12"/>
    <p:sldId id="294" r:id="rId13"/>
    <p:sldId id="295" r:id="rId14"/>
    <p:sldId id="296" r:id="rId15"/>
    <p:sldId id="298" r:id="rId16"/>
    <p:sldId id="297" r:id="rId17"/>
    <p:sldId id="301" r:id="rId18"/>
    <p:sldId id="300" r:id="rId19"/>
    <p:sldId id="302" r:id="rId20"/>
    <p:sldId id="303" r:id="rId21"/>
    <p:sldId id="304" r:id="rId22"/>
    <p:sldId id="305" r:id="rId23"/>
    <p:sldId id="314" r:id="rId24"/>
    <p:sldId id="306" r:id="rId25"/>
    <p:sldId id="310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  <p14:sldId id="312"/>
            <p14:sldId id="313"/>
            <p14:sldId id="289"/>
            <p14:sldId id="290"/>
            <p14:sldId id="311"/>
            <p14:sldId id="293"/>
            <p14:sldId id="291"/>
            <p14:sldId id="299"/>
            <p14:sldId id="292"/>
            <p14:sldId id="294"/>
            <p14:sldId id="295"/>
            <p14:sldId id="296"/>
            <p14:sldId id="298"/>
            <p14:sldId id="297"/>
            <p14:sldId id="301"/>
            <p14:sldId id="300"/>
            <p14:sldId id="302"/>
            <p14:sldId id="303"/>
            <p14:sldId id="304"/>
            <p14:sldId id="305"/>
            <p14:sldId id="314"/>
            <p14:sldId id="306"/>
            <p14:sldId id="310"/>
          </p14:sldIdLst>
        </p14:section>
        <p14:section name="end" id="{9F770EFB-B2C5-4E0F-A5D0-DC78AA0926F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>
        <p:guide orient="horz" pos="2160"/>
        <p:guide pos="2808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43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5311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6" r:id="rId4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/tree/master/modules" TargetMode="External"/><Relationship Id="rId2" Type="http://schemas.openxmlformats.org/officeDocument/2006/relationships/hyperlink" Target="https://angular.io/docs/ts/latest/guide/template-synta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94581" y="2727601"/>
            <a:ext cx="45548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Template Syntax</a:t>
            </a:r>
          </a:p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Angular 2.0</a:t>
            </a:r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769989"/>
          </a:xfrm>
        </p:spPr>
        <p:txBody>
          <a:bodyPr/>
          <a:lstStyle/>
          <a:p>
            <a:r>
              <a:rPr lang="en-US" dirty="0"/>
              <a:t>The binding conveys information about the event, including data values, through an event object named </a:t>
            </a:r>
            <a:r>
              <a:rPr lang="en-US" b="1" dirty="0"/>
              <a:t>$event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events with </a:t>
            </a:r>
            <a:r>
              <a:rPr lang="en-US" dirty="0" err="1"/>
              <a:t>EventEmitter</a:t>
            </a:r>
            <a:r>
              <a:rPr lang="en-US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9086" y="2816810"/>
            <a:ext cx="60099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(click)=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clickMessage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$event"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&gt;...&lt;/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9086" y="4088509"/>
            <a:ext cx="803365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this.deleted.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9086" y="5563666"/>
            <a:ext cx="790428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user-detail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onUserDeleted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($event)"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user-detail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7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81282"/>
          </a:xfrm>
        </p:spPr>
        <p:txBody>
          <a:bodyPr/>
          <a:lstStyle/>
          <a:p>
            <a:r>
              <a:rPr lang="en-US" b="1" dirty="0"/>
              <a:t>One-way </a:t>
            </a:r>
            <a:r>
              <a:rPr lang="en-US" dirty="0"/>
              <a:t>(data source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view target)</a:t>
            </a:r>
            <a:r>
              <a:rPr lang="en-US" b="1" dirty="0"/>
              <a:t>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{{Interpolation}}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[target]    = "expression"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bind-target = "expression"</a:t>
            </a:r>
          </a:p>
          <a:p>
            <a:endParaRPr lang="en-US" sz="1000" dirty="0"/>
          </a:p>
          <a:p>
            <a:r>
              <a:rPr lang="en-US" b="1" dirty="0"/>
              <a:t>One-way </a:t>
            </a:r>
            <a:r>
              <a:rPr lang="en-US" dirty="0"/>
              <a:t>(view target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source)</a:t>
            </a:r>
            <a:r>
              <a:rPr lang="en-US" b="1" dirty="0"/>
              <a:t>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(target)    = "statement"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on-target   = "statement"</a:t>
            </a:r>
          </a:p>
          <a:p>
            <a:endParaRPr lang="en-US" sz="1000" dirty="0"/>
          </a:p>
          <a:p>
            <a:r>
              <a:rPr lang="en-US" b="1" dirty="0"/>
              <a:t>Two-way: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[(target)]    = "expression"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bindon</a:t>
            </a:r>
            <a:r>
              <a:rPr lang="en-US" sz="2400" dirty="0">
                <a:latin typeface="Consolas" panose="020B0609020204030204" pitchFamily="49" charset="0"/>
              </a:rPr>
              <a:t>-target = "expression"</a:t>
            </a:r>
          </a:p>
        </p:txBody>
      </p:sp>
    </p:spTree>
    <p:extLst>
      <p:ext uri="{BB962C8B-B14F-4D97-AF65-F5344CB8AC3E}">
        <p14:creationId xmlns:p14="http://schemas.microsoft.com/office/powerpoint/2010/main" val="10381595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sv-SE" sz="4000" dirty="0"/>
              <a:t>HTML Attribute vs. DOM Property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350141"/>
            <a:ext cx="8363937" cy="3770263"/>
          </a:xfrm>
        </p:spPr>
        <p:txBody>
          <a:bodyPr/>
          <a:lstStyle/>
          <a:p>
            <a:r>
              <a:rPr lang="en-US" dirty="0"/>
              <a:t>Attributes are defined by HTML. Properties are defined by the DOM (Document Object Model).</a:t>
            </a:r>
          </a:p>
          <a:p>
            <a:endParaRPr lang="en-US" sz="2000" dirty="0"/>
          </a:p>
          <a:p>
            <a:r>
              <a:rPr lang="en-US" dirty="0"/>
              <a:t>Attributes initialize DOM properties and then they are done.</a:t>
            </a:r>
          </a:p>
          <a:p>
            <a:endParaRPr lang="en-US" sz="2000" dirty="0"/>
          </a:p>
          <a:p>
            <a:r>
              <a:rPr lang="en-US" dirty="0"/>
              <a:t>Property values can change; attribute values can't.</a:t>
            </a:r>
          </a:p>
        </p:txBody>
      </p:sp>
    </p:spTree>
    <p:extLst>
      <p:ext uri="{BB962C8B-B14F-4D97-AF65-F5344CB8AC3E}">
        <p14:creationId xmlns:p14="http://schemas.microsoft.com/office/powerpoint/2010/main" val="40090439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A World Without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331480"/>
            <a:ext cx="8363937" cy="2092881"/>
          </a:xfrm>
        </p:spPr>
        <p:txBody>
          <a:bodyPr/>
          <a:lstStyle/>
          <a:p>
            <a:r>
              <a:rPr lang="en-US" dirty="0"/>
              <a:t>Template binding works with properties and events, not attributes.</a:t>
            </a:r>
          </a:p>
          <a:p>
            <a:endParaRPr lang="en-US" sz="2000" dirty="0"/>
          </a:p>
          <a:p>
            <a:r>
              <a:rPr lang="en-US" dirty="0"/>
              <a:t>The only role of attributes is to initialize element and directive state. </a:t>
            </a:r>
          </a:p>
        </p:txBody>
      </p:sp>
    </p:spTree>
    <p:extLst>
      <p:ext uri="{BB962C8B-B14F-4D97-AF65-F5344CB8AC3E}">
        <p14:creationId xmlns:p14="http://schemas.microsoft.com/office/powerpoint/2010/main" val="2200267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Property Binding or Interpolation?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b="1" dirty="0"/>
              <a:t>translates</a:t>
            </a:r>
            <a:r>
              <a:rPr lang="en-US" dirty="0"/>
              <a:t> those interpolations into the corresponding property bindings before rendering the view.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6577" y="2899260"/>
            <a:ext cx="8221459" cy="216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heroImageUrl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"'' +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heroImageUrl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&gt;The title is {{title}}&lt;/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"'The title is ' + title"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79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Attribute, Class, &amp; Style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23604"/>
          </a:xfrm>
        </p:spPr>
        <p:txBody>
          <a:bodyPr/>
          <a:lstStyle/>
          <a:p>
            <a:r>
              <a:rPr lang="en-US" dirty="0"/>
              <a:t>We can set the value of an attribute directly with an attribute binding.</a:t>
            </a:r>
          </a:p>
          <a:p>
            <a:endParaRPr lang="en-US" sz="1000" dirty="0"/>
          </a:p>
          <a:p>
            <a:r>
              <a:rPr lang="en-US" dirty="0"/>
              <a:t>We must use attribute binding when there is </a:t>
            </a:r>
            <a:r>
              <a:rPr lang="en-US" b="1" dirty="0"/>
              <a:t>no element property </a:t>
            </a:r>
            <a:r>
              <a:rPr lang="en-US" dirty="0"/>
              <a:t>to bind.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1764" y="3323359"/>
            <a:ext cx="8201607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"{{1 + 1}}"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&gt;Three-Four&lt;/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parse errors: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Can't bind to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since it isn't a known native property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0426" y="5122306"/>
            <a:ext cx="7259215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 expression calculates colspan=2 --&gt;</a:t>
            </a:r>
            <a:b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[attr.colspan]=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 + 1"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&gt;One-Two&lt;/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39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22310" y="1436914"/>
            <a:ext cx="6447453" cy="40961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Binding Targets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28979"/>
              </p:ext>
            </p:extLst>
          </p:nvPr>
        </p:nvGraphicFramePr>
        <p:xfrm>
          <a:off x="1238528" y="1443654"/>
          <a:ext cx="6431242" cy="408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[property]      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182" marR="0" lvl="1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(event)           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Two-Way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182" marR="0" lvl="1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[(</a:t>
                      </a:r>
                      <a:r>
                        <a:rPr lang="en-US" dirty="0" err="1"/>
                        <a:t>ngModel</a:t>
                      </a:r>
                      <a:r>
                        <a:rPr lang="en-US" dirty="0"/>
                        <a:t>)]   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182" marR="0" lvl="1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attr.aria</a:t>
                      </a:r>
                      <a:r>
                        <a:rPr lang="en-US" dirty="0"/>
                        <a:t>-label]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182" marR="0" lvl="1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class.special</a:t>
                      </a:r>
                      <a:r>
                        <a:rPr lang="en-US" dirty="0"/>
                        <a:t>]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7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182" marR="0" lvl="1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style.color</a:t>
                      </a:r>
                      <a:r>
                        <a:rPr lang="en-US" dirty="0"/>
                        <a:t>]    = "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116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Built-in Directives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21488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89721"/>
          </a:xfrm>
        </p:spPr>
        <p:txBody>
          <a:bodyPr/>
          <a:lstStyle/>
          <a:p>
            <a:r>
              <a:rPr lang="en-US" sz="2800" dirty="0"/>
              <a:t>Control how elements appear by adding and removing CSS classes dynamically.</a:t>
            </a:r>
          </a:p>
          <a:p>
            <a:endParaRPr lang="en-US" sz="900" dirty="0"/>
          </a:p>
          <a:p>
            <a:r>
              <a:rPr lang="en-US" sz="2800" dirty="0"/>
              <a:t>We can bind to </a:t>
            </a:r>
            <a:r>
              <a:rPr lang="en-US" sz="2800" dirty="0" err="1"/>
              <a:t>NgClass</a:t>
            </a:r>
            <a:r>
              <a:rPr lang="en-US" sz="2800" dirty="0"/>
              <a:t> to add or remove several classes simultaneously.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9755" y="3318693"/>
            <a:ext cx="8089641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toggle the "special" class on/off with a property --&gt;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class.special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isSpecial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The class binding is special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9755" y="4542177"/>
            <a:ext cx="817361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ngClass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setClasses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&gt;...&lt;/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modified: !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this.isUnchanged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// false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special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this.isSpecial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   //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79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89721"/>
          </a:xfrm>
        </p:spPr>
        <p:txBody>
          <a:bodyPr/>
          <a:lstStyle/>
          <a:p>
            <a:r>
              <a:rPr lang="en-US" sz="2800" dirty="0"/>
              <a:t>Set inline styles dynamically, based on the state of the component. </a:t>
            </a:r>
          </a:p>
          <a:p>
            <a:endParaRPr lang="en-US" sz="900" dirty="0"/>
          </a:p>
          <a:p>
            <a:r>
              <a:rPr lang="en-US" sz="2800" dirty="0"/>
              <a:t>Binding to </a:t>
            </a:r>
            <a:r>
              <a:rPr lang="en-US" sz="2800" dirty="0" err="1"/>
              <a:t>NgStyle</a:t>
            </a:r>
            <a:r>
              <a:rPr lang="en-US" sz="2800" dirty="0"/>
              <a:t> lets us set many inline styles simultaneously.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7079" y="3161869"/>
            <a:ext cx="826692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style.fontSize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isSpecial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? 'x-large' : 'smaller'"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 div is x-large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079" y="4280416"/>
            <a:ext cx="826692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ngStyle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setStyles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&gt;...&lt;/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2393" y="4649748"/>
            <a:ext cx="826692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setStyles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'font-style'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.canSave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'italic'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'font-weight'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!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.isUnchanged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'bold'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'font-size'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.isSpecial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?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'24px'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'8px'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 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826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616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/>
              <a:t>Interpolation</a:t>
            </a:r>
          </a:p>
          <a:p>
            <a:pPr>
              <a:lnSpc>
                <a:spcPct val="150000"/>
              </a:lnSpc>
            </a:pPr>
            <a:r>
              <a:rPr lang="fr-FR" b="1" dirty="0"/>
              <a:t>Binding </a:t>
            </a:r>
            <a:r>
              <a:rPr lang="fr-FR" b="1" dirty="0" err="1"/>
              <a:t>Syntax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b="1" dirty="0"/>
              <a:t>Binding </a:t>
            </a:r>
            <a:r>
              <a:rPr lang="fr-FR" b="1" dirty="0" err="1"/>
              <a:t>Targets</a:t>
            </a:r>
            <a:endParaRPr lang="fr-FR" b="1" dirty="0"/>
          </a:p>
          <a:p>
            <a:pPr>
              <a:lnSpc>
                <a:spcPct val="150000"/>
              </a:lnSpc>
            </a:pPr>
            <a:r>
              <a:rPr lang="fr-FR" b="1" dirty="0"/>
              <a:t>Events Bindings</a:t>
            </a:r>
          </a:p>
          <a:p>
            <a:pPr>
              <a:lnSpc>
                <a:spcPct val="150000"/>
              </a:lnSpc>
            </a:pPr>
            <a:r>
              <a:rPr lang="fr-FR" b="1" dirty="0" err="1"/>
              <a:t>Built</a:t>
            </a:r>
            <a:r>
              <a:rPr lang="fr-FR" b="1" dirty="0"/>
              <a:t>-in Directives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Local Template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50175"/>
          </a:xfrm>
        </p:spPr>
        <p:txBody>
          <a:bodyPr/>
          <a:lstStyle/>
          <a:p>
            <a:r>
              <a:rPr lang="en-US" sz="2800" dirty="0"/>
              <a:t> add an element subtree to the DOM by binding an </a:t>
            </a:r>
            <a:r>
              <a:rPr lang="en-US" sz="2800" b="1" dirty="0" err="1"/>
              <a:t>NgIf</a:t>
            </a:r>
            <a:r>
              <a:rPr lang="en-US" sz="2800" dirty="0"/>
              <a:t> directive to a </a:t>
            </a:r>
            <a:r>
              <a:rPr lang="en-US" sz="2800" dirty="0" err="1"/>
              <a:t>truthy</a:t>
            </a:r>
            <a:r>
              <a:rPr lang="en-US" sz="2800" dirty="0"/>
              <a:t> expression.</a:t>
            </a:r>
          </a:p>
          <a:p>
            <a:endParaRPr lang="en-US" sz="1000" dirty="0"/>
          </a:p>
          <a:p>
            <a:r>
              <a:rPr lang="en-US" sz="2800" dirty="0"/>
              <a:t>When </a:t>
            </a:r>
            <a:r>
              <a:rPr lang="en-US" sz="2800" dirty="0" err="1"/>
              <a:t>NgIf</a:t>
            </a:r>
            <a:r>
              <a:rPr lang="en-US" sz="2800" dirty="0"/>
              <a:t> is false: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Angular physically </a:t>
            </a:r>
            <a:r>
              <a:rPr lang="en-US" sz="2000" b="1" dirty="0"/>
              <a:t>removes</a:t>
            </a:r>
            <a:r>
              <a:rPr lang="en-US" sz="2000" dirty="0"/>
              <a:t> the element subtree from the DOM.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Destroys</a:t>
            </a:r>
            <a:r>
              <a:rPr lang="en-US" sz="2000" dirty="0"/>
              <a:t> components in the subtree, along with their state, potentially freeing up substantial resources.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Resulting in better </a:t>
            </a:r>
            <a:r>
              <a:rPr lang="en-US" sz="2000" b="1" dirty="0"/>
              <a:t>performance</a:t>
            </a:r>
            <a:r>
              <a:rPr lang="en-US" sz="2000" dirty="0"/>
              <a:t> for the user.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6409" y="5106479"/>
            <a:ext cx="7866965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currentUser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Hello, {{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currentUser.firstName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504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39074"/>
          </a:xfrm>
        </p:spPr>
        <p:txBody>
          <a:bodyPr/>
          <a:lstStyle/>
          <a:p>
            <a:r>
              <a:rPr lang="en-US" sz="2800" dirty="0"/>
              <a:t>We bind to </a:t>
            </a:r>
            <a:r>
              <a:rPr lang="en-US" sz="2800" dirty="0" err="1"/>
              <a:t>NgSwitch</a:t>
            </a:r>
            <a:r>
              <a:rPr lang="en-US" sz="2800" dirty="0"/>
              <a:t> when we want to display one element tree from a set of possible element trees, based on some condition. </a:t>
            </a:r>
          </a:p>
          <a:p>
            <a:endParaRPr lang="en-US" sz="900" dirty="0"/>
          </a:p>
          <a:p>
            <a:r>
              <a:rPr lang="en-US" sz="2800" dirty="0"/>
              <a:t>Angular puts only the selected element tree into the DOM.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1094" y="3765455"/>
            <a:ext cx="8145624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toeChoice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Eenie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Eenie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"'Meanie'"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&gt;Meanie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Miney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"'Moe'"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  Moe  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ngSwitchDefault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         Other 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156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047979"/>
          </a:xfrm>
        </p:spPr>
        <p:txBody>
          <a:bodyPr/>
          <a:lstStyle/>
          <a:p>
            <a:r>
              <a:rPr lang="en-US" sz="2800" dirty="0"/>
              <a:t> Repeater directive.</a:t>
            </a:r>
          </a:p>
          <a:p>
            <a:endParaRPr lang="en-US" sz="900" dirty="0"/>
          </a:p>
          <a:p>
            <a:r>
              <a:rPr lang="en-US" sz="2800" dirty="0"/>
              <a:t> Present a list of items.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9754" y="3357763"/>
            <a:ext cx="830424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 user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 users;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=index"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{{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user.fullName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 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31231" y="4175450"/>
            <a:ext cx="2817847" cy="989197"/>
          </a:xfrm>
          <a:prstGeom prst="wedgeRoundRectCallout">
            <a:avLst>
              <a:gd name="adj1" fmla="val -45456"/>
              <a:gd name="adj2" fmla="val -952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Creates a local template variable.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09591" y="2114357"/>
            <a:ext cx="2817847" cy="989197"/>
          </a:xfrm>
          <a:prstGeom prst="wedgeRoundRectCallout">
            <a:avLst>
              <a:gd name="adj1" fmla="val -51085"/>
              <a:gd name="adj2" fmla="val 839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We can capture the index in a local template variable</a:t>
            </a:r>
          </a:p>
        </p:txBody>
      </p:sp>
    </p:spTree>
    <p:extLst>
      <p:ext uri="{BB962C8B-B14F-4D97-AF65-F5344CB8AC3E}">
        <p14:creationId xmlns:p14="http://schemas.microsoft.com/office/powerpoint/2010/main" val="19414228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807" y="2047095"/>
            <a:ext cx="3837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items; 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let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index; 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trackBy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trackByFn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9162" y="1493097"/>
            <a:ext cx="3844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let-item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="items"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ngForTrackBy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trackByFn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2444" y="2261784"/>
            <a:ext cx="59792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b="1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2640264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1"/>
            <a:ext cx="8605273" cy="609398"/>
          </a:xfrm>
        </p:spPr>
        <p:txBody>
          <a:bodyPr/>
          <a:lstStyle/>
          <a:p>
            <a:r>
              <a:rPr lang="en-US" dirty="0"/>
              <a:t>Template Reference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23604"/>
          </a:xfrm>
        </p:spPr>
        <p:txBody>
          <a:bodyPr/>
          <a:lstStyle/>
          <a:p>
            <a:r>
              <a:rPr lang="en-US" dirty="0"/>
              <a:t>A template reference variable is a vehicle for moving data across element lines.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b="1" dirty="0"/>
              <a:t>#</a:t>
            </a:r>
            <a:r>
              <a:rPr lang="en-US" dirty="0"/>
              <a:t> character can use its canonical alternative, the </a:t>
            </a:r>
            <a:r>
              <a:rPr lang="en-US" b="1" dirty="0"/>
              <a:t>ref-</a:t>
            </a:r>
            <a:r>
              <a:rPr lang="en-US" dirty="0"/>
              <a:t> prefix.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9278" y="3782905"/>
            <a:ext cx="8025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  <a:t>&lt;!-- phone refers to the input element --&gt;</a:t>
            </a:r>
            <a:b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#phone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="phone number"&gt;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callPhone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phone.value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Call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  <a:t>&lt;!-- fax refers to the input element --&gt;</a:t>
            </a:r>
            <a:b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-fax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="fax number"&gt;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callFax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fax.value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Fax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1485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477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Angular.io site (</a:t>
            </a:r>
            <a:r>
              <a:rPr lang="en-US" sz="2400" dirty="0">
                <a:hlinkClick r:id="rId2"/>
              </a:rPr>
              <a:t>Developer guides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GitHub (</a:t>
            </a:r>
            <a:r>
              <a:rPr lang="en-US" dirty="0">
                <a:hlinkClick r:id="rId3"/>
              </a:rPr>
              <a:t>Angular code 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0721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43198"/>
          </a:xfrm>
        </p:spPr>
        <p:txBody>
          <a:bodyPr/>
          <a:lstStyle/>
          <a:p>
            <a:r>
              <a:rPr lang="en-US" sz="3200" dirty="0"/>
              <a:t>Building Blocks of an Angular 2 </a:t>
            </a: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50" y="1351495"/>
            <a:ext cx="6460846" cy="32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-6227" y="5601616"/>
            <a:ext cx="9144000" cy="1184886"/>
            <a:chOff x="-6227" y="5601616"/>
            <a:chExt cx="9144000" cy="118488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37328" y="5976250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402716" y="6537684"/>
              <a:ext cx="6338568" cy="248818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shim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021640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Zone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205951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Reflect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390262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6227" y="5909393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269" y="5601616"/>
              <a:ext cx="90672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Libraries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-6227" y="128351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52" y="975742"/>
            <a:ext cx="11576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6509" y="4271836"/>
            <a:ext cx="6176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-list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[source]=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(selected-change)=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"update($event)"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1132" y="4625001"/>
            <a:ext cx="9155132" cy="1198289"/>
            <a:chOff x="-11132" y="4625001"/>
            <a:chExt cx="9155132" cy="119828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90262" y="5618562"/>
              <a:ext cx="6351022" cy="204728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&amp; common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4932778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-11132" y="4625001"/>
              <a:ext cx="193585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Frameworks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402716" y="5088506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3205951" y="5088506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021640" y="5093034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Compiler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824875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Platform</a:t>
              </a: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4109907" y="1548882"/>
            <a:ext cx="1441807" cy="1119673"/>
          </a:xfrm>
          <a:prstGeom prst="rect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5136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207" y="150041"/>
            <a:ext cx="7909538" cy="6563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selector: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-list'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styles: 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.done{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text-decoration: line-through;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color: grey;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template: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class="list-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unstyled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&lt;li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&lt;input type="checkbox"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todo.done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&lt;span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class.done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todo.done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todo.text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&lt;/li&gt;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&gt;`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@Output()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selectedChange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@Input('source')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db:Db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proxy:Proxy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77207" y="65314"/>
            <a:ext cx="8789586" cy="4385388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12162" y="4963886"/>
            <a:ext cx="7690374" cy="954832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12162" y="6030686"/>
            <a:ext cx="7088230" cy="401216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82139" y="503852"/>
            <a:ext cx="2323322" cy="2174033"/>
            <a:chOff x="6382139" y="503852"/>
            <a:chExt cx="2323322" cy="2174033"/>
          </a:xfrm>
        </p:grpSpPr>
        <p:sp>
          <p:nvSpPr>
            <p:cNvPr id="3" name="TextBox 2"/>
            <p:cNvSpPr txBox="1"/>
            <p:nvPr/>
          </p:nvSpPr>
          <p:spPr>
            <a:xfrm>
              <a:off x="6568748" y="503853"/>
              <a:ext cx="2026196" cy="20774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{{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exp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}}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[property]="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exp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(event)   ="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exp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ngIf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     ="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exp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ngFor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    ="</a:t>
              </a:r>
              <a:r>
                <a:rPr lang="en-US" dirty="0" err="1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exp</a:t>
              </a: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382139" y="503852"/>
              <a:ext cx="2323322" cy="2174033"/>
            </a:xfrm>
            <a:prstGeom prst="roundRect">
              <a:avLst>
                <a:gd name="adj" fmla="val 5473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262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31709"/>
          </a:xfrm>
        </p:spPr>
        <p:txBody>
          <a:bodyPr/>
          <a:lstStyle/>
          <a:p>
            <a:r>
              <a:rPr lang="en-US" b="1" dirty="0"/>
              <a:t>Almost</a:t>
            </a:r>
            <a:r>
              <a:rPr lang="en-US" dirty="0"/>
              <a:t> all HTML syntax is valid template syntax. 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b="1" dirty="0"/>
              <a:t>&lt;script&gt; </a:t>
            </a:r>
            <a:r>
              <a:rPr lang="en-US" dirty="0"/>
              <a:t>element is a notable exception; it is forbidden, eliminating the risk of script injection attacks.</a:t>
            </a:r>
          </a:p>
          <a:p>
            <a:endParaRPr lang="en-US" sz="1000" dirty="0"/>
          </a:p>
          <a:p>
            <a:r>
              <a:rPr lang="en-US" dirty="0"/>
              <a:t>The &lt;html&gt;, &lt;body&gt;, and &lt;base&gt; elements have </a:t>
            </a:r>
            <a:r>
              <a:rPr lang="en-US" b="1" dirty="0"/>
              <a:t>no useful role </a:t>
            </a:r>
            <a:r>
              <a:rPr lang="en-US" dirty="0"/>
              <a:t>in our repertoire.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4611" y="5483681"/>
            <a:ext cx="476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h3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/>
              <a:t>My First Angular Application</a:t>
            </a:r>
            <a:r>
              <a:rPr lang="en-US" sz="2000" dirty="0">
                <a:solidFill>
                  <a:srgbClr val="C00000"/>
                </a:solidFill>
              </a:rPr>
              <a:t>&lt;/</a:t>
            </a:r>
            <a:r>
              <a:rPr lang="en-US" sz="2000" dirty="0">
                <a:solidFill>
                  <a:srgbClr val="0070C0"/>
                </a:solidFill>
              </a:rPr>
              <a:t>h3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3350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339102"/>
          </a:xfrm>
        </p:spPr>
        <p:txBody>
          <a:bodyPr/>
          <a:lstStyle/>
          <a:p>
            <a:r>
              <a:rPr lang="en-US" dirty="0"/>
              <a:t>We use interpolation to weave calculated strings into the text between </a:t>
            </a:r>
            <a:r>
              <a:rPr lang="en-US" b="1" dirty="0"/>
              <a:t>HTML element </a:t>
            </a:r>
            <a:r>
              <a:rPr lang="en-US" dirty="0"/>
              <a:t>tags and within </a:t>
            </a:r>
            <a:r>
              <a:rPr lang="en-US" b="1" dirty="0"/>
              <a:t>attribute assignments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Template expressions cannot refer to anything in the </a:t>
            </a:r>
            <a:r>
              <a:rPr lang="en-US" b="1" dirty="0"/>
              <a:t>global namespace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5069" y="4195773"/>
            <a:ext cx="792169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{{title}}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heroImageUrl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21103" y="5561047"/>
            <a:ext cx="2500604" cy="979714"/>
          </a:xfrm>
          <a:prstGeom prst="wedgeRoundRectCallout">
            <a:avLst>
              <a:gd name="adj1" fmla="val -49670"/>
              <a:gd name="adj2" fmla="val -9123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just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first </a:t>
            </a:r>
            <a:r>
              <a:rPr lang="en-US" sz="2000" b="1" dirty="0"/>
              <a:t>evaluates</a:t>
            </a:r>
            <a:r>
              <a:rPr lang="en-US" sz="2000" dirty="0"/>
              <a:t> and then </a:t>
            </a:r>
            <a:r>
              <a:rPr lang="en-US" sz="2000" b="1" dirty="0"/>
              <a:t>converts to a string.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987843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Safe Navigation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1556418"/>
            <a:ext cx="8363937" cy="830997"/>
          </a:xfrm>
        </p:spPr>
        <p:txBody>
          <a:bodyPr/>
          <a:lstStyle/>
          <a:p>
            <a:r>
              <a:rPr lang="en-US" dirty="0"/>
              <a:t>Field is optional and if </a:t>
            </a:r>
            <a:r>
              <a:rPr lang="en-US" b="1" dirty="0"/>
              <a:t>undefined</a:t>
            </a:r>
            <a:r>
              <a:rPr lang="en-US" dirty="0"/>
              <a:t>, the rest of the expression should be ignored.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933061" y="2828836"/>
            <a:ext cx="782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Employer: 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</a:rPr>
              <a:t>employer</a:t>
            </a:r>
            <a:r>
              <a:rPr lang="en-US" sz="2400" dirty="0">
                <a:solidFill>
                  <a:srgbClr val="80008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companyName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197151" y="3209731"/>
            <a:ext cx="233265" cy="429208"/>
          </a:xfrm>
          <a:prstGeom prst="rect">
            <a:avLst/>
          </a:prstGeom>
          <a:noFill/>
          <a:ln w="6350">
            <a:prstDash val="dashDot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94108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2236549"/>
            <a:ext cx="8363937" cy="4010329"/>
          </a:xfrm>
        </p:spPr>
        <p:txBody>
          <a:bodyPr/>
          <a:lstStyle/>
          <a:p>
            <a:r>
              <a:rPr lang="en-US" sz="2400" dirty="0"/>
              <a:t>A template expression produces a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r>
              <a:rPr lang="en-US" sz="2400" dirty="0"/>
              <a:t>Angular executes the expression and assigns it to a property of a </a:t>
            </a:r>
            <a:r>
              <a:rPr lang="en-US" sz="2400" b="1" dirty="0"/>
              <a:t>binding target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r>
              <a:rPr lang="en-US" sz="2400" dirty="0"/>
              <a:t>The target might be an </a:t>
            </a:r>
            <a:r>
              <a:rPr lang="en-US" sz="2400" b="1" dirty="0"/>
              <a:t>HTML element, a component, or a directive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r>
              <a:rPr lang="en-US" sz="2400" dirty="0"/>
              <a:t>Prohibited expressions:</a:t>
            </a:r>
          </a:p>
          <a:p>
            <a:pPr lvl="1"/>
            <a:r>
              <a:rPr lang="en-US" sz="2000" dirty="0"/>
              <a:t>Assignments ( = , += ,  -= 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new, ++,  --,  </a:t>
            </a:r>
            <a:r>
              <a:rPr lang="en-US" sz="1800" b="1" dirty="0"/>
              <a:t>|</a:t>
            </a:r>
            <a:r>
              <a:rPr lang="en-US" sz="2000" b="1" dirty="0"/>
              <a:t>,  and &amp;</a:t>
            </a:r>
            <a:r>
              <a:rPr lang="en-US" sz="2000" dirty="0"/>
              <a:t> operators</a:t>
            </a:r>
          </a:p>
          <a:p>
            <a:pPr lvl="1"/>
            <a:r>
              <a:rPr lang="en-US" sz="2000" dirty="0"/>
              <a:t>Chaining expressions with </a:t>
            </a:r>
            <a:r>
              <a:rPr lang="en-US" sz="2000" b="1" dirty="0"/>
              <a:t>;</a:t>
            </a:r>
            <a:r>
              <a:rPr lang="en-US" sz="2000" dirty="0"/>
              <a:t> or </a:t>
            </a:r>
            <a:r>
              <a:rPr lang="en-US" sz="2000" b="1" dirty="0"/>
              <a:t>,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267710"/>
            <a:ext cx="8363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[source]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="expression"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135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6" y="2409366"/>
            <a:ext cx="8363937" cy="2028248"/>
          </a:xfrm>
        </p:spPr>
        <p:txBody>
          <a:bodyPr/>
          <a:lstStyle/>
          <a:p>
            <a:r>
              <a:rPr lang="en-US" sz="2800" dirty="0"/>
              <a:t>Supports assignment (=) and chaining expressions with semicolons (;) and commas (,).</a:t>
            </a:r>
          </a:p>
          <a:p>
            <a:endParaRPr lang="en-US" sz="2000" dirty="0"/>
          </a:p>
          <a:p>
            <a:r>
              <a:rPr lang="en-US" sz="2800" dirty="0"/>
              <a:t>Not allowed:</a:t>
            </a:r>
          </a:p>
          <a:p>
            <a:pPr lvl="1"/>
            <a:r>
              <a:rPr lang="en-US" sz="2600" dirty="0"/>
              <a:t>new, ++, --, +=, -=, </a:t>
            </a:r>
            <a:r>
              <a:rPr lang="en-US" sz="2000" dirty="0"/>
              <a:t>|</a:t>
            </a:r>
            <a:r>
              <a:rPr lang="en-US" sz="2600" dirty="0"/>
              <a:t>, and &amp; operators.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304208"/>
            <a:ext cx="8363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="statement"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9436" y="5179522"/>
            <a:ext cx="8363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="task = $event"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-list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033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11208</TotalTime>
  <Words>983</Words>
  <Application>Microsoft Office PowerPoint</Application>
  <PresentationFormat>On-screen Show (4:3)</PresentationFormat>
  <Paragraphs>185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Building Blocks of an Angular 2 </vt:lpstr>
      <vt:lpstr>PowerPoint Presentation</vt:lpstr>
      <vt:lpstr>HTML</vt:lpstr>
      <vt:lpstr>Interpolation</vt:lpstr>
      <vt:lpstr>The Safe Navigation Operator</vt:lpstr>
      <vt:lpstr>Template Expressions</vt:lpstr>
      <vt:lpstr>Template Statements</vt:lpstr>
      <vt:lpstr>Event Binding</vt:lpstr>
      <vt:lpstr>Binding Syntax</vt:lpstr>
      <vt:lpstr>HTML Attribute vs. DOM Property</vt:lpstr>
      <vt:lpstr>A World Without Attributes</vt:lpstr>
      <vt:lpstr>Property Binding or Interpolation?</vt:lpstr>
      <vt:lpstr>Attribute, Class, &amp; Style Bindings</vt:lpstr>
      <vt:lpstr>Binding Targets</vt:lpstr>
      <vt:lpstr>PowerPoint Presentation</vt:lpstr>
      <vt:lpstr>NgClass</vt:lpstr>
      <vt:lpstr>NgStyle</vt:lpstr>
      <vt:lpstr>NgIf</vt:lpstr>
      <vt:lpstr>NgSwitch</vt:lpstr>
      <vt:lpstr>NgFor</vt:lpstr>
      <vt:lpstr>*ngFor</vt:lpstr>
      <vt:lpstr>Template Reference Variables</vt:lpstr>
      <vt:lpstr>Resources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RaviT</cp:lastModifiedBy>
  <cp:revision>372</cp:revision>
  <dcterms:created xsi:type="dcterms:W3CDTF">2013-04-27T14:17:45Z</dcterms:created>
  <dcterms:modified xsi:type="dcterms:W3CDTF">2016-12-11T22:24:23Z</dcterms:modified>
</cp:coreProperties>
</file>