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3" r:id="rId1"/>
  </p:sldMasterIdLst>
  <p:notesMasterIdLst>
    <p:notesMasterId r:id="rId11"/>
  </p:notesMasterIdLst>
  <p:handoutMasterIdLst>
    <p:handoutMasterId r:id="rId12"/>
  </p:handoutMasterIdLst>
  <p:sldIdLst>
    <p:sldId id="396" r:id="rId2"/>
    <p:sldId id="390" r:id="rId3"/>
    <p:sldId id="377" r:id="rId4"/>
    <p:sldId id="383" r:id="rId5"/>
    <p:sldId id="397" r:id="rId6"/>
    <p:sldId id="398" r:id="rId7"/>
    <p:sldId id="399" r:id="rId8"/>
    <p:sldId id="387" r:id="rId9"/>
    <p:sldId id="395" r:id="rId10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4" frameSlides="1"/>
  <p:clrMru>
    <a:srgbClr val="FFFF99"/>
    <a:srgbClr val="FFCC99"/>
    <a:srgbClr val="FF3300"/>
    <a:srgbClr val="CCFFFF"/>
    <a:srgbClr val="FFCC00"/>
    <a:srgbClr val="FF7C80"/>
    <a:srgbClr val="FF00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87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4344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Courier New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Courier New" charset="0"/>
              </a:defRPr>
            </a:lvl1pPr>
          </a:lstStyle>
          <a:p>
            <a:pPr>
              <a:defRPr/>
            </a:pPr>
            <a:fld id="{12CB5581-F364-744D-AF76-FD363ADDB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defTabSz="957263">
              <a:defRPr sz="1300" b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defTabSz="957263">
              <a:defRPr sz="1300" b="0">
                <a:latin typeface="Times New Roman" charset="0"/>
              </a:defRPr>
            </a:lvl1pPr>
          </a:lstStyle>
          <a:p>
            <a:pPr>
              <a:defRPr/>
            </a:pPr>
            <a:fld id="{9F0D524E-D833-5549-8C90-F3D08B830E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BEBFA1-CF0B-234D-80DD-287EFC820DA6}" type="slidenum">
              <a:rPr lang="en-US">
                <a:latin typeface="Times New Roman" pitchFamily="-1" charset="0"/>
              </a:rPr>
              <a:pPr/>
              <a:t>2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E15143-965B-074C-8543-9FC779E99977}" type="slidenum">
              <a:rPr lang="en-US">
                <a:latin typeface="Times New Roman" pitchFamily="-1" charset="0"/>
              </a:rPr>
              <a:pPr/>
              <a:t>3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D50F0A-150E-3C46-A591-9630D244B678}" type="slidenum">
              <a:rPr lang="en-US">
                <a:latin typeface="Times New Roman" pitchFamily="-1" charset="0"/>
              </a:rPr>
              <a:pPr/>
              <a:t>4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21035F-529D-A844-A2E8-C6387C15F109}" type="slidenum">
              <a:rPr lang="en-US">
                <a:latin typeface="Times New Roman" pitchFamily="-1" charset="0"/>
              </a:rPr>
              <a:pPr/>
              <a:t>8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9D8E82-7107-A044-86D6-9853DC3844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26B91-1C7E-9748-8190-554AC2A455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161217-D5C9-5D4F-AB52-CA27C920C6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21863-3799-AB47-B098-C5F0ED0B2C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02857-4F3E-8143-8EC4-44BFD5D5EF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D16D7-A3F7-E84F-9302-56556A3497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34AA96-C1A8-5C40-8821-DD5ECF7F93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F4B562-FA82-3C4F-A76C-FB5C1B22FB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2B48E7-A4A3-5E4A-98DE-63899E3CF4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7BEE83-72B6-054B-9AA2-68C211D73A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1461D-7770-0840-84F0-8B1F833FDF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6722647-F32E-DE47-A217-AE0D1561CC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wisc.edu/~akella/CS838/F1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Systems and Networking Challenges in Cloud Computing:</a:t>
            </a:r>
            <a:br>
              <a:rPr lang="en-US" dirty="0" smtClean="0"/>
            </a:br>
            <a:r>
              <a:rPr lang="en-US" i="1" dirty="0" smtClean="0"/>
              <a:t>Toward Software-Defined Clouds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/>
          <a:p>
            <a:r>
              <a:rPr lang="en-US" dirty="0" smtClean="0"/>
              <a:t>Aditya Akella</a:t>
            </a:r>
          </a:p>
          <a:p>
            <a:r>
              <a:rPr lang="en-US" dirty="0" smtClean="0"/>
              <a:t>TA: Aaron </a:t>
            </a:r>
            <a:r>
              <a:rPr lang="en-US" dirty="0" err="1" smtClean="0"/>
              <a:t>Gember</a:t>
            </a:r>
            <a:endParaRPr lang="en-US" dirty="0" smtClean="0"/>
          </a:p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9D8E82-7107-A044-86D6-9853DC3844B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Cloud Computing in Numbers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19263"/>
            <a:ext cx="8458200" cy="441166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Datacenter instance:</a:t>
            </a:r>
          </a:p>
          <a:p>
            <a:pPr lvl="1" eaLnBrk="1" hangingPunct="1"/>
            <a:r>
              <a:rPr lang="en-US" dirty="0" smtClean="0"/>
              <a:t>Costs </a:t>
            </a:r>
            <a:r>
              <a:rPr lang="en-US" dirty="0"/>
              <a:t>in </a:t>
            </a:r>
            <a:r>
              <a:rPr lang="en-US" dirty="0" smtClean="0"/>
              <a:t>billion$ </a:t>
            </a:r>
            <a:r>
              <a:rPr lang="en-US" dirty="0"/>
              <a:t>range</a:t>
            </a:r>
          </a:p>
          <a:p>
            <a:pPr lvl="1" eaLnBrk="1" hangingPunct="1"/>
            <a:r>
              <a:rPr lang="en-US" dirty="0"/>
              <a:t>&gt; 100,000 servers</a:t>
            </a:r>
          </a:p>
          <a:p>
            <a:pPr eaLnBrk="1" hangingPunct="1">
              <a:buFont typeface="Wingdings" pitchFamily="-1" charset="2"/>
              <a:buNone/>
            </a:pPr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  <a:p>
            <a:pPr eaLnBrk="1" hangingPunct="1"/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Number of servers (estimates*)</a:t>
            </a:r>
          </a:p>
          <a:p>
            <a:pPr lvl="1" eaLnBrk="1" hangingPunct="1"/>
            <a:r>
              <a:rPr lang="en-US" dirty="0"/>
              <a:t>Google: ~1 mil servers</a:t>
            </a:r>
          </a:p>
          <a:p>
            <a:pPr lvl="1" eaLnBrk="1" hangingPunct="1"/>
            <a:r>
              <a:rPr lang="en-US" dirty="0"/>
              <a:t>Microsoft, Yahoo!, IBM, HP: several 100,000s each</a:t>
            </a:r>
          </a:p>
          <a:p>
            <a:pPr lvl="1" eaLnBrk="1" hangingPunct="1"/>
            <a:r>
              <a:rPr lang="en-US" dirty="0"/>
              <a:t>Amazon, </a:t>
            </a:r>
            <a:r>
              <a:rPr lang="en-US" dirty="0" err="1"/>
              <a:t>Ebay</a:t>
            </a:r>
            <a:r>
              <a:rPr lang="en-US" dirty="0"/>
              <a:t>, </a:t>
            </a:r>
            <a:r>
              <a:rPr lang="en-US" dirty="0" err="1"/>
              <a:t>GoDaddy</a:t>
            </a:r>
            <a:r>
              <a:rPr lang="en-US" dirty="0"/>
              <a:t>, </a:t>
            </a:r>
            <a:r>
              <a:rPr lang="en-US" dirty="0" err="1"/>
              <a:t>Facebook</a:t>
            </a:r>
            <a:r>
              <a:rPr lang="en-US" dirty="0"/>
              <a:t>, </a:t>
            </a:r>
            <a:r>
              <a:rPr lang="en-US" dirty="0" err="1"/>
              <a:t>Akamai</a:t>
            </a:r>
            <a:r>
              <a:rPr lang="en-US" dirty="0"/>
              <a:t>: &gt; 50,000 </a:t>
            </a:r>
          </a:p>
          <a:p>
            <a:pPr lvl="1" eaLnBrk="1" hangingPunct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F6B321-F985-4041-997B-6008B5EC540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17413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727200"/>
            <a:ext cx="3048000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TextBox 7"/>
          <p:cNvSpPr txBox="1">
            <a:spLocks noChangeArrowheads="1"/>
          </p:cNvSpPr>
          <p:nvPr/>
        </p:nvSpPr>
        <p:spPr bwMode="auto">
          <a:xfrm>
            <a:off x="354013" y="6324600"/>
            <a:ext cx="65754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b="0">
                <a:latin typeface="Arial" pitchFamily="-1" charset="0"/>
                <a:ea typeface="Arial" pitchFamily="-1" charset="0"/>
                <a:cs typeface="Arial" pitchFamily="-1" charset="0"/>
              </a:rPr>
              <a:t>(*http://www.datacenterknowledge.com/archives/2009/05/14/whos-got-the-most-web-servers/)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500">
                <a:ea typeface="ＭＳ Ｐゴシック" pitchFamily="-1" charset="-128"/>
                <a:cs typeface="ＭＳ Ｐゴシック" pitchFamily="-1" charset="-128"/>
              </a:rPr>
              <a:t>Why does Cloud Computing Matter?</a:t>
            </a:r>
          </a:p>
        </p:txBody>
      </p:sp>
      <p:sp>
        <p:nvSpPr>
          <p:cNvPr id="1026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Everyone moving their data, workloads to the Cloud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Lots of rapidly-evolving interesting technology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ea typeface="ＭＳ Ｐゴシック" pitchFamily="-1" charset="-128"/>
              <a:cs typeface="ＭＳ Ｐゴシック" pitchFamily="-1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Fundamental changes </a:t>
            </a:r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way applications are written and deployed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Internet </a:t>
            </a:r>
            <a:r>
              <a:rPr lang="en-US" dirty="0"/>
              <a:t>becomes last-hop between hosts and datacenter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Economics: pay as you go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Opportunity to rethink: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Large scale distributed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Network architectures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Tradeoffs in computer </a:t>
            </a:r>
            <a:r>
              <a:rPr lang="en-US" dirty="0" smtClean="0"/>
              <a:t>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All of them together…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271E3-D6F9-6F49-9F89-2CA0200BF17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0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500">
                <a:ea typeface="ＭＳ Ｐゴシック" pitchFamily="-1" charset="-128"/>
                <a:cs typeface="ＭＳ Ｐゴシック" pitchFamily="-1" charset="-128"/>
              </a:rPr>
              <a:t>How is Cloud Computing Different?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How is different from distributed systems?</a:t>
            </a:r>
          </a:p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How is different from parallel systems?</a:t>
            </a:r>
          </a:p>
          <a:p>
            <a:pPr eaLnBrk="1" hangingPunct="1"/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  <a:p>
            <a:pPr eaLnBrk="1" hangingPunct="1"/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Axes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:</a:t>
            </a:r>
          </a:p>
          <a:p>
            <a:pPr lvl="1" eaLnBrk="1" hangingPunct="1"/>
            <a:r>
              <a:rPr lang="en-US" dirty="0"/>
              <a:t>Environment constraints</a:t>
            </a:r>
          </a:p>
          <a:p>
            <a:pPr lvl="1" eaLnBrk="1" hangingPunct="1"/>
            <a:r>
              <a:rPr lang="en-US" dirty="0"/>
              <a:t>Scale</a:t>
            </a:r>
          </a:p>
          <a:p>
            <a:pPr lvl="1" eaLnBrk="1" hangingPunct="1"/>
            <a:r>
              <a:rPr lang="en-US" dirty="0"/>
              <a:t>Type of failures</a:t>
            </a:r>
          </a:p>
          <a:p>
            <a:pPr lvl="1" eaLnBrk="1" hangingPunct="1"/>
            <a:r>
              <a:rPr lang="en-US" dirty="0"/>
              <a:t>Application requirements</a:t>
            </a:r>
          </a:p>
          <a:p>
            <a:pPr lvl="1" eaLnBrk="1" hangingPunct="1"/>
            <a:r>
              <a:rPr lang="en-US" dirty="0"/>
              <a:t>…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AA788-6FA4-9F48-8D0D-82D9326EC70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Software-Defined Clouds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Core infrastructure increasingly software defined</a:t>
            </a:r>
          </a:p>
          <a:p>
            <a:pPr lvl="1"/>
            <a:r>
              <a:rPr lang="en-US" dirty="0" smtClean="0"/>
              <a:t>Applications specify fine-grained needs and precisely define their virtual environments</a:t>
            </a:r>
          </a:p>
          <a:p>
            <a:pPr lvl="1"/>
            <a:r>
              <a:rPr lang="en-US" dirty="0" smtClean="0"/>
              <a:t>Software places at key locations will realize the functionality</a:t>
            </a:r>
          </a:p>
          <a:p>
            <a:pPr lvl="1"/>
            <a:r>
              <a:rPr lang="en-US" dirty="0" smtClean="0"/>
              <a:t>Various components of the DC deeply programmable</a:t>
            </a:r>
          </a:p>
          <a:p>
            <a:r>
              <a:rPr lang="en-US" dirty="0" smtClean="0"/>
              <a:t>Cuts across networking, storage and compute</a:t>
            </a:r>
          </a:p>
          <a:p>
            <a:r>
              <a:rPr lang="en-US" dirty="0" smtClean="0"/>
              <a:t>Future of Cloud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21863-3799-AB47-B098-C5F0ED0B2C3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of this class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General background on key cloud technologies</a:t>
            </a:r>
          </a:p>
          <a:p>
            <a:pPr lvl="1"/>
            <a:r>
              <a:rPr lang="en-US" dirty="0" smtClean="0"/>
              <a:t>Subset of systems and networking issues</a:t>
            </a:r>
          </a:p>
          <a:p>
            <a:pPr lvl="2"/>
            <a:r>
              <a:rPr lang="en-US" dirty="0" smtClean="0"/>
              <a:t>Not covering: DB, </a:t>
            </a:r>
            <a:r>
              <a:rPr lang="en-US" dirty="0" err="1" smtClean="0"/>
              <a:t>algos</a:t>
            </a:r>
            <a:r>
              <a:rPr lang="en-US" dirty="0" smtClean="0"/>
              <a:t>, Big Data, PL</a:t>
            </a:r>
          </a:p>
          <a:p>
            <a:pPr lvl="1"/>
            <a:r>
              <a:rPr lang="en-US" dirty="0" smtClean="0"/>
              <a:t>DC architectures, networking, storage, security…</a:t>
            </a:r>
          </a:p>
          <a:p>
            <a:r>
              <a:rPr lang="en-US" dirty="0" smtClean="0"/>
              <a:t>Focus on understanding what challenges arise in designing software-defined clouds</a:t>
            </a:r>
          </a:p>
          <a:p>
            <a:pPr lvl="1"/>
            <a:r>
              <a:rPr lang="en-US" dirty="0" smtClean="0"/>
              <a:t>Within compute, storage, networking, individually and those that cut across</a:t>
            </a:r>
          </a:p>
          <a:p>
            <a:pPr lvl="1"/>
            <a:r>
              <a:rPr lang="en-US" dirty="0" smtClean="0"/>
              <a:t>Different models of software-defined architectures</a:t>
            </a:r>
          </a:p>
          <a:p>
            <a:r>
              <a:rPr lang="en-US" dirty="0" smtClean="0"/>
              <a:t>Theory and 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21863-3799-AB47-B098-C5F0ED0B2C3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Lectures driven by readings</a:t>
            </a:r>
          </a:p>
          <a:p>
            <a:pPr lvl="1"/>
            <a:r>
              <a:rPr lang="en-US" dirty="0" smtClean="0"/>
              <a:t>Posted ahead of time</a:t>
            </a:r>
          </a:p>
          <a:p>
            <a:pPr lvl="1"/>
            <a:r>
              <a:rPr lang="en-US" dirty="0" smtClean="0"/>
              <a:t>Comment on piazza, about the reading in general or about specific questions</a:t>
            </a:r>
          </a:p>
          <a:p>
            <a:pPr lvl="1"/>
            <a:r>
              <a:rPr lang="en-US" dirty="0" smtClean="0"/>
              <a:t>Class participation key</a:t>
            </a:r>
          </a:p>
          <a:p>
            <a:r>
              <a:rPr lang="en-US" dirty="0" smtClean="0"/>
              <a:t>Assignments</a:t>
            </a:r>
          </a:p>
          <a:p>
            <a:pPr lvl="1"/>
            <a:r>
              <a:rPr lang="en-US" dirty="0" smtClean="0"/>
              <a:t>Live use of EC2 and Azure</a:t>
            </a:r>
          </a:p>
          <a:p>
            <a:pPr lvl="1"/>
            <a:r>
              <a:rPr lang="en-US" dirty="0" smtClean="0"/>
              <a:t>Experiments over an SDN </a:t>
            </a:r>
            <a:r>
              <a:rPr lang="en-US" dirty="0" err="1" smtClean="0"/>
              <a:t>testbed</a:t>
            </a:r>
            <a:endParaRPr lang="en-US" dirty="0" smtClean="0"/>
          </a:p>
          <a:p>
            <a:pPr lvl="1"/>
            <a:r>
              <a:rPr lang="en-US" dirty="0" smtClean="0"/>
              <a:t>Everyone needs to get their hands wet!</a:t>
            </a:r>
          </a:p>
          <a:p>
            <a:r>
              <a:rPr lang="en-US" dirty="0" smtClean="0"/>
              <a:t>Mini-project</a:t>
            </a:r>
          </a:p>
          <a:p>
            <a:pPr lvl="1"/>
            <a:r>
              <a:rPr lang="en-US" dirty="0" smtClean="0"/>
              <a:t>Focused project that deals with specific research issues in SD-clouds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21863-3799-AB47-B098-C5F0ED0B2C3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Grading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Project:</a:t>
            </a: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 40%</a:t>
            </a:r>
          </a:p>
          <a:p>
            <a:pPr eaLnBrk="1" hangingPunct="1"/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Assignments (4 in all): 40%</a:t>
            </a:r>
          </a:p>
          <a:p>
            <a:pPr eaLnBrk="1" hangingPunct="1"/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Class participation: 20%</a:t>
            </a:r>
          </a:p>
          <a:p>
            <a:pPr lvl="2" eaLnBrk="1" hangingPunct="1">
              <a:buNone/>
            </a:pPr>
            <a:endParaRPr lang="en-US" dirty="0">
              <a:ea typeface="ＭＳ Ｐゴシック" pitchFamily="-1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75BE2-84E9-5F4C-B8C4-B0AD42E143E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Administrative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19263"/>
            <a:ext cx="8458200" cy="460533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None/>
              <a:defRPr/>
            </a:pPr>
            <a:r>
              <a:rPr lang="en-US" dirty="0" smtClean="0">
                <a:ea typeface="+mn-ea"/>
                <a:cs typeface="+mn-cs"/>
              </a:rPr>
              <a:t>Class website: </a:t>
            </a:r>
            <a:r>
              <a:rPr lang="en-US" dirty="0" smtClean="0">
                <a:ea typeface="+mn-ea"/>
                <a:cs typeface="+mn-cs"/>
                <a:hlinkClick r:id="rId2"/>
              </a:rPr>
              <a:t>http://www.cs.wisc.edu/~akella/CS838/F12/</a:t>
            </a:r>
            <a:endParaRPr lang="en-US" dirty="0" smtClean="0">
              <a:ea typeface="+mn-ea"/>
              <a:cs typeface="+mn-cs"/>
            </a:endParaRPr>
          </a:p>
          <a:p>
            <a:pPr eaLnBrk="1" hangingPunct="1"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buNone/>
              <a:defRPr/>
            </a:pPr>
            <a:r>
              <a:rPr lang="en-US" dirty="0" smtClean="0">
                <a:ea typeface="+mn-ea"/>
                <a:cs typeface="+mn-cs"/>
              </a:rPr>
              <a:t>Office Hours: </a:t>
            </a:r>
          </a:p>
          <a:p>
            <a:pPr lvl="1" eaLnBrk="1" hangingPunct="1">
              <a:buNone/>
              <a:defRPr/>
            </a:pPr>
            <a:r>
              <a:rPr lang="en-US" dirty="0" smtClean="0"/>
              <a:t>Aditya (CS 7379): M/F 1-2pm; Or make an appointment</a:t>
            </a:r>
          </a:p>
          <a:p>
            <a:pPr lvl="1" eaLnBrk="1" hangingPunct="1">
              <a:buNone/>
              <a:defRPr/>
            </a:pPr>
            <a:r>
              <a:rPr lang="en-US" dirty="0" smtClean="0">
                <a:ea typeface="+mn-ea"/>
                <a:cs typeface="+mn-cs"/>
              </a:rPr>
              <a:t>Aaron (CS 7376): Email for an appointment</a:t>
            </a:r>
          </a:p>
          <a:p>
            <a:pPr lvl="1" eaLnBrk="1" hangingPunct="1"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buNone/>
              <a:defRPr/>
            </a:pPr>
            <a:r>
              <a:rPr lang="en-US" dirty="0" smtClean="0">
                <a:ea typeface="+mn-ea"/>
                <a:cs typeface="+mn-cs"/>
              </a:rPr>
              <a:t>Look out for email inviting you to log into piazza</a:t>
            </a:r>
          </a:p>
          <a:p>
            <a:pPr eaLnBrk="1" hangingPunct="1"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buNone/>
              <a:defRPr/>
            </a:pPr>
            <a:r>
              <a:rPr lang="en-US" dirty="0" smtClean="0">
                <a:ea typeface="+mn-ea"/>
                <a:cs typeface="+mn-cs"/>
              </a:rPr>
              <a:t>Some more to do to get ready for assignments…</a:t>
            </a:r>
            <a:endParaRPr lang="en-US" dirty="0" smtClean="0"/>
          </a:p>
          <a:p>
            <a:pPr lvl="1" eaLnBrk="1" hangingPunct="1">
              <a:buNone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C69714-3C5B-B74F-B994-5C0338E63BFF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9407</TotalTime>
  <Words>481</Words>
  <Application>Microsoft Macintosh PowerPoint</Application>
  <PresentationFormat>On-screen Show (4:3)</PresentationFormat>
  <Paragraphs>93</Paragraphs>
  <Slides>9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Systems and Networking Challenges in Cloud Computing: Toward Software-Defined Clouds </vt:lpstr>
      <vt:lpstr>Cloud Computing in Numbers</vt:lpstr>
      <vt:lpstr>Why does Cloud Computing Matter?</vt:lpstr>
      <vt:lpstr>How is Cloud Computing Different?</vt:lpstr>
      <vt:lpstr>Software-Defined Clouds</vt:lpstr>
      <vt:lpstr>Focus of this class </vt:lpstr>
      <vt:lpstr>Structure</vt:lpstr>
      <vt:lpstr>Grading</vt:lpstr>
      <vt:lpstr>Administrative Information</vt:lpstr>
    </vt:vector>
  </TitlesOfParts>
  <Company>ICSI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122: Computer Networks</dc:title>
  <cp:lastModifiedBy>Aditya Akella</cp:lastModifiedBy>
  <cp:revision>307</cp:revision>
  <cp:lastPrinted>2011-08-30T12:43:05Z</cp:lastPrinted>
  <dcterms:created xsi:type="dcterms:W3CDTF">2012-09-05T14:31:28Z</dcterms:created>
  <dcterms:modified xsi:type="dcterms:W3CDTF">2012-09-05T14:59:28Z</dcterms:modified>
</cp:coreProperties>
</file>