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Default Extension="vml" ContentType="application/vnd.openxmlformats-officedocument.vmlDrawing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47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2" r:id="rId3"/>
    <p:sldId id="333" r:id="rId4"/>
    <p:sldId id="334" r:id="rId5"/>
    <p:sldId id="335" r:id="rId6"/>
    <p:sldId id="327" r:id="rId7"/>
    <p:sldId id="299" r:id="rId8"/>
    <p:sldId id="308" r:id="rId9"/>
    <p:sldId id="306" r:id="rId10"/>
    <p:sldId id="307" r:id="rId11"/>
    <p:sldId id="339" r:id="rId12"/>
    <p:sldId id="329" r:id="rId13"/>
    <p:sldId id="295" r:id="rId14"/>
    <p:sldId id="336" r:id="rId15"/>
    <p:sldId id="338" r:id="rId16"/>
    <p:sldId id="330" r:id="rId17"/>
    <p:sldId id="303" r:id="rId18"/>
    <p:sldId id="311" r:id="rId19"/>
    <p:sldId id="337" r:id="rId20"/>
    <p:sldId id="340" r:id="rId21"/>
    <p:sldId id="31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>
    <p:present/>
    <p:sldAll/>
    <p:penClr>
      <a:schemeClr val="tx1"/>
    </p:penClr>
  </p:showPr>
  <p:clrMru>
    <a:srgbClr val="D9D9D9"/>
    <a:srgbClr val="262673"/>
    <a:srgbClr val="E7E7E7"/>
    <a:srgbClr val="F9F9F9"/>
    <a:srgbClr val="F3CF51"/>
    <a:srgbClr val="F9D86C"/>
    <a:srgbClr val="FFCC33"/>
    <a:srgbClr val="001F5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868FA8-E9A3-4C4A-9886-79B2AB610081}" type="datetime1">
              <a:rPr lang="en-US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182AAF-8FB1-F846-B77E-7EA6C8A91A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29C5B1-46E2-8742-8D38-918C63C9B0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8DD9FF-958C-4A48-A6D2-DCF46E37A18E}" type="slidenum">
              <a:rPr lang="en-US"/>
              <a:pPr/>
              <a:t>6</a:t>
            </a:fld>
            <a:endParaRPr lang="en-US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15ADE-9F16-584A-8BCD-777DCDC9136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411-0C4F-264A-B954-F132F3D78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77DC-BA37-5345-87B1-C53C26488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5AC3-CF29-764D-8224-B7DC02037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8325-2057-9F49-A75D-7AA5907C6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4532-729C-D848-A0C0-28241EB9D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EE75-C332-0541-A00A-6FCBD4DA26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652-7F13-8445-AF92-03223520D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9AC3-BC54-D34A-9780-11B7DABD0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C748-1F32-1248-9CBC-DC8683E6E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464-A63E-6549-9967-507C45891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FC49-A867-3B4F-B71E-BDA3D4F5E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D528-443F-AC44-9F6F-38B8F96E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Computing: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E411-0C4F-264A-B954-F132F3D786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" pitchFamily="-1" charset="0"/>
                <a:ea typeface="ＭＳ Ｐゴシック" pitchFamily="-1" charset="-128"/>
              </a:rPr>
              <a:t>Risks of underprovisioning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>
          <a:xfrm>
            <a:off x="6553200" y="6305550"/>
            <a:ext cx="2133600" cy="476250"/>
          </a:xfrm>
        </p:spPr>
        <p:txBody>
          <a:bodyPr/>
          <a:lstStyle/>
          <a:p>
            <a:fld id="{E8165529-8865-5441-89C5-09C5B6870F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1430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lang="en-US" sz="3200"/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5930900" y="3714750"/>
            <a:ext cx="166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Lost revenue</a:t>
            </a:r>
          </a:p>
        </p:txBody>
      </p:sp>
      <p:sp>
        <p:nvSpPr>
          <p:cNvPr id="33797" name="TextBox 24"/>
          <p:cNvSpPr txBox="1">
            <a:spLocks noChangeArrowheads="1"/>
          </p:cNvSpPr>
          <p:nvPr/>
        </p:nvSpPr>
        <p:spPr bwMode="auto">
          <a:xfrm>
            <a:off x="6076950" y="6076950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Lost users</a:t>
            </a:r>
          </a:p>
        </p:txBody>
      </p:sp>
      <p:sp>
        <p:nvSpPr>
          <p:cNvPr id="84" name="Up Arrow 83"/>
          <p:cNvSpPr/>
          <p:nvPr/>
        </p:nvSpPr>
        <p:spPr>
          <a:xfrm rot="3513410">
            <a:off x="4187032" y="2610644"/>
            <a:ext cx="762000" cy="954087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86" name="Up Arrow 85"/>
          <p:cNvSpPr/>
          <p:nvPr/>
        </p:nvSpPr>
        <p:spPr>
          <a:xfrm rot="6949103">
            <a:off x="4179094" y="3731419"/>
            <a:ext cx="762000" cy="954088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grpSp>
        <p:nvGrpSpPr>
          <p:cNvPr id="33800" name="Group 62"/>
          <p:cNvGrpSpPr>
            <a:grpSpLocks/>
          </p:cNvGrpSpPr>
          <p:nvPr/>
        </p:nvGrpSpPr>
        <p:grpSpPr bwMode="auto">
          <a:xfrm>
            <a:off x="4930775" y="4114800"/>
            <a:ext cx="4060825" cy="1908175"/>
            <a:chOff x="1143000" y="2362201"/>
            <a:chExt cx="6162311" cy="2895599"/>
          </a:xfrm>
        </p:grpSpPr>
        <p:sp>
          <p:nvSpPr>
            <p:cNvPr id="47" name="Freeform 46"/>
            <p:cNvSpPr/>
            <p:nvPr/>
          </p:nvSpPr>
          <p:spPr>
            <a:xfrm>
              <a:off x="1663352" y="2909041"/>
              <a:ext cx="4581984" cy="1370711"/>
            </a:xfrm>
            <a:custGeom>
              <a:avLst/>
              <a:gdLst>
                <a:gd name="connsiteX0" fmla="*/ 0 w 4800600"/>
                <a:gd name="connsiteY0" fmla="*/ 1746955 h 1761066"/>
                <a:gd name="connsiteX1" fmla="*/ 7027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2477"/>
                <a:gd name="connsiteX1" fmla="*/ 778934 w 4800600"/>
                <a:gd name="connsiteY1" fmla="*/ 104422 h 1762477"/>
                <a:gd name="connsiteX2" fmla="*/ 1608667 w 4800600"/>
                <a:gd name="connsiteY2" fmla="*/ 1738488 h 1762477"/>
                <a:gd name="connsiteX3" fmla="*/ 2404940 w 4800600"/>
                <a:gd name="connsiteY3" fmla="*/ 95954 h 1762477"/>
                <a:gd name="connsiteX4" fmla="*/ 3200400 w 4800600"/>
                <a:gd name="connsiteY4" fmla="*/ 1746955 h 1762477"/>
                <a:gd name="connsiteX5" fmla="*/ 4030134 w 4800600"/>
                <a:gd name="connsiteY5" fmla="*/ 2822 h 1762477"/>
                <a:gd name="connsiteX6" fmla="*/ 4800600 w 4800600"/>
                <a:gd name="connsiteY6" fmla="*/ 1730022 h 17624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48926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387192 w 4800600"/>
                <a:gd name="connsiteY3" fmla="*/ 9401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1671851">
                  <a:moveTo>
                    <a:pt x="0" y="1670755"/>
                  </a:moveTo>
                  <a:cubicBezTo>
                    <a:pt x="410902" y="1340416"/>
                    <a:pt x="528570" y="8928"/>
                    <a:pt x="796681" y="7517"/>
                  </a:cubicBezTo>
                  <a:cubicBezTo>
                    <a:pt x="1064792" y="6106"/>
                    <a:pt x="1339145" y="1661974"/>
                    <a:pt x="1608667" y="1662288"/>
                  </a:cubicBezTo>
                  <a:cubicBezTo>
                    <a:pt x="1878189" y="1662602"/>
                    <a:pt x="2148524" y="7989"/>
                    <a:pt x="2413813" y="9400"/>
                  </a:cubicBezTo>
                  <a:cubicBezTo>
                    <a:pt x="2679102" y="10811"/>
                    <a:pt x="2931013" y="1671851"/>
                    <a:pt x="3200400" y="1670755"/>
                  </a:cubicBezTo>
                  <a:cubicBezTo>
                    <a:pt x="3469787" y="1669659"/>
                    <a:pt x="3763434" y="5644"/>
                    <a:pt x="4030134" y="2822"/>
                  </a:cubicBezTo>
                  <a:cubicBezTo>
                    <a:pt x="4296834" y="0"/>
                    <a:pt x="4501610" y="1417669"/>
                    <a:pt x="4800600" y="1653822"/>
                  </a:cubicBezTo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1627217" y="4568831"/>
              <a:ext cx="4801206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143000" y="2909751"/>
              <a:ext cx="473663" cy="120504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rot="5400000" flipH="1" flipV="1">
              <a:off x="521492" y="3465516"/>
              <a:ext cx="220903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837" name="TextBox 22"/>
            <p:cNvSpPr txBox="1">
              <a:spLocks noChangeArrowheads="1"/>
            </p:cNvSpPr>
            <p:nvPr/>
          </p:nvSpPr>
          <p:spPr bwMode="auto">
            <a:xfrm>
              <a:off x="6360153" y="4038601"/>
              <a:ext cx="9117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Demand</a:t>
              </a:r>
            </a:p>
          </p:txBody>
        </p:sp>
        <p:sp>
          <p:nvSpPr>
            <p:cNvPr id="33838" name="TextBox 22"/>
            <p:cNvSpPr txBox="1">
              <a:spLocks noChangeArrowheads="1"/>
            </p:cNvSpPr>
            <p:nvPr/>
          </p:nvSpPr>
          <p:spPr bwMode="auto">
            <a:xfrm>
              <a:off x="6364028" y="3258235"/>
              <a:ext cx="94128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33839" name="Picture 52" descr="temp-1.png"/>
            <p:cNvPicPr>
              <a:picLocks noChangeAspect="1"/>
            </p:cNvPicPr>
            <p:nvPr/>
          </p:nvPicPr>
          <p:blipFill>
            <a:blip r:embed="rId2"/>
            <a:srcRect b="61111"/>
            <a:stretch>
              <a:fillRect/>
            </a:stretch>
          </p:blipFill>
          <p:spPr bwMode="auto">
            <a:xfrm>
              <a:off x="1647824" y="2895601"/>
              <a:ext cx="4600576" cy="53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40" name="Picture 53" descr="temp-4.png"/>
            <p:cNvPicPr>
              <a:picLocks noChangeAspect="1"/>
            </p:cNvPicPr>
            <p:nvPr/>
          </p:nvPicPr>
          <p:blipFill>
            <a:blip r:embed="rId3"/>
            <a:srcRect t="38773"/>
            <a:stretch>
              <a:fillRect/>
            </a:stretch>
          </p:blipFill>
          <p:spPr bwMode="auto">
            <a:xfrm>
              <a:off x="1635124" y="3440112"/>
              <a:ext cx="4600576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5" name="Straight Arrow Connector 54"/>
            <p:cNvCxnSpPr/>
            <p:nvPr/>
          </p:nvCxnSpPr>
          <p:spPr bwMode="auto">
            <a:xfrm>
              <a:off x="1627217" y="3426972"/>
              <a:ext cx="4601256" cy="241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842" name="TextBox 22"/>
            <p:cNvSpPr txBox="1">
              <a:spLocks noChangeArrowheads="1"/>
            </p:cNvSpPr>
            <p:nvPr/>
          </p:nvSpPr>
          <p:spPr bwMode="auto">
            <a:xfrm>
              <a:off x="3352800" y="4934635"/>
              <a:ext cx="11928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Time (days)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rot="5400000" flipH="1" flipV="1">
              <a:off x="3138887" y="4610987"/>
              <a:ext cx="91541" cy="722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 bwMode="auto">
            <a:xfrm rot="5400000" flipH="1" flipV="1">
              <a:off x="4657782" y="4609784"/>
              <a:ext cx="8190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 bwMode="auto">
            <a:xfrm rot="5400000" flipH="1" flipV="1">
              <a:off x="6185110" y="4609784"/>
              <a:ext cx="7467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846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33847" name="TextBox 60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33848" name="TextBox 22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33801" name="Group 99"/>
          <p:cNvGrpSpPr>
            <a:grpSpLocks/>
          </p:cNvGrpSpPr>
          <p:nvPr/>
        </p:nvGrpSpPr>
        <p:grpSpPr bwMode="auto">
          <a:xfrm>
            <a:off x="4914900" y="1828800"/>
            <a:ext cx="4076700" cy="1905000"/>
            <a:chOff x="1143000" y="2362201"/>
            <a:chExt cx="6196562" cy="2895599"/>
          </a:xfrm>
        </p:grpSpPr>
        <p:cxnSp>
          <p:nvCxnSpPr>
            <p:cNvPr id="64" name="Straight Arrow Connector 63"/>
            <p:cNvCxnSpPr/>
            <p:nvPr/>
          </p:nvCxnSpPr>
          <p:spPr bwMode="auto">
            <a:xfrm>
              <a:off x="1628012" y="4567682"/>
              <a:ext cx="4799439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>
              <a:off x="1143000" y="2909751"/>
              <a:ext cx="473663" cy="120504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rot="5400000" flipH="1" flipV="1">
              <a:off x="521652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3821" name="Picture 71" descr="temp-3.png"/>
            <p:cNvPicPr>
              <a:picLocks noChangeAspect="1"/>
            </p:cNvPicPr>
            <p:nvPr/>
          </p:nvPicPr>
          <p:blipFill>
            <a:blip r:embed="rId4"/>
            <a:srcRect t="38773"/>
            <a:stretch>
              <a:fillRect/>
            </a:stretch>
          </p:blipFill>
          <p:spPr bwMode="auto">
            <a:xfrm>
              <a:off x="1625600" y="3429000"/>
              <a:ext cx="4600575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22" name="TextBox 22"/>
            <p:cNvSpPr txBox="1">
              <a:spLocks noChangeArrowheads="1"/>
            </p:cNvSpPr>
            <p:nvPr/>
          </p:nvSpPr>
          <p:spPr bwMode="auto">
            <a:xfrm>
              <a:off x="6394404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Demand</a:t>
              </a:r>
            </a:p>
          </p:txBody>
        </p:sp>
        <p:sp>
          <p:nvSpPr>
            <p:cNvPr id="33823" name="TextBox 22"/>
            <p:cNvSpPr txBox="1">
              <a:spLocks noChangeArrowheads="1"/>
            </p:cNvSpPr>
            <p:nvPr/>
          </p:nvSpPr>
          <p:spPr bwMode="auto">
            <a:xfrm>
              <a:off x="6398280" y="3258235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33824" name="Picture 80" descr="temp-2.png"/>
            <p:cNvPicPr>
              <a:picLocks noChangeAspect="1"/>
            </p:cNvPicPr>
            <p:nvPr/>
          </p:nvPicPr>
          <p:blipFill>
            <a:blip r:embed="rId5"/>
            <a:srcRect b="61227"/>
            <a:stretch>
              <a:fillRect/>
            </a:stretch>
          </p:blipFill>
          <p:spPr bwMode="auto">
            <a:xfrm>
              <a:off x="1616663" y="2895600"/>
              <a:ext cx="4600575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2" name="Straight Arrow Connector 81"/>
            <p:cNvCxnSpPr/>
            <p:nvPr/>
          </p:nvCxnSpPr>
          <p:spPr bwMode="auto">
            <a:xfrm>
              <a:off x="1628012" y="3426334"/>
              <a:ext cx="4599162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826" name="TextBox 22"/>
            <p:cNvSpPr txBox="1">
              <a:spLocks noChangeArrowheads="1"/>
            </p:cNvSpPr>
            <p:nvPr/>
          </p:nvSpPr>
          <p:spPr bwMode="auto">
            <a:xfrm>
              <a:off x="3352800" y="4934635"/>
              <a:ext cx="11928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Time (days)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 bwMode="auto">
            <a:xfrm rot="5400000" flipH="1" flipV="1">
              <a:off x="3137338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 bwMode="auto">
            <a:xfrm rot="5400000" flipH="1" flipV="1">
              <a:off x="4657522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 bwMode="auto">
            <a:xfrm rot="5400000" flipH="1" flipV="1">
              <a:off x="6184947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830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33831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33832" name="TextBox 95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33802" name="Group 100"/>
          <p:cNvGrpSpPr>
            <a:grpSpLocks/>
          </p:cNvGrpSpPr>
          <p:nvPr/>
        </p:nvGrpSpPr>
        <p:grpSpPr bwMode="auto">
          <a:xfrm>
            <a:off x="-76200" y="2743200"/>
            <a:ext cx="4038600" cy="1905000"/>
            <a:chOff x="1143000" y="2362201"/>
            <a:chExt cx="6138669" cy="2895599"/>
          </a:xfrm>
        </p:grpSpPr>
        <p:cxnSp>
          <p:nvCxnSpPr>
            <p:cNvPr id="102" name="Straight Arrow Connector 101"/>
            <p:cNvCxnSpPr/>
            <p:nvPr/>
          </p:nvCxnSpPr>
          <p:spPr bwMode="auto">
            <a:xfrm>
              <a:off x="1628014" y="4567682"/>
              <a:ext cx="4799454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 bwMode="auto">
            <a:xfrm>
              <a:off x="1143000" y="2909751"/>
              <a:ext cx="473663" cy="120504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 rot="5400000" flipH="1" flipV="1">
              <a:off x="521653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3807" name="Picture 104" descr="temp-3.png"/>
            <p:cNvPicPr>
              <a:picLocks noChangeAspect="1"/>
            </p:cNvPicPr>
            <p:nvPr/>
          </p:nvPicPr>
          <p:blipFill>
            <a:blip r:embed="rId4"/>
            <a:srcRect t="-5228"/>
            <a:stretch>
              <a:fillRect/>
            </a:stretch>
          </p:blipFill>
          <p:spPr bwMode="auto">
            <a:xfrm>
              <a:off x="1625600" y="2825497"/>
              <a:ext cx="4600576" cy="1443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8" name="TextBox 22"/>
            <p:cNvSpPr txBox="1">
              <a:spLocks noChangeArrowheads="1"/>
            </p:cNvSpPr>
            <p:nvPr/>
          </p:nvSpPr>
          <p:spPr bwMode="auto">
            <a:xfrm>
              <a:off x="6369922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Demand</a:t>
              </a:r>
            </a:p>
          </p:txBody>
        </p:sp>
        <p:sp>
          <p:nvSpPr>
            <p:cNvPr id="33809" name="TextBox 22"/>
            <p:cNvSpPr txBox="1">
              <a:spLocks noChangeArrowheads="1"/>
            </p:cNvSpPr>
            <p:nvPr/>
          </p:nvSpPr>
          <p:spPr bwMode="auto">
            <a:xfrm>
              <a:off x="6340387" y="3288793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>
                  <a:solidFill>
                    <a:srgbClr val="FF0000"/>
                  </a:solidFill>
                </a:rPr>
                <a:t>Capacity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 bwMode="auto">
            <a:xfrm>
              <a:off x="1628014" y="3426334"/>
              <a:ext cx="4599176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811" name="TextBox 22"/>
            <p:cNvSpPr txBox="1">
              <a:spLocks noChangeArrowheads="1"/>
            </p:cNvSpPr>
            <p:nvPr/>
          </p:nvSpPr>
          <p:spPr bwMode="auto">
            <a:xfrm>
              <a:off x="3352800" y="4934635"/>
              <a:ext cx="11928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Time (days)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 bwMode="auto">
            <a:xfrm rot="5400000" flipH="1" flipV="1">
              <a:off x="3137344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 bwMode="auto">
            <a:xfrm rot="5400000" flipH="1" flipV="1">
              <a:off x="4657533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 bwMode="auto">
            <a:xfrm rot="5400000" flipH="1" flipV="1">
              <a:off x="6184962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815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33816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33817" name="TextBox 120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Killer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8325-2057-9F49-A75D-7AA5907C6EA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pitchFamily="-1" charset="0"/>
                <a:ea typeface="ＭＳ Ｐゴシック" pitchFamily="-1" charset="-128"/>
              </a:rPr>
              <a:t>New Scenarios Enabled by “Risk Transfer”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" pitchFamily="-1" charset="0"/>
                <a:ea typeface="ＭＳ Ｐゴシック" pitchFamily="-1" charset="-128"/>
              </a:rPr>
              <a:t>“Cost </a:t>
            </a:r>
            <a:r>
              <a:rPr lang="en-US" sz="2800" dirty="0" err="1">
                <a:latin typeface="Helvetica" pitchFamily="-1" charset="0"/>
                <a:ea typeface="ＭＳ Ｐゴシック" pitchFamily="-1" charset="-128"/>
              </a:rPr>
              <a:t>associativity</a:t>
            </a:r>
            <a:r>
              <a:rPr lang="en-US" sz="2800" dirty="0">
                <a:latin typeface="Helvetica" pitchFamily="-1" charset="0"/>
                <a:ea typeface="ＭＳ Ｐゴシック" pitchFamily="-1" charset="-128"/>
              </a:rPr>
              <a:t>”: 1,000 computers for 1 hour same price as 1 computer for 1,000 hours</a:t>
            </a:r>
          </a:p>
          <a:p>
            <a:pPr lvl="1"/>
            <a:r>
              <a:rPr lang="en-US" sz="2400" dirty="0">
                <a:latin typeface="Helvetica" pitchFamily="-1" charset="0"/>
                <a:ea typeface="ＭＳ Ｐゴシック" pitchFamily="-1" charset="-128"/>
              </a:rPr>
              <a:t>Washington Post converted Hillary Clinton’s travel documents to post on WWW </a:t>
            </a:r>
            <a:r>
              <a:rPr lang="en-US" sz="2400" b="1" dirty="0">
                <a:latin typeface="Helvetica" pitchFamily="-1" charset="0"/>
                <a:ea typeface="ＭＳ Ｐゴシック" pitchFamily="-1" charset="-128"/>
              </a:rPr>
              <a:t>&lt;1 day</a:t>
            </a:r>
            <a:r>
              <a:rPr lang="en-US" sz="2400" dirty="0">
                <a:latin typeface="Helvetica" pitchFamily="-1" charset="0"/>
                <a:ea typeface="ＭＳ Ｐゴシック" pitchFamily="-1" charset="-128"/>
              </a:rPr>
              <a:t> after </a:t>
            </a:r>
            <a:r>
              <a:rPr lang="en-US" sz="2400" dirty="0" smtClean="0">
                <a:latin typeface="Helvetica" pitchFamily="-1" charset="0"/>
                <a:ea typeface="ＭＳ Ｐゴシック" pitchFamily="-1" charset="-128"/>
              </a:rPr>
              <a:t>released</a:t>
            </a:r>
          </a:p>
          <a:p>
            <a:r>
              <a:rPr lang="en-US" sz="2800" i="1" dirty="0">
                <a:latin typeface="Helvetica" pitchFamily="-1" charset="0"/>
                <a:ea typeface="ＭＳ Ｐゴシック" pitchFamily="-1" charset="-128"/>
              </a:rPr>
              <a:t>Major enabler</a:t>
            </a:r>
            <a:r>
              <a:rPr lang="en-US" sz="2800" dirty="0">
                <a:latin typeface="Helvetica" pitchFamily="-1" charset="0"/>
                <a:ea typeface="ＭＳ Ｐゴシック" pitchFamily="-1" charset="-128"/>
              </a:rPr>
              <a:t> for </a:t>
            </a:r>
            <a:r>
              <a:rPr lang="en-US" sz="2800" dirty="0" err="1">
                <a:latin typeface="Helvetica" pitchFamily="-1" charset="0"/>
                <a:ea typeface="ＭＳ Ｐゴシック" pitchFamily="-1" charset="-128"/>
              </a:rPr>
              <a:t>SaaS</a:t>
            </a:r>
            <a:r>
              <a:rPr lang="en-US" sz="2800" dirty="0">
                <a:latin typeface="Helvetica" pitchFamily="-1" charset="0"/>
                <a:ea typeface="ＭＳ Ｐゴシック" pitchFamily="-1" charset="-128"/>
              </a:rPr>
              <a:t> startups</a:t>
            </a:r>
          </a:p>
          <a:p>
            <a:pPr lvl="1"/>
            <a:r>
              <a:rPr lang="en-US" sz="2400" i="1" dirty="0" err="1">
                <a:latin typeface="Helvetica" pitchFamily="-1" charset="0"/>
                <a:ea typeface="ＭＳ Ｐゴシック" pitchFamily="-1" charset="-128"/>
              </a:rPr>
              <a:t>Animoto</a:t>
            </a:r>
            <a:r>
              <a:rPr lang="en-US" sz="2400" dirty="0">
                <a:latin typeface="Helvetica" pitchFamily="-1" charset="0"/>
                <a:ea typeface="ＭＳ Ｐゴシック" pitchFamily="-1" charset="-128"/>
              </a:rPr>
              <a:t> traffic doubled every 12 hours for 3 days when released as </a:t>
            </a:r>
            <a:r>
              <a:rPr lang="en-US" sz="2400" dirty="0" err="1">
                <a:latin typeface="Helvetica" pitchFamily="-1" charset="0"/>
                <a:ea typeface="ＭＳ Ｐゴシック" pitchFamily="-1" charset="-128"/>
              </a:rPr>
              <a:t>Facebook</a:t>
            </a:r>
            <a:r>
              <a:rPr lang="en-US" sz="2400" dirty="0">
                <a:latin typeface="Helvetica" pitchFamily="-1" charset="0"/>
                <a:ea typeface="ＭＳ Ｐゴシック" pitchFamily="-1" charset="-128"/>
              </a:rPr>
              <a:t> plug-in</a:t>
            </a:r>
          </a:p>
          <a:p>
            <a:pPr lvl="1"/>
            <a:r>
              <a:rPr lang="en-US" sz="2400" dirty="0">
                <a:latin typeface="Helvetica" pitchFamily="-1" charset="0"/>
                <a:ea typeface="ＭＳ Ｐゴシック" pitchFamily="-1" charset="-128"/>
              </a:rPr>
              <a:t>Scaled from 50 to &gt;3500 servers</a:t>
            </a:r>
          </a:p>
          <a:p>
            <a:pPr lvl="1"/>
            <a:r>
              <a:rPr lang="en-US" sz="2400" b="1" i="1" dirty="0">
                <a:latin typeface="Helvetica" pitchFamily="-1" charset="0"/>
                <a:ea typeface="ＭＳ Ｐゴシック" pitchFamily="-1" charset="-128"/>
              </a:rPr>
              <a:t>...then scaled back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38A-DC7D-D548-9CF1-D86E09FA279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" pitchFamily="-1" charset="0"/>
                <a:ea typeface="ＭＳ Ｐゴシック" pitchFamily="-1" charset="-128"/>
              </a:rPr>
              <a:t>Classifying Clouds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sz="2800" smtClean="0">
                <a:latin typeface="Helvetica" pitchFamily="-1" charset="0"/>
                <a:ea typeface="ＭＳ Ｐゴシック" pitchFamily="-1" charset="-128"/>
              </a:rPr>
              <a:t>Instruction Set VM (Amazon EC2, 3Tera)</a:t>
            </a:r>
          </a:p>
          <a:p>
            <a:r>
              <a:rPr lang="en-US" sz="2800" smtClean="0">
                <a:latin typeface="Helvetica" pitchFamily="-1" charset="0"/>
                <a:ea typeface="ＭＳ Ｐゴシック" pitchFamily="-1" charset="-128"/>
              </a:rPr>
              <a:t>Managed runtime VM (Microsoft Azure)</a:t>
            </a:r>
          </a:p>
          <a:p>
            <a:r>
              <a:rPr lang="en-US" sz="2800" smtClean="0">
                <a:latin typeface="Helvetica" pitchFamily="-1" charset="0"/>
                <a:ea typeface="ＭＳ Ｐゴシック" pitchFamily="-1" charset="-128"/>
              </a:rPr>
              <a:t>Framework VM (Google AppEngine, Force.com)</a:t>
            </a:r>
          </a:p>
          <a:p>
            <a:r>
              <a:rPr lang="en-US" sz="2800" i="1" smtClean="0">
                <a:latin typeface="Helvetica" pitchFamily="-1" charset="0"/>
                <a:ea typeface="ＭＳ Ｐゴシック" pitchFamily="-1" charset="-128"/>
              </a:rPr>
              <a:t>Tradeoff: flexibility/portability vs. “built in” functionality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9387-9C8E-4646-B2D6-58BB2B1C524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990600" y="4876800"/>
            <a:ext cx="7010400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CBB3A1"/>
              </a:gs>
            </a:gsLst>
            <a:lin ang="0" scaled="0"/>
            <a:tileRect/>
          </a:gradFill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70707" y="5295106"/>
            <a:ext cx="838200" cy="1587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543301" y="5295900"/>
            <a:ext cx="838200" cy="3175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591301" y="5295900"/>
            <a:ext cx="838200" cy="3175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7581900" y="5295900"/>
            <a:ext cx="838200" cy="0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849" name="TextBox 12"/>
          <p:cNvSpPr txBox="1">
            <a:spLocks noChangeArrowheads="1"/>
          </p:cNvSpPr>
          <p:nvPr/>
        </p:nvSpPr>
        <p:spPr bwMode="auto">
          <a:xfrm>
            <a:off x="609600" y="5715000"/>
            <a:ext cx="7334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/>
              <a:t>EC2</a:t>
            </a:r>
          </a:p>
        </p:txBody>
      </p:sp>
      <p:sp>
        <p:nvSpPr>
          <p:cNvPr id="35850" name="TextBox 13"/>
          <p:cNvSpPr txBox="1">
            <a:spLocks noChangeArrowheads="1"/>
          </p:cNvSpPr>
          <p:nvPr/>
        </p:nvSpPr>
        <p:spPr bwMode="auto">
          <a:xfrm>
            <a:off x="3484563" y="5715000"/>
            <a:ext cx="9350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/>
              <a:t>Azure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867400" y="5715000"/>
            <a:ext cx="15779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/>
              <a:t>AppEngine</a:t>
            </a:r>
          </a:p>
        </p:txBody>
      </p:sp>
      <p:sp>
        <p:nvSpPr>
          <p:cNvPr id="35852" name="TextBox 15"/>
          <p:cNvSpPr txBox="1">
            <a:spLocks noChangeArrowheads="1"/>
          </p:cNvSpPr>
          <p:nvPr/>
        </p:nvSpPr>
        <p:spPr bwMode="auto">
          <a:xfrm>
            <a:off x="7467600" y="5715000"/>
            <a:ext cx="15176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/>
              <a:t>Force.com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48600" y="4343400"/>
            <a:ext cx="83820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81000" y="4343400"/>
            <a:ext cx="76200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855" name="TextBox 25"/>
          <p:cNvSpPr txBox="1">
            <a:spLocks noChangeArrowheads="1"/>
          </p:cNvSpPr>
          <p:nvPr/>
        </p:nvSpPr>
        <p:spPr bwMode="auto">
          <a:xfrm>
            <a:off x="1143000" y="3962400"/>
            <a:ext cx="2035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/>
              <a:t>Lower-level,</a:t>
            </a:r>
          </a:p>
          <a:p>
            <a:r>
              <a:rPr lang="en-US" sz="2200"/>
              <a:t>Less managed</a:t>
            </a:r>
          </a:p>
        </p:txBody>
      </p:sp>
      <p:sp>
        <p:nvSpPr>
          <p:cNvPr id="35856" name="TextBox 26"/>
          <p:cNvSpPr txBox="1">
            <a:spLocks noChangeArrowheads="1"/>
          </p:cNvSpPr>
          <p:nvPr/>
        </p:nvSpPr>
        <p:spPr bwMode="auto">
          <a:xfrm>
            <a:off x="5683250" y="3962400"/>
            <a:ext cx="21653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200"/>
              <a:t>Higher-level,</a:t>
            </a:r>
          </a:p>
          <a:p>
            <a:pPr algn="r"/>
            <a:r>
              <a:rPr lang="en-US" sz="2200"/>
              <a:t>More managed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popular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SaaS</a:t>
            </a:r>
            <a:r>
              <a:rPr lang="en-US" dirty="0" smtClean="0"/>
              <a:t>: use </a:t>
            </a:r>
            <a:r>
              <a:rPr lang="en-US" dirty="0"/>
              <a:t>the provider’s applications running on a cloud </a:t>
            </a:r>
            <a:r>
              <a:rPr lang="en-US" dirty="0" smtClean="0"/>
              <a:t>infrastructure; little control over apps or infrastructure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: </a:t>
            </a:r>
            <a:r>
              <a:rPr lang="en-US" dirty="0"/>
              <a:t>deploy onto the cloud infrastructure consumer-created or acquired applications created using programming</a:t>
            </a:r>
            <a:r>
              <a:rPr lang="en-US" dirty="0" smtClean="0"/>
              <a:t> </a:t>
            </a:r>
            <a:r>
              <a:rPr lang="en-US" dirty="0"/>
              <a:t>languages, libraries, services, and tools supported by the </a:t>
            </a:r>
            <a:r>
              <a:rPr lang="en-US" dirty="0" smtClean="0"/>
              <a:t>provider; control over apps, but not infrastructure</a:t>
            </a:r>
          </a:p>
          <a:p>
            <a:r>
              <a:rPr lang="en-US" dirty="0" err="1" smtClean="0"/>
              <a:t>IaaS</a:t>
            </a:r>
            <a:r>
              <a:rPr lang="en-US" dirty="0" smtClean="0"/>
              <a:t>: provision </a:t>
            </a:r>
            <a:r>
              <a:rPr lang="en-US" dirty="0"/>
              <a:t>processing, storage, networks, and other fundamental computing resources where the consumer is able to deploy and run arbitrary software, which can include operating systems and applications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8325-2057-9F49-A75D-7AA5907C6EA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8325-2057-9F49-A75D-7AA5907C6EA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16924"/>
            <a:ext cx="7434197" cy="65648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1" charset="0"/>
                <a:ea typeface="ＭＳ Ｐゴシック" pitchFamily="-1" charset="-128"/>
              </a:rPr>
              <a:t>Challenges &amp; Opportunities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itchFamily="-1" charset="0"/>
                <a:ea typeface="ＭＳ Ｐゴシック" pitchFamily="-1" charset="-128"/>
              </a:rPr>
              <a:t>Challenges to adoption, growth, &amp;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" pitchFamily="-1" charset="0"/>
                <a:ea typeface="ＭＳ Ｐゴシック" pitchFamily="-1" charset="-128"/>
              </a:rPr>
              <a:t>business/policy models</a:t>
            </a:r>
          </a:p>
          <a:p>
            <a:r>
              <a:rPr lang="en-US" dirty="0">
                <a:latin typeface="Helvetica" pitchFamily="-1" charset="0"/>
                <a:ea typeface="ＭＳ Ｐゴシック" pitchFamily="-1" charset="-128"/>
              </a:rPr>
              <a:t>Both technical and nontechnical</a:t>
            </a:r>
          </a:p>
          <a:p>
            <a:r>
              <a:rPr lang="en-US" dirty="0">
                <a:latin typeface="Helvetica" pitchFamily="-1" charset="0"/>
                <a:ea typeface="ＭＳ Ｐゴシック" pitchFamily="-1" charset="-128"/>
              </a:rPr>
              <a:t>Most translate to 1 or more </a:t>
            </a:r>
            <a:r>
              <a:rPr lang="en-US" i="1" dirty="0">
                <a:latin typeface="Helvetica" pitchFamily="-1" charset="0"/>
                <a:ea typeface="ＭＳ Ｐゴシック" pitchFamily="-1" charset="-128"/>
              </a:rPr>
              <a:t>opportunities</a:t>
            </a:r>
          </a:p>
          <a:p>
            <a:r>
              <a:rPr lang="en-US" dirty="0">
                <a:latin typeface="Helvetica" pitchFamily="-1" charset="0"/>
                <a:ea typeface="ＭＳ Ｐゴシック" pitchFamily="-1" charset="-128"/>
              </a:rPr>
              <a:t>Complete list in paper;</a:t>
            </a:r>
            <a:r>
              <a:rPr lang="en-US" dirty="0" smtClean="0">
                <a:latin typeface="Helvetica" pitchFamily="-1" charset="0"/>
                <a:ea typeface="ＭＳ Ｐゴシック" pitchFamily="-1" charset="-128"/>
              </a:rPr>
              <a:t> a few discussed here</a:t>
            </a:r>
          </a:p>
          <a:p>
            <a:r>
              <a:rPr lang="en-US" dirty="0">
                <a:latin typeface="Helvetica" pitchFamily="-1" charset="0"/>
                <a:ea typeface="ＭＳ Ｐゴシック" pitchFamily="-1" charset="-128"/>
              </a:rPr>
              <a:t>Paper also provides worked examples to quantify tradeoffs (“Should I move my service to the cloud?”) </a:t>
            </a:r>
          </a:p>
          <a:p>
            <a:endParaRPr lang="en-US" dirty="0">
              <a:latin typeface="Helvetica" pitchFamily="-1" charset="0"/>
              <a:ea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1A8A-A9E7-9D4C-B15E-98CF0436F84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smtClean="0">
                <a:latin typeface="Helvetica" pitchFamily="-1" charset="0"/>
                <a:ea typeface="ＭＳ Ｐゴシック" pitchFamily="-1" charset="-128"/>
              </a:rPr>
              <a:t>Adoption Challenges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80822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Challenge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9D86C"/>
                        </a:solidFill>
                        <a:effectLst/>
                        <a:latin typeface="Arial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Opportunity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9D86C"/>
                        </a:solidFill>
                        <a:effectLst/>
                        <a:latin typeface="Arial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Availability /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business continuity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Multiple providers &amp;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DCs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; open APIs (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AppScale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, Eucalyptus); surge computing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Data lock-in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Standardization; FOSS implementations (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HyperTable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)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Data Conﬁdentiality and Auditability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Encryption,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VLANs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, Firewalls; Geographical Data Storage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90CC-2CF0-C848-B547-CE2AE0C5ED4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smtClean="0">
                <a:latin typeface="Helvetica" pitchFamily="-1" charset="0"/>
                <a:ea typeface="ＭＳ Ｐゴシック" pitchFamily="-1" charset="-128"/>
              </a:rPr>
              <a:t>Growth Challenges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9911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Challenge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9D86C"/>
                        </a:solidFill>
                        <a:effectLst/>
                        <a:latin typeface="Arial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Opportunity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9D86C"/>
                        </a:solidFill>
                        <a:effectLst/>
                        <a:latin typeface="Arial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Data transfer bottlenecks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FedEx-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ing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 disks, Data Backup/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Archival,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dedup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Performance unpredictability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Improved VM support, flash memory, scheduling VMs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Scalable structured storage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Major research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opportunity; today, non-relational storage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Bugs in large distributed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Invent Debugger that relies on Distributed VMs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Scaling quickly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Invent Auto-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Scaler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 that relies on ML; Snapshots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BC44-33E8-9346-855D-6BC8AE31BD75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Long Term Implications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Application software:</a:t>
            </a:r>
          </a:p>
          <a:p>
            <a:pPr lvl="1"/>
            <a:r>
              <a:rPr lang="en-US" dirty="0" smtClean="0"/>
              <a:t>Cloud &amp; client parts, disconnection tolerance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Infrastructure software:</a:t>
            </a:r>
          </a:p>
          <a:p>
            <a:pPr lvl="1"/>
            <a:r>
              <a:rPr lang="en-US" dirty="0" smtClean="0"/>
              <a:t>Resource accounting, VM awareness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Hardware systems:</a:t>
            </a:r>
          </a:p>
          <a:p>
            <a:pPr lvl="1"/>
            <a:r>
              <a:rPr lang="en-US" dirty="0" smtClean="0"/>
              <a:t>Containers, energy proportionality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7AF2-420B-6C48-9D47-87E52DC20FDF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</a:p>
          <a:p>
            <a:r>
              <a:rPr lang="en-US" dirty="0" smtClean="0"/>
              <a:t>What are its essential characteristics?</a:t>
            </a:r>
          </a:p>
          <a:p>
            <a:r>
              <a:rPr lang="en-US" dirty="0" smtClean="0"/>
              <a:t>Why cloud computing?</a:t>
            </a:r>
          </a:p>
          <a:p>
            <a:r>
              <a:rPr lang="en-US" dirty="0" smtClean="0"/>
              <a:t>Classification/service models</a:t>
            </a:r>
          </a:p>
          <a:p>
            <a:r>
              <a:rPr lang="en-US" dirty="0" smtClean="0"/>
              <a:t>Deployment models</a:t>
            </a:r>
          </a:p>
          <a:p>
            <a:r>
              <a:rPr lang="en-US" dirty="0" smtClean="0"/>
              <a:t>Challenges/state-of-the-art</a:t>
            </a:r>
          </a:p>
          <a:p>
            <a:r>
              <a:rPr lang="en-US" dirty="0" smtClean="0"/>
              <a:t>What it means for software-defined clouds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8325-2057-9F49-A75D-7AA5907C6EA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</a:p>
          <a:p>
            <a:endParaRPr lang="en-US" dirty="0" smtClean="0"/>
          </a:p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8325-2057-9F49-A75D-7AA5907C6EA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smtClean="0">
                <a:latin typeface="Helvetica" pitchFamily="-1" charset="0"/>
                <a:ea typeface="ＭＳ Ｐゴシック" pitchFamily="-1" charset="-128"/>
              </a:rPr>
              <a:t>Policy and Business Challenges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233934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-1" charset="0"/>
                          <a:ea typeface="Helvetica" pitchFamily="-1" charset="0"/>
                          <a:cs typeface="Helvetica" pitchFamily="-1" charset="0"/>
                        </a:rPr>
                        <a:t>Challenge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9D86C"/>
                        </a:solidFill>
                        <a:effectLst/>
                        <a:latin typeface="Helvetica" pitchFamily="-1" charset="0"/>
                        <a:ea typeface="Helvetica" pitchFamily="-1" charset="0"/>
                        <a:cs typeface="Helvetica" pitchFamily="-1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-1" charset="0"/>
                          <a:ea typeface="Helvetica" pitchFamily="-1" charset="0"/>
                          <a:cs typeface="Helvetica" pitchFamily="-1" charset="0"/>
                        </a:rPr>
                        <a:t>Opportunity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9D86C"/>
                        </a:solidFill>
                        <a:effectLst/>
                        <a:latin typeface="Helvetica" pitchFamily="-1" charset="0"/>
                        <a:ea typeface="Helvetica" pitchFamily="-1" charset="0"/>
                        <a:cs typeface="Helvetica" pitchFamily="-1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Helvetica" pitchFamily="-1" charset="0"/>
                          <a:cs typeface="Helvetica" pitchFamily="-1" charset="0"/>
                        </a:rPr>
                        <a:t>Reputation Fate Sharing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Helvetica" pitchFamily="-1" charset="0"/>
                          <a:cs typeface="Helvetica" pitchFamily="-1" charset="0"/>
                        </a:rPr>
                        <a:t>Offer reputation-guarding services like those for 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-1" charset="0"/>
                          <a:ea typeface="Helvetica" pitchFamily="-1" charset="0"/>
                          <a:cs typeface="Helvetica" pitchFamily="-1" charset="0"/>
                        </a:rPr>
                        <a:t>Software Licensing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-1" charset="0"/>
                          <a:ea typeface="Helvetica" pitchFamily="-1" charset="0"/>
                          <a:cs typeface="Helvetica" pitchFamily="-1" charset="0"/>
                        </a:rPr>
                        <a:t>Pay-as-you-go licenses; Bulk licenses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FB4E-60DC-C84C-958B-BB6B7F88FB0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4419600"/>
            <a:ext cx="815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i="1">
                <a:latin typeface="Helvetica" pitchFamily="-1" charset="0"/>
                <a:ea typeface="Helvetica" pitchFamily="-1" charset="0"/>
                <a:cs typeface="Helvetica" pitchFamily="-1" charset="0"/>
              </a:rPr>
              <a:t>Breaking news </a:t>
            </a:r>
            <a:r>
              <a:rPr lang="en-US" i="1">
                <a:latin typeface="Helvetica" pitchFamily="-1" charset="0"/>
                <a:ea typeface="Helvetica" pitchFamily="-1" charset="0"/>
                <a:cs typeface="Helvetica" pitchFamily="-1" charset="0"/>
              </a:rPr>
              <a:t>(2/11/09): </a:t>
            </a:r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IBM WebSphere™ and other service-delivery software will be available on Amazon AWS with </a:t>
            </a:r>
            <a:r>
              <a:rPr lang="en-US" i="1">
                <a:latin typeface="Helvetica" pitchFamily="-1" charset="0"/>
                <a:ea typeface="Helvetica" pitchFamily="-1" charset="0"/>
                <a:cs typeface="Helvetica" pitchFamily="-1" charset="0"/>
              </a:rPr>
              <a:t>pay-as-you-go </a:t>
            </a:r>
            <a:r>
              <a:rPr lang="en-US">
                <a:latin typeface="Helvetica" pitchFamily="-1" charset="0"/>
                <a:ea typeface="Helvetica" pitchFamily="-1" charset="0"/>
                <a:cs typeface="Helvetica" pitchFamily="-1" charset="0"/>
              </a:rPr>
              <a:t>pricing</a:t>
            </a:r>
            <a:endParaRPr lang="en-US" b="1" i="1">
              <a:latin typeface="Helvetica" pitchFamily="-1" charset="0"/>
              <a:ea typeface="Helvetica" pitchFamily="-1" charset="0"/>
              <a:cs typeface="Helvetica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</a:t>
            </a:r>
            <a:r>
              <a:rPr lang="en-US" i="1" dirty="0" smtClean="0"/>
              <a:t>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8325-2057-9F49-A75D-7AA5907C6E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On-demand self-</a:t>
            </a:r>
            <a:r>
              <a:rPr lang="en-US" i="1" dirty="0" smtClean="0"/>
              <a:t>service:</a:t>
            </a:r>
            <a:r>
              <a:rPr lang="en-US" dirty="0" smtClean="0"/>
              <a:t> </a:t>
            </a:r>
            <a:r>
              <a:rPr lang="en-US" dirty="0"/>
              <a:t>unilaterally provision computing capabilities, such as server time and network </a:t>
            </a:r>
            <a:r>
              <a:rPr lang="en-US" dirty="0" smtClean="0"/>
              <a:t>storage; do so </a:t>
            </a:r>
            <a:r>
              <a:rPr lang="en-US" dirty="0"/>
              <a:t>automatically</a:t>
            </a:r>
            <a:r>
              <a:rPr lang="en-US" dirty="0" smtClean="0"/>
              <a:t> – no human </a:t>
            </a:r>
            <a:r>
              <a:rPr lang="en-US" dirty="0"/>
              <a:t>interaction </a:t>
            </a:r>
            <a:r>
              <a:rPr lang="en-US" dirty="0" smtClean="0"/>
              <a:t>with </a:t>
            </a:r>
            <a:r>
              <a:rPr lang="en-US" dirty="0"/>
              <a:t>service provider. </a:t>
            </a:r>
            <a:endParaRPr lang="en-US" dirty="0" smtClean="0"/>
          </a:p>
          <a:p>
            <a:r>
              <a:rPr lang="en-US" i="1" dirty="0"/>
              <a:t>Broad network access. </a:t>
            </a:r>
            <a:r>
              <a:rPr lang="en-US" dirty="0"/>
              <a:t>Capabilities are available over the </a:t>
            </a:r>
            <a:r>
              <a:rPr lang="en-US" dirty="0" smtClean="0"/>
              <a:t>network; heterogeneous </a:t>
            </a:r>
            <a:r>
              <a:rPr lang="en-US" dirty="0"/>
              <a:t>thin or thick client </a:t>
            </a:r>
            <a:r>
              <a:rPr lang="en-US" dirty="0" smtClean="0"/>
              <a:t>platforms.</a:t>
            </a:r>
          </a:p>
          <a:p>
            <a:r>
              <a:rPr lang="en-US" i="1" dirty="0" smtClean="0"/>
              <a:t>Resource pooling.</a:t>
            </a:r>
            <a:r>
              <a:rPr lang="en-US" dirty="0" smtClean="0"/>
              <a:t> S</a:t>
            </a:r>
            <a:r>
              <a:rPr lang="en-US" dirty="0" smtClean="0"/>
              <a:t>torage, processing, memory, and network bandwidth, are pooled to serve multiple consumers using a multi-tenant model</a:t>
            </a:r>
          </a:p>
          <a:p>
            <a:pPr lvl="1"/>
            <a:r>
              <a:rPr lang="en-US" dirty="0" smtClean="0"/>
              <a:t>different physical and virtual resources dynamically assigned and reassigned according to demand. </a:t>
            </a:r>
          </a:p>
          <a:p>
            <a:pPr lvl="1"/>
            <a:r>
              <a:rPr lang="en-US" dirty="0" smtClean="0"/>
              <a:t>Customer generally has no control/knowledge over the exact location of the resources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8325-2057-9F49-A75D-7AA5907C6EA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Rapid </a:t>
            </a:r>
            <a:r>
              <a:rPr lang="en-US" i="1" dirty="0"/>
              <a:t>elasticity. </a:t>
            </a:r>
            <a:r>
              <a:rPr lang="en-US" dirty="0"/>
              <a:t>Capabilities can be elastically provisioned and released, in some cases automatically, to scale rapidly outward and inward commensurate with demand.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Illusion of infinite resources, available on-demand</a:t>
            </a:r>
          </a:p>
          <a:p>
            <a:r>
              <a:rPr lang="en-US" i="1" dirty="0"/>
              <a:t>Measured service.</a:t>
            </a:r>
            <a:r>
              <a:rPr lang="en-US" i="1" dirty="0" smtClean="0"/>
              <a:t> </a:t>
            </a:r>
            <a:r>
              <a:rPr lang="en-US" dirty="0" smtClean="0"/>
              <a:t>Automatic control </a:t>
            </a:r>
            <a:r>
              <a:rPr lang="en-US" dirty="0"/>
              <a:t>and </a:t>
            </a:r>
            <a:r>
              <a:rPr lang="en-US" dirty="0" smtClean="0"/>
              <a:t>optimization of </a:t>
            </a:r>
            <a:r>
              <a:rPr lang="en-US" dirty="0"/>
              <a:t>resource use by leveraging a metering </a:t>
            </a:r>
            <a:r>
              <a:rPr lang="en-US" dirty="0" smtClean="0"/>
              <a:t>capability 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level of abstraction appropriate to the type of service (e.g., storage, processing, bandwidth, and active user accounts).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usage can be monitored, controlled, and reported, providing transparency for both the provider and consumer of the utilized service.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8325-2057-9F49-A75D-7AA5907C6E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Helvetica" pitchFamily="-1" charset="0"/>
                <a:ea typeface="ＭＳ Ｐゴシック" pitchFamily="-1" charset="-128"/>
              </a:rPr>
              <a:t>Example: EC2</a:t>
            </a:r>
            <a:endParaRPr lang="en-US" dirty="0">
              <a:latin typeface="Helvetica" pitchFamily="-1" charset="0"/>
              <a:ea typeface="ＭＳ Ｐゴシック" pitchFamily="-1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-1" charset="0"/>
                <a:ea typeface="ＭＳ Ｐゴシック" pitchFamily="-1" charset="-128"/>
              </a:rPr>
              <a:t>Amazon Elastic Compute Cloud (EC2)</a:t>
            </a:r>
          </a:p>
          <a:p>
            <a:r>
              <a:rPr lang="en-US" sz="2800" dirty="0">
                <a:latin typeface="Helvetica" pitchFamily="-1" charset="0"/>
                <a:ea typeface="华文细黑" pitchFamily="-1" charset="-122"/>
                <a:cs typeface="华文细黑" pitchFamily="-1" charset="-122"/>
              </a:rPr>
              <a:t>“Compute unit” </a:t>
            </a:r>
            <a:r>
              <a:rPr lang="en-US" sz="2800" dirty="0">
                <a:latin typeface="Helvetica" pitchFamily="-1" charset="0"/>
                <a:ea typeface="ＭＳ Ｐゴシック" pitchFamily="-1" charset="-128"/>
              </a:rPr>
              <a:t>rental: $0.10-0.80/hr.</a:t>
            </a:r>
          </a:p>
          <a:p>
            <a:pPr lvl="1"/>
            <a:r>
              <a:rPr lang="en-US" sz="2400" dirty="0">
                <a:latin typeface="Helvetica" pitchFamily="-1" charset="0"/>
                <a:ea typeface="ＭＳ Ｐゴシック" pitchFamily="-1" charset="-128"/>
              </a:rPr>
              <a:t>1 CU ≈ 1.0-1.2 GHz 2007 AMD </a:t>
            </a:r>
            <a:r>
              <a:rPr lang="en-US" sz="2400" dirty="0" err="1">
                <a:latin typeface="Helvetica" pitchFamily="-1" charset="0"/>
                <a:ea typeface="ＭＳ Ｐゴシック" pitchFamily="-1" charset="-128"/>
              </a:rPr>
              <a:t>Opteron</a:t>
            </a:r>
            <a:r>
              <a:rPr lang="en-US" sz="2400" dirty="0">
                <a:latin typeface="Helvetica" pitchFamily="-1" charset="0"/>
                <a:ea typeface="ＭＳ Ｐゴシック" pitchFamily="-1" charset="-128"/>
              </a:rPr>
              <a:t>/Xeon core</a:t>
            </a:r>
          </a:p>
          <a:p>
            <a:pPr lvl="1">
              <a:buFontTx/>
              <a:buNone/>
            </a:pPr>
            <a:endParaRPr lang="en-US" sz="2400" dirty="0">
              <a:latin typeface="Helvetica" pitchFamily="-1" charset="0"/>
              <a:ea typeface="ＭＳ Ｐゴシック" pitchFamily="-1" charset="-128"/>
            </a:endParaRPr>
          </a:p>
          <a:p>
            <a:endParaRPr lang="en-US" sz="2800" dirty="0">
              <a:latin typeface="Helvetica" pitchFamily="-1" charset="0"/>
              <a:ea typeface="ＭＳ Ｐゴシック" pitchFamily="-1" charset="-128"/>
            </a:endParaRPr>
          </a:p>
          <a:p>
            <a:r>
              <a:rPr lang="en-US" sz="2800" dirty="0">
                <a:latin typeface="Helvetica" pitchFamily="-1" charset="0"/>
                <a:ea typeface="ＭＳ Ｐゴシック" pitchFamily="-1" charset="-128"/>
              </a:rPr>
              <a:t>N</a:t>
            </a:r>
          </a:p>
          <a:p>
            <a:endParaRPr lang="en-US" sz="2800" dirty="0">
              <a:latin typeface="Helvetica" pitchFamily="-1" charset="0"/>
              <a:ea typeface="ＭＳ Ｐゴシック" pitchFamily="-1" charset="-128"/>
            </a:endParaRPr>
          </a:p>
          <a:p>
            <a:r>
              <a:rPr lang="en-US" sz="2800" dirty="0">
                <a:latin typeface="Helvetica" pitchFamily="-1" charset="0"/>
                <a:ea typeface="ＭＳ Ｐゴシック" pitchFamily="-1" charset="-128"/>
              </a:rPr>
              <a:t>No up-front cost, no contract, no minimum</a:t>
            </a:r>
          </a:p>
          <a:p>
            <a:r>
              <a:rPr lang="en-US" sz="2800" dirty="0">
                <a:latin typeface="Helvetica" pitchFamily="-1" charset="0"/>
                <a:ea typeface="ＭＳ Ｐゴシック" pitchFamily="-1" charset="-128"/>
              </a:rPr>
              <a:t>Billing rounded to nearest hour; pay-as-you-go storage also </a:t>
            </a:r>
            <a:r>
              <a:rPr lang="en-US" sz="2800" dirty="0" smtClean="0">
                <a:latin typeface="Helvetica" pitchFamily="-1" charset="0"/>
                <a:ea typeface="ＭＳ Ｐゴシック" pitchFamily="-1" charset="-128"/>
              </a:rPr>
              <a:t>available</a:t>
            </a:r>
            <a:endParaRPr lang="en-US" sz="2800" dirty="0">
              <a:latin typeface="Helvetica" pitchFamily="-1" charset="0"/>
              <a:ea typeface="ＭＳ Ｐゴシック" pitchFamily="-1" charset="-128"/>
            </a:endParaRPr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5013E627-7807-C34B-8199-1E9FEE04BA8E}" type="slidenum">
              <a:rPr lang="en-US" sz="1400"/>
              <a:pPr algn="r"/>
              <a:t>6</a:t>
            </a:fld>
            <a:endParaRPr lang="en-US" sz="140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/>
        </p:nvGraphicFramePr>
        <p:xfrm>
          <a:off x="304800" y="2857500"/>
          <a:ext cx="8610600" cy="1485900"/>
        </p:xfrm>
        <a:graphic>
          <a:graphicData uri="http://schemas.openxmlformats.org/drawingml/2006/table">
            <a:tbl>
              <a:tblPr/>
              <a:tblGrid>
                <a:gridCol w="2232025"/>
                <a:gridCol w="1212850"/>
                <a:gridCol w="898525"/>
                <a:gridCol w="1143000"/>
                <a:gridCol w="3124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“Instances”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Platform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Cores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Disk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Small - $0.10 / 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32-bit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1.7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  160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Large - $0.40 / 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64-bit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7.5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  850 GB – 2 spindles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XLarge - $0.80 / 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64-bit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15.0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1690 GB – 3 spindles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" pitchFamily="-1" charset="0"/>
                <a:ea typeface="ＭＳ Ｐゴシック" pitchFamily="-1" charset="-128"/>
              </a:rPr>
              <a:t>Why Now (not then)?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Helvetica" pitchFamily="-1" charset="0"/>
                <a:ea typeface="ＭＳ Ｐゴシック" pitchFamily="-1" charset="-128"/>
              </a:rPr>
              <a:t>Old idea: Software as a Service (</a:t>
            </a:r>
            <a:r>
              <a:rPr lang="en-US" dirty="0" err="1" smtClean="0">
                <a:latin typeface="Helvetica" pitchFamily="-1" charset="0"/>
                <a:ea typeface="ＭＳ Ｐゴシック" pitchFamily="-1" charset="-128"/>
              </a:rPr>
              <a:t>SaaS</a:t>
            </a:r>
            <a:r>
              <a:rPr lang="en-US" dirty="0" smtClean="0">
                <a:latin typeface="Helvetica" pitchFamily="-1" charset="0"/>
                <a:ea typeface="ＭＳ Ｐゴシック" pitchFamily="-1" charset="-128"/>
              </a:rPr>
              <a:t>)</a:t>
            </a:r>
          </a:p>
          <a:p>
            <a:pPr lvl="1"/>
            <a:r>
              <a:rPr lang="en-US" dirty="0" smtClean="0">
                <a:latin typeface="Helvetica" pitchFamily="-1" charset="0"/>
                <a:ea typeface="ＭＳ Ｐゴシック" pitchFamily="-1" charset="-128"/>
                <a:cs typeface="ＭＳ Ｐゴシック" pitchFamily="-1" charset="-128"/>
              </a:rPr>
              <a:t>Software hosted in the infrastructure vs. installed on local servers or desktops</a:t>
            </a:r>
          </a:p>
          <a:p>
            <a:r>
              <a:rPr lang="en-US" sz="2800" dirty="0" smtClean="0">
                <a:latin typeface="Helvetica" pitchFamily="-1" charset="0"/>
                <a:ea typeface="ＭＳ Ｐゴシック" pitchFamily="-1" charset="-128"/>
              </a:rPr>
              <a:t>Build</a:t>
            </a:r>
            <a:r>
              <a:rPr lang="en-US" sz="2800" dirty="0" smtClean="0">
                <a:latin typeface="Helvetica" pitchFamily="-1" charset="0"/>
                <a:ea typeface="ＭＳ Ｐゴシック" pitchFamily="-1" charset="-128"/>
              </a:rPr>
              <a:t>-out of extremely large datacenters (1,000’s to 10,000’s of </a:t>
            </a:r>
            <a:r>
              <a:rPr lang="en-US" sz="2800" b="1" i="1" dirty="0" smtClean="0">
                <a:latin typeface="Helvetica" pitchFamily="-1" charset="0"/>
                <a:ea typeface="ＭＳ Ｐゴシック" pitchFamily="-1" charset="-128"/>
              </a:rPr>
              <a:t>commodity </a:t>
            </a:r>
            <a:r>
              <a:rPr lang="en-US" sz="2800" dirty="0" smtClean="0">
                <a:latin typeface="Helvetica" pitchFamily="-1" charset="0"/>
                <a:ea typeface="ＭＳ Ｐゴシック" pitchFamily="-1" charset="-128"/>
              </a:rPr>
              <a:t>computers)</a:t>
            </a:r>
          </a:p>
          <a:p>
            <a:pPr lvl="1"/>
            <a:r>
              <a:rPr lang="en-US" sz="2400" dirty="0" smtClean="0">
                <a:latin typeface="Helvetica" pitchFamily="-1" charset="0"/>
                <a:ea typeface="ＭＳ Ｐゴシック" pitchFamily="-1" charset="-128"/>
              </a:rPr>
              <a:t>Economy of scale: 5-7x cheaper than provisioning a medium-sized (100’s machines) facility</a:t>
            </a:r>
          </a:p>
          <a:p>
            <a:pPr lvl="1"/>
            <a:r>
              <a:rPr lang="en-US" sz="2400" dirty="0" smtClean="0">
                <a:latin typeface="Helvetica" pitchFamily="-1" charset="0"/>
                <a:ea typeface="ＭＳ Ｐゴシック" pitchFamily="-1" charset="-128"/>
              </a:rPr>
              <a:t>Build-out driven by demand growth (more users)</a:t>
            </a:r>
          </a:p>
          <a:p>
            <a:pPr lvl="1"/>
            <a:r>
              <a:rPr lang="en-US" sz="2400" dirty="0" smtClean="0">
                <a:latin typeface="Helvetica" pitchFamily="-1" charset="0"/>
                <a:ea typeface="ＭＳ Ｐゴシック" pitchFamily="-1" charset="-128"/>
              </a:rPr>
              <a:t>Infrastructure software: </a:t>
            </a:r>
            <a:r>
              <a:rPr lang="en-US" sz="2400" dirty="0" err="1" smtClean="0">
                <a:latin typeface="Helvetica" pitchFamily="-1" charset="0"/>
                <a:ea typeface="ＭＳ Ｐゴシック" pitchFamily="-1" charset="-128"/>
              </a:rPr>
              <a:t>eg</a:t>
            </a:r>
            <a:r>
              <a:rPr lang="en-US" sz="2400" dirty="0" smtClean="0">
                <a:latin typeface="Helvetica" pitchFamily="-1" charset="0"/>
                <a:ea typeface="ＭＳ Ｐゴシック" pitchFamily="-1" charset="-128"/>
              </a:rPr>
              <a:t> Google </a:t>
            </a:r>
            <a:r>
              <a:rPr lang="en-US" sz="2400" dirty="0" err="1" smtClean="0">
                <a:latin typeface="Helvetica" pitchFamily="-1" charset="0"/>
                <a:ea typeface="ＭＳ Ｐゴシック" pitchFamily="-1" charset="-128"/>
              </a:rPr>
              <a:t>FileSystem</a:t>
            </a:r>
            <a:endParaRPr lang="en-US" sz="2400" dirty="0" smtClean="0">
              <a:latin typeface="Helvetica" pitchFamily="-1" charset="0"/>
              <a:ea typeface="ＭＳ Ｐゴシック" pitchFamily="-1" charset="-128"/>
            </a:endParaRPr>
          </a:p>
          <a:p>
            <a:pPr lvl="1"/>
            <a:r>
              <a:rPr lang="en-US" sz="2400" dirty="0" smtClean="0">
                <a:latin typeface="Helvetica" pitchFamily="-1" charset="0"/>
                <a:ea typeface="ＭＳ Ｐゴシック" pitchFamily="-1" charset="-128"/>
              </a:rPr>
              <a:t>Operational expertise: failover, </a:t>
            </a:r>
            <a:r>
              <a:rPr lang="en-US" sz="2400" dirty="0" err="1" smtClean="0">
                <a:latin typeface="Helvetica" pitchFamily="-1" charset="0"/>
                <a:ea typeface="ＭＳ Ｐゴシック" pitchFamily="-1" charset="-128"/>
              </a:rPr>
              <a:t>DDoS</a:t>
            </a:r>
            <a:r>
              <a:rPr lang="en-US" sz="2400" dirty="0" smtClean="0">
                <a:latin typeface="Helvetica" pitchFamily="-1" charset="0"/>
                <a:ea typeface="ＭＳ Ｐゴシック" pitchFamily="-1" charset="-128"/>
              </a:rPr>
              <a:t>, firewalls...</a:t>
            </a:r>
          </a:p>
          <a:p>
            <a:r>
              <a:rPr lang="en-US" sz="2800" dirty="0" smtClean="0">
                <a:latin typeface="Helvetica" pitchFamily="-1" charset="0"/>
                <a:ea typeface="ＭＳ Ｐゴシック" pitchFamily="-1" charset="-128"/>
              </a:rPr>
              <a:t>Other factors</a:t>
            </a:r>
          </a:p>
          <a:p>
            <a:pPr lvl="1"/>
            <a:r>
              <a:rPr lang="en-US" sz="2400" dirty="0" smtClean="0">
                <a:latin typeface="Helvetica" pitchFamily="-1" charset="0"/>
                <a:ea typeface="ＭＳ Ｐゴシック" pitchFamily="-1" charset="-128"/>
              </a:rPr>
              <a:t>More pervasive broadband Internet</a:t>
            </a:r>
          </a:p>
          <a:p>
            <a:pPr lvl="1"/>
            <a:r>
              <a:rPr lang="en-US" sz="2400" dirty="0" smtClean="0">
                <a:latin typeface="Helvetica" pitchFamily="-1" charset="0"/>
                <a:ea typeface="ＭＳ Ｐゴシック" pitchFamily="-1" charset="-128"/>
              </a:rPr>
              <a:t>x86 as universal ISA, fast virtualization </a:t>
            </a:r>
          </a:p>
          <a:p>
            <a:pPr lvl="1"/>
            <a:r>
              <a:rPr lang="en-US" sz="2400" dirty="0" smtClean="0">
                <a:latin typeface="Helvetica" pitchFamily="-1" charset="0"/>
                <a:ea typeface="ＭＳ Ｐゴシック" pitchFamily="-1" charset="-128"/>
              </a:rPr>
              <a:t>Standard software stack, largely open source (LAMP)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9CF-CE6A-E348-8345-44722C52C94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43000" y="3429000"/>
            <a:ext cx="6654800" cy="2971800"/>
            <a:chOff x="1142999" y="3581400"/>
            <a:chExt cx="6654755" cy="2971800"/>
          </a:xfrm>
        </p:grpSpPr>
        <p:sp>
          <p:nvSpPr>
            <p:cNvPr id="35" name="Rectangle 34"/>
            <p:cNvSpPr/>
            <p:nvPr/>
          </p:nvSpPr>
          <p:spPr>
            <a:xfrm>
              <a:off x="5181572" y="4460875"/>
              <a:ext cx="2613007" cy="217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181572" y="3581400"/>
              <a:ext cx="2616182" cy="908050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solidFill>
              <a:srgbClr val="D9D9D9"/>
            </a:solidFill>
            <a:ln w="1905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42999" y="3581400"/>
              <a:ext cx="2613007" cy="1096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30749" name="TextBox 35"/>
            <p:cNvSpPr txBox="1">
              <a:spLocks noChangeArrowheads="1"/>
            </p:cNvSpPr>
            <p:nvPr/>
          </p:nvSpPr>
          <p:spPr bwMode="auto">
            <a:xfrm>
              <a:off x="3617774" y="6029980"/>
              <a:ext cx="30986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/>
                <a:t>Unused resources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70211" y="6105525"/>
              <a:ext cx="533396" cy="3810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25400" dir="2700000">
                <a:schemeClr val="accent6">
                  <a:lumMod val="50000"/>
                  <a:alpha val="43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</p:grp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" pitchFamily="-1" charset="0"/>
                <a:ea typeface="ＭＳ Ｐゴシック" pitchFamily="-1" charset="-128"/>
              </a:rPr>
              <a:t>Cloud Economics 101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06A2-AC36-A14B-AFDE-D19C9287E36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716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Static provisioning for peak: wasteful, but necessary for SLA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833438" y="5029200"/>
            <a:ext cx="32813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“Statically provisioned”</a:t>
            </a:r>
            <a:br>
              <a:rPr lang="en-US"/>
            </a:br>
            <a:r>
              <a:rPr lang="en-US"/>
              <a:t> data center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105400" y="5105400"/>
            <a:ext cx="28813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“Virtual” data center </a:t>
            </a:r>
            <a:br>
              <a:rPr lang="en-US"/>
            </a:br>
            <a:r>
              <a:rPr lang="en-US"/>
              <a:t>in the cloud</a:t>
            </a:r>
          </a:p>
        </p:txBody>
      </p:sp>
      <p:grpSp>
        <p:nvGrpSpPr>
          <p:cNvPr id="30727" name="Group 36"/>
          <p:cNvGrpSpPr>
            <a:grpSpLocks/>
          </p:cNvGrpSpPr>
          <p:nvPr/>
        </p:nvGrpSpPr>
        <p:grpSpPr bwMode="auto">
          <a:xfrm>
            <a:off x="719138" y="2668588"/>
            <a:ext cx="3700462" cy="2436812"/>
            <a:chOff x="719863" y="3048794"/>
            <a:chExt cx="3775937" cy="2455971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6273" y="4115172"/>
              <a:ext cx="2134375" cy="162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42651" y="5181569"/>
              <a:ext cx="3124747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142651" y="3962383"/>
              <a:ext cx="2667941" cy="990389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35212" y="4232780"/>
              <a:ext cx="960588" cy="339196"/>
            </a:xfrm>
            <a:prstGeom prst="rect">
              <a:avLst/>
            </a:prstGeom>
            <a:noFill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rgbClr val="262673"/>
                  </a:solidFill>
                </a:rPr>
                <a:t>Demand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142651" y="3815185"/>
              <a:ext cx="2744075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743" name="TextBox 19"/>
            <p:cNvSpPr txBox="1">
              <a:spLocks noChangeArrowheads="1"/>
            </p:cNvSpPr>
            <p:nvPr/>
          </p:nvSpPr>
          <p:spPr bwMode="auto">
            <a:xfrm>
              <a:off x="3512839" y="3477181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30744" name="TextBox 22"/>
            <p:cNvSpPr txBox="1">
              <a:spLocks noChangeArrowheads="1"/>
            </p:cNvSpPr>
            <p:nvPr/>
          </p:nvSpPr>
          <p:spPr bwMode="auto">
            <a:xfrm>
              <a:off x="2443015" y="5181600"/>
              <a:ext cx="60498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Time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9863" y="3658394"/>
              <a:ext cx="415498" cy="101177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charset="0"/>
                  <a:ea typeface="ＭＳ Ｐゴシック" charset="-128"/>
                  <a:cs typeface="ＭＳ Ｐゴシック" charset="-128"/>
                </a:rPr>
                <a:t>Resources</a:t>
              </a:r>
            </a:p>
          </p:txBody>
        </p:sp>
      </p:grpSp>
      <p:grpSp>
        <p:nvGrpSpPr>
          <p:cNvPr id="30728" name="Group 37"/>
          <p:cNvGrpSpPr>
            <a:grpSpLocks/>
          </p:cNvGrpSpPr>
          <p:nvPr/>
        </p:nvGrpSpPr>
        <p:grpSpPr bwMode="auto">
          <a:xfrm>
            <a:off x="4765675" y="2667000"/>
            <a:ext cx="3921125" cy="2438400"/>
            <a:chOff x="4766102" y="3048000"/>
            <a:chExt cx="3996898" cy="2455971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 flipV="1">
              <a:off x="4118717" y="4111257"/>
              <a:ext cx="2132985" cy="6473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188447" y="5179387"/>
              <a:ext cx="3124700" cy="159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5188447" y="3960995"/>
              <a:ext cx="2668374" cy="991342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03421" y="4766860"/>
              <a:ext cx="959579" cy="338975"/>
            </a:xfrm>
            <a:prstGeom prst="rect">
              <a:avLst/>
            </a:prstGeom>
            <a:noFill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rgbClr val="262673"/>
                  </a:solidFill>
                </a:rPr>
                <a:t>Demand</a:t>
              </a:r>
            </a:p>
          </p:txBody>
        </p:sp>
        <p:sp>
          <p:nvSpPr>
            <p:cNvPr id="30734" name="TextBox 30"/>
            <p:cNvSpPr txBox="1">
              <a:spLocks noChangeArrowheads="1"/>
            </p:cNvSpPr>
            <p:nvPr/>
          </p:nvSpPr>
          <p:spPr bwMode="auto">
            <a:xfrm>
              <a:off x="7753147" y="4191000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30735" name="TextBox 31"/>
            <p:cNvSpPr txBox="1">
              <a:spLocks noChangeArrowheads="1"/>
            </p:cNvSpPr>
            <p:nvPr/>
          </p:nvSpPr>
          <p:spPr bwMode="auto">
            <a:xfrm>
              <a:off x="6489254" y="5180806"/>
              <a:ext cx="60498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Time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66102" y="3657600"/>
              <a:ext cx="415498" cy="101177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charset="0"/>
                  <a:ea typeface="ＭＳ Ｐゴシック" charset="-128"/>
                  <a:cs typeface="ＭＳ Ｐゴシック" charset="-128"/>
                </a:rPr>
                <a:t>Resources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181974" y="3810695"/>
              <a:ext cx="2666756" cy="912994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1338263" y="3048000"/>
            <a:ext cx="2613025" cy="163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2771" name="TextBox 36"/>
          <p:cNvSpPr txBox="1">
            <a:spLocks noChangeArrowheads="1"/>
          </p:cNvSpPr>
          <p:nvPr/>
        </p:nvSpPr>
        <p:spPr bwMode="auto">
          <a:xfrm>
            <a:off x="5511800" y="2936875"/>
            <a:ext cx="309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Unused resources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964113" y="3013075"/>
            <a:ext cx="533400" cy="3810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>
              <a:schemeClr val="accent6">
                <a:lumMod val="50000"/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27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" pitchFamily="-1" charset="0"/>
                <a:ea typeface="ＭＳ Ｐゴシック" pitchFamily="-1" charset="-128"/>
              </a:rPr>
              <a:t>Risk of underutilization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0AC6-5EE7-DD4D-AA96-99E189393A4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4478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/>
              <a:t>Underutilization results if “peak” predictions are too optimistic</a:t>
            </a:r>
          </a:p>
        </p:txBody>
      </p:sp>
      <p:sp>
        <p:nvSpPr>
          <p:cNvPr id="32775" name="TextBox 4"/>
          <p:cNvSpPr txBox="1">
            <a:spLocks noChangeArrowheads="1"/>
          </p:cNvSpPr>
          <p:nvPr/>
        </p:nvSpPr>
        <p:spPr bwMode="auto">
          <a:xfrm>
            <a:off x="1490663" y="5405438"/>
            <a:ext cx="2582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Static data center</a:t>
            </a:r>
          </a:p>
        </p:txBody>
      </p:sp>
      <p:grpSp>
        <p:nvGrpSpPr>
          <p:cNvPr id="32776" name="Group 36"/>
          <p:cNvGrpSpPr>
            <a:grpSpLocks/>
          </p:cNvGrpSpPr>
          <p:nvPr/>
        </p:nvGrpSpPr>
        <p:grpSpPr bwMode="auto">
          <a:xfrm>
            <a:off x="914400" y="2708275"/>
            <a:ext cx="3700463" cy="2544763"/>
            <a:chOff x="719863" y="2939763"/>
            <a:chExt cx="3775937" cy="2565002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6178" y="4115046"/>
              <a:ext cx="2134568" cy="161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42652" y="5181540"/>
              <a:ext cx="312474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142652" y="3962244"/>
              <a:ext cx="2667939" cy="990477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35212" y="4232665"/>
              <a:ext cx="960588" cy="339227"/>
            </a:xfrm>
            <a:prstGeom prst="rect">
              <a:avLst/>
            </a:prstGeom>
            <a:noFill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rgbClr val="262673"/>
                  </a:solidFill>
                </a:rPr>
                <a:t>Demand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142652" y="3277390"/>
              <a:ext cx="2744074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783" name="TextBox 19"/>
            <p:cNvSpPr txBox="1">
              <a:spLocks noChangeArrowheads="1"/>
            </p:cNvSpPr>
            <p:nvPr/>
          </p:nvSpPr>
          <p:spPr bwMode="auto">
            <a:xfrm>
              <a:off x="3512839" y="2939763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32784" name="TextBox 22"/>
            <p:cNvSpPr txBox="1">
              <a:spLocks noChangeArrowheads="1"/>
            </p:cNvSpPr>
            <p:nvPr/>
          </p:nvSpPr>
          <p:spPr bwMode="auto">
            <a:xfrm>
              <a:off x="2443015" y="5181600"/>
              <a:ext cx="60498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/>
                <a:t>Time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9863" y="3658394"/>
              <a:ext cx="415498" cy="101177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charset="0"/>
                  <a:ea typeface="ＭＳ Ｐゴシック" charset="-128"/>
                  <a:cs typeface="ＭＳ Ｐゴシック" charset="-128"/>
                </a:rPr>
                <a:t>Resources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18232</TotalTime>
  <Words>1166</Words>
  <Application>Microsoft Macintosh PowerPoint</Application>
  <PresentationFormat>On-screen Show (4:3)</PresentationFormat>
  <Paragraphs>206</Paragraphs>
  <Slides>21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ＭＳ Ｐゴシック</vt:lpstr>
      <vt:lpstr>Helvetica</vt:lpstr>
      <vt:lpstr>华文细黑</vt:lpstr>
      <vt:lpstr>Office Theme</vt:lpstr>
      <vt:lpstr>Image</vt:lpstr>
      <vt:lpstr>Cloud Computing: Overview</vt:lpstr>
      <vt:lpstr>This lecture </vt:lpstr>
      <vt:lpstr>NIST Definition</vt:lpstr>
      <vt:lpstr>Essential characteristics</vt:lpstr>
      <vt:lpstr>Essential Characteristics</vt:lpstr>
      <vt:lpstr>Example: EC2</vt:lpstr>
      <vt:lpstr>Why Now (not then)?</vt:lpstr>
      <vt:lpstr>Cloud Economics 101</vt:lpstr>
      <vt:lpstr>Risk of underutilization</vt:lpstr>
      <vt:lpstr>Risks of underprovisioning</vt:lpstr>
      <vt:lpstr>Killer apps?</vt:lpstr>
      <vt:lpstr>New Scenarios Enabled by “Risk Transfer”</vt:lpstr>
      <vt:lpstr>Classifying Clouds</vt:lpstr>
      <vt:lpstr>Another popular classification</vt:lpstr>
      <vt:lpstr>Slide 15</vt:lpstr>
      <vt:lpstr>Challenges &amp; Opportunities</vt:lpstr>
      <vt:lpstr>Adoption Challenges</vt:lpstr>
      <vt:lpstr>Growth Challenges</vt:lpstr>
      <vt:lpstr>Long Term Implications</vt:lpstr>
      <vt:lpstr>State-of-the-art/Challenges</vt:lpstr>
      <vt:lpstr>Policy and Business Challenges</vt:lpstr>
    </vt:vector>
  </TitlesOfParts>
  <Manager/>
  <Company>EECS - University of California, Berkeley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X-Tracing Hadoop</dc:title>
  <dc:subject/>
  <dc:creator>andyk</dc:creator>
  <cp:keywords/>
  <dc:description/>
  <cp:lastModifiedBy>Aditya Akella</cp:lastModifiedBy>
  <cp:revision>1327</cp:revision>
  <cp:lastPrinted>2008-05-29T03:27:23Z</cp:lastPrinted>
  <dcterms:created xsi:type="dcterms:W3CDTF">2012-09-10T14:56:17Z</dcterms:created>
  <dcterms:modified xsi:type="dcterms:W3CDTF">2012-09-10T15:40:48Z</dcterms:modified>
  <cp:category/>
</cp:coreProperties>
</file>