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diagrams/colors1.xml" ContentType="application/vnd.openxmlformats-officedocument.drawingml.diagramColor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Layouts/slideLayout13.xml" ContentType="application/vnd.openxmlformats-officedocument.presentationml.slideLayout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65"/>
  </p:notesMasterIdLst>
  <p:handoutMasterIdLst>
    <p:handoutMasterId r:id="rId66"/>
  </p:handoutMasterIdLst>
  <p:sldIdLst>
    <p:sldId id="495" r:id="rId3"/>
    <p:sldId id="451" r:id="rId4"/>
    <p:sldId id="452" r:id="rId5"/>
    <p:sldId id="454" r:id="rId6"/>
    <p:sldId id="455" r:id="rId7"/>
    <p:sldId id="456" r:id="rId8"/>
    <p:sldId id="457" r:id="rId9"/>
    <p:sldId id="458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334" r:id="rId21"/>
    <p:sldId id="381" r:id="rId22"/>
    <p:sldId id="369" r:id="rId23"/>
    <p:sldId id="450" r:id="rId24"/>
    <p:sldId id="434" r:id="rId25"/>
    <p:sldId id="446" r:id="rId26"/>
    <p:sldId id="436" r:id="rId27"/>
    <p:sldId id="439" r:id="rId28"/>
    <p:sldId id="447" r:id="rId29"/>
    <p:sldId id="429" r:id="rId30"/>
    <p:sldId id="430" r:id="rId31"/>
    <p:sldId id="448" r:id="rId32"/>
    <p:sldId id="449" r:id="rId33"/>
    <p:sldId id="414" r:id="rId34"/>
    <p:sldId id="438" r:id="rId35"/>
    <p:sldId id="492" r:id="rId36"/>
    <p:sldId id="445" r:id="rId37"/>
    <p:sldId id="440" r:id="rId38"/>
    <p:sldId id="441" r:id="rId39"/>
    <p:sldId id="368" r:id="rId40"/>
    <p:sldId id="423" r:id="rId41"/>
    <p:sldId id="493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94" r:id="rId59"/>
    <p:sldId id="487" r:id="rId60"/>
    <p:sldId id="488" r:id="rId61"/>
    <p:sldId id="489" r:id="rId62"/>
    <p:sldId id="490" r:id="rId63"/>
    <p:sldId id="49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FF00"/>
    <a:srgbClr val="3333CC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6584" autoAdjust="0"/>
    <p:restoredTop sz="86916" autoAdjust="0"/>
  </p:normalViewPr>
  <p:slideViewPr>
    <p:cSldViewPr>
      <p:cViewPr>
        <p:scale>
          <a:sx n="100" d="100"/>
          <a:sy n="100" d="100"/>
        </p:scale>
        <p:origin x="-51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C8DEF-587A-4593-A07F-ABDB1FED0867}" type="doc">
      <dgm:prSet loTypeId="urn:microsoft.com/office/officeart/2005/8/layout/hProcess3" loCatId="process" qsTypeId="urn:microsoft.com/office/officeart/2005/8/quickstyle/simple3" qsCatId="simple" csTypeId="urn:microsoft.com/office/officeart/2005/8/colors/accent1_2#1" csCatId="accent1" phldr="1"/>
      <dgm:spPr/>
    </dgm:pt>
    <dgm:pt modelId="{8F63A0D4-67C8-49D9-B273-D77810535D88}">
      <dgm:prSet phldrT="[Text]" custT="1"/>
      <dgm:spPr/>
      <dgm:t>
        <a:bodyPr/>
        <a:lstStyle/>
        <a:p>
          <a:pPr algn="l"/>
          <a:r>
            <a:rPr lang="en-US" sz="2000" dirty="0" err="1" smtClean="0"/>
            <a:t>aditya’s</a:t>
          </a:r>
          <a:r>
            <a:rPr lang="en-US" sz="2000" dirty="0" smtClean="0"/>
            <a:t> </a:t>
          </a:r>
          <a:r>
            <a:rPr lang="en-US" sz="2000" dirty="0" smtClean="0"/>
            <a:t>most frequently visited web pages</a:t>
          </a:r>
          <a:endParaRPr lang="en-US" sz="2000" dirty="0"/>
        </a:p>
      </dgm:t>
    </dgm:pt>
    <dgm:pt modelId="{68D51BD2-8A3E-4A3A-AEF4-02D62DC5E4C9}" type="parTrans" cxnId="{642A3CD6-D198-425A-BBD6-914878492106}">
      <dgm:prSet/>
      <dgm:spPr/>
      <dgm:t>
        <a:bodyPr/>
        <a:lstStyle/>
        <a:p>
          <a:endParaRPr lang="en-US"/>
        </a:p>
      </dgm:t>
    </dgm:pt>
    <dgm:pt modelId="{A96237B1-9AAB-414A-924C-98C3DC644C4C}" type="sibTrans" cxnId="{642A3CD6-D198-425A-BBD6-914878492106}">
      <dgm:prSet/>
      <dgm:spPr/>
      <dgm:t>
        <a:bodyPr/>
        <a:lstStyle/>
        <a:p>
          <a:endParaRPr lang="en-US"/>
        </a:p>
      </dgm:t>
    </dgm:pt>
    <dgm:pt modelId="{26584289-459E-43DB-BD8D-198646914F83}" type="pres">
      <dgm:prSet presAssocID="{8B4C8DEF-587A-4593-A07F-ABDB1FED0867}" presName="Name0" presStyleCnt="0">
        <dgm:presLayoutVars>
          <dgm:dir/>
          <dgm:animLvl val="lvl"/>
          <dgm:resizeHandles val="exact"/>
        </dgm:presLayoutVars>
      </dgm:prSet>
      <dgm:spPr/>
    </dgm:pt>
    <dgm:pt modelId="{00718F45-71F0-4256-82D9-66A2AC4AB2F9}" type="pres">
      <dgm:prSet presAssocID="{8B4C8DEF-587A-4593-A07F-ABDB1FED0867}" presName="dummy" presStyleCnt="0"/>
      <dgm:spPr/>
    </dgm:pt>
    <dgm:pt modelId="{37DFDE24-F9A3-46BE-8607-432A7CAC3EA2}" type="pres">
      <dgm:prSet presAssocID="{8B4C8DEF-587A-4593-A07F-ABDB1FED0867}" presName="linH" presStyleCnt="0"/>
      <dgm:spPr/>
    </dgm:pt>
    <dgm:pt modelId="{76092041-280D-4001-AA4E-891BC1B6B763}" type="pres">
      <dgm:prSet presAssocID="{8B4C8DEF-587A-4593-A07F-ABDB1FED0867}" presName="padding1" presStyleCnt="0"/>
      <dgm:spPr/>
    </dgm:pt>
    <dgm:pt modelId="{82FCD979-FC87-4CF3-B96F-751AE933CF91}" type="pres">
      <dgm:prSet presAssocID="{8F63A0D4-67C8-49D9-B273-D77810535D88}" presName="linV" presStyleCnt="0"/>
      <dgm:spPr/>
    </dgm:pt>
    <dgm:pt modelId="{4CB18FED-CF38-4A2F-B9E0-BF5B8DBCC359}" type="pres">
      <dgm:prSet presAssocID="{8F63A0D4-67C8-49D9-B273-D77810535D88}" presName="spVertical1" presStyleCnt="0"/>
      <dgm:spPr/>
    </dgm:pt>
    <dgm:pt modelId="{41795B97-6256-4498-8997-762E84FCD1EE}" type="pres">
      <dgm:prSet presAssocID="{8F63A0D4-67C8-49D9-B273-D77810535D88}" presName="parTx" presStyleLbl="revTx" presStyleIdx="0" presStyleCnt="1" custScaleX="210267" custScaleY="145228" custLinFactNeighborX="21027" custLinFactNeighborY="888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40521-AFC5-465A-830E-7D83EB7ED196}" type="pres">
      <dgm:prSet presAssocID="{8F63A0D4-67C8-49D9-B273-D77810535D88}" presName="spVertical2" presStyleCnt="0"/>
      <dgm:spPr/>
    </dgm:pt>
    <dgm:pt modelId="{0DFEA752-A433-47D0-9FAF-73CCE79238AF}" type="pres">
      <dgm:prSet presAssocID="{8F63A0D4-67C8-49D9-B273-D77810535D88}" presName="spVertical3" presStyleCnt="0"/>
      <dgm:spPr/>
    </dgm:pt>
    <dgm:pt modelId="{7A5F4BD9-1A4F-4567-8AA6-8A83E9025981}" type="pres">
      <dgm:prSet presAssocID="{8B4C8DEF-587A-4593-A07F-ABDB1FED0867}" presName="padding2" presStyleCnt="0"/>
      <dgm:spPr/>
    </dgm:pt>
    <dgm:pt modelId="{213DCAF0-2A26-4BB8-AA1E-BB1B3603B6FA}" type="pres">
      <dgm:prSet presAssocID="{8B4C8DEF-587A-4593-A07F-ABDB1FED0867}" presName="negArrow" presStyleCnt="0"/>
      <dgm:spPr/>
    </dgm:pt>
    <dgm:pt modelId="{B26382E8-74B5-41D7-BB3E-503D8C1DF41E}" type="pres">
      <dgm:prSet presAssocID="{8B4C8DEF-587A-4593-A07F-ABDB1FED0867}" presName="backgroundArrow" presStyleLbl="node1" presStyleIdx="0" presStyleCnt="1" custAng="10800000" custScaleY="158774"/>
      <dgm:spPr/>
    </dgm:pt>
  </dgm:ptLst>
  <dgm:cxnLst>
    <dgm:cxn modelId="{7A843875-55DD-0547-9180-B54DBED42110}" type="presOf" srcId="{8B4C8DEF-587A-4593-A07F-ABDB1FED0867}" destId="{26584289-459E-43DB-BD8D-198646914F83}" srcOrd="0" destOrd="0" presId="urn:microsoft.com/office/officeart/2005/8/layout/hProcess3"/>
    <dgm:cxn modelId="{A7AF3545-7CDE-044C-826A-F49B1FE4C8BE}" type="presOf" srcId="{8F63A0D4-67C8-49D9-B273-D77810535D88}" destId="{41795B97-6256-4498-8997-762E84FCD1EE}" srcOrd="0" destOrd="0" presId="urn:microsoft.com/office/officeart/2005/8/layout/hProcess3"/>
    <dgm:cxn modelId="{642A3CD6-D198-425A-BBD6-914878492106}" srcId="{8B4C8DEF-587A-4593-A07F-ABDB1FED0867}" destId="{8F63A0D4-67C8-49D9-B273-D77810535D88}" srcOrd="0" destOrd="0" parTransId="{68D51BD2-8A3E-4A3A-AEF4-02D62DC5E4C9}" sibTransId="{A96237B1-9AAB-414A-924C-98C3DC644C4C}"/>
    <dgm:cxn modelId="{CA03018C-1DA3-FD42-8EC0-4A931B2787F5}" type="presParOf" srcId="{26584289-459E-43DB-BD8D-198646914F83}" destId="{00718F45-71F0-4256-82D9-66A2AC4AB2F9}" srcOrd="0" destOrd="0" presId="urn:microsoft.com/office/officeart/2005/8/layout/hProcess3"/>
    <dgm:cxn modelId="{D9B4BA34-2313-C74F-B389-670ED95DC34D}" type="presParOf" srcId="{26584289-459E-43DB-BD8D-198646914F83}" destId="{37DFDE24-F9A3-46BE-8607-432A7CAC3EA2}" srcOrd="1" destOrd="0" presId="urn:microsoft.com/office/officeart/2005/8/layout/hProcess3"/>
    <dgm:cxn modelId="{F06509F5-0897-6947-B119-FF2DC49993A8}" type="presParOf" srcId="{37DFDE24-F9A3-46BE-8607-432A7CAC3EA2}" destId="{76092041-280D-4001-AA4E-891BC1B6B763}" srcOrd="0" destOrd="0" presId="urn:microsoft.com/office/officeart/2005/8/layout/hProcess3"/>
    <dgm:cxn modelId="{2029B622-E8B9-324F-A8A5-BADA28808A9E}" type="presParOf" srcId="{37DFDE24-F9A3-46BE-8607-432A7CAC3EA2}" destId="{82FCD979-FC87-4CF3-B96F-751AE933CF91}" srcOrd="1" destOrd="0" presId="urn:microsoft.com/office/officeart/2005/8/layout/hProcess3"/>
    <dgm:cxn modelId="{0F2D5701-CE48-2F45-BC82-437DB2FC5484}" type="presParOf" srcId="{82FCD979-FC87-4CF3-B96F-751AE933CF91}" destId="{4CB18FED-CF38-4A2F-B9E0-BF5B8DBCC359}" srcOrd="0" destOrd="0" presId="urn:microsoft.com/office/officeart/2005/8/layout/hProcess3"/>
    <dgm:cxn modelId="{AA993FDD-987A-F64B-97CD-9A5E3F9E1C4C}" type="presParOf" srcId="{82FCD979-FC87-4CF3-B96F-751AE933CF91}" destId="{41795B97-6256-4498-8997-762E84FCD1EE}" srcOrd="1" destOrd="0" presId="urn:microsoft.com/office/officeart/2005/8/layout/hProcess3"/>
    <dgm:cxn modelId="{B879EF64-A02D-2146-9AFC-C548EA21CD79}" type="presParOf" srcId="{82FCD979-FC87-4CF3-B96F-751AE933CF91}" destId="{3DD40521-AFC5-465A-830E-7D83EB7ED196}" srcOrd="2" destOrd="0" presId="urn:microsoft.com/office/officeart/2005/8/layout/hProcess3"/>
    <dgm:cxn modelId="{965F9A3F-7B47-1C40-9F90-13B4D2ED454F}" type="presParOf" srcId="{82FCD979-FC87-4CF3-B96F-751AE933CF91}" destId="{0DFEA752-A433-47D0-9FAF-73CCE79238AF}" srcOrd="3" destOrd="0" presId="urn:microsoft.com/office/officeart/2005/8/layout/hProcess3"/>
    <dgm:cxn modelId="{073F99A5-6835-F541-B56F-B33E395C23EC}" type="presParOf" srcId="{37DFDE24-F9A3-46BE-8607-432A7CAC3EA2}" destId="{7A5F4BD9-1A4F-4567-8AA6-8A83E9025981}" srcOrd="2" destOrd="0" presId="urn:microsoft.com/office/officeart/2005/8/layout/hProcess3"/>
    <dgm:cxn modelId="{E4360438-1D26-B940-BAEC-5EC6BC41DD08}" type="presParOf" srcId="{37DFDE24-F9A3-46BE-8607-432A7CAC3EA2}" destId="{213DCAF0-2A26-4BB8-AA1E-BB1B3603B6FA}" srcOrd="3" destOrd="0" presId="urn:microsoft.com/office/officeart/2005/8/layout/hProcess3"/>
    <dgm:cxn modelId="{EDD3FB6D-9FF3-A145-8752-8319943D81F2}" type="presParOf" srcId="{37DFDE24-F9A3-46BE-8607-432A7CAC3EA2}" destId="{B26382E8-74B5-41D7-BB3E-503D8C1DF41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6382E8-74B5-41D7-BB3E-503D8C1DF41E}">
      <dsp:nvSpPr>
        <dsp:cNvPr id="0" name=""/>
        <dsp:cNvSpPr/>
      </dsp:nvSpPr>
      <dsp:spPr>
        <a:xfrm rot="10800000">
          <a:off x="0" y="6203"/>
          <a:ext cx="2971800" cy="1943393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795B97-6256-4498-8997-762E84FCD1EE}">
      <dsp:nvSpPr>
        <dsp:cNvPr id="0" name=""/>
        <dsp:cNvSpPr/>
      </dsp:nvSpPr>
      <dsp:spPr>
        <a:xfrm>
          <a:off x="483301" y="584200"/>
          <a:ext cx="2434801" cy="88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aditya’s</a:t>
          </a:r>
          <a:r>
            <a:rPr lang="en-US" sz="2000" kern="1200" dirty="0" smtClean="0"/>
            <a:t> </a:t>
          </a:r>
          <a:r>
            <a:rPr lang="en-US" sz="2000" kern="1200" dirty="0" smtClean="0"/>
            <a:t>most frequently visited web pages</a:t>
          </a:r>
          <a:endParaRPr lang="en-US" sz="2000" kern="1200" dirty="0"/>
        </a:p>
      </dsp:txBody>
      <dsp:txXfrm>
        <a:off x="483301" y="584200"/>
        <a:ext cx="2434801" cy="888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2ACB6-C05E-3B47-9C2E-37A94F0AC628}" type="datetimeFigureOut">
              <a:rPr lang="en-US" smtClean="0"/>
              <a:t>9/21/12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82D40-3E0D-6E4F-8D39-A28357D922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F631-629F-4C28-BFA0-3E1C9008C203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5C02-3DBF-4D44-978D-FFD5473EA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CBFD0-6D9E-BA4D-A084-92884800112B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5DC6-475D-49B5-8A9E-2D33A8D6CB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20E04-50D9-2E4B-81F8-AD5CA547B8CF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894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4E0621F-6B9C-F24D-AAAE-89044237D94A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5219C-8DA6-4447-A89F-69771CDD5D9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815EE-E382-6448-B779-3A990AE2B339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1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78C3C8A-E346-2A4F-8819-D9A994C35CEE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9E72-9C0F-D84F-BE02-8E3561DF7CB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35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781E5FCD-D244-DA40-990A-E7A59E500E9E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6EAF2-5AED-B645-96CE-F4B1B2C8FAD1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5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A45DDF6-E5C7-664F-B0E9-7D5C744CE68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1E83B-FFB5-5445-BC34-EB8672978F12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us move back to discussing the graph execution.</a:t>
            </a:r>
          </a:p>
          <a:p>
            <a:r>
              <a:rPr lang="en-US"/>
              <a:t>The Job Manager (JM) handles the scheduling of all the processes in the vertices of the graph.</a:t>
            </a:r>
          </a:p>
          <a:p>
            <a:r>
              <a:rPr lang="en-US"/>
              <a:t>It does this using a topological sort of the graph.</a:t>
            </a:r>
          </a:p>
          <a:p>
            <a:r>
              <a:rPr lang="en-US"/>
              <a:t>When nodes in the graph fail execution, parts of the subgraph may need to be re-executed, because the inputs that are needed may no longer be available.  The vertices that had generated these inputs may have to be re-run.  The JM will attempt to re-execute a minimal part of the graph to recompute the missing data.</a:t>
            </a:r>
          </a:p>
          <a:p>
            <a:r>
              <a:rPr lang="en-US"/>
              <a:t>On executing a vertex, the JM must choose a machine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7A85F-71D2-8A4F-87B4-21A03878A5DB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dryad application is composed of a collection of processing vertices (processes).</a:t>
            </a:r>
          </a:p>
          <a:p>
            <a:r>
              <a:rPr lang="en-US"/>
              <a:t>The vertices communicate with each other through channels.</a:t>
            </a:r>
          </a:p>
          <a:p>
            <a:r>
              <a:rPr lang="en-US"/>
              <a:t>The vertices and channels should always compose into a directed acyclic graph.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60474-0604-E643-8B7D-66BEECBEBC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664BCD-5856-B343-941B-E97A963A13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4A1A53-3317-3849-A64D-46F493CF05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3F02-0925-4685-BC89-3740CF458795}" type="datetimeFigureOut">
              <a:rPr lang="en-US" smtClean="0"/>
              <a:pPr/>
              <a:t>9/21/12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9CE5-F3D9-4FA8-A7B1-52437A8AD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fld id="{8735F104-5D0D-7946-AC63-A603EE4D68CE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83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83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83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3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3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3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Dryad and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Akella</a:t>
            </a:r>
          </a:p>
          <a:p>
            <a:r>
              <a:rPr lang="en-US" dirty="0" smtClean="0"/>
              <a:t>CS 838: </a:t>
            </a:r>
            <a:r>
              <a:rPr lang="en-US" smtClean="0"/>
              <a:t>Lecture 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= Directed Acyclic Graph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152400" y="2514600"/>
            <a:ext cx="1946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Processing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vertices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7010400" y="3124200"/>
            <a:ext cx="17287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(file, pipe,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 shared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 memory)</a:t>
            </a:r>
          </a:p>
        </p:txBody>
      </p:sp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9144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14" name="Oval 38"/>
          <p:cNvSpPr>
            <a:spLocks noChangeArrowheads="1"/>
          </p:cNvSpPr>
          <p:nvPr/>
        </p:nvSpPr>
        <p:spPr bwMode="auto">
          <a:xfrm>
            <a:off x="16764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15" name="Oval 39"/>
          <p:cNvSpPr>
            <a:spLocks noChangeArrowheads="1"/>
          </p:cNvSpPr>
          <p:nvPr/>
        </p:nvSpPr>
        <p:spPr bwMode="auto">
          <a:xfrm>
            <a:off x="25146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16" name="Oval 40"/>
          <p:cNvSpPr>
            <a:spLocks noChangeArrowheads="1"/>
          </p:cNvSpPr>
          <p:nvPr/>
        </p:nvSpPr>
        <p:spPr bwMode="auto">
          <a:xfrm>
            <a:off x="5257800" y="5943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17" name="Oval 41"/>
          <p:cNvSpPr>
            <a:spLocks noChangeArrowheads="1"/>
          </p:cNvSpPr>
          <p:nvPr/>
        </p:nvSpPr>
        <p:spPr bwMode="auto">
          <a:xfrm>
            <a:off x="19050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18" name="Oval 42"/>
          <p:cNvSpPr>
            <a:spLocks noChangeArrowheads="1"/>
          </p:cNvSpPr>
          <p:nvPr/>
        </p:nvSpPr>
        <p:spPr bwMode="auto">
          <a:xfrm>
            <a:off x="32004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19" name="Oval 43"/>
          <p:cNvSpPr>
            <a:spLocks noChangeArrowheads="1"/>
          </p:cNvSpPr>
          <p:nvPr/>
        </p:nvSpPr>
        <p:spPr bwMode="auto">
          <a:xfrm>
            <a:off x="40386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0" name="Oval 44"/>
          <p:cNvSpPr>
            <a:spLocks noChangeArrowheads="1"/>
          </p:cNvSpPr>
          <p:nvPr/>
        </p:nvSpPr>
        <p:spPr bwMode="auto">
          <a:xfrm>
            <a:off x="62484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1" name="Oval 45"/>
          <p:cNvSpPr>
            <a:spLocks noChangeArrowheads="1"/>
          </p:cNvSpPr>
          <p:nvPr/>
        </p:nvSpPr>
        <p:spPr bwMode="auto">
          <a:xfrm>
            <a:off x="5257800" y="14478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2" name="Oval 46"/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3" name="Oval 47"/>
          <p:cNvSpPr>
            <a:spLocks noChangeArrowheads="1"/>
          </p:cNvSpPr>
          <p:nvPr/>
        </p:nvSpPr>
        <p:spPr bwMode="auto">
          <a:xfrm>
            <a:off x="1371600" y="4800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4" name="Oval 48"/>
          <p:cNvSpPr>
            <a:spLocks noChangeArrowheads="1"/>
          </p:cNvSpPr>
          <p:nvPr/>
        </p:nvSpPr>
        <p:spPr bwMode="auto">
          <a:xfrm>
            <a:off x="2133600" y="3581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5" name="Oval 49"/>
          <p:cNvSpPr>
            <a:spLocks noChangeArrowheads="1"/>
          </p:cNvSpPr>
          <p:nvPr/>
        </p:nvSpPr>
        <p:spPr bwMode="auto">
          <a:xfrm>
            <a:off x="3429000" y="4419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26" name="Oval 50"/>
          <p:cNvSpPr>
            <a:spLocks noChangeArrowheads="1"/>
          </p:cNvSpPr>
          <p:nvPr/>
        </p:nvSpPr>
        <p:spPr bwMode="auto">
          <a:xfrm>
            <a:off x="5943600" y="525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52627" name="AutoShape 51"/>
          <p:cNvCxnSpPr>
            <a:cxnSpLocks noChangeShapeType="1"/>
            <a:stCxn id="152613" idx="0"/>
            <a:endCxn id="152623" idx="3"/>
          </p:cNvCxnSpPr>
          <p:nvPr/>
        </p:nvCxnSpPr>
        <p:spPr bwMode="auto">
          <a:xfrm flipV="1">
            <a:off x="1104900" y="5126038"/>
            <a:ext cx="322263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28" name="AutoShape 52"/>
          <p:cNvCxnSpPr>
            <a:cxnSpLocks noChangeShapeType="1"/>
            <a:stCxn id="152614" idx="0"/>
            <a:endCxn id="152623" idx="5"/>
          </p:cNvCxnSpPr>
          <p:nvPr/>
        </p:nvCxnSpPr>
        <p:spPr bwMode="auto">
          <a:xfrm flipH="1" flipV="1">
            <a:off x="1697038" y="5126038"/>
            <a:ext cx="169862" cy="81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29" name="AutoShape 53"/>
          <p:cNvCxnSpPr>
            <a:cxnSpLocks noChangeShapeType="1"/>
            <a:stCxn id="152615" idx="0"/>
            <a:endCxn id="152622" idx="4"/>
          </p:cNvCxnSpPr>
          <p:nvPr/>
        </p:nvCxnSpPr>
        <p:spPr bwMode="auto">
          <a:xfrm flipV="1">
            <a:off x="2705100" y="5410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0" name="AutoShape 54"/>
          <p:cNvCxnSpPr>
            <a:cxnSpLocks noChangeShapeType="1"/>
            <a:stCxn id="152623" idx="7"/>
            <a:endCxn id="152624" idx="3"/>
          </p:cNvCxnSpPr>
          <p:nvPr/>
        </p:nvCxnSpPr>
        <p:spPr bwMode="auto">
          <a:xfrm flipV="1">
            <a:off x="1697038" y="3906838"/>
            <a:ext cx="4921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1" name="AutoShape 55"/>
          <p:cNvCxnSpPr>
            <a:cxnSpLocks noChangeShapeType="1"/>
            <a:stCxn id="152622" idx="0"/>
            <a:endCxn id="152624" idx="4"/>
          </p:cNvCxnSpPr>
          <p:nvPr/>
        </p:nvCxnSpPr>
        <p:spPr bwMode="auto">
          <a:xfrm flipH="1" flipV="1">
            <a:off x="2324100" y="3962400"/>
            <a:ext cx="3810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2" name="AutoShape 56"/>
          <p:cNvCxnSpPr>
            <a:cxnSpLocks noChangeShapeType="1"/>
            <a:stCxn id="152622" idx="7"/>
            <a:endCxn id="152625" idx="3"/>
          </p:cNvCxnSpPr>
          <p:nvPr/>
        </p:nvCxnSpPr>
        <p:spPr bwMode="auto">
          <a:xfrm flipV="1">
            <a:off x="2840038" y="4745038"/>
            <a:ext cx="6445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3" name="AutoShape 57"/>
          <p:cNvCxnSpPr>
            <a:cxnSpLocks noChangeShapeType="1"/>
            <a:stCxn id="152616" idx="1"/>
            <a:endCxn id="152625" idx="5"/>
          </p:cNvCxnSpPr>
          <p:nvPr/>
        </p:nvCxnSpPr>
        <p:spPr bwMode="auto">
          <a:xfrm flipH="1" flipV="1">
            <a:off x="3754438" y="4745038"/>
            <a:ext cx="1558925" cy="1254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4" name="AutoShape 58"/>
          <p:cNvCxnSpPr>
            <a:cxnSpLocks noChangeShapeType="1"/>
            <a:stCxn id="152616" idx="7"/>
            <a:endCxn id="152626" idx="3"/>
          </p:cNvCxnSpPr>
          <p:nvPr/>
        </p:nvCxnSpPr>
        <p:spPr bwMode="auto">
          <a:xfrm flipV="1">
            <a:off x="5583238" y="5583238"/>
            <a:ext cx="415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2635" name="Oval 59"/>
          <p:cNvSpPr>
            <a:spLocks noChangeArrowheads="1"/>
          </p:cNvSpPr>
          <p:nvPr/>
        </p:nvSpPr>
        <p:spPr bwMode="auto">
          <a:xfrm>
            <a:off x="6477000" y="4343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36" name="Oval 60"/>
          <p:cNvSpPr>
            <a:spLocks noChangeArrowheads="1"/>
          </p:cNvSpPr>
          <p:nvPr/>
        </p:nvSpPr>
        <p:spPr bwMode="auto">
          <a:xfrm>
            <a:off x="5410200" y="4343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52637" name="AutoShape 61"/>
          <p:cNvCxnSpPr>
            <a:cxnSpLocks noChangeShapeType="1"/>
            <a:stCxn id="152626" idx="7"/>
            <a:endCxn id="152635" idx="4"/>
          </p:cNvCxnSpPr>
          <p:nvPr/>
        </p:nvCxnSpPr>
        <p:spPr bwMode="auto">
          <a:xfrm flipV="1">
            <a:off x="6269038" y="4724400"/>
            <a:ext cx="398462" cy="588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8" name="AutoShape 62"/>
          <p:cNvCxnSpPr>
            <a:cxnSpLocks noChangeShapeType="1"/>
            <a:stCxn id="152626" idx="0"/>
            <a:endCxn id="152635" idx="3"/>
          </p:cNvCxnSpPr>
          <p:nvPr/>
        </p:nvCxnSpPr>
        <p:spPr bwMode="auto">
          <a:xfrm flipV="1">
            <a:off x="6134100" y="4668838"/>
            <a:ext cx="3984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39" name="AutoShape 63"/>
          <p:cNvCxnSpPr>
            <a:cxnSpLocks noChangeShapeType="1"/>
            <a:stCxn id="152626" idx="1"/>
            <a:endCxn id="152636" idx="4"/>
          </p:cNvCxnSpPr>
          <p:nvPr/>
        </p:nvCxnSpPr>
        <p:spPr bwMode="auto">
          <a:xfrm flipH="1" flipV="1">
            <a:off x="5600700" y="4724400"/>
            <a:ext cx="398463" cy="588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40" name="AutoShape 64"/>
          <p:cNvCxnSpPr>
            <a:cxnSpLocks noChangeShapeType="1"/>
            <a:stCxn id="152636" idx="2"/>
            <a:endCxn id="152624" idx="5"/>
          </p:cNvCxnSpPr>
          <p:nvPr/>
        </p:nvCxnSpPr>
        <p:spPr bwMode="auto">
          <a:xfrm flipH="1" flipV="1">
            <a:off x="2459038" y="3906838"/>
            <a:ext cx="2951162" cy="627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2641" name="Oval 65"/>
          <p:cNvSpPr>
            <a:spLocks noChangeArrowheads="1"/>
          </p:cNvSpPr>
          <p:nvPr/>
        </p:nvSpPr>
        <p:spPr bwMode="auto">
          <a:xfrm>
            <a:off x="4419600" y="3810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42" name="Oval 66"/>
          <p:cNvSpPr>
            <a:spLocks noChangeArrowheads="1"/>
          </p:cNvSpPr>
          <p:nvPr/>
        </p:nvSpPr>
        <p:spPr bwMode="auto">
          <a:xfrm>
            <a:off x="5257800" y="3276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43" name="Oval 67"/>
          <p:cNvSpPr>
            <a:spLocks noChangeArrowheads="1"/>
          </p:cNvSpPr>
          <p:nvPr/>
        </p:nvSpPr>
        <p:spPr bwMode="auto">
          <a:xfrm>
            <a:off x="32766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44" name="Oval 68"/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45" name="Oval 69"/>
          <p:cNvSpPr>
            <a:spLocks noChangeArrowheads="1"/>
          </p:cNvSpPr>
          <p:nvPr/>
        </p:nvSpPr>
        <p:spPr bwMode="auto">
          <a:xfrm>
            <a:off x="4038600" y="228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46" name="Oval 70"/>
          <p:cNvSpPr>
            <a:spLocks noChangeArrowheads="1"/>
          </p:cNvSpPr>
          <p:nvPr/>
        </p:nvSpPr>
        <p:spPr bwMode="auto">
          <a:xfrm>
            <a:off x="6096000" y="228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52647" name="AutoShape 71"/>
          <p:cNvCxnSpPr>
            <a:cxnSpLocks noChangeShapeType="1"/>
            <a:stCxn id="152625" idx="7"/>
            <a:endCxn id="152641" idx="3"/>
          </p:cNvCxnSpPr>
          <p:nvPr/>
        </p:nvCxnSpPr>
        <p:spPr bwMode="auto">
          <a:xfrm flipV="1">
            <a:off x="3754438" y="4135438"/>
            <a:ext cx="7207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48" name="AutoShape 72"/>
          <p:cNvCxnSpPr>
            <a:cxnSpLocks noChangeShapeType="1"/>
            <a:stCxn id="152636" idx="1"/>
            <a:endCxn id="152641" idx="5"/>
          </p:cNvCxnSpPr>
          <p:nvPr/>
        </p:nvCxnSpPr>
        <p:spPr bwMode="auto">
          <a:xfrm flipH="1" flipV="1">
            <a:off x="4745038" y="4135438"/>
            <a:ext cx="7207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49" name="AutoShape 73"/>
          <p:cNvCxnSpPr>
            <a:cxnSpLocks noChangeShapeType="1"/>
            <a:stCxn id="152624" idx="0"/>
            <a:endCxn id="152644" idx="3"/>
          </p:cNvCxnSpPr>
          <p:nvPr/>
        </p:nvCxnSpPr>
        <p:spPr bwMode="auto">
          <a:xfrm flipV="1">
            <a:off x="2324100" y="2611438"/>
            <a:ext cx="246063" cy="969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0" name="AutoShape 74"/>
          <p:cNvCxnSpPr>
            <a:cxnSpLocks noChangeShapeType="1"/>
            <a:stCxn id="152643" idx="1"/>
            <a:endCxn id="152644" idx="5"/>
          </p:cNvCxnSpPr>
          <p:nvPr/>
        </p:nvCxnSpPr>
        <p:spPr bwMode="auto">
          <a:xfrm flipH="1" flipV="1">
            <a:off x="2840038" y="2611438"/>
            <a:ext cx="4921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1" name="AutoShape 75"/>
          <p:cNvCxnSpPr>
            <a:cxnSpLocks noChangeShapeType="1"/>
            <a:stCxn id="152641" idx="6"/>
            <a:endCxn id="152642" idx="3"/>
          </p:cNvCxnSpPr>
          <p:nvPr/>
        </p:nvCxnSpPr>
        <p:spPr bwMode="auto">
          <a:xfrm flipV="1">
            <a:off x="4800600" y="3602038"/>
            <a:ext cx="5127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2652" name="Oval 76"/>
          <p:cNvSpPr>
            <a:spLocks noChangeArrowheads="1"/>
          </p:cNvSpPr>
          <p:nvPr/>
        </p:nvSpPr>
        <p:spPr bwMode="auto">
          <a:xfrm>
            <a:off x="5257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52653" name="AutoShape 77"/>
          <p:cNvCxnSpPr>
            <a:cxnSpLocks noChangeShapeType="1"/>
            <a:stCxn id="152641" idx="7"/>
            <a:endCxn id="152652" idx="3"/>
          </p:cNvCxnSpPr>
          <p:nvPr/>
        </p:nvCxnSpPr>
        <p:spPr bwMode="auto">
          <a:xfrm flipV="1">
            <a:off x="4745038" y="2916238"/>
            <a:ext cx="5683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4" name="AutoShape 78"/>
          <p:cNvCxnSpPr>
            <a:cxnSpLocks noChangeShapeType="1"/>
            <a:stCxn id="152636" idx="0"/>
            <a:endCxn id="152646" idx="3"/>
          </p:cNvCxnSpPr>
          <p:nvPr/>
        </p:nvCxnSpPr>
        <p:spPr bwMode="auto">
          <a:xfrm flipV="1">
            <a:off x="5600700" y="2611438"/>
            <a:ext cx="550863" cy="173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5" name="AutoShape 79"/>
          <p:cNvCxnSpPr>
            <a:cxnSpLocks noChangeShapeType="1"/>
            <a:stCxn id="152635" idx="0"/>
            <a:endCxn id="152646" idx="4"/>
          </p:cNvCxnSpPr>
          <p:nvPr/>
        </p:nvCxnSpPr>
        <p:spPr bwMode="auto">
          <a:xfrm flipH="1" flipV="1">
            <a:off x="6286500" y="2667000"/>
            <a:ext cx="3810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6" name="AutoShape 80"/>
          <p:cNvCxnSpPr>
            <a:cxnSpLocks noChangeShapeType="1"/>
            <a:stCxn id="152652" idx="7"/>
            <a:endCxn id="152646" idx="2"/>
          </p:cNvCxnSpPr>
          <p:nvPr/>
        </p:nvCxnSpPr>
        <p:spPr bwMode="auto">
          <a:xfrm flipV="1">
            <a:off x="5583238" y="2476500"/>
            <a:ext cx="512762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7" name="AutoShape 81"/>
          <p:cNvCxnSpPr>
            <a:cxnSpLocks noChangeShapeType="1"/>
            <a:stCxn id="152646" idx="1"/>
            <a:endCxn id="152621" idx="5"/>
          </p:cNvCxnSpPr>
          <p:nvPr/>
        </p:nvCxnSpPr>
        <p:spPr bwMode="auto">
          <a:xfrm flipH="1" flipV="1">
            <a:off x="5583238" y="1773238"/>
            <a:ext cx="5683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8" name="AutoShape 82"/>
          <p:cNvCxnSpPr>
            <a:cxnSpLocks noChangeShapeType="1"/>
            <a:stCxn id="152646" idx="0"/>
            <a:endCxn id="152620" idx="4"/>
          </p:cNvCxnSpPr>
          <p:nvPr/>
        </p:nvCxnSpPr>
        <p:spPr bwMode="auto">
          <a:xfrm flipV="1">
            <a:off x="6286500" y="18288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59" name="AutoShape 83"/>
          <p:cNvCxnSpPr>
            <a:cxnSpLocks noChangeShapeType="1"/>
            <a:stCxn id="152644" idx="1"/>
            <a:endCxn id="152617" idx="5"/>
          </p:cNvCxnSpPr>
          <p:nvPr/>
        </p:nvCxnSpPr>
        <p:spPr bwMode="auto">
          <a:xfrm flipH="1" flipV="1">
            <a:off x="2230438" y="1773238"/>
            <a:ext cx="3397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60" name="AutoShape 84"/>
          <p:cNvCxnSpPr>
            <a:cxnSpLocks noChangeShapeType="1"/>
            <a:stCxn id="152644" idx="7"/>
            <a:endCxn id="152618" idx="3"/>
          </p:cNvCxnSpPr>
          <p:nvPr/>
        </p:nvCxnSpPr>
        <p:spPr bwMode="auto">
          <a:xfrm flipV="1">
            <a:off x="2840038" y="1773238"/>
            <a:ext cx="4159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61" name="AutoShape 85"/>
          <p:cNvCxnSpPr>
            <a:cxnSpLocks noChangeShapeType="1"/>
            <a:stCxn id="152645" idx="0"/>
            <a:endCxn id="152619" idx="4"/>
          </p:cNvCxnSpPr>
          <p:nvPr/>
        </p:nvCxnSpPr>
        <p:spPr bwMode="auto">
          <a:xfrm flipV="1">
            <a:off x="4229100" y="1828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62" name="AutoShape 86"/>
          <p:cNvCxnSpPr>
            <a:cxnSpLocks noChangeShapeType="1"/>
            <a:stCxn id="152643" idx="7"/>
            <a:endCxn id="152645" idx="3"/>
          </p:cNvCxnSpPr>
          <p:nvPr/>
        </p:nvCxnSpPr>
        <p:spPr bwMode="auto">
          <a:xfrm flipV="1">
            <a:off x="3602038" y="2611438"/>
            <a:ext cx="4921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63" name="AutoShape 87"/>
          <p:cNvCxnSpPr>
            <a:cxnSpLocks noChangeShapeType="1"/>
            <a:stCxn id="152641" idx="1"/>
            <a:endCxn id="152645" idx="4"/>
          </p:cNvCxnSpPr>
          <p:nvPr/>
        </p:nvCxnSpPr>
        <p:spPr bwMode="auto">
          <a:xfrm flipH="1" flipV="1">
            <a:off x="4229100" y="2667000"/>
            <a:ext cx="246063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2664" name="Text Box 88"/>
          <p:cNvSpPr txBox="1">
            <a:spLocks noChangeArrowheads="1"/>
          </p:cNvSpPr>
          <p:nvPr/>
        </p:nvSpPr>
        <p:spPr bwMode="auto">
          <a:xfrm>
            <a:off x="3505200" y="6096000"/>
            <a:ext cx="1154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152665" name="Text Box 89"/>
          <p:cNvSpPr txBox="1">
            <a:spLocks noChangeArrowheads="1"/>
          </p:cNvSpPr>
          <p:nvPr/>
        </p:nvSpPr>
        <p:spPr bwMode="auto">
          <a:xfrm>
            <a:off x="7239000" y="1905000"/>
            <a:ext cx="143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Outputs</a:t>
            </a:r>
          </a:p>
        </p:txBody>
      </p:sp>
      <p:sp>
        <p:nvSpPr>
          <p:cNvPr id="152666" name="Line 90"/>
          <p:cNvSpPr>
            <a:spLocks noChangeShapeType="1"/>
          </p:cNvSpPr>
          <p:nvPr/>
        </p:nvSpPr>
        <p:spPr bwMode="auto">
          <a:xfrm flipH="1" flipV="1">
            <a:off x="2971800" y="6172200"/>
            <a:ext cx="5334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67" name="Line 91"/>
          <p:cNvSpPr>
            <a:spLocks noChangeShapeType="1"/>
          </p:cNvSpPr>
          <p:nvPr/>
        </p:nvSpPr>
        <p:spPr bwMode="auto">
          <a:xfrm flipV="1">
            <a:off x="4648200" y="6248400"/>
            <a:ext cx="533400" cy="76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68" name="Line 92"/>
          <p:cNvSpPr>
            <a:spLocks noChangeShapeType="1"/>
          </p:cNvSpPr>
          <p:nvPr/>
        </p:nvSpPr>
        <p:spPr bwMode="auto">
          <a:xfrm flipH="1" flipV="1">
            <a:off x="6705600" y="1676400"/>
            <a:ext cx="5334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69" name="Line 93"/>
          <p:cNvSpPr>
            <a:spLocks noChangeShapeType="1"/>
          </p:cNvSpPr>
          <p:nvPr/>
        </p:nvSpPr>
        <p:spPr bwMode="auto">
          <a:xfrm>
            <a:off x="1524000" y="3276600"/>
            <a:ext cx="5334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70" name="Line 94"/>
          <p:cNvSpPr>
            <a:spLocks noChangeShapeType="1"/>
          </p:cNvSpPr>
          <p:nvPr/>
        </p:nvSpPr>
        <p:spPr bwMode="auto">
          <a:xfrm flipV="1">
            <a:off x="1981200" y="2514600"/>
            <a:ext cx="4572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71" name="Line 95"/>
          <p:cNvSpPr>
            <a:spLocks noChangeShapeType="1"/>
          </p:cNvSpPr>
          <p:nvPr/>
        </p:nvSpPr>
        <p:spPr bwMode="auto">
          <a:xfrm flipH="1" flipV="1">
            <a:off x="6477000" y="3200400"/>
            <a:ext cx="5334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52672" name="Oval 96"/>
          <p:cNvSpPr>
            <a:spLocks noChangeArrowheads="1"/>
          </p:cNvSpPr>
          <p:nvPr/>
        </p:nvSpPr>
        <p:spPr bwMode="auto">
          <a:xfrm>
            <a:off x="4495800" y="4724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52673" name="AutoShape 97"/>
          <p:cNvCxnSpPr>
            <a:cxnSpLocks noChangeShapeType="1"/>
            <a:stCxn id="152672" idx="0"/>
            <a:endCxn id="152641" idx="4"/>
          </p:cNvCxnSpPr>
          <p:nvPr/>
        </p:nvCxnSpPr>
        <p:spPr bwMode="auto">
          <a:xfrm flipH="1" flipV="1">
            <a:off x="4610100" y="41910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2674" name="Oval 98"/>
          <p:cNvSpPr>
            <a:spLocks noChangeArrowheads="1"/>
          </p:cNvSpPr>
          <p:nvPr/>
        </p:nvSpPr>
        <p:spPr bwMode="auto">
          <a:xfrm>
            <a:off x="2667000" y="3124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52675" name="AutoShape 99"/>
          <p:cNvCxnSpPr>
            <a:cxnSpLocks noChangeShapeType="1"/>
            <a:stCxn id="152624" idx="7"/>
            <a:endCxn id="152674" idx="3"/>
          </p:cNvCxnSpPr>
          <p:nvPr/>
        </p:nvCxnSpPr>
        <p:spPr bwMode="auto">
          <a:xfrm flipV="1">
            <a:off x="2459038" y="3449638"/>
            <a:ext cx="26352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76" name="AutoShape 100"/>
          <p:cNvCxnSpPr>
            <a:cxnSpLocks noChangeShapeType="1"/>
            <a:stCxn id="152641" idx="0"/>
            <a:endCxn id="152645" idx="5"/>
          </p:cNvCxnSpPr>
          <p:nvPr/>
        </p:nvCxnSpPr>
        <p:spPr bwMode="auto">
          <a:xfrm flipH="1" flipV="1">
            <a:off x="4364038" y="2611438"/>
            <a:ext cx="246062" cy="1198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77" name="AutoShape 101"/>
          <p:cNvCxnSpPr>
            <a:cxnSpLocks noChangeShapeType="1"/>
            <a:stCxn id="152643" idx="2"/>
            <a:endCxn id="152644" idx="4"/>
          </p:cNvCxnSpPr>
          <p:nvPr/>
        </p:nvCxnSpPr>
        <p:spPr bwMode="auto">
          <a:xfrm flipH="1" flipV="1">
            <a:off x="2705100" y="2667000"/>
            <a:ext cx="5715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78" name="AutoShape 102"/>
          <p:cNvCxnSpPr>
            <a:cxnSpLocks noChangeShapeType="1"/>
            <a:stCxn id="152643" idx="0"/>
            <a:endCxn id="152644" idx="6"/>
          </p:cNvCxnSpPr>
          <p:nvPr/>
        </p:nvCxnSpPr>
        <p:spPr bwMode="auto">
          <a:xfrm flipH="1" flipV="1">
            <a:off x="2895600" y="2476500"/>
            <a:ext cx="5715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wrong with MapReduce?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Literally Map then Reduce and that’s it…</a:t>
            </a:r>
          </a:p>
          <a:p>
            <a:pPr lvl="1">
              <a:lnSpc>
                <a:spcPct val="90000"/>
              </a:lnSpc>
            </a:pPr>
            <a:r>
              <a:rPr lang="en-US"/>
              <a:t>Reducers write to replicated storage</a:t>
            </a:r>
          </a:p>
          <a:p>
            <a:pPr>
              <a:lnSpc>
                <a:spcPct val="90000"/>
              </a:lnSpc>
            </a:pPr>
            <a:r>
              <a:rPr lang="en-US"/>
              <a:t>Complex jobs pipeline multiple stages</a:t>
            </a:r>
          </a:p>
          <a:p>
            <a:pPr lvl="1">
              <a:lnSpc>
                <a:spcPct val="90000"/>
              </a:lnSpc>
            </a:pPr>
            <a:r>
              <a:rPr lang="en-US"/>
              <a:t>No fault tolerance between stages</a:t>
            </a:r>
          </a:p>
          <a:p>
            <a:pPr lvl="2">
              <a:lnSpc>
                <a:spcPct val="90000"/>
              </a:lnSpc>
            </a:pPr>
            <a:r>
              <a:rPr lang="en-US"/>
              <a:t>Map assumes its data is always available: simple!</a:t>
            </a:r>
          </a:p>
          <a:p>
            <a:pPr>
              <a:lnSpc>
                <a:spcPct val="90000"/>
              </a:lnSpc>
            </a:pPr>
            <a:r>
              <a:rPr lang="en-US"/>
              <a:t>Output of Reduce: 2 network copies,         3 disks</a:t>
            </a:r>
          </a:p>
          <a:p>
            <a:pPr lvl="1">
              <a:lnSpc>
                <a:spcPct val="90000"/>
              </a:lnSpc>
            </a:pPr>
            <a:r>
              <a:rPr lang="en-US"/>
              <a:t>In Dryad this collapses inside a single process</a:t>
            </a:r>
          </a:p>
          <a:p>
            <a:pPr lvl="1">
              <a:lnSpc>
                <a:spcPct val="90000"/>
              </a:lnSpc>
            </a:pPr>
            <a:r>
              <a:rPr lang="en-US"/>
              <a:t>Big jobs can be more efficient with Dryad</a:t>
            </a:r>
          </a:p>
          <a:p>
            <a:pPr>
              <a:lnSpc>
                <a:spcPct val="90000"/>
              </a:lnSpc>
            </a:pP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What’s wrong with Map+Reduce?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Join combines inputs of different types</a:t>
            </a:r>
          </a:p>
          <a:p>
            <a:r>
              <a:rPr lang="en-US"/>
              <a:t>“Split” produces outputs of different types</a:t>
            </a:r>
          </a:p>
          <a:p>
            <a:pPr lvl="1"/>
            <a:r>
              <a:rPr lang="en-US"/>
              <a:t>Parse a document, output text and references</a:t>
            </a:r>
          </a:p>
          <a:p>
            <a:r>
              <a:rPr lang="en-US"/>
              <a:t>Can be done with Map+Reduce</a:t>
            </a:r>
          </a:p>
          <a:p>
            <a:pPr lvl="1"/>
            <a:r>
              <a:rPr lang="en-US"/>
              <a:t>Ugly to program</a:t>
            </a:r>
          </a:p>
          <a:p>
            <a:pPr lvl="1"/>
            <a:r>
              <a:rPr lang="en-US"/>
              <a:t>Hard to avoid performance penalty</a:t>
            </a:r>
          </a:p>
          <a:p>
            <a:pPr lvl="1"/>
            <a:r>
              <a:rPr lang="en-US"/>
              <a:t>Some merge joins </a:t>
            </a:r>
            <a:r>
              <a:rPr lang="en-US" i="1"/>
              <a:t>very</a:t>
            </a:r>
            <a:r>
              <a:rPr lang="en-US"/>
              <a:t> expensive</a:t>
            </a:r>
          </a:p>
          <a:p>
            <a:pPr lvl="2"/>
            <a:r>
              <a:rPr lang="en-US"/>
              <a:t>Need to materialize entire cross product to disk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about Map+Reduce+Join+…?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“Uniform” stages aren’t really uniform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9144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15240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1336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3962400" y="3352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1736" name="AutoShape 8"/>
          <p:cNvCxnSpPr>
            <a:cxnSpLocks noChangeShapeType="1"/>
            <a:stCxn id="201732" idx="7"/>
            <a:endCxn id="201735" idx="2"/>
          </p:cNvCxnSpPr>
          <p:nvPr/>
        </p:nvCxnSpPr>
        <p:spPr bwMode="auto">
          <a:xfrm flipV="1">
            <a:off x="1239838" y="3543300"/>
            <a:ext cx="2722562" cy="2455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37" name="AutoShape 9"/>
          <p:cNvCxnSpPr>
            <a:cxnSpLocks noChangeShapeType="1"/>
            <a:stCxn id="201733" idx="0"/>
            <a:endCxn id="201735" idx="2"/>
          </p:cNvCxnSpPr>
          <p:nvPr/>
        </p:nvCxnSpPr>
        <p:spPr bwMode="auto">
          <a:xfrm flipV="1">
            <a:off x="1714500" y="3543300"/>
            <a:ext cx="2247900" cy="2400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38" name="AutoShape 10"/>
          <p:cNvCxnSpPr>
            <a:cxnSpLocks noChangeShapeType="1"/>
            <a:stCxn id="201734" idx="0"/>
            <a:endCxn id="201735" idx="3"/>
          </p:cNvCxnSpPr>
          <p:nvPr/>
        </p:nvCxnSpPr>
        <p:spPr bwMode="auto">
          <a:xfrm flipV="1">
            <a:off x="2324100" y="3678238"/>
            <a:ext cx="1693863" cy="2265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39" name="AutoShape 11"/>
          <p:cNvCxnSpPr>
            <a:cxnSpLocks noChangeShapeType="1"/>
            <a:stCxn id="201735" idx="1"/>
          </p:cNvCxnSpPr>
          <p:nvPr/>
        </p:nvCxnSpPr>
        <p:spPr bwMode="auto">
          <a:xfrm flipH="1" flipV="1">
            <a:off x="3733800" y="2667000"/>
            <a:ext cx="284163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40" name="AutoShape 12"/>
          <p:cNvCxnSpPr>
            <a:cxnSpLocks noChangeShapeType="1"/>
            <a:stCxn id="201735" idx="0"/>
          </p:cNvCxnSpPr>
          <p:nvPr/>
        </p:nvCxnSpPr>
        <p:spPr bwMode="auto">
          <a:xfrm flipV="1">
            <a:off x="4152900" y="2667000"/>
            <a:ext cx="381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41" name="AutoShape 13"/>
          <p:cNvCxnSpPr>
            <a:cxnSpLocks noChangeShapeType="1"/>
            <a:stCxn id="201735" idx="7"/>
          </p:cNvCxnSpPr>
          <p:nvPr/>
        </p:nvCxnSpPr>
        <p:spPr bwMode="auto">
          <a:xfrm flipV="1">
            <a:off x="4287838" y="2667000"/>
            <a:ext cx="360362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33528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43" name="Oval 15"/>
          <p:cNvSpPr>
            <a:spLocks noChangeArrowheads="1"/>
          </p:cNvSpPr>
          <p:nvPr/>
        </p:nvSpPr>
        <p:spPr bwMode="auto">
          <a:xfrm>
            <a:off x="39624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44" name="Oval 16"/>
          <p:cNvSpPr>
            <a:spLocks noChangeArrowheads="1"/>
          </p:cNvSpPr>
          <p:nvPr/>
        </p:nvSpPr>
        <p:spPr bwMode="auto">
          <a:xfrm>
            <a:off x="45720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1745" name="AutoShape 17"/>
          <p:cNvCxnSpPr>
            <a:cxnSpLocks noChangeShapeType="1"/>
            <a:stCxn id="201744" idx="0"/>
            <a:endCxn id="201735" idx="4"/>
          </p:cNvCxnSpPr>
          <p:nvPr/>
        </p:nvCxnSpPr>
        <p:spPr bwMode="auto">
          <a:xfrm flipH="1" flipV="1">
            <a:off x="4152900" y="3733800"/>
            <a:ext cx="609600" cy="2209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46" name="AutoShape 18"/>
          <p:cNvCxnSpPr>
            <a:cxnSpLocks noChangeShapeType="1"/>
            <a:stCxn id="201742" idx="0"/>
            <a:endCxn id="201735" idx="4"/>
          </p:cNvCxnSpPr>
          <p:nvPr/>
        </p:nvCxnSpPr>
        <p:spPr bwMode="auto">
          <a:xfrm flipV="1">
            <a:off x="3543300" y="3733800"/>
            <a:ext cx="609600" cy="2209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47" name="AutoShape 19"/>
          <p:cNvCxnSpPr>
            <a:cxnSpLocks noChangeShapeType="1"/>
            <a:stCxn id="201743" idx="0"/>
            <a:endCxn id="201735" idx="4"/>
          </p:cNvCxnSpPr>
          <p:nvPr/>
        </p:nvCxnSpPr>
        <p:spPr bwMode="auto">
          <a:xfrm flipV="1">
            <a:off x="4152900" y="3733800"/>
            <a:ext cx="0" cy="2209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1748" name="Oval 20"/>
          <p:cNvSpPr>
            <a:spLocks noChangeArrowheads="1"/>
          </p:cNvSpPr>
          <p:nvPr/>
        </p:nvSpPr>
        <p:spPr bwMode="auto">
          <a:xfrm>
            <a:off x="27432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1749" name="AutoShape 21"/>
          <p:cNvCxnSpPr>
            <a:cxnSpLocks noChangeShapeType="1"/>
            <a:stCxn id="201748" idx="7"/>
            <a:endCxn id="201735" idx="3"/>
          </p:cNvCxnSpPr>
          <p:nvPr/>
        </p:nvCxnSpPr>
        <p:spPr bwMode="auto">
          <a:xfrm flipV="1">
            <a:off x="3068638" y="3678238"/>
            <a:ext cx="949325" cy="232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1750" name="Oval 22"/>
          <p:cNvSpPr>
            <a:spLocks noChangeArrowheads="1"/>
          </p:cNvSpPr>
          <p:nvPr/>
        </p:nvSpPr>
        <p:spPr bwMode="auto">
          <a:xfrm>
            <a:off x="51816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51" name="Oval 23"/>
          <p:cNvSpPr>
            <a:spLocks noChangeArrowheads="1"/>
          </p:cNvSpPr>
          <p:nvPr/>
        </p:nvSpPr>
        <p:spPr bwMode="auto">
          <a:xfrm>
            <a:off x="57912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1752" name="Oval 24"/>
          <p:cNvSpPr>
            <a:spLocks noChangeArrowheads="1"/>
          </p:cNvSpPr>
          <p:nvPr/>
        </p:nvSpPr>
        <p:spPr bwMode="auto">
          <a:xfrm>
            <a:off x="64008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1753" name="AutoShape 25"/>
          <p:cNvCxnSpPr>
            <a:cxnSpLocks noChangeShapeType="1"/>
            <a:stCxn id="201750" idx="0"/>
            <a:endCxn id="201735" idx="5"/>
          </p:cNvCxnSpPr>
          <p:nvPr/>
        </p:nvCxnSpPr>
        <p:spPr bwMode="auto">
          <a:xfrm flipH="1" flipV="1">
            <a:off x="4287838" y="3678238"/>
            <a:ext cx="1084262" cy="2265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54" name="AutoShape 26"/>
          <p:cNvCxnSpPr>
            <a:cxnSpLocks noChangeShapeType="1"/>
            <a:stCxn id="201751" idx="0"/>
            <a:endCxn id="201735" idx="5"/>
          </p:cNvCxnSpPr>
          <p:nvPr/>
        </p:nvCxnSpPr>
        <p:spPr bwMode="auto">
          <a:xfrm flipH="1" flipV="1">
            <a:off x="4287838" y="3678238"/>
            <a:ext cx="1693862" cy="2265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1755" name="AutoShape 27"/>
          <p:cNvCxnSpPr>
            <a:cxnSpLocks noChangeShapeType="1"/>
            <a:stCxn id="201752" idx="0"/>
            <a:endCxn id="201735" idx="6"/>
          </p:cNvCxnSpPr>
          <p:nvPr/>
        </p:nvCxnSpPr>
        <p:spPr bwMode="auto">
          <a:xfrm flipH="1" flipV="1">
            <a:off x="4343400" y="3543300"/>
            <a:ext cx="2247900" cy="2400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1756" name="Oval 28"/>
          <p:cNvSpPr>
            <a:spLocks noChangeArrowheads="1"/>
          </p:cNvSpPr>
          <p:nvPr/>
        </p:nvSpPr>
        <p:spPr bwMode="auto">
          <a:xfrm>
            <a:off x="70104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1757" name="AutoShape 29"/>
          <p:cNvCxnSpPr>
            <a:cxnSpLocks noChangeShapeType="1"/>
            <a:stCxn id="201756" idx="1"/>
            <a:endCxn id="201735" idx="6"/>
          </p:cNvCxnSpPr>
          <p:nvPr/>
        </p:nvCxnSpPr>
        <p:spPr bwMode="auto">
          <a:xfrm flipH="1" flipV="1">
            <a:off x="4343400" y="3543300"/>
            <a:ext cx="2722563" cy="2455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about Map+Reduce+Join+…?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“Uniform” stages aren’t really uniform</a:t>
            </a:r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9144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15240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21336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3962400" y="3352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1752600" y="5181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2761" name="AutoShape 9"/>
          <p:cNvCxnSpPr>
            <a:cxnSpLocks noChangeShapeType="1"/>
            <a:stCxn id="202756" idx="7"/>
            <a:endCxn id="202760" idx="3"/>
          </p:cNvCxnSpPr>
          <p:nvPr/>
        </p:nvCxnSpPr>
        <p:spPr bwMode="auto">
          <a:xfrm flipV="1">
            <a:off x="1239838" y="5507038"/>
            <a:ext cx="568325" cy="492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62" name="AutoShape 10"/>
          <p:cNvCxnSpPr>
            <a:cxnSpLocks noChangeShapeType="1"/>
            <a:stCxn id="202757" idx="0"/>
            <a:endCxn id="202760" idx="4"/>
          </p:cNvCxnSpPr>
          <p:nvPr/>
        </p:nvCxnSpPr>
        <p:spPr bwMode="auto">
          <a:xfrm flipV="1">
            <a:off x="1714500" y="5562600"/>
            <a:ext cx="22860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63" name="AutoShape 11"/>
          <p:cNvCxnSpPr>
            <a:cxnSpLocks noChangeShapeType="1"/>
            <a:stCxn id="202758" idx="0"/>
            <a:endCxn id="202760" idx="5"/>
          </p:cNvCxnSpPr>
          <p:nvPr/>
        </p:nvCxnSpPr>
        <p:spPr bwMode="auto">
          <a:xfrm flipH="1" flipV="1">
            <a:off x="2078038" y="5507038"/>
            <a:ext cx="246062" cy="436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64" name="AutoShape 12"/>
          <p:cNvCxnSpPr>
            <a:cxnSpLocks noChangeShapeType="1"/>
            <a:stCxn id="202759" idx="1"/>
          </p:cNvCxnSpPr>
          <p:nvPr/>
        </p:nvCxnSpPr>
        <p:spPr bwMode="auto">
          <a:xfrm flipH="1" flipV="1">
            <a:off x="3733800" y="2667000"/>
            <a:ext cx="284163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65" name="AutoShape 13"/>
          <p:cNvCxnSpPr>
            <a:cxnSpLocks noChangeShapeType="1"/>
            <a:stCxn id="202759" idx="0"/>
          </p:cNvCxnSpPr>
          <p:nvPr/>
        </p:nvCxnSpPr>
        <p:spPr bwMode="auto">
          <a:xfrm flipV="1">
            <a:off x="4152900" y="2667000"/>
            <a:ext cx="381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66" name="AutoShape 14"/>
          <p:cNvCxnSpPr>
            <a:cxnSpLocks noChangeShapeType="1"/>
            <a:stCxn id="202759" idx="7"/>
          </p:cNvCxnSpPr>
          <p:nvPr/>
        </p:nvCxnSpPr>
        <p:spPr bwMode="auto">
          <a:xfrm flipV="1">
            <a:off x="4287838" y="2667000"/>
            <a:ext cx="360362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33528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39624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45720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70" name="Oval 18"/>
          <p:cNvSpPr>
            <a:spLocks noChangeArrowheads="1"/>
          </p:cNvSpPr>
          <p:nvPr/>
        </p:nvSpPr>
        <p:spPr bwMode="auto">
          <a:xfrm>
            <a:off x="2971800" y="4267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2771" name="AutoShape 19"/>
          <p:cNvCxnSpPr>
            <a:cxnSpLocks noChangeShapeType="1"/>
            <a:stCxn id="202769" idx="0"/>
            <a:endCxn id="202775" idx="5"/>
          </p:cNvCxnSpPr>
          <p:nvPr/>
        </p:nvCxnSpPr>
        <p:spPr bwMode="auto">
          <a:xfrm flipH="1" flipV="1">
            <a:off x="4211638" y="4897438"/>
            <a:ext cx="550862" cy="1046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72" name="AutoShape 20"/>
          <p:cNvCxnSpPr>
            <a:cxnSpLocks noChangeShapeType="1"/>
            <a:stCxn id="202767" idx="0"/>
            <a:endCxn id="202770" idx="4"/>
          </p:cNvCxnSpPr>
          <p:nvPr/>
        </p:nvCxnSpPr>
        <p:spPr bwMode="auto">
          <a:xfrm flipH="1" flipV="1">
            <a:off x="3162300" y="4648200"/>
            <a:ext cx="381000" cy="1295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73" name="AutoShape 21"/>
          <p:cNvCxnSpPr>
            <a:cxnSpLocks noChangeShapeType="1"/>
            <a:stCxn id="202768" idx="0"/>
            <a:endCxn id="202770" idx="5"/>
          </p:cNvCxnSpPr>
          <p:nvPr/>
        </p:nvCxnSpPr>
        <p:spPr bwMode="auto">
          <a:xfrm flipH="1" flipV="1">
            <a:off x="3297238" y="4592638"/>
            <a:ext cx="855662" cy="1350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2774" name="Oval 22"/>
          <p:cNvSpPr>
            <a:spLocks noChangeArrowheads="1"/>
          </p:cNvSpPr>
          <p:nvPr/>
        </p:nvSpPr>
        <p:spPr bwMode="auto">
          <a:xfrm>
            <a:off x="27432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75" name="Oval 23"/>
          <p:cNvSpPr>
            <a:spLocks noChangeArrowheads="1"/>
          </p:cNvSpPr>
          <p:nvPr/>
        </p:nvSpPr>
        <p:spPr bwMode="auto">
          <a:xfrm>
            <a:off x="3886200" y="4572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2776" name="AutoShape 24"/>
          <p:cNvCxnSpPr>
            <a:cxnSpLocks noChangeShapeType="1"/>
            <a:stCxn id="202774" idx="7"/>
            <a:endCxn id="202775" idx="3"/>
          </p:cNvCxnSpPr>
          <p:nvPr/>
        </p:nvCxnSpPr>
        <p:spPr bwMode="auto">
          <a:xfrm flipV="1">
            <a:off x="3068638" y="4897438"/>
            <a:ext cx="8731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77" name="AutoShape 25"/>
          <p:cNvCxnSpPr>
            <a:cxnSpLocks noChangeShapeType="1"/>
            <a:stCxn id="202760" idx="7"/>
            <a:endCxn id="202770" idx="3"/>
          </p:cNvCxnSpPr>
          <p:nvPr/>
        </p:nvCxnSpPr>
        <p:spPr bwMode="auto">
          <a:xfrm flipV="1">
            <a:off x="2078038" y="4592638"/>
            <a:ext cx="9493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2778" name="Oval 26"/>
          <p:cNvSpPr>
            <a:spLocks noChangeArrowheads="1"/>
          </p:cNvSpPr>
          <p:nvPr/>
        </p:nvSpPr>
        <p:spPr bwMode="auto">
          <a:xfrm>
            <a:off x="51816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79" name="Oval 27"/>
          <p:cNvSpPr>
            <a:spLocks noChangeArrowheads="1"/>
          </p:cNvSpPr>
          <p:nvPr/>
        </p:nvSpPr>
        <p:spPr bwMode="auto">
          <a:xfrm>
            <a:off x="57912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80" name="Oval 28"/>
          <p:cNvSpPr>
            <a:spLocks noChangeArrowheads="1"/>
          </p:cNvSpPr>
          <p:nvPr/>
        </p:nvSpPr>
        <p:spPr bwMode="auto">
          <a:xfrm>
            <a:off x="64008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2781" name="Oval 29"/>
          <p:cNvSpPr>
            <a:spLocks noChangeArrowheads="1"/>
          </p:cNvSpPr>
          <p:nvPr/>
        </p:nvSpPr>
        <p:spPr bwMode="auto">
          <a:xfrm>
            <a:off x="4953000" y="4267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2782" name="AutoShape 30"/>
          <p:cNvCxnSpPr>
            <a:cxnSpLocks noChangeShapeType="1"/>
            <a:stCxn id="202778" idx="0"/>
            <a:endCxn id="202781" idx="4"/>
          </p:cNvCxnSpPr>
          <p:nvPr/>
        </p:nvCxnSpPr>
        <p:spPr bwMode="auto">
          <a:xfrm flipH="1" flipV="1">
            <a:off x="5143500" y="4648200"/>
            <a:ext cx="228600" cy="1295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83" name="AutoShape 31"/>
          <p:cNvCxnSpPr>
            <a:cxnSpLocks noChangeShapeType="1"/>
            <a:stCxn id="202779" idx="0"/>
            <a:endCxn id="202781" idx="5"/>
          </p:cNvCxnSpPr>
          <p:nvPr/>
        </p:nvCxnSpPr>
        <p:spPr bwMode="auto">
          <a:xfrm flipH="1" flipV="1">
            <a:off x="5278438" y="4592638"/>
            <a:ext cx="703262" cy="1350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84" name="AutoShape 32"/>
          <p:cNvCxnSpPr>
            <a:cxnSpLocks noChangeShapeType="1"/>
            <a:stCxn id="202780" idx="0"/>
            <a:endCxn id="202781" idx="6"/>
          </p:cNvCxnSpPr>
          <p:nvPr/>
        </p:nvCxnSpPr>
        <p:spPr bwMode="auto">
          <a:xfrm flipH="1" flipV="1">
            <a:off x="5334000" y="4457700"/>
            <a:ext cx="1257300" cy="148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2785" name="Oval 33"/>
          <p:cNvSpPr>
            <a:spLocks noChangeArrowheads="1"/>
          </p:cNvSpPr>
          <p:nvPr/>
        </p:nvSpPr>
        <p:spPr bwMode="auto">
          <a:xfrm>
            <a:off x="70104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2786" name="AutoShape 34"/>
          <p:cNvCxnSpPr>
            <a:cxnSpLocks noChangeShapeType="1"/>
            <a:stCxn id="202785" idx="1"/>
            <a:endCxn id="202775" idx="6"/>
          </p:cNvCxnSpPr>
          <p:nvPr/>
        </p:nvCxnSpPr>
        <p:spPr bwMode="auto">
          <a:xfrm flipH="1" flipV="1">
            <a:off x="4267200" y="4762500"/>
            <a:ext cx="2798763" cy="1236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87" name="AutoShape 35"/>
          <p:cNvCxnSpPr>
            <a:cxnSpLocks noChangeShapeType="1"/>
            <a:stCxn id="202770" idx="7"/>
            <a:endCxn id="202759" idx="3"/>
          </p:cNvCxnSpPr>
          <p:nvPr/>
        </p:nvCxnSpPr>
        <p:spPr bwMode="auto">
          <a:xfrm flipV="1">
            <a:off x="3297238" y="3678238"/>
            <a:ext cx="7207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2788" name="AutoShape 36"/>
          <p:cNvCxnSpPr>
            <a:cxnSpLocks noChangeShapeType="1"/>
            <a:stCxn id="202781" idx="1"/>
            <a:endCxn id="202759" idx="5"/>
          </p:cNvCxnSpPr>
          <p:nvPr/>
        </p:nvCxnSpPr>
        <p:spPr bwMode="auto">
          <a:xfrm flipH="1" flipV="1">
            <a:off x="4287838" y="3678238"/>
            <a:ext cx="7207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complexity composes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Non-trees common</a:t>
            </a:r>
          </a:p>
          <a:p>
            <a:r>
              <a:rPr lang="en-US"/>
              <a:t>E.g. data-dependent re-partitioning</a:t>
            </a:r>
          </a:p>
          <a:p>
            <a:pPr lvl="1"/>
            <a:r>
              <a:rPr lang="en-US"/>
              <a:t>Combine this with merge trees etc.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5638800" y="5638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7086600" y="5638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48006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3784" name="Oval 8"/>
          <p:cNvSpPr>
            <a:spLocks noChangeArrowheads="1"/>
          </p:cNvSpPr>
          <p:nvPr/>
        </p:nvSpPr>
        <p:spPr bwMode="auto">
          <a:xfrm>
            <a:off x="56388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70866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6096000" y="4876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203787" name="AutoShape 11"/>
          <p:cNvCxnSpPr>
            <a:cxnSpLocks noChangeShapeType="1"/>
            <a:stCxn id="203780" idx="0"/>
            <a:endCxn id="203783" idx="4"/>
          </p:cNvCxnSpPr>
          <p:nvPr/>
        </p:nvCxnSpPr>
        <p:spPr bwMode="auto">
          <a:xfrm flipV="1">
            <a:off x="4991100" y="4495800"/>
            <a:ext cx="0" cy="1143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88" name="AutoShape 12"/>
          <p:cNvCxnSpPr>
            <a:cxnSpLocks noChangeShapeType="1"/>
            <a:stCxn id="203781" idx="0"/>
            <a:endCxn id="203784" idx="4"/>
          </p:cNvCxnSpPr>
          <p:nvPr/>
        </p:nvCxnSpPr>
        <p:spPr bwMode="auto">
          <a:xfrm flipV="1">
            <a:off x="5829300" y="4495800"/>
            <a:ext cx="0" cy="1143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89" name="AutoShape 13"/>
          <p:cNvCxnSpPr>
            <a:cxnSpLocks noChangeShapeType="1"/>
            <a:stCxn id="203782" idx="0"/>
            <a:endCxn id="203785" idx="4"/>
          </p:cNvCxnSpPr>
          <p:nvPr/>
        </p:nvCxnSpPr>
        <p:spPr bwMode="auto">
          <a:xfrm flipV="1">
            <a:off x="7277100" y="4495800"/>
            <a:ext cx="0" cy="1143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0" name="AutoShape 14"/>
          <p:cNvCxnSpPr>
            <a:cxnSpLocks noChangeShapeType="1"/>
            <a:stCxn id="203780" idx="7"/>
            <a:endCxn id="203786" idx="3"/>
          </p:cNvCxnSpPr>
          <p:nvPr/>
        </p:nvCxnSpPr>
        <p:spPr bwMode="auto">
          <a:xfrm flipV="1">
            <a:off x="5126038" y="5202238"/>
            <a:ext cx="1025525" cy="492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1" name="AutoShape 15"/>
          <p:cNvCxnSpPr>
            <a:cxnSpLocks noChangeShapeType="1"/>
            <a:stCxn id="203781" idx="7"/>
            <a:endCxn id="203786" idx="4"/>
          </p:cNvCxnSpPr>
          <p:nvPr/>
        </p:nvCxnSpPr>
        <p:spPr bwMode="auto">
          <a:xfrm flipV="1">
            <a:off x="5964238" y="5257800"/>
            <a:ext cx="322262" cy="436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2" name="AutoShape 16"/>
          <p:cNvCxnSpPr>
            <a:cxnSpLocks noChangeShapeType="1"/>
            <a:stCxn id="203782" idx="1"/>
            <a:endCxn id="203786" idx="5"/>
          </p:cNvCxnSpPr>
          <p:nvPr/>
        </p:nvCxnSpPr>
        <p:spPr bwMode="auto">
          <a:xfrm flipH="1" flipV="1">
            <a:off x="6421438" y="5202238"/>
            <a:ext cx="720725" cy="492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3" name="AutoShape 17"/>
          <p:cNvCxnSpPr>
            <a:cxnSpLocks noChangeShapeType="1"/>
            <a:stCxn id="203786" idx="1"/>
            <a:endCxn id="203783" idx="5"/>
          </p:cNvCxnSpPr>
          <p:nvPr/>
        </p:nvCxnSpPr>
        <p:spPr bwMode="auto">
          <a:xfrm flipH="1" flipV="1">
            <a:off x="5126038" y="4440238"/>
            <a:ext cx="1025525" cy="492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4" name="AutoShape 18"/>
          <p:cNvCxnSpPr>
            <a:cxnSpLocks noChangeShapeType="1"/>
            <a:stCxn id="203786" idx="0"/>
            <a:endCxn id="203784" idx="5"/>
          </p:cNvCxnSpPr>
          <p:nvPr/>
        </p:nvCxnSpPr>
        <p:spPr bwMode="auto">
          <a:xfrm flipH="1" flipV="1">
            <a:off x="5964238" y="4440238"/>
            <a:ext cx="322262" cy="436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5" name="AutoShape 19"/>
          <p:cNvCxnSpPr>
            <a:cxnSpLocks noChangeShapeType="1"/>
            <a:stCxn id="203786" idx="7"/>
            <a:endCxn id="203785" idx="3"/>
          </p:cNvCxnSpPr>
          <p:nvPr/>
        </p:nvCxnSpPr>
        <p:spPr bwMode="auto">
          <a:xfrm flipV="1">
            <a:off x="6421438" y="4440238"/>
            <a:ext cx="720725" cy="492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6" name="AutoShape 20"/>
          <p:cNvCxnSpPr>
            <a:cxnSpLocks noChangeShapeType="1"/>
            <a:endCxn id="203786" idx="4"/>
          </p:cNvCxnSpPr>
          <p:nvPr/>
        </p:nvCxnSpPr>
        <p:spPr bwMode="auto">
          <a:xfrm flipH="1" flipV="1">
            <a:off x="6286500" y="5257800"/>
            <a:ext cx="38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7" name="AutoShape 21"/>
          <p:cNvCxnSpPr>
            <a:cxnSpLocks noChangeShapeType="1"/>
            <a:endCxn id="203786" idx="4"/>
          </p:cNvCxnSpPr>
          <p:nvPr/>
        </p:nvCxnSpPr>
        <p:spPr bwMode="auto">
          <a:xfrm flipH="1" flipV="1">
            <a:off x="6286500" y="5257800"/>
            <a:ext cx="419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8" name="AutoShape 22"/>
          <p:cNvCxnSpPr>
            <a:cxnSpLocks noChangeShapeType="1"/>
            <a:stCxn id="203786" idx="0"/>
          </p:cNvCxnSpPr>
          <p:nvPr/>
        </p:nvCxnSpPr>
        <p:spPr bwMode="auto">
          <a:xfrm flipV="1">
            <a:off x="6286500" y="4419600"/>
            <a:ext cx="38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799" name="AutoShape 23"/>
          <p:cNvCxnSpPr>
            <a:cxnSpLocks noChangeShapeType="1"/>
            <a:stCxn id="203786" idx="0"/>
          </p:cNvCxnSpPr>
          <p:nvPr/>
        </p:nvCxnSpPr>
        <p:spPr bwMode="auto">
          <a:xfrm flipV="1">
            <a:off x="6286500" y="4419600"/>
            <a:ext cx="419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0" name="AutoShape 24"/>
          <p:cNvCxnSpPr>
            <a:cxnSpLocks noChangeShapeType="1"/>
            <a:stCxn id="203783" idx="0"/>
          </p:cNvCxnSpPr>
          <p:nvPr/>
        </p:nvCxnSpPr>
        <p:spPr bwMode="auto">
          <a:xfrm flipV="1">
            <a:off x="4991100" y="3429000"/>
            <a:ext cx="381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1" name="AutoShape 25"/>
          <p:cNvCxnSpPr>
            <a:cxnSpLocks noChangeShapeType="1"/>
            <a:stCxn id="203783" idx="7"/>
          </p:cNvCxnSpPr>
          <p:nvPr/>
        </p:nvCxnSpPr>
        <p:spPr bwMode="auto">
          <a:xfrm flipV="1">
            <a:off x="5126038" y="3429000"/>
            <a:ext cx="284162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2" name="AutoShape 26"/>
          <p:cNvCxnSpPr>
            <a:cxnSpLocks noChangeShapeType="1"/>
            <a:stCxn id="203783" idx="6"/>
          </p:cNvCxnSpPr>
          <p:nvPr/>
        </p:nvCxnSpPr>
        <p:spPr bwMode="auto">
          <a:xfrm flipV="1">
            <a:off x="5181600" y="3429000"/>
            <a:ext cx="609600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3" name="AutoShape 27"/>
          <p:cNvCxnSpPr>
            <a:cxnSpLocks noChangeShapeType="1"/>
            <a:stCxn id="203785" idx="2"/>
          </p:cNvCxnSpPr>
          <p:nvPr/>
        </p:nvCxnSpPr>
        <p:spPr bwMode="auto">
          <a:xfrm flipH="1" flipV="1">
            <a:off x="6477000" y="3429000"/>
            <a:ext cx="609600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4" name="AutoShape 28"/>
          <p:cNvCxnSpPr>
            <a:cxnSpLocks noChangeShapeType="1"/>
            <a:stCxn id="203785" idx="1"/>
          </p:cNvCxnSpPr>
          <p:nvPr/>
        </p:nvCxnSpPr>
        <p:spPr bwMode="auto">
          <a:xfrm flipH="1" flipV="1">
            <a:off x="6858000" y="3429000"/>
            <a:ext cx="284163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5" name="AutoShape 29"/>
          <p:cNvCxnSpPr>
            <a:cxnSpLocks noChangeShapeType="1"/>
            <a:stCxn id="203785" idx="0"/>
          </p:cNvCxnSpPr>
          <p:nvPr/>
        </p:nvCxnSpPr>
        <p:spPr bwMode="auto">
          <a:xfrm flipH="1" flipV="1">
            <a:off x="7239000" y="3429000"/>
            <a:ext cx="381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6" name="AutoShape 30"/>
          <p:cNvCxnSpPr>
            <a:cxnSpLocks noChangeShapeType="1"/>
            <a:stCxn id="203784" idx="1"/>
          </p:cNvCxnSpPr>
          <p:nvPr/>
        </p:nvCxnSpPr>
        <p:spPr bwMode="auto">
          <a:xfrm flipH="1" flipV="1">
            <a:off x="5410200" y="3429000"/>
            <a:ext cx="284163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7" name="AutoShape 31"/>
          <p:cNvCxnSpPr>
            <a:cxnSpLocks noChangeShapeType="1"/>
            <a:stCxn id="203784" idx="0"/>
          </p:cNvCxnSpPr>
          <p:nvPr/>
        </p:nvCxnSpPr>
        <p:spPr bwMode="auto">
          <a:xfrm flipV="1">
            <a:off x="5829300" y="3429000"/>
            <a:ext cx="381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3808" name="AutoShape 32"/>
          <p:cNvCxnSpPr>
            <a:cxnSpLocks noChangeShapeType="1"/>
            <a:stCxn id="203784" idx="7"/>
          </p:cNvCxnSpPr>
          <p:nvPr/>
        </p:nvCxnSpPr>
        <p:spPr bwMode="auto">
          <a:xfrm flipV="1">
            <a:off x="5964238" y="3429000"/>
            <a:ext cx="360362" cy="741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03809" name="Text Box 33"/>
          <p:cNvSpPr txBox="1">
            <a:spLocks noChangeArrowheads="1"/>
          </p:cNvSpPr>
          <p:nvPr/>
        </p:nvSpPr>
        <p:spPr bwMode="auto">
          <a:xfrm>
            <a:off x="762000" y="41148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Distribute to equal-sized ranges</a:t>
            </a:r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838200" y="48768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Sample to estimate histogram</a:t>
            </a:r>
          </a:p>
        </p:txBody>
      </p:sp>
      <p:sp>
        <p:nvSpPr>
          <p:cNvPr id="203811" name="Text Box 35"/>
          <p:cNvSpPr txBox="1">
            <a:spLocks noChangeArrowheads="1"/>
          </p:cNvSpPr>
          <p:nvPr/>
        </p:nvSpPr>
        <p:spPr bwMode="auto">
          <a:xfrm>
            <a:off x="1295400" y="56388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Randomly partitioned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 state machine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Scheduling is independent of semantics</a:t>
            </a:r>
          </a:p>
          <a:p>
            <a:pPr lvl="1"/>
            <a:r>
              <a:rPr lang="en-US"/>
              <a:t>Vertex can run anywhere once all its inputs are ready</a:t>
            </a:r>
          </a:p>
          <a:p>
            <a:pPr lvl="2"/>
            <a:r>
              <a:rPr lang="en-US"/>
              <a:t>Constraints/hints place it near its inputs</a:t>
            </a:r>
          </a:p>
          <a:p>
            <a:pPr lvl="1"/>
            <a:r>
              <a:rPr lang="en-US"/>
              <a:t>Fault tolerance</a:t>
            </a:r>
          </a:p>
          <a:p>
            <a:pPr lvl="2"/>
            <a:r>
              <a:rPr lang="en-US"/>
              <a:t>If A fails, run it again</a:t>
            </a:r>
          </a:p>
          <a:p>
            <a:pPr lvl="2"/>
            <a:r>
              <a:rPr lang="en-US"/>
              <a:t>If A’s inputs are gone, run upstream vertices again (recursively)</a:t>
            </a:r>
          </a:p>
          <a:p>
            <a:pPr lvl="2"/>
            <a:r>
              <a:rPr lang="en-US"/>
              <a:t>If A is slow, run another copy elsewhere and use output from whichever finishes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Dryad DAG architecture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Simplicity </a:t>
            </a:r>
            <a:r>
              <a:rPr lang="en-US" i="1" dirty="0"/>
              <a:t>depends</a:t>
            </a:r>
            <a:r>
              <a:rPr lang="en-US" dirty="0"/>
              <a:t> on generality</a:t>
            </a:r>
          </a:p>
          <a:p>
            <a:pPr lvl="1"/>
            <a:r>
              <a:rPr lang="en-US" dirty="0"/>
              <a:t>Front ends only see graph data-structures</a:t>
            </a:r>
          </a:p>
          <a:p>
            <a:pPr lvl="1"/>
            <a:r>
              <a:rPr lang="en-US" dirty="0"/>
              <a:t>Generic scheduler state machine</a:t>
            </a:r>
          </a:p>
          <a:p>
            <a:pPr lvl="2"/>
            <a:r>
              <a:rPr lang="en-US" dirty="0"/>
              <a:t>Software engineering: clean abstraction</a:t>
            </a:r>
            <a:endParaRPr lang="en-US" dirty="0" smtClean="0"/>
          </a:p>
          <a:p>
            <a:pPr lvl="2"/>
            <a:r>
              <a:rPr lang="en-US" dirty="0" smtClean="0"/>
              <a:t>Separates scheduling </a:t>
            </a:r>
            <a:r>
              <a:rPr lang="en-US" dirty="0"/>
              <a:t>logic</a:t>
            </a:r>
            <a:r>
              <a:rPr lang="en-US" dirty="0" smtClean="0"/>
              <a:t> from </a:t>
            </a:r>
            <a:r>
              <a:rPr lang="en-US" dirty="0"/>
              <a:t>execution </a:t>
            </a:r>
            <a:r>
              <a:rPr lang="en-US" dirty="0" smtClean="0"/>
              <a:t>semantics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Case Studies</a:t>
            </a:r>
            <a:br>
              <a:rPr lang="en-US" dirty="0" smtClean="0"/>
            </a:br>
            <a:r>
              <a:rPr lang="en-US" dirty="0" smtClean="0"/>
              <a:t>(Take a peek offline)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200400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at slide 39…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839200" cy="2514600"/>
          </a:xfrm>
        </p:spPr>
        <p:txBody>
          <a:bodyPr>
            <a:normAutofit/>
          </a:bodyPr>
          <a:lstStyle/>
          <a:p>
            <a:r>
              <a:rPr lang="en-US" sz="5300" dirty="0" smtClean="0"/>
              <a:t>DryadLINQ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4200" dirty="0" smtClean="0"/>
              <a:t>A System for General-Purpose</a:t>
            </a:r>
            <a:br>
              <a:rPr lang="en-US" sz="4200" dirty="0" smtClean="0"/>
            </a:br>
            <a:r>
              <a:rPr lang="en-US" sz="4200" dirty="0" smtClean="0"/>
              <a:t>Distributed Data-Parallel Computing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010400" cy="1828800"/>
          </a:xfrm>
        </p:spPr>
        <p:txBody>
          <a:bodyPr>
            <a:normAutofit fontScale="62500" lnSpcReduction="20000"/>
          </a:bodyPr>
          <a:lstStyle/>
          <a:p>
            <a:pPr eaLnBrk="0" hangingPunct="0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By</a:t>
            </a:r>
          </a:p>
          <a:p>
            <a:pPr eaLnBrk="0" hangingPunct="0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Yuan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Yu, Michael Isard, Dennis Fetterly, Mihai Budiu,</a:t>
            </a:r>
          </a:p>
          <a:p>
            <a:pPr eaLnBrk="0" hangingPunct="0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Ú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lfar Erlingsson, Pradeep Kumar Gunda, Jon Currey</a:t>
            </a:r>
          </a:p>
          <a:p>
            <a:pPr eaLnBrk="0" hangingPunct="0">
              <a:spcBef>
                <a:spcPct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Microsoft Research Silicon </a:t>
            </a:r>
            <a:r>
              <a:rPr lang="en-US" dirty="0" smtClean="0">
                <a:solidFill>
                  <a:schemeClr val="tx1"/>
                </a:solidFill>
              </a:rPr>
              <a:t>Valley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OSDI 2008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5334000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eaLnBrk="0" hangingPunct="0"/>
            <a:endParaRPr lang="en-US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sz="3600"/>
              <a:t>Distributed Data-Parallel</a:t>
            </a:r>
            <a:br>
              <a:rPr lang="en-US" sz="3600"/>
            </a:br>
            <a:r>
              <a:rPr lang="en-US" sz="3600"/>
              <a:t>Programming using Dryad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629400" cy="2514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/>
              <a:t>By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Andrew </a:t>
            </a:r>
            <a:r>
              <a:rPr lang="en-US" sz="2800" dirty="0" err="1"/>
              <a:t>Birrell</a:t>
            </a:r>
            <a:r>
              <a:rPr lang="en-US" sz="2800" dirty="0"/>
              <a:t>, </a:t>
            </a:r>
            <a:r>
              <a:rPr lang="en-US" sz="2800" dirty="0" err="1"/>
              <a:t>Mihai</a:t>
            </a:r>
            <a:r>
              <a:rPr lang="en-US" sz="2800" dirty="0"/>
              <a:t> </a:t>
            </a:r>
            <a:r>
              <a:rPr lang="en-US" sz="2800" dirty="0" err="1"/>
              <a:t>Budiu</a:t>
            </a:r>
            <a:r>
              <a:rPr lang="en-US" sz="2800" dirty="0"/>
              <a:t>,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Dennis </a:t>
            </a:r>
            <a:r>
              <a:rPr lang="en-US" sz="2800" dirty="0" err="1"/>
              <a:t>Fetterly</a:t>
            </a:r>
            <a:r>
              <a:rPr lang="en-US" sz="2800" dirty="0"/>
              <a:t>, Michael </a:t>
            </a:r>
            <a:r>
              <a:rPr lang="en-US" sz="2800" dirty="0" err="1"/>
              <a:t>Isard</a:t>
            </a:r>
            <a:r>
              <a:rPr lang="en-US" sz="2800" dirty="0"/>
              <a:t>, Yuan Yu</a:t>
            </a:r>
          </a:p>
          <a:p>
            <a:r>
              <a:rPr lang="en-US" sz="2800" dirty="0"/>
              <a:t>Microsoft Research Silicon Valley</a:t>
            </a:r>
          </a:p>
          <a:p>
            <a:pPr>
              <a:spcBef>
                <a:spcPct val="0"/>
              </a:spcBef>
            </a:pPr>
            <a:endParaRPr lang="en-US" sz="2800" dirty="0" smtClean="0"/>
          </a:p>
          <a:p>
            <a:pPr>
              <a:spcBef>
                <a:spcPct val="0"/>
              </a:spcBef>
            </a:pPr>
            <a:r>
              <a:rPr lang="en-US" sz="2800" dirty="0" err="1" smtClean="0"/>
              <a:t>EuroSys</a:t>
            </a:r>
            <a:r>
              <a:rPr lang="en-US" sz="2800" dirty="0" smtClean="0"/>
              <a:t> 2007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Data-Parallel </a:t>
            </a:r>
            <a:r>
              <a:rPr lang="en-US" dirty="0"/>
              <a:t>C</a:t>
            </a:r>
            <a:r>
              <a:rPr lang="en-US" dirty="0" smtClean="0"/>
              <a:t>omputing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problem</a:t>
            </a:r>
            <a:r>
              <a:rPr lang="en-US" dirty="0" smtClean="0"/>
              <a:t>: How to write distributed data-parallel programs for a compute cluster?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>
                <a:cs typeface="Arial" pitchFamily="34" charset="0"/>
              </a:rPr>
              <a:t>The DryadLINQ programming model</a:t>
            </a:r>
            <a:endParaRPr lang="en-US" b="1" dirty="0">
              <a:cs typeface="Arial" pitchFamily="34" charset="0"/>
            </a:endParaRPr>
          </a:p>
          <a:p>
            <a:pPr lvl="1"/>
            <a:r>
              <a:rPr lang="en-US" sz="2600" dirty="0" smtClean="0">
                <a:cs typeface="Arial" pitchFamily="34" charset="0"/>
              </a:rPr>
              <a:t>Sequential, single machine programming abstraction</a:t>
            </a:r>
          </a:p>
          <a:p>
            <a:pPr lvl="1"/>
            <a:r>
              <a:rPr lang="en-US" sz="2600" dirty="0" smtClean="0"/>
              <a:t>Same program runs on single-core, multi-core, or cluster</a:t>
            </a:r>
            <a:endParaRPr lang="en-US" sz="2600" dirty="0" smtClean="0">
              <a:cs typeface="Arial" pitchFamily="34" charset="0"/>
            </a:endParaRPr>
          </a:p>
          <a:p>
            <a:pPr lvl="1"/>
            <a:r>
              <a:rPr lang="en-US" sz="2600" dirty="0" smtClean="0">
                <a:cs typeface="Arial" pitchFamily="34" charset="0"/>
              </a:rPr>
              <a:t>Familiar programming languages</a:t>
            </a:r>
          </a:p>
          <a:p>
            <a:pPr lvl="1"/>
            <a:r>
              <a:rPr lang="en-US" sz="2600" dirty="0" smtClean="0">
                <a:cs typeface="Arial" pitchFamily="34" charset="0"/>
              </a:rPr>
              <a:t>Familiar development environment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loud 347"/>
          <p:cNvSpPr/>
          <p:nvPr/>
        </p:nvSpPr>
        <p:spPr>
          <a:xfrm>
            <a:off x="5748869" y="2133600"/>
            <a:ext cx="3166531" cy="302418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50" tIns="13326" rIns="26650" bIns="13326" rtlCol="0" anchor="ctr"/>
          <a:lstStyle/>
          <a:p>
            <a:pPr algn="ctr"/>
            <a:endParaRPr lang="en-US"/>
          </a:p>
        </p:txBody>
      </p:sp>
      <p:grpSp>
        <p:nvGrpSpPr>
          <p:cNvPr id="3" name="Group 242"/>
          <p:cNvGrpSpPr/>
          <p:nvPr/>
        </p:nvGrpSpPr>
        <p:grpSpPr>
          <a:xfrm rot="736693">
            <a:off x="4200120" y="3488329"/>
            <a:ext cx="3164060" cy="792883"/>
            <a:chOff x="14558345" y="8060850"/>
            <a:chExt cx="9368455" cy="2607962"/>
          </a:xfrm>
        </p:grpSpPr>
        <p:cxnSp>
          <p:nvCxnSpPr>
            <p:cNvPr id="354" name="Straight Arrow Connector 353"/>
            <p:cNvCxnSpPr/>
            <p:nvPr/>
          </p:nvCxnSpPr>
          <p:spPr>
            <a:xfrm rot="20863307" flipV="1">
              <a:off x="14558345" y="8060850"/>
              <a:ext cx="5831056" cy="1854310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 flipV="1">
              <a:off x="14859000" y="9906812"/>
              <a:ext cx="9067800" cy="762000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 rot="20863307" flipV="1">
              <a:off x="14590455" y="8433950"/>
              <a:ext cx="6329904" cy="1409840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 rot="20863307" flipV="1">
              <a:off x="14805409" y="9084563"/>
              <a:ext cx="6546588" cy="645490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rot="20863307" flipV="1">
              <a:off x="14852270" y="9629038"/>
              <a:ext cx="7110639" cy="1889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 flipV="1">
              <a:off x="14935200" y="9221012"/>
              <a:ext cx="7924800" cy="1446988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700" b="1" dirty="0" smtClean="0"/>
              <a:t> </a:t>
            </a:r>
            <a:r>
              <a:rPr lang="en-US" sz="4700" dirty="0" smtClean="0"/>
              <a:t>DryadLINQ Overview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endParaRPr lang="en-US" sz="3100" b="1" dirty="0"/>
          </a:p>
        </p:txBody>
      </p:sp>
      <p:sp>
        <p:nvSpPr>
          <p:cNvPr id="352" name="Rounded Rectangle 6"/>
          <p:cNvSpPr/>
          <p:nvPr/>
        </p:nvSpPr>
        <p:spPr>
          <a:xfrm>
            <a:off x="947651" y="3837976"/>
            <a:ext cx="1531866" cy="10441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442" tIns="126442" rIns="126442" bIns="126442" numCol="1" spcCol="370" anchor="t" anchorCtr="0">
            <a:noAutofit/>
          </a:bodyPr>
          <a:lstStyle/>
          <a:p>
            <a:pPr marL="83283" lvl="1" indent="-83283" defTabSz="7902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dirty="0"/>
          </a:p>
        </p:txBody>
      </p:sp>
      <p:grpSp>
        <p:nvGrpSpPr>
          <p:cNvPr id="4" name="Group 35"/>
          <p:cNvGrpSpPr/>
          <p:nvPr/>
        </p:nvGrpSpPr>
        <p:grpSpPr>
          <a:xfrm>
            <a:off x="6324600" y="2705100"/>
            <a:ext cx="1863457" cy="1976438"/>
            <a:chOff x="22706178" y="5638800"/>
            <a:chExt cx="6708444" cy="6324600"/>
          </a:xfrm>
        </p:grpSpPr>
        <p:grpSp>
          <p:nvGrpSpPr>
            <p:cNvPr id="5" name="Group 221"/>
            <p:cNvGrpSpPr/>
            <p:nvPr/>
          </p:nvGrpSpPr>
          <p:grpSpPr>
            <a:xfrm>
              <a:off x="27279600" y="5638800"/>
              <a:ext cx="1754022" cy="2286000"/>
              <a:chOff x="19539858" y="8186057"/>
              <a:chExt cx="2171646" cy="2830286"/>
            </a:xfrm>
          </p:grpSpPr>
          <p:sp>
            <p:nvSpPr>
              <p:cNvPr id="642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60"/>
            <p:cNvGrpSpPr/>
            <p:nvPr/>
          </p:nvGrpSpPr>
          <p:grpSpPr>
            <a:xfrm>
              <a:off x="25677978" y="6477000"/>
              <a:ext cx="1754022" cy="2286000"/>
              <a:chOff x="19539858" y="8186057"/>
              <a:chExt cx="2171646" cy="2830286"/>
            </a:xfrm>
          </p:grpSpPr>
          <p:sp>
            <p:nvSpPr>
              <p:cNvPr id="604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99"/>
            <p:cNvGrpSpPr/>
            <p:nvPr/>
          </p:nvGrpSpPr>
          <p:grpSpPr>
            <a:xfrm>
              <a:off x="27660600" y="7239000"/>
              <a:ext cx="1754022" cy="2286000"/>
              <a:chOff x="19539858" y="8186057"/>
              <a:chExt cx="2171646" cy="2830286"/>
            </a:xfrm>
          </p:grpSpPr>
          <p:sp>
            <p:nvSpPr>
              <p:cNvPr id="566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64"/>
            <p:cNvGrpSpPr/>
            <p:nvPr/>
          </p:nvGrpSpPr>
          <p:grpSpPr>
            <a:xfrm>
              <a:off x="22706178" y="5791200"/>
              <a:ext cx="1754022" cy="2286000"/>
              <a:chOff x="19539858" y="8186057"/>
              <a:chExt cx="2171646" cy="2830286"/>
            </a:xfrm>
          </p:grpSpPr>
          <p:sp>
            <p:nvSpPr>
              <p:cNvPr id="528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5"/>
            <p:cNvGrpSpPr/>
            <p:nvPr/>
          </p:nvGrpSpPr>
          <p:grpSpPr>
            <a:xfrm>
              <a:off x="23850600" y="6934200"/>
              <a:ext cx="1754022" cy="2286000"/>
              <a:chOff x="19539858" y="8186057"/>
              <a:chExt cx="2171646" cy="2830286"/>
            </a:xfrm>
          </p:grpSpPr>
          <p:sp>
            <p:nvSpPr>
              <p:cNvPr id="490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04"/>
            <p:cNvGrpSpPr/>
            <p:nvPr/>
          </p:nvGrpSpPr>
          <p:grpSpPr>
            <a:xfrm>
              <a:off x="25069800" y="7848600"/>
              <a:ext cx="1754022" cy="2286000"/>
              <a:chOff x="19539858" y="8186057"/>
              <a:chExt cx="2171646" cy="2830286"/>
            </a:xfrm>
          </p:grpSpPr>
          <p:sp>
            <p:nvSpPr>
              <p:cNvPr id="452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43"/>
            <p:cNvGrpSpPr/>
            <p:nvPr/>
          </p:nvGrpSpPr>
          <p:grpSpPr>
            <a:xfrm>
              <a:off x="26136600" y="8839200"/>
              <a:ext cx="1754022" cy="2286000"/>
              <a:chOff x="19539858" y="8186057"/>
              <a:chExt cx="2171646" cy="2830286"/>
            </a:xfrm>
          </p:grpSpPr>
          <p:sp>
            <p:nvSpPr>
              <p:cNvPr id="414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82"/>
            <p:cNvGrpSpPr/>
            <p:nvPr/>
          </p:nvGrpSpPr>
          <p:grpSpPr>
            <a:xfrm>
              <a:off x="27430578" y="9677400"/>
              <a:ext cx="1754022" cy="2286000"/>
              <a:chOff x="19539858" y="8186057"/>
              <a:chExt cx="2171646" cy="2830286"/>
            </a:xfrm>
          </p:grpSpPr>
          <p:sp>
            <p:nvSpPr>
              <p:cNvPr id="376" name="Freeform 8"/>
              <p:cNvSpPr>
                <a:spLocks/>
              </p:cNvSpPr>
              <p:nvPr/>
            </p:nvSpPr>
            <p:spPr bwMode="auto">
              <a:xfrm>
                <a:off x="19578342" y="8219045"/>
                <a:ext cx="1011602" cy="276431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86"/>
                  </a:cxn>
                  <a:cxn ang="0">
                    <a:pos x="0" y="2386"/>
                  </a:cxn>
                  <a:cxn ang="0">
                    <a:pos x="0" y="2391"/>
                  </a:cxn>
                  <a:cxn ang="0">
                    <a:pos x="5" y="2400"/>
                  </a:cxn>
                  <a:cxn ang="0">
                    <a:pos x="10" y="2400"/>
                  </a:cxn>
                  <a:cxn ang="0">
                    <a:pos x="10" y="2400"/>
                  </a:cxn>
                  <a:cxn ang="0">
                    <a:pos x="94" y="2425"/>
                  </a:cxn>
                  <a:cxn ang="0">
                    <a:pos x="163" y="2440"/>
                  </a:cxn>
                  <a:cxn ang="0">
                    <a:pos x="252" y="2455"/>
                  </a:cxn>
                  <a:cxn ang="0">
                    <a:pos x="371" y="2475"/>
                  </a:cxn>
                  <a:cxn ang="0">
                    <a:pos x="514" y="2490"/>
                  </a:cxn>
                  <a:cxn ang="0">
                    <a:pos x="693" y="2504"/>
                  </a:cxn>
                  <a:cxn ang="0">
                    <a:pos x="900" y="2514"/>
                  </a:cxn>
                  <a:cxn ang="0">
                    <a:pos x="900" y="2514"/>
                  </a:cxn>
                  <a:cxn ang="0">
                    <a:pos x="920" y="2514"/>
                  </a:cxn>
                  <a:cxn ang="0">
                    <a:pos x="920" y="0"/>
                  </a:cxn>
                  <a:cxn ang="0">
                    <a:pos x="920" y="0"/>
                  </a:cxn>
                  <a:cxn ang="0">
                    <a:pos x="900" y="0"/>
                  </a:cxn>
                  <a:cxn ang="0">
                    <a:pos x="900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920" h="2514">
                    <a:moveTo>
                      <a:pt x="0" y="54"/>
                    </a:moveTo>
                    <a:lnTo>
                      <a:pt x="0" y="54"/>
                    </a:lnTo>
                    <a:lnTo>
                      <a:pt x="0" y="2386"/>
                    </a:lnTo>
                    <a:lnTo>
                      <a:pt x="0" y="2386"/>
                    </a:lnTo>
                    <a:lnTo>
                      <a:pt x="0" y="2391"/>
                    </a:lnTo>
                    <a:lnTo>
                      <a:pt x="5" y="2400"/>
                    </a:lnTo>
                    <a:lnTo>
                      <a:pt x="10" y="2400"/>
                    </a:lnTo>
                    <a:lnTo>
                      <a:pt x="10" y="2400"/>
                    </a:lnTo>
                    <a:lnTo>
                      <a:pt x="94" y="2425"/>
                    </a:lnTo>
                    <a:lnTo>
                      <a:pt x="163" y="2440"/>
                    </a:lnTo>
                    <a:lnTo>
                      <a:pt x="252" y="2455"/>
                    </a:lnTo>
                    <a:lnTo>
                      <a:pt x="371" y="2475"/>
                    </a:lnTo>
                    <a:lnTo>
                      <a:pt x="514" y="2490"/>
                    </a:lnTo>
                    <a:lnTo>
                      <a:pt x="693" y="2504"/>
                    </a:lnTo>
                    <a:lnTo>
                      <a:pt x="900" y="2514"/>
                    </a:lnTo>
                    <a:lnTo>
                      <a:pt x="900" y="2514"/>
                    </a:lnTo>
                    <a:lnTo>
                      <a:pt x="920" y="2514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900" y="0"/>
                    </a:lnTo>
                    <a:lnTo>
                      <a:pt x="90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9"/>
              <p:cNvSpPr>
                <a:spLocks/>
              </p:cNvSpPr>
              <p:nvPr/>
            </p:nvSpPr>
            <p:spPr bwMode="auto">
              <a:xfrm>
                <a:off x="19599234" y="8224542"/>
                <a:ext cx="985212" cy="272142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54"/>
                  </a:cxn>
                  <a:cxn ang="0">
                    <a:pos x="0" y="2346"/>
                  </a:cxn>
                  <a:cxn ang="0">
                    <a:pos x="0" y="2346"/>
                  </a:cxn>
                  <a:cxn ang="0">
                    <a:pos x="0" y="2351"/>
                  </a:cxn>
                  <a:cxn ang="0">
                    <a:pos x="5" y="2361"/>
                  </a:cxn>
                  <a:cxn ang="0">
                    <a:pos x="10" y="2361"/>
                  </a:cxn>
                  <a:cxn ang="0">
                    <a:pos x="10" y="2361"/>
                  </a:cxn>
                  <a:cxn ang="0">
                    <a:pos x="90" y="2386"/>
                  </a:cxn>
                  <a:cxn ang="0">
                    <a:pos x="159" y="2400"/>
                  </a:cxn>
                  <a:cxn ang="0">
                    <a:pos x="248" y="2415"/>
                  </a:cxn>
                  <a:cxn ang="0">
                    <a:pos x="362" y="2435"/>
                  </a:cxn>
                  <a:cxn ang="0">
                    <a:pos x="500" y="2450"/>
                  </a:cxn>
                  <a:cxn ang="0">
                    <a:pos x="674" y="2465"/>
                  </a:cxn>
                  <a:cxn ang="0">
                    <a:pos x="881" y="2475"/>
                  </a:cxn>
                  <a:cxn ang="0">
                    <a:pos x="881" y="2475"/>
                  </a:cxn>
                  <a:cxn ang="0">
                    <a:pos x="896" y="2475"/>
                  </a:cxn>
                  <a:cxn ang="0">
                    <a:pos x="896" y="0"/>
                  </a:cxn>
                  <a:cxn ang="0">
                    <a:pos x="896" y="0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896" h="2475">
                    <a:moveTo>
                      <a:pt x="0" y="54"/>
                    </a:moveTo>
                    <a:lnTo>
                      <a:pt x="0" y="54"/>
                    </a:lnTo>
                    <a:lnTo>
                      <a:pt x="0" y="2346"/>
                    </a:lnTo>
                    <a:lnTo>
                      <a:pt x="0" y="2346"/>
                    </a:lnTo>
                    <a:lnTo>
                      <a:pt x="0" y="2351"/>
                    </a:lnTo>
                    <a:lnTo>
                      <a:pt x="5" y="2361"/>
                    </a:lnTo>
                    <a:lnTo>
                      <a:pt x="10" y="2361"/>
                    </a:lnTo>
                    <a:lnTo>
                      <a:pt x="10" y="2361"/>
                    </a:lnTo>
                    <a:lnTo>
                      <a:pt x="90" y="2386"/>
                    </a:lnTo>
                    <a:lnTo>
                      <a:pt x="159" y="2400"/>
                    </a:lnTo>
                    <a:lnTo>
                      <a:pt x="248" y="2415"/>
                    </a:lnTo>
                    <a:lnTo>
                      <a:pt x="362" y="2435"/>
                    </a:lnTo>
                    <a:lnTo>
                      <a:pt x="500" y="2450"/>
                    </a:lnTo>
                    <a:lnTo>
                      <a:pt x="674" y="2465"/>
                    </a:lnTo>
                    <a:lnTo>
                      <a:pt x="881" y="2475"/>
                    </a:lnTo>
                    <a:lnTo>
                      <a:pt x="881" y="2475"/>
                    </a:lnTo>
                    <a:lnTo>
                      <a:pt x="896" y="2475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0"/>
              <p:cNvSpPr>
                <a:spLocks/>
              </p:cNvSpPr>
              <p:nvPr/>
            </p:nvSpPr>
            <p:spPr bwMode="auto">
              <a:xfrm>
                <a:off x="20731788" y="8235538"/>
                <a:ext cx="935732" cy="2688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45"/>
                  </a:cxn>
                  <a:cxn ang="0">
                    <a:pos x="0" y="2445"/>
                  </a:cxn>
                  <a:cxn ang="0">
                    <a:pos x="851" y="2074"/>
                  </a:cxn>
                  <a:cxn ang="0">
                    <a:pos x="851" y="2074"/>
                  </a:cxn>
                  <a:cxn ang="0">
                    <a:pos x="851" y="133"/>
                  </a:cxn>
                  <a:cxn ang="0">
                    <a:pos x="851" y="13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51" h="2445">
                    <a:moveTo>
                      <a:pt x="0" y="0"/>
                    </a:moveTo>
                    <a:lnTo>
                      <a:pt x="0" y="2445"/>
                    </a:lnTo>
                    <a:lnTo>
                      <a:pt x="0" y="2445"/>
                    </a:lnTo>
                    <a:lnTo>
                      <a:pt x="851" y="2074"/>
                    </a:lnTo>
                    <a:lnTo>
                      <a:pt x="851" y="2074"/>
                    </a:lnTo>
                    <a:lnTo>
                      <a:pt x="851" y="133"/>
                    </a:lnTo>
                    <a:lnTo>
                      <a:pt x="851" y="13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"/>
              <p:cNvSpPr>
                <a:spLocks/>
              </p:cNvSpPr>
              <p:nvPr/>
            </p:nvSpPr>
            <p:spPr bwMode="auto">
              <a:xfrm>
                <a:off x="20731788" y="8354291"/>
                <a:ext cx="935732" cy="2569689"/>
              </a:xfrm>
              <a:custGeom>
                <a:avLst/>
                <a:gdLst/>
                <a:ahLst/>
                <a:cxnLst>
                  <a:cxn ang="0">
                    <a:pos x="698" y="0"/>
                  </a:cxn>
                  <a:cxn ang="0">
                    <a:pos x="698" y="0"/>
                  </a:cxn>
                  <a:cxn ang="0">
                    <a:pos x="851" y="25"/>
                  </a:cxn>
                  <a:cxn ang="0">
                    <a:pos x="851" y="25"/>
                  </a:cxn>
                  <a:cxn ang="0">
                    <a:pos x="851" y="1966"/>
                  </a:cxn>
                  <a:cxn ang="0">
                    <a:pos x="851" y="1966"/>
                  </a:cxn>
                  <a:cxn ang="0">
                    <a:pos x="0" y="2337"/>
                  </a:cxn>
                  <a:cxn ang="0">
                    <a:pos x="0" y="1485"/>
                  </a:cxn>
                  <a:cxn ang="0">
                    <a:pos x="0" y="1485"/>
                  </a:cxn>
                  <a:cxn ang="0">
                    <a:pos x="20" y="1421"/>
                  </a:cxn>
                  <a:cxn ang="0">
                    <a:pos x="44" y="1357"/>
                  </a:cxn>
                  <a:cxn ang="0">
                    <a:pos x="69" y="1302"/>
                  </a:cxn>
                  <a:cxn ang="0">
                    <a:pos x="94" y="1248"/>
                  </a:cxn>
                  <a:cxn ang="0">
                    <a:pos x="119" y="1198"/>
                  </a:cxn>
                  <a:cxn ang="0">
                    <a:pos x="148" y="1154"/>
                  </a:cxn>
                  <a:cxn ang="0">
                    <a:pos x="208" y="1070"/>
                  </a:cxn>
                  <a:cxn ang="0">
                    <a:pos x="272" y="995"/>
                  </a:cxn>
                  <a:cxn ang="0">
                    <a:pos x="336" y="931"/>
                  </a:cxn>
                  <a:cxn ang="0">
                    <a:pos x="465" y="807"/>
                  </a:cxn>
                  <a:cxn ang="0">
                    <a:pos x="525" y="743"/>
                  </a:cxn>
                  <a:cxn ang="0">
                    <a:pos x="579" y="679"/>
                  </a:cxn>
                  <a:cxn ang="0">
                    <a:pos x="604" y="639"/>
                  </a:cxn>
                  <a:cxn ang="0">
                    <a:pos x="628" y="599"/>
                  </a:cxn>
                  <a:cxn ang="0">
                    <a:pos x="648" y="560"/>
                  </a:cxn>
                  <a:cxn ang="0">
                    <a:pos x="663" y="515"/>
                  </a:cxn>
                  <a:cxn ang="0">
                    <a:pos x="683" y="466"/>
                  </a:cxn>
                  <a:cxn ang="0">
                    <a:pos x="693" y="411"/>
                  </a:cxn>
                  <a:cxn ang="0">
                    <a:pos x="703" y="357"/>
                  </a:cxn>
                  <a:cxn ang="0">
                    <a:pos x="708" y="297"/>
                  </a:cxn>
                  <a:cxn ang="0">
                    <a:pos x="713" y="228"/>
                  </a:cxn>
                  <a:cxn ang="0">
                    <a:pos x="713" y="159"/>
                  </a:cxn>
                  <a:cxn ang="0">
                    <a:pos x="708" y="85"/>
                  </a:cxn>
                  <a:cxn ang="0">
                    <a:pos x="698" y="0"/>
                  </a:cxn>
                  <a:cxn ang="0">
                    <a:pos x="698" y="0"/>
                  </a:cxn>
                </a:cxnLst>
                <a:rect l="0" t="0" r="r" b="b"/>
                <a:pathLst>
                  <a:path w="851" h="2337">
                    <a:moveTo>
                      <a:pt x="698" y="0"/>
                    </a:moveTo>
                    <a:lnTo>
                      <a:pt x="698" y="0"/>
                    </a:lnTo>
                    <a:lnTo>
                      <a:pt x="851" y="25"/>
                    </a:lnTo>
                    <a:lnTo>
                      <a:pt x="851" y="25"/>
                    </a:lnTo>
                    <a:lnTo>
                      <a:pt x="851" y="1966"/>
                    </a:lnTo>
                    <a:lnTo>
                      <a:pt x="851" y="1966"/>
                    </a:lnTo>
                    <a:lnTo>
                      <a:pt x="0" y="2337"/>
                    </a:lnTo>
                    <a:lnTo>
                      <a:pt x="0" y="1485"/>
                    </a:lnTo>
                    <a:lnTo>
                      <a:pt x="0" y="1485"/>
                    </a:lnTo>
                    <a:lnTo>
                      <a:pt x="20" y="1421"/>
                    </a:lnTo>
                    <a:lnTo>
                      <a:pt x="44" y="1357"/>
                    </a:lnTo>
                    <a:lnTo>
                      <a:pt x="69" y="1302"/>
                    </a:lnTo>
                    <a:lnTo>
                      <a:pt x="94" y="1248"/>
                    </a:lnTo>
                    <a:lnTo>
                      <a:pt x="119" y="1198"/>
                    </a:lnTo>
                    <a:lnTo>
                      <a:pt x="148" y="1154"/>
                    </a:lnTo>
                    <a:lnTo>
                      <a:pt x="208" y="1070"/>
                    </a:lnTo>
                    <a:lnTo>
                      <a:pt x="272" y="995"/>
                    </a:lnTo>
                    <a:lnTo>
                      <a:pt x="336" y="931"/>
                    </a:lnTo>
                    <a:lnTo>
                      <a:pt x="465" y="807"/>
                    </a:lnTo>
                    <a:lnTo>
                      <a:pt x="525" y="743"/>
                    </a:lnTo>
                    <a:lnTo>
                      <a:pt x="579" y="679"/>
                    </a:lnTo>
                    <a:lnTo>
                      <a:pt x="604" y="639"/>
                    </a:lnTo>
                    <a:lnTo>
                      <a:pt x="628" y="599"/>
                    </a:lnTo>
                    <a:lnTo>
                      <a:pt x="648" y="560"/>
                    </a:lnTo>
                    <a:lnTo>
                      <a:pt x="663" y="515"/>
                    </a:lnTo>
                    <a:lnTo>
                      <a:pt x="683" y="466"/>
                    </a:lnTo>
                    <a:lnTo>
                      <a:pt x="693" y="411"/>
                    </a:lnTo>
                    <a:lnTo>
                      <a:pt x="703" y="357"/>
                    </a:lnTo>
                    <a:lnTo>
                      <a:pt x="708" y="297"/>
                    </a:lnTo>
                    <a:lnTo>
                      <a:pt x="713" y="228"/>
                    </a:lnTo>
                    <a:lnTo>
                      <a:pt x="713" y="159"/>
                    </a:lnTo>
                    <a:lnTo>
                      <a:pt x="708" y="85"/>
                    </a:lnTo>
                    <a:lnTo>
                      <a:pt x="698" y="0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"/>
              <p:cNvSpPr>
                <a:spLocks/>
              </p:cNvSpPr>
              <p:nvPr/>
            </p:nvSpPr>
            <p:spPr bwMode="auto">
              <a:xfrm>
                <a:off x="20567953" y="8219045"/>
                <a:ext cx="125351" cy="2764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14"/>
                  </a:cxn>
                  <a:cxn ang="0">
                    <a:pos x="0" y="2514"/>
                  </a:cxn>
                  <a:cxn ang="0">
                    <a:pos x="30" y="2509"/>
                  </a:cxn>
                  <a:cxn ang="0">
                    <a:pos x="30" y="2509"/>
                  </a:cxn>
                  <a:cxn ang="0">
                    <a:pos x="60" y="2499"/>
                  </a:cxn>
                  <a:cxn ang="0">
                    <a:pos x="85" y="2490"/>
                  </a:cxn>
                  <a:cxn ang="0">
                    <a:pos x="114" y="2465"/>
                  </a:cxn>
                  <a:cxn ang="0">
                    <a:pos x="114" y="20"/>
                  </a:cxn>
                  <a:cxn ang="0">
                    <a:pos x="114" y="20"/>
                  </a:cxn>
                  <a:cxn ang="0">
                    <a:pos x="85" y="10"/>
                  </a:cxn>
                  <a:cxn ang="0">
                    <a:pos x="60" y="5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2514">
                    <a:moveTo>
                      <a:pt x="0" y="0"/>
                    </a:moveTo>
                    <a:lnTo>
                      <a:pt x="0" y="2514"/>
                    </a:lnTo>
                    <a:lnTo>
                      <a:pt x="0" y="2514"/>
                    </a:lnTo>
                    <a:lnTo>
                      <a:pt x="30" y="2509"/>
                    </a:lnTo>
                    <a:lnTo>
                      <a:pt x="30" y="2509"/>
                    </a:lnTo>
                    <a:lnTo>
                      <a:pt x="60" y="2499"/>
                    </a:lnTo>
                    <a:lnTo>
                      <a:pt x="85" y="2490"/>
                    </a:lnTo>
                    <a:lnTo>
                      <a:pt x="114" y="2465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85" y="10"/>
                    </a:lnTo>
                    <a:lnTo>
                      <a:pt x="60" y="5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3"/>
              <p:cNvSpPr>
                <a:spLocks/>
              </p:cNvSpPr>
              <p:nvPr/>
            </p:nvSpPr>
            <p:spPr bwMode="auto">
              <a:xfrm>
                <a:off x="19811450" y="8992040"/>
                <a:ext cx="98961" cy="358459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90" y="168"/>
                  </a:cxn>
                  <a:cxn ang="0">
                    <a:pos x="90" y="0"/>
                  </a:cxn>
                </a:cxnLst>
                <a:rect l="0" t="0" r="r" b="b"/>
                <a:pathLst>
                  <a:path w="90" h="326">
                    <a:moveTo>
                      <a:pt x="90" y="0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90" y="16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4"/>
              <p:cNvSpPr>
                <a:spLocks/>
              </p:cNvSpPr>
              <p:nvPr/>
            </p:nvSpPr>
            <p:spPr bwMode="auto">
              <a:xfrm>
                <a:off x="19827944" y="9012932"/>
                <a:ext cx="86866" cy="332069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7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02"/>
                  </a:cxn>
                  <a:cxn ang="0">
                    <a:pos x="79" y="159"/>
                  </a:cxn>
                  <a:cxn ang="0">
                    <a:pos x="79" y="0"/>
                  </a:cxn>
                </a:cxnLst>
                <a:rect l="0" t="0" r="r" b="b"/>
                <a:pathLst>
                  <a:path w="79" h="302">
                    <a:moveTo>
                      <a:pt x="79" y="0"/>
                    </a:moveTo>
                    <a:lnTo>
                      <a:pt x="7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9" y="15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5"/>
              <p:cNvSpPr>
                <a:spLocks/>
              </p:cNvSpPr>
              <p:nvPr/>
            </p:nvSpPr>
            <p:spPr bwMode="auto">
              <a:xfrm>
                <a:off x="19925805" y="8992040"/>
                <a:ext cx="566277" cy="190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515" y="173"/>
                  </a:cxn>
                  <a:cxn ang="0">
                    <a:pos x="515" y="173"/>
                  </a:cxn>
                  <a:cxn ang="0">
                    <a:pos x="515" y="0"/>
                  </a:cxn>
                  <a:cxn ang="0">
                    <a:pos x="51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5" h="173">
                    <a:moveTo>
                      <a:pt x="0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515" y="173"/>
                    </a:lnTo>
                    <a:lnTo>
                      <a:pt x="515" y="173"/>
                    </a:lnTo>
                    <a:lnTo>
                      <a:pt x="515" y="0"/>
                    </a:lnTo>
                    <a:lnTo>
                      <a:pt x="5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6"/>
              <p:cNvSpPr>
                <a:spLocks/>
              </p:cNvSpPr>
              <p:nvPr/>
            </p:nvSpPr>
            <p:spPr bwMode="auto">
              <a:xfrm>
                <a:off x="19947797" y="9012932"/>
                <a:ext cx="544286" cy="169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9"/>
                  </a:cxn>
                  <a:cxn ang="0">
                    <a:pos x="0" y="149"/>
                  </a:cxn>
                  <a:cxn ang="0">
                    <a:pos x="495" y="154"/>
                  </a:cxn>
                  <a:cxn ang="0">
                    <a:pos x="495" y="154"/>
                  </a:cxn>
                  <a:cxn ang="0">
                    <a:pos x="495" y="0"/>
                  </a:cxn>
                  <a:cxn ang="0">
                    <a:pos x="49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5" h="154">
                    <a:moveTo>
                      <a:pt x="0" y="0"/>
                    </a:moveTo>
                    <a:lnTo>
                      <a:pt x="0" y="0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495" y="154"/>
                    </a:lnTo>
                    <a:lnTo>
                      <a:pt x="495" y="154"/>
                    </a:lnTo>
                    <a:lnTo>
                      <a:pt x="495" y="0"/>
                    </a:lnTo>
                    <a:lnTo>
                      <a:pt x="49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7"/>
              <p:cNvSpPr>
                <a:spLocks/>
              </p:cNvSpPr>
              <p:nvPr/>
            </p:nvSpPr>
            <p:spPr bwMode="auto">
              <a:xfrm>
                <a:off x="19811450" y="9187763"/>
                <a:ext cx="680632" cy="212217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0" y="173"/>
                  </a:cxn>
                  <a:cxn ang="0">
                    <a:pos x="619" y="193"/>
                  </a:cxn>
                  <a:cxn ang="0">
                    <a:pos x="619" y="193"/>
                  </a:cxn>
                  <a:cxn ang="0">
                    <a:pos x="619" y="10"/>
                  </a:cxn>
                  <a:cxn ang="0">
                    <a:pos x="99" y="0"/>
                  </a:cxn>
                  <a:cxn ang="0">
                    <a:pos x="0" y="173"/>
                  </a:cxn>
                </a:cxnLst>
                <a:rect l="0" t="0" r="r" b="b"/>
                <a:pathLst>
                  <a:path w="619" h="193">
                    <a:moveTo>
                      <a:pt x="0" y="173"/>
                    </a:moveTo>
                    <a:lnTo>
                      <a:pt x="0" y="173"/>
                    </a:lnTo>
                    <a:lnTo>
                      <a:pt x="619" y="193"/>
                    </a:lnTo>
                    <a:lnTo>
                      <a:pt x="619" y="193"/>
                    </a:lnTo>
                    <a:lnTo>
                      <a:pt x="619" y="10"/>
                    </a:lnTo>
                    <a:lnTo>
                      <a:pt x="99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8"/>
              <p:cNvSpPr>
                <a:spLocks/>
              </p:cNvSpPr>
              <p:nvPr/>
            </p:nvSpPr>
            <p:spPr bwMode="auto">
              <a:xfrm>
                <a:off x="19648714" y="8305910"/>
                <a:ext cx="848866" cy="609160"/>
              </a:xfrm>
              <a:custGeom>
                <a:avLst/>
                <a:gdLst/>
                <a:ahLst/>
                <a:cxnLst>
                  <a:cxn ang="0">
                    <a:pos x="772" y="554"/>
                  </a:cxn>
                  <a:cxn ang="0">
                    <a:pos x="0" y="554"/>
                  </a:cxn>
                  <a:cxn ang="0">
                    <a:pos x="0" y="40"/>
                  </a:cxn>
                  <a:cxn ang="0">
                    <a:pos x="772" y="0"/>
                  </a:cxn>
                  <a:cxn ang="0">
                    <a:pos x="772" y="554"/>
                  </a:cxn>
                </a:cxnLst>
                <a:rect l="0" t="0" r="r" b="b"/>
                <a:pathLst>
                  <a:path w="772" h="554">
                    <a:moveTo>
                      <a:pt x="772" y="554"/>
                    </a:moveTo>
                    <a:lnTo>
                      <a:pt x="0" y="554"/>
                    </a:lnTo>
                    <a:lnTo>
                      <a:pt x="0" y="40"/>
                    </a:lnTo>
                    <a:lnTo>
                      <a:pt x="772" y="0"/>
                    </a:lnTo>
                    <a:lnTo>
                      <a:pt x="772" y="554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9"/>
              <p:cNvSpPr>
                <a:spLocks/>
              </p:cNvSpPr>
              <p:nvPr/>
            </p:nvSpPr>
            <p:spPr bwMode="auto">
              <a:xfrm>
                <a:off x="19676204" y="8333399"/>
                <a:ext cx="821377" cy="549784"/>
              </a:xfrm>
              <a:custGeom>
                <a:avLst/>
                <a:gdLst/>
                <a:ahLst/>
                <a:cxnLst>
                  <a:cxn ang="0">
                    <a:pos x="747" y="500"/>
                  </a:cxn>
                  <a:cxn ang="0">
                    <a:pos x="0" y="500"/>
                  </a:cxn>
                  <a:cxn ang="0">
                    <a:pos x="0" y="39"/>
                  </a:cxn>
                  <a:cxn ang="0">
                    <a:pos x="747" y="0"/>
                  </a:cxn>
                  <a:cxn ang="0">
                    <a:pos x="747" y="500"/>
                  </a:cxn>
                </a:cxnLst>
                <a:rect l="0" t="0" r="r" b="b"/>
                <a:pathLst>
                  <a:path w="747" h="500">
                    <a:moveTo>
                      <a:pt x="747" y="500"/>
                    </a:moveTo>
                    <a:lnTo>
                      <a:pt x="0" y="500"/>
                    </a:lnTo>
                    <a:lnTo>
                      <a:pt x="0" y="39"/>
                    </a:lnTo>
                    <a:lnTo>
                      <a:pt x="747" y="0"/>
                    </a:lnTo>
                    <a:lnTo>
                      <a:pt x="747" y="50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20"/>
              <p:cNvSpPr>
                <a:spLocks noEditPoints="1"/>
              </p:cNvSpPr>
              <p:nvPr/>
            </p:nvSpPr>
            <p:spPr bwMode="auto">
              <a:xfrm>
                <a:off x="19637719" y="8294914"/>
                <a:ext cx="870857" cy="631152"/>
              </a:xfrm>
              <a:custGeom>
                <a:avLst/>
                <a:gdLst/>
                <a:ahLst/>
                <a:cxnLst>
                  <a:cxn ang="0">
                    <a:pos x="20" y="554"/>
                  </a:cxn>
                  <a:cxn ang="0">
                    <a:pos x="20" y="554"/>
                  </a:cxn>
                  <a:cxn ang="0">
                    <a:pos x="20" y="337"/>
                  </a:cxn>
                  <a:cxn ang="0">
                    <a:pos x="772" y="312"/>
                  </a:cxn>
                  <a:cxn ang="0">
                    <a:pos x="772" y="312"/>
                  </a:cxn>
                  <a:cxn ang="0">
                    <a:pos x="772" y="554"/>
                  </a:cxn>
                  <a:cxn ang="0">
                    <a:pos x="772" y="554"/>
                  </a:cxn>
                  <a:cxn ang="0">
                    <a:pos x="20" y="554"/>
                  </a:cxn>
                  <a:cxn ang="0">
                    <a:pos x="20" y="554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72" y="292"/>
                  </a:cxn>
                  <a:cxn ang="0">
                    <a:pos x="20" y="317"/>
                  </a:cxn>
                  <a:cxn ang="0">
                    <a:pos x="20" y="317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772" y="25"/>
                  </a:cxn>
                  <a:cxn ang="0">
                    <a:pos x="772" y="25"/>
                  </a:cxn>
                  <a:cxn ang="0">
                    <a:pos x="787" y="5"/>
                  </a:cxn>
                  <a:cxn ang="0">
                    <a:pos x="787" y="5"/>
                  </a:cxn>
                  <a:cxn ang="0">
                    <a:pos x="782" y="0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0" y="45"/>
                  </a:cxn>
                  <a:cxn ang="0">
                    <a:pos x="0" y="50"/>
                  </a:cxn>
                  <a:cxn ang="0">
                    <a:pos x="0" y="564"/>
                  </a:cxn>
                  <a:cxn ang="0">
                    <a:pos x="0" y="564"/>
                  </a:cxn>
                  <a:cxn ang="0">
                    <a:pos x="0" y="569"/>
                  </a:cxn>
                  <a:cxn ang="0">
                    <a:pos x="10" y="574"/>
                  </a:cxn>
                  <a:cxn ang="0">
                    <a:pos x="782" y="574"/>
                  </a:cxn>
                  <a:cxn ang="0">
                    <a:pos x="782" y="574"/>
                  </a:cxn>
                  <a:cxn ang="0">
                    <a:pos x="787" y="569"/>
                  </a:cxn>
                  <a:cxn ang="0">
                    <a:pos x="792" y="564"/>
                  </a:cxn>
                  <a:cxn ang="0">
                    <a:pos x="792" y="10"/>
                  </a:cxn>
                  <a:cxn ang="0">
                    <a:pos x="792" y="10"/>
                  </a:cxn>
                  <a:cxn ang="0">
                    <a:pos x="787" y="5"/>
                  </a:cxn>
                  <a:cxn ang="0">
                    <a:pos x="787" y="5"/>
                  </a:cxn>
                </a:cxnLst>
                <a:rect l="0" t="0" r="r" b="b"/>
                <a:pathLst>
                  <a:path w="792" h="574">
                    <a:moveTo>
                      <a:pt x="20" y="554"/>
                    </a:moveTo>
                    <a:lnTo>
                      <a:pt x="20" y="554"/>
                    </a:lnTo>
                    <a:lnTo>
                      <a:pt x="20" y="337"/>
                    </a:lnTo>
                    <a:lnTo>
                      <a:pt x="772" y="312"/>
                    </a:lnTo>
                    <a:lnTo>
                      <a:pt x="772" y="312"/>
                    </a:lnTo>
                    <a:lnTo>
                      <a:pt x="772" y="554"/>
                    </a:lnTo>
                    <a:lnTo>
                      <a:pt x="772" y="554"/>
                    </a:lnTo>
                    <a:lnTo>
                      <a:pt x="20" y="554"/>
                    </a:lnTo>
                    <a:lnTo>
                      <a:pt x="20" y="554"/>
                    </a:lnTo>
                    <a:close/>
                    <a:moveTo>
                      <a:pt x="772" y="25"/>
                    </a:moveTo>
                    <a:lnTo>
                      <a:pt x="772" y="25"/>
                    </a:lnTo>
                    <a:lnTo>
                      <a:pt x="772" y="292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772" y="25"/>
                    </a:lnTo>
                    <a:lnTo>
                      <a:pt x="772" y="25"/>
                    </a:lnTo>
                    <a:close/>
                    <a:moveTo>
                      <a:pt x="787" y="5"/>
                    </a:moveTo>
                    <a:lnTo>
                      <a:pt x="787" y="5"/>
                    </a:lnTo>
                    <a:lnTo>
                      <a:pt x="782" y="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0" y="45"/>
                    </a:lnTo>
                    <a:lnTo>
                      <a:pt x="0" y="50"/>
                    </a:lnTo>
                    <a:lnTo>
                      <a:pt x="0" y="564"/>
                    </a:lnTo>
                    <a:lnTo>
                      <a:pt x="0" y="564"/>
                    </a:lnTo>
                    <a:lnTo>
                      <a:pt x="0" y="569"/>
                    </a:lnTo>
                    <a:lnTo>
                      <a:pt x="10" y="574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7" y="569"/>
                    </a:lnTo>
                    <a:lnTo>
                      <a:pt x="792" y="564"/>
                    </a:lnTo>
                    <a:lnTo>
                      <a:pt x="792" y="10"/>
                    </a:lnTo>
                    <a:lnTo>
                      <a:pt x="792" y="10"/>
                    </a:lnTo>
                    <a:lnTo>
                      <a:pt x="787" y="5"/>
                    </a:lnTo>
                    <a:lnTo>
                      <a:pt x="7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1"/>
              <p:cNvSpPr>
                <a:spLocks/>
              </p:cNvSpPr>
              <p:nvPr/>
            </p:nvSpPr>
            <p:spPr bwMode="auto">
              <a:xfrm>
                <a:off x="19621225" y="8975547"/>
                <a:ext cx="141845" cy="146243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4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4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8"/>
                  </a:cxn>
                  <a:cxn ang="0">
                    <a:pos x="65" y="133"/>
                  </a:cxn>
                  <a:cxn ang="0">
                    <a:pos x="65" y="133"/>
                  </a:cxn>
                  <a:cxn ang="0">
                    <a:pos x="89" y="128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3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4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8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9" y="128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2"/>
              <p:cNvSpPr>
                <a:spLocks/>
              </p:cNvSpPr>
              <p:nvPr/>
            </p:nvSpPr>
            <p:spPr bwMode="auto">
              <a:xfrm>
                <a:off x="19643217" y="9003035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4"/>
                  </a:cxn>
                  <a:cxn ang="0">
                    <a:pos x="74" y="9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9"/>
                  </a:cxn>
                  <a:cxn ang="0">
                    <a:pos x="5" y="2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4"/>
                    </a:lnTo>
                    <a:lnTo>
                      <a:pt x="74" y="9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9"/>
                    </a:lnTo>
                    <a:lnTo>
                      <a:pt x="5" y="2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3"/>
              <p:cNvSpPr>
                <a:spLocks noEditPoints="1"/>
              </p:cNvSpPr>
              <p:nvPr/>
            </p:nvSpPr>
            <p:spPr bwMode="auto">
              <a:xfrm>
                <a:off x="19632221" y="8992040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39"/>
                  </a:cxn>
                  <a:cxn ang="0">
                    <a:pos x="30" y="29"/>
                  </a:cxn>
                  <a:cxn ang="0">
                    <a:pos x="40" y="19"/>
                  </a:cxn>
                  <a:cxn ang="0">
                    <a:pos x="55" y="19"/>
                  </a:cxn>
                  <a:cxn ang="0">
                    <a:pos x="55" y="19"/>
                  </a:cxn>
                  <a:cxn ang="0">
                    <a:pos x="69" y="19"/>
                  </a:cxn>
                  <a:cxn ang="0">
                    <a:pos x="79" y="29"/>
                  </a:cxn>
                  <a:cxn ang="0">
                    <a:pos x="84" y="39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4"/>
                  </a:cxn>
                  <a:cxn ang="0">
                    <a:pos x="94" y="14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4"/>
                  </a:cxn>
                  <a:cxn ang="0">
                    <a:pos x="5" y="34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39"/>
                    </a:lnTo>
                    <a:lnTo>
                      <a:pt x="30" y="29"/>
                    </a:lnTo>
                    <a:lnTo>
                      <a:pt x="40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69" y="19"/>
                    </a:lnTo>
                    <a:lnTo>
                      <a:pt x="79" y="29"/>
                    </a:lnTo>
                    <a:lnTo>
                      <a:pt x="84" y="39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4"/>
                    </a:lnTo>
                    <a:lnTo>
                      <a:pt x="94" y="14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4"/>
                    </a:lnTo>
                    <a:lnTo>
                      <a:pt x="5" y="3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4"/>
              <p:cNvSpPr>
                <a:spLocks/>
              </p:cNvSpPr>
              <p:nvPr/>
            </p:nvSpPr>
            <p:spPr bwMode="auto">
              <a:xfrm>
                <a:off x="19621225" y="9149278"/>
                <a:ext cx="141845" cy="147342"/>
              </a:xfrm>
              <a:custGeom>
                <a:avLst/>
                <a:gdLst/>
                <a:ahLst/>
                <a:cxnLst>
                  <a:cxn ang="0">
                    <a:pos x="129" y="69"/>
                  </a:cxn>
                  <a:cxn ang="0">
                    <a:pos x="129" y="69"/>
                  </a:cxn>
                  <a:cxn ang="0">
                    <a:pos x="124" y="45"/>
                  </a:cxn>
                  <a:cxn ang="0">
                    <a:pos x="109" y="20"/>
                  </a:cxn>
                  <a:cxn ang="0">
                    <a:pos x="89" y="5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40" y="5"/>
                  </a:cxn>
                  <a:cxn ang="0">
                    <a:pos x="20" y="20"/>
                  </a:cxn>
                  <a:cxn ang="0">
                    <a:pos x="5" y="45"/>
                  </a:cxn>
                  <a:cxn ang="0">
                    <a:pos x="0" y="69"/>
                  </a:cxn>
                  <a:cxn ang="0">
                    <a:pos x="0" y="69"/>
                  </a:cxn>
                  <a:cxn ang="0">
                    <a:pos x="5" y="94"/>
                  </a:cxn>
                  <a:cxn ang="0">
                    <a:pos x="20" y="114"/>
                  </a:cxn>
                  <a:cxn ang="0">
                    <a:pos x="40" y="129"/>
                  </a:cxn>
                  <a:cxn ang="0">
                    <a:pos x="65" y="134"/>
                  </a:cxn>
                  <a:cxn ang="0">
                    <a:pos x="65" y="134"/>
                  </a:cxn>
                  <a:cxn ang="0">
                    <a:pos x="89" y="129"/>
                  </a:cxn>
                  <a:cxn ang="0">
                    <a:pos x="109" y="114"/>
                  </a:cxn>
                  <a:cxn ang="0">
                    <a:pos x="124" y="94"/>
                  </a:cxn>
                  <a:cxn ang="0">
                    <a:pos x="129" y="69"/>
                  </a:cxn>
                  <a:cxn ang="0">
                    <a:pos x="129" y="69"/>
                  </a:cxn>
                </a:cxnLst>
                <a:rect l="0" t="0" r="r" b="b"/>
                <a:pathLst>
                  <a:path w="129" h="134">
                    <a:moveTo>
                      <a:pt x="129" y="69"/>
                    </a:moveTo>
                    <a:lnTo>
                      <a:pt x="129" y="69"/>
                    </a:lnTo>
                    <a:lnTo>
                      <a:pt x="124" y="45"/>
                    </a:lnTo>
                    <a:lnTo>
                      <a:pt x="109" y="20"/>
                    </a:lnTo>
                    <a:lnTo>
                      <a:pt x="89" y="5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0" y="5"/>
                    </a:lnTo>
                    <a:lnTo>
                      <a:pt x="20" y="20"/>
                    </a:lnTo>
                    <a:lnTo>
                      <a:pt x="5" y="45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5" y="94"/>
                    </a:lnTo>
                    <a:lnTo>
                      <a:pt x="20" y="114"/>
                    </a:lnTo>
                    <a:lnTo>
                      <a:pt x="40" y="129"/>
                    </a:lnTo>
                    <a:lnTo>
                      <a:pt x="65" y="134"/>
                    </a:lnTo>
                    <a:lnTo>
                      <a:pt x="65" y="134"/>
                    </a:lnTo>
                    <a:lnTo>
                      <a:pt x="89" y="129"/>
                    </a:lnTo>
                    <a:lnTo>
                      <a:pt x="109" y="114"/>
                    </a:lnTo>
                    <a:lnTo>
                      <a:pt x="124" y="94"/>
                    </a:lnTo>
                    <a:lnTo>
                      <a:pt x="129" y="69"/>
                    </a:lnTo>
                    <a:lnTo>
                      <a:pt x="129" y="69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5"/>
              <p:cNvSpPr>
                <a:spLocks/>
              </p:cNvSpPr>
              <p:nvPr/>
            </p:nvSpPr>
            <p:spPr bwMode="auto">
              <a:xfrm>
                <a:off x="19643217" y="9176767"/>
                <a:ext cx="97862" cy="97862"/>
              </a:xfrm>
              <a:custGeom>
                <a:avLst/>
                <a:gdLst/>
                <a:ahLst/>
                <a:cxnLst>
                  <a:cxn ang="0">
                    <a:pos x="89" y="44"/>
                  </a:cxn>
                  <a:cxn ang="0">
                    <a:pos x="89" y="44"/>
                  </a:cxn>
                  <a:cxn ang="0">
                    <a:pos x="84" y="25"/>
                  </a:cxn>
                  <a:cxn ang="0">
                    <a:pos x="74" y="10"/>
                  </a:cxn>
                  <a:cxn ang="0">
                    <a:pos x="59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0" y="0"/>
                  </a:cxn>
                  <a:cxn ang="0">
                    <a:pos x="15" y="10"/>
                  </a:cxn>
                  <a:cxn ang="0">
                    <a:pos x="5" y="25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5" y="59"/>
                  </a:cxn>
                  <a:cxn ang="0">
                    <a:pos x="15" y="74"/>
                  </a:cxn>
                  <a:cxn ang="0">
                    <a:pos x="30" y="84"/>
                  </a:cxn>
                  <a:cxn ang="0">
                    <a:pos x="45" y="89"/>
                  </a:cxn>
                  <a:cxn ang="0">
                    <a:pos x="45" y="89"/>
                  </a:cxn>
                  <a:cxn ang="0">
                    <a:pos x="59" y="84"/>
                  </a:cxn>
                  <a:cxn ang="0">
                    <a:pos x="74" y="74"/>
                  </a:cxn>
                  <a:cxn ang="0">
                    <a:pos x="84" y="59"/>
                  </a:cxn>
                  <a:cxn ang="0">
                    <a:pos x="89" y="44"/>
                  </a:cxn>
                  <a:cxn ang="0">
                    <a:pos x="89" y="44"/>
                  </a:cxn>
                </a:cxnLst>
                <a:rect l="0" t="0" r="r" b="b"/>
                <a:pathLst>
                  <a:path w="89" h="89">
                    <a:moveTo>
                      <a:pt x="89" y="44"/>
                    </a:moveTo>
                    <a:lnTo>
                      <a:pt x="89" y="44"/>
                    </a:lnTo>
                    <a:lnTo>
                      <a:pt x="84" y="25"/>
                    </a:lnTo>
                    <a:lnTo>
                      <a:pt x="74" y="10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5" y="10"/>
                    </a:lnTo>
                    <a:lnTo>
                      <a:pt x="5" y="2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5" y="59"/>
                    </a:lnTo>
                    <a:lnTo>
                      <a:pt x="15" y="74"/>
                    </a:lnTo>
                    <a:lnTo>
                      <a:pt x="30" y="84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59" y="84"/>
                    </a:lnTo>
                    <a:lnTo>
                      <a:pt x="74" y="74"/>
                    </a:lnTo>
                    <a:lnTo>
                      <a:pt x="84" y="59"/>
                    </a:lnTo>
                    <a:lnTo>
                      <a:pt x="89" y="44"/>
                    </a:lnTo>
                    <a:lnTo>
                      <a:pt x="8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6"/>
              <p:cNvSpPr>
                <a:spLocks noEditPoints="1"/>
              </p:cNvSpPr>
              <p:nvPr/>
            </p:nvSpPr>
            <p:spPr bwMode="auto">
              <a:xfrm>
                <a:off x="19632221" y="9165771"/>
                <a:ext cx="119853" cy="119853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5" y="40"/>
                  </a:cxn>
                  <a:cxn ang="0">
                    <a:pos x="30" y="30"/>
                  </a:cxn>
                  <a:cxn ang="0">
                    <a:pos x="40" y="20"/>
                  </a:cxn>
                  <a:cxn ang="0">
                    <a:pos x="55" y="20"/>
                  </a:cxn>
                  <a:cxn ang="0">
                    <a:pos x="55" y="20"/>
                  </a:cxn>
                  <a:cxn ang="0">
                    <a:pos x="69" y="20"/>
                  </a:cxn>
                  <a:cxn ang="0">
                    <a:pos x="79" y="30"/>
                  </a:cxn>
                  <a:cxn ang="0">
                    <a:pos x="84" y="40"/>
                  </a:cxn>
                  <a:cxn ang="0">
                    <a:pos x="89" y="54"/>
                  </a:cxn>
                  <a:cxn ang="0">
                    <a:pos x="89" y="54"/>
                  </a:cxn>
                  <a:cxn ang="0">
                    <a:pos x="84" y="64"/>
                  </a:cxn>
                  <a:cxn ang="0">
                    <a:pos x="79" y="79"/>
                  </a:cxn>
                  <a:cxn ang="0">
                    <a:pos x="69" y="84"/>
                  </a:cxn>
                  <a:cxn ang="0">
                    <a:pos x="55" y="89"/>
                  </a:cxn>
                  <a:cxn ang="0">
                    <a:pos x="55" y="89"/>
                  </a:cxn>
                  <a:cxn ang="0">
                    <a:pos x="40" y="84"/>
                  </a:cxn>
                  <a:cxn ang="0">
                    <a:pos x="30" y="79"/>
                  </a:cxn>
                  <a:cxn ang="0">
                    <a:pos x="25" y="64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5" y="74"/>
                  </a:cxn>
                  <a:cxn ang="0">
                    <a:pos x="20" y="94"/>
                  </a:cxn>
                  <a:cxn ang="0">
                    <a:pos x="35" y="104"/>
                  </a:cxn>
                  <a:cxn ang="0">
                    <a:pos x="55" y="109"/>
                  </a:cxn>
                  <a:cxn ang="0">
                    <a:pos x="55" y="109"/>
                  </a:cxn>
                  <a:cxn ang="0">
                    <a:pos x="74" y="104"/>
                  </a:cxn>
                  <a:cxn ang="0">
                    <a:pos x="94" y="94"/>
                  </a:cxn>
                  <a:cxn ang="0">
                    <a:pos x="104" y="74"/>
                  </a:cxn>
                  <a:cxn ang="0">
                    <a:pos x="109" y="54"/>
                  </a:cxn>
                  <a:cxn ang="0">
                    <a:pos x="109" y="54"/>
                  </a:cxn>
                  <a:cxn ang="0">
                    <a:pos x="104" y="35"/>
                  </a:cxn>
                  <a:cxn ang="0">
                    <a:pos x="94" y="15"/>
                  </a:cxn>
                  <a:cxn ang="0">
                    <a:pos x="74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35" y="5"/>
                  </a:cxn>
                  <a:cxn ang="0">
                    <a:pos x="20" y="15"/>
                  </a:cxn>
                  <a:cxn ang="0">
                    <a:pos x="5" y="35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109" h="109">
                    <a:moveTo>
                      <a:pt x="20" y="54"/>
                    </a:moveTo>
                    <a:lnTo>
                      <a:pt x="20" y="54"/>
                    </a:lnTo>
                    <a:lnTo>
                      <a:pt x="25" y="40"/>
                    </a:lnTo>
                    <a:lnTo>
                      <a:pt x="30" y="30"/>
                    </a:lnTo>
                    <a:lnTo>
                      <a:pt x="40" y="20"/>
                    </a:lnTo>
                    <a:lnTo>
                      <a:pt x="55" y="20"/>
                    </a:lnTo>
                    <a:lnTo>
                      <a:pt x="55" y="20"/>
                    </a:lnTo>
                    <a:lnTo>
                      <a:pt x="69" y="20"/>
                    </a:lnTo>
                    <a:lnTo>
                      <a:pt x="79" y="30"/>
                    </a:lnTo>
                    <a:lnTo>
                      <a:pt x="84" y="40"/>
                    </a:lnTo>
                    <a:lnTo>
                      <a:pt x="89" y="54"/>
                    </a:lnTo>
                    <a:lnTo>
                      <a:pt x="89" y="54"/>
                    </a:lnTo>
                    <a:lnTo>
                      <a:pt x="84" y="64"/>
                    </a:lnTo>
                    <a:lnTo>
                      <a:pt x="79" y="79"/>
                    </a:lnTo>
                    <a:lnTo>
                      <a:pt x="69" y="84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40" y="84"/>
                    </a:lnTo>
                    <a:lnTo>
                      <a:pt x="30" y="79"/>
                    </a:lnTo>
                    <a:lnTo>
                      <a:pt x="25" y="64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  <a:moveTo>
                      <a:pt x="0" y="54"/>
                    </a:moveTo>
                    <a:lnTo>
                      <a:pt x="0" y="54"/>
                    </a:lnTo>
                    <a:lnTo>
                      <a:pt x="5" y="74"/>
                    </a:lnTo>
                    <a:lnTo>
                      <a:pt x="20" y="94"/>
                    </a:lnTo>
                    <a:lnTo>
                      <a:pt x="35" y="104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74" y="104"/>
                    </a:lnTo>
                    <a:lnTo>
                      <a:pt x="94" y="94"/>
                    </a:lnTo>
                    <a:lnTo>
                      <a:pt x="104" y="74"/>
                    </a:lnTo>
                    <a:lnTo>
                      <a:pt x="109" y="54"/>
                    </a:lnTo>
                    <a:lnTo>
                      <a:pt x="109" y="54"/>
                    </a:lnTo>
                    <a:lnTo>
                      <a:pt x="104" y="35"/>
                    </a:lnTo>
                    <a:lnTo>
                      <a:pt x="94" y="15"/>
                    </a:lnTo>
                    <a:lnTo>
                      <a:pt x="74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35" y="5"/>
                    </a:lnTo>
                    <a:lnTo>
                      <a:pt x="20" y="15"/>
                    </a:lnTo>
                    <a:lnTo>
                      <a:pt x="5" y="35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7"/>
              <p:cNvSpPr>
                <a:spLocks/>
              </p:cNvSpPr>
              <p:nvPr/>
            </p:nvSpPr>
            <p:spPr bwMode="auto">
              <a:xfrm>
                <a:off x="19719087" y="8359789"/>
                <a:ext cx="730113" cy="234208"/>
              </a:xfrm>
              <a:custGeom>
                <a:avLst/>
                <a:gdLst/>
                <a:ahLst/>
                <a:cxnLst>
                  <a:cxn ang="0">
                    <a:pos x="664" y="193"/>
                  </a:cxn>
                  <a:cxn ang="0">
                    <a:pos x="0" y="213"/>
                  </a:cxn>
                  <a:cxn ang="0">
                    <a:pos x="0" y="35"/>
                  </a:cxn>
                  <a:cxn ang="0">
                    <a:pos x="664" y="0"/>
                  </a:cxn>
                  <a:cxn ang="0">
                    <a:pos x="664" y="193"/>
                  </a:cxn>
                </a:cxnLst>
                <a:rect l="0" t="0" r="r" b="b"/>
                <a:pathLst>
                  <a:path w="664" h="213">
                    <a:moveTo>
                      <a:pt x="664" y="193"/>
                    </a:moveTo>
                    <a:lnTo>
                      <a:pt x="0" y="213"/>
                    </a:lnTo>
                    <a:lnTo>
                      <a:pt x="0" y="35"/>
                    </a:lnTo>
                    <a:lnTo>
                      <a:pt x="664" y="0"/>
                    </a:lnTo>
                    <a:lnTo>
                      <a:pt x="664" y="193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8"/>
              <p:cNvSpPr>
                <a:spLocks/>
              </p:cNvSpPr>
              <p:nvPr/>
            </p:nvSpPr>
            <p:spPr bwMode="auto">
              <a:xfrm>
                <a:off x="19719087" y="8458750"/>
                <a:ext cx="702624" cy="113256"/>
              </a:xfrm>
              <a:custGeom>
                <a:avLst/>
                <a:gdLst/>
                <a:ahLst/>
                <a:cxnLst>
                  <a:cxn ang="0">
                    <a:pos x="639" y="84"/>
                  </a:cxn>
                  <a:cxn ang="0">
                    <a:pos x="0" y="103"/>
                  </a:cxn>
                  <a:cxn ang="0">
                    <a:pos x="0" y="39"/>
                  </a:cxn>
                  <a:cxn ang="0">
                    <a:pos x="639" y="0"/>
                  </a:cxn>
                  <a:cxn ang="0">
                    <a:pos x="639" y="84"/>
                  </a:cxn>
                </a:cxnLst>
                <a:rect l="0" t="0" r="r" b="b"/>
                <a:pathLst>
                  <a:path w="639" h="103">
                    <a:moveTo>
                      <a:pt x="639" y="84"/>
                    </a:moveTo>
                    <a:lnTo>
                      <a:pt x="0" y="103"/>
                    </a:lnTo>
                    <a:lnTo>
                      <a:pt x="0" y="39"/>
                    </a:lnTo>
                    <a:lnTo>
                      <a:pt x="639" y="0"/>
                    </a:lnTo>
                    <a:lnTo>
                      <a:pt x="639" y="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29"/>
              <p:cNvSpPr>
                <a:spLocks noChangeArrowheads="1"/>
              </p:cNvSpPr>
              <p:nvPr/>
            </p:nvSpPr>
            <p:spPr bwMode="auto">
              <a:xfrm>
                <a:off x="19969788" y="9067910"/>
                <a:ext cx="522295" cy="4398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0"/>
              <p:cNvSpPr>
                <a:spLocks/>
              </p:cNvSpPr>
              <p:nvPr/>
            </p:nvSpPr>
            <p:spPr bwMode="auto">
              <a:xfrm>
                <a:off x="19969788" y="9045919"/>
                <a:ext cx="522295" cy="494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5" y="45"/>
                  </a:cxn>
                  <a:cxn ang="0">
                    <a:pos x="475" y="5"/>
                  </a:cxn>
                  <a:cxn ang="0">
                    <a:pos x="0" y="0"/>
                  </a:cxn>
                  <a:cxn ang="0">
                    <a:pos x="0" y="40"/>
                  </a:cxn>
                </a:cxnLst>
                <a:rect l="0" t="0" r="r" b="b"/>
                <a:pathLst>
                  <a:path w="475" h="45">
                    <a:moveTo>
                      <a:pt x="0" y="40"/>
                    </a:moveTo>
                    <a:lnTo>
                      <a:pt x="475" y="45"/>
                    </a:lnTo>
                    <a:lnTo>
                      <a:pt x="475" y="5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1"/>
              <p:cNvSpPr>
                <a:spLocks/>
              </p:cNvSpPr>
              <p:nvPr/>
            </p:nvSpPr>
            <p:spPr bwMode="auto">
              <a:xfrm>
                <a:off x="21161719" y="9938767"/>
                <a:ext cx="505801" cy="800485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460" y="0"/>
                  </a:cxn>
                  <a:cxn ang="0">
                    <a:pos x="460" y="525"/>
                  </a:cxn>
                  <a:cxn ang="0">
                    <a:pos x="460" y="525"/>
                  </a:cxn>
                  <a:cxn ang="0">
                    <a:pos x="0" y="728"/>
                  </a:cxn>
                  <a:cxn ang="0">
                    <a:pos x="0" y="728"/>
                  </a:cxn>
                  <a:cxn ang="0">
                    <a:pos x="5" y="634"/>
                  </a:cxn>
                  <a:cxn ang="0">
                    <a:pos x="20" y="559"/>
                  </a:cxn>
                  <a:cxn ang="0">
                    <a:pos x="40" y="490"/>
                  </a:cxn>
                  <a:cxn ang="0">
                    <a:pos x="64" y="436"/>
                  </a:cxn>
                  <a:cxn ang="0">
                    <a:pos x="94" y="391"/>
                  </a:cxn>
                  <a:cxn ang="0">
                    <a:pos x="129" y="356"/>
                  </a:cxn>
                  <a:cxn ang="0">
                    <a:pos x="163" y="322"/>
                  </a:cxn>
                  <a:cxn ang="0">
                    <a:pos x="203" y="292"/>
                  </a:cxn>
                  <a:cxn ang="0">
                    <a:pos x="277" y="242"/>
                  </a:cxn>
                  <a:cxn ang="0">
                    <a:pos x="317" y="218"/>
                  </a:cxn>
                  <a:cxn ang="0">
                    <a:pos x="351" y="183"/>
                  </a:cxn>
                  <a:cxn ang="0">
                    <a:pos x="386" y="148"/>
                  </a:cxn>
                  <a:cxn ang="0">
                    <a:pos x="416" y="109"/>
                  </a:cxn>
                  <a:cxn ang="0">
                    <a:pos x="440" y="59"/>
                  </a:cxn>
                  <a:cxn ang="0">
                    <a:pos x="460" y="0"/>
                  </a:cxn>
                  <a:cxn ang="0">
                    <a:pos x="460" y="0"/>
                  </a:cxn>
                </a:cxnLst>
                <a:rect l="0" t="0" r="r" b="b"/>
                <a:pathLst>
                  <a:path w="460" h="728">
                    <a:moveTo>
                      <a:pt x="460" y="0"/>
                    </a:moveTo>
                    <a:lnTo>
                      <a:pt x="460" y="0"/>
                    </a:lnTo>
                    <a:lnTo>
                      <a:pt x="460" y="525"/>
                    </a:lnTo>
                    <a:lnTo>
                      <a:pt x="460" y="525"/>
                    </a:lnTo>
                    <a:lnTo>
                      <a:pt x="0" y="728"/>
                    </a:lnTo>
                    <a:lnTo>
                      <a:pt x="0" y="728"/>
                    </a:lnTo>
                    <a:lnTo>
                      <a:pt x="5" y="634"/>
                    </a:lnTo>
                    <a:lnTo>
                      <a:pt x="20" y="559"/>
                    </a:lnTo>
                    <a:lnTo>
                      <a:pt x="40" y="490"/>
                    </a:lnTo>
                    <a:lnTo>
                      <a:pt x="64" y="436"/>
                    </a:lnTo>
                    <a:lnTo>
                      <a:pt x="94" y="391"/>
                    </a:lnTo>
                    <a:lnTo>
                      <a:pt x="129" y="356"/>
                    </a:lnTo>
                    <a:lnTo>
                      <a:pt x="163" y="322"/>
                    </a:lnTo>
                    <a:lnTo>
                      <a:pt x="203" y="292"/>
                    </a:lnTo>
                    <a:lnTo>
                      <a:pt x="277" y="242"/>
                    </a:lnTo>
                    <a:lnTo>
                      <a:pt x="317" y="218"/>
                    </a:lnTo>
                    <a:lnTo>
                      <a:pt x="351" y="183"/>
                    </a:lnTo>
                    <a:lnTo>
                      <a:pt x="386" y="148"/>
                    </a:lnTo>
                    <a:lnTo>
                      <a:pt x="416" y="109"/>
                    </a:lnTo>
                    <a:lnTo>
                      <a:pt x="440" y="59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2"/>
              <p:cNvSpPr>
                <a:spLocks noEditPoints="1"/>
              </p:cNvSpPr>
              <p:nvPr/>
            </p:nvSpPr>
            <p:spPr bwMode="auto">
              <a:xfrm>
                <a:off x="19539858" y="8186057"/>
                <a:ext cx="2171646" cy="2830286"/>
              </a:xfrm>
              <a:custGeom>
                <a:avLst/>
                <a:gdLst/>
                <a:ahLst/>
                <a:cxnLst>
                  <a:cxn ang="0">
                    <a:pos x="1935" y="2109"/>
                  </a:cxn>
                  <a:cxn ang="0">
                    <a:pos x="1089" y="59"/>
                  </a:cxn>
                  <a:cxn ang="0">
                    <a:pos x="1935" y="188"/>
                  </a:cxn>
                  <a:cxn ang="0">
                    <a:pos x="1935" y="2109"/>
                  </a:cxn>
                  <a:cxn ang="0">
                    <a:pos x="995" y="2520"/>
                  </a:cxn>
                  <a:cxn ang="0">
                    <a:pos x="970" y="2529"/>
                  </a:cxn>
                  <a:cxn ang="0">
                    <a:pos x="970" y="40"/>
                  </a:cxn>
                  <a:cxn ang="0">
                    <a:pos x="995" y="45"/>
                  </a:cxn>
                  <a:cxn ang="0">
                    <a:pos x="1049" y="2495"/>
                  </a:cxn>
                  <a:cxn ang="0">
                    <a:pos x="995" y="2520"/>
                  </a:cxn>
                  <a:cxn ang="0">
                    <a:pos x="935" y="2534"/>
                  </a:cxn>
                  <a:cxn ang="0">
                    <a:pos x="723" y="2520"/>
                  </a:cxn>
                  <a:cxn ang="0">
                    <a:pos x="406" y="2490"/>
                  </a:cxn>
                  <a:cxn ang="0">
                    <a:pos x="198" y="2460"/>
                  </a:cxn>
                  <a:cxn ang="0">
                    <a:pos x="49" y="2421"/>
                  </a:cxn>
                  <a:cxn ang="0">
                    <a:pos x="45" y="2416"/>
                  </a:cxn>
                  <a:cxn ang="0">
                    <a:pos x="40" y="2401"/>
                  </a:cxn>
                  <a:cxn ang="0">
                    <a:pos x="40" y="94"/>
                  </a:cxn>
                  <a:cxn ang="0">
                    <a:pos x="930" y="40"/>
                  </a:cxn>
                  <a:cxn ang="0">
                    <a:pos x="950" y="40"/>
                  </a:cxn>
                  <a:cxn ang="0">
                    <a:pos x="950" y="2529"/>
                  </a:cxn>
                  <a:cxn ang="0">
                    <a:pos x="935" y="2534"/>
                  </a:cxn>
                  <a:cxn ang="0">
                    <a:pos x="1000" y="5"/>
                  </a:cxn>
                  <a:cxn ang="0">
                    <a:pos x="950" y="0"/>
                  </a:cxn>
                  <a:cxn ang="0">
                    <a:pos x="930" y="0"/>
                  </a:cxn>
                  <a:cxn ang="0">
                    <a:pos x="15" y="54"/>
                  </a:cxn>
                  <a:cxn ang="0">
                    <a:pos x="0" y="74"/>
                  </a:cxn>
                  <a:cxn ang="0">
                    <a:pos x="0" y="2401"/>
                  </a:cxn>
                  <a:cxn ang="0">
                    <a:pos x="5" y="2430"/>
                  </a:cxn>
                  <a:cxn ang="0">
                    <a:pos x="30" y="2455"/>
                  </a:cxn>
                  <a:cxn ang="0">
                    <a:pos x="35" y="2455"/>
                  </a:cxn>
                  <a:cxn ang="0">
                    <a:pos x="124" y="2480"/>
                  </a:cxn>
                  <a:cxn ang="0">
                    <a:pos x="282" y="2515"/>
                  </a:cxn>
                  <a:cxn ang="0">
                    <a:pos x="544" y="2549"/>
                  </a:cxn>
                  <a:cxn ang="0">
                    <a:pos x="930" y="2574"/>
                  </a:cxn>
                  <a:cxn ang="0">
                    <a:pos x="955" y="2569"/>
                  </a:cxn>
                  <a:cxn ang="0">
                    <a:pos x="1010" y="2559"/>
                  </a:cxn>
                  <a:cxn ang="0">
                    <a:pos x="1960" y="2143"/>
                  </a:cxn>
                  <a:cxn ang="0">
                    <a:pos x="1975" y="2124"/>
                  </a:cxn>
                  <a:cxn ang="0">
                    <a:pos x="1975" y="168"/>
                  </a:cxn>
                  <a:cxn ang="0">
                    <a:pos x="1955" y="149"/>
                  </a:cxn>
                </a:cxnLst>
                <a:rect l="0" t="0" r="r" b="b"/>
                <a:pathLst>
                  <a:path w="1975" h="2574">
                    <a:moveTo>
                      <a:pt x="1935" y="2109"/>
                    </a:moveTo>
                    <a:lnTo>
                      <a:pt x="1935" y="2109"/>
                    </a:lnTo>
                    <a:lnTo>
                      <a:pt x="1089" y="2480"/>
                    </a:lnTo>
                    <a:lnTo>
                      <a:pt x="1089" y="59"/>
                    </a:lnTo>
                    <a:lnTo>
                      <a:pt x="1089" y="59"/>
                    </a:lnTo>
                    <a:lnTo>
                      <a:pt x="1935" y="188"/>
                    </a:lnTo>
                    <a:lnTo>
                      <a:pt x="1935" y="188"/>
                    </a:lnTo>
                    <a:lnTo>
                      <a:pt x="1935" y="2109"/>
                    </a:lnTo>
                    <a:lnTo>
                      <a:pt x="1935" y="2109"/>
                    </a:lnTo>
                    <a:close/>
                    <a:moveTo>
                      <a:pt x="995" y="2520"/>
                    </a:moveTo>
                    <a:lnTo>
                      <a:pt x="995" y="2520"/>
                    </a:lnTo>
                    <a:lnTo>
                      <a:pt x="970" y="2529"/>
                    </a:lnTo>
                    <a:lnTo>
                      <a:pt x="970" y="40"/>
                    </a:lnTo>
                    <a:lnTo>
                      <a:pt x="970" y="40"/>
                    </a:lnTo>
                    <a:lnTo>
                      <a:pt x="995" y="45"/>
                    </a:lnTo>
                    <a:lnTo>
                      <a:pt x="995" y="45"/>
                    </a:lnTo>
                    <a:lnTo>
                      <a:pt x="1049" y="50"/>
                    </a:lnTo>
                    <a:lnTo>
                      <a:pt x="1049" y="2495"/>
                    </a:lnTo>
                    <a:lnTo>
                      <a:pt x="1049" y="2495"/>
                    </a:lnTo>
                    <a:lnTo>
                      <a:pt x="995" y="2520"/>
                    </a:lnTo>
                    <a:lnTo>
                      <a:pt x="995" y="2520"/>
                    </a:lnTo>
                    <a:close/>
                    <a:moveTo>
                      <a:pt x="935" y="2534"/>
                    </a:moveTo>
                    <a:lnTo>
                      <a:pt x="935" y="2534"/>
                    </a:lnTo>
                    <a:lnTo>
                      <a:pt x="723" y="2520"/>
                    </a:lnTo>
                    <a:lnTo>
                      <a:pt x="549" y="2510"/>
                    </a:lnTo>
                    <a:lnTo>
                      <a:pt x="406" y="2490"/>
                    </a:lnTo>
                    <a:lnTo>
                      <a:pt x="292" y="2475"/>
                    </a:lnTo>
                    <a:lnTo>
                      <a:pt x="198" y="2460"/>
                    </a:lnTo>
                    <a:lnTo>
                      <a:pt x="129" y="2440"/>
                    </a:lnTo>
                    <a:lnTo>
                      <a:pt x="49" y="2421"/>
                    </a:lnTo>
                    <a:lnTo>
                      <a:pt x="45" y="2416"/>
                    </a:lnTo>
                    <a:lnTo>
                      <a:pt x="45" y="2416"/>
                    </a:lnTo>
                    <a:lnTo>
                      <a:pt x="40" y="2411"/>
                    </a:lnTo>
                    <a:lnTo>
                      <a:pt x="40" y="2401"/>
                    </a:lnTo>
                    <a:lnTo>
                      <a:pt x="40" y="2401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930" y="40"/>
                    </a:lnTo>
                    <a:lnTo>
                      <a:pt x="930" y="40"/>
                    </a:lnTo>
                    <a:lnTo>
                      <a:pt x="950" y="40"/>
                    </a:lnTo>
                    <a:lnTo>
                      <a:pt x="950" y="2529"/>
                    </a:lnTo>
                    <a:lnTo>
                      <a:pt x="950" y="2529"/>
                    </a:lnTo>
                    <a:lnTo>
                      <a:pt x="935" y="2534"/>
                    </a:lnTo>
                    <a:lnTo>
                      <a:pt x="935" y="2534"/>
                    </a:lnTo>
                    <a:close/>
                    <a:moveTo>
                      <a:pt x="1955" y="149"/>
                    </a:moveTo>
                    <a:lnTo>
                      <a:pt x="1000" y="5"/>
                    </a:lnTo>
                    <a:lnTo>
                      <a:pt x="1000" y="5"/>
                    </a:lnTo>
                    <a:lnTo>
                      <a:pt x="950" y="0"/>
                    </a:lnTo>
                    <a:lnTo>
                      <a:pt x="930" y="0"/>
                    </a:lnTo>
                    <a:lnTo>
                      <a:pt x="930" y="0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5" y="64"/>
                    </a:lnTo>
                    <a:lnTo>
                      <a:pt x="0" y="74"/>
                    </a:lnTo>
                    <a:lnTo>
                      <a:pt x="0" y="2401"/>
                    </a:lnTo>
                    <a:lnTo>
                      <a:pt x="0" y="2401"/>
                    </a:lnTo>
                    <a:lnTo>
                      <a:pt x="0" y="2416"/>
                    </a:lnTo>
                    <a:lnTo>
                      <a:pt x="5" y="2430"/>
                    </a:lnTo>
                    <a:lnTo>
                      <a:pt x="15" y="2445"/>
                    </a:lnTo>
                    <a:lnTo>
                      <a:pt x="30" y="2455"/>
                    </a:lnTo>
                    <a:lnTo>
                      <a:pt x="30" y="2455"/>
                    </a:lnTo>
                    <a:lnTo>
                      <a:pt x="35" y="2455"/>
                    </a:lnTo>
                    <a:lnTo>
                      <a:pt x="35" y="2455"/>
                    </a:lnTo>
                    <a:lnTo>
                      <a:pt x="124" y="2480"/>
                    </a:lnTo>
                    <a:lnTo>
                      <a:pt x="193" y="2500"/>
                    </a:lnTo>
                    <a:lnTo>
                      <a:pt x="282" y="2515"/>
                    </a:lnTo>
                    <a:lnTo>
                      <a:pt x="401" y="2529"/>
                    </a:lnTo>
                    <a:lnTo>
                      <a:pt x="544" y="2549"/>
                    </a:lnTo>
                    <a:lnTo>
                      <a:pt x="723" y="2559"/>
                    </a:lnTo>
                    <a:lnTo>
                      <a:pt x="930" y="2574"/>
                    </a:lnTo>
                    <a:lnTo>
                      <a:pt x="930" y="2574"/>
                    </a:lnTo>
                    <a:lnTo>
                      <a:pt x="955" y="2569"/>
                    </a:lnTo>
                    <a:lnTo>
                      <a:pt x="980" y="2569"/>
                    </a:lnTo>
                    <a:lnTo>
                      <a:pt x="1010" y="2559"/>
                    </a:lnTo>
                    <a:lnTo>
                      <a:pt x="1960" y="2143"/>
                    </a:lnTo>
                    <a:lnTo>
                      <a:pt x="1960" y="2143"/>
                    </a:lnTo>
                    <a:lnTo>
                      <a:pt x="1970" y="2133"/>
                    </a:lnTo>
                    <a:lnTo>
                      <a:pt x="1975" y="2124"/>
                    </a:lnTo>
                    <a:lnTo>
                      <a:pt x="1975" y="168"/>
                    </a:lnTo>
                    <a:lnTo>
                      <a:pt x="1975" y="168"/>
                    </a:lnTo>
                    <a:lnTo>
                      <a:pt x="1970" y="158"/>
                    </a:lnTo>
                    <a:lnTo>
                      <a:pt x="1955" y="149"/>
                    </a:lnTo>
                    <a:lnTo>
                      <a:pt x="1955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3"/>
              <p:cNvSpPr>
                <a:spLocks/>
              </p:cNvSpPr>
              <p:nvPr/>
            </p:nvSpPr>
            <p:spPr bwMode="auto">
              <a:xfrm>
                <a:off x="19643217" y="9486845"/>
                <a:ext cx="376052" cy="1361264"/>
              </a:xfrm>
              <a:custGeom>
                <a:avLst/>
                <a:gdLst/>
                <a:ahLst/>
                <a:cxnLst>
                  <a:cxn ang="0">
                    <a:pos x="208" y="391"/>
                  </a:cxn>
                  <a:cxn ang="0">
                    <a:pos x="208" y="391"/>
                  </a:cxn>
                  <a:cxn ang="0">
                    <a:pos x="213" y="356"/>
                  </a:cxn>
                  <a:cxn ang="0">
                    <a:pos x="218" y="327"/>
                  </a:cxn>
                  <a:cxn ang="0">
                    <a:pos x="233" y="302"/>
                  </a:cxn>
                  <a:cxn ang="0">
                    <a:pos x="247" y="277"/>
                  </a:cxn>
                  <a:cxn ang="0">
                    <a:pos x="267" y="257"/>
                  </a:cxn>
                  <a:cxn ang="0">
                    <a:pos x="292" y="243"/>
                  </a:cxn>
                  <a:cxn ang="0">
                    <a:pos x="317" y="228"/>
                  </a:cxn>
                  <a:cxn ang="0">
                    <a:pos x="342" y="223"/>
                  </a:cxn>
                  <a:cxn ang="0">
                    <a:pos x="342" y="15"/>
                  </a:cxn>
                  <a:cxn ang="0">
                    <a:pos x="0" y="0"/>
                  </a:cxn>
                  <a:cxn ang="0">
                    <a:pos x="0" y="1173"/>
                  </a:cxn>
                  <a:cxn ang="0">
                    <a:pos x="0" y="1173"/>
                  </a:cxn>
                  <a:cxn ang="0">
                    <a:pos x="94" y="1193"/>
                  </a:cxn>
                  <a:cxn ang="0">
                    <a:pos x="203" y="1218"/>
                  </a:cxn>
                  <a:cxn ang="0">
                    <a:pos x="342" y="1238"/>
                  </a:cxn>
                  <a:cxn ang="0">
                    <a:pos x="342" y="559"/>
                  </a:cxn>
                  <a:cxn ang="0">
                    <a:pos x="342" y="559"/>
                  </a:cxn>
                  <a:cxn ang="0">
                    <a:pos x="317" y="550"/>
                  </a:cxn>
                  <a:cxn ang="0">
                    <a:pos x="292" y="540"/>
                  </a:cxn>
                  <a:cxn ang="0">
                    <a:pos x="267" y="520"/>
                  </a:cxn>
                  <a:cxn ang="0">
                    <a:pos x="247" y="500"/>
                  </a:cxn>
                  <a:cxn ang="0">
                    <a:pos x="233" y="475"/>
                  </a:cxn>
                  <a:cxn ang="0">
                    <a:pos x="218" y="451"/>
                  </a:cxn>
                  <a:cxn ang="0">
                    <a:pos x="213" y="421"/>
                  </a:cxn>
                  <a:cxn ang="0">
                    <a:pos x="208" y="391"/>
                  </a:cxn>
                  <a:cxn ang="0">
                    <a:pos x="208" y="391"/>
                  </a:cxn>
                </a:cxnLst>
                <a:rect l="0" t="0" r="r" b="b"/>
                <a:pathLst>
                  <a:path w="342" h="1238">
                    <a:moveTo>
                      <a:pt x="208" y="391"/>
                    </a:moveTo>
                    <a:lnTo>
                      <a:pt x="208" y="391"/>
                    </a:lnTo>
                    <a:lnTo>
                      <a:pt x="213" y="356"/>
                    </a:lnTo>
                    <a:lnTo>
                      <a:pt x="218" y="327"/>
                    </a:lnTo>
                    <a:lnTo>
                      <a:pt x="233" y="302"/>
                    </a:lnTo>
                    <a:lnTo>
                      <a:pt x="247" y="277"/>
                    </a:lnTo>
                    <a:lnTo>
                      <a:pt x="267" y="257"/>
                    </a:lnTo>
                    <a:lnTo>
                      <a:pt x="292" y="243"/>
                    </a:lnTo>
                    <a:lnTo>
                      <a:pt x="317" y="228"/>
                    </a:lnTo>
                    <a:lnTo>
                      <a:pt x="342" y="223"/>
                    </a:lnTo>
                    <a:lnTo>
                      <a:pt x="342" y="15"/>
                    </a:lnTo>
                    <a:lnTo>
                      <a:pt x="0" y="0"/>
                    </a:lnTo>
                    <a:lnTo>
                      <a:pt x="0" y="1173"/>
                    </a:lnTo>
                    <a:lnTo>
                      <a:pt x="0" y="1173"/>
                    </a:lnTo>
                    <a:lnTo>
                      <a:pt x="94" y="1193"/>
                    </a:lnTo>
                    <a:lnTo>
                      <a:pt x="203" y="1218"/>
                    </a:lnTo>
                    <a:lnTo>
                      <a:pt x="342" y="1238"/>
                    </a:lnTo>
                    <a:lnTo>
                      <a:pt x="342" y="559"/>
                    </a:lnTo>
                    <a:lnTo>
                      <a:pt x="342" y="559"/>
                    </a:lnTo>
                    <a:lnTo>
                      <a:pt x="317" y="550"/>
                    </a:lnTo>
                    <a:lnTo>
                      <a:pt x="292" y="540"/>
                    </a:lnTo>
                    <a:lnTo>
                      <a:pt x="267" y="520"/>
                    </a:lnTo>
                    <a:lnTo>
                      <a:pt x="247" y="500"/>
                    </a:lnTo>
                    <a:lnTo>
                      <a:pt x="233" y="475"/>
                    </a:lnTo>
                    <a:lnTo>
                      <a:pt x="218" y="451"/>
                    </a:lnTo>
                    <a:lnTo>
                      <a:pt x="213" y="421"/>
                    </a:lnTo>
                    <a:lnTo>
                      <a:pt x="208" y="391"/>
                    </a:lnTo>
                    <a:lnTo>
                      <a:pt x="208" y="391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4"/>
              <p:cNvSpPr>
                <a:spLocks/>
              </p:cNvSpPr>
              <p:nvPr/>
            </p:nvSpPr>
            <p:spPr bwMode="auto">
              <a:xfrm>
                <a:off x="20073147" y="9503339"/>
                <a:ext cx="435429" cy="1382156"/>
              </a:xfrm>
              <a:custGeom>
                <a:avLst/>
                <a:gdLst/>
                <a:ahLst/>
                <a:cxnLst>
                  <a:cxn ang="0">
                    <a:pos x="396" y="15"/>
                  </a:cxn>
                  <a:cxn ang="0">
                    <a:pos x="0" y="0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30" y="213"/>
                  </a:cxn>
                  <a:cxn ang="0">
                    <a:pos x="54" y="228"/>
                  </a:cxn>
                  <a:cxn ang="0">
                    <a:pos x="74" y="242"/>
                  </a:cxn>
                  <a:cxn ang="0">
                    <a:pos x="94" y="262"/>
                  </a:cxn>
                  <a:cxn ang="0">
                    <a:pos x="114" y="287"/>
                  </a:cxn>
                  <a:cxn ang="0">
                    <a:pos x="124" y="312"/>
                  </a:cxn>
                  <a:cxn ang="0">
                    <a:pos x="134" y="341"/>
                  </a:cxn>
                  <a:cxn ang="0">
                    <a:pos x="134" y="376"/>
                  </a:cxn>
                  <a:cxn ang="0">
                    <a:pos x="134" y="376"/>
                  </a:cxn>
                  <a:cxn ang="0">
                    <a:pos x="134" y="406"/>
                  </a:cxn>
                  <a:cxn ang="0">
                    <a:pos x="124" y="436"/>
                  </a:cxn>
                  <a:cxn ang="0">
                    <a:pos x="114" y="460"/>
                  </a:cxn>
                  <a:cxn ang="0">
                    <a:pos x="94" y="485"/>
                  </a:cxn>
                  <a:cxn ang="0">
                    <a:pos x="74" y="505"/>
                  </a:cxn>
                  <a:cxn ang="0">
                    <a:pos x="54" y="525"/>
                  </a:cxn>
                  <a:cxn ang="0">
                    <a:pos x="30" y="535"/>
                  </a:cxn>
                  <a:cxn ang="0">
                    <a:pos x="0" y="544"/>
                  </a:cxn>
                  <a:cxn ang="0">
                    <a:pos x="0" y="1228"/>
                  </a:cxn>
                  <a:cxn ang="0">
                    <a:pos x="0" y="1228"/>
                  </a:cxn>
                  <a:cxn ang="0">
                    <a:pos x="188" y="1247"/>
                  </a:cxn>
                  <a:cxn ang="0">
                    <a:pos x="287" y="1252"/>
                  </a:cxn>
                  <a:cxn ang="0">
                    <a:pos x="396" y="1257"/>
                  </a:cxn>
                  <a:cxn ang="0">
                    <a:pos x="396" y="15"/>
                  </a:cxn>
                </a:cxnLst>
                <a:rect l="0" t="0" r="r" b="b"/>
                <a:pathLst>
                  <a:path w="396" h="1257">
                    <a:moveTo>
                      <a:pt x="396" y="15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30" y="213"/>
                    </a:lnTo>
                    <a:lnTo>
                      <a:pt x="54" y="228"/>
                    </a:lnTo>
                    <a:lnTo>
                      <a:pt x="74" y="242"/>
                    </a:lnTo>
                    <a:lnTo>
                      <a:pt x="94" y="262"/>
                    </a:lnTo>
                    <a:lnTo>
                      <a:pt x="114" y="287"/>
                    </a:lnTo>
                    <a:lnTo>
                      <a:pt x="124" y="312"/>
                    </a:lnTo>
                    <a:lnTo>
                      <a:pt x="134" y="341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4" y="406"/>
                    </a:lnTo>
                    <a:lnTo>
                      <a:pt x="124" y="436"/>
                    </a:lnTo>
                    <a:lnTo>
                      <a:pt x="114" y="460"/>
                    </a:lnTo>
                    <a:lnTo>
                      <a:pt x="94" y="485"/>
                    </a:lnTo>
                    <a:lnTo>
                      <a:pt x="74" y="505"/>
                    </a:lnTo>
                    <a:lnTo>
                      <a:pt x="54" y="525"/>
                    </a:lnTo>
                    <a:lnTo>
                      <a:pt x="30" y="535"/>
                    </a:lnTo>
                    <a:lnTo>
                      <a:pt x="0" y="544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188" y="1247"/>
                    </a:lnTo>
                    <a:lnTo>
                      <a:pt x="287" y="1252"/>
                    </a:lnTo>
                    <a:lnTo>
                      <a:pt x="396" y="1257"/>
                    </a:lnTo>
                    <a:lnTo>
                      <a:pt x="396" y="15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5"/>
              <p:cNvSpPr>
                <a:spLocks/>
              </p:cNvSpPr>
              <p:nvPr/>
            </p:nvSpPr>
            <p:spPr bwMode="auto">
              <a:xfrm>
                <a:off x="19925805" y="9785927"/>
                <a:ext cx="239706" cy="256199"/>
              </a:xfrm>
              <a:custGeom>
                <a:avLst/>
                <a:gdLst/>
                <a:ahLst/>
                <a:cxnLst>
                  <a:cxn ang="0">
                    <a:pos x="218" y="119"/>
                  </a:cxn>
                  <a:cxn ang="0">
                    <a:pos x="218" y="119"/>
                  </a:cxn>
                  <a:cxn ang="0">
                    <a:pos x="218" y="94"/>
                  </a:cxn>
                  <a:cxn ang="0">
                    <a:pos x="208" y="75"/>
                  </a:cxn>
                  <a:cxn ang="0">
                    <a:pos x="198" y="55"/>
                  </a:cxn>
                  <a:cxn ang="0">
                    <a:pos x="188" y="35"/>
                  </a:cxn>
                  <a:cxn ang="0">
                    <a:pos x="169" y="20"/>
                  </a:cxn>
                  <a:cxn ang="0">
                    <a:pos x="154" y="10"/>
                  </a:cxn>
                  <a:cxn ang="0">
                    <a:pos x="134" y="5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89" y="5"/>
                  </a:cxn>
                  <a:cxn ang="0">
                    <a:pos x="70" y="10"/>
                  </a:cxn>
                  <a:cxn ang="0">
                    <a:pos x="50" y="20"/>
                  </a:cxn>
                  <a:cxn ang="0">
                    <a:pos x="35" y="35"/>
                  </a:cxn>
                  <a:cxn ang="0">
                    <a:pos x="20" y="55"/>
                  </a:cxn>
                  <a:cxn ang="0">
                    <a:pos x="10" y="75"/>
                  </a:cxn>
                  <a:cxn ang="0">
                    <a:pos x="5" y="94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5" y="139"/>
                  </a:cxn>
                  <a:cxn ang="0">
                    <a:pos x="10" y="164"/>
                  </a:cxn>
                  <a:cxn ang="0">
                    <a:pos x="20" y="183"/>
                  </a:cxn>
                  <a:cxn ang="0">
                    <a:pos x="35" y="198"/>
                  </a:cxn>
                  <a:cxn ang="0">
                    <a:pos x="50" y="213"/>
                  </a:cxn>
                  <a:cxn ang="0">
                    <a:pos x="70" y="223"/>
                  </a:cxn>
                  <a:cxn ang="0">
                    <a:pos x="89" y="233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34" y="233"/>
                  </a:cxn>
                  <a:cxn ang="0">
                    <a:pos x="154" y="223"/>
                  </a:cxn>
                  <a:cxn ang="0">
                    <a:pos x="169" y="213"/>
                  </a:cxn>
                  <a:cxn ang="0">
                    <a:pos x="188" y="198"/>
                  </a:cxn>
                  <a:cxn ang="0">
                    <a:pos x="198" y="183"/>
                  </a:cxn>
                  <a:cxn ang="0">
                    <a:pos x="208" y="164"/>
                  </a:cxn>
                  <a:cxn ang="0">
                    <a:pos x="218" y="139"/>
                  </a:cxn>
                  <a:cxn ang="0">
                    <a:pos x="218" y="119"/>
                  </a:cxn>
                  <a:cxn ang="0">
                    <a:pos x="218" y="119"/>
                  </a:cxn>
                </a:cxnLst>
                <a:rect l="0" t="0" r="r" b="b"/>
                <a:pathLst>
                  <a:path w="218" h="233">
                    <a:moveTo>
                      <a:pt x="218" y="119"/>
                    </a:moveTo>
                    <a:lnTo>
                      <a:pt x="218" y="119"/>
                    </a:lnTo>
                    <a:lnTo>
                      <a:pt x="218" y="94"/>
                    </a:lnTo>
                    <a:lnTo>
                      <a:pt x="208" y="75"/>
                    </a:lnTo>
                    <a:lnTo>
                      <a:pt x="198" y="55"/>
                    </a:lnTo>
                    <a:lnTo>
                      <a:pt x="188" y="35"/>
                    </a:lnTo>
                    <a:lnTo>
                      <a:pt x="169" y="20"/>
                    </a:lnTo>
                    <a:lnTo>
                      <a:pt x="154" y="10"/>
                    </a:lnTo>
                    <a:lnTo>
                      <a:pt x="134" y="5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5"/>
                    </a:lnTo>
                    <a:lnTo>
                      <a:pt x="70" y="10"/>
                    </a:lnTo>
                    <a:lnTo>
                      <a:pt x="50" y="20"/>
                    </a:lnTo>
                    <a:lnTo>
                      <a:pt x="35" y="35"/>
                    </a:lnTo>
                    <a:lnTo>
                      <a:pt x="20" y="55"/>
                    </a:lnTo>
                    <a:lnTo>
                      <a:pt x="10" y="75"/>
                    </a:lnTo>
                    <a:lnTo>
                      <a:pt x="5" y="94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5" y="139"/>
                    </a:lnTo>
                    <a:lnTo>
                      <a:pt x="10" y="164"/>
                    </a:lnTo>
                    <a:lnTo>
                      <a:pt x="20" y="183"/>
                    </a:lnTo>
                    <a:lnTo>
                      <a:pt x="35" y="198"/>
                    </a:lnTo>
                    <a:lnTo>
                      <a:pt x="50" y="213"/>
                    </a:lnTo>
                    <a:lnTo>
                      <a:pt x="70" y="223"/>
                    </a:lnTo>
                    <a:lnTo>
                      <a:pt x="89" y="233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34" y="233"/>
                    </a:lnTo>
                    <a:lnTo>
                      <a:pt x="154" y="223"/>
                    </a:lnTo>
                    <a:lnTo>
                      <a:pt x="169" y="213"/>
                    </a:lnTo>
                    <a:lnTo>
                      <a:pt x="188" y="198"/>
                    </a:lnTo>
                    <a:lnTo>
                      <a:pt x="198" y="183"/>
                    </a:lnTo>
                    <a:lnTo>
                      <a:pt x="208" y="164"/>
                    </a:lnTo>
                    <a:lnTo>
                      <a:pt x="218" y="139"/>
                    </a:lnTo>
                    <a:lnTo>
                      <a:pt x="218" y="119"/>
                    </a:lnTo>
                    <a:lnTo>
                      <a:pt x="218" y="1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6"/>
              <p:cNvSpPr>
                <a:spLocks/>
              </p:cNvSpPr>
              <p:nvPr/>
            </p:nvSpPr>
            <p:spPr bwMode="auto">
              <a:xfrm>
                <a:off x="19931303" y="9818914"/>
                <a:ext cx="191325" cy="201221"/>
              </a:xfrm>
              <a:custGeom>
                <a:avLst/>
                <a:gdLst/>
                <a:ahLst/>
                <a:cxnLst>
                  <a:cxn ang="0">
                    <a:pos x="134" y="109"/>
                  </a:cxn>
                  <a:cxn ang="0">
                    <a:pos x="134" y="109"/>
                  </a:cxn>
                  <a:cxn ang="0">
                    <a:pos x="119" y="104"/>
                  </a:cxn>
                  <a:cxn ang="0">
                    <a:pos x="104" y="94"/>
                  </a:cxn>
                  <a:cxn ang="0">
                    <a:pos x="94" y="79"/>
                  </a:cxn>
                  <a:cxn ang="0">
                    <a:pos x="89" y="64"/>
                  </a:cxn>
                  <a:cxn ang="0">
                    <a:pos x="89" y="64"/>
                  </a:cxn>
                  <a:cxn ang="0">
                    <a:pos x="94" y="45"/>
                  </a:cxn>
                  <a:cxn ang="0">
                    <a:pos x="104" y="30"/>
                  </a:cxn>
                  <a:cxn ang="0">
                    <a:pos x="119" y="20"/>
                  </a:cxn>
                  <a:cxn ang="0">
                    <a:pos x="134" y="15"/>
                  </a:cxn>
                  <a:cxn ang="0">
                    <a:pos x="134" y="15"/>
                  </a:cxn>
                  <a:cxn ang="0">
                    <a:pos x="139" y="15"/>
                  </a:cxn>
                  <a:cxn ang="0">
                    <a:pos x="139" y="15"/>
                  </a:cxn>
                  <a:cxn ang="0">
                    <a:pos x="114" y="5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0" y="0"/>
                  </a:cxn>
                  <a:cxn ang="0">
                    <a:pos x="55" y="5"/>
                  </a:cxn>
                  <a:cxn ang="0">
                    <a:pos x="40" y="15"/>
                  </a:cxn>
                  <a:cxn ang="0">
                    <a:pos x="25" y="25"/>
                  </a:cxn>
                  <a:cxn ang="0">
                    <a:pos x="15" y="40"/>
                  </a:cxn>
                  <a:cxn ang="0">
                    <a:pos x="5" y="54"/>
                  </a:cxn>
                  <a:cxn ang="0">
                    <a:pos x="0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0" y="109"/>
                  </a:cxn>
                  <a:cxn ang="0">
                    <a:pos x="5" y="129"/>
                  </a:cxn>
                  <a:cxn ang="0">
                    <a:pos x="15" y="144"/>
                  </a:cxn>
                  <a:cxn ang="0">
                    <a:pos x="25" y="158"/>
                  </a:cxn>
                  <a:cxn ang="0">
                    <a:pos x="40" y="168"/>
                  </a:cxn>
                  <a:cxn ang="0">
                    <a:pos x="55" y="178"/>
                  </a:cxn>
                  <a:cxn ang="0">
                    <a:pos x="70" y="183"/>
                  </a:cxn>
                  <a:cxn ang="0">
                    <a:pos x="84" y="183"/>
                  </a:cxn>
                  <a:cxn ang="0">
                    <a:pos x="84" y="183"/>
                  </a:cxn>
                  <a:cxn ang="0">
                    <a:pos x="104" y="183"/>
                  </a:cxn>
                  <a:cxn ang="0">
                    <a:pos x="119" y="178"/>
                  </a:cxn>
                  <a:cxn ang="0">
                    <a:pos x="134" y="168"/>
                  </a:cxn>
                  <a:cxn ang="0">
                    <a:pos x="149" y="158"/>
                  </a:cxn>
                  <a:cxn ang="0">
                    <a:pos x="159" y="144"/>
                  </a:cxn>
                  <a:cxn ang="0">
                    <a:pos x="169" y="129"/>
                  </a:cxn>
                  <a:cxn ang="0">
                    <a:pos x="174" y="109"/>
                  </a:cxn>
                  <a:cxn ang="0">
                    <a:pos x="174" y="89"/>
                  </a:cxn>
                  <a:cxn ang="0">
                    <a:pos x="174" y="89"/>
                  </a:cxn>
                  <a:cxn ang="0">
                    <a:pos x="174" y="84"/>
                  </a:cxn>
                  <a:cxn ang="0">
                    <a:pos x="174" y="84"/>
                  </a:cxn>
                  <a:cxn ang="0">
                    <a:pos x="164" y="94"/>
                  </a:cxn>
                  <a:cxn ang="0">
                    <a:pos x="159" y="104"/>
                  </a:cxn>
                  <a:cxn ang="0">
                    <a:pos x="144" y="109"/>
                  </a:cxn>
                  <a:cxn ang="0">
                    <a:pos x="134" y="109"/>
                  </a:cxn>
                  <a:cxn ang="0">
                    <a:pos x="134" y="109"/>
                  </a:cxn>
                </a:cxnLst>
                <a:rect l="0" t="0" r="r" b="b"/>
                <a:pathLst>
                  <a:path w="174" h="183">
                    <a:moveTo>
                      <a:pt x="134" y="109"/>
                    </a:moveTo>
                    <a:lnTo>
                      <a:pt x="134" y="109"/>
                    </a:lnTo>
                    <a:lnTo>
                      <a:pt x="119" y="104"/>
                    </a:lnTo>
                    <a:lnTo>
                      <a:pt x="104" y="94"/>
                    </a:lnTo>
                    <a:lnTo>
                      <a:pt x="94" y="79"/>
                    </a:lnTo>
                    <a:lnTo>
                      <a:pt x="89" y="64"/>
                    </a:lnTo>
                    <a:lnTo>
                      <a:pt x="89" y="64"/>
                    </a:lnTo>
                    <a:lnTo>
                      <a:pt x="94" y="45"/>
                    </a:lnTo>
                    <a:lnTo>
                      <a:pt x="104" y="30"/>
                    </a:lnTo>
                    <a:lnTo>
                      <a:pt x="119" y="20"/>
                    </a:lnTo>
                    <a:lnTo>
                      <a:pt x="134" y="15"/>
                    </a:lnTo>
                    <a:lnTo>
                      <a:pt x="134" y="15"/>
                    </a:lnTo>
                    <a:lnTo>
                      <a:pt x="139" y="15"/>
                    </a:lnTo>
                    <a:lnTo>
                      <a:pt x="139" y="15"/>
                    </a:lnTo>
                    <a:lnTo>
                      <a:pt x="114" y="5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0" y="0"/>
                    </a:lnTo>
                    <a:lnTo>
                      <a:pt x="55" y="5"/>
                    </a:lnTo>
                    <a:lnTo>
                      <a:pt x="40" y="15"/>
                    </a:lnTo>
                    <a:lnTo>
                      <a:pt x="25" y="25"/>
                    </a:lnTo>
                    <a:lnTo>
                      <a:pt x="15" y="40"/>
                    </a:lnTo>
                    <a:lnTo>
                      <a:pt x="5" y="54"/>
                    </a:lnTo>
                    <a:lnTo>
                      <a:pt x="0" y="74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5" y="129"/>
                    </a:lnTo>
                    <a:lnTo>
                      <a:pt x="15" y="144"/>
                    </a:lnTo>
                    <a:lnTo>
                      <a:pt x="25" y="158"/>
                    </a:lnTo>
                    <a:lnTo>
                      <a:pt x="40" y="168"/>
                    </a:lnTo>
                    <a:lnTo>
                      <a:pt x="55" y="178"/>
                    </a:lnTo>
                    <a:lnTo>
                      <a:pt x="70" y="183"/>
                    </a:lnTo>
                    <a:lnTo>
                      <a:pt x="84" y="183"/>
                    </a:lnTo>
                    <a:lnTo>
                      <a:pt x="84" y="183"/>
                    </a:lnTo>
                    <a:lnTo>
                      <a:pt x="104" y="183"/>
                    </a:lnTo>
                    <a:lnTo>
                      <a:pt x="119" y="178"/>
                    </a:lnTo>
                    <a:lnTo>
                      <a:pt x="134" y="168"/>
                    </a:lnTo>
                    <a:lnTo>
                      <a:pt x="149" y="158"/>
                    </a:lnTo>
                    <a:lnTo>
                      <a:pt x="159" y="144"/>
                    </a:lnTo>
                    <a:lnTo>
                      <a:pt x="169" y="129"/>
                    </a:lnTo>
                    <a:lnTo>
                      <a:pt x="174" y="109"/>
                    </a:lnTo>
                    <a:lnTo>
                      <a:pt x="174" y="89"/>
                    </a:lnTo>
                    <a:lnTo>
                      <a:pt x="174" y="89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64" y="94"/>
                    </a:lnTo>
                    <a:lnTo>
                      <a:pt x="159" y="104"/>
                    </a:lnTo>
                    <a:lnTo>
                      <a:pt x="144" y="109"/>
                    </a:lnTo>
                    <a:lnTo>
                      <a:pt x="134" y="109"/>
                    </a:lnTo>
                    <a:lnTo>
                      <a:pt x="134" y="10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7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38"/>
              <p:cNvSpPr>
                <a:spLocks/>
              </p:cNvSpPr>
              <p:nvPr/>
            </p:nvSpPr>
            <p:spPr bwMode="auto">
              <a:xfrm>
                <a:off x="19687200" y="9198758"/>
                <a:ext cx="26390" cy="263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4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9"/>
              <p:cNvSpPr>
                <a:spLocks/>
              </p:cNvSpPr>
              <p:nvPr/>
            </p:nvSpPr>
            <p:spPr bwMode="auto">
              <a:xfrm>
                <a:off x="19687200" y="9023928"/>
                <a:ext cx="26390" cy="27490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24" y="15"/>
                  </a:cxn>
                  <a:cxn ang="0">
                    <a:pos x="19" y="20"/>
                  </a:cxn>
                  <a:cxn ang="0">
                    <a:pos x="10" y="25"/>
                  </a:cxn>
                  <a:cxn ang="0">
                    <a:pos x="10" y="25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5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9" y="5"/>
                  </a:cxn>
                  <a:cxn ang="0">
                    <a:pos x="24" y="15"/>
                  </a:cxn>
                  <a:cxn ang="0">
                    <a:pos x="24" y="15"/>
                  </a:cxn>
                </a:cxnLst>
                <a:rect l="0" t="0" r="r" b="b"/>
                <a:pathLst>
                  <a:path w="24" h="25">
                    <a:moveTo>
                      <a:pt x="24" y="15"/>
                    </a:moveTo>
                    <a:lnTo>
                      <a:pt x="24" y="15"/>
                    </a:lnTo>
                    <a:lnTo>
                      <a:pt x="19" y="2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9" y="5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40"/>
              <p:cNvSpPr>
                <a:spLocks noEditPoints="1"/>
              </p:cNvSpPr>
              <p:nvPr/>
            </p:nvSpPr>
            <p:spPr bwMode="auto">
              <a:xfrm>
                <a:off x="19790559" y="8975547"/>
                <a:ext cx="718018" cy="446424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123" y="198"/>
                  </a:cxn>
                  <a:cxn ang="0">
                    <a:pos x="633" y="203"/>
                  </a:cxn>
                  <a:cxn ang="0">
                    <a:pos x="633" y="203"/>
                  </a:cxn>
                  <a:cxn ang="0">
                    <a:pos x="633" y="386"/>
                  </a:cxn>
                  <a:cxn ang="0">
                    <a:pos x="633" y="386"/>
                  </a:cxn>
                  <a:cxn ang="0">
                    <a:pos x="24" y="366"/>
                  </a:cxn>
                  <a:cxn ang="0">
                    <a:pos x="24" y="366"/>
                  </a:cxn>
                  <a:cxn ang="0">
                    <a:pos x="109" y="20"/>
                  </a:cxn>
                  <a:cxn ang="0">
                    <a:pos x="109" y="183"/>
                  </a:cxn>
                  <a:cxn ang="0">
                    <a:pos x="19" y="336"/>
                  </a:cxn>
                  <a:cxn ang="0">
                    <a:pos x="19" y="336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09" y="20"/>
                  </a:cxn>
                  <a:cxn ang="0">
                    <a:pos x="109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128" y="178"/>
                  </a:cxn>
                  <a:cxn ang="0">
                    <a:pos x="128" y="178"/>
                  </a:cxn>
                  <a:cxn ang="0">
                    <a:pos x="128" y="20"/>
                  </a:cxn>
                  <a:cxn ang="0">
                    <a:pos x="128" y="20"/>
                  </a:cxn>
                  <a:cxn ang="0">
                    <a:pos x="633" y="20"/>
                  </a:cxn>
                  <a:cxn ang="0">
                    <a:pos x="633" y="20"/>
                  </a:cxn>
                  <a:cxn ang="0">
                    <a:pos x="633" y="183"/>
                  </a:cxn>
                  <a:cxn ang="0">
                    <a:pos x="633" y="183"/>
                  </a:cxn>
                  <a:cxn ang="0">
                    <a:pos x="64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376"/>
                  </a:cxn>
                  <a:cxn ang="0">
                    <a:pos x="0" y="376"/>
                  </a:cxn>
                  <a:cxn ang="0">
                    <a:pos x="0" y="381"/>
                  </a:cxn>
                  <a:cxn ang="0">
                    <a:pos x="10" y="386"/>
                  </a:cxn>
                  <a:cxn ang="0">
                    <a:pos x="643" y="406"/>
                  </a:cxn>
                  <a:cxn ang="0">
                    <a:pos x="643" y="406"/>
                  </a:cxn>
                  <a:cxn ang="0">
                    <a:pos x="648" y="401"/>
                  </a:cxn>
                  <a:cxn ang="0">
                    <a:pos x="648" y="401"/>
                  </a:cxn>
                  <a:cxn ang="0">
                    <a:pos x="653" y="396"/>
                  </a:cxn>
                  <a:cxn ang="0">
                    <a:pos x="653" y="10"/>
                  </a:cxn>
                  <a:cxn ang="0">
                    <a:pos x="653" y="10"/>
                  </a:cxn>
                  <a:cxn ang="0">
                    <a:pos x="648" y="0"/>
                  </a:cxn>
                  <a:cxn ang="0">
                    <a:pos x="643" y="0"/>
                  </a:cxn>
                  <a:cxn ang="0">
                    <a:pos x="643" y="0"/>
                  </a:cxn>
                </a:cxnLst>
                <a:rect l="0" t="0" r="r" b="b"/>
                <a:pathLst>
                  <a:path w="653" h="406">
                    <a:moveTo>
                      <a:pt x="24" y="366"/>
                    </a:moveTo>
                    <a:lnTo>
                      <a:pt x="123" y="198"/>
                    </a:lnTo>
                    <a:lnTo>
                      <a:pt x="633" y="203"/>
                    </a:lnTo>
                    <a:lnTo>
                      <a:pt x="633" y="203"/>
                    </a:lnTo>
                    <a:lnTo>
                      <a:pt x="633" y="386"/>
                    </a:lnTo>
                    <a:lnTo>
                      <a:pt x="633" y="386"/>
                    </a:lnTo>
                    <a:lnTo>
                      <a:pt x="24" y="366"/>
                    </a:lnTo>
                    <a:lnTo>
                      <a:pt x="24" y="366"/>
                    </a:lnTo>
                    <a:close/>
                    <a:moveTo>
                      <a:pt x="109" y="20"/>
                    </a:moveTo>
                    <a:lnTo>
                      <a:pt x="109" y="183"/>
                    </a:lnTo>
                    <a:lnTo>
                      <a:pt x="19" y="336"/>
                    </a:lnTo>
                    <a:lnTo>
                      <a:pt x="19" y="336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09" y="20"/>
                    </a:lnTo>
                    <a:lnTo>
                      <a:pt x="109" y="20"/>
                    </a:lnTo>
                    <a:close/>
                    <a:moveTo>
                      <a:pt x="633" y="183"/>
                    </a:moveTo>
                    <a:lnTo>
                      <a:pt x="633" y="183"/>
                    </a:lnTo>
                    <a:lnTo>
                      <a:pt x="128" y="178"/>
                    </a:lnTo>
                    <a:lnTo>
                      <a:pt x="128" y="17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3" y="183"/>
                    </a:lnTo>
                    <a:lnTo>
                      <a:pt x="633" y="183"/>
                    </a:lnTo>
                    <a:close/>
                    <a:moveTo>
                      <a:pt x="643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0" y="381"/>
                    </a:lnTo>
                    <a:lnTo>
                      <a:pt x="10" y="386"/>
                    </a:lnTo>
                    <a:lnTo>
                      <a:pt x="643" y="406"/>
                    </a:lnTo>
                    <a:lnTo>
                      <a:pt x="643" y="406"/>
                    </a:lnTo>
                    <a:lnTo>
                      <a:pt x="648" y="401"/>
                    </a:lnTo>
                    <a:lnTo>
                      <a:pt x="648" y="401"/>
                    </a:lnTo>
                    <a:lnTo>
                      <a:pt x="653" y="396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48" y="0"/>
                    </a:lnTo>
                    <a:lnTo>
                      <a:pt x="643" y="0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41"/>
              <p:cNvSpPr>
                <a:spLocks/>
              </p:cNvSpPr>
              <p:nvPr/>
            </p:nvSpPr>
            <p:spPr bwMode="auto">
              <a:xfrm>
                <a:off x="19719087" y="8359789"/>
                <a:ext cx="702624" cy="119853"/>
              </a:xfrm>
              <a:custGeom>
                <a:avLst/>
                <a:gdLst/>
                <a:ahLst/>
                <a:cxnLst>
                  <a:cxn ang="0">
                    <a:pos x="639" y="70"/>
                  </a:cxn>
                  <a:cxn ang="0">
                    <a:pos x="0" y="109"/>
                  </a:cxn>
                  <a:cxn ang="0">
                    <a:pos x="0" y="35"/>
                  </a:cxn>
                  <a:cxn ang="0">
                    <a:pos x="639" y="0"/>
                  </a:cxn>
                  <a:cxn ang="0">
                    <a:pos x="639" y="70"/>
                  </a:cxn>
                </a:cxnLst>
                <a:rect l="0" t="0" r="r" b="b"/>
                <a:pathLst>
                  <a:path w="639" h="109">
                    <a:moveTo>
                      <a:pt x="639" y="70"/>
                    </a:moveTo>
                    <a:lnTo>
                      <a:pt x="0" y="109"/>
                    </a:lnTo>
                    <a:lnTo>
                      <a:pt x="0" y="35"/>
                    </a:lnTo>
                    <a:lnTo>
                      <a:pt x="639" y="0"/>
                    </a:lnTo>
                    <a:lnTo>
                      <a:pt x="639" y="7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42"/>
              <p:cNvSpPr>
                <a:spLocks noEditPoints="1"/>
              </p:cNvSpPr>
              <p:nvPr/>
            </p:nvSpPr>
            <p:spPr bwMode="auto">
              <a:xfrm>
                <a:off x="19708091" y="8349893"/>
                <a:ext cx="751005" cy="255100"/>
              </a:xfrm>
              <a:custGeom>
                <a:avLst/>
                <a:gdLst/>
                <a:ahLst/>
                <a:cxnLst>
                  <a:cxn ang="0">
                    <a:pos x="20" y="212"/>
                  </a:cxn>
                  <a:cxn ang="0">
                    <a:pos x="20" y="212"/>
                  </a:cxn>
                  <a:cxn ang="0">
                    <a:pos x="20" y="148"/>
                  </a:cxn>
                  <a:cxn ang="0">
                    <a:pos x="664" y="113"/>
                  </a:cxn>
                  <a:cxn ang="0">
                    <a:pos x="664" y="113"/>
                  </a:cxn>
                  <a:cxn ang="0">
                    <a:pos x="664" y="193"/>
                  </a:cxn>
                  <a:cxn ang="0">
                    <a:pos x="664" y="193"/>
                  </a:cxn>
                  <a:cxn ang="0">
                    <a:pos x="20" y="212"/>
                  </a:cxn>
                  <a:cxn ang="0">
                    <a:pos x="20" y="212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64" y="94"/>
                  </a:cxn>
                  <a:cxn ang="0">
                    <a:pos x="20" y="128"/>
                  </a:cxn>
                  <a:cxn ang="0">
                    <a:pos x="20" y="12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664" y="19"/>
                  </a:cxn>
                  <a:cxn ang="0">
                    <a:pos x="664" y="19"/>
                  </a:cxn>
                  <a:cxn ang="0">
                    <a:pos x="678" y="4"/>
                  </a:cxn>
                  <a:cxn ang="0">
                    <a:pos x="678" y="4"/>
                  </a:cxn>
                  <a:cxn ang="0">
                    <a:pos x="674" y="0"/>
                  </a:cxn>
                  <a:cxn ang="0">
                    <a:pos x="10" y="34"/>
                  </a:cxn>
                  <a:cxn ang="0">
                    <a:pos x="10" y="34"/>
                  </a:cxn>
                  <a:cxn ang="0">
                    <a:pos x="5" y="39"/>
                  </a:cxn>
                  <a:cxn ang="0">
                    <a:pos x="0" y="44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5" y="232"/>
                  </a:cxn>
                  <a:cxn ang="0">
                    <a:pos x="5" y="232"/>
                  </a:cxn>
                  <a:cxn ang="0">
                    <a:pos x="10" y="232"/>
                  </a:cxn>
                  <a:cxn ang="0">
                    <a:pos x="674" y="212"/>
                  </a:cxn>
                  <a:cxn ang="0">
                    <a:pos x="674" y="212"/>
                  </a:cxn>
                  <a:cxn ang="0">
                    <a:pos x="683" y="207"/>
                  </a:cxn>
                  <a:cxn ang="0">
                    <a:pos x="683" y="202"/>
                  </a:cxn>
                  <a:cxn ang="0">
                    <a:pos x="683" y="9"/>
                  </a:cxn>
                  <a:cxn ang="0">
                    <a:pos x="683" y="9"/>
                  </a:cxn>
                  <a:cxn ang="0">
                    <a:pos x="678" y="4"/>
                  </a:cxn>
                  <a:cxn ang="0">
                    <a:pos x="678" y="4"/>
                  </a:cxn>
                </a:cxnLst>
                <a:rect l="0" t="0" r="r" b="b"/>
                <a:pathLst>
                  <a:path w="683" h="232">
                    <a:moveTo>
                      <a:pt x="20" y="212"/>
                    </a:moveTo>
                    <a:lnTo>
                      <a:pt x="20" y="212"/>
                    </a:lnTo>
                    <a:lnTo>
                      <a:pt x="20" y="148"/>
                    </a:lnTo>
                    <a:lnTo>
                      <a:pt x="664" y="113"/>
                    </a:lnTo>
                    <a:lnTo>
                      <a:pt x="664" y="113"/>
                    </a:lnTo>
                    <a:lnTo>
                      <a:pt x="664" y="193"/>
                    </a:lnTo>
                    <a:lnTo>
                      <a:pt x="664" y="193"/>
                    </a:lnTo>
                    <a:lnTo>
                      <a:pt x="20" y="212"/>
                    </a:lnTo>
                    <a:lnTo>
                      <a:pt x="20" y="212"/>
                    </a:lnTo>
                    <a:close/>
                    <a:moveTo>
                      <a:pt x="664" y="19"/>
                    </a:moveTo>
                    <a:lnTo>
                      <a:pt x="664" y="19"/>
                    </a:lnTo>
                    <a:lnTo>
                      <a:pt x="664" y="94"/>
                    </a:lnTo>
                    <a:lnTo>
                      <a:pt x="20" y="128"/>
                    </a:lnTo>
                    <a:lnTo>
                      <a:pt x="20" y="12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664" y="19"/>
                    </a:lnTo>
                    <a:lnTo>
                      <a:pt x="664" y="19"/>
                    </a:lnTo>
                    <a:close/>
                    <a:moveTo>
                      <a:pt x="678" y="4"/>
                    </a:moveTo>
                    <a:lnTo>
                      <a:pt x="678" y="4"/>
                    </a:lnTo>
                    <a:lnTo>
                      <a:pt x="674" y="0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5" y="39"/>
                    </a:lnTo>
                    <a:lnTo>
                      <a:pt x="0" y="4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10" y="232"/>
                    </a:lnTo>
                    <a:lnTo>
                      <a:pt x="674" y="212"/>
                    </a:lnTo>
                    <a:lnTo>
                      <a:pt x="674" y="212"/>
                    </a:lnTo>
                    <a:lnTo>
                      <a:pt x="683" y="207"/>
                    </a:lnTo>
                    <a:lnTo>
                      <a:pt x="683" y="202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78" y="4"/>
                    </a:lnTo>
                    <a:lnTo>
                      <a:pt x="67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43"/>
              <p:cNvSpPr>
                <a:spLocks/>
              </p:cNvSpPr>
              <p:nvPr/>
            </p:nvSpPr>
            <p:spPr bwMode="auto">
              <a:xfrm>
                <a:off x="20807658" y="8344395"/>
                <a:ext cx="119853" cy="201221"/>
              </a:xfrm>
              <a:custGeom>
                <a:avLst/>
                <a:gdLst/>
                <a:ahLst/>
                <a:cxnLst>
                  <a:cxn ang="0">
                    <a:pos x="109" y="94"/>
                  </a:cxn>
                  <a:cxn ang="0">
                    <a:pos x="109" y="94"/>
                  </a:cxn>
                  <a:cxn ang="0">
                    <a:pos x="104" y="128"/>
                  </a:cxn>
                  <a:cxn ang="0">
                    <a:pos x="94" y="158"/>
                  </a:cxn>
                  <a:cxn ang="0">
                    <a:pos x="74" y="178"/>
                  </a:cxn>
                  <a:cxn ang="0">
                    <a:pos x="65" y="183"/>
                  </a:cxn>
                  <a:cxn ang="0">
                    <a:pos x="55" y="183"/>
                  </a:cxn>
                  <a:cxn ang="0">
                    <a:pos x="55" y="183"/>
                  </a:cxn>
                  <a:cxn ang="0">
                    <a:pos x="45" y="183"/>
                  </a:cxn>
                  <a:cxn ang="0">
                    <a:pos x="35" y="178"/>
                  </a:cxn>
                  <a:cxn ang="0">
                    <a:pos x="15" y="158"/>
                  </a:cxn>
                  <a:cxn ang="0">
                    <a:pos x="5" y="12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5" y="59"/>
                  </a:cxn>
                  <a:cxn ang="0">
                    <a:pos x="15" y="29"/>
                  </a:cxn>
                  <a:cxn ang="0">
                    <a:pos x="35" y="9"/>
                  </a:cxn>
                  <a:cxn ang="0">
                    <a:pos x="45" y="5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4" y="9"/>
                  </a:cxn>
                  <a:cxn ang="0">
                    <a:pos x="94" y="29"/>
                  </a:cxn>
                  <a:cxn ang="0">
                    <a:pos x="104" y="59"/>
                  </a:cxn>
                  <a:cxn ang="0">
                    <a:pos x="109" y="94"/>
                  </a:cxn>
                  <a:cxn ang="0">
                    <a:pos x="109" y="94"/>
                  </a:cxn>
                </a:cxnLst>
                <a:rect l="0" t="0" r="r" b="b"/>
                <a:pathLst>
                  <a:path w="109" h="183">
                    <a:moveTo>
                      <a:pt x="109" y="94"/>
                    </a:moveTo>
                    <a:lnTo>
                      <a:pt x="109" y="94"/>
                    </a:lnTo>
                    <a:lnTo>
                      <a:pt x="104" y="128"/>
                    </a:lnTo>
                    <a:lnTo>
                      <a:pt x="94" y="158"/>
                    </a:lnTo>
                    <a:lnTo>
                      <a:pt x="74" y="178"/>
                    </a:lnTo>
                    <a:lnTo>
                      <a:pt x="65" y="183"/>
                    </a:lnTo>
                    <a:lnTo>
                      <a:pt x="55" y="183"/>
                    </a:lnTo>
                    <a:lnTo>
                      <a:pt x="55" y="183"/>
                    </a:lnTo>
                    <a:lnTo>
                      <a:pt x="45" y="183"/>
                    </a:lnTo>
                    <a:lnTo>
                      <a:pt x="35" y="178"/>
                    </a:lnTo>
                    <a:lnTo>
                      <a:pt x="15" y="158"/>
                    </a:lnTo>
                    <a:lnTo>
                      <a:pt x="5" y="12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" y="59"/>
                    </a:lnTo>
                    <a:lnTo>
                      <a:pt x="15" y="29"/>
                    </a:lnTo>
                    <a:lnTo>
                      <a:pt x="35" y="9"/>
                    </a:lnTo>
                    <a:lnTo>
                      <a:pt x="4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4" y="9"/>
                    </a:lnTo>
                    <a:lnTo>
                      <a:pt x="94" y="29"/>
                    </a:lnTo>
                    <a:lnTo>
                      <a:pt x="104" y="59"/>
                    </a:lnTo>
                    <a:lnTo>
                      <a:pt x="109" y="94"/>
                    </a:lnTo>
                    <a:lnTo>
                      <a:pt x="109" y="9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44"/>
              <p:cNvSpPr>
                <a:spLocks/>
              </p:cNvSpPr>
              <p:nvPr/>
            </p:nvSpPr>
            <p:spPr bwMode="auto">
              <a:xfrm>
                <a:off x="20965996" y="8365287"/>
                <a:ext cx="48381" cy="82468"/>
              </a:xfrm>
              <a:custGeom>
                <a:avLst/>
                <a:gdLst/>
                <a:ahLst/>
                <a:cxnLst>
                  <a:cxn ang="0">
                    <a:pos x="44" y="35"/>
                  </a:cxn>
                  <a:cxn ang="0">
                    <a:pos x="44" y="35"/>
                  </a:cxn>
                  <a:cxn ang="0">
                    <a:pos x="44" y="50"/>
                  </a:cxn>
                  <a:cxn ang="0">
                    <a:pos x="39" y="65"/>
                  </a:cxn>
                  <a:cxn ang="0">
                    <a:pos x="29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5" y="75"/>
                  </a:cxn>
                  <a:cxn ang="0">
                    <a:pos x="10" y="65"/>
                  </a:cxn>
                  <a:cxn ang="0">
                    <a:pos x="5" y="50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1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9" y="10"/>
                  </a:cxn>
                  <a:cxn ang="0">
                    <a:pos x="44" y="20"/>
                  </a:cxn>
                  <a:cxn ang="0">
                    <a:pos x="44" y="35"/>
                  </a:cxn>
                  <a:cxn ang="0">
                    <a:pos x="44" y="35"/>
                  </a:cxn>
                </a:cxnLst>
                <a:rect l="0" t="0" r="r" b="b"/>
                <a:pathLst>
                  <a:path w="44" h="75">
                    <a:moveTo>
                      <a:pt x="44" y="35"/>
                    </a:moveTo>
                    <a:lnTo>
                      <a:pt x="44" y="35"/>
                    </a:lnTo>
                    <a:lnTo>
                      <a:pt x="44" y="50"/>
                    </a:lnTo>
                    <a:lnTo>
                      <a:pt x="39" y="65"/>
                    </a:lnTo>
                    <a:lnTo>
                      <a:pt x="29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5" y="75"/>
                    </a:lnTo>
                    <a:lnTo>
                      <a:pt x="10" y="65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9" y="10"/>
                    </a:lnTo>
                    <a:lnTo>
                      <a:pt x="44" y="20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1"/>
              <p:cNvSpPr>
                <a:spLocks noEditPoints="1"/>
              </p:cNvSpPr>
              <p:nvPr/>
            </p:nvSpPr>
            <p:spPr bwMode="auto">
              <a:xfrm>
                <a:off x="19904914" y="9765036"/>
                <a:ext cx="282589" cy="299082"/>
              </a:xfrm>
              <a:custGeom>
                <a:avLst/>
                <a:gdLst/>
                <a:ahLst/>
                <a:cxnLst>
                  <a:cxn ang="0">
                    <a:pos x="39" y="138"/>
                  </a:cxn>
                  <a:cxn ang="0">
                    <a:pos x="49" y="99"/>
                  </a:cxn>
                  <a:cxn ang="0">
                    <a:pos x="69" y="69"/>
                  </a:cxn>
                  <a:cxn ang="0">
                    <a:pos x="94" y="49"/>
                  </a:cxn>
                  <a:cxn ang="0">
                    <a:pos x="128" y="39"/>
                  </a:cxn>
                  <a:cxn ang="0">
                    <a:pos x="148" y="44"/>
                  </a:cxn>
                  <a:cxn ang="0">
                    <a:pos x="178" y="59"/>
                  </a:cxn>
                  <a:cxn ang="0">
                    <a:pos x="203" y="84"/>
                  </a:cxn>
                  <a:cxn ang="0">
                    <a:pos x="217" y="118"/>
                  </a:cxn>
                  <a:cxn ang="0">
                    <a:pos x="217" y="138"/>
                  </a:cxn>
                  <a:cxn ang="0">
                    <a:pos x="212" y="173"/>
                  </a:cxn>
                  <a:cxn ang="0">
                    <a:pos x="193" y="202"/>
                  </a:cxn>
                  <a:cxn ang="0">
                    <a:pos x="163" y="227"/>
                  </a:cxn>
                  <a:cxn ang="0">
                    <a:pos x="128" y="232"/>
                  </a:cxn>
                  <a:cxn ang="0">
                    <a:pos x="113" y="232"/>
                  </a:cxn>
                  <a:cxn ang="0">
                    <a:pos x="79" y="217"/>
                  </a:cxn>
                  <a:cxn ang="0">
                    <a:pos x="54" y="188"/>
                  </a:cxn>
                  <a:cxn ang="0">
                    <a:pos x="44" y="158"/>
                  </a:cxn>
                  <a:cxn ang="0">
                    <a:pos x="39" y="138"/>
                  </a:cxn>
                  <a:cxn ang="0">
                    <a:pos x="0" y="138"/>
                  </a:cxn>
                  <a:cxn ang="0">
                    <a:pos x="9" y="188"/>
                  </a:cxn>
                  <a:cxn ang="0">
                    <a:pos x="39" y="232"/>
                  </a:cxn>
                  <a:cxn ang="0">
                    <a:pos x="79" y="262"/>
                  </a:cxn>
                  <a:cxn ang="0">
                    <a:pos x="128" y="272"/>
                  </a:cxn>
                  <a:cxn ang="0">
                    <a:pos x="153" y="267"/>
                  </a:cxn>
                  <a:cxn ang="0">
                    <a:pos x="203" y="247"/>
                  </a:cxn>
                  <a:cxn ang="0">
                    <a:pos x="237" y="212"/>
                  </a:cxn>
                  <a:cxn ang="0">
                    <a:pos x="252" y="163"/>
                  </a:cxn>
                  <a:cxn ang="0">
                    <a:pos x="257" y="138"/>
                  </a:cxn>
                  <a:cxn ang="0">
                    <a:pos x="247" y="84"/>
                  </a:cxn>
                  <a:cxn ang="0">
                    <a:pos x="217" y="39"/>
                  </a:cxn>
                  <a:cxn ang="0">
                    <a:pos x="178" y="9"/>
                  </a:cxn>
                  <a:cxn ang="0">
                    <a:pos x="128" y="0"/>
                  </a:cxn>
                  <a:cxn ang="0">
                    <a:pos x="104" y="4"/>
                  </a:cxn>
                  <a:cxn ang="0">
                    <a:pos x="59" y="24"/>
                  </a:cxn>
                  <a:cxn ang="0">
                    <a:pos x="24" y="59"/>
                  </a:cxn>
                  <a:cxn ang="0">
                    <a:pos x="5" y="108"/>
                  </a:cxn>
                  <a:cxn ang="0">
                    <a:pos x="0" y="138"/>
                  </a:cxn>
                </a:cxnLst>
                <a:rect l="0" t="0" r="r" b="b"/>
                <a:pathLst>
                  <a:path w="257" h="272">
                    <a:moveTo>
                      <a:pt x="39" y="138"/>
                    </a:moveTo>
                    <a:lnTo>
                      <a:pt x="39" y="138"/>
                    </a:lnTo>
                    <a:lnTo>
                      <a:pt x="44" y="118"/>
                    </a:lnTo>
                    <a:lnTo>
                      <a:pt x="49" y="99"/>
                    </a:lnTo>
                    <a:lnTo>
                      <a:pt x="54" y="84"/>
                    </a:lnTo>
                    <a:lnTo>
                      <a:pt x="69" y="69"/>
                    </a:lnTo>
                    <a:lnTo>
                      <a:pt x="79" y="59"/>
                    </a:lnTo>
                    <a:lnTo>
                      <a:pt x="94" y="49"/>
                    </a:lnTo>
                    <a:lnTo>
                      <a:pt x="113" y="44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48" y="44"/>
                    </a:lnTo>
                    <a:lnTo>
                      <a:pt x="163" y="49"/>
                    </a:lnTo>
                    <a:lnTo>
                      <a:pt x="178" y="59"/>
                    </a:lnTo>
                    <a:lnTo>
                      <a:pt x="193" y="69"/>
                    </a:lnTo>
                    <a:lnTo>
                      <a:pt x="203" y="84"/>
                    </a:lnTo>
                    <a:lnTo>
                      <a:pt x="212" y="99"/>
                    </a:lnTo>
                    <a:lnTo>
                      <a:pt x="217" y="118"/>
                    </a:lnTo>
                    <a:lnTo>
                      <a:pt x="217" y="138"/>
                    </a:lnTo>
                    <a:lnTo>
                      <a:pt x="217" y="138"/>
                    </a:lnTo>
                    <a:lnTo>
                      <a:pt x="217" y="158"/>
                    </a:lnTo>
                    <a:lnTo>
                      <a:pt x="212" y="173"/>
                    </a:lnTo>
                    <a:lnTo>
                      <a:pt x="203" y="188"/>
                    </a:lnTo>
                    <a:lnTo>
                      <a:pt x="193" y="202"/>
                    </a:lnTo>
                    <a:lnTo>
                      <a:pt x="178" y="217"/>
                    </a:lnTo>
                    <a:lnTo>
                      <a:pt x="163" y="227"/>
                    </a:lnTo>
                    <a:lnTo>
                      <a:pt x="148" y="232"/>
                    </a:lnTo>
                    <a:lnTo>
                      <a:pt x="128" y="232"/>
                    </a:lnTo>
                    <a:lnTo>
                      <a:pt x="128" y="232"/>
                    </a:lnTo>
                    <a:lnTo>
                      <a:pt x="113" y="232"/>
                    </a:lnTo>
                    <a:lnTo>
                      <a:pt x="94" y="227"/>
                    </a:lnTo>
                    <a:lnTo>
                      <a:pt x="79" y="217"/>
                    </a:lnTo>
                    <a:lnTo>
                      <a:pt x="69" y="202"/>
                    </a:lnTo>
                    <a:lnTo>
                      <a:pt x="54" y="188"/>
                    </a:lnTo>
                    <a:lnTo>
                      <a:pt x="49" y="173"/>
                    </a:lnTo>
                    <a:lnTo>
                      <a:pt x="44" y="158"/>
                    </a:lnTo>
                    <a:lnTo>
                      <a:pt x="39" y="138"/>
                    </a:lnTo>
                    <a:lnTo>
                      <a:pt x="39" y="138"/>
                    </a:lnTo>
                    <a:close/>
                    <a:moveTo>
                      <a:pt x="0" y="138"/>
                    </a:moveTo>
                    <a:lnTo>
                      <a:pt x="0" y="138"/>
                    </a:lnTo>
                    <a:lnTo>
                      <a:pt x="5" y="163"/>
                    </a:lnTo>
                    <a:lnTo>
                      <a:pt x="9" y="188"/>
                    </a:lnTo>
                    <a:lnTo>
                      <a:pt x="24" y="212"/>
                    </a:lnTo>
                    <a:lnTo>
                      <a:pt x="39" y="232"/>
                    </a:lnTo>
                    <a:lnTo>
                      <a:pt x="59" y="247"/>
                    </a:lnTo>
                    <a:lnTo>
                      <a:pt x="79" y="262"/>
                    </a:lnTo>
                    <a:lnTo>
                      <a:pt x="104" y="267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53" y="267"/>
                    </a:lnTo>
                    <a:lnTo>
                      <a:pt x="178" y="262"/>
                    </a:lnTo>
                    <a:lnTo>
                      <a:pt x="203" y="247"/>
                    </a:lnTo>
                    <a:lnTo>
                      <a:pt x="217" y="232"/>
                    </a:lnTo>
                    <a:lnTo>
                      <a:pt x="237" y="212"/>
                    </a:lnTo>
                    <a:lnTo>
                      <a:pt x="247" y="188"/>
                    </a:lnTo>
                    <a:lnTo>
                      <a:pt x="252" y="163"/>
                    </a:lnTo>
                    <a:lnTo>
                      <a:pt x="257" y="138"/>
                    </a:lnTo>
                    <a:lnTo>
                      <a:pt x="257" y="138"/>
                    </a:lnTo>
                    <a:lnTo>
                      <a:pt x="252" y="108"/>
                    </a:lnTo>
                    <a:lnTo>
                      <a:pt x="247" y="84"/>
                    </a:lnTo>
                    <a:lnTo>
                      <a:pt x="237" y="59"/>
                    </a:lnTo>
                    <a:lnTo>
                      <a:pt x="217" y="39"/>
                    </a:lnTo>
                    <a:lnTo>
                      <a:pt x="203" y="24"/>
                    </a:lnTo>
                    <a:lnTo>
                      <a:pt x="178" y="9"/>
                    </a:lnTo>
                    <a:lnTo>
                      <a:pt x="153" y="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04" y="4"/>
                    </a:lnTo>
                    <a:lnTo>
                      <a:pt x="79" y="9"/>
                    </a:lnTo>
                    <a:lnTo>
                      <a:pt x="59" y="24"/>
                    </a:lnTo>
                    <a:lnTo>
                      <a:pt x="39" y="39"/>
                    </a:lnTo>
                    <a:lnTo>
                      <a:pt x="24" y="59"/>
                    </a:lnTo>
                    <a:lnTo>
                      <a:pt x="9" y="84"/>
                    </a:lnTo>
                    <a:lnTo>
                      <a:pt x="5" y="10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514600"/>
            <a:ext cx="4419600" cy="405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9" name="Picture 5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1355924" cy="1447800"/>
          </a:xfrm>
          <a:prstGeom prst="rect">
            <a:avLst/>
          </a:prstGeom>
          <a:noFill/>
        </p:spPr>
      </p:pic>
      <p:sp>
        <p:nvSpPr>
          <p:cNvPr id="328" name="Rounded Rectangle 327"/>
          <p:cNvSpPr/>
          <p:nvPr/>
        </p:nvSpPr>
        <p:spPr>
          <a:xfrm>
            <a:off x="2438400" y="1500187"/>
            <a:ext cx="4343400" cy="78581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Automatic query plan generation by </a:t>
            </a:r>
            <a:r>
              <a:rPr lang="en-US" sz="1600" b="1" dirty="0" err="1" smtClean="0"/>
              <a:t>DryadLINQ</a:t>
            </a: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Automatic distributed execution by Dryad</a:t>
            </a:r>
            <a:endParaRPr lang="en-US" sz="1600" b="1" dirty="0"/>
          </a:p>
        </p:txBody>
      </p:sp>
      <p:sp>
        <p:nvSpPr>
          <p:cNvPr id="329" name=" 3"/>
          <p:cNvSpPr/>
          <p:nvPr/>
        </p:nvSpPr>
        <p:spPr>
          <a:xfrm rot="16200000" flipH="1" flipV="1">
            <a:off x="4381499" y="2324101"/>
            <a:ext cx="1447800" cy="914399"/>
          </a:xfrm>
          <a:prstGeom prst="swooshArrow">
            <a:avLst>
              <a:gd name="adj1" fmla="val 25000"/>
              <a:gd name="adj2" fmla="val 27419"/>
            </a:avLst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/>
      <p:bldP spid="3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Microsoft’s Language </a:t>
            </a:r>
            <a:r>
              <a:rPr lang="en-US" dirty="0" err="1" smtClean="0"/>
              <a:t>INtegrated</a:t>
            </a:r>
            <a:r>
              <a:rPr lang="en-US" dirty="0" smtClean="0"/>
              <a:t> Query</a:t>
            </a:r>
          </a:p>
          <a:p>
            <a:pPr lvl="1"/>
            <a:r>
              <a:rPr lang="en-US" dirty="0" smtClean="0"/>
              <a:t>Available in Visual Studio products</a:t>
            </a:r>
          </a:p>
          <a:p>
            <a:r>
              <a:rPr lang="en-US" dirty="0" smtClean="0"/>
              <a:t>A set of operators to manipulate datasets in .NET</a:t>
            </a:r>
          </a:p>
          <a:p>
            <a:pPr lvl="1"/>
            <a:r>
              <a:rPr lang="en-US" dirty="0" smtClean="0"/>
              <a:t>Support traditional relational operators</a:t>
            </a:r>
          </a:p>
          <a:p>
            <a:pPr lvl="2"/>
            <a:r>
              <a:rPr lang="en-US" dirty="0" smtClean="0"/>
              <a:t>Select, Join, </a:t>
            </a:r>
            <a:r>
              <a:rPr lang="en-US" dirty="0" err="1" smtClean="0"/>
              <a:t>GroupBy</a:t>
            </a:r>
            <a:r>
              <a:rPr lang="en-US" dirty="0" smtClean="0"/>
              <a:t>, Aggregate, etc.</a:t>
            </a:r>
          </a:p>
          <a:p>
            <a:pPr lvl="1"/>
            <a:r>
              <a:rPr lang="en-US" dirty="0" smtClean="0"/>
              <a:t>Integrated into .NET programming languages</a:t>
            </a:r>
          </a:p>
          <a:p>
            <a:pPr lvl="2"/>
            <a:r>
              <a:rPr lang="en-US" dirty="0" smtClean="0"/>
              <a:t>Programs can call operators</a:t>
            </a:r>
          </a:p>
          <a:p>
            <a:pPr lvl="2"/>
            <a:r>
              <a:rPr lang="en-US" dirty="0" smtClean="0"/>
              <a:t>Operators can invoke arbitrary .NET functions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Data elements are strongly typed .NET objects</a:t>
            </a:r>
          </a:p>
          <a:p>
            <a:pPr lvl="1"/>
            <a:r>
              <a:rPr lang="en-US" dirty="0" smtClean="0"/>
              <a:t>Much more expressive than SQL tables</a:t>
            </a:r>
          </a:p>
          <a:p>
            <a:r>
              <a:rPr lang="en-US" dirty="0" smtClean="0"/>
              <a:t>Highly extensible</a:t>
            </a:r>
          </a:p>
          <a:p>
            <a:pPr lvl="1"/>
            <a:r>
              <a:rPr lang="en-US" dirty="0" smtClean="0"/>
              <a:t>Add new custom operators</a:t>
            </a:r>
          </a:p>
          <a:p>
            <a:pPr lvl="1"/>
            <a:r>
              <a:rPr lang="en-US" dirty="0" smtClean="0"/>
              <a:t>Add new execution providers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LINQ System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981200"/>
            <a:ext cx="39624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81600" y="3295650"/>
            <a:ext cx="20574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676400" y="16002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1371600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.Net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(C#, VB, F#, etc)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4953000" y="1600200"/>
            <a:ext cx="241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Execution engines</a:t>
            </a:r>
            <a:endParaRPr lang="en-US" sz="2400" i="1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28956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2133600" y="46482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962400" y="25146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81600" y="4087749"/>
            <a:ext cx="20574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LINQ-to-SQL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81600" y="2514600"/>
            <a:ext cx="2057400" cy="68580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3962400" y="33020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962400" y="40894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1600" y="4876800"/>
            <a:ext cx="20574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LINQ-to-</a:t>
            </a:r>
            <a:r>
              <a:rPr lang="en-US" sz="2800" dirty="0" err="1" smtClean="0">
                <a:solidFill>
                  <a:schemeClr val="tx1"/>
                </a:solidFill>
              </a:rPr>
              <a:t>Obj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3962400" y="48768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1905001" y="3733800"/>
            <a:ext cx="34290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 provider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1981200"/>
            <a:ext cx="1371600" cy="38100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0"/>
          <p:cNvSpPr txBox="1"/>
          <p:nvPr/>
        </p:nvSpPr>
        <p:spPr>
          <a:xfrm>
            <a:off x="7542485" y="1595735"/>
            <a:ext cx="144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Scalability</a:t>
            </a:r>
            <a:endParaRPr lang="en-US" sz="2400" i="1" dirty="0"/>
          </a:p>
        </p:txBody>
      </p:sp>
      <p:sp>
        <p:nvSpPr>
          <p:cNvPr id="23" name="TextBox 30"/>
          <p:cNvSpPr txBox="1"/>
          <p:nvPr/>
        </p:nvSpPr>
        <p:spPr>
          <a:xfrm>
            <a:off x="7315200" y="4963180"/>
            <a:ext cx="1786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Single-core</a:t>
            </a:r>
            <a:endParaRPr lang="en-US" sz="2800" i="1" dirty="0"/>
          </a:p>
        </p:txBody>
      </p:sp>
      <p:sp>
        <p:nvSpPr>
          <p:cNvPr id="24" name="TextBox 30"/>
          <p:cNvSpPr txBox="1"/>
          <p:nvPr/>
        </p:nvSpPr>
        <p:spPr>
          <a:xfrm>
            <a:off x="7315200" y="3653135"/>
            <a:ext cx="169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Multi-core</a:t>
            </a:r>
            <a:endParaRPr lang="en-US" sz="2800" i="1" dirty="0"/>
          </a:p>
        </p:txBody>
      </p:sp>
      <p:sp>
        <p:nvSpPr>
          <p:cNvPr id="28" name="TextBox 30"/>
          <p:cNvSpPr txBox="1"/>
          <p:nvPr/>
        </p:nvSpPr>
        <p:spPr>
          <a:xfrm>
            <a:off x="7543800" y="2590800"/>
            <a:ext cx="118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Cluster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Dryad 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80"/>
          <p:cNvGrpSpPr/>
          <p:nvPr/>
        </p:nvGrpSpPr>
        <p:grpSpPr>
          <a:xfrm>
            <a:off x="606640" y="1676400"/>
            <a:ext cx="7851560" cy="4561820"/>
            <a:chOff x="606640" y="1676400"/>
            <a:chExt cx="7851560" cy="4561820"/>
          </a:xfrm>
        </p:grpSpPr>
        <p:pic>
          <p:nvPicPr>
            <p:cNvPr id="71" name="Picture 2" descr="C:\Program Files\Microsoft Resource DVD Artwork\DVD_ART\Artwork_Imagery\HARDWARE_IMAGERY\Illustration - Misc Hardware\XML Icons\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6600" y="4694374"/>
              <a:ext cx="691911" cy="1020626"/>
            </a:xfrm>
            <a:prstGeom prst="rect">
              <a:avLst/>
            </a:prstGeom>
            <a:noFill/>
          </p:spPr>
        </p:pic>
        <p:pic>
          <p:nvPicPr>
            <p:cNvPr id="73" name="Picture 2" descr="C:\Program Files\Microsoft Resource DVD Artwork\DVD_ART\Artwork_Imagery\HARDWARE_IMAGERY\Illustration - Misc Hardware\XML Icons\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4694374"/>
              <a:ext cx="691911" cy="1020626"/>
            </a:xfrm>
            <a:prstGeom prst="rect">
              <a:avLst/>
            </a:prstGeom>
            <a:noFill/>
          </p:spPr>
        </p:pic>
        <p:pic>
          <p:nvPicPr>
            <p:cNvPr id="74" name="Picture 2" descr="C:\Program Files\Microsoft Resource DVD Artwork\DVD_ART\Artwork_Imagery\HARDWARE_IMAGERY\Illustration - Misc Hardware\XML Icons\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4694374"/>
              <a:ext cx="691911" cy="1020626"/>
            </a:xfrm>
            <a:prstGeom prst="rect">
              <a:avLst/>
            </a:prstGeom>
            <a:noFill/>
          </p:spPr>
        </p:pic>
        <p:pic>
          <p:nvPicPr>
            <p:cNvPr id="78" name="Picture 2" descr="C:\Program Files\Microsoft Resource DVD Artwork\DVD_ART\Artwork_Imagery\HARDWARE_IMAGERY\Illustration - Misc Hardware\XML Icons\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4694374"/>
              <a:ext cx="691911" cy="1020626"/>
            </a:xfrm>
            <a:prstGeom prst="rect">
              <a:avLst/>
            </a:prstGeom>
            <a:noFill/>
          </p:spPr>
        </p:pic>
        <p:sp>
          <p:nvSpPr>
            <p:cNvPr id="75" name="Freeform 74"/>
            <p:cNvSpPr/>
            <p:nvPr/>
          </p:nvSpPr>
          <p:spPr>
            <a:xfrm>
              <a:off x="606640" y="3151573"/>
              <a:ext cx="7459463" cy="997505"/>
            </a:xfrm>
            <a:custGeom>
              <a:avLst/>
              <a:gdLst>
                <a:gd name="connsiteX0" fmla="*/ 538579 w 7739849"/>
                <a:gd name="connsiteY0" fmla="*/ 328474 h 985421"/>
                <a:gd name="connsiteX1" fmla="*/ 645111 w 7739849"/>
                <a:gd name="connsiteY1" fmla="*/ 168676 h 985421"/>
                <a:gd name="connsiteX2" fmla="*/ 2074416 w 7739849"/>
                <a:gd name="connsiteY2" fmla="*/ 168676 h 985421"/>
                <a:gd name="connsiteX3" fmla="*/ 4071892 w 7739849"/>
                <a:gd name="connsiteY3" fmla="*/ 239697 h 985421"/>
                <a:gd name="connsiteX4" fmla="*/ 7187954 w 7739849"/>
                <a:gd name="connsiteY4" fmla="*/ 62144 h 985421"/>
                <a:gd name="connsiteX5" fmla="*/ 7383263 w 7739849"/>
                <a:gd name="connsiteY5" fmla="*/ 612559 h 985421"/>
                <a:gd name="connsiteX6" fmla="*/ 6051612 w 7739849"/>
                <a:gd name="connsiteY6" fmla="*/ 941033 h 985421"/>
                <a:gd name="connsiteX7" fmla="*/ 3876583 w 7739849"/>
                <a:gd name="connsiteY7" fmla="*/ 878889 h 985421"/>
                <a:gd name="connsiteX8" fmla="*/ 538579 w 7739849"/>
                <a:gd name="connsiteY8" fmla="*/ 328474 h 985421"/>
                <a:gd name="connsiteX0" fmla="*/ 538579 w 7739849"/>
                <a:gd name="connsiteY0" fmla="*/ 328474 h 960021"/>
                <a:gd name="connsiteX1" fmla="*/ 645111 w 7739849"/>
                <a:gd name="connsiteY1" fmla="*/ 168676 h 960021"/>
                <a:gd name="connsiteX2" fmla="*/ 2074416 w 7739849"/>
                <a:gd name="connsiteY2" fmla="*/ 168676 h 960021"/>
                <a:gd name="connsiteX3" fmla="*/ 4071892 w 7739849"/>
                <a:gd name="connsiteY3" fmla="*/ 239697 h 960021"/>
                <a:gd name="connsiteX4" fmla="*/ 7187954 w 7739849"/>
                <a:gd name="connsiteY4" fmla="*/ 62144 h 960021"/>
                <a:gd name="connsiteX5" fmla="*/ 7383263 w 7739849"/>
                <a:gd name="connsiteY5" fmla="*/ 612559 h 960021"/>
                <a:gd name="connsiteX6" fmla="*/ 6051612 w 7739849"/>
                <a:gd name="connsiteY6" fmla="*/ 941033 h 960021"/>
                <a:gd name="connsiteX7" fmla="*/ 3876583 w 7739849"/>
                <a:gd name="connsiteY7" fmla="*/ 726489 h 960021"/>
                <a:gd name="connsiteX8" fmla="*/ 538579 w 7739849"/>
                <a:gd name="connsiteY8" fmla="*/ 328474 h 960021"/>
                <a:gd name="connsiteX0" fmla="*/ 538579 w 7739849"/>
                <a:gd name="connsiteY0" fmla="*/ 328474 h 960021"/>
                <a:gd name="connsiteX1" fmla="*/ 645111 w 7739849"/>
                <a:gd name="connsiteY1" fmla="*/ 168676 h 960021"/>
                <a:gd name="connsiteX2" fmla="*/ 2074416 w 7739849"/>
                <a:gd name="connsiteY2" fmla="*/ 168676 h 960021"/>
                <a:gd name="connsiteX3" fmla="*/ 4071892 w 7739849"/>
                <a:gd name="connsiteY3" fmla="*/ 239697 h 960021"/>
                <a:gd name="connsiteX4" fmla="*/ 7187954 w 7739849"/>
                <a:gd name="connsiteY4" fmla="*/ 62144 h 960021"/>
                <a:gd name="connsiteX5" fmla="*/ 7383263 w 7739849"/>
                <a:gd name="connsiteY5" fmla="*/ 612559 h 960021"/>
                <a:gd name="connsiteX6" fmla="*/ 5899212 w 7739849"/>
                <a:gd name="connsiteY6" fmla="*/ 941033 h 960021"/>
                <a:gd name="connsiteX7" fmla="*/ 3876583 w 7739849"/>
                <a:gd name="connsiteY7" fmla="*/ 726489 h 960021"/>
                <a:gd name="connsiteX8" fmla="*/ 538579 w 7739849"/>
                <a:gd name="connsiteY8" fmla="*/ 328474 h 960021"/>
                <a:gd name="connsiteX0" fmla="*/ 538579 w 7739849"/>
                <a:gd name="connsiteY0" fmla="*/ 328474 h 948924"/>
                <a:gd name="connsiteX1" fmla="*/ 645111 w 7739849"/>
                <a:gd name="connsiteY1" fmla="*/ 168676 h 948924"/>
                <a:gd name="connsiteX2" fmla="*/ 2074416 w 7739849"/>
                <a:gd name="connsiteY2" fmla="*/ 168676 h 948924"/>
                <a:gd name="connsiteX3" fmla="*/ 4071892 w 7739849"/>
                <a:gd name="connsiteY3" fmla="*/ 239697 h 948924"/>
                <a:gd name="connsiteX4" fmla="*/ 7187954 w 7739849"/>
                <a:gd name="connsiteY4" fmla="*/ 62144 h 948924"/>
                <a:gd name="connsiteX5" fmla="*/ 7383263 w 7739849"/>
                <a:gd name="connsiteY5" fmla="*/ 612559 h 948924"/>
                <a:gd name="connsiteX6" fmla="*/ 7374385 w 7739849"/>
                <a:gd name="connsiteY6" fmla="*/ 773837 h 948924"/>
                <a:gd name="connsiteX7" fmla="*/ 5899212 w 7739849"/>
                <a:gd name="connsiteY7" fmla="*/ 941033 h 948924"/>
                <a:gd name="connsiteX8" fmla="*/ 3876583 w 7739849"/>
                <a:gd name="connsiteY8" fmla="*/ 726489 h 948924"/>
                <a:gd name="connsiteX9" fmla="*/ 538579 w 7739849"/>
                <a:gd name="connsiteY9" fmla="*/ 328474 h 948924"/>
                <a:gd name="connsiteX0" fmla="*/ 538579 w 7765249"/>
                <a:gd name="connsiteY0" fmla="*/ 328474 h 948924"/>
                <a:gd name="connsiteX1" fmla="*/ 645111 w 7765249"/>
                <a:gd name="connsiteY1" fmla="*/ 168676 h 948924"/>
                <a:gd name="connsiteX2" fmla="*/ 2074416 w 7765249"/>
                <a:gd name="connsiteY2" fmla="*/ 168676 h 948924"/>
                <a:gd name="connsiteX3" fmla="*/ 4071892 w 7765249"/>
                <a:gd name="connsiteY3" fmla="*/ 239697 h 948924"/>
                <a:gd name="connsiteX4" fmla="*/ 7187954 w 7765249"/>
                <a:gd name="connsiteY4" fmla="*/ 62144 h 948924"/>
                <a:gd name="connsiteX5" fmla="*/ 7535663 w 7765249"/>
                <a:gd name="connsiteY5" fmla="*/ 612559 h 948924"/>
                <a:gd name="connsiteX6" fmla="*/ 7374385 w 7765249"/>
                <a:gd name="connsiteY6" fmla="*/ 773837 h 948924"/>
                <a:gd name="connsiteX7" fmla="*/ 5899212 w 7765249"/>
                <a:gd name="connsiteY7" fmla="*/ 941033 h 948924"/>
                <a:gd name="connsiteX8" fmla="*/ 3876583 w 7765249"/>
                <a:gd name="connsiteY8" fmla="*/ 726489 h 948924"/>
                <a:gd name="connsiteX9" fmla="*/ 538579 w 7765249"/>
                <a:gd name="connsiteY9" fmla="*/ 328474 h 948924"/>
                <a:gd name="connsiteX0" fmla="*/ 538579 w 7765249"/>
                <a:gd name="connsiteY0" fmla="*/ 328474 h 948924"/>
                <a:gd name="connsiteX1" fmla="*/ 645111 w 7765249"/>
                <a:gd name="connsiteY1" fmla="*/ 168676 h 948924"/>
                <a:gd name="connsiteX2" fmla="*/ 2074416 w 7765249"/>
                <a:gd name="connsiteY2" fmla="*/ 168676 h 948924"/>
                <a:gd name="connsiteX3" fmla="*/ 4071892 w 7765249"/>
                <a:gd name="connsiteY3" fmla="*/ 239697 h 948924"/>
                <a:gd name="connsiteX4" fmla="*/ 7187954 w 7765249"/>
                <a:gd name="connsiteY4" fmla="*/ 62144 h 948924"/>
                <a:gd name="connsiteX5" fmla="*/ 7535663 w 7765249"/>
                <a:gd name="connsiteY5" fmla="*/ 612559 h 948924"/>
                <a:gd name="connsiteX6" fmla="*/ 7374385 w 7765249"/>
                <a:gd name="connsiteY6" fmla="*/ 773837 h 948924"/>
                <a:gd name="connsiteX7" fmla="*/ 5899212 w 7765249"/>
                <a:gd name="connsiteY7" fmla="*/ 941033 h 948924"/>
                <a:gd name="connsiteX8" fmla="*/ 3876583 w 7765249"/>
                <a:gd name="connsiteY8" fmla="*/ 726489 h 948924"/>
                <a:gd name="connsiteX9" fmla="*/ 538579 w 7765249"/>
                <a:gd name="connsiteY9" fmla="*/ 328474 h 948924"/>
                <a:gd name="connsiteX0" fmla="*/ 538579 w 7647127"/>
                <a:gd name="connsiteY0" fmla="*/ 328474 h 948924"/>
                <a:gd name="connsiteX1" fmla="*/ 645111 w 7647127"/>
                <a:gd name="connsiteY1" fmla="*/ 168676 h 948924"/>
                <a:gd name="connsiteX2" fmla="*/ 2074416 w 7647127"/>
                <a:gd name="connsiteY2" fmla="*/ 168676 h 948924"/>
                <a:gd name="connsiteX3" fmla="*/ 4071892 w 7647127"/>
                <a:gd name="connsiteY3" fmla="*/ 239697 h 948924"/>
                <a:gd name="connsiteX4" fmla="*/ 6883154 w 7647127"/>
                <a:gd name="connsiteY4" fmla="*/ 62144 h 948924"/>
                <a:gd name="connsiteX5" fmla="*/ 7535663 w 7647127"/>
                <a:gd name="connsiteY5" fmla="*/ 612559 h 948924"/>
                <a:gd name="connsiteX6" fmla="*/ 7374385 w 7647127"/>
                <a:gd name="connsiteY6" fmla="*/ 773837 h 948924"/>
                <a:gd name="connsiteX7" fmla="*/ 5899212 w 7647127"/>
                <a:gd name="connsiteY7" fmla="*/ 941033 h 948924"/>
                <a:gd name="connsiteX8" fmla="*/ 3876583 w 7647127"/>
                <a:gd name="connsiteY8" fmla="*/ 726489 h 948924"/>
                <a:gd name="connsiteX9" fmla="*/ 538579 w 7647127"/>
                <a:gd name="connsiteY9" fmla="*/ 328474 h 948924"/>
                <a:gd name="connsiteX0" fmla="*/ 538579 w 7535663"/>
                <a:gd name="connsiteY0" fmla="*/ 328474 h 960021"/>
                <a:gd name="connsiteX1" fmla="*/ 645111 w 7535663"/>
                <a:gd name="connsiteY1" fmla="*/ 168676 h 960021"/>
                <a:gd name="connsiteX2" fmla="*/ 2074416 w 7535663"/>
                <a:gd name="connsiteY2" fmla="*/ 168676 h 960021"/>
                <a:gd name="connsiteX3" fmla="*/ 4071892 w 7535663"/>
                <a:gd name="connsiteY3" fmla="*/ 239697 h 960021"/>
                <a:gd name="connsiteX4" fmla="*/ 6883154 w 7535663"/>
                <a:gd name="connsiteY4" fmla="*/ 62144 h 960021"/>
                <a:gd name="connsiteX5" fmla="*/ 7535663 w 7535663"/>
                <a:gd name="connsiteY5" fmla="*/ 612559 h 960021"/>
                <a:gd name="connsiteX6" fmla="*/ 5899212 w 7535663"/>
                <a:gd name="connsiteY6" fmla="*/ 941033 h 960021"/>
                <a:gd name="connsiteX7" fmla="*/ 3876583 w 7535663"/>
                <a:gd name="connsiteY7" fmla="*/ 726489 h 960021"/>
                <a:gd name="connsiteX8" fmla="*/ 538579 w 7535663"/>
                <a:gd name="connsiteY8" fmla="*/ 328474 h 960021"/>
                <a:gd name="connsiteX0" fmla="*/ 538579 w 7577709"/>
                <a:gd name="connsiteY0" fmla="*/ 328474 h 972845"/>
                <a:gd name="connsiteX1" fmla="*/ 645111 w 7577709"/>
                <a:gd name="connsiteY1" fmla="*/ 168676 h 972845"/>
                <a:gd name="connsiteX2" fmla="*/ 2074416 w 7577709"/>
                <a:gd name="connsiteY2" fmla="*/ 168676 h 972845"/>
                <a:gd name="connsiteX3" fmla="*/ 4071892 w 7577709"/>
                <a:gd name="connsiteY3" fmla="*/ 239697 h 972845"/>
                <a:gd name="connsiteX4" fmla="*/ 6883154 w 7577709"/>
                <a:gd name="connsiteY4" fmla="*/ 62144 h 972845"/>
                <a:gd name="connsiteX5" fmla="*/ 7535663 w 7577709"/>
                <a:gd name="connsiteY5" fmla="*/ 612559 h 972845"/>
                <a:gd name="connsiteX6" fmla="*/ 7135428 w 7577709"/>
                <a:gd name="connsiteY6" fmla="*/ 917359 h 972845"/>
                <a:gd name="connsiteX7" fmla="*/ 5899212 w 7577709"/>
                <a:gd name="connsiteY7" fmla="*/ 941033 h 972845"/>
                <a:gd name="connsiteX8" fmla="*/ 3876583 w 7577709"/>
                <a:gd name="connsiteY8" fmla="*/ 726489 h 972845"/>
                <a:gd name="connsiteX9" fmla="*/ 538579 w 7577709"/>
                <a:gd name="connsiteY9" fmla="*/ 328474 h 972845"/>
                <a:gd name="connsiteX0" fmla="*/ 538579 w 7577709"/>
                <a:gd name="connsiteY0" fmla="*/ 328474 h 980982"/>
                <a:gd name="connsiteX1" fmla="*/ 645111 w 7577709"/>
                <a:gd name="connsiteY1" fmla="*/ 168676 h 980982"/>
                <a:gd name="connsiteX2" fmla="*/ 2074416 w 7577709"/>
                <a:gd name="connsiteY2" fmla="*/ 168676 h 980982"/>
                <a:gd name="connsiteX3" fmla="*/ 4071892 w 7577709"/>
                <a:gd name="connsiteY3" fmla="*/ 239697 h 980982"/>
                <a:gd name="connsiteX4" fmla="*/ 6883154 w 7577709"/>
                <a:gd name="connsiteY4" fmla="*/ 62144 h 980982"/>
                <a:gd name="connsiteX5" fmla="*/ 7535663 w 7577709"/>
                <a:gd name="connsiteY5" fmla="*/ 612559 h 980982"/>
                <a:gd name="connsiteX6" fmla="*/ 7135428 w 7577709"/>
                <a:gd name="connsiteY6" fmla="*/ 917359 h 980982"/>
                <a:gd name="connsiteX7" fmla="*/ 5899212 w 7577709"/>
                <a:gd name="connsiteY7" fmla="*/ 941033 h 980982"/>
                <a:gd name="connsiteX8" fmla="*/ 3876583 w 7577709"/>
                <a:gd name="connsiteY8" fmla="*/ 878889 h 980982"/>
                <a:gd name="connsiteX9" fmla="*/ 538579 w 7577709"/>
                <a:gd name="connsiteY9" fmla="*/ 328474 h 980982"/>
                <a:gd name="connsiteX0" fmla="*/ 538579 w 7577709"/>
                <a:gd name="connsiteY0" fmla="*/ 328474 h 972105"/>
                <a:gd name="connsiteX1" fmla="*/ 645111 w 7577709"/>
                <a:gd name="connsiteY1" fmla="*/ 168676 h 972105"/>
                <a:gd name="connsiteX2" fmla="*/ 2074416 w 7577709"/>
                <a:gd name="connsiteY2" fmla="*/ 168676 h 972105"/>
                <a:gd name="connsiteX3" fmla="*/ 4071892 w 7577709"/>
                <a:gd name="connsiteY3" fmla="*/ 239697 h 972105"/>
                <a:gd name="connsiteX4" fmla="*/ 6883154 w 7577709"/>
                <a:gd name="connsiteY4" fmla="*/ 62144 h 972105"/>
                <a:gd name="connsiteX5" fmla="*/ 7535663 w 7577709"/>
                <a:gd name="connsiteY5" fmla="*/ 612559 h 972105"/>
                <a:gd name="connsiteX6" fmla="*/ 7135428 w 7577709"/>
                <a:gd name="connsiteY6" fmla="*/ 917359 h 972105"/>
                <a:gd name="connsiteX7" fmla="*/ 5899212 w 7577709"/>
                <a:gd name="connsiteY7" fmla="*/ 941033 h 972105"/>
                <a:gd name="connsiteX8" fmla="*/ 3876583 w 7577709"/>
                <a:gd name="connsiteY8" fmla="*/ 878889 h 972105"/>
                <a:gd name="connsiteX9" fmla="*/ 2243092 w 7577709"/>
                <a:gd name="connsiteY9" fmla="*/ 562991 h 972105"/>
                <a:gd name="connsiteX10" fmla="*/ 538579 w 7577709"/>
                <a:gd name="connsiteY10" fmla="*/ 328474 h 972105"/>
                <a:gd name="connsiteX0" fmla="*/ 538579 w 7577709"/>
                <a:gd name="connsiteY0" fmla="*/ 328474 h 972105"/>
                <a:gd name="connsiteX1" fmla="*/ 645111 w 7577709"/>
                <a:gd name="connsiteY1" fmla="*/ 168676 h 972105"/>
                <a:gd name="connsiteX2" fmla="*/ 2074416 w 7577709"/>
                <a:gd name="connsiteY2" fmla="*/ 168676 h 972105"/>
                <a:gd name="connsiteX3" fmla="*/ 4071892 w 7577709"/>
                <a:gd name="connsiteY3" fmla="*/ 239697 h 972105"/>
                <a:gd name="connsiteX4" fmla="*/ 6883154 w 7577709"/>
                <a:gd name="connsiteY4" fmla="*/ 62144 h 972105"/>
                <a:gd name="connsiteX5" fmla="*/ 7535663 w 7577709"/>
                <a:gd name="connsiteY5" fmla="*/ 612559 h 972105"/>
                <a:gd name="connsiteX6" fmla="*/ 7135428 w 7577709"/>
                <a:gd name="connsiteY6" fmla="*/ 917359 h 972105"/>
                <a:gd name="connsiteX7" fmla="*/ 5899212 w 7577709"/>
                <a:gd name="connsiteY7" fmla="*/ 941033 h 972105"/>
                <a:gd name="connsiteX8" fmla="*/ 3876583 w 7577709"/>
                <a:gd name="connsiteY8" fmla="*/ 878889 h 972105"/>
                <a:gd name="connsiteX9" fmla="*/ 3361678 w 7577709"/>
                <a:gd name="connsiteY9" fmla="*/ 646590 h 972105"/>
                <a:gd name="connsiteX10" fmla="*/ 2243092 w 7577709"/>
                <a:gd name="connsiteY10" fmla="*/ 562991 h 972105"/>
                <a:gd name="connsiteX11" fmla="*/ 538579 w 7577709"/>
                <a:gd name="connsiteY11" fmla="*/ 328474 h 972105"/>
                <a:gd name="connsiteX0" fmla="*/ 538579 w 7577709"/>
                <a:gd name="connsiteY0" fmla="*/ 353874 h 997505"/>
                <a:gd name="connsiteX1" fmla="*/ 645111 w 7577709"/>
                <a:gd name="connsiteY1" fmla="*/ 194076 h 997505"/>
                <a:gd name="connsiteX2" fmla="*/ 2074416 w 7577709"/>
                <a:gd name="connsiteY2" fmla="*/ 194076 h 997505"/>
                <a:gd name="connsiteX3" fmla="*/ 4605292 w 7577709"/>
                <a:gd name="connsiteY3" fmla="*/ 112697 h 997505"/>
                <a:gd name="connsiteX4" fmla="*/ 6883154 w 7577709"/>
                <a:gd name="connsiteY4" fmla="*/ 87544 h 997505"/>
                <a:gd name="connsiteX5" fmla="*/ 7535663 w 7577709"/>
                <a:gd name="connsiteY5" fmla="*/ 637959 h 997505"/>
                <a:gd name="connsiteX6" fmla="*/ 7135428 w 7577709"/>
                <a:gd name="connsiteY6" fmla="*/ 942759 h 997505"/>
                <a:gd name="connsiteX7" fmla="*/ 5899212 w 7577709"/>
                <a:gd name="connsiteY7" fmla="*/ 966433 h 997505"/>
                <a:gd name="connsiteX8" fmla="*/ 3876583 w 7577709"/>
                <a:gd name="connsiteY8" fmla="*/ 904289 h 997505"/>
                <a:gd name="connsiteX9" fmla="*/ 3361678 w 7577709"/>
                <a:gd name="connsiteY9" fmla="*/ 671990 h 997505"/>
                <a:gd name="connsiteX10" fmla="*/ 2243092 w 7577709"/>
                <a:gd name="connsiteY10" fmla="*/ 588391 h 997505"/>
                <a:gd name="connsiteX11" fmla="*/ 538579 w 7577709"/>
                <a:gd name="connsiteY11" fmla="*/ 353874 h 997505"/>
                <a:gd name="connsiteX0" fmla="*/ 538579 w 7577709"/>
                <a:gd name="connsiteY0" fmla="*/ 353874 h 997505"/>
                <a:gd name="connsiteX1" fmla="*/ 645111 w 7577709"/>
                <a:gd name="connsiteY1" fmla="*/ 194076 h 997505"/>
                <a:gd name="connsiteX2" fmla="*/ 2074416 w 7577709"/>
                <a:gd name="connsiteY2" fmla="*/ 194076 h 997505"/>
                <a:gd name="connsiteX3" fmla="*/ 3062057 w 7577709"/>
                <a:gd name="connsiteY3" fmla="*/ 167443 h 997505"/>
                <a:gd name="connsiteX4" fmla="*/ 4605292 w 7577709"/>
                <a:gd name="connsiteY4" fmla="*/ 112697 h 997505"/>
                <a:gd name="connsiteX5" fmla="*/ 6883154 w 7577709"/>
                <a:gd name="connsiteY5" fmla="*/ 87544 h 997505"/>
                <a:gd name="connsiteX6" fmla="*/ 7535663 w 7577709"/>
                <a:gd name="connsiteY6" fmla="*/ 637959 h 997505"/>
                <a:gd name="connsiteX7" fmla="*/ 7135428 w 7577709"/>
                <a:gd name="connsiteY7" fmla="*/ 942759 h 997505"/>
                <a:gd name="connsiteX8" fmla="*/ 5899212 w 7577709"/>
                <a:gd name="connsiteY8" fmla="*/ 966433 h 997505"/>
                <a:gd name="connsiteX9" fmla="*/ 3876583 w 7577709"/>
                <a:gd name="connsiteY9" fmla="*/ 904289 h 997505"/>
                <a:gd name="connsiteX10" fmla="*/ 3361678 w 7577709"/>
                <a:gd name="connsiteY10" fmla="*/ 671990 h 997505"/>
                <a:gd name="connsiteX11" fmla="*/ 2243092 w 7577709"/>
                <a:gd name="connsiteY11" fmla="*/ 588391 h 997505"/>
                <a:gd name="connsiteX12" fmla="*/ 538579 w 7577709"/>
                <a:gd name="connsiteY12" fmla="*/ 353874 h 997505"/>
                <a:gd name="connsiteX0" fmla="*/ 538579 w 7577709"/>
                <a:gd name="connsiteY0" fmla="*/ 353874 h 997505"/>
                <a:gd name="connsiteX1" fmla="*/ 645111 w 7577709"/>
                <a:gd name="connsiteY1" fmla="*/ 194076 h 997505"/>
                <a:gd name="connsiteX2" fmla="*/ 2074416 w 7577709"/>
                <a:gd name="connsiteY2" fmla="*/ 194076 h 997505"/>
                <a:gd name="connsiteX3" fmla="*/ 3062057 w 7577709"/>
                <a:gd name="connsiteY3" fmla="*/ 167443 h 997505"/>
                <a:gd name="connsiteX4" fmla="*/ 4605292 w 7577709"/>
                <a:gd name="connsiteY4" fmla="*/ 112697 h 997505"/>
                <a:gd name="connsiteX5" fmla="*/ 6883154 w 7577709"/>
                <a:gd name="connsiteY5" fmla="*/ 87544 h 997505"/>
                <a:gd name="connsiteX6" fmla="*/ 7535663 w 7577709"/>
                <a:gd name="connsiteY6" fmla="*/ 637959 h 997505"/>
                <a:gd name="connsiteX7" fmla="*/ 7135428 w 7577709"/>
                <a:gd name="connsiteY7" fmla="*/ 942759 h 997505"/>
                <a:gd name="connsiteX8" fmla="*/ 5899212 w 7577709"/>
                <a:gd name="connsiteY8" fmla="*/ 966433 h 997505"/>
                <a:gd name="connsiteX9" fmla="*/ 3876583 w 7577709"/>
                <a:gd name="connsiteY9" fmla="*/ 904289 h 997505"/>
                <a:gd name="connsiteX10" fmla="*/ 3056878 w 7577709"/>
                <a:gd name="connsiteY10" fmla="*/ 519590 h 997505"/>
                <a:gd name="connsiteX11" fmla="*/ 2243092 w 7577709"/>
                <a:gd name="connsiteY11" fmla="*/ 588391 h 997505"/>
                <a:gd name="connsiteX12" fmla="*/ 538579 w 7577709"/>
                <a:gd name="connsiteY12" fmla="*/ 353874 h 997505"/>
                <a:gd name="connsiteX0" fmla="*/ 538579 w 7577709"/>
                <a:gd name="connsiteY0" fmla="*/ 353874 h 997505"/>
                <a:gd name="connsiteX1" fmla="*/ 645111 w 7577709"/>
                <a:gd name="connsiteY1" fmla="*/ 194076 h 997505"/>
                <a:gd name="connsiteX2" fmla="*/ 2074416 w 7577709"/>
                <a:gd name="connsiteY2" fmla="*/ 194076 h 997505"/>
                <a:gd name="connsiteX3" fmla="*/ 3062057 w 7577709"/>
                <a:gd name="connsiteY3" fmla="*/ 167443 h 997505"/>
                <a:gd name="connsiteX4" fmla="*/ 4605292 w 7577709"/>
                <a:gd name="connsiteY4" fmla="*/ 112697 h 997505"/>
                <a:gd name="connsiteX5" fmla="*/ 6883154 w 7577709"/>
                <a:gd name="connsiteY5" fmla="*/ 87544 h 997505"/>
                <a:gd name="connsiteX6" fmla="*/ 7535663 w 7577709"/>
                <a:gd name="connsiteY6" fmla="*/ 637959 h 997505"/>
                <a:gd name="connsiteX7" fmla="*/ 7135428 w 7577709"/>
                <a:gd name="connsiteY7" fmla="*/ 942759 h 997505"/>
                <a:gd name="connsiteX8" fmla="*/ 5899212 w 7577709"/>
                <a:gd name="connsiteY8" fmla="*/ 966433 h 997505"/>
                <a:gd name="connsiteX9" fmla="*/ 3876583 w 7577709"/>
                <a:gd name="connsiteY9" fmla="*/ 904289 h 997505"/>
                <a:gd name="connsiteX10" fmla="*/ 3056878 w 7577709"/>
                <a:gd name="connsiteY10" fmla="*/ 519590 h 997505"/>
                <a:gd name="connsiteX11" fmla="*/ 2243092 w 7577709"/>
                <a:gd name="connsiteY11" fmla="*/ 512191 h 997505"/>
                <a:gd name="connsiteX12" fmla="*/ 538579 w 7577709"/>
                <a:gd name="connsiteY12" fmla="*/ 353874 h 997505"/>
                <a:gd name="connsiteX0" fmla="*/ 538579 w 7577709"/>
                <a:gd name="connsiteY0" fmla="*/ 353874 h 997505"/>
                <a:gd name="connsiteX1" fmla="*/ 645111 w 7577709"/>
                <a:gd name="connsiteY1" fmla="*/ 194076 h 997505"/>
                <a:gd name="connsiteX2" fmla="*/ 2074416 w 7577709"/>
                <a:gd name="connsiteY2" fmla="*/ 194076 h 997505"/>
                <a:gd name="connsiteX3" fmla="*/ 3062057 w 7577709"/>
                <a:gd name="connsiteY3" fmla="*/ 167443 h 997505"/>
                <a:gd name="connsiteX4" fmla="*/ 4605292 w 7577709"/>
                <a:gd name="connsiteY4" fmla="*/ 112697 h 997505"/>
                <a:gd name="connsiteX5" fmla="*/ 6883154 w 7577709"/>
                <a:gd name="connsiteY5" fmla="*/ 87544 h 997505"/>
                <a:gd name="connsiteX6" fmla="*/ 7535663 w 7577709"/>
                <a:gd name="connsiteY6" fmla="*/ 637959 h 997505"/>
                <a:gd name="connsiteX7" fmla="*/ 7135428 w 7577709"/>
                <a:gd name="connsiteY7" fmla="*/ 942759 h 997505"/>
                <a:gd name="connsiteX8" fmla="*/ 5899212 w 7577709"/>
                <a:gd name="connsiteY8" fmla="*/ 966433 h 997505"/>
                <a:gd name="connsiteX9" fmla="*/ 3876583 w 7577709"/>
                <a:gd name="connsiteY9" fmla="*/ 904289 h 997505"/>
                <a:gd name="connsiteX10" fmla="*/ 3056878 w 7577709"/>
                <a:gd name="connsiteY10" fmla="*/ 519590 h 997505"/>
                <a:gd name="connsiteX11" fmla="*/ 2243092 w 7577709"/>
                <a:gd name="connsiteY11" fmla="*/ 512191 h 997505"/>
                <a:gd name="connsiteX12" fmla="*/ 538579 w 7577709"/>
                <a:gd name="connsiteY12" fmla="*/ 353874 h 997505"/>
                <a:gd name="connsiteX0" fmla="*/ 538579 w 7501509"/>
                <a:gd name="connsiteY0" fmla="*/ 328474 h 997505"/>
                <a:gd name="connsiteX1" fmla="*/ 645111 w 7501509"/>
                <a:gd name="connsiteY1" fmla="*/ 168676 h 997505"/>
                <a:gd name="connsiteX2" fmla="*/ 2074416 w 7501509"/>
                <a:gd name="connsiteY2" fmla="*/ 168676 h 997505"/>
                <a:gd name="connsiteX3" fmla="*/ 3062057 w 7501509"/>
                <a:gd name="connsiteY3" fmla="*/ 142043 h 997505"/>
                <a:gd name="connsiteX4" fmla="*/ 4605292 w 7501509"/>
                <a:gd name="connsiteY4" fmla="*/ 87297 h 997505"/>
                <a:gd name="connsiteX5" fmla="*/ 6883154 w 7501509"/>
                <a:gd name="connsiteY5" fmla="*/ 62144 h 997505"/>
                <a:gd name="connsiteX6" fmla="*/ 7459463 w 7501509"/>
                <a:gd name="connsiteY6" fmla="*/ 460159 h 997505"/>
                <a:gd name="connsiteX7" fmla="*/ 7135428 w 7501509"/>
                <a:gd name="connsiteY7" fmla="*/ 917359 h 997505"/>
                <a:gd name="connsiteX8" fmla="*/ 5899212 w 7501509"/>
                <a:gd name="connsiteY8" fmla="*/ 941033 h 997505"/>
                <a:gd name="connsiteX9" fmla="*/ 3876583 w 7501509"/>
                <a:gd name="connsiteY9" fmla="*/ 878889 h 997505"/>
                <a:gd name="connsiteX10" fmla="*/ 3056878 w 7501509"/>
                <a:gd name="connsiteY10" fmla="*/ 494190 h 997505"/>
                <a:gd name="connsiteX11" fmla="*/ 2243092 w 7501509"/>
                <a:gd name="connsiteY11" fmla="*/ 486791 h 997505"/>
                <a:gd name="connsiteX12" fmla="*/ 538579 w 7501509"/>
                <a:gd name="connsiteY12" fmla="*/ 328474 h 997505"/>
                <a:gd name="connsiteX0" fmla="*/ 538579 w 7459463"/>
                <a:gd name="connsiteY0" fmla="*/ 328474 h 997505"/>
                <a:gd name="connsiteX1" fmla="*/ 645111 w 7459463"/>
                <a:gd name="connsiteY1" fmla="*/ 168676 h 997505"/>
                <a:gd name="connsiteX2" fmla="*/ 2074416 w 7459463"/>
                <a:gd name="connsiteY2" fmla="*/ 168676 h 997505"/>
                <a:gd name="connsiteX3" fmla="*/ 3062057 w 7459463"/>
                <a:gd name="connsiteY3" fmla="*/ 142043 h 997505"/>
                <a:gd name="connsiteX4" fmla="*/ 4605292 w 7459463"/>
                <a:gd name="connsiteY4" fmla="*/ 87297 h 997505"/>
                <a:gd name="connsiteX5" fmla="*/ 6883154 w 7459463"/>
                <a:gd name="connsiteY5" fmla="*/ 62144 h 997505"/>
                <a:gd name="connsiteX6" fmla="*/ 7459463 w 7459463"/>
                <a:gd name="connsiteY6" fmla="*/ 460159 h 997505"/>
                <a:gd name="connsiteX7" fmla="*/ 7135428 w 7459463"/>
                <a:gd name="connsiteY7" fmla="*/ 917359 h 997505"/>
                <a:gd name="connsiteX8" fmla="*/ 5899212 w 7459463"/>
                <a:gd name="connsiteY8" fmla="*/ 941033 h 997505"/>
                <a:gd name="connsiteX9" fmla="*/ 3876583 w 7459463"/>
                <a:gd name="connsiteY9" fmla="*/ 878889 h 997505"/>
                <a:gd name="connsiteX10" fmla="*/ 3056878 w 7459463"/>
                <a:gd name="connsiteY10" fmla="*/ 494190 h 997505"/>
                <a:gd name="connsiteX11" fmla="*/ 2243092 w 7459463"/>
                <a:gd name="connsiteY11" fmla="*/ 486791 h 997505"/>
                <a:gd name="connsiteX12" fmla="*/ 538579 w 7459463"/>
                <a:gd name="connsiteY12" fmla="*/ 328474 h 99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59463" h="997505">
                  <a:moveTo>
                    <a:pt x="538579" y="328474"/>
                  </a:moveTo>
                  <a:cubicBezTo>
                    <a:pt x="0" y="210105"/>
                    <a:pt x="389138" y="195309"/>
                    <a:pt x="645111" y="168676"/>
                  </a:cubicBezTo>
                  <a:cubicBezTo>
                    <a:pt x="901084" y="142043"/>
                    <a:pt x="1671592" y="173115"/>
                    <a:pt x="2074416" y="168676"/>
                  </a:cubicBezTo>
                  <a:cubicBezTo>
                    <a:pt x="2477240" y="164237"/>
                    <a:pt x="2640244" y="155606"/>
                    <a:pt x="3062057" y="142043"/>
                  </a:cubicBezTo>
                  <a:cubicBezTo>
                    <a:pt x="3483870" y="128480"/>
                    <a:pt x="3968443" y="100613"/>
                    <a:pt x="4605292" y="87297"/>
                  </a:cubicBezTo>
                  <a:cubicBezTo>
                    <a:pt x="5242141" y="73981"/>
                    <a:pt x="6407459" y="0"/>
                    <a:pt x="6883154" y="62144"/>
                  </a:cubicBezTo>
                  <a:cubicBezTo>
                    <a:pt x="7358849" y="124288"/>
                    <a:pt x="7417417" y="317623"/>
                    <a:pt x="7459463" y="460159"/>
                  </a:cubicBezTo>
                  <a:cubicBezTo>
                    <a:pt x="7458600" y="641905"/>
                    <a:pt x="7395470" y="837213"/>
                    <a:pt x="7135428" y="917359"/>
                  </a:cubicBezTo>
                  <a:cubicBezTo>
                    <a:pt x="6875386" y="997505"/>
                    <a:pt x="6442353" y="947445"/>
                    <a:pt x="5899212" y="941033"/>
                  </a:cubicBezTo>
                  <a:cubicBezTo>
                    <a:pt x="5356071" y="934621"/>
                    <a:pt x="4350305" y="953363"/>
                    <a:pt x="3876583" y="878889"/>
                  </a:cubicBezTo>
                  <a:cubicBezTo>
                    <a:pt x="3402861" y="804415"/>
                    <a:pt x="3329126" y="559540"/>
                    <a:pt x="3056878" y="494190"/>
                  </a:cubicBezTo>
                  <a:cubicBezTo>
                    <a:pt x="2784630" y="428840"/>
                    <a:pt x="2644314" y="478899"/>
                    <a:pt x="2243092" y="486791"/>
                  </a:cubicBezTo>
                  <a:cubicBezTo>
                    <a:pt x="1823376" y="459172"/>
                    <a:pt x="804909" y="406893"/>
                    <a:pt x="538579" y="3284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7543800" y="5053836"/>
              <a:ext cx="0" cy="6502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602556" y="2197768"/>
              <a:ext cx="4671820" cy="5843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/>
                <a:t>Files, TCP, FIFO, Network</a:t>
              </a:r>
              <a:endParaRPr lang="en-US" sz="2800" dirty="0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694016" y="2521476"/>
              <a:ext cx="2353984" cy="3345924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6" name="Oval 25"/>
            <p:cNvSpPr>
              <a:spLocks noChangeArrowheads="1"/>
            </p:cNvSpPr>
            <p:nvPr/>
          </p:nvSpPr>
          <p:spPr bwMode="auto">
            <a:xfrm>
              <a:off x="1088573" y="2976956"/>
              <a:ext cx="237432" cy="194797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7" name="Oval 26"/>
            <p:cNvSpPr>
              <a:spLocks noChangeArrowheads="1"/>
            </p:cNvSpPr>
            <p:nvPr/>
          </p:nvSpPr>
          <p:spPr bwMode="auto">
            <a:xfrm>
              <a:off x="1563436" y="2976956"/>
              <a:ext cx="237432" cy="194797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" name="Oval 27"/>
            <p:cNvSpPr>
              <a:spLocks noChangeArrowheads="1"/>
            </p:cNvSpPr>
            <p:nvPr/>
          </p:nvSpPr>
          <p:spPr bwMode="auto">
            <a:xfrm>
              <a:off x="2038300" y="2976956"/>
              <a:ext cx="237432" cy="194797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9" name="Oval 28"/>
            <p:cNvSpPr>
              <a:spLocks noChangeArrowheads="1"/>
            </p:cNvSpPr>
            <p:nvPr/>
          </p:nvSpPr>
          <p:spPr bwMode="auto">
            <a:xfrm>
              <a:off x="1326004" y="3366550"/>
              <a:ext cx="237432" cy="19479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auto">
            <a:xfrm>
              <a:off x="1800868" y="3366550"/>
              <a:ext cx="237432" cy="19479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auto">
            <a:xfrm>
              <a:off x="2275732" y="3366550"/>
              <a:ext cx="237432" cy="19479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auto">
            <a:xfrm>
              <a:off x="2516654" y="2976956"/>
              <a:ext cx="237432" cy="194797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" name="Oval 32"/>
            <p:cNvSpPr>
              <a:spLocks noChangeArrowheads="1"/>
            </p:cNvSpPr>
            <p:nvPr/>
          </p:nvSpPr>
          <p:spPr bwMode="auto">
            <a:xfrm>
              <a:off x="2038300" y="3690258"/>
              <a:ext cx="237432" cy="19479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1563436" y="3690258"/>
              <a:ext cx="237432" cy="19479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5" name="Oval 34"/>
            <p:cNvSpPr>
              <a:spLocks noChangeArrowheads="1"/>
            </p:cNvSpPr>
            <p:nvPr/>
          </p:nvSpPr>
          <p:spPr bwMode="auto">
            <a:xfrm>
              <a:off x="1011756" y="3690258"/>
              <a:ext cx="237432" cy="19479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auto">
            <a:xfrm>
              <a:off x="1326004" y="3950941"/>
              <a:ext cx="237432" cy="19479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1800868" y="3950941"/>
              <a:ext cx="237432" cy="19479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auto">
            <a:xfrm>
              <a:off x="2275732" y="3950941"/>
              <a:ext cx="237432" cy="19479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cxnSp>
          <p:nvCxnSpPr>
            <p:cNvPr id="19" name="AutoShape 38"/>
            <p:cNvCxnSpPr>
              <a:cxnSpLocks noChangeShapeType="1"/>
              <a:stCxn id="6" idx="4"/>
              <a:endCxn id="9" idx="1"/>
            </p:cNvCxnSpPr>
            <p:nvPr/>
          </p:nvCxnSpPr>
          <p:spPr bwMode="auto">
            <a:xfrm rot="16200000" flipH="1">
              <a:off x="1172371" y="3206671"/>
              <a:ext cx="223324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9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rot="5400000">
              <a:off x="1437511" y="3234380"/>
              <a:ext cx="251851" cy="69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40"/>
            <p:cNvCxnSpPr>
              <a:cxnSpLocks noChangeShapeType="1"/>
              <a:stCxn id="7" idx="5"/>
              <a:endCxn id="10" idx="1"/>
            </p:cNvCxnSpPr>
            <p:nvPr/>
          </p:nvCxnSpPr>
          <p:spPr bwMode="auto">
            <a:xfrm rot="16200000" flipH="1">
              <a:off x="1674942" y="3234380"/>
              <a:ext cx="251852" cy="69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" name="AutoShape 41"/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 rot="5400000">
              <a:off x="1884666" y="3178145"/>
              <a:ext cx="223324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42"/>
            <p:cNvCxnSpPr>
              <a:cxnSpLocks noChangeShapeType="1"/>
              <a:stCxn id="8" idx="5"/>
              <a:endCxn id="11" idx="0"/>
            </p:cNvCxnSpPr>
            <p:nvPr/>
          </p:nvCxnSpPr>
          <p:spPr bwMode="auto">
            <a:xfrm rot="16200000" flipH="1">
              <a:off x="2206042" y="3178144"/>
              <a:ext cx="223324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43"/>
            <p:cNvCxnSpPr>
              <a:cxnSpLocks noChangeShapeType="1"/>
              <a:stCxn id="12" idx="4"/>
              <a:endCxn id="11" idx="7"/>
            </p:cNvCxnSpPr>
            <p:nvPr/>
          </p:nvCxnSpPr>
          <p:spPr bwMode="auto">
            <a:xfrm rot="5400000">
              <a:off x="2445220" y="3204927"/>
              <a:ext cx="223324" cy="1569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45"/>
            <p:cNvCxnSpPr>
              <a:cxnSpLocks noChangeShapeType="1"/>
              <a:stCxn id="10" idx="4"/>
              <a:endCxn id="13" idx="1"/>
            </p:cNvCxnSpPr>
            <p:nvPr/>
          </p:nvCxnSpPr>
          <p:spPr bwMode="auto">
            <a:xfrm rot="16200000" flipH="1">
              <a:off x="1917609" y="3563322"/>
              <a:ext cx="157438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" name="AutoShape 46"/>
            <p:cNvCxnSpPr>
              <a:cxnSpLocks noChangeShapeType="1"/>
              <a:stCxn id="10" idx="4"/>
              <a:endCxn id="14" idx="7"/>
            </p:cNvCxnSpPr>
            <p:nvPr/>
          </p:nvCxnSpPr>
          <p:spPr bwMode="auto">
            <a:xfrm rot="5400000">
              <a:off x="1764122" y="3563323"/>
              <a:ext cx="157438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47"/>
            <p:cNvCxnSpPr>
              <a:cxnSpLocks noChangeShapeType="1"/>
              <a:stCxn id="9" idx="4"/>
              <a:endCxn id="15" idx="7"/>
            </p:cNvCxnSpPr>
            <p:nvPr/>
          </p:nvCxnSpPr>
          <p:spPr bwMode="auto">
            <a:xfrm rot="5400000">
              <a:off x="1250852" y="3524914"/>
              <a:ext cx="157438" cy="230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48"/>
            <p:cNvCxnSpPr>
              <a:cxnSpLocks noChangeShapeType="1"/>
              <a:stCxn id="9" idx="4"/>
              <a:endCxn id="14" idx="1"/>
            </p:cNvCxnSpPr>
            <p:nvPr/>
          </p:nvCxnSpPr>
          <p:spPr bwMode="auto">
            <a:xfrm rot="16200000" flipH="1">
              <a:off x="1442746" y="3563322"/>
              <a:ext cx="157438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51"/>
            <p:cNvCxnSpPr>
              <a:cxnSpLocks noChangeShapeType="1"/>
              <a:stCxn id="14" idx="5"/>
              <a:endCxn id="17" idx="1"/>
            </p:cNvCxnSpPr>
            <p:nvPr/>
          </p:nvCxnSpPr>
          <p:spPr bwMode="auto">
            <a:xfrm rot="16200000" flipH="1">
              <a:off x="1739397" y="3883226"/>
              <a:ext cx="122941" cy="69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53"/>
            <p:cNvCxnSpPr>
              <a:cxnSpLocks noChangeShapeType="1"/>
              <a:stCxn id="13" idx="3"/>
              <a:endCxn id="17" idx="0"/>
            </p:cNvCxnSpPr>
            <p:nvPr/>
          </p:nvCxnSpPr>
          <p:spPr bwMode="auto">
            <a:xfrm rot="5400000">
              <a:off x="1949122" y="3826989"/>
              <a:ext cx="94414" cy="153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54"/>
            <p:cNvCxnSpPr>
              <a:cxnSpLocks noChangeShapeType="1"/>
              <a:stCxn id="14" idx="3"/>
              <a:endCxn id="16" idx="7"/>
            </p:cNvCxnSpPr>
            <p:nvPr/>
          </p:nvCxnSpPr>
          <p:spPr bwMode="auto">
            <a:xfrm rot="5400000">
              <a:off x="1501965" y="3883226"/>
              <a:ext cx="122941" cy="69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55"/>
            <p:cNvCxnSpPr>
              <a:cxnSpLocks noChangeShapeType="1"/>
              <a:stCxn id="15" idx="5"/>
              <a:endCxn id="16" idx="1"/>
            </p:cNvCxnSpPr>
            <p:nvPr/>
          </p:nvCxnSpPr>
          <p:spPr bwMode="auto">
            <a:xfrm rot="16200000" flipH="1">
              <a:off x="1226126" y="3844819"/>
              <a:ext cx="122940" cy="146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56"/>
            <p:cNvCxnSpPr>
              <a:cxnSpLocks noChangeShapeType="1"/>
              <a:stCxn id="13" idx="5"/>
              <a:endCxn id="18" idx="1"/>
            </p:cNvCxnSpPr>
            <p:nvPr/>
          </p:nvCxnSpPr>
          <p:spPr bwMode="auto">
            <a:xfrm rot="16200000" flipH="1">
              <a:off x="2214261" y="3883226"/>
              <a:ext cx="122941" cy="69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914401" y="2514600"/>
              <a:ext cx="1905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job schedule</a:t>
              </a: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990806" y="5704113"/>
              <a:ext cx="68925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1957991" y="5446294"/>
              <a:ext cx="0" cy="2578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9" name="Line 70"/>
            <p:cNvSpPr>
              <a:spLocks noChangeShapeType="1"/>
            </p:cNvSpPr>
            <p:nvPr/>
          </p:nvSpPr>
          <p:spPr bwMode="auto">
            <a:xfrm>
              <a:off x="4000604" y="5053836"/>
              <a:ext cx="0" cy="6502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5344886" y="5053836"/>
              <a:ext cx="0" cy="6502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1" name="Line 73"/>
            <p:cNvSpPr>
              <a:spLocks noChangeShapeType="1"/>
            </p:cNvSpPr>
            <p:nvPr/>
          </p:nvSpPr>
          <p:spPr bwMode="auto">
            <a:xfrm>
              <a:off x="6374922" y="5053836"/>
              <a:ext cx="0" cy="6502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3" name="Oval 76"/>
            <p:cNvSpPr>
              <a:spLocks noChangeArrowheads="1"/>
            </p:cNvSpPr>
            <p:nvPr/>
          </p:nvSpPr>
          <p:spPr bwMode="auto">
            <a:xfrm>
              <a:off x="1881175" y="5641091"/>
              <a:ext cx="157125" cy="1289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44" name="Oval 77"/>
            <p:cNvSpPr>
              <a:spLocks noChangeArrowheads="1"/>
            </p:cNvSpPr>
            <p:nvPr/>
          </p:nvSpPr>
          <p:spPr bwMode="auto">
            <a:xfrm>
              <a:off x="3920295" y="5641091"/>
              <a:ext cx="157125" cy="1289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45" name="Oval 78"/>
            <p:cNvSpPr>
              <a:spLocks noChangeArrowheads="1"/>
            </p:cNvSpPr>
            <p:nvPr/>
          </p:nvSpPr>
          <p:spPr bwMode="auto">
            <a:xfrm>
              <a:off x="5264579" y="5641091"/>
              <a:ext cx="157123" cy="1289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46" name="Oval 79"/>
            <p:cNvSpPr>
              <a:spLocks noChangeArrowheads="1"/>
            </p:cNvSpPr>
            <p:nvPr/>
          </p:nvSpPr>
          <p:spPr bwMode="auto">
            <a:xfrm>
              <a:off x="6294613" y="5641091"/>
              <a:ext cx="157125" cy="1289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47" name="Oval 80"/>
            <p:cNvSpPr>
              <a:spLocks noChangeArrowheads="1"/>
            </p:cNvSpPr>
            <p:nvPr/>
          </p:nvSpPr>
          <p:spPr bwMode="auto">
            <a:xfrm>
              <a:off x="7467600" y="5638800"/>
              <a:ext cx="157123" cy="1289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5344886" y="1676400"/>
              <a:ext cx="24895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/>
                <a:t>data plane</a:t>
              </a:r>
            </a:p>
          </p:txBody>
        </p:sp>
        <p:sp>
          <p:nvSpPr>
            <p:cNvPr id="49" name="Text Box 84"/>
            <p:cNvSpPr txBox="1">
              <a:spLocks noChangeArrowheads="1"/>
            </p:cNvSpPr>
            <p:nvPr/>
          </p:nvSpPr>
          <p:spPr bwMode="auto">
            <a:xfrm>
              <a:off x="2895600" y="5715000"/>
              <a:ext cx="29609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/>
                <a:t>control plane</a:t>
              </a:r>
            </a:p>
          </p:txBody>
        </p:sp>
        <p:cxnSp>
          <p:nvCxnSpPr>
            <p:cNvPr id="52" name="AutoShape 88"/>
            <p:cNvCxnSpPr>
              <a:cxnSpLocks noChangeShapeType="1"/>
              <a:stCxn id="11" idx="3"/>
              <a:endCxn id="13" idx="7"/>
            </p:cNvCxnSpPr>
            <p:nvPr/>
          </p:nvCxnSpPr>
          <p:spPr bwMode="auto">
            <a:xfrm rot="5400000">
              <a:off x="2182750" y="3591031"/>
              <a:ext cx="185965" cy="69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89"/>
            <p:cNvCxnSpPr>
              <a:cxnSpLocks noChangeShapeType="1"/>
              <a:stCxn id="11" idx="4"/>
              <a:endCxn id="18" idx="7"/>
            </p:cNvCxnSpPr>
            <p:nvPr/>
          </p:nvCxnSpPr>
          <p:spPr bwMode="auto">
            <a:xfrm rot="16200000" flipH="1">
              <a:off x="2227360" y="3728434"/>
              <a:ext cx="418121" cy="839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525740" y="4340535"/>
              <a:ext cx="949727" cy="91096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dirty="0"/>
                <a:t>NS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4800189" y="4340535"/>
              <a:ext cx="949727" cy="9109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PD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7013892" y="4340535"/>
              <a:ext cx="949727" cy="9109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PD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5907042" y="4340535"/>
              <a:ext cx="949727" cy="9109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PD</a:t>
              </a:r>
            </a:p>
          </p:txBody>
        </p:sp>
        <p:sp>
          <p:nvSpPr>
            <p:cNvPr id="58" name="computr3"/>
            <p:cNvSpPr>
              <a:spLocks noEditPoints="1" noChangeArrowheads="1"/>
            </p:cNvSpPr>
            <p:nvPr/>
          </p:nvSpPr>
          <p:spPr bwMode="auto">
            <a:xfrm>
              <a:off x="990600" y="4267200"/>
              <a:ext cx="1819146" cy="1140135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59" name="Line 91"/>
            <p:cNvSpPr>
              <a:spLocks noChangeShapeType="1"/>
            </p:cNvSpPr>
            <p:nvPr/>
          </p:nvSpPr>
          <p:spPr bwMode="auto">
            <a:xfrm flipV="1">
              <a:off x="5425195" y="2782159"/>
              <a:ext cx="398047" cy="65027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0" name="Line 92"/>
            <p:cNvSpPr>
              <a:spLocks noChangeShapeType="1"/>
            </p:cNvSpPr>
            <p:nvPr/>
          </p:nvSpPr>
          <p:spPr bwMode="auto">
            <a:xfrm>
              <a:off x="6294613" y="2782159"/>
              <a:ext cx="80309" cy="5843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1" name="Line 93"/>
            <p:cNvSpPr>
              <a:spLocks noChangeShapeType="1"/>
            </p:cNvSpPr>
            <p:nvPr/>
          </p:nvSpPr>
          <p:spPr bwMode="auto">
            <a:xfrm>
              <a:off x="7324649" y="2782159"/>
              <a:ext cx="80307" cy="5843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2" name="Line 94"/>
            <p:cNvSpPr>
              <a:spLocks noChangeShapeType="1"/>
            </p:cNvSpPr>
            <p:nvPr/>
          </p:nvSpPr>
          <p:spPr bwMode="auto">
            <a:xfrm>
              <a:off x="5027147" y="2782159"/>
              <a:ext cx="160616" cy="5843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 flipV="1">
              <a:off x="6532045" y="2782159"/>
              <a:ext cx="398047" cy="65027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7562081" y="2782159"/>
              <a:ext cx="398047" cy="65027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5264579" y="3950941"/>
              <a:ext cx="0" cy="389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6" name="Line 101"/>
            <p:cNvSpPr>
              <a:spLocks noChangeShapeType="1"/>
            </p:cNvSpPr>
            <p:nvPr/>
          </p:nvSpPr>
          <p:spPr bwMode="auto">
            <a:xfrm>
              <a:off x="6374922" y="3950941"/>
              <a:ext cx="0" cy="389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7" name="Line 102"/>
            <p:cNvSpPr>
              <a:spLocks noChangeShapeType="1"/>
            </p:cNvSpPr>
            <p:nvPr/>
          </p:nvSpPr>
          <p:spPr bwMode="auto">
            <a:xfrm>
              <a:off x="7481772" y="3950941"/>
              <a:ext cx="0" cy="389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8" name="Oval 58"/>
            <p:cNvSpPr>
              <a:spLocks noChangeArrowheads="1"/>
            </p:cNvSpPr>
            <p:nvPr/>
          </p:nvSpPr>
          <p:spPr bwMode="auto">
            <a:xfrm>
              <a:off x="4870022" y="3363686"/>
              <a:ext cx="789112" cy="58439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V</a:t>
              </a:r>
            </a:p>
          </p:txBody>
        </p:sp>
        <p:sp>
          <p:nvSpPr>
            <p:cNvPr id="69" name="Oval 59"/>
            <p:cNvSpPr>
              <a:spLocks noChangeArrowheads="1"/>
            </p:cNvSpPr>
            <p:nvPr/>
          </p:nvSpPr>
          <p:spPr bwMode="auto">
            <a:xfrm>
              <a:off x="5980365" y="3366550"/>
              <a:ext cx="789112" cy="58439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/>
                <a:t>V</a:t>
              </a:r>
            </a:p>
          </p:txBody>
        </p:sp>
        <p:sp>
          <p:nvSpPr>
            <p:cNvPr id="70" name="Oval 60"/>
            <p:cNvSpPr>
              <a:spLocks noChangeArrowheads="1"/>
            </p:cNvSpPr>
            <p:nvPr/>
          </p:nvSpPr>
          <p:spPr bwMode="auto">
            <a:xfrm>
              <a:off x="7090708" y="3366550"/>
              <a:ext cx="789112" cy="58439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dirty="0"/>
                <a:t>V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0" y="5867400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34000" y="5867400"/>
              <a:ext cx="81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</a:t>
              </a:r>
              <a:endParaRPr lang="en-US" dirty="0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3200400" y="1752600"/>
              <a:ext cx="5257800" cy="41148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LINQ Example: Word 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8534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Count word frequency in a set of documents:</a:t>
            </a:r>
          </a:p>
          <a:p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/>
              <a:t>docs = </a:t>
            </a:r>
            <a:r>
              <a:rPr lang="en-US" sz="2400" dirty="0" smtClean="0">
                <a:solidFill>
                  <a:srgbClr val="C00000"/>
                </a:solidFill>
              </a:rPr>
              <a:t>[A collection of documents]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words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docs.</a:t>
            </a:r>
            <a:r>
              <a:rPr lang="en-US" sz="2400" b="1" dirty="0" err="1" smtClean="0">
                <a:cs typeface="Courier New" pitchFamily="49" charset="0"/>
              </a:rPr>
              <a:t>SelectMany</a:t>
            </a:r>
            <a:r>
              <a:rPr lang="en-US" sz="2400" dirty="0" smtClean="0">
                <a:cs typeface="Courier New" pitchFamily="49" charset="0"/>
              </a:rPr>
              <a:t>(doc =&gt; </a:t>
            </a:r>
            <a:r>
              <a:rPr lang="en-US" sz="2400" dirty="0" err="1" smtClean="0">
                <a:cs typeface="Courier New" pitchFamily="49" charset="0"/>
              </a:rPr>
              <a:t>doc.words</a:t>
            </a:r>
            <a:r>
              <a:rPr lang="en-US" sz="2400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groups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words.</a:t>
            </a:r>
            <a:r>
              <a:rPr lang="en-US" sz="2400" b="1" dirty="0" err="1" smtClean="0">
                <a:cs typeface="Courier New" pitchFamily="49" charset="0"/>
              </a:rPr>
              <a:t>GroupBy</a:t>
            </a:r>
            <a:r>
              <a:rPr lang="en-US" sz="2400" dirty="0" smtClean="0">
                <a:cs typeface="Courier New" pitchFamily="49" charset="0"/>
              </a:rPr>
              <a:t>(word =&gt; word);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counts = </a:t>
            </a:r>
            <a:r>
              <a:rPr lang="en-US" sz="2400" dirty="0" err="1" smtClean="0">
                <a:cs typeface="Courier New" pitchFamily="49" charset="0"/>
              </a:rPr>
              <a:t>groups.</a:t>
            </a:r>
            <a:r>
              <a:rPr lang="en-US" sz="2400" b="1" dirty="0" err="1" smtClean="0">
                <a:cs typeface="Courier New" pitchFamily="49" charset="0"/>
              </a:rPr>
              <a:t>Select</a:t>
            </a:r>
            <a:r>
              <a:rPr lang="en-US" sz="2400" dirty="0" smtClean="0">
                <a:cs typeface="Courier New" pitchFamily="49" charset="0"/>
              </a:rPr>
              <a:t>(g =&gt; new </a:t>
            </a:r>
            <a:r>
              <a:rPr lang="en-US" sz="2400" dirty="0" err="1" smtClean="0">
                <a:solidFill>
                  <a:srgbClr val="0000FF"/>
                </a:solidFill>
                <a:cs typeface="Courier New" pitchFamily="49" charset="0"/>
              </a:rPr>
              <a:t>WordCount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en-US" sz="2400" dirty="0" err="1" smtClean="0">
                <a:cs typeface="Courier New" pitchFamily="49" charset="0"/>
              </a:rPr>
              <a:t>g.Key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dirty="0" err="1" smtClean="0">
                <a:cs typeface="Courier New" pitchFamily="49" charset="0"/>
              </a:rPr>
              <a:t>g.Count</a:t>
            </a:r>
            <a:r>
              <a:rPr lang="en-US" sz="2400" dirty="0" smtClean="0">
                <a:cs typeface="Courier New" pitchFamily="49" charset="0"/>
              </a:rPr>
              <a:t>()));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in DryadLINQ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Count word frequency in a set of documents:</a:t>
            </a:r>
          </a:p>
          <a:p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/>
              <a:t>docs = </a:t>
            </a:r>
            <a:r>
              <a:rPr lang="en-US" sz="2400" dirty="0" err="1" smtClean="0">
                <a:cs typeface="Courier New" pitchFamily="49" charset="0"/>
              </a:rPr>
              <a:t>DryadLinq.</a:t>
            </a:r>
            <a:r>
              <a:rPr lang="en-US" sz="2400" b="1" dirty="0" err="1" smtClean="0">
                <a:cs typeface="Courier New" pitchFamily="49" charset="0"/>
              </a:rPr>
              <a:t>GetTable</a:t>
            </a:r>
            <a:r>
              <a:rPr lang="en-US" sz="2400" dirty="0" smtClean="0">
                <a:cs typeface="Courier New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cs typeface="Courier New" pitchFamily="49" charset="0"/>
              </a:rPr>
              <a:t>Doc</a:t>
            </a:r>
            <a:r>
              <a:rPr lang="en-US" sz="2400" dirty="0" smtClean="0">
                <a:cs typeface="Courier New" pitchFamily="49" charset="0"/>
              </a:rPr>
              <a:t>&gt;(</a:t>
            </a:r>
            <a:r>
              <a:rPr lang="en-US" sz="2400" dirty="0" smtClean="0">
                <a:solidFill>
                  <a:srgbClr val="C00000"/>
                </a:solidFill>
                <a:cs typeface="Courier New" pitchFamily="49" charset="0"/>
              </a:rPr>
              <a:t>“file://docs.txt”</a:t>
            </a:r>
            <a:r>
              <a:rPr lang="en-US" sz="2400" dirty="0" smtClean="0">
                <a:cs typeface="Courier New" pitchFamily="49" charset="0"/>
              </a:rPr>
              <a:t>);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words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docs.</a:t>
            </a:r>
            <a:r>
              <a:rPr lang="en-US" sz="2400" b="1" dirty="0" err="1" smtClean="0">
                <a:cs typeface="Courier New" pitchFamily="49" charset="0"/>
              </a:rPr>
              <a:t>SelectMany</a:t>
            </a:r>
            <a:r>
              <a:rPr lang="en-US" sz="2400" dirty="0" smtClean="0">
                <a:cs typeface="Courier New" pitchFamily="49" charset="0"/>
              </a:rPr>
              <a:t>(doc =&gt; </a:t>
            </a:r>
            <a:r>
              <a:rPr lang="en-US" sz="2400" dirty="0" err="1" smtClean="0">
                <a:cs typeface="Courier New" pitchFamily="49" charset="0"/>
              </a:rPr>
              <a:t>doc.words</a:t>
            </a:r>
            <a:r>
              <a:rPr lang="en-US" sz="2400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groups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words.</a:t>
            </a:r>
            <a:r>
              <a:rPr lang="en-US" sz="2400" b="1" dirty="0" err="1" smtClean="0">
                <a:cs typeface="Courier New" pitchFamily="49" charset="0"/>
              </a:rPr>
              <a:t>GroupBy</a:t>
            </a:r>
            <a:r>
              <a:rPr lang="en-US" sz="2400" dirty="0" smtClean="0">
                <a:cs typeface="Courier New" pitchFamily="49" charset="0"/>
              </a:rPr>
              <a:t>(word =&gt; word);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counts = </a:t>
            </a:r>
            <a:r>
              <a:rPr lang="en-US" sz="2400" dirty="0" err="1" smtClean="0">
                <a:cs typeface="Courier New" pitchFamily="49" charset="0"/>
              </a:rPr>
              <a:t>groups.</a:t>
            </a:r>
            <a:r>
              <a:rPr lang="en-US" sz="2400" b="1" dirty="0" err="1" smtClean="0">
                <a:cs typeface="Courier New" pitchFamily="49" charset="0"/>
              </a:rPr>
              <a:t>Select</a:t>
            </a:r>
            <a:r>
              <a:rPr lang="en-US" sz="2400" dirty="0" smtClean="0">
                <a:cs typeface="Courier New" pitchFamily="49" charset="0"/>
              </a:rPr>
              <a:t>(g =&gt; new </a:t>
            </a:r>
            <a:r>
              <a:rPr lang="en-US" sz="2400" dirty="0" err="1" smtClean="0">
                <a:solidFill>
                  <a:srgbClr val="0000FF"/>
                </a:solidFill>
                <a:cs typeface="Courier New" pitchFamily="49" charset="0"/>
              </a:rPr>
              <a:t>WordCount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en-US" sz="2400" dirty="0" err="1" smtClean="0">
                <a:cs typeface="Courier New" pitchFamily="49" charset="0"/>
              </a:rPr>
              <a:t>g.Key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dirty="0" err="1" smtClean="0">
                <a:cs typeface="Courier New" pitchFamily="49" charset="0"/>
              </a:rPr>
              <a:t>g.Count</a:t>
            </a:r>
            <a:r>
              <a:rPr lang="en-US" sz="2400" dirty="0" smtClean="0">
                <a:cs typeface="Courier New" pitchFamily="49" charset="0"/>
              </a:rPr>
              <a:t>()));</a:t>
            </a:r>
          </a:p>
          <a:p>
            <a:pPr>
              <a:buNone/>
            </a:pPr>
            <a:endParaRPr lang="en-US" sz="24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cs typeface="Courier New" pitchFamily="49" charset="0"/>
              </a:rPr>
              <a:t>counts.ToDryadTable</a:t>
            </a:r>
            <a:r>
              <a:rPr lang="en-US" sz="2400" dirty="0" smtClean="0"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cs typeface="Courier New" pitchFamily="49" charset="0"/>
              </a:rPr>
              <a:t>“counts.txt”</a:t>
            </a:r>
            <a:r>
              <a:rPr lang="en-US" sz="2400" dirty="0" smtClean="0">
                <a:cs typeface="Courier New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1676400" y="2590800"/>
            <a:ext cx="5638800" cy="369332"/>
          </a:xfrm>
          <a:prstGeom prst="rect">
            <a:avLst/>
          </a:prstGeom>
          <a:solidFill>
            <a:srgbClr val="FFCC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Execution of Word Count</a:t>
            </a:r>
            <a:endParaRPr lang="en-US" dirty="0"/>
          </a:p>
        </p:txBody>
      </p:sp>
      <p:grpSp>
        <p:nvGrpSpPr>
          <p:cNvPr id="213" name="Group 15"/>
          <p:cNvGrpSpPr>
            <a:grpSpLocks/>
          </p:cNvGrpSpPr>
          <p:nvPr/>
        </p:nvGrpSpPr>
        <p:grpSpPr bwMode="auto">
          <a:xfrm>
            <a:off x="5029200" y="3200400"/>
            <a:ext cx="2590800" cy="304800"/>
            <a:chOff x="3600" y="1056"/>
            <a:chExt cx="1632" cy="192"/>
          </a:xfrm>
        </p:grpSpPr>
        <p:sp>
          <p:nvSpPr>
            <p:cNvPr id="214" name="Oval 16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Oval 17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Oval 18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Oval 19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Oval 20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9" name="Oval 21"/>
            <p:cNvSpPr>
              <a:spLocks noChangeArrowheads="1"/>
            </p:cNvSpPr>
            <p:nvPr/>
          </p:nvSpPr>
          <p:spPr bwMode="auto">
            <a:xfrm>
              <a:off x="5040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0" name="Group 29"/>
          <p:cNvGrpSpPr>
            <a:grpSpLocks/>
          </p:cNvGrpSpPr>
          <p:nvPr/>
        </p:nvGrpSpPr>
        <p:grpSpPr bwMode="auto">
          <a:xfrm>
            <a:off x="5486400" y="4953000"/>
            <a:ext cx="1676400" cy="304800"/>
            <a:chOff x="3600" y="2880"/>
            <a:chExt cx="1056" cy="192"/>
          </a:xfrm>
        </p:grpSpPr>
        <p:sp>
          <p:nvSpPr>
            <p:cNvPr id="221" name="Oval 23"/>
            <p:cNvSpPr>
              <a:spLocks noChangeArrowheads="1"/>
            </p:cNvSpPr>
            <p:nvPr/>
          </p:nvSpPr>
          <p:spPr bwMode="auto">
            <a:xfrm>
              <a:off x="3600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Oval 24"/>
            <p:cNvSpPr>
              <a:spLocks noChangeArrowheads="1"/>
            </p:cNvSpPr>
            <p:nvPr/>
          </p:nvSpPr>
          <p:spPr bwMode="auto">
            <a:xfrm>
              <a:off x="4176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Oval 27"/>
            <p:cNvSpPr>
              <a:spLocks noChangeArrowheads="1"/>
            </p:cNvSpPr>
            <p:nvPr/>
          </p:nvSpPr>
          <p:spPr bwMode="auto">
            <a:xfrm>
              <a:off x="3888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0" name="Group 84"/>
          <p:cNvGrpSpPr>
            <a:grpSpLocks/>
          </p:cNvGrpSpPr>
          <p:nvPr/>
        </p:nvGrpSpPr>
        <p:grpSpPr bwMode="auto">
          <a:xfrm>
            <a:off x="5181600" y="2590800"/>
            <a:ext cx="2286000" cy="609600"/>
            <a:chOff x="3696" y="1392"/>
            <a:chExt cx="1440" cy="384"/>
          </a:xfrm>
        </p:grpSpPr>
        <p:sp>
          <p:nvSpPr>
            <p:cNvPr id="231" name="Line 35"/>
            <p:cNvSpPr>
              <a:spLocks noChangeShapeType="1"/>
            </p:cNvSpPr>
            <p:nvPr/>
          </p:nvSpPr>
          <p:spPr bwMode="auto">
            <a:xfrm>
              <a:off x="3696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2" name="Line 36"/>
            <p:cNvSpPr>
              <a:spLocks noChangeShapeType="1"/>
            </p:cNvSpPr>
            <p:nvPr/>
          </p:nvSpPr>
          <p:spPr bwMode="auto">
            <a:xfrm>
              <a:off x="3984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3" name="Line 37"/>
            <p:cNvSpPr>
              <a:spLocks noChangeShapeType="1"/>
            </p:cNvSpPr>
            <p:nvPr/>
          </p:nvSpPr>
          <p:spPr bwMode="auto">
            <a:xfrm>
              <a:off x="4272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4" name="Line 38"/>
            <p:cNvSpPr>
              <a:spLocks noChangeShapeType="1"/>
            </p:cNvSpPr>
            <p:nvPr/>
          </p:nvSpPr>
          <p:spPr bwMode="auto">
            <a:xfrm>
              <a:off x="4560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" name="Line 39"/>
            <p:cNvSpPr>
              <a:spLocks noChangeShapeType="1"/>
            </p:cNvSpPr>
            <p:nvPr/>
          </p:nvSpPr>
          <p:spPr bwMode="auto">
            <a:xfrm>
              <a:off x="4848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" name="Line 40"/>
            <p:cNvSpPr>
              <a:spLocks noChangeShapeType="1"/>
            </p:cNvSpPr>
            <p:nvPr/>
          </p:nvSpPr>
          <p:spPr bwMode="auto">
            <a:xfrm>
              <a:off x="5136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7" name="Group 66"/>
          <p:cNvGrpSpPr>
            <a:grpSpLocks/>
          </p:cNvGrpSpPr>
          <p:nvPr/>
        </p:nvGrpSpPr>
        <p:grpSpPr bwMode="auto">
          <a:xfrm>
            <a:off x="5181600" y="3505200"/>
            <a:ext cx="2286000" cy="1447800"/>
            <a:chOff x="3696" y="1968"/>
            <a:chExt cx="1440" cy="912"/>
          </a:xfrm>
        </p:grpSpPr>
        <p:sp>
          <p:nvSpPr>
            <p:cNvPr id="238" name="Line 42"/>
            <p:cNvSpPr>
              <a:spLocks noChangeShapeType="1"/>
            </p:cNvSpPr>
            <p:nvPr/>
          </p:nvSpPr>
          <p:spPr bwMode="auto">
            <a:xfrm>
              <a:off x="3696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9" name="Line 43"/>
            <p:cNvSpPr>
              <a:spLocks noChangeShapeType="1"/>
            </p:cNvSpPr>
            <p:nvPr/>
          </p:nvSpPr>
          <p:spPr bwMode="auto">
            <a:xfrm>
              <a:off x="3696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0" name="Line 44"/>
            <p:cNvSpPr>
              <a:spLocks noChangeShapeType="1"/>
            </p:cNvSpPr>
            <p:nvPr/>
          </p:nvSpPr>
          <p:spPr bwMode="auto">
            <a:xfrm>
              <a:off x="3696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1" name="Line 45"/>
            <p:cNvSpPr>
              <a:spLocks noChangeShapeType="1"/>
            </p:cNvSpPr>
            <p:nvPr/>
          </p:nvSpPr>
          <p:spPr bwMode="auto">
            <a:xfrm>
              <a:off x="3696" y="1968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2" name="Line 46"/>
            <p:cNvSpPr>
              <a:spLocks noChangeShapeType="1"/>
            </p:cNvSpPr>
            <p:nvPr/>
          </p:nvSpPr>
          <p:spPr bwMode="auto">
            <a:xfrm>
              <a:off x="3984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3" name="Line 47"/>
            <p:cNvSpPr>
              <a:spLocks noChangeShapeType="1"/>
            </p:cNvSpPr>
            <p:nvPr/>
          </p:nvSpPr>
          <p:spPr bwMode="auto">
            <a:xfrm>
              <a:off x="3984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4" name="Line 48"/>
            <p:cNvSpPr>
              <a:spLocks noChangeShapeType="1"/>
            </p:cNvSpPr>
            <p:nvPr/>
          </p:nvSpPr>
          <p:spPr bwMode="auto">
            <a:xfrm>
              <a:off x="3984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" name="Line 49"/>
            <p:cNvSpPr>
              <a:spLocks noChangeShapeType="1"/>
            </p:cNvSpPr>
            <p:nvPr/>
          </p:nvSpPr>
          <p:spPr bwMode="auto">
            <a:xfrm>
              <a:off x="3984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" name="Line 50"/>
            <p:cNvSpPr>
              <a:spLocks noChangeShapeType="1"/>
            </p:cNvSpPr>
            <p:nvPr/>
          </p:nvSpPr>
          <p:spPr bwMode="auto">
            <a:xfrm flipH="1">
              <a:off x="3984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7" name="Line 51"/>
            <p:cNvSpPr>
              <a:spLocks noChangeShapeType="1"/>
            </p:cNvSpPr>
            <p:nvPr/>
          </p:nvSpPr>
          <p:spPr bwMode="auto">
            <a:xfrm>
              <a:off x="4272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Line 52"/>
            <p:cNvSpPr>
              <a:spLocks noChangeShapeType="1"/>
            </p:cNvSpPr>
            <p:nvPr/>
          </p:nvSpPr>
          <p:spPr bwMode="auto">
            <a:xfrm>
              <a:off x="4272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9" name="Line 53"/>
            <p:cNvSpPr>
              <a:spLocks noChangeShapeType="1"/>
            </p:cNvSpPr>
            <p:nvPr/>
          </p:nvSpPr>
          <p:spPr bwMode="auto">
            <a:xfrm>
              <a:off x="4272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0" name="Line 54"/>
            <p:cNvSpPr>
              <a:spLocks noChangeShapeType="1"/>
            </p:cNvSpPr>
            <p:nvPr/>
          </p:nvSpPr>
          <p:spPr bwMode="auto">
            <a:xfrm flipH="1">
              <a:off x="3984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Line 55"/>
            <p:cNvSpPr>
              <a:spLocks noChangeShapeType="1"/>
            </p:cNvSpPr>
            <p:nvPr/>
          </p:nvSpPr>
          <p:spPr bwMode="auto">
            <a:xfrm flipH="1">
              <a:off x="4272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2" name="Line 56"/>
            <p:cNvSpPr>
              <a:spLocks noChangeShapeType="1"/>
            </p:cNvSpPr>
            <p:nvPr/>
          </p:nvSpPr>
          <p:spPr bwMode="auto">
            <a:xfrm>
              <a:off x="4560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3" name="Line 57"/>
            <p:cNvSpPr>
              <a:spLocks noChangeShapeType="1"/>
            </p:cNvSpPr>
            <p:nvPr/>
          </p:nvSpPr>
          <p:spPr bwMode="auto">
            <a:xfrm>
              <a:off x="4560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4" name="Line 58"/>
            <p:cNvSpPr>
              <a:spLocks noChangeShapeType="1"/>
            </p:cNvSpPr>
            <p:nvPr/>
          </p:nvSpPr>
          <p:spPr bwMode="auto">
            <a:xfrm flipH="1">
              <a:off x="3984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5" name="Line 59"/>
            <p:cNvSpPr>
              <a:spLocks noChangeShapeType="1"/>
            </p:cNvSpPr>
            <p:nvPr/>
          </p:nvSpPr>
          <p:spPr bwMode="auto">
            <a:xfrm flipH="1">
              <a:off x="4272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" name="Line 60"/>
            <p:cNvSpPr>
              <a:spLocks noChangeShapeType="1"/>
            </p:cNvSpPr>
            <p:nvPr/>
          </p:nvSpPr>
          <p:spPr bwMode="auto">
            <a:xfrm flipH="1">
              <a:off x="4560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7" name="Line 61"/>
            <p:cNvSpPr>
              <a:spLocks noChangeShapeType="1"/>
            </p:cNvSpPr>
            <p:nvPr/>
          </p:nvSpPr>
          <p:spPr bwMode="auto">
            <a:xfrm>
              <a:off x="4848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8" name="Line 62"/>
            <p:cNvSpPr>
              <a:spLocks noChangeShapeType="1"/>
            </p:cNvSpPr>
            <p:nvPr/>
          </p:nvSpPr>
          <p:spPr bwMode="auto">
            <a:xfrm flipH="1">
              <a:off x="3984" y="1968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9" name="Line 63"/>
            <p:cNvSpPr>
              <a:spLocks noChangeShapeType="1"/>
            </p:cNvSpPr>
            <p:nvPr/>
          </p:nvSpPr>
          <p:spPr bwMode="auto">
            <a:xfrm flipH="1">
              <a:off x="4272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0" name="Line 64"/>
            <p:cNvSpPr>
              <a:spLocks noChangeShapeType="1"/>
            </p:cNvSpPr>
            <p:nvPr/>
          </p:nvSpPr>
          <p:spPr bwMode="auto">
            <a:xfrm flipH="1">
              <a:off x="4560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1" name="Line 65"/>
            <p:cNvSpPr>
              <a:spLocks noChangeShapeType="1"/>
            </p:cNvSpPr>
            <p:nvPr/>
          </p:nvSpPr>
          <p:spPr bwMode="auto">
            <a:xfrm flipH="1">
              <a:off x="4848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79" name="Group 85"/>
          <p:cNvGrpSpPr>
            <a:grpSpLocks/>
          </p:cNvGrpSpPr>
          <p:nvPr/>
        </p:nvGrpSpPr>
        <p:grpSpPr bwMode="auto">
          <a:xfrm>
            <a:off x="5029200" y="2286000"/>
            <a:ext cx="2590800" cy="304800"/>
            <a:chOff x="3600" y="1056"/>
            <a:chExt cx="1632" cy="192"/>
          </a:xfrm>
        </p:grpSpPr>
        <p:sp>
          <p:nvSpPr>
            <p:cNvPr id="280" name="Oval 86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1" name="Oval 87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2" name="Oval 88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3" name="Oval 89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4" name="Oval 90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5" name="Oval 91"/>
            <p:cNvSpPr>
              <a:spLocks noChangeArrowheads="1"/>
            </p:cNvSpPr>
            <p:nvPr/>
          </p:nvSpPr>
          <p:spPr bwMode="auto">
            <a:xfrm>
              <a:off x="5040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3" name="Group 107"/>
          <p:cNvGrpSpPr>
            <a:grpSpLocks/>
          </p:cNvGrpSpPr>
          <p:nvPr/>
        </p:nvGrpSpPr>
        <p:grpSpPr bwMode="auto">
          <a:xfrm>
            <a:off x="5638800" y="5257800"/>
            <a:ext cx="1371600" cy="381000"/>
            <a:chOff x="3984" y="3648"/>
            <a:chExt cx="864" cy="240"/>
          </a:xfrm>
        </p:grpSpPr>
        <p:sp>
          <p:nvSpPr>
            <p:cNvPr id="294" name="Line 103"/>
            <p:cNvSpPr>
              <a:spLocks noChangeShapeType="1"/>
            </p:cNvSpPr>
            <p:nvPr/>
          </p:nvSpPr>
          <p:spPr bwMode="auto">
            <a:xfrm>
              <a:off x="398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5" name="Line 104"/>
            <p:cNvSpPr>
              <a:spLocks noChangeShapeType="1"/>
            </p:cNvSpPr>
            <p:nvPr/>
          </p:nvSpPr>
          <p:spPr bwMode="auto">
            <a:xfrm>
              <a:off x="4272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6" name="Line 105"/>
            <p:cNvSpPr>
              <a:spLocks noChangeShapeType="1"/>
            </p:cNvSpPr>
            <p:nvPr/>
          </p:nvSpPr>
          <p:spPr bwMode="auto">
            <a:xfrm>
              <a:off x="4560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" name="Line 106"/>
            <p:cNvSpPr>
              <a:spLocks noChangeShapeType="1"/>
            </p:cNvSpPr>
            <p:nvPr/>
          </p:nvSpPr>
          <p:spPr bwMode="auto">
            <a:xfrm>
              <a:off x="4848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8" name="Group 108"/>
          <p:cNvGrpSpPr>
            <a:grpSpLocks/>
          </p:cNvGrpSpPr>
          <p:nvPr/>
        </p:nvGrpSpPr>
        <p:grpSpPr bwMode="auto">
          <a:xfrm>
            <a:off x="5486400" y="5638800"/>
            <a:ext cx="1676400" cy="304800"/>
            <a:chOff x="3600" y="2880"/>
            <a:chExt cx="1056" cy="192"/>
          </a:xfrm>
        </p:grpSpPr>
        <p:sp>
          <p:nvSpPr>
            <p:cNvPr id="299" name="Oval 109"/>
            <p:cNvSpPr>
              <a:spLocks noChangeArrowheads="1"/>
            </p:cNvSpPr>
            <p:nvPr/>
          </p:nvSpPr>
          <p:spPr bwMode="auto">
            <a:xfrm>
              <a:off x="3600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0" name="Oval 110"/>
            <p:cNvSpPr>
              <a:spLocks noChangeArrowheads="1"/>
            </p:cNvSpPr>
            <p:nvPr/>
          </p:nvSpPr>
          <p:spPr bwMode="auto">
            <a:xfrm>
              <a:off x="4176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1" name="Oval 111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2" name="Oval 112"/>
            <p:cNvSpPr>
              <a:spLocks noChangeArrowheads="1"/>
            </p:cNvSpPr>
            <p:nvPr/>
          </p:nvSpPr>
          <p:spPr bwMode="auto">
            <a:xfrm>
              <a:off x="3888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7" name="Rounded Rectangle 306"/>
          <p:cNvSpPr/>
          <p:nvPr/>
        </p:nvSpPr>
        <p:spPr>
          <a:xfrm>
            <a:off x="1600200" y="30778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08" name="Straight Arrow Connector 307"/>
          <p:cNvCxnSpPr>
            <a:stCxn id="307" idx="2"/>
            <a:endCxn id="319" idx="0"/>
          </p:cNvCxnSpPr>
          <p:nvPr/>
        </p:nvCxnSpPr>
        <p:spPr>
          <a:xfrm rot="5400000">
            <a:off x="1744980" y="3573779"/>
            <a:ext cx="3200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rot="5400000">
            <a:off x="1736566" y="29100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ight Arrow 313"/>
          <p:cNvSpPr/>
          <p:nvPr/>
        </p:nvSpPr>
        <p:spPr>
          <a:xfrm>
            <a:off x="2819400" y="3276600"/>
            <a:ext cx="1828800" cy="10668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DryadLINQ</a:t>
            </a:r>
            <a:endParaRPr lang="en-US" sz="2400" dirty="0"/>
          </a:p>
        </p:txBody>
      </p:sp>
      <p:sp>
        <p:nvSpPr>
          <p:cNvPr id="319" name="Rounded Rectangle 318"/>
          <p:cNvSpPr/>
          <p:nvPr/>
        </p:nvSpPr>
        <p:spPr>
          <a:xfrm>
            <a:off x="1600200" y="37338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600200" y="4419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5" name="Straight Arrow Connector 324"/>
          <p:cNvCxnSpPr>
            <a:stCxn id="319" idx="2"/>
            <a:endCxn id="324" idx="0"/>
          </p:cNvCxnSpPr>
          <p:nvPr/>
        </p:nvCxnSpPr>
        <p:spPr>
          <a:xfrm rot="5400000">
            <a:off x="1730058" y="4244657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rot="5400000">
            <a:off x="1730852" y="492966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914400" y="1595735"/>
            <a:ext cx="231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LINQ expression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1600200" y="24072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600200" y="51054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073393" y="1600200"/>
            <a:ext cx="233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Dryad execution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DryadLINQ System Architecture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00800" y="612775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z="1400" smtClean="0"/>
              <a:pPr/>
              <a:t>28</a:t>
            </a:fld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295900" y="2819400"/>
            <a:ext cx="3162300" cy="3048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4495800" cy="35052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6" name="Rounded Rectangle 5"/>
          <p:cNvSpPr/>
          <p:nvPr/>
        </p:nvSpPr>
        <p:spPr>
          <a:xfrm>
            <a:off x="2971800" y="2438400"/>
            <a:ext cx="1828800" cy="3276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DryadLINQ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391400" y="4696968"/>
            <a:ext cx="457200" cy="256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8" name="TextBox 30"/>
          <p:cNvSpPr txBox="1"/>
          <p:nvPr/>
        </p:nvSpPr>
        <p:spPr>
          <a:xfrm>
            <a:off x="2057400" y="2057400"/>
            <a:ext cx="171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Client machine</a:t>
            </a:r>
            <a:endParaRPr lang="en-US" sz="2000" i="1" dirty="0"/>
          </a:p>
        </p:txBody>
      </p:sp>
      <p:sp>
        <p:nvSpPr>
          <p:cNvPr id="10" name="TextBox 36"/>
          <p:cNvSpPr txBox="1"/>
          <p:nvPr/>
        </p:nvSpPr>
        <p:spPr>
          <a:xfrm>
            <a:off x="3581400" y="49911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(11)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2933700"/>
            <a:ext cx="1143000" cy="11811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query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2514600"/>
            <a:ext cx="1676400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.NET program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95500" y="3124200"/>
            <a:ext cx="1257300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Query </a:t>
            </a:r>
            <a:r>
              <a:rPr lang="en-US" dirty="0" err="1" smtClean="0">
                <a:solidFill>
                  <a:schemeClr val="tx1"/>
                </a:solidFill>
              </a:rPr>
              <a:t>Expr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6248400" y="2514600"/>
            <a:ext cx="139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Data center</a:t>
            </a:r>
            <a:endParaRPr lang="en-US" sz="2000" i="1" dirty="0"/>
          </a:p>
        </p:txBody>
      </p:sp>
      <p:sp>
        <p:nvSpPr>
          <p:cNvPr id="17" name="Rectangle 16"/>
          <p:cNvSpPr/>
          <p:nvPr/>
        </p:nvSpPr>
        <p:spPr>
          <a:xfrm>
            <a:off x="5600700" y="4953000"/>
            <a:ext cx="2705100" cy="495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520184" y="4800600"/>
            <a:ext cx="1080516" cy="7620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6600" y="3200400"/>
            <a:ext cx="1219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Input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467600" y="37338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2" name="Right Arrow 21"/>
          <p:cNvSpPr/>
          <p:nvPr/>
        </p:nvSpPr>
        <p:spPr>
          <a:xfrm>
            <a:off x="4520184" y="3112532"/>
            <a:ext cx="1080516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Invoke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uble Wave 22"/>
          <p:cNvSpPr/>
          <p:nvPr/>
        </p:nvSpPr>
        <p:spPr>
          <a:xfrm>
            <a:off x="5600700" y="3124200"/>
            <a:ext cx="609600" cy="609600"/>
          </a:xfrm>
          <a:prstGeom prst="doubleWav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753100" y="37338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3352800" y="4724400"/>
            <a:ext cx="1143000" cy="8382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DryadTable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0" y="4038600"/>
            <a:ext cx="1447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Dryad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1981200" y="4800600"/>
            <a:ext cx="1371600" cy="7620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48300" y="4038600"/>
            <a:ext cx="952500" cy="6096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6400800" y="4191000"/>
            <a:ext cx="457200" cy="4572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5" name="TextBox 44"/>
          <p:cNvSpPr txBox="1"/>
          <p:nvPr/>
        </p:nvSpPr>
        <p:spPr>
          <a:xfrm>
            <a:off x="914400" y="3352800"/>
            <a:ext cx="97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ToTable</a:t>
            </a:r>
            <a:endParaRPr lang="en-US" sz="2000" dirty="0"/>
          </a:p>
        </p:txBody>
      </p:sp>
      <p:sp>
        <p:nvSpPr>
          <p:cNvPr id="36" name="TextBox 45"/>
          <p:cNvSpPr txBox="1"/>
          <p:nvPr/>
        </p:nvSpPr>
        <p:spPr>
          <a:xfrm>
            <a:off x="914400" y="5040868"/>
            <a:ext cx="97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foreach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6248400" y="3124200"/>
            <a:ext cx="685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Vertex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9214695">
            <a:off x="6667500" y="37338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 Internals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execution plan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 optimizations: pipelining</a:t>
            </a:r>
            <a:r>
              <a:rPr lang="en-US" dirty="0"/>
              <a:t>, </a:t>
            </a:r>
            <a:r>
              <a:rPr lang="en-US" dirty="0" smtClean="0"/>
              <a:t>eager aggregation,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optimizations: data-dependent partitioning, dynamic aggregation, etc.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Automatic code generation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Vertex code that runs on vertices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Channel serialization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Callback code for runtime optimizations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Automatically distributed to cluster machines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Separate LINQ query from its local context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Distribute referenced objects to cluster machines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Distribute application DLLs to cluster machines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Dryad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General-purpose execution environment for distributed, data-parallel applications</a:t>
            </a:r>
          </a:p>
          <a:p>
            <a:pPr lvl="1"/>
            <a:r>
              <a:rPr lang="en-US" dirty="0"/>
              <a:t>Concentrates on throughput not latency</a:t>
            </a:r>
          </a:p>
          <a:p>
            <a:pPr lvl="1"/>
            <a:r>
              <a:rPr lang="en-US" dirty="0"/>
              <a:t>Assumes private data center</a:t>
            </a:r>
          </a:p>
          <a:p>
            <a:r>
              <a:rPr lang="en-US" dirty="0"/>
              <a:t>Automatic management of scheduling, distribution, fault tolerance,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ounded Rectangle 230"/>
          <p:cNvSpPr/>
          <p:nvPr/>
        </p:nvSpPr>
        <p:spPr>
          <a:xfrm>
            <a:off x="2270126" y="4663440"/>
            <a:ext cx="838200" cy="173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2279651" y="1443990"/>
            <a:ext cx="838200" cy="288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Plan for Word Count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631951" y="3209734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18"/>
          <p:cNvSpPr txBox="1"/>
          <p:nvPr/>
        </p:nvSpPr>
        <p:spPr>
          <a:xfrm>
            <a:off x="1555751" y="3514534"/>
            <a:ext cx="44275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793751" y="25444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95" idx="2"/>
            <a:endCxn id="198" idx="0"/>
          </p:cNvCxnSpPr>
          <p:nvPr/>
        </p:nvCxnSpPr>
        <p:spPr>
          <a:xfrm rot="5400000">
            <a:off x="938531" y="3040379"/>
            <a:ext cx="3200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>
            <a:off x="930117" y="23766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93751" y="32004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793751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>
            <a:stCxn id="198" idx="2"/>
            <a:endCxn id="199" idx="0"/>
          </p:cNvCxnSpPr>
          <p:nvPr/>
        </p:nvCxnSpPr>
        <p:spPr>
          <a:xfrm rot="5400000">
            <a:off x="939166" y="3695700"/>
            <a:ext cx="3187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>
            <a:off x="924403" y="437721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2393951" y="15538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2" idx="2"/>
            <a:endCxn id="205" idx="0"/>
          </p:cNvCxnSpPr>
          <p:nvPr/>
        </p:nvCxnSpPr>
        <p:spPr>
          <a:xfrm rot="5400000">
            <a:off x="2576831" y="2011679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>
            <a:off x="2530317" y="13860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2393951" y="2133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393951" y="2712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7" name="Straight Arrow Connector 206"/>
          <p:cNvCxnSpPr>
            <a:stCxn id="205" idx="2"/>
            <a:endCxn id="206" idx="0"/>
          </p:cNvCxnSpPr>
          <p:nvPr/>
        </p:nvCxnSpPr>
        <p:spPr>
          <a:xfrm rot="5400000">
            <a:off x="2577466" y="2590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6" idx="2"/>
            <a:endCxn id="209" idx="0"/>
          </p:cNvCxnSpPr>
          <p:nvPr/>
        </p:nvCxnSpPr>
        <p:spPr>
          <a:xfrm rot="5400000">
            <a:off x="2584451" y="31623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2393951" y="3276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2393951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09" idx="2"/>
            <a:endCxn id="216" idx="0"/>
          </p:cNvCxnSpPr>
          <p:nvPr/>
        </p:nvCxnSpPr>
        <p:spPr>
          <a:xfrm rot="5400000">
            <a:off x="2577466" y="3733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6" idx="2"/>
          </p:cNvCxnSpPr>
          <p:nvPr/>
        </p:nvCxnSpPr>
        <p:spPr>
          <a:xfrm rot="5400000">
            <a:off x="2409509" y="4480242"/>
            <a:ext cx="578485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2393951" y="477202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26" idx="2"/>
            <a:endCxn id="228" idx="0"/>
          </p:cNvCxnSpPr>
          <p:nvPr/>
        </p:nvCxnSpPr>
        <p:spPr>
          <a:xfrm rot="5400000">
            <a:off x="2576831" y="5229860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2393951" y="5351781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93951" y="5930266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>
            <a:stCxn id="228" idx="2"/>
            <a:endCxn id="229" idx="0"/>
          </p:cNvCxnSpPr>
          <p:nvPr/>
        </p:nvCxnSpPr>
        <p:spPr>
          <a:xfrm rot="5400000">
            <a:off x="2577466" y="5808981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844"/>
          <p:cNvSpPr txBox="1"/>
          <p:nvPr/>
        </p:nvSpPr>
        <p:spPr>
          <a:xfrm>
            <a:off x="3689351" y="1524000"/>
            <a:ext cx="11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SelectMany</a:t>
            </a:r>
            <a:endParaRPr lang="en-US" sz="1600" i="1" dirty="0"/>
          </a:p>
        </p:txBody>
      </p:sp>
      <p:sp>
        <p:nvSpPr>
          <p:cNvPr id="233" name="TextBox 845"/>
          <p:cNvSpPr txBox="1"/>
          <p:nvPr/>
        </p:nvSpPr>
        <p:spPr>
          <a:xfrm>
            <a:off x="3689351" y="209984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234" name="TextBox 846"/>
          <p:cNvSpPr txBox="1"/>
          <p:nvPr/>
        </p:nvSpPr>
        <p:spPr>
          <a:xfrm>
            <a:off x="3689351" y="2709446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235" name="TextBox 847"/>
          <p:cNvSpPr txBox="1"/>
          <p:nvPr/>
        </p:nvSpPr>
        <p:spPr>
          <a:xfrm>
            <a:off x="3689351" y="3276600"/>
            <a:ext cx="652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count</a:t>
            </a:r>
            <a:endParaRPr lang="en-US" sz="1600" i="1" dirty="0"/>
          </a:p>
        </p:txBody>
      </p:sp>
      <p:sp>
        <p:nvSpPr>
          <p:cNvPr id="236" name="TextBox 848"/>
          <p:cNvSpPr txBox="1"/>
          <p:nvPr/>
        </p:nvSpPr>
        <p:spPr>
          <a:xfrm>
            <a:off x="3689351" y="3852446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237" name="TextBox 852"/>
          <p:cNvSpPr txBox="1"/>
          <p:nvPr/>
        </p:nvSpPr>
        <p:spPr>
          <a:xfrm>
            <a:off x="3689351" y="4747796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238" name="TextBox 853"/>
          <p:cNvSpPr txBox="1"/>
          <p:nvPr/>
        </p:nvSpPr>
        <p:spPr>
          <a:xfrm>
            <a:off x="3689351" y="5376446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239" name="TextBox 854"/>
          <p:cNvSpPr txBox="1"/>
          <p:nvPr/>
        </p:nvSpPr>
        <p:spPr>
          <a:xfrm>
            <a:off x="3689351" y="5943600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Sum</a:t>
            </a:r>
            <a:endParaRPr lang="en-US" sz="1600" i="1" dirty="0"/>
          </a:p>
        </p:txBody>
      </p:sp>
      <p:sp>
        <p:nvSpPr>
          <p:cNvPr id="241" name="Right Brace 240"/>
          <p:cNvSpPr/>
          <p:nvPr/>
        </p:nvSpPr>
        <p:spPr>
          <a:xfrm>
            <a:off x="4832351" y="1600200"/>
            <a:ext cx="228600" cy="2514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2" name="Right Brace 241"/>
          <p:cNvSpPr/>
          <p:nvPr/>
        </p:nvSpPr>
        <p:spPr>
          <a:xfrm>
            <a:off x="4832351" y="457200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3" name="TextBox 859"/>
          <p:cNvSpPr txBox="1"/>
          <p:nvPr/>
        </p:nvSpPr>
        <p:spPr>
          <a:xfrm>
            <a:off x="5108664" y="2667000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pipelined</a:t>
            </a:r>
            <a:endParaRPr lang="en-US" sz="1600" i="1" dirty="0"/>
          </a:p>
        </p:txBody>
      </p:sp>
      <p:sp>
        <p:nvSpPr>
          <p:cNvPr id="244" name="TextBox 861"/>
          <p:cNvSpPr txBox="1"/>
          <p:nvPr/>
        </p:nvSpPr>
        <p:spPr>
          <a:xfrm>
            <a:off x="5153113" y="5262146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pipelined</a:t>
            </a:r>
            <a:endParaRPr lang="en-US" sz="1600" i="1" dirty="0"/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2523014" y="645366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ounded Rectangle 230"/>
          <p:cNvSpPr/>
          <p:nvPr/>
        </p:nvSpPr>
        <p:spPr>
          <a:xfrm>
            <a:off x="2270126" y="4663440"/>
            <a:ext cx="838200" cy="173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2279651" y="1443990"/>
            <a:ext cx="838200" cy="288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Plan for Word Count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631951" y="3209734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18"/>
          <p:cNvSpPr txBox="1"/>
          <p:nvPr/>
        </p:nvSpPr>
        <p:spPr>
          <a:xfrm>
            <a:off x="1555751" y="3514534"/>
            <a:ext cx="44275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793751" y="25444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95" idx="2"/>
            <a:endCxn id="198" idx="0"/>
          </p:cNvCxnSpPr>
          <p:nvPr/>
        </p:nvCxnSpPr>
        <p:spPr>
          <a:xfrm rot="5400000">
            <a:off x="938531" y="3040379"/>
            <a:ext cx="3200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>
            <a:off x="930117" y="23766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93751" y="32004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793751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>
            <a:stCxn id="198" idx="2"/>
            <a:endCxn id="199" idx="0"/>
          </p:cNvCxnSpPr>
          <p:nvPr/>
        </p:nvCxnSpPr>
        <p:spPr>
          <a:xfrm rot="5400000">
            <a:off x="939166" y="3695700"/>
            <a:ext cx="3187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>
            <a:off x="924403" y="437721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2393951" y="15538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2" idx="2"/>
            <a:endCxn id="205" idx="0"/>
          </p:cNvCxnSpPr>
          <p:nvPr/>
        </p:nvCxnSpPr>
        <p:spPr>
          <a:xfrm rot="5400000">
            <a:off x="2576831" y="2011679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>
            <a:off x="2530317" y="13860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2393951" y="2133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393951" y="2712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7" name="Straight Arrow Connector 206"/>
          <p:cNvCxnSpPr>
            <a:stCxn id="205" idx="2"/>
            <a:endCxn id="206" idx="0"/>
          </p:cNvCxnSpPr>
          <p:nvPr/>
        </p:nvCxnSpPr>
        <p:spPr>
          <a:xfrm rot="5400000">
            <a:off x="2577466" y="2590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6" idx="2"/>
            <a:endCxn id="209" idx="0"/>
          </p:cNvCxnSpPr>
          <p:nvPr/>
        </p:nvCxnSpPr>
        <p:spPr>
          <a:xfrm rot="5400000">
            <a:off x="2584451" y="31623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2393951" y="3276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2393951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09" idx="2"/>
            <a:endCxn id="216" idx="0"/>
          </p:cNvCxnSpPr>
          <p:nvPr/>
        </p:nvCxnSpPr>
        <p:spPr>
          <a:xfrm rot="5400000">
            <a:off x="2577466" y="3733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6" idx="2"/>
          </p:cNvCxnSpPr>
          <p:nvPr/>
        </p:nvCxnSpPr>
        <p:spPr>
          <a:xfrm rot="5400000">
            <a:off x="2409509" y="4480242"/>
            <a:ext cx="578485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2393951" y="477202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26" idx="2"/>
            <a:endCxn id="228" idx="0"/>
          </p:cNvCxnSpPr>
          <p:nvPr/>
        </p:nvCxnSpPr>
        <p:spPr>
          <a:xfrm rot="5400000">
            <a:off x="2576831" y="5229860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2393951" y="5351781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93951" y="5930266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>
            <a:stCxn id="228" idx="2"/>
            <a:endCxn id="229" idx="0"/>
          </p:cNvCxnSpPr>
          <p:nvPr/>
        </p:nvCxnSpPr>
        <p:spPr>
          <a:xfrm rot="5400000">
            <a:off x="2577466" y="5808981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rot="5400000">
            <a:off x="2523014" y="645366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505200" y="320040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TextBox 218"/>
          <p:cNvSpPr txBox="1"/>
          <p:nvPr/>
        </p:nvSpPr>
        <p:spPr>
          <a:xfrm>
            <a:off x="3429000" y="35052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410075" y="4663440"/>
            <a:ext cx="838200" cy="173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419600" y="1443990"/>
            <a:ext cx="838200" cy="288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533900" y="15538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51" idx="0"/>
          </p:cNvCxnSpPr>
          <p:nvPr/>
        </p:nvCxnSpPr>
        <p:spPr>
          <a:xfrm rot="5400000">
            <a:off x="4716780" y="2011679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670266" y="13860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533900" y="2133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33900" y="2712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2"/>
            <a:endCxn id="52" idx="0"/>
          </p:cNvCxnSpPr>
          <p:nvPr/>
        </p:nvCxnSpPr>
        <p:spPr>
          <a:xfrm rot="5400000">
            <a:off x="4717415" y="2590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  <a:endCxn id="55" idx="0"/>
          </p:cNvCxnSpPr>
          <p:nvPr/>
        </p:nvCxnSpPr>
        <p:spPr>
          <a:xfrm rot="5400000">
            <a:off x="4724400" y="31623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533900" y="3276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533900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2"/>
            <a:endCxn id="56" idx="0"/>
          </p:cNvCxnSpPr>
          <p:nvPr/>
        </p:nvCxnSpPr>
        <p:spPr>
          <a:xfrm rot="5400000">
            <a:off x="4717415" y="3733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533900" y="477202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  <a:endCxn id="61" idx="0"/>
          </p:cNvCxnSpPr>
          <p:nvPr/>
        </p:nvCxnSpPr>
        <p:spPr>
          <a:xfrm rot="5400000">
            <a:off x="4716780" y="5229860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533900" y="5351781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533900" y="5930266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1" idx="2"/>
            <a:endCxn id="62" idx="0"/>
          </p:cNvCxnSpPr>
          <p:nvPr/>
        </p:nvCxnSpPr>
        <p:spPr>
          <a:xfrm rot="5400000">
            <a:off x="4717415" y="5808981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4662963" y="645366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638800" y="4663440"/>
            <a:ext cx="838200" cy="173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648325" y="1443990"/>
            <a:ext cx="838200" cy="288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762625" y="15538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7" idx="2"/>
            <a:endCxn id="70" idx="0"/>
          </p:cNvCxnSpPr>
          <p:nvPr/>
        </p:nvCxnSpPr>
        <p:spPr>
          <a:xfrm rot="5400000">
            <a:off x="5945505" y="2011679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898991" y="13860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762625" y="2133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762625" y="2712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70" idx="2"/>
            <a:endCxn id="71" idx="0"/>
          </p:cNvCxnSpPr>
          <p:nvPr/>
        </p:nvCxnSpPr>
        <p:spPr>
          <a:xfrm rot="5400000">
            <a:off x="5946140" y="2590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2"/>
            <a:endCxn id="74" idx="0"/>
          </p:cNvCxnSpPr>
          <p:nvPr/>
        </p:nvCxnSpPr>
        <p:spPr>
          <a:xfrm rot="5400000">
            <a:off x="5953125" y="31623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762625" y="3276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762625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2"/>
            <a:endCxn id="75" idx="0"/>
          </p:cNvCxnSpPr>
          <p:nvPr/>
        </p:nvCxnSpPr>
        <p:spPr>
          <a:xfrm rot="5400000">
            <a:off x="5946140" y="3733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762625" y="477202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rot="5400000">
            <a:off x="5945505" y="5229860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762625" y="5351781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762625" y="5930266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2"/>
            <a:endCxn id="81" idx="0"/>
          </p:cNvCxnSpPr>
          <p:nvPr/>
        </p:nvCxnSpPr>
        <p:spPr>
          <a:xfrm rot="5400000">
            <a:off x="5946140" y="5808981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5891688" y="645366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858000" y="4663440"/>
            <a:ext cx="838200" cy="173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867525" y="1443990"/>
            <a:ext cx="838200" cy="288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81825" y="1553844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6" idx="2"/>
            <a:endCxn id="89" idx="0"/>
          </p:cNvCxnSpPr>
          <p:nvPr/>
        </p:nvCxnSpPr>
        <p:spPr>
          <a:xfrm rot="5400000">
            <a:off x="7164705" y="2011679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7118191" y="1386046"/>
            <a:ext cx="3352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81825" y="2133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981825" y="2712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9" idx="2"/>
            <a:endCxn id="90" idx="0"/>
          </p:cNvCxnSpPr>
          <p:nvPr/>
        </p:nvCxnSpPr>
        <p:spPr>
          <a:xfrm rot="5400000">
            <a:off x="7165340" y="2590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2"/>
            <a:endCxn id="93" idx="0"/>
          </p:cNvCxnSpPr>
          <p:nvPr/>
        </p:nvCxnSpPr>
        <p:spPr>
          <a:xfrm rot="5400000">
            <a:off x="7172325" y="31623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981825" y="3276600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981825" y="385508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3" idx="2"/>
            <a:endCxn id="94" idx="0"/>
          </p:cNvCxnSpPr>
          <p:nvPr/>
        </p:nvCxnSpPr>
        <p:spPr>
          <a:xfrm rot="5400000">
            <a:off x="7165340" y="3733800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981825" y="4772025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7" idx="2"/>
            <a:endCxn id="99" idx="0"/>
          </p:cNvCxnSpPr>
          <p:nvPr/>
        </p:nvCxnSpPr>
        <p:spPr>
          <a:xfrm rot="5400000">
            <a:off x="7164705" y="5229860"/>
            <a:ext cx="2438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981825" y="5351781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981825" y="5930266"/>
            <a:ext cx="609600" cy="33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 rot="5400000">
            <a:off x="7165340" y="5808981"/>
            <a:ext cx="242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7110888" y="6453663"/>
            <a:ext cx="3498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6" idx="2"/>
            <a:endCxn id="59" idx="0"/>
          </p:cNvCxnSpPr>
          <p:nvPr/>
        </p:nvCxnSpPr>
        <p:spPr>
          <a:xfrm rot="5400000">
            <a:off x="4548188" y="4481512"/>
            <a:ext cx="58102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2"/>
            <a:endCxn id="78" idx="0"/>
          </p:cNvCxnSpPr>
          <p:nvPr/>
        </p:nvCxnSpPr>
        <p:spPr>
          <a:xfrm rot="5400000">
            <a:off x="5776913" y="4481512"/>
            <a:ext cx="58102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2"/>
            <a:endCxn id="97" idx="0"/>
          </p:cNvCxnSpPr>
          <p:nvPr/>
        </p:nvCxnSpPr>
        <p:spPr>
          <a:xfrm rot="5400000">
            <a:off x="6996113" y="4481512"/>
            <a:ext cx="58102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6" idx="2"/>
            <a:endCxn id="78" idx="0"/>
          </p:cNvCxnSpPr>
          <p:nvPr/>
        </p:nvCxnSpPr>
        <p:spPr>
          <a:xfrm rot="16200000" flipH="1">
            <a:off x="5162550" y="3867149"/>
            <a:ext cx="581025" cy="12287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6" idx="2"/>
            <a:endCxn id="97" idx="0"/>
          </p:cNvCxnSpPr>
          <p:nvPr/>
        </p:nvCxnSpPr>
        <p:spPr>
          <a:xfrm rot="16200000" flipH="1">
            <a:off x="5772150" y="3257549"/>
            <a:ext cx="581025" cy="24479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5" idx="2"/>
            <a:endCxn id="59" idx="0"/>
          </p:cNvCxnSpPr>
          <p:nvPr/>
        </p:nvCxnSpPr>
        <p:spPr>
          <a:xfrm rot="5400000">
            <a:off x="5162551" y="3867150"/>
            <a:ext cx="581025" cy="12287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5" idx="2"/>
            <a:endCxn id="97" idx="0"/>
          </p:cNvCxnSpPr>
          <p:nvPr/>
        </p:nvCxnSpPr>
        <p:spPr>
          <a:xfrm rot="16200000" flipH="1">
            <a:off x="6386513" y="3871912"/>
            <a:ext cx="581025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4" idx="2"/>
            <a:endCxn id="59" idx="0"/>
          </p:cNvCxnSpPr>
          <p:nvPr/>
        </p:nvCxnSpPr>
        <p:spPr>
          <a:xfrm rot="5400000">
            <a:off x="5772151" y="3257550"/>
            <a:ext cx="581025" cy="24479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4" idx="2"/>
            <a:endCxn id="78" idx="0"/>
          </p:cNvCxnSpPr>
          <p:nvPr/>
        </p:nvCxnSpPr>
        <p:spPr>
          <a:xfrm rot="5400000">
            <a:off x="6386513" y="3871912"/>
            <a:ext cx="581025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853148"/>
            <a:ext cx="6781800" cy="378565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(source,               </a:t>
            </a:r>
            <a:r>
              <a:rPr lang="en-US" sz="2400" dirty="0" smtClean="0">
                <a:solidFill>
                  <a:srgbClr val="008000"/>
                </a:solidFill>
              </a:rPr>
              <a:t>// sequence of Ts</a:t>
            </a:r>
            <a:endParaRPr lang="en-US" sz="24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       </a:t>
            </a:r>
            <a:r>
              <a:rPr lang="en-US" sz="2400" dirty="0" smtClean="0">
                <a:solidFill>
                  <a:srgbClr val="008000"/>
                </a:solidFill>
              </a:rPr>
              <a:t>// T -&gt; Ms</a:t>
            </a:r>
            <a:endParaRPr lang="en-US" sz="24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</a:t>
            </a:r>
            <a:r>
              <a:rPr lang="en-US" sz="2400" dirty="0" smtClean="0">
                <a:solidFill>
                  <a:srgbClr val="008000"/>
                </a:solidFill>
              </a:rPr>
              <a:t>// M -&gt; K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reducer)              </a:t>
            </a:r>
            <a:r>
              <a:rPr lang="en-US" sz="2400" dirty="0" smtClean="0">
                <a:solidFill>
                  <a:srgbClr val="008000"/>
                </a:solidFill>
              </a:rPr>
              <a:t>// (K, Ms) -&gt; Rs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map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source.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SelectMany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group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map.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GroupBy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result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group.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SelectMany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(reducer);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return result;      </a:t>
            </a:r>
            <a:r>
              <a:rPr lang="en-US" sz="2400" dirty="0" smtClean="0">
                <a:solidFill>
                  <a:srgbClr val="008000"/>
                </a:solidFill>
              </a:rPr>
              <a:t>// sequence of 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Map-Reduce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(When reduce is combiner-enabled)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3800475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0" y="3800475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819400" y="1407795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3124200" y="5324475"/>
            <a:ext cx="533400" cy="1280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905991" y="152971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905991" y="195643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905991" y="2383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905991" y="2809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905991" y="323659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endCxn id="108" idx="0"/>
          </p:cNvCxnSpPr>
          <p:nvPr/>
        </p:nvCxnSpPr>
        <p:spPr>
          <a:xfrm rot="5400000">
            <a:off x="2964180" y="1407636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2"/>
            <a:endCxn id="109" idx="0"/>
          </p:cNvCxnSpPr>
          <p:nvPr/>
        </p:nvCxnSpPr>
        <p:spPr>
          <a:xfrm rot="5400000">
            <a:off x="3025140" y="189531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3025140" y="232203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rot="5400000">
            <a:off x="3025140" y="274875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112" idx="0"/>
          </p:cNvCxnSpPr>
          <p:nvPr/>
        </p:nvCxnSpPr>
        <p:spPr>
          <a:xfrm rot="5400000">
            <a:off x="3025140" y="317547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3210791" y="538543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210791" y="5812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210791" y="6238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8" idx="2"/>
            <a:endCxn id="119" idx="0"/>
          </p:cNvCxnSpPr>
          <p:nvPr/>
        </p:nvCxnSpPr>
        <p:spPr>
          <a:xfrm rot="5400000">
            <a:off x="3329940" y="575103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 rot="5400000">
            <a:off x="3329940" y="617775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6200000" flipH="1">
            <a:off x="3268980" y="66572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505200" y="1407795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3810000" y="5324475"/>
            <a:ext cx="533400" cy="1280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3591791" y="152971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591791" y="195643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91791" y="2383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591791" y="2809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591791" y="323659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endCxn id="129" idx="0"/>
          </p:cNvCxnSpPr>
          <p:nvPr/>
        </p:nvCxnSpPr>
        <p:spPr>
          <a:xfrm rot="5400000">
            <a:off x="3649980" y="1407636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2"/>
            <a:endCxn id="130" idx="0"/>
          </p:cNvCxnSpPr>
          <p:nvPr/>
        </p:nvCxnSpPr>
        <p:spPr>
          <a:xfrm rot="5400000">
            <a:off x="3710940" y="189531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2"/>
            <a:endCxn id="131" idx="0"/>
          </p:cNvCxnSpPr>
          <p:nvPr/>
        </p:nvCxnSpPr>
        <p:spPr>
          <a:xfrm rot="5400000">
            <a:off x="3710940" y="232203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2"/>
            <a:endCxn id="132" idx="0"/>
          </p:cNvCxnSpPr>
          <p:nvPr/>
        </p:nvCxnSpPr>
        <p:spPr>
          <a:xfrm rot="5400000">
            <a:off x="3710940" y="274875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2"/>
            <a:endCxn id="133" idx="0"/>
          </p:cNvCxnSpPr>
          <p:nvPr/>
        </p:nvCxnSpPr>
        <p:spPr>
          <a:xfrm rot="5400000">
            <a:off x="3710940" y="317547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3896591" y="538543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896591" y="5812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896591" y="6238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39" idx="2"/>
            <a:endCxn id="140" idx="0"/>
          </p:cNvCxnSpPr>
          <p:nvPr/>
        </p:nvCxnSpPr>
        <p:spPr>
          <a:xfrm rot="5400000">
            <a:off x="4015740" y="575103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2"/>
            <a:endCxn id="141" idx="0"/>
          </p:cNvCxnSpPr>
          <p:nvPr/>
        </p:nvCxnSpPr>
        <p:spPr>
          <a:xfrm rot="5400000">
            <a:off x="4015740" y="617775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H="1">
            <a:off x="3954780" y="66572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4191000" y="1407795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4277591" y="152971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277591" y="195643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277591" y="2383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77591" y="2809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277591" y="323659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endCxn id="149" idx="0"/>
          </p:cNvCxnSpPr>
          <p:nvPr/>
        </p:nvCxnSpPr>
        <p:spPr>
          <a:xfrm rot="5400000">
            <a:off x="4335780" y="1407636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9" idx="2"/>
            <a:endCxn id="150" idx="0"/>
          </p:cNvCxnSpPr>
          <p:nvPr/>
        </p:nvCxnSpPr>
        <p:spPr>
          <a:xfrm rot="5400000">
            <a:off x="4396740" y="189531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2"/>
            <a:endCxn id="151" idx="0"/>
          </p:cNvCxnSpPr>
          <p:nvPr/>
        </p:nvCxnSpPr>
        <p:spPr>
          <a:xfrm rot="5400000">
            <a:off x="4396740" y="232203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2"/>
            <a:endCxn id="152" idx="0"/>
          </p:cNvCxnSpPr>
          <p:nvPr/>
        </p:nvCxnSpPr>
        <p:spPr>
          <a:xfrm rot="5400000">
            <a:off x="4396740" y="274875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  <a:endCxn id="153" idx="0"/>
          </p:cNvCxnSpPr>
          <p:nvPr/>
        </p:nvCxnSpPr>
        <p:spPr>
          <a:xfrm rot="5400000">
            <a:off x="4396740" y="3175476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69" idx="0"/>
          </p:cNvCxnSpPr>
          <p:nvPr/>
        </p:nvCxnSpPr>
        <p:spPr>
          <a:xfrm rot="5400000">
            <a:off x="3931920" y="3381375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63" idx="0"/>
          </p:cNvCxnSpPr>
          <p:nvPr/>
        </p:nvCxnSpPr>
        <p:spPr>
          <a:xfrm rot="16200000" flipH="1">
            <a:off x="3931920" y="3381375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3" idx="2"/>
            <a:endCxn id="163" idx="0"/>
          </p:cNvCxnSpPr>
          <p:nvPr/>
        </p:nvCxnSpPr>
        <p:spPr>
          <a:xfrm rot="5400000">
            <a:off x="4274820" y="3724275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3" idx="2"/>
            <a:endCxn id="169" idx="0"/>
          </p:cNvCxnSpPr>
          <p:nvPr/>
        </p:nvCxnSpPr>
        <p:spPr>
          <a:xfrm rot="5400000">
            <a:off x="3589020" y="3724275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277591" y="3907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277591" y="4333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277591" y="476059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rot="5400000">
            <a:off x="4396740" y="4272915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>
            <a:off x="4396740" y="4699635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5" idx="2"/>
            <a:endCxn id="139" idx="0"/>
          </p:cNvCxnSpPr>
          <p:nvPr/>
        </p:nvCxnSpPr>
        <p:spPr>
          <a:xfrm rot="5400000">
            <a:off x="4107180" y="5034915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591791" y="390715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591791" y="433387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591791" y="4760595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rot="5400000">
            <a:off x="3710940" y="4272915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3710940" y="4699635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1" idx="2"/>
            <a:endCxn id="118" idx="0"/>
          </p:cNvCxnSpPr>
          <p:nvPr/>
        </p:nvCxnSpPr>
        <p:spPr>
          <a:xfrm rot="5400000">
            <a:off x="3421380" y="5034915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174"/>
          <p:cNvSpPr/>
          <p:nvPr/>
        </p:nvSpPr>
        <p:spPr>
          <a:xfrm>
            <a:off x="3162371" y="3544393"/>
            <a:ext cx="723829" cy="1843790"/>
          </a:xfrm>
          <a:custGeom>
            <a:avLst/>
            <a:gdLst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800069 h 1993692"/>
              <a:gd name="connsiteX3" fmla="*/ 296056 w 296056"/>
              <a:gd name="connsiteY3" fmla="*/ 1993692 h 1993692"/>
              <a:gd name="connsiteX0" fmla="*/ 20612 w 329193"/>
              <a:gd name="connsiteY0" fmla="*/ 0 h 1993692"/>
              <a:gd name="connsiteX1" fmla="*/ 59370 w 329193"/>
              <a:gd name="connsiteY1" fmla="*/ 1244184 h 1993692"/>
              <a:gd name="connsiteX2" fmla="*/ 231756 w 329193"/>
              <a:gd name="connsiteY2" fmla="*/ 1800069 h 1993692"/>
              <a:gd name="connsiteX3" fmla="*/ 329193 w 329193"/>
              <a:gd name="connsiteY3" fmla="*/ 1993692 h 1993692"/>
              <a:gd name="connsiteX0" fmla="*/ 20612 w 370342"/>
              <a:gd name="connsiteY0" fmla="*/ 0 h 1993692"/>
              <a:gd name="connsiteX1" fmla="*/ 100519 w 370342"/>
              <a:gd name="connsiteY1" fmla="*/ 1244184 h 1993692"/>
              <a:gd name="connsiteX2" fmla="*/ 272905 w 370342"/>
              <a:gd name="connsiteY2" fmla="*/ 1800069 h 1993692"/>
              <a:gd name="connsiteX3" fmla="*/ 370342 w 370342"/>
              <a:gd name="connsiteY3" fmla="*/ 1993692 h 1993692"/>
              <a:gd name="connsiteX0" fmla="*/ 5097 w 354827"/>
              <a:gd name="connsiteY0" fmla="*/ 0 h 1993692"/>
              <a:gd name="connsiteX1" fmla="*/ 85004 w 354827"/>
              <a:gd name="connsiteY1" fmla="*/ 1244184 h 1993692"/>
              <a:gd name="connsiteX2" fmla="*/ 257390 w 354827"/>
              <a:gd name="connsiteY2" fmla="*/ 1800069 h 1993692"/>
              <a:gd name="connsiteX3" fmla="*/ 354827 w 354827"/>
              <a:gd name="connsiteY3" fmla="*/ 1993692 h 1993692"/>
              <a:gd name="connsiteX0" fmla="*/ 5097 w 395976"/>
              <a:gd name="connsiteY0" fmla="*/ 0 h 1993692"/>
              <a:gd name="connsiteX1" fmla="*/ 126153 w 395976"/>
              <a:gd name="connsiteY1" fmla="*/ 1244184 h 1993692"/>
              <a:gd name="connsiteX2" fmla="*/ 298539 w 395976"/>
              <a:gd name="connsiteY2" fmla="*/ 1800069 h 1993692"/>
              <a:gd name="connsiteX3" fmla="*/ 395976 w 395976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293442 w 390879"/>
              <a:gd name="connsiteY2" fmla="*/ 1800069 h 1993692"/>
              <a:gd name="connsiteX3" fmla="*/ 390879 w 390879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169995 w 390879"/>
              <a:gd name="connsiteY2" fmla="*/ 1800069 h 1993692"/>
              <a:gd name="connsiteX3" fmla="*/ 390879 w 390879"/>
              <a:gd name="connsiteY3" fmla="*/ 1993692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79" h="1993692">
                <a:moveTo>
                  <a:pt x="0" y="0"/>
                </a:moveTo>
                <a:cubicBezTo>
                  <a:pt x="35378" y="525711"/>
                  <a:pt x="92724" y="944173"/>
                  <a:pt x="121056" y="1244184"/>
                </a:cubicBezTo>
                <a:cubicBezTo>
                  <a:pt x="149388" y="1544195"/>
                  <a:pt x="169995" y="1800069"/>
                  <a:pt x="169995" y="1800069"/>
                </a:cubicBezTo>
                <a:lnTo>
                  <a:pt x="390879" y="1993692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6" name="TextBox 844"/>
          <p:cNvSpPr txBox="1"/>
          <p:nvPr/>
        </p:nvSpPr>
        <p:spPr>
          <a:xfrm>
            <a:off x="5142053" y="151447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77" name="TextBox 845"/>
          <p:cNvSpPr txBox="1"/>
          <p:nvPr/>
        </p:nvSpPr>
        <p:spPr>
          <a:xfrm>
            <a:off x="5142053" y="1971675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178" name="TextBox 846"/>
          <p:cNvSpPr txBox="1"/>
          <p:nvPr/>
        </p:nvSpPr>
        <p:spPr>
          <a:xfrm>
            <a:off x="5142053" y="2352675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79" name="TextBox 847"/>
          <p:cNvSpPr txBox="1"/>
          <p:nvPr/>
        </p:nvSpPr>
        <p:spPr>
          <a:xfrm>
            <a:off x="5142053" y="2809875"/>
            <a:ext cx="8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combine</a:t>
            </a:r>
            <a:endParaRPr lang="en-US" sz="1600" i="1" dirty="0"/>
          </a:p>
        </p:txBody>
      </p:sp>
      <p:sp>
        <p:nvSpPr>
          <p:cNvPr id="180" name="TextBox 848"/>
          <p:cNvSpPr txBox="1"/>
          <p:nvPr/>
        </p:nvSpPr>
        <p:spPr>
          <a:xfrm>
            <a:off x="5142053" y="3190875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181" name="TextBox 849"/>
          <p:cNvSpPr txBox="1"/>
          <p:nvPr/>
        </p:nvSpPr>
        <p:spPr>
          <a:xfrm>
            <a:off x="5142053" y="387667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2" name="TextBox 850"/>
          <p:cNvSpPr txBox="1"/>
          <p:nvPr/>
        </p:nvSpPr>
        <p:spPr>
          <a:xfrm>
            <a:off x="5142053" y="4257675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3" name="TextBox 851"/>
          <p:cNvSpPr txBox="1"/>
          <p:nvPr/>
        </p:nvSpPr>
        <p:spPr>
          <a:xfrm>
            <a:off x="5142053" y="4714875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4" name="TextBox 852"/>
          <p:cNvSpPr txBox="1"/>
          <p:nvPr/>
        </p:nvSpPr>
        <p:spPr>
          <a:xfrm>
            <a:off x="5142053" y="532447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5" name="TextBox 853"/>
          <p:cNvSpPr txBox="1"/>
          <p:nvPr/>
        </p:nvSpPr>
        <p:spPr>
          <a:xfrm>
            <a:off x="5142053" y="5781675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6" name="TextBox 854"/>
          <p:cNvSpPr txBox="1"/>
          <p:nvPr/>
        </p:nvSpPr>
        <p:spPr>
          <a:xfrm>
            <a:off x="5142053" y="6238875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8" name="Right Brace 187"/>
          <p:cNvSpPr/>
          <p:nvPr/>
        </p:nvSpPr>
        <p:spPr>
          <a:xfrm>
            <a:off x="6056453" y="1438275"/>
            <a:ext cx="228600" cy="2209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9" name="Right Brace 188"/>
          <p:cNvSpPr/>
          <p:nvPr/>
        </p:nvSpPr>
        <p:spPr>
          <a:xfrm>
            <a:off x="6056452" y="5248275"/>
            <a:ext cx="268147" cy="135636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ight Brace 189"/>
          <p:cNvSpPr/>
          <p:nvPr/>
        </p:nvSpPr>
        <p:spPr>
          <a:xfrm>
            <a:off x="6056453" y="3724275"/>
            <a:ext cx="228600" cy="1447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1" name="TextBox 859"/>
          <p:cNvSpPr txBox="1"/>
          <p:nvPr/>
        </p:nvSpPr>
        <p:spPr>
          <a:xfrm rot="16200000">
            <a:off x="6189605" y="242887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92" name="TextBox 860"/>
          <p:cNvSpPr txBox="1"/>
          <p:nvPr/>
        </p:nvSpPr>
        <p:spPr>
          <a:xfrm rot="16200000">
            <a:off x="5547109" y="4248937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Dynamic aggregation</a:t>
            </a:r>
            <a:endParaRPr lang="en-US" sz="1600" i="1" dirty="0"/>
          </a:p>
        </p:txBody>
      </p:sp>
      <p:sp>
        <p:nvSpPr>
          <p:cNvPr id="193" name="TextBox 861"/>
          <p:cNvSpPr txBox="1"/>
          <p:nvPr/>
        </p:nvSpPr>
        <p:spPr>
          <a:xfrm rot="16200000">
            <a:off x="6163304" y="5741578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cxnSp>
        <p:nvCxnSpPr>
          <p:cNvPr id="194" name="Straight Arrow Connector 193"/>
          <p:cNvCxnSpPr>
            <a:stCxn id="112" idx="2"/>
            <a:endCxn id="118" idx="0"/>
          </p:cNvCxnSpPr>
          <p:nvPr/>
        </p:nvCxnSpPr>
        <p:spPr>
          <a:xfrm rot="16200000" flipH="1">
            <a:off x="2316480" y="4311015"/>
            <a:ext cx="184404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PageRank</a:t>
            </a:r>
            <a:r>
              <a:rPr lang="en-US" dirty="0" smtClean="0"/>
              <a:t>: A more complex example</a:t>
            </a:r>
            <a:br>
              <a:rPr lang="en-US" dirty="0" smtClean="0"/>
            </a:br>
            <a:r>
              <a:rPr lang="en-US" dirty="0" smtClean="0"/>
              <a:t>(Take a peek offline)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3505200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at slide 56…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LINQ System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981200"/>
            <a:ext cx="39624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81600" y="3295650"/>
            <a:ext cx="20574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676400" y="16002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1371600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.Net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(C#, VB, F#, etc)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4953000" y="1600200"/>
            <a:ext cx="241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Execution engines</a:t>
            </a:r>
            <a:endParaRPr lang="en-US" sz="2400" i="1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28956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2133600" y="46482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962400" y="25146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81600" y="4087749"/>
            <a:ext cx="20574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LINQ-to-SQL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81600" y="2514600"/>
            <a:ext cx="2057400" cy="68580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3962400" y="33020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962400" y="40894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1600" y="4876800"/>
            <a:ext cx="20574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LINQ-to-</a:t>
            </a:r>
            <a:r>
              <a:rPr lang="en-US" sz="2800" dirty="0" err="1" smtClean="0">
                <a:solidFill>
                  <a:schemeClr val="tx1"/>
                </a:solidFill>
              </a:rPr>
              <a:t>Obj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3962400" y="4876800"/>
            <a:ext cx="12192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1905001" y="3733800"/>
            <a:ext cx="34290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 provider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1981200"/>
            <a:ext cx="1371600" cy="38100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0"/>
          <p:cNvSpPr txBox="1"/>
          <p:nvPr/>
        </p:nvSpPr>
        <p:spPr>
          <a:xfrm>
            <a:off x="7542485" y="1595735"/>
            <a:ext cx="144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Scalability</a:t>
            </a:r>
            <a:endParaRPr lang="en-US" sz="2400" i="1" dirty="0"/>
          </a:p>
        </p:txBody>
      </p:sp>
      <p:sp>
        <p:nvSpPr>
          <p:cNvPr id="23" name="TextBox 30"/>
          <p:cNvSpPr txBox="1"/>
          <p:nvPr/>
        </p:nvSpPr>
        <p:spPr>
          <a:xfrm>
            <a:off x="7315200" y="4963180"/>
            <a:ext cx="1786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Single-core</a:t>
            </a:r>
            <a:endParaRPr lang="en-US" sz="2800" i="1" dirty="0"/>
          </a:p>
        </p:txBody>
      </p:sp>
      <p:sp>
        <p:nvSpPr>
          <p:cNvPr id="24" name="TextBox 30"/>
          <p:cNvSpPr txBox="1"/>
          <p:nvPr/>
        </p:nvSpPr>
        <p:spPr>
          <a:xfrm>
            <a:off x="7315200" y="3653135"/>
            <a:ext cx="169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Multi-core</a:t>
            </a:r>
            <a:endParaRPr lang="en-US" sz="2800" i="1" dirty="0"/>
          </a:p>
        </p:txBody>
      </p:sp>
      <p:sp>
        <p:nvSpPr>
          <p:cNvPr id="28" name="TextBox 30"/>
          <p:cNvSpPr txBox="1"/>
          <p:nvPr/>
        </p:nvSpPr>
        <p:spPr>
          <a:xfrm>
            <a:off x="7543800" y="2590800"/>
            <a:ext cx="118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Cluster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with PLINQ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0901" name="Picture 5" descr="C:\Users\mbudiu\Pictures\TaskMana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743200"/>
            <a:ext cx="3962400" cy="1018327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>
            <a:off x="6781800" y="3810000"/>
            <a:ext cx="609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C:\Users\mbudiu\Pictures\TaskManag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267200"/>
            <a:ext cx="3914775" cy="942975"/>
          </a:xfrm>
          <a:prstGeom prst="rect">
            <a:avLst/>
          </a:prstGeom>
          <a:noFill/>
        </p:spPr>
      </p:pic>
      <p:pic>
        <p:nvPicPr>
          <p:cNvPr id="149506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581650"/>
            <a:ext cx="838200" cy="838200"/>
          </a:xfrm>
          <a:prstGeom prst="rect">
            <a:avLst/>
          </a:prstGeom>
          <a:noFill/>
        </p:spPr>
      </p:pic>
      <p:pic>
        <p:nvPicPr>
          <p:cNvPr id="12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581650"/>
            <a:ext cx="838200" cy="838200"/>
          </a:xfrm>
          <a:prstGeom prst="rect">
            <a:avLst/>
          </a:prstGeom>
          <a:noFill/>
        </p:spPr>
      </p:pic>
      <p:pic>
        <p:nvPicPr>
          <p:cNvPr id="13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5581650"/>
            <a:ext cx="838200" cy="838200"/>
          </a:xfrm>
          <a:prstGeom prst="rect">
            <a:avLst/>
          </a:prstGeom>
          <a:noFill/>
        </p:spPr>
      </p:pic>
      <p:pic>
        <p:nvPicPr>
          <p:cNvPr id="14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5581650"/>
            <a:ext cx="838200" cy="838200"/>
          </a:xfrm>
          <a:prstGeom prst="rect">
            <a:avLst/>
          </a:prstGeom>
          <a:noFill/>
        </p:spPr>
      </p:pic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47078" y="3367668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33528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33528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>
          <a:xfrm>
            <a:off x="2057400" y="1219200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2209800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4895850"/>
            <a:ext cx="15240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rot="5400000">
            <a:off x="2590800" y="20193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5" idx="0"/>
          </p:cNvCxnSpPr>
          <p:nvPr/>
        </p:nvCxnSpPr>
        <p:spPr>
          <a:xfrm rot="5400000">
            <a:off x="1844433" y="2430801"/>
            <a:ext cx="700668" cy="11730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16" idx="0"/>
          </p:cNvCxnSpPr>
          <p:nvPr/>
        </p:nvCxnSpPr>
        <p:spPr>
          <a:xfrm rot="16200000" flipH="1">
            <a:off x="2447528" y="3000772"/>
            <a:ext cx="685800" cy="18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7" idx="0"/>
          </p:cNvCxnSpPr>
          <p:nvPr/>
        </p:nvCxnSpPr>
        <p:spPr>
          <a:xfrm rot="16200000" flipH="1">
            <a:off x="3095228" y="2353072"/>
            <a:ext cx="685800" cy="1313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</p:cNvCxnSpPr>
          <p:nvPr/>
        </p:nvCxnSpPr>
        <p:spPr>
          <a:xfrm rot="5400000">
            <a:off x="831699" y="5268489"/>
            <a:ext cx="683941" cy="85306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</p:cNvCxnSpPr>
          <p:nvPr/>
        </p:nvCxnSpPr>
        <p:spPr>
          <a:xfrm rot="5400000">
            <a:off x="1104900" y="5543550"/>
            <a:ext cx="685800" cy="304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</p:cNvCxnSpPr>
          <p:nvPr/>
        </p:nvCxnSpPr>
        <p:spPr>
          <a:xfrm rot="16200000" flipH="1">
            <a:off x="1371600" y="5581650"/>
            <a:ext cx="685800" cy="228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</p:cNvCxnSpPr>
          <p:nvPr/>
        </p:nvCxnSpPr>
        <p:spPr>
          <a:xfrm rot="16200000" flipH="1">
            <a:off x="1638300" y="5314950"/>
            <a:ext cx="685800" cy="762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38200" y="4114800"/>
            <a:ext cx="15240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subquery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2"/>
            <a:endCxn id="20" idx="0"/>
          </p:cNvCxnSpPr>
          <p:nvPr/>
        </p:nvCxnSpPr>
        <p:spPr>
          <a:xfrm rot="5400000">
            <a:off x="1438275" y="4733925"/>
            <a:ext cx="32385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Combining with LINQ-to-SQL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3288" y="3810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10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8888" y="3810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9088" y="3810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0" name="Picture 2" descr="http://marcelolopezblog.net/wp-content/uploads/2007/08/logo_sql_2008_microsof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791200"/>
            <a:ext cx="1551755" cy="381000"/>
          </a:xfrm>
          <a:prstGeom prst="rect">
            <a:avLst/>
          </a:prstGeom>
          <a:noFill/>
        </p:spPr>
      </p:pic>
      <p:pic>
        <p:nvPicPr>
          <p:cNvPr id="15" name="Picture 2" descr="http://marcelolopezblog.net/wp-content/uploads/2007/08/logo_sql_2008_microsof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791200"/>
            <a:ext cx="1551755" cy="3810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2971800" y="2362200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rot="5400000">
            <a:off x="4419600" y="21717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rot="5400000">
            <a:off x="3819128" y="3019028"/>
            <a:ext cx="990600" cy="5913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1" idx="0"/>
          </p:cNvCxnSpPr>
          <p:nvPr/>
        </p:nvCxnSpPr>
        <p:spPr>
          <a:xfrm rot="16200000" flipH="1">
            <a:off x="4524772" y="2904728"/>
            <a:ext cx="990600" cy="8199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2" idx="0"/>
          </p:cNvCxnSpPr>
          <p:nvPr/>
        </p:nvCxnSpPr>
        <p:spPr>
          <a:xfrm rot="16200000" flipH="1">
            <a:off x="5324872" y="2104628"/>
            <a:ext cx="990600" cy="24201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5" idx="0"/>
          </p:cNvCxnSpPr>
          <p:nvPr/>
        </p:nvCxnSpPr>
        <p:spPr>
          <a:xfrm rot="5400000">
            <a:off x="2333228" y="1533128"/>
            <a:ext cx="990600" cy="35631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rot="5400000">
            <a:off x="3076972" y="2276872"/>
            <a:ext cx="990600" cy="2075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90600" y="4343400"/>
            <a:ext cx="10668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Subquery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14600" y="4343400"/>
            <a:ext cx="10668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Subquery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62400" y="4343400"/>
            <a:ext cx="10668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Subquery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10200" y="4343400"/>
            <a:ext cx="1066800" cy="4572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Subquery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4343400"/>
            <a:ext cx="1066800" cy="4572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Subquery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91200" y="4953000"/>
            <a:ext cx="3048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86200" y="1371600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00" y="51054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LINQ-to-SQL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91400" y="4952206"/>
            <a:ext cx="3048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34200" y="5104606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LINQ-to-SQL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5791994" y="5638006"/>
            <a:ext cx="3048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392194" y="5638006"/>
            <a:ext cx="3048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133600" y="1941731"/>
            <a:ext cx="1143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29400" y="4227731"/>
            <a:ext cx="1676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Cosmos 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19400" y="4227731"/>
            <a:ext cx="1676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Servers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5294531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761131"/>
            <a:ext cx="73914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4227731"/>
            <a:ext cx="1676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Azure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694331"/>
            <a:ext cx="7391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160931"/>
            <a:ext cx="51816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DryadLINQ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5294531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5294531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5294531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3160931"/>
            <a:ext cx="20574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4227731"/>
            <a:ext cx="1676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CIFS/NTFS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1941731"/>
            <a:ext cx="1143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3275" y="1941731"/>
            <a:ext cx="1143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53000" y="1941731"/>
            <a:ext cx="1143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2627531"/>
            <a:ext cx="518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86275" y="18288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6248400" y="2628900"/>
            <a:ext cx="20574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Applications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Goal: Use a cluster as if it is a single computer</a:t>
            </a:r>
          </a:p>
          <a:p>
            <a:pPr lvl="1"/>
            <a:r>
              <a:rPr lang="en-US" dirty="0" smtClean="0"/>
              <a:t>Dryad/DryadLINQ represent a modest step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On-going research</a:t>
            </a:r>
          </a:p>
          <a:p>
            <a:pPr lvl="1"/>
            <a:r>
              <a:rPr lang="en-US" dirty="0" smtClean="0"/>
              <a:t>What can we write with DryadLINQ?</a:t>
            </a:r>
          </a:p>
          <a:p>
            <a:pPr lvl="2"/>
            <a:r>
              <a:rPr lang="en-US" dirty="0" smtClean="0"/>
              <a:t>Where and how to generalize the programming model?</a:t>
            </a:r>
          </a:p>
          <a:p>
            <a:pPr lvl="1"/>
            <a:r>
              <a:rPr lang="en-US" dirty="0" smtClean="0"/>
              <a:t>Performance, usability, etc.</a:t>
            </a:r>
          </a:p>
          <a:p>
            <a:pPr lvl="2"/>
            <a:r>
              <a:rPr lang="en-US" dirty="0" smtClean="0"/>
              <a:t>How to debug/profile/analyze DryadLINQ apps?</a:t>
            </a:r>
          </a:p>
          <a:p>
            <a:pPr lvl="1"/>
            <a:r>
              <a:rPr lang="en-US" dirty="0" smtClean="0"/>
              <a:t>Job scheduling</a:t>
            </a:r>
          </a:p>
          <a:p>
            <a:pPr lvl="2"/>
            <a:r>
              <a:rPr lang="en-US" dirty="0" smtClean="0"/>
              <a:t>How to schedule/execute N concurrent jobs?</a:t>
            </a:r>
          </a:p>
          <a:p>
            <a:pPr lvl="1"/>
            <a:r>
              <a:rPr lang="en-US" dirty="0" smtClean="0"/>
              <a:t>Caching and incremental computation</a:t>
            </a:r>
          </a:p>
          <a:p>
            <a:pPr lvl="2"/>
            <a:r>
              <a:rPr lang="en-US" dirty="0" smtClean="0"/>
              <a:t>How to reuse previously computed results?</a:t>
            </a:r>
          </a:p>
          <a:p>
            <a:pPr lvl="1"/>
            <a:r>
              <a:rPr lang="en-US" dirty="0" smtClean="0"/>
              <a:t>Static program checking</a:t>
            </a:r>
          </a:p>
          <a:p>
            <a:pPr lvl="2"/>
            <a:r>
              <a:rPr lang="en-US" dirty="0" smtClean="0"/>
              <a:t>A very compelling case for program analysis?</a:t>
            </a:r>
          </a:p>
          <a:p>
            <a:pPr lvl="2"/>
            <a:r>
              <a:rPr lang="en-US" dirty="0" smtClean="0"/>
              <a:t>Better catch bugs statically than fighting them in the cloud?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 typical data-intensive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(Quick Skim)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366838"/>
            <a:ext cx="7620000" cy="5047535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line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logs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!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line.StartsWith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("#")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LogEntry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(line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access.user.EndsWith(@"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\aditya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into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pages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UserPageCount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"aditya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pages.Key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htmAccesses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access.page.EndsWith(".htm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orderby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descending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 </a:t>
            </a:r>
            <a:endParaRPr lang="en-US" sz="1700" dirty="0">
              <a:solidFill>
                <a:srgbClr val="C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itchFamily="-83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5391150" y="2238375"/>
          <a:ext cx="2971800" cy="195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SkyServer DB Query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3-way join to find gravitational lens effect</a:t>
            </a:r>
          </a:p>
          <a:p>
            <a:pPr>
              <a:lnSpc>
                <a:spcPct val="90000"/>
              </a:lnSpc>
            </a:pPr>
            <a:r>
              <a:rPr lang="en-US"/>
              <a:t>Table U: (objId, color) 11.8GB</a:t>
            </a:r>
          </a:p>
          <a:p>
            <a:pPr>
              <a:lnSpc>
                <a:spcPct val="90000"/>
              </a:lnSpc>
            </a:pPr>
            <a:r>
              <a:rPr lang="en-US"/>
              <a:t>Table N: (objId, neighborId) 41.8GB</a:t>
            </a:r>
          </a:p>
          <a:p>
            <a:pPr>
              <a:lnSpc>
                <a:spcPct val="90000"/>
              </a:lnSpc>
            </a:pPr>
            <a:r>
              <a:rPr lang="en-US"/>
              <a:t>Find neighboring stars with similar colors:</a:t>
            </a:r>
          </a:p>
          <a:p>
            <a:pPr lvl="1">
              <a:lnSpc>
                <a:spcPct val="90000"/>
              </a:lnSpc>
            </a:pPr>
            <a:r>
              <a:rPr lang="en-US"/>
              <a:t>Join U+N to find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T = U.color,N.neighborId where U.objId = N.objId</a:t>
            </a:r>
          </a:p>
          <a:p>
            <a:pPr lvl="1">
              <a:lnSpc>
                <a:spcPct val="90000"/>
              </a:lnSpc>
            </a:pPr>
            <a:r>
              <a:rPr lang="en-US"/>
              <a:t>Join U+T to find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U.objId where U.objId = T.neighborID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		  and U.color </a:t>
            </a:r>
            <a:r>
              <a:rPr lang="en-US">
                <a:ea typeface="Arial" pitchFamily="-83" charset="0"/>
                <a:cs typeface="Arial" pitchFamily="-83" charset="0"/>
              </a:rPr>
              <a:t>≈ </a:t>
            </a:r>
            <a:r>
              <a:rPr lang="en-US"/>
              <a:t>T.color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1"/>
          <p:cNvGrpSpPr>
            <a:grpSpLocks/>
          </p:cNvGrpSpPr>
          <p:nvPr/>
        </p:nvGrpSpPr>
        <p:grpSpPr bwMode="auto">
          <a:xfrm>
            <a:off x="6248400" y="152400"/>
            <a:ext cx="2794000" cy="6445250"/>
            <a:chOff x="3936" y="96"/>
            <a:chExt cx="1760" cy="4060"/>
          </a:xfrm>
        </p:grpSpPr>
        <p:sp>
          <p:nvSpPr>
            <p:cNvPr id="90142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44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45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46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47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48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49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50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51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52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53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54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55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56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57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58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59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60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61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62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63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64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65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66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67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68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69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0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71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2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73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4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75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6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77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8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79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80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81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82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83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84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85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86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87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88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89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90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91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92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93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94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95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96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97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98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99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0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01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2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3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4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5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6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7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8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09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10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1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2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3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4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5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6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7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8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19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0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1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2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3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4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5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6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7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8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29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0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1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2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3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4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5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6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7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8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39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0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1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2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3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4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5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6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7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8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49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0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1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2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3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4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5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6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57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58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59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60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61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262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3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4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5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6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7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8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69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0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1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2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3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4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5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6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7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8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79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0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1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2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3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4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5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6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7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8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89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0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1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2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3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4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5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6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7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8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299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0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1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2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3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4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5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6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7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8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09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10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11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12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13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27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28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29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0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1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2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3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4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5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6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7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8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39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0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1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2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3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4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5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6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7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8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49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0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1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2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3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4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5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6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7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8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59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0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1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2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3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4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5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6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7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8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69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0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1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2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3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4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5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6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377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8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79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0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1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2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3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4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5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6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7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8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89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0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1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2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3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4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5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6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7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8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399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0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1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2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3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4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5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6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7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8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09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0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1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2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3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4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5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6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7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8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19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20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21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22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23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24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25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26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X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27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28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X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29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0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1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2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3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4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5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6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7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8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39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0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1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2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3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4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5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6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7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8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49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0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1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2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3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4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5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6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7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8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59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0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1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2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3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4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5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6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7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8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69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0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1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2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3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4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5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476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78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79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0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1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2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3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4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5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6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7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8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89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490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/>
              <a:t>Took SQL plan</a:t>
            </a:r>
          </a:p>
          <a:p>
            <a:r>
              <a:rPr lang="en-US"/>
              <a:t>Manually coded in Dryad</a:t>
            </a:r>
          </a:p>
          <a:p>
            <a:r>
              <a:rPr lang="en-US"/>
              <a:t>Manually partitioned data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/>
          <a:lstStyle/>
          <a:p>
            <a:r>
              <a:rPr lang="en-US"/>
              <a:t>SkyServer DB query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5257800" y="4419600"/>
            <a:ext cx="1524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5486400" y="4572000"/>
            <a:ext cx="10668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5486400" y="4572000"/>
            <a:ext cx="182880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5638800" y="2971800"/>
            <a:ext cx="9906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V="1">
            <a:off x="5334000" y="1219200"/>
            <a:ext cx="20574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V="1">
            <a:off x="5410200" y="2133600"/>
            <a:ext cx="13716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90132" name="AutoShape 20"/>
          <p:cNvSpPr>
            <a:spLocks noChangeArrowheads="1"/>
          </p:cNvSpPr>
          <p:nvPr/>
        </p:nvSpPr>
        <p:spPr bwMode="auto">
          <a:xfrm>
            <a:off x="6705600" y="2895600"/>
            <a:ext cx="19812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14400" y="3505200"/>
            <a:ext cx="4724400" cy="1752600"/>
            <a:chOff x="576" y="1584"/>
            <a:chExt cx="2976" cy="864"/>
          </a:xfrm>
        </p:grpSpPr>
        <p:sp>
          <p:nvSpPr>
            <p:cNvPr id="90123" name="AutoShape 11"/>
            <p:cNvSpPr>
              <a:spLocks noChangeArrowheads="1"/>
            </p:cNvSpPr>
            <p:nvPr/>
          </p:nvSpPr>
          <p:spPr bwMode="auto">
            <a:xfrm>
              <a:off x="576" y="1584"/>
              <a:ext cx="2976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720" y="1728"/>
              <a:ext cx="273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u: objid, color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n: objid, neighborobjid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[partition by objid]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0" y="2362200"/>
            <a:ext cx="4724400" cy="2590800"/>
            <a:chOff x="480" y="1488"/>
            <a:chExt cx="2976" cy="1584"/>
          </a:xfrm>
        </p:grpSpPr>
        <p:sp>
          <p:nvSpPr>
            <p:cNvPr id="90118" name="AutoShape 6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select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  u.color,n.neighborobjid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from u join n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where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  u.objid = n.objid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90600" y="1524000"/>
            <a:ext cx="4724400" cy="1935163"/>
            <a:chOff x="480" y="1488"/>
            <a:chExt cx="2976" cy="1752"/>
          </a:xfrm>
        </p:grpSpPr>
        <p:sp>
          <p:nvSpPr>
            <p:cNvPr id="90129" name="AutoShape 17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(u.color,n.neighborobjid)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[re-partition by n.neighborobjid]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[order by n.neighborobjid]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z="1700" b="1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838200" y="1524000"/>
            <a:ext cx="4724400" cy="1066800"/>
            <a:chOff x="480" y="1488"/>
            <a:chExt cx="2976" cy="1584"/>
          </a:xfrm>
        </p:grpSpPr>
        <p:sp>
          <p:nvSpPr>
            <p:cNvPr id="90138" name="AutoShape 26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39" name="Text Box 27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[distinct]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[merge outputs]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914400" y="2514600"/>
            <a:ext cx="4724400" cy="3200400"/>
            <a:chOff x="480" y="1488"/>
            <a:chExt cx="2976" cy="1584"/>
          </a:xfrm>
        </p:grpSpPr>
        <p:sp>
          <p:nvSpPr>
            <p:cNvPr id="90134" name="AutoShape 22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select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  u.objid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from u join &lt;temp&gt;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where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  u.objid = &lt;temp&gt;.neighborobjid and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700" b="1">
                  <a:solidFill>
                    <a:srgbClr val="000000"/>
                  </a:solidFill>
                  <a:latin typeface="Courier New" pitchFamily="-83" charset="0"/>
                </a:rPr>
                <a:t>  |u.color - &lt;temp&gt;.color| &lt; 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90120" grpId="1" animBg="1"/>
      <p:bldP spid="90125" grpId="0" animBg="1"/>
      <p:bldP spid="90125" grpId="1" animBg="1"/>
      <p:bldP spid="90127" grpId="0" animBg="1"/>
      <p:bldP spid="90127" grpId="1" animBg="1"/>
      <p:bldP spid="90131" grpId="0" animBg="1"/>
      <p:bldP spid="90131" grpId="1" animBg="1"/>
      <p:bldP spid="90140" grpId="0" animBg="1"/>
      <p:bldP spid="90136" grpId="0" animBg="1"/>
      <p:bldP spid="90136" grpId="1" animBg="1"/>
      <p:bldP spid="90132" grpId="0" animBg="1"/>
      <p:bldP spid="9013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57200" y="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solidFill>
                  <a:srgbClr val="000000"/>
                </a:solidFill>
              </a:rPr>
              <a:t>Optimization</a:t>
            </a:r>
          </a:p>
        </p:txBody>
      </p:sp>
      <p:sp>
        <p:nvSpPr>
          <p:cNvPr id="162884" name="Freeform 67"/>
          <p:cNvSpPr>
            <a:spLocks/>
          </p:cNvSpPr>
          <p:nvPr/>
        </p:nvSpPr>
        <p:spPr bwMode="auto">
          <a:xfrm>
            <a:off x="3962400" y="4876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2885" name="Rectangle 68"/>
          <p:cNvSpPr>
            <a:spLocks noChangeArrowheads="1"/>
          </p:cNvSpPr>
          <p:nvPr/>
        </p:nvSpPr>
        <p:spPr bwMode="auto">
          <a:xfrm>
            <a:off x="4100513" y="49625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2890" name="Freeform 73"/>
          <p:cNvSpPr>
            <a:spLocks/>
          </p:cNvSpPr>
          <p:nvPr/>
        </p:nvSpPr>
        <p:spPr bwMode="auto">
          <a:xfrm>
            <a:off x="3124200" y="3962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2891" name="Rectangle 74"/>
          <p:cNvSpPr>
            <a:spLocks noChangeArrowheads="1"/>
          </p:cNvSpPr>
          <p:nvPr/>
        </p:nvSpPr>
        <p:spPr bwMode="auto">
          <a:xfrm>
            <a:off x="3249613" y="4048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2942" name="Freeform 125"/>
          <p:cNvSpPr>
            <a:spLocks/>
          </p:cNvSpPr>
          <p:nvPr/>
        </p:nvSpPr>
        <p:spPr bwMode="auto">
          <a:xfrm>
            <a:off x="31242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2943" name="Rectangle 126"/>
          <p:cNvSpPr>
            <a:spLocks noChangeArrowheads="1"/>
          </p:cNvSpPr>
          <p:nvPr/>
        </p:nvSpPr>
        <p:spPr bwMode="auto">
          <a:xfrm>
            <a:off x="32654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2994" name="Freeform 177"/>
          <p:cNvSpPr>
            <a:spLocks/>
          </p:cNvSpPr>
          <p:nvPr/>
        </p:nvSpPr>
        <p:spPr bwMode="auto">
          <a:xfrm>
            <a:off x="3886200" y="1295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2995" name="Rectangle 178"/>
          <p:cNvSpPr>
            <a:spLocks noChangeArrowheads="1"/>
          </p:cNvSpPr>
          <p:nvPr/>
        </p:nvSpPr>
        <p:spPr bwMode="auto">
          <a:xfrm>
            <a:off x="4027488" y="1381125"/>
            <a:ext cx="14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07" name="Freeform 291"/>
          <p:cNvSpPr>
            <a:spLocks/>
          </p:cNvSpPr>
          <p:nvPr/>
        </p:nvSpPr>
        <p:spPr bwMode="auto">
          <a:xfrm>
            <a:off x="3962400" y="5605463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08" name="Rectangle 292"/>
          <p:cNvSpPr>
            <a:spLocks noChangeArrowheads="1"/>
          </p:cNvSpPr>
          <p:nvPr/>
        </p:nvSpPr>
        <p:spPr bwMode="auto">
          <a:xfrm>
            <a:off x="4103688" y="5691188"/>
            <a:ext cx="150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62" name="Freeform 73"/>
          <p:cNvSpPr>
            <a:spLocks/>
          </p:cNvSpPr>
          <p:nvPr/>
        </p:nvSpPr>
        <p:spPr bwMode="auto">
          <a:xfrm>
            <a:off x="3657600" y="3581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63" name="Rectangle 74"/>
          <p:cNvSpPr>
            <a:spLocks noChangeArrowheads="1"/>
          </p:cNvSpPr>
          <p:nvPr/>
        </p:nvSpPr>
        <p:spPr bwMode="auto">
          <a:xfrm>
            <a:off x="3783013" y="3667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64" name="Freeform 125"/>
          <p:cNvSpPr>
            <a:spLocks/>
          </p:cNvSpPr>
          <p:nvPr/>
        </p:nvSpPr>
        <p:spPr bwMode="auto">
          <a:xfrm>
            <a:off x="36576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65" name="Rectangle 126"/>
          <p:cNvSpPr>
            <a:spLocks noChangeArrowheads="1"/>
          </p:cNvSpPr>
          <p:nvPr/>
        </p:nvSpPr>
        <p:spPr bwMode="auto">
          <a:xfrm>
            <a:off x="37988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70" name="Freeform 73"/>
          <p:cNvSpPr>
            <a:spLocks/>
          </p:cNvSpPr>
          <p:nvPr/>
        </p:nvSpPr>
        <p:spPr bwMode="auto">
          <a:xfrm>
            <a:off x="4191000" y="3200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71" name="Rectangle 74"/>
          <p:cNvSpPr>
            <a:spLocks noChangeArrowheads="1"/>
          </p:cNvSpPr>
          <p:nvPr/>
        </p:nvSpPr>
        <p:spPr bwMode="auto">
          <a:xfrm>
            <a:off x="4316413" y="3286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72" name="Freeform 125"/>
          <p:cNvSpPr>
            <a:spLocks/>
          </p:cNvSpPr>
          <p:nvPr/>
        </p:nvSpPr>
        <p:spPr bwMode="auto">
          <a:xfrm>
            <a:off x="41910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73" name="Rectangle 126"/>
          <p:cNvSpPr>
            <a:spLocks noChangeArrowheads="1"/>
          </p:cNvSpPr>
          <p:nvPr/>
        </p:nvSpPr>
        <p:spPr bwMode="auto">
          <a:xfrm>
            <a:off x="43322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78" name="Freeform 73"/>
          <p:cNvSpPr>
            <a:spLocks/>
          </p:cNvSpPr>
          <p:nvPr/>
        </p:nvSpPr>
        <p:spPr bwMode="auto">
          <a:xfrm>
            <a:off x="4724400" y="2819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79" name="Rectangle 74"/>
          <p:cNvSpPr>
            <a:spLocks noChangeArrowheads="1"/>
          </p:cNvSpPr>
          <p:nvPr/>
        </p:nvSpPr>
        <p:spPr bwMode="auto">
          <a:xfrm>
            <a:off x="4849813" y="2905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0" name="Freeform 125"/>
          <p:cNvSpPr>
            <a:spLocks/>
          </p:cNvSpPr>
          <p:nvPr/>
        </p:nvSpPr>
        <p:spPr bwMode="auto">
          <a:xfrm>
            <a:off x="47244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1" name="Rectangle 126"/>
          <p:cNvSpPr>
            <a:spLocks noChangeArrowheads="1"/>
          </p:cNvSpPr>
          <p:nvPr/>
        </p:nvSpPr>
        <p:spPr bwMode="auto">
          <a:xfrm>
            <a:off x="48656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3" name="Freeform 291"/>
          <p:cNvSpPr>
            <a:spLocks/>
          </p:cNvSpPr>
          <p:nvPr/>
        </p:nvSpPr>
        <p:spPr bwMode="auto">
          <a:xfrm>
            <a:off x="3584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4" name="Rectangle 292"/>
          <p:cNvSpPr>
            <a:spLocks noChangeArrowheads="1"/>
          </p:cNvSpPr>
          <p:nvPr/>
        </p:nvSpPr>
        <p:spPr bwMode="auto">
          <a:xfrm>
            <a:off x="3725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5" name="Freeform 291"/>
          <p:cNvSpPr>
            <a:spLocks/>
          </p:cNvSpPr>
          <p:nvPr/>
        </p:nvSpPr>
        <p:spPr bwMode="auto">
          <a:xfrm>
            <a:off x="4346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6" name="Rectangle 292"/>
          <p:cNvSpPr>
            <a:spLocks noChangeArrowheads="1"/>
          </p:cNvSpPr>
          <p:nvPr/>
        </p:nvSpPr>
        <p:spPr bwMode="auto">
          <a:xfrm>
            <a:off x="4487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7" name="Freeform 291"/>
          <p:cNvSpPr>
            <a:spLocks/>
          </p:cNvSpPr>
          <p:nvPr/>
        </p:nvSpPr>
        <p:spPr bwMode="auto">
          <a:xfrm>
            <a:off x="2819400" y="15240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188" name="Rectangle 292"/>
          <p:cNvSpPr>
            <a:spLocks noChangeArrowheads="1"/>
          </p:cNvSpPr>
          <p:nvPr/>
        </p:nvSpPr>
        <p:spPr bwMode="auto">
          <a:xfrm>
            <a:off x="2960688" y="16097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U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3189" name="AutoShape 373"/>
          <p:cNvCxnSpPr>
            <a:cxnSpLocks noChangeShapeType="1"/>
            <a:stCxn id="162884" idx="22"/>
            <a:endCxn id="162890" idx="8"/>
          </p:cNvCxnSpPr>
          <p:nvPr/>
        </p:nvCxnSpPr>
        <p:spPr bwMode="auto">
          <a:xfrm flipH="1" flipV="1">
            <a:off x="3340100" y="4387850"/>
            <a:ext cx="7175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0" name="AutoShape 374"/>
          <p:cNvCxnSpPr>
            <a:cxnSpLocks noChangeShapeType="1"/>
            <a:stCxn id="162884" idx="24"/>
            <a:endCxn id="163162" idx="8"/>
          </p:cNvCxnSpPr>
          <p:nvPr/>
        </p:nvCxnSpPr>
        <p:spPr bwMode="auto">
          <a:xfrm flipH="1" flipV="1">
            <a:off x="3873500" y="4006850"/>
            <a:ext cx="260350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1" name="AutoShape 375"/>
          <p:cNvCxnSpPr>
            <a:cxnSpLocks noChangeShapeType="1"/>
            <a:stCxn id="162884" idx="27"/>
            <a:endCxn id="163170" idx="8"/>
          </p:cNvCxnSpPr>
          <p:nvPr/>
        </p:nvCxnSpPr>
        <p:spPr bwMode="auto">
          <a:xfrm flipV="1">
            <a:off x="4241800" y="3625850"/>
            <a:ext cx="165100" cy="126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2" name="AutoShape 376"/>
          <p:cNvCxnSpPr>
            <a:cxnSpLocks noChangeShapeType="1"/>
            <a:stCxn id="162884" idx="29"/>
            <a:endCxn id="163178" idx="8"/>
          </p:cNvCxnSpPr>
          <p:nvPr/>
        </p:nvCxnSpPr>
        <p:spPr bwMode="auto">
          <a:xfrm flipV="1">
            <a:off x="4316413" y="3244850"/>
            <a:ext cx="623887" cy="167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4" name="AutoShape 378"/>
          <p:cNvCxnSpPr>
            <a:cxnSpLocks noChangeShapeType="1"/>
            <a:stCxn id="162884" idx="32"/>
          </p:cNvCxnSpPr>
          <p:nvPr/>
        </p:nvCxnSpPr>
        <p:spPr bwMode="auto">
          <a:xfrm flipV="1">
            <a:off x="4384675" y="4876800"/>
            <a:ext cx="1177925" cy="150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5" name="AutoShape 379"/>
          <p:cNvCxnSpPr>
            <a:cxnSpLocks noChangeShapeType="1"/>
            <a:stCxn id="162884" idx="33"/>
          </p:cNvCxnSpPr>
          <p:nvPr/>
        </p:nvCxnSpPr>
        <p:spPr bwMode="auto">
          <a:xfrm flipV="1">
            <a:off x="4394200" y="4953000"/>
            <a:ext cx="1168400" cy="11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6" name="AutoShape 380"/>
          <p:cNvCxnSpPr>
            <a:cxnSpLocks noChangeShapeType="1"/>
            <a:stCxn id="162884" idx="1"/>
          </p:cNvCxnSpPr>
          <p:nvPr/>
        </p:nvCxnSpPr>
        <p:spPr bwMode="auto">
          <a:xfrm flipV="1">
            <a:off x="4391025" y="5105400"/>
            <a:ext cx="1171575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7" name="AutoShape 381"/>
          <p:cNvCxnSpPr>
            <a:cxnSpLocks noChangeShapeType="1"/>
            <a:stCxn id="162884" idx="34"/>
          </p:cNvCxnSpPr>
          <p:nvPr/>
        </p:nvCxnSpPr>
        <p:spPr bwMode="auto">
          <a:xfrm flipV="1">
            <a:off x="4394200" y="5029200"/>
            <a:ext cx="1168400" cy="61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8" name="AutoShape 382"/>
          <p:cNvCxnSpPr>
            <a:cxnSpLocks noChangeShapeType="1"/>
            <a:stCxn id="163107" idx="25"/>
            <a:endCxn id="162884" idx="8"/>
          </p:cNvCxnSpPr>
          <p:nvPr/>
        </p:nvCxnSpPr>
        <p:spPr bwMode="auto">
          <a:xfrm flipV="1">
            <a:off x="4178300" y="5303838"/>
            <a:ext cx="0" cy="3016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9" name="AutoShape 383"/>
          <p:cNvCxnSpPr>
            <a:cxnSpLocks noChangeShapeType="1"/>
            <a:stCxn id="163183" idx="29"/>
            <a:endCxn id="163107" idx="11"/>
          </p:cNvCxnSpPr>
          <p:nvPr/>
        </p:nvCxnSpPr>
        <p:spPr bwMode="auto">
          <a:xfrm flipV="1">
            <a:off x="3938588" y="6003925"/>
            <a:ext cx="138112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0" name="AutoShape 384"/>
          <p:cNvCxnSpPr>
            <a:cxnSpLocks noChangeShapeType="1"/>
            <a:stCxn id="163185" idx="21"/>
            <a:endCxn id="163107" idx="5"/>
          </p:cNvCxnSpPr>
          <p:nvPr/>
        </p:nvCxnSpPr>
        <p:spPr bwMode="auto">
          <a:xfrm flipH="1" flipV="1">
            <a:off x="4298950" y="5995988"/>
            <a:ext cx="1111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1" name="AutoShape 385"/>
          <p:cNvCxnSpPr>
            <a:cxnSpLocks noChangeShapeType="1"/>
            <a:stCxn id="162890" idx="25"/>
            <a:endCxn id="162942" idx="8"/>
          </p:cNvCxnSpPr>
          <p:nvPr/>
        </p:nvCxnSpPr>
        <p:spPr bwMode="auto">
          <a:xfrm flipV="1">
            <a:off x="3340100" y="2636838"/>
            <a:ext cx="0" cy="1325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2" name="AutoShape 386"/>
          <p:cNvCxnSpPr>
            <a:cxnSpLocks noChangeShapeType="1"/>
            <a:stCxn id="163178" idx="25"/>
            <a:endCxn id="163180" idx="8"/>
          </p:cNvCxnSpPr>
          <p:nvPr/>
        </p:nvCxnSpPr>
        <p:spPr bwMode="auto">
          <a:xfrm flipV="1">
            <a:off x="4940300" y="2636838"/>
            <a:ext cx="0" cy="182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3" name="AutoShape 387"/>
          <p:cNvCxnSpPr>
            <a:cxnSpLocks noChangeShapeType="1"/>
            <a:stCxn id="163170" idx="25"/>
            <a:endCxn id="163172" idx="8"/>
          </p:cNvCxnSpPr>
          <p:nvPr/>
        </p:nvCxnSpPr>
        <p:spPr bwMode="auto">
          <a:xfrm flipV="1">
            <a:off x="4406900" y="2636838"/>
            <a:ext cx="0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4" name="AutoShape 388"/>
          <p:cNvCxnSpPr>
            <a:cxnSpLocks noChangeShapeType="1"/>
            <a:stCxn id="163162" idx="25"/>
            <a:endCxn id="163164" idx="8"/>
          </p:cNvCxnSpPr>
          <p:nvPr/>
        </p:nvCxnSpPr>
        <p:spPr bwMode="auto">
          <a:xfrm flipV="1">
            <a:off x="3873500" y="2636838"/>
            <a:ext cx="0" cy="944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5" name="AutoShape 389"/>
          <p:cNvCxnSpPr>
            <a:cxnSpLocks noChangeShapeType="1"/>
            <a:endCxn id="162890" idx="3"/>
          </p:cNvCxnSpPr>
          <p:nvPr/>
        </p:nvCxnSpPr>
        <p:spPr bwMode="auto">
          <a:xfrm flipH="1" flipV="1">
            <a:off x="3519488" y="4292600"/>
            <a:ext cx="2043112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6" name="AutoShape 390"/>
          <p:cNvCxnSpPr>
            <a:cxnSpLocks noChangeShapeType="1"/>
            <a:endCxn id="162890" idx="32"/>
          </p:cNvCxnSpPr>
          <p:nvPr/>
        </p:nvCxnSpPr>
        <p:spPr bwMode="auto">
          <a:xfrm flipH="1" flipV="1">
            <a:off x="3546475" y="4113213"/>
            <a:ext cx="2016125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7" name="AutoShape 391"/>
          <p:cNvCxnSpPr>
            <a:cxnSpLocks noChangeShapeType="1"/>
            <a:endCxn id="162890" idx="34"/>
          </p:cNvCxnSpPr>
          <p:nvPr/>
        </p:nvCxnSpPr>
        <p:spPr bwMode="auto">
          <a:xfrm flipH="1" flipV="1">
            <a:off x="3556000" y="4175125"/>
            <a:ext cx="2006600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8" name="AutoShape 392"/>
          <p:cNvCxnSpPr>
            <a:cxnSpLocks noChangeShapeType="1"/>
            <a:endCxn id="162890" idx="1"/>
          </p:cNvCxnSpPr>
          <p:nvPr/>
        </p:nvCxnSpPr>
        <p:spPr bwMode="auto">
          <a:xfrm flipH="1" flipV="1">
            <a:off x="3552825" y="4219575"/>
            <a:ext cx="2009775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9" name="AutoShape 393"/>
          <p:cNvCxnSpPr>
            <a:cxnSpLocks noChangeShapeType="1"/>
            <a:endCxn id="163162" idx="3"/>
          </p:cNvCxnSpPr>
          <p:nvPr/>
        </p:nvCxnSpPr>
        <p:spPr bwMode="auto">
          <a:xfrm flipH="1" flipV="1">
            <a:off x="4052888" y="3911600"/>
            <a:ext cx="1509712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0" name="AutoShape 394"/>
          <p:cNvCxnSpPr>
            <a:cxnSpLocks noChangeShapeType="1"/>
            <a:endCxn id="163162" idx="32"/>
          </p:cNvCxnSpPr>
          <p:nvPr/>
        </p:nvCxnSpPr>
        <p:spPr bwMode="auto">
          <a:xfrm flipH="1" flipV="1">
            <a:off x="4079875" y="3732213"/>
            <a:ext cx="1482725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1" name="AutoShape 395"/>
          <p:cNvCxnSpPr>
            <a:cxnSpLocks noChangeShapeType="1"/>
            <a:endCxn id="163162" idx="33"/>
          </p:cNvCxnSpPr>
          <p:nvPr/>
        </p:nvCxnSpPr>
        <p:spPr bwMode="auto">
          <a:xfrm flipH="1" flipV="1">
            <a:off x="4089400" y="3773488"/>
            <a:ext cx="1473200" cy="112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2" name="AutoShape 396"/>
          <p:cNvCxnSpPr>
            <a:cxnSpLocks noChangeShapeType="1"/>
            <a:endCxn id="163162" idx="1"/>
          </p:cNvCxnSpPr>
          <p:nvPr/>
        </p:nvCxnSpPr>
        <p:spPr bwMode="auto">
          <a:xfrm flipH="1" flipV="1">
            <a:off x="4086225" y="3838575"/>
            <a:ext cx="1476375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3" name="AutoShape 397"/>
          <p:cNvCxnSpPr>
            <a:cxnSpLocks noChangeShapeType="1"/>
            <a:endCxn id="163170" idx="3"/>
          </p:cNvCxnSpPr>
          <p:nvPr/>
        </p:nvCxnSpPr>
        <p:spPr bwMode="auto">
          <a:xfrm flipH="1" flipV="1">
            <a:off x="4586288" y="3530600"/>
            <a:ext cx="976312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4" name="AutoShape 398"/>
          <p:cNvCxnSpPr>
            <a:cxnSpLocks noChangeShapeType="1"/>
            <a:endCxn id="163170" idx="32"/>
          </p:cNvCxnSpPr>
          <p:nvPr/>
        </p:nvCxnSpPr>
        <p:spPr bwMode="auto">
          <a:xfrm flipH="1" flipV="1">
            <a:off x="4613275" y="3351213"/>
            <a:ext cx="949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5" name="AutoShape 399"/>
          <p:cNvCxnSpPr>
            <a:cxnSpLocks noChangeShapeType="1"/>
            <a:endCxn id="163170" idx="33"/>
          </p:cNvCxnSpPr>
          <p:nvPr/>
        </p:nvCxnSpPr>
        <p:spPr bwMode="auto">
          <a:xfrm flipH="1" flipV="1">
            <a:off x="4622800" y="3392488"/>
            <a:ext cx="939800" cy="36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6" name="AutoShape 400"/>
          <p:cNvCxnSpPr>
            <a:cxnSpLocks noChangeShapeType="1"/>
            <a:endCxn id="163170" idx="1"/>
          </p:cNvCxnSpPr>
          <p:nvPr/>
        </p:nvCxnSpPr>
        <p:spPr bwMode="auto">
          <a:xfrm flipH="1" flipV="1">
            <a:off x="4619625" y="3457575"/>
            <a:ext cx="942975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7" name="AutoShape 401"/>
          <p:cNvCxnSpPr>
            <a:cxnSpLocks noChangeShapeType="1"/>
            <a:endCxn id="163178" idx="3"/>
          </p:cNvCxnSpPr>
          <p:nvPr/>
        </p:nvCxnSpPr>
        <p:spPr bwMode="auto">
          <a:xfrm flipH="1" flipV="1">
            <a:off x="5119688" y="3149600"/>
            <a:ext cx="442912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8" name="AutoShape 402"/>
          <p:cNvCxnSpPr>
            <a:cxnSpLocks noChangeShapeType="1"/>
            <a:endCxn id="163178" idx="32"/>
          </p:cNvCxnSpPr>
          <p:nvPr/>
        </p:nvCxnSpPr>
        <p:spPr bwMode="auto">
          <a:xfrm flipH="1" flipV="1">
            <a:off x="5146675" y="2970213"/>
            <a:ext cx="415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9" name="AutoShape 403"/>
          <p:cNvCxnSpPr>
            <a:cxnSpLocks noChangeShapeType="1"/>
            <a:endCxn id="163178" idx="33"/>
          </p:cNvCxnSpPr>
          <p:nvPr/>
        </p:nvCxnSpPr>
        <p:spPr bwMode="auto">
          <a:xfrm flipH="1" flipV="1">
            <a:off x="5156200" y="3011488"/>
            <a:ext cx="406400" cy="36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0" name="AutoShape 404"/>
          <p:cNvCxnSpPr>
            <a:cxnSpLocks noChangeShapeType="1"/>
            <a:endCxn id="163178" idx="1"/>
          </p:cNvCxnSpPr>
          <p:nvPr/>
        </p:nvCxnSpPr>
        <p:spPr bwMode="auto">
          <a:xfrm flipH="1" flipV="1">
            <a:off x="5153025" y="3076575"/>
            <a:ext cx="409575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1" name="AutoShape 405"/>
          <p:cNvCxnSpPr>
            <a:cxnSpLocks noChangeShapeType="1"/>
            <a:stCxn id="163187" idx="32"/>
            <a:endCxn id="162994" idx="17"/>
          </p:cNvCxnSpPr>
          <p:nvPr/>
        </p:nvCxnSpPr>
        <p:spPr bwMode="auto">
          <a:xfrm flipV="1">
            <a:off x="3241675" y="1508125"/>
            <a:ext cx="644525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2" name="AutoShape 406"/>
          <p:cNvCxnSpPr>
            <a:cxnSpLocks noChangeShapeType="1"/>
            <a:stCxn id="162942" idx="26"/>
            <a:endCxn id="162994" idx="12"/>
          </p:cNvCxnSpPr>
          <p:nvPr/>
        </p:nvCxnSpPr>
        <p:spPr bwMode="auto">
          <a:xfrm flipV="1">
            <a:off x="3360738" y="1673225"/>
            <a:ext cx="603250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3" name="AutoShape 407"/>
          <p:cNvCxnSpPr>
            <a:cxnSpLocks noChangeShapeType="1"/>
            <a:stCxn id="163164" idx="25"/>
            <a:endCxn id="162994" idx="10"/>
          </p:cNvCxnSpPr>
          <p:nvPr/>
        </p:nvCxnSpPr>
        <p:spPr bwMode="auto">
          <a:xfrm flipV="1">
            <a:off x="3873500" y="1711325"/>
            <a:ext cx="165100" cy="4984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4" name="AutoShape 408"/>
          <p:cNvCxnSpPr>
            <a:cxnSpLocks noChangeShapeType="1"/>
            <a:stCxn id="163172" idx="25"/>
            <a:endCxn id="162994" idx="7"/>
          </p:cNvCxnSpPr>
          <p:nvPr/>
        </p:nvCxnSpPr>
        <p:spPr bwMode="auto">
          <a:xfrm flipH="1" flipV="1">
            <a:off x="4146550" y="1717675"/>
            <a:ext cx="260350" cy="4921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5" name="AutoShape 409"/>
          <p:cNvCxnSpPr>
            <a:cxnSpLocks noChangeShapeType="1"/>
            <a:stCxn id="163180" idx="25"/>
            <a:endCxn id="162994" idx="5"/>
          </p:cNvCxnSpPr>
          <p:nvPr/>
        </p:nvCxnSpPr>
        <p:spPr bwMode="auto">
          <a:xfrm flipH="1" flipV="1">
            <a:off x="4222750" y="1685925"/>
            <a:ext cx="717550" cy="523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6" name="AutoShape 410"/>
          <p:cNvCxnSpPr>
            <a:cxnSpLocks noChangeShapeType="1"/>
            <a:stCxn id="162994" idx="27"/>
          </p:cNvCxnSpPr>
          <p:nvPr/>
        </p:nvCxnSpPr>
        <p:spPr bwMode="auto">
          <a:xfrm flipV="1">
            <a:off x="4165600" y="914400"/>
            <a:ext cx="33020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3227" name="AutoShape 411"/>
          <p:cNvSpPr>
            <a:spLocks noChangeArrowheads="1"/>
          </p:cNvSpPr>
          <p:nvPr/>
        </p:nvSpPr>
        <p:spPr bwMode="auto">
          <a:xfrm>
            <a:off x="3810000" y="4648200"/>
            <a:ext cx="762000" cy="1600200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3228" name="AutoShape 412"/>
          <p:cNvSpPr>
            <a:spLocks noChangeArrowheads="1"/>
          </p:cNvSpPr>
          <p:nvPr/>
        </p:nvSpPr>
        <p:spPr bwMode="auto">
          <a:xfrm>
            <a:off x="2971800" y="1143000"/>
            <a:ext cx="2362200" cy="3429000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grpSp>
        <p:nvGrpSpPr>
          <p:cNvPr id="2" name="Group 1422"/>
          <p:cNvGrpSpPr>
            <a:grpSpLocks/>
          </p:cNvGrpSpPr>
          <p:nvPr/>
        </p:nvGrpSpPr>
        <p:grpSpPr bwMode="auto">
          <a:xfrm>
            <a:off x="6248400" y="152400"/>
            <a:ext cx="2794000" cy="6445250"/>
            <a:chOff x="3936" y="96"/>
            <a:chExt cx="1760" cy="4060"/>
          </a:xfrm>
        </p:grpSpPr>
        <p:sp>
          <p:nvSpPr>
            <p:cNvPr id="165263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64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65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66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67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68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69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70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71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72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73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74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75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76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77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78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79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80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81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82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83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84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85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86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87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88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89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90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91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92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93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94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95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96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97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298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299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00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01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02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03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04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05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06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07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08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09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10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11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12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13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14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15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16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17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18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19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0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21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2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3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4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5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6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7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8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29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30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1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2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3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4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5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6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7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8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39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0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1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2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3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4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5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6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7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8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49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0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1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2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3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4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5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6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7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8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59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0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1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2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3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4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5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6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7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8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69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0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1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2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3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4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5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6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77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78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79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80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81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382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3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4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5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6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7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8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89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0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1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2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3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4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5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6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7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8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399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0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1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2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3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4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5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6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7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8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09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0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1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2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3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4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5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6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7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8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19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0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1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2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3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4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5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6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7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8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29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0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1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2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3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4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5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36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37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38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39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0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1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2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3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4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5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6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7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8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49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0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1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2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3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4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5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6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7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8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59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0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1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2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3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4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5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6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7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8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69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0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1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2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3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4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5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6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7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8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79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0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1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2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3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484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5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6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7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8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89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0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1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2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3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4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5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6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7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8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499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0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1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2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3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4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5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6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7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8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09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0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1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2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3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4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5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6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7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8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19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0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1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2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3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4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5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6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7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8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29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30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31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32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33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X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34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35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X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36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37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38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39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0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1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2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3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4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5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6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7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8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49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0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1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2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3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4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5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6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7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8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59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0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1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2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3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4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5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6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7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8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69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0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1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2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3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4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5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6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7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8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79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80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81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82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583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84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85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86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87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88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89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0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1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2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3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4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5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596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7" grpId="0" animBg="1"/>
      <p:bldP spid="163227" grpId="1" animBg="1"/>
      <p:bldP spid="1632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457200" y="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solidFill>
                  <a:srgbClr val="000000"/>
                </a:solidFill>
              </a:rPr>
              <a:t>Optimization</a:t>
            </a:r>
          </a:p>
        </p:txBody>
      </p:sp>
      <p:sp>
        <p:nvSpPr>
          <p:cNvPr id="163845" name="Freeform 67"/>
          <p:cNvSpPr>
            <a:spLocks/>
          </p:cNvSpPr>
          <p:nvPr/>
        </p:nvSpPr>
        <p:spPr bwMode="auto">
          <a:xfrm>
            <a:off x="3962400" y="4876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46" name="Rectangle 68"/>
          <p:cNvSpPr>
            <a:spLocks noChangeArrowheads="1"/>
          </p:cNvSpPr>
          <p:nvPr/>
        </p:nvSpPr>
        <p:spPr bwMode="auto">
          <a:xfrm>
            <a:off x="4100513" y="49625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47" name="Freeform 73"/>
          <p:cNvSpPr>
            <a:spLocks/>
          </p:cNvSpPr>
          <p:nvPr/>
        </p:nvSpPr>
        <p:spPr bwMode="auto">
          <a:xfrm>
            <a:off x="3124200" y="3962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48" name="Rectangle 74"/>
          <p:cNvSpPr>
            <a:spLocks noChangeArrowheads="1"/>
          </p:cNvSpPr>
          <p:nvPr/>
        </p:nvSpPr>
        <p:spPr bwMode="auto">
          <a:xfrm>
            <a:off x="3249613" y="4048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49" name="Freeform 125"/>
          <p:cNvSpPr>
            <a:spLocks/>
          </p:cNvSpPr>
          <p:nvPr/>
        </p:nvSpPr>
        <p:spPr bwMode="auto">
          <a:xfrm>
            <a:off x="31242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0" name="Rectangle 126"/>
          <p:cNvSpPr>
            <a:spLocks noChangeArrowheads="1"/>
          </p:cNvSpPr>
          <p:nvPr/>
        </p:nvSpPr>
        <p:spPr bwMode="auto">
          <a:xfrm>
            <a:off x="32654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1" name="Freeform 177"/>
          <p:cNvSpPr>
            <a:spLocks/>
          </p:cNvSpPr>
          <p:nvPr/>
        </p:nvSpPr>
        <p:spPr bwMode="auto">
          <a:xfrm>
            <a:off x="3886200" y="1295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2" name="Rectangle 178"/>
          <p:cNvSpPr>
            <a:spLocks noChangeArrowheads="1"/>
          </p:cNvSpPr>
          <p:nvPr/>
        </p:nvSpPr>
        <p:spPr bwMode="auto">
          <a:xfrm>
            <a:off x="4027488" y="1381125"/>
            <a:ext cx="14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3" name="Freeform 291"/>
          <p:cNvSpPr>
            <a:spLocks/>
          </p:cNvSpPr>
          <p:nvPr/>
        </p:nvSpPr>
        <p:spPr bwMode="auto">
          <a:xfrm>
            <a:off x="3962400" y="5605463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4" name="Rectangle 292"/>
          <p:cNvSpPr>
            <a:spLocks noChangeArrowheads="1"/>
          </p:cNvSpPr>
          <p:nvPr/>
        </p:nvSpPr>
        <p:spPr bwMode="auto">
          <a:xfrm>
            <a:off x="4103688" y="5691188"/>
            <a:ext cx="150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5" name="Freeform 73"/>
          <p:cNvSpPr>
            <a:spLocks/>
          </p:cNvSpPr>
          <p:nvPr/>
        </p:nvSpPr>
        <p:spPr bwMode="auto">
          <a:xfrm>
            <a:off x="3657600" y="3581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6" name="Rectangle 74"/>
          <p:cNvSpPr>
            <a:spLocks noChangeArrowheads="1"/>
          </p:cNvSpPr>
          <p:nvPr/>
        </p:nvSpPr>
        <p:spPr bwMode="auto">
          <a:xfrm>
            <a:off x="3783013" y="3667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7" name="Freeform 125"/>
          <p:cNvSpPr>
            <a:spLocks/>
          </p:cNvSpPr>
          <p:nvPr/>
        </p:nvSpPr>
        <p:spPr bwMode="auto">
          <a:xfrm>
            <a:off x="36576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8" name="Rectangle 126"/>
          <p:cNvSpPr>
            <a:spLocks noChangeArrowheads="1"/>
          </p:cNvSpPr>
          <p:nvPr/>
        </p:nvSpPr>
        <p:spPr bwMode="auto">
          <a:xfrm>
            <a:off x="37988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59" name="Freeform 73"/>
          <p:cNvSpPr>
            <a:spLocks/>
          </p:cNvSpPr>
          <p:nvPr/>
        </p:nvSpPr>
        <p:spPr bwMode="auto">
          <a:xfrm>
            <a:off x="4191000" y="3200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0" name="Rectangle 74"/>
          <p:cNvSpPr>
            <a:spLocks noChangeArrowheads="1"/>
          </p:cNvSpPr>
          <p:nvPr/>
        </p:nvSpPr>
        <p:spPr bwMode="auto">
          <a:xfrm>
            <a:off x="4316413" y="3286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1" name="Freeform 125"/>
          <p:cNvSpPr>
            <a:spLocks/>
          </p:cNvSpPr>
          <p:nvPr/>
        </p:nvSpPr>
        <p:spPr bwMode="auto">
          <a:xfrm>
            <a:off x="41910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2" name="Rectangle 126"/>
          <p:cNvSpPr>
            <a:spLocks noChangeArrowheads="1"/>
          </p:cNvSpPr>
          <p:nvPr/>
        </p:nvSpPr>
        <p:spPr bwMode="auto">
          <a:xfrm>
            <a:off x="43322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3" name="Freeform 73"/>
          <p:cNvSpPr>
            <a:spLocks/>
          </p:cNvSpPr>
          <p:nvPr/>
        </p:nvSpPr>
        <p:spPr bwMode="auto">
          <a:xfrm>
            <a:off x="4724400" y="2819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4" name="Rectangle 74"/>
          <p:cNvSpPr>
            <a:spLocks noChangeArrowheads="1"/>
          </p:cNvSpPr>
          <p:nvPr/>
        </p:nvSpPr>
        <p:spPr bwMode="auto">
          <a:xfrm>
            <a:off x="4849813" y="2905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5" name="Freeform 125"/>
          <p:cNvSpPr>
            <a:spLocks/>
          </p:cNvSpPr>
          <p:nvPr/>
        </p:nvSpPr>
        <p:spPr bwMode="auto">
          <a:xfrm>
            <a:off x="47244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6" name="Rectangle 126"/>
          <p:cNvSpPr>
            <a:spLocks noChangeArrowheads="1"/>
          </p:cNvSpPr>
          <p:nvPr/>
        </p:nvSpPr>
        <p:spPr bwMode="auto">
          <a:xfrm>
            <a:off x="48656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7" name="Freeform 291"/>
          <p:cNvSpPr>
            <a:spLocks/>
          </p:cNvSpPr>
          <p:nvPr/>
        </p:nvSpPr>
        <p:spPr bwMode="auto">
          <a:xfrm>
            <a:off x="3584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8" name="Rectangle 292"/>
          <p:cNvSpPr>
            <a:spLocks noChangeArrowheads="1"/>
          </p:cNvSpPr>
          <p:nvPr/>
        </p:nvSpPr>
        <p:spPr bwMode="auto">
          <a:xfrm>
            <a:off x="3725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69" name="Freeform 291"/>
          <p:cNvSpPr>
            <a:spLocks/>
          </p:cNvSpPr>
          <p:nvPr/>
        </p:nvSpPr>
        <p:spPr bwMode="auto">
          <a:xfrm>
            <a:off x="4346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0" name="Rectangle 292"/>
          <p:cNvSpPr>
            <a:spLocks noChangeArrowheads="1"/>
          </p:cNvSpPr>
          <p:nvPr/>
        </p:nvSpPr>
        <p:spPr bwMode="auto">
          <a:xfrm>
            <a:off x="4487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1" name="Freeform 291"/>
          <p:cNvSpPr>
            <a:spLocks/>
          </p:cNvSpPr>
          <p:nvPr/>
        </p:nvSpPr>
        <p:spPr bwMode="auto">
          <a:xfrm>
            <a:off x="2819400" y="15240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2" name="Rectangle 292"/>
          <p:cNvSpPr>
            <a:spLocks noChangeArrowheads="1"/>
          </p:cNvSpPr>
          <p:nvPr/>
        </p:nvSpPr>
        <p:spPr bwMode="auto">
          <a:xfrm>
            <a:off x="2960688" y="16097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U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3873" name="AutoShape 33"/>
          <p:cNvCxnSpPr>
            <a:cxnSpLocks noChangeShapeType="1"/>
            <a:stCxn id="163845" idx="22"/>
            <a:endCxn id="163847" idx="8"/>
          </p:cNvCxnSpPr>
          <p:nvPr/>
        </p:nvCxnSpPr>
        <p:spPr bwMode="auto">
          <a:xfrm flipH="1" flipV="1">
            <a:off x="3340100" y="4387850"/>
            <a:ext cx="717550" cy="523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4" name="AutoShape 34"/>
          <p:cNvCxnSpPr>
            <a:cxnSpLocks noChangeShapeType="1"/>
            <a:stCxn id="163845" idx="24"/>
            <a:endCxn id="163855" idx="8"/>
          </p:cNvCxnSpPr>
          <p:nvPr/>
        </p:nvCxnSpPr>
        <p:spPr bwMode="auto">
          <a:xfrm flipH="1" flipV="1">
            <a:off x="3873500" y="4006850"/>
            <a:ext cx="260350" cy="8731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5" name="AutoShape 35"/>
          <p:cNvCxnSpPr>
            <a:cxnSpLocks noChangeShapeType="1"/>
            <a:stCxn id="163845" idx="27"/>
            <a:endCxn id="163859" idx="8"/>
          </p:cNvCxnSpPr>
          <p:nvPr/>
        </p:nvCxnSpPr>
        <p:spPr bwMode="auto">
          <a:xfrm flipV="1">
            <a:off x="4241800" y="3625850"/>
            <a:ext cx="165100" cy="12604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6" name="AutoShape 36"/>
          <p:cNvCxnSpPr>
            <a:cxnSpLocks noChangeShapeType="1"/>
            <a:stCxn id="163845" idx="29"/>
            <a:endCxn id="163863" idx="8"/>
          </p:cNvCxnSpPr>
          <p:nvPr/>
        </p:nvCxnSpPr>
        <p:spPr bwMode="auto">
          <a:xfrm flipV="1">
            <a:off x="4316413" y="3244850"/>
            <a:ext cx="623887" cy="1679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7" name="AutoShape 37"/>
          <p:cNvCxnSpPr>
            <a:cxnSpLocks noChangeShapeType="1"/>
            <a:stCxn id="163845" idx="32"/>
          </p:cNvCxnSpPr>
          <p:nvPr/>
        </p:nvCxnSpPr>
        <p:spPr bwMode="auto">
          <a:xfrm flipV="1">
            <a:off x="4384675" y="4876800"/>
            <a:ext cx="1177925" cy="15081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8" name="AutoShape 38"/>
          <p:cNvCxnSpPr>
            <a:cxnSpLocks noChangeShapeType="1"/>
            <a:stCxn id="163845" idx="33"/>
          </p:cNvCxnSpPr>
          <p:nvPr/>
        </p:nvCxnSpPr>
        <p:spPr bwMode="auto">
          <a:xfrm flipV="1">
            <a:off x="4394200" y="4953000"/>
            <a:ext cx="1168400" cy="1158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9" name="AutoShape 39"/>
          <p:cNvCxnSpPr>
            <a:cxnSpLocks noChangeShapeType="1"/>
            <a:stCxn id="163845" idx="1"/>
          </p:cNvCxnSpPr>
          <p:nvPr/>
        </p:nvCxnSpPr>
        <p:spPr bwMode="auto">
          <a:xfrm flipV="1">
            <a:off x="4391025" y="5105400"/>
            <a:ext cx="1171575" cy="3016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0" name="AutoShape 40"/>
          <p:cNvCxnSpPr>
            <a:cxnSpLocks noChangeShapeType="1"/>
            <a:stCxn id="163845" idx="34"/>
          </p:cNvCxnSpPr>
          <p:nvPr/>
        </p:nvCxnSpPr>
        <p:spPr bwMode="auto">
          <a:xfrm flipV="1">
            <a:off x="4394200" y="5029200"/>
            <a:ext cx="1168400" cy="6191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1" name="AutoShape 41"/>
          <p:cNvCxnSpPr>
            <a:cxnSpLocks noChangeShapeType="1"/>
            <a:stCxn id="163853" idx="25"/>
            <a:endCxn id="163845" idx="8"/>
          </p:cNvCxnSpPr>
          <p:nvPr/>
        </p:nvCxnSpPr>
        <p:spPr bwMode="auto">
          <a:xfrm flipV="1">
            <a:off x="4178300" y="5303838"/>
            <a:ext cx="0" cy="3016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2" name="AutoShape 42"/>
          <p:cNvCxnSpPr>
            <a:cxnSpLocks noChangeShapeType="1"/>
            <a:stCxn id="163867" idx="29"/>
            <a:endCxn id="163853" idx="11"/>
          </p:cNvCxnSpPr>
          <p:nvPr/>
        </p:nvCxnSpPr>
        <p:spPr bwMode="auto">
          <a:xfrm flipV="1">
            <a:off x="3938588" y="6003925"/>
            <a:ext cx="138112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3" name="AutoShape 43"/>
          <p:cNvCxnSpPr>
            <a:cxnSpLocks noChangeShapeType="1"/>
            <a:stCxn id="163869" idx="21"/>
            <a:endCxn id="163853" idx="5"/>
          </p:cNvCxnSpPr>
          <p:nvPr/>
        </p:nvCxnSpPr>
        <p:spPr bwMode="auto">
          <a:xfrm flipH="1" flipV="1">
            <a:off x="4298950" y="5995988"/>
            <a:ext cx="1111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4" name="AutoShape 44"/>
          <p:cNvCxnSpPr>
            <a:cxnSpLocks noChangeShapeType="1"/>
            <a:stCxn id="163847" idx="25"/>
            <a:endCxn id="163849" idx="8"/>
          </p:cNvCxnSpPr>
          <p:nvPr/>
        </p:nvCxnSpPr>
        <p:spPr bwMode="auto">
          <a:xfrm flipV="1">
            <a:off x="3340100" y="2636838"/>
            <a:ext cx="0" cy="1325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5" name="AutoShape 45"/>
          <p:cNvCxnSpPr>
            <a:cxnSpLocks noChangeShapeType="1"/>
            <a:stCxn id="163863" idx="25"/>
            <a:endCxn id="163865" idx="8"/>
          </p:cNvCxnSpPr>
          <p:nvPr/>
        </p:nvCxnSpPr>
        <p:spPr bwMode="auto">
          <a:xfrm flipV="1">
            <a:off x="4940300" y="2636838"/>
            <a:ext cx="0" cy="182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6" name="AutoShape 46"/>
          <p:cNvCxnSpPr>
            <a:cxnSpLocks noChangeShapeType="1"/>
            <a:stCxn id="163859" idx="25"/>
            <a:endCxn id="163861" idx="8"/>
          </p:cNvCxnSpPr>
          <p:nvPr/>
        </p:nvCxnSpPr>
        <p:spPr bwMode="auto">
          <a:xfrm flipV="1">
            <a:off x="4406900" y="2636838"/>
            <a:ext cx="0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7" name="AutoShape 47"/>
          <p:cNvCxnSpPr>
            <a:cxnSpLocks noChangeShapeType="1"/>
            <a:stCxn id="163855" idx="25"/>
            <a:endCxn id="163857" idx="8"/>
          </p:cNvCxnSpPr>
          <p:nvPr/>
        </p:nvCxnSpPr>
        <p:spPr bwMode="auto">
          <a:xfrm flipV="1">
            <a:off x="3873500" y="2636838"/>
            <a:ext cx="0" cy="944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8" name="AutoShape 48"/>
          <p:cNvCxnSpPr>
            <a:cxnSpLocks noChangeShapeType="1"/>
            <a:endCxn id="163847" idx="3"/>
          </p:cNvCxnSpPr>
          <p:nvPr/>
        </p:nvCxnSpPr>
        <p:spPr bwMode="auto">
          <a:xfrm flipH="1" flipV="1">
            <a:off x="3519488" y="4292600"/>
            <a:ext cx="2043112" cy="1270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9" name="AutoShape 49"/>
          <p:cNvCxnSpPr>
            <a:cxnSpLocks noChangeShapeType="1"/>
            <a:endCxn id="163847" idx="32"/>
          </p:cNvCxnSpPr>
          <p:nvPr/>
        </p:nvCxnSpPr>
        <p:spPr bwMode="auto">
          <a:xfrm flipH="1" flipV="1">
            <a:off x="3546475" y="4113213"/>
            <a:ext cx="2016125" cy="777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0" name="AutoShape 50"/>
          <p:cNvCxnSpPr>
            <a:cxnSpLocks noChangeShapeType="1"/>
            <a:endCxn id="163847" idx="34"/>
          </p:cNvCxnSpPr>
          <p:nvPr/>
        </p:nvCxnSpPr>
        <p:spPr bwMode="auto">
          <a:xfrm flipH="1" flipV="1">
            <a:off x="3556000" y="4175125"/>
            <a:ext cx="2006600" cy="9207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1" name="AutoShape 51"/>
          <p:cNvCxnSpPr>
            <a:cxnSpLocks noChangeShapeType="1"/>
            <a:endCxn id="163847" idx="1"/>
          </p:cNvCxnSpPr>
          <p:nvPr/>
        </p:nvCxnSpPr>
        <p:spPr bwMode="auto">
          <a:xfrm flipH="1" flipV="1">
            <a:off x="3552825" y="4219575"/>
            <a:ext cx="2009775" cy="1238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2" name="AutoShape 52"/>
          <p:cNvCxnSpPr>
            <a:cxnSpLocks noChangeShapeType="1"/>
            <a:endCxn id="163855" idx="3"/>
          </p:cNvCxnSpPr>
          <p:nvPr/>
        </p:nvCxnSpPr>
        <p:spPr bwMode="auto">
          <a:xfrm flipH="1" flipV="1">
            <a:off x="4052888" y="3911600"/>
            <a:ext cx="1509712" cy="1270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3" name="AutoShape 53"/>
          <p:cNvCxnSpPr>
            <a:cxnSpLocks noChangeShapeType="1"/>
            <a:endCxn id="163855" idx="32"/>
          </p:cNvCxnSpPr>
          <p:nvPr/>
        </p:nvCxnSpPr>
        <p:spPr bwMode="auto">
          <a:xfrm flipH="1" flipV="1">
            <a:off x="4079875" y="3732213"/>
            <a:ext cx="1482725" cy="777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4" name="AutoShape 54"/>
          <p:cNvCxnSpPr>
            <a:cxnSpLocks noChangeShapeType="1"/>
            <a:endCxn id="163855" idx="33"/>
          </p:cNvCxnSpPr>
          <p:nvPr/>
        </p:nvCxnSpPr>
        <p:spPr bwMode="auto">
          <a:xfrm flipH="1" flipV="1">
            <a:off x="4089400" y="3773488"/>
            <a:ext cx="1473200" cy="112712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5" name="AutoShape 55"/>
          <p:cNvCxnSpPr>
            <a:cxnSpLocks noChangeShapeType="1"/>
            <a:endCxn id="163855" idx="1"/>
          </p:cNvCxnSpPr>
          <p:nvPr/>
        </p:nvCxnSpPr>
        <p:spPr bwMode="auto">
          <a:xfrm flipH="1" flipV="1">
            <a:off x="4086225" y="3838575"/>
            <a:ext cx="1476375" cy="1238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6" name="AutoShape 56"/>
          <p:cNvCxnSpPr>
            <a:cxnSpLocks noChangeShapeType="1"/>
            <a:endCxn id="163859" idx="3"/>
          </p:cNvCxnSpPr>
          <p:nvPr/>
        </p:nvCxnSpPr>
        <p:spPr bwMode="auto">
          <a:xfrm flipH="1" flipV="1">
            <a:off x="4586288" y="3530600"/>
            <a:ext cx="976312" cy="508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7" name="AutoShape 57"/>
          <p:cNvCxnSpPr>
            <a:cxnSpLocks noChangeShapeType="1"/>
            <a:endCxn id="163859" idx="32"/>
          </p:cNvCxnSpPr>
          <p:nvPr/>
        </p:nvCxnSpPr>
        <p:spPr bwMode="auto">
          <a:xfrm flipH="1" flipV="1">
            <a:off x="4613275" y="3351213"/>
            <a:ext cx="949325" cy="15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8" name="AutoShape 58"/>
          <p:cNvCxnSpPr>
            <a:cxnSpLocks noChangeShapeType="1"/>
            <a:endCxn id="163859" idx="33"/>
          </p:cNvCxnSpPr>
          <p:nvPr/>
        </p:nvCxnSpPr>
        <p:spPr bwMode="auto">
          <a:xfrm flipH="1" flipV="1">
            <a:off x="4622800" y="3392488"/>
            <a:ext cx="939800" cy="36512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9" name="AutoShape 59"/>
          <p:cNvCxnSpPr>
            <a:cxnSpLocks noChangeShapeType="1"/>
            <a:endCxn id="163859" idx="1"/>
          </p:cNvCxnSpPr>
          <p:nvPr/>
        </p:nvCxnSpPr>
        <p:spPr bwMode="auto">
          <a:xfrm flipH="1" flipV="1">
            <a:off x="4619625" y="3457575"/>
            <a:ext cx="942975" cy="476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0" name="AutoShape 60"/>
          <p:cNvCxnSpPr>
            <a:cxnSpLocks noChangeShapeType="1"/>
            <a:endCxn id="163863" idx="3"/>
          </p:cNvCxnSpPr>
          <p:nvPr/>
        </p:nvCxnSpPr>
        <p:spPr bwMode="auto">
          <a:xfrm flipH="1" flipV="1">
            <a:off x="5119688" y="3149600"/>
            <a:ext cx="442912" cy="508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1" name="AutoShape 61"/>
          <p:cNvCxnSpPr>
            <a:cxnSpLocks noChangeShapeType="1"/>
            <a:endCxn id="163863" idx="32"/>
          </p:cNvCxnSpPr>
          <p:nvPr/>
        </p:nvCxnSpPr>
        <p:spPr bwMode="auto">
          <a:xfrm flipH="1" flipV="1">
            <a:off x="5146675" y="2970213"/>
            <a:ext cx="415925" cy="15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2" name="AutoShape 62"/>
          <p:cNvCxnSpPr>
            <a:cxnSpLocks noChangeShapeType="1"/>
            <a:endCxn id="163863" idx="33"/>
          </p:cNvCxnSpPr>
          <p:nvPr/>
        </p:nvCxnSpPr>
        <p:spPr bwMode="auto">
          <a:xfrm flipH="1" flipV="1">
            <a:off x="5156200" y="3011488"/>
            <a:ext cx="406400" cy="36512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3" name="AutoShape 63"/>
          <p:cNvCxnSpPr>
            <a:cxnSpLocks noChangeShapeType="1"/>
            <a:endCxn id="163863" idx="1"/>
          </p:cNvCxnSpPr>
          <p:nvPr/>
        </p:nvCxnSpPr>
        <p:spPr bwMode="auto">
          <a:xfrm flipH="1" flipV="1">
            <a:off x="5153025" y="3076575"/>
            <a:ext cx="409575" cy="476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4" name="AutoShape 64"/>
          <p:cNvCxnSpPr>
            <a:cxnSpLocks noChangeShapeType="1"/>
            <a:stCxn id="163871" idx="32"/>
            <a:endCxn id="163851" idx="17"/>
          </p:cNvCxnSpPr>
          <p:nvPr/>
        </p:nvCxnSpPr>
        <p:spPr bwMode="auto">
          <a:xfrm flipV="1">
            <a:off x="3241675" y="1508125"/>
            <a:ext cx="644525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5" name="AutoShape 65"/>
          <p:cNvCxnSpPr>
            <a:cxnSpLocks noChangeShapeType="1"/>
            <a:stCxn id="163849" idx="26"/>
            <a:endCxn id="163851" idx="12"/>
          </p:cNvCxnSpPr>
          <p:nvPr/>
        </p:nvCxnSpPr>
        <p:spPr bwMode="auto">
          <a:xfrm flipV="1">
            <a:off x="3360738" y="1673225"/>
            <a:ext cx="603250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6" name="AutoShape 66"/>
          <p:cNvCxnSpPr>
            <a:cxnSpLocks noChangeShapeType="1"/>
            <a:stCxn id="163857" idx="25"/>
            <a:endCxn id="163851" idx="10"/>
          </p:cNvCxnSpPr>
          <p:nvPr/>
        </p:nvCxnSpPr>
        <p:spPr bwMode="auto">
          <a:xfrm flipV="1">
            <a:off x="3873500" y="1711325"/>
            <a:ext cx="165100" cy="4984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7" name="AutoShape 67"/>
          <p:cNvCxnSpPr>
            <a:cxnSpLocks noChangeShapeType="1"/>
            <a:stCxn id="163861" idx="25"/>
            <a:endCxn id="163851" idx="7"/>
          </p:cNvCxnSpPr>
          <p:nvPr/>
        </p:nvCxnSpPr>
        <p:spPr bwMode="auto">
          <a:xfrm flipH="1" flipV="1">
            <a:off x="4146550" y="1717675"/>
            <a:ext cx="260350" cy="4921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8" name="AutoShape 68"/>
          <p:cNvCxnSpPr>
            <a:cxnSpLocks noChangeShapeType="1"/>
            <a:stCxn id="163865" idx="25"/>
            <a:endCxn id="163851" idx="5"/>
          </p:cNvCxnSpPr>
          <p:nvPr/>
        </p:nvCxnSpPr>
        <p:spPr bwMode="auto">
          <a:xfrm flipH="1" flipV="1">
            <a:off x="4222750" y="1685925"/>
            <a:ext cx="717550" cy="523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9" name="AutoShape 69"/>
          <p:cNvCxnSpPr>
            <a:cxnSpLocks noChangeShapeType="1"/>
            <a:stCxn id="163851" idx="27"/>
          </p:cNvCxnSpPr>
          <p:nvPr/>
        </p:nvCxnSpPr>
        <p:spPr bwMode="auto">
          <a:xfrm flipV="1">
            <a:off x="4165600" y="914400"/>
            <a:ext cx="33020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3910" name="AutoShape 70"/>
          <p:cNvSpPr>
            <a:spLocks noChangeArrowheads="1"/>
          </p:cNvSpPr>
          <p:nvPr/>
        </p:nvSpPr>
        <p:spPr bwMode="auto">
          <a:xfrm>
            <a:off x="2971800" y="1143000"/>
            <a:ext cx="2362200" cy="5105400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grpSp>
        <p:nvGrpSpPr>
          <p:cNvPr id="2" name="Group 744"/>
          <p:cNvGrpSpPr>
            <a:grpSpLocks/>
          </p:cNvGrpSpPr>
          <p:nvPr/>
        </p:nvGrpSpPr>
        <p:grpSpPr bwMode="auto">
          <a:xfrm>
            <a:off x="6248400" y="152400"/>
            <a:ext cx="2794000" cy="6445250"/>
            <a:chOff x="3936" y="96"/>
            <a:chExt cx="1760" cy="4060"/>
          </a:xfrm>
        </p:grpSpPr>
        <p:sp>
          <p:nvSpPr>
            <p:cNvPr id="164585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86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87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88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89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90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91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92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93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94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95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96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97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598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599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00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01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02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03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04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05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06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07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08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09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10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11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12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13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14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15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16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17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18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19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20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21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22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23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24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25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26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27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28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29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30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31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32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33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34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35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36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37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38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39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0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41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2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43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4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5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6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7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8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49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50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51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652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3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4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5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6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7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8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59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0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1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2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3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4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5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6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7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8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69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0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1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2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3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4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5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6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7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8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79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0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1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2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3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4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5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6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7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8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89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0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1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2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3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4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5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6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7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8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699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00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01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02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03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04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05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06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07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08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09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0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1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2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3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4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5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6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7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8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19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0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1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2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3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4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5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6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7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8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29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0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1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2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3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4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5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6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7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8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39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0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1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2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3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4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5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6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7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8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49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50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51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2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3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4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5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6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7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758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59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0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1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2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3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4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5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6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7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8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69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0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1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2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3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4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5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6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7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8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79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0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1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2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3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4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5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6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7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8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89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0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1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2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3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4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5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6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7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8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799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0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1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2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3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4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5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06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7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8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09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0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1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2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3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4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5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6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7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8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19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0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1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2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3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4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5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6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7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8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29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0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1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2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3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4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5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6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7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8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39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0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1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2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3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4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5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6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7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8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49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50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51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52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53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54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55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X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56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57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X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858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59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60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61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62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4863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88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89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0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1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2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3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4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5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6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7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8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899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0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1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2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3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4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5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6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7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8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09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0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1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2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3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4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5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6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7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8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19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0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1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2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3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4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5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6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7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8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5929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0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1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2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3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4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5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6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7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8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39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40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41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42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U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8475" y="576263"/>
            <a:ext cx="65563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20" name="Line 10"/>
          <p:cNvSpPr>
            <a:spLocks noChangeShapeType="1"/>
          </p:cNvSpPr>
          <p:nvPr/>
        </p:nvSpPr>
        <p:spPr bwMode="auto">
          <a:xfrm>
            <a:off x="1790700" y="682625"/>
            <a:ext cx="6513513" cy="3175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1" name="Line 11"/>
          <p:cNvSpPr>
            <a:spLocks noChangeShapeType="1"/>
          </p:cNvSpPr>
          <p:nvPr/>
        </p:nvSpPr>
        <p:spPr bwMode="auto">
          <a:xfrm>
            <a:off x="8304213" y="682625"/>
            <a:ext cx="1587" cy="4576763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2" name="Line 12"/>
          <p:cNvSpPr>
            <a:spLocks noChangeShapeType="1"/>
          </p:cNvSpPr>
          <p:nvPr/>
        </p:nvSpPr>
        <p:spPr bwMode="auto">
          <a:xfrm flipH="1">
            <a:off x="1790700" y="5259388"/>
            <a:ext cx="6513513" cy="3175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3" name="Line 13"/>
          <p:cNvSpPr>
            <a:spLocks noChangeShapeType="1"/>
          </p:cNvSpPr>
          <p:nvPr/>
        </p:nvSpPr>
        <p:spPr bwMode="auto">
          <a:xfrm flipV="1">
            <a:off x="1790700" y="682625"/>
            <a:ext cx="1588" cy="4576763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4" name="Line 14"/>
          <p:cNvSpPr>
            <a:spLocks noChangeShapeType="1"/>
          </p:cNvSpPr>
          <p:nvPr/>
        </p:nvSpPr>
        <p:spPr bwMode="auto">
          <a:xfrm>
            <a:off x="1790700" y="682625"/>
            <a:ext cx="1588" cy="4576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5" name="Line 15"/>
          <p:cNvSpPr>
            <a:spLocks noChangeShapeType="1"/>
          </p:cNvSpPr>
          <p:nvPr/>
        </p:nvSpPr>
        <p:spPr bwMode="auto">
          <a:xfrm>
            <a:off x="1727200" y="525938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6" name="Line 16"/>
          <p:cNvSpPr>
            <a:spLocks noChangeShapeType="1"/>
          </p:cNvSpPr>
          <p:nvPr/>
        </p:nvSpPr>
        <p:spPr bwMode="auto">
          <a:xfrm>
            <a:off x="1727200" y="4684713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7" name="Line 17"/>
          <p:cNvSpPr>
            <a:spLocks noChangeShapeType="1"/>
          </p:cNvSpPr>
          <p:nvPr/>
        </p:nvSpPr>
        <p:spPr bwMode="auto">
          <a:xfrm>
            <a:off x="1727200" y="412908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8" name="Line 18"/>
          <p:cNvSpPr>
            <a:spLocks noChangeShapeType="1"/>
          </p:cNvSpPr>
          <p:nvPr/>
        </p:nvSpPr>
        <p:spPr bwMode="auto">
          <a:xfrm>
            <a:off x="1727200" y="354965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29" name="Line 19"/>
          <p:cNvSpPr>
            <a:spLocks noChangeShapeType="1"/>
          </p:cNvSpPr>
          <p:nvPr/>
        </p:nvSpPr>
        <p:spPr bwMode="auto">
          <a:xfrm>
            <a:off x="1727200" y="297338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0" name="Line 20"/>
          <p:cNvSpPr>
            <a:spLocks noChangeShapeType="1"/>
          </p:cNvSpPr>
          <p:nvPr/>
        </p:nvSpPr>
        <p:spPr bwMode="auto">
          <a:xfrm>
            <a:off x="1727200" y="2392363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1" name="Line 21"/>
          <p:cNvSpPr>
            <a:spLocks noChangeShapeType="1"/>
          </p:cNvSpPr>
          <p:nvPr/>
        </p:nvSpPr>
        <p:spPr bwMode="auto">
          <a:xfrm>
            <a:off x="1727200" y="1838325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2" name="Line 22"/>
          <p:cNvSpPr>
            <a:spLocks noChangeShapeType="1"/>
          </p:cNvSpPr>
          <p:nvPr/>
        </p:nvSpPr>
        <p:spPr bwMode="auto">
          <a:xfrm>
            <a:off x="1727200" y="126365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3" name="Line 23"/>
          <p:cNvSpPr>
            <a:spLocks noChangeShapeType="1"/>
          </p:cNvSpPr>
          <p:nvPr/>
        </p:nvSpPr>
        <p:spPr bwMode="auto">
          <a:xfrm>
            <a:off x="1727200" y="682625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4" name="Line 24"/>
          <p:cNvSpPr>
            <a:spLocks noChangeShapeType="1"/>
          </p:cNvSpPr>
          <p:nvPr/>
        </p:nvSpPr>
        <p:spPr bwMode="auto">
          <a:xfrm>
            <a:off x="1790700" y="5259388"/>
            <a:ext cx="651351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5" name="Line 25"/>
          <p:cNvSpPr>
            <a:spLocks noChangeShapeType="1"/>
          </p:cNvSpPr>
          <p:nvPr/>
        </p:nvSpPr>
        <p:spPr bwMode="auto">
          <a:xfrm flipV="1">
            <a:off x="1790700" y="525938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6" name="Line 26"/>
          <p:cNvSpPr>
            <a:spLocks noChangeShapeType="1"/>
          </p:cNvSpPr>
          <p:nvPr/>
        </p:nvSpPr>
        <p:spPr bwMode="auto">
          <a:xfrm flipV="1">
            <a:off x="3105150" y="525938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7" name="Line 27"/>
          <p:cNvSpPr>
            <a:spLocks noChangeShapeType="1"/>
          </p:cNvSpPr>
          <p:nvPr/>
        </p:nvSpPr>
        <p:spPr bwMode="auto">
          <a:xfrm flipV="1">
            <a:off x="4392613" y="5259388"/>
            <a:ext cx="3175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8" name="Line 28"/>
          <p:cNvSpPr>
            <a:spLocks noChangeShapeType="1"/>
          </p:cNvSpPr>
          <p:nvPr/>
        </p:nvSpPr>
        <p:spPr bwMode="auto">
          <a:xfrm flipV="1">
            <a:off x="5702300" y="525938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39" name="Line 29"/>
          <p:cNvSpPr>
            <a:spLocks noChangeShapeType="1"/>
          </p:cNvSpPr>
          <p:nvPr/>
        </p:nvSpPr>
        <p:spPr bwMode="auto">
          <a:xfrm flipV="1">
            <a:off x="6989763" y="5259388"/>
            <a:ext cx="1587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40" name="Line 30"/>
          <p:cNvSpPr>
            <a:spLocks noChangeShapeType="1"/>
          </p:cNvSpPr>
          <p:nvPr/>
        </p:nvSpPr>
        <p:spPr bwMode="auto">
          <a:xfrm flipV="1">
            <a:off x="8304213" y="5259388"/>
            <a:ext cx="1587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pic>
        <p:nvPicPr>
          <p:cNvPr id="16694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2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3" name="Picture 3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4" name="Picture 3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5" name="Picture 3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6" name="Picture 3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7" name="Picture 3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8" name="Picture 3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9" name="Picture 3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0" name="Picture 4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1" name="Picture 4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2" name="Picture 4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3" name="Picture 4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4" name="Picture 4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00213" y="60325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55" name="Rectangle 45"/>
          <p:cNvSpPr>
            <a:spLocks noChangeArrowheads="1"/>
          </p:cNvSpPr>
          <p:nvPr/>
        </p:nvSpPr>
        <p:spPr bwMode="auto">
          <a:xfrm>
            <a:off x="1277938" y="512286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0.0</a:t>
            </a:r>
          </a:p>
        </p:txBody>
      </p:sp>
      <p:sp>
        <p:nvSpPr>
          <p:cNvPr id="166956" name="Rectangle 46"/>
          <p:cNvSpPr>
            <a:spLocks noChangeArrowheads="1"/>
          </p:cNvSpPr>
          <p:nvPr/>
        </p:nvSpPr>
        <p:spPr bwMode="auto">
          <a:xfrm>
            <a:off x="1277938" y="45466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2.0</a:t>
            </a:r>
          </a:p>
        </p:txBody>
      </p:sp>
      <p:sp>
        <p:nvSpPr>
          <p:cNvPr id="166957" name="Rectangle 47"/>
          <p:cNvSpPr>
            <a:spLocks noChangeArrowheads="1"/>
          </p:cNvSpPr>
          <p:nvPr/>
        </p:nvSpPr>
        <p:spPr bwMode="auto">
          <a:xfrm>
            <a:off x="1277938" y="398780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4.0</a:t>
            </a:r>
          </a:p>
        </p:txBody>
      </p:sp>
      <p:sp>
        <p:nvSpPr>
          <p:cNvPr id="166958" name="Rectangle 48"/>
          <p:cNvSpPr>
            <a:spLocks noChangeArrowheads="1"/>
          </p:cNvSpPr>
          <p:nvPr/>
        </p:nvSpPr>
        <p:spPr bwMode="auto">
          <a:xfrm>
            <a:off x="1277938" y="341153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6.0</a:t>
            </a:r>
          </a:p>
        </p:txBody>
      </p:sp>
      <p:sp>
        <p:nvSpPr>
          <p:cNvPr id="166959" name="Rectangle 49"/>
          <p:cNvSpPr>
            <a:spLocks noChangeArrowheads="1"/>
          </p:cNvSpPr>
          <p:nvPr/>
        </p:nvSpPr>
        <p:spPr bwMode="auto">
          <a:xfrm>
            <a:off x="1277938" y="283051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8.0</a:t>
            </a:r>
          </a:p>
        </p:txBody>
      </p:sp>
      <p:sp>
        <p:nvSpPr>
          <p:cNvPr id="166960" name="Rectangle 50"/>
          <p:cNvSpPr>
            <a:spLocks noChangeArrowheads="1"/>
          </p:cNvSpPr>
          <p:nvPr/>
        </p:nvSpPr>
        <p:spPr bwMode="auto">
          <a:xfrm>
            <a:off x="1146175" y="2255838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10.0</a:t>
            </a:r>
          </a:p>
        </p:txBody>
      </p:sp>
      <p:sp>
        <p:nvSpPr>
          <p:cNvPr id="166961" name="Rectangle 51"/>
          <p:cNvSpPr>
            <a:spLocks noChangeArrowheads="1"/>
          </p:cNvSpPr>
          <p:nvPr/>
        </p:nvSpPr>
        <p:spPr bwMode="auto">
          <a:xfrm>
            <a:off x="1146175" y="170180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12.0</a:t>
            </a:r>
          </a:p>
        </p:txBody>
      </p:sp>
      <p:sp>
        <p:nvSpPr>
          <p:cNvPr id="166962" name="Rectangle 52"/>
          <p:cNvSpPr>
            <a:spLocks noChangeArrowheads="1"/>
          </p:cNvSpPr>
          <p:nvPr/>
        </p:nvSpPr>
        <p:spPr bwMode="auto">
          <a:xfrm>
            <a:off x="1146175" y="1120775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14.0</a:t>
            </a:r>
          </a:p>
        </p:txBody>
      </p:sp>
      <p:sp>
        <p:nvSpPr>
          <p:cNvPr id="166963" name="Rectangle 53"/>
          <p:cNvSpPr>
            <a:spLocks noChangeArrowheads="1"/>
          </p:cNvSpPr>
          <p:nvPr/>
        </p:nvSpPr>
        <p:spPr bwMode="auto">
          <a:xfrm>
            <a:off x="1146175" y="54610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16.0</a:t>
            </a:r>
          </a:p>
        </p:txBody>
      </p:sp>
      <p:sp>
        <p:nvSpPr>
          <p:cNvPr id="166964" name="Rectangle 54"/>
          <p:cNvSpPr>
            <a:spLocks noChangeArrowheads="1"/>
          </p:cNvSpPr>
          <p:nvPr/>
        </p:nvSpPr>
        <p:spPr bwMode="auto">
          <a:xfrm>
            <a:off x="1722438" y="54752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5" name="Rectangle 55"/>
          <p:cNvSpPr>
            <a:spLocks noChangeArrowheads="1"/>
          </p:cNvSpPr>
          <p:nvPr/>
        </p:nvSpPr>
        <p:spPr bwMode="auto">
          <a:xfrm>
            <a:off x="3030538" y="54752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6" name="Rectangle 56"/>
          <p:cNvSpPr>
            <a:spLocks noChangeArrowheads="1"/>
          </p:cNvSpPr>
          <p:nvPr/>
        </p:nvSpPr>
        <p:spPr bwMode="auto">
          <a:xfrm>
            <a:off x="4324350" y="54752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7" name="Rectangle 57"/>
          <p:cNvSpPr>
            <a:spLocks noChangeArrowheads="1"/>
          </p:cNvSpPr>
          <p:nvPr/>
        </p:nvSpPr>
        <p:spPr bwMode="auto">
          <a:xfrm>
            <a:off x="5632450" y="54752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8" name="Rectangle 58"/>
          <p:cNvSpPr>
            <a:spLocks noChangeArrowheads="1"/>
          </p:cNvSpPr>
          <p:nvPr/>
        </p:nvSpPr>
        <p:spPr bwMode="auto">
          <a:xfrm>
            <a:off x="6921500" y="54752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9" name="Rectangle 59"/>
          <p:cNvSpPr>
            <a:spLocks noChangeArrowheads="1"/>
          </p:cNvSpPr>
          <p:nvPr/>
        </p:nvSpPr>
        <p:spPr bwMode="auto">
          <a:xfrm>
            <a:off x="8166100" y="547528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6970" name="Rectangle 60"/>
          <p:cNvSpPr>
            <a:spLocks noChangeArrowheads="1"/>
          </p:cNvSpPr>
          <p:nvPr/>
        </p:nvSpPr>
        <p:spPr bwMode="auto">
          <a:xfrm>
            <a:off x="3652838" y="5813425"/>
            <a:ext cx="3000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Helvetica" pitchFamily="-83" charset="0"/>
              </a:rPr>
              <a:t>Number of Computers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6979" name="Rectangle 69"/>
          <p:cNvSpPr>
            <a:spLocks noChangeArrowheads="1"/>
          </p:cNvSpPr>
          <p:nvPr/>
        </p:nvSpPr>
        <p:spPr bwMode="auto">
          <a:xfrm>
            <a:off x="2058988" y="930275"/>
            <a:ext cx="2744787" cy="1262063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66980" name="Picture 7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54225" y="93027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81" name="Picture 7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054225" y="93027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82" name="Picture 7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054225" y="93027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83" name="Text Box 71"/>
          <p:cNvSpPr txBox="1">
            <a:spLocks noChangeArrowheads="1"/>
          </p:cNvSpPr>
          <p:nvPr/>
        </p:nvSpPr>
        <p:spPr bwMode="auto">
          <a:xfrm rot="16200000">
            <a:off x="-114300" y="25527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Helvetica" pitchFamily="-83" charset="0"/>
              </a:rPr>
              <a:t>Speed-up</a:t>
            </a:r>
          </a:p>
        </p:txBody>
      </p:sp>
      <p:sp>
        <p:nvSpPr>
          <p:cNvPr id="166985" name="Rectangle 73"/>
          <p:cNvSpPr>
            <a:spLocks noChangeArrowheads="1"/>
          </p:cNvSpPr>
          <p:nvPr/>
        </p:nvSpPr>
        <p:spPr bwMode="auto">
          <a:xfrm>
            <a:off x="2819400" y="990600"/>
            <a:ext cx="1905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66984" name="Text Box 72"/>
          <p:cNvSpPr txBox="1">
            <a:spLocks noChangeArrowheads="1"/>
          </p:cNvSpPr>
          <p:nvPr/>
        </p:nvSpPr>
        <p:spPr bwMode="auto">
          <a:xfrm>
            <a:off x="2695575" y="9493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Helvetica" pitchFamily="-83" charset="0"/>
              </a:rPr>
              <a:t>Dryad In-Memory</a:t>
            </a:r>
          </a:p>
        </p:txBody>
      </p:sp>
      <p:sp>
        <p:nvSpPr>
          <p:cNvPr id="166986" name="Text Box 74"/>
          <p:cNvSpPr txBox="1">
            <a:spLocks noChangeArrowheads="1"/>
          </p:cNvSpPr>
          <p:nvPr/>
        </p:nvSpPr>
        <p:spPr bwMode="auto">
          <a:xfrm>
            <a:off x="2695575" y="13716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Helvetica" pitchFamily="-83" charset="0"/>
              </a:rPr>
              <a:t>Dryad Two-pass</a:t>
            </a:r>
          </a:p>
        </p:txBody>
      </p:sp>
      <p:sp>
        <p:nvSpPr>
          <p:cNvPr id="166987" name="Text Box 75"/>
          <p:cNvSpPr txBox="1">
            <a:spLocks noChangeArrowheads="1"/>
          </p:cNvSpPr>
          <p:nvPr/>
        </p:nvSpPr>
        <p:spPr bwMode="auto">
          <a:xfrm>
            <a:off x="2695575" y="17907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Helvetica" pitchFamily="-83" charset="0"/>
              </a:rPr>
              <a:t>SQLServer 2005</a:t>
            </a:r>
          </a:p>
        </p:txBody>
      </p:sp>
      <p:sp>
        <p:nvSpPr>
          <p:cNvPr id="166988" name="Rectangle 76"/>
          <p:cNvSpPr>
            <a:spLocks noChangeArrowheads="1"/>
          </p:cNvSpPr>
          <p:nvPr/>
        </p:nvSpPr>
        <p:spPr bwMode="auto">
          <a:xfrm>
            <a:off x="2057400" y="922338"/>
            <a:ext cx="27432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histogram computation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 log file (n partitions)</a:t>
            </a:r>
          </a:p>
          <a:p>
            <a:r>
              <a:rPr lang="en-US"/>
              <a:t>Extract queries from log partitions</a:t>
            </a:r>
          </a:p>
          <a:p>
            <a:r>
              <a:rPr lang="en-US"/>
              <a:t>Re-partition by hash of query (k buckets)</a:t>
            </a:r>
          </a:p>
          <a:p>
            <a:r>
              <a:rPr lang="en-US"/>
              <a:t>Compute histogram within each 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00" name="Rectangle 3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Naïve histogram topology</a:t>
            </a:r>
          </a:p>
        </p:txBody>
      </p:sp>
      <p:grpSp>
        <p:nvGrpSpPr>
          <p:cNvPr id="2" name="Group 339"/>
          <p:cNvGrpSpPr>
            <a:grpSpLocks/>
          </p:cNvGrpSpPr>
          <p:nvPr/>
        </p:nvGrpSpPr>
        <p:grpSpPr bwMode="auto">
          <a:xfrm>
            <a:off x="3886200" y="1524000"/>
            <a:ext cx="5041900" cy="4127500"/>
            <a:chOff x="2448" y="960"/>
            <a:chExt cx="3176" cy="2600"/>
          </a:xfrm>
        </p:grpSpPr>
        <p:sp>
          <p:nvSpPr>
            <p:cNvPr id="1054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2448" y="960"/>
              <a:ext cx="3176" cy="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 flipH="1" flipV="1">
              <a:off x="2910" y="2222"/>
              <a:ext cx="590" cy="5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81" name="Freeform 9"/>
            <p:cNvSpPr>
              <a:spLocks/>
            </p:cNvSpPr>
            <p:nvPr/>
          </p:nvSpPr>
          <p:spPr bwMode="auto">
            <a:xfrm>
              <a:off x="2832" y="2146"/>
              <a:ext cx="124" cy="124"/>
            </a:xfrm>
            <a:custGeom>
              <a:avLst/>
              <a:gdLst>
                <a:gd name="T0" fmla="*/ 38 w 124"/>
                <a:gd name="T1" fmla="*/ 62 h 124"/>
                <a:gd name="T2" fmla="*/ 38 w 124"/>
                <a:gd name="T3" fmla="*/ 62 h 124"/>
                <a:gd name="T4" fmla="*/ 54 w 124"/>
                <a:gd name="T5" fmla="*/ 94 h 124"/>
                <a:gd name="T6" fmla="*/ 68 w 124"/>
                <a:gd name="T7" fmla="*/ 124 h 124"/>
                <a:gd name="T8" fmla="*/ 124 w 124"/>
                <a:gd name="T9" fmla="*/ 66 h 124"/>
                <a:gd name="T10" fmla="*/ 124 w 124"/>
                <a:gd name="T11" fmla="*/ 66 h 124"/>
                <a:gd name="T12" fmla="*/ 100 w 124"/>
                <a:gd name="T13" fmla="*/ 56 h 124"/>
                <a:gd name="T14" fmla="*/ 62 w 124"/>
                <a:gd name="T15" fmla="*/ 38 h 124"/>
                <a:gd name="T16" fmla="*/ 62 w 124"/>
                <a:gd name="T17" fmla="*/ 38 h 124"/>
                <a:gd name="T18" fmla="*/ 26 w 124"/>
                <a:gd name="T19" fmla="*/ 18 h 124"/>
                <a:gd name="T20" fmla="*/ 0 w 124"/>
                <a:gd name="T21" fmla="*/ 0 h 124"/>
                <a:gd name="T22" fmla="*/ 0 w 124"/>
                <a:gd name="T23" fmla="*/ 0 h 124"/>
                <a:gd name="T24" fmla="*/ 18 w 124"/>
                <a:gd name="T25" fmla="*/ 26 h 124"/>
                <a:gd name="T26" fmla="*/ 38 w 124"/>
                <a:gd name="T27" fmla="*/ 62 h 124"/>
                <a:gd name="T28" fmla="*/ 38 w 124"/>
                <a:gd name="T29" fmla="*/ 62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24"/>
                <a:gd name="T47" fmla="*/ 124 w 124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24">
                  <a:moveTo>
                    <a:pt x="38" y="62"/>
                  </a:moveTo>
                  <a:lnTo>
                    <a:pt x="38" y="62"/>
                  </a:lnTo>
                  <a:lnTo>
                    <a:pt x="54" y="94"/>
                  </a:lnTo>
                  <a:lnTo>
                    <a:pt x="68" y="124"/>
                  </a:lnTo>
                  <a:lnTo>
                    <a:pt x="124" y="66"/>
                  </a:lnTo>
                  <a:lnTo>
                    <a:pt x="100" y="56"/>
                  </a:lnTo>
                  <a:lnTo>
                    <a:pt x="62" y="38"/>
                  </a:lnTo>
                  <a:lnTo>
                    <a:pt x="26" y="18"/>
                  </a:lnTo>
                  <a:lnTo>
                    <a:pt x="0" y="0"/>
                  </a:lnTo>
                  <a:lnTo>
                    <a:pt x="18" y="26"/>
                  </a:lnTo>
                  <a:lnTo>
                    <a:pt x="3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 flipH="1" flipV="1">
              <a:off x="3126" y="2134"/>
              <a:ext cx="406" cy="63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83" name="Freeform 11"/>
            <p:cNvSpPr>
              <a:spLocks/>
            </p:cNvSpPr>
            <p:nvPr/>
          </p:nvSpPr>
          <p:spPr bwMode="auto">
            <a:xfrm>
              <a:off x="3066" y="2044"/>
              <a:ext cx="108" cy="134"/>
            </a:xfrm>
            <a:custGeom>
              <a:avLst/>
              <a:gdLst>
                <a:gd name="T0" fmla="*/ 24 w 108"/>
                <a:gd name="T1" fmla="*/ 68 h 134"/>
                <a:gd name="T2" fmla="*/ 24 w 108"/>
                <a:gd name="T3" fmla="*/ 68 h 134"/>
                <a:gd name="T4" fmla="*/ 34 w 108"/>
                <a:gd name="T5" fmla="*/ 102 h 134"/>
                <a:gd name="T6" fmla="*/ 40 w 108"/>
                <a:gd name="T7" fmla="*/ 134 h 134"/>
                <a:gd name="T8" fmla="*/ 108 w 108"/>
                <a:gd name="T9" fmla="*/ 92 h 134"/>
                <a:gd name="T10" fmla="*/ 108 w 108"/>
                <a:gd name="T11" fmla="*/ 92 h 134"/>
                <a:gd name="T12" fmla="*/ 86 w 108"/>
                <a:gd name="T13" fmla="*/ 76 h 134"/>
                <a:gd name="T14" fmla="*/ 52 w 108"/>
                <a:gd name="T15" fmla="*/ 50 h 134"/>
                <a:gd name="T16" fmla="*/ 52 w 108"/>
                <a:gd name="T17" fmla="*/ 50 h 134"/>
                <a:gd name="T18" fmla="*/ 22 w 108"/>
                <a:gd name="T19" fmla="*/ 22 h 134"/>
                <a:gd name="T20" fmla="*/ 0 w 108"/>
                <a:gd name="T21" fmla="*/ 0 h 134"/>
                <a:gd name="T22" fmla="*/ 0 w 108"/>
                <a:gd name="T23" fmla="*/ 0 h 134"/>
                <a:gd name="T24" fmla="*/ 12 w 108"/>
                <a:gd name="T25" fmla="*/ 28 h 134"/>
                <a:gd name="T26" fmla="*/ 24 w 108"/>
                <a:gd name="T27" fmla="*/ 68 h 134"/>
                <a:gd name="T28" fmla="*/ 24 w 108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4"/>
                <a:gd name="T47" fmla="*/ 108 w 108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4">
                  <a:moveTo>
                    <a:pt x="24" y="68"/>
                  </a:moveTo>
                  <a:lnTo>
                    <a:pt x="24" y="68"/>
                  </a:lnTo>
                  <a:lnTo>
                    <a:pt x="34" y="102"/>
                  </a:lnTo>
                  <a:lnTo>
                    <a:pt x="40" y="134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28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H="1" flipV="1">
              <a:off x="3334" y="2142"/>
              <a:ext cx="238" cy="5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85" name="Freeform 13"/>
            <p:cNvSpPr>
              <a:spLocks/>
            </p:cNvSpPr>
            <p:nvPr/>
          </p:nvSpPr>
          <p:spPr bwMode="auto">
            <a:xfrm>
              <a:off x="3292" y="2042"/>
              <a:ext cx="88" cy="140"/>
            </a:xfrm>
            <a:custGeom>
              <a:avLst/>
              <a:gdLst>
                <a:gd name="T0" fmla="*/ 12 w 88"/>
                <a:gd name="T1" fmla="*/ 72 h 140"/>
                <a:gd name="T2" fmla="*/ 12 w 88"/>
                <a:gd name="T3" fmla="*/ 72 h 140"/>
                <a:gd name="T4" fmla="*/ 14 w 88"/>
                <a:gd name="T5" fmla="*/ 108 h 140"/>
                <a:gd name="T6" fmla="*/ 14 w 88"/>
                <a:gd name="T7" fmla="*/ 140 h 140"/>
                <a:gd name="T8" fmla="*/ 88 w 88"/>
                <a:gd name="T9" fmla="*/ 110 h 140"/>
                <a:gd name="T10" fmla="*/ 88 w 88"/>
                <a:gd name="T11" fmla="*/ 110 h 140"/>
                <a:gd name="T12" fmla="*/ 70 w 88"/>
                <a:gd name="T13" fmla="*/ 90 h 140"/>
                <a:gd name="T14" fmla="*/ 42 w 88"/>
                <a:gd name="T15" fmla="*/ 60 h 140"/>
                <a:gd name="T16" fmla="*/ 42 w 88"/>
                <a:gd name="T17" fmla="*/ 60 h 140"/>
                <a:gd name="T18" fmla="*/ 18 w 88"/>
                <a:gd name="T19" fmla="*/ 26 h 140"/>
                <a:gd name="T20" fmla="*/ 0 w 88"/>
                <a:gd name="T21" fmla="*/ 0 h 140"/>
                <a:gd name="T22" fmla="*/ 0 w 88"/>
                <a:gd name="T23" fmla="*/ 0 h 140"/>
                <a:gd name="T24" fmla="*/ 6 w 88"/>
                <a:gd name="T25" fmla="*/ 30 h 140"/>
                <a:gd name="T26" fmla="*/ 12 w 88"/>
                <a:gd name="T27" fmla="*/ 72 h 140"/>
                <a:gd name="T28" fmla="*/ 12 w 88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40"/>
                <a:gd name="T47" fmla="*/ 88 w 88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40">
                  <a:moveTo>
                    <a:pt x="12" y="72"/>
                  </a:moveTo>
                  <a:lnTo>
                    <a:pt x="12" y="72"/>
                  </a:lnTo>
                  <a:lnTo>
                    <a:pt x="14" y="108"/>
                  </a:lnTo>
                  <a:lnTo>
                    <a:pt x="14" y="140"/>
                  </a:lnTo>
                  <a:lnTo>
                    <a:pt x="88" y="110"/>
                  </a:lnTo>
                  <a:lnTo>
                    <a:pt x="70" y="90"/>
                  </a:lnTo>
                  <a:lnTo>
                    <a:pt x="42" y="60"/>
                  </a:lnTo>
                  <a:lnTo>
                    <a:pt x="18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2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 flipV="1">
              <a:off x="3604" y="2296"/>
              <a:ext cx="1" cy="39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87" name="Freeform 15"/>
            <p:cNvSpPr>
              <a:spLocks/>
            </p:cNvSpPr>
            <p:nvPr/>
          </p:nvSpPr>
          <p:spPr bwMode="auto">
            <a:xfrm>
              <a:off x="3564" y="2188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 flipV="1">
              <a:off x="2838" y="2222"/>
              <a:ext cx="590" cy="574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89" name="Freeform 17"/>
            <p:cNvSpPr>
              <a:spLocks/>
            </p:cNvSpPr>
            <p:nvPr/>
          </p:nvSpPr>
          <p:spPr bwMode="auto">
            <a:xfrm>
              <a:off x="3380" y="2148"/>
              <a:ext cx="126" cy="122"/>
            </a:xfrm>
            <a:custGeom>
              <a:avLst/>
              <a:gdLst>
                <a:gd name="T0" fmla="*/ 64 w 126"/>
                <a:gd name="T1" fmla="*/ 36 h 122"/>
                <a:gd name="T2" fmla="*/ 64 w 126"/>
                <a:gd name="T3" fmla="*/ 36 h 122"/>
                <a:gd name="T4" fmla="*/ 30 w 126"/>
                <a:gd name="T5" fmla="*/ 52 h 122"/>
                <a:gd name="T6" fmla="*/ 0 w 126"/>
                <a:gd name="T7" fmla="*/ 64 h 122"/>
                <a:gd name="T8" fmla="*/ 56 w 126"/>
                <a:gd name="T9" fmla="*/ 122 h 122"/>
                <a:gd name="T10" fmla="*/ 56 w 126"/>
                <a:gd name="T11" fmla="*/ 122 h 122"/>
                <a:gd name="T12" fmla="*/ 68 w 126"/>
                <a:gd name="T13" fmla="*/ 98 h 122"/>
                <a:gd name="T14" fmla="*/ 86 w 126"/>
                <a:gd name="T15" fmla="*/ 60 h 122"/>
                <a:gd name="T16" fmla="*/ 86 w 126"/>
                <a:gd name="T17" fmla="*/ 60 h 122"/>
                <a:gd name="T18" fmla="*/ 108 w 126"/>
                <a:gd name="T19" fmla="*/ 24 h 122"/>
                <a:gd name="T20" fmla="*/ 126 w 126"/>
                <a:gd name="T21" fmla="*/ 0 h 122"/>
                <a:gd name="T22" fmla="*/ 126 w 126"/>
                <a:gd name="T23" fmla="*/ 0 h 122"/>
                <a:gd name="T24" fmla="*/ 100 w 126"/>
                <a:gd name="T25" fmla="*/ 16 h 122"/>
                <a:gd name="T26" fmla="*/ 64 w 126"/>
                <a:gd name="T27" fmla="*/ 36 h 122"/>
                <a:gd name="T28" fmla="*/ 64 w 126"/>
                <a:gd name="T29" fmla="*/ 36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6"/>
                <a:gd name="T46" fmla="*/ 0 h 122"/>
                <a:gd name="T47" fmla="*/ 126 w 126"/>
                <a:gd name="T48" fmla="*/ 122 h 1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6" h="122">
                  <a:moveTo>
                    <a:pt x="64" y="36"/>
                  </a:moveTo>
                  <a:lnTo>
                    <a:pt x="64" y="36"/>
                  </a:lnTo>
                  <a:lnTo>
                    <a:pt x="30" y="52"/>
                  </a:lnTo>
                  <a:lnTo>
                    <a:pt x="0" y="64"/>
                  </a:lnTo>
                  <a:lnTo>
                    <a:pt x="56" y="122"/>
                  </a:lnTo>
                  <a:lnTo>
                    <a:pt x="68" y="98"/>
                  </a:lnTo>
                  <a:lnTo>
                    <a:pt x="86" y="60"/>
                  </a:lnTo>
                  <a:lnTo>
                    <a:pt x="108" y="24"/>
                  </a:lnTo>
                  <a:lnTo>
                    <a:pt x="126" y="0"/>
                  </a:lnTo>
                  <a:lnTo>
                    <a:pt x="100" y="16"/>
                  </a:lnTo>
                  <a:lnTo>
                    <a:pt x="6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 flipV="1">
              <a:off x="2806" y="2134"/>
              <a:ext cx="406" cy="62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91" name="Freeform 19"/>
            <p:cNvSpPr>
              <a:spLocks/>
            </p:cNvSpPr>
            <p:nvPr/>
          </p:nvSpPr>
          <p:spPr bwMode="auto">
            <a:xfrm>
              <a:off x="3164" y="2044"/>
              <a:ext cx="108" cy="136"/>
            </a:xfrm>
            <a:custGeom>
              <a:avLst/>
              <a:gdLst>
                <a:gd name="T0" fmla="*/ 54 w 108"/>
                <a:gd name="T1" fmla="*/ 50 h 136"/>
                <a:gd name="T2" fmla="*/ 54 w 108"/>
                <a:gd name="T3" fmla="*/ 50 h 136"/>
                <a:gd name="T4" fmla="*/ 26 w 108"/>
                <a:gd name="T5" fmla="*/ 72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2 w 108"/>
                <a:gd name="T13" fmla="*/ 108 h 136"/>
                <a:gd name="T14" fmla="*/ 82 w 108"/>
                <a:gd name="T15" fmla="*/ 68 h 136"/>
                <a:gd name="T16" fmla="*/ 82 w 108"/>
                <a:gd name="T17" fmla="*/ 68 h 136"/>
                <a:gd name="T18" fmla="*/ 96 w 108"/>
                <a:gd name="T19" fmla="*/ 28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2 h 136"/>
                <a:gd name="T26" fmla="*/ 54 w 108"/>
                <a:gd name="T27" fmla="*/ 50 h 136"/>
                <a:gd name="T28" fmla="*/ 54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4" y="50"/>
                  </a:moveTo>
                  <a:lnTo>
                    <a:pt x="54" y="50"/>
                  </a:lnTo>
                  <a:lnTo>
                    <a:pt x="26" y="72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2" y="108"/>
                  </a:lnTo>
                  <a:lnTo>
                    <a:pt x="82" y="68"/>
                  </a:lnTo>
                  <a:lnTo>
                    <a:pt x="96" y="28"/>
                  </a:lnTo>
                  <a:lnTo>
                    <a:pt x="108" y="0"/>
                  </a:lnTo>
                  <a:lnTo>
                    <a:pt x="86" y="22"/>
                  </a:lnTo>
                  <a:lnTo>
                    <a:pt x="54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 flipV="1">
              <a:off x="2766" y="2142"/>
              <a:ext cx="238" cy="5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93" name="Freeform 21"/>
            <p:cNvSpPr>
              <a:spLocks/>
            </p:cNvSpPr>
            <p:nvPr/>
          </p:nvSpPr>
          <p:spPr bwMode="auto">
            <a:xfrm>
              <a:off x="2956" y="2042"/>
              <a:ext cx="90" cy="140"/>
            </a:xfrm>
            <a:custGeom>
              <a:avLst/>
              <a:gdLst>
                <a:gd name="T0" fmla="*/ 48 w 90"/>
                <a:gd name="T1" fmla="*/ 60 h 140"/>
                <a:gd name="T2" fmla="*/ 48 w 90"/>
                <a:gd name="T3" fmla="*/ 60 h 140"/>
                <a:gd name="T4" fmla="*/ 24 w 90"/>
                <a:gd name="T5" fmla="*/ 86 h 140"/>
                <a:gd name="T6" fmla="*/ 0 w 90"/>
                <a:gd name="T7" fmla="*/ 110 h 140"/>
                <a:gd name="T8" fmla="*/ 76 w 90"/>
                <a:gd name="T9" fmla="*/ 140 h 140"/>
                <a:gd name="T10" fmla="*/ 76 w 90"/>
                <a:gd name="T11" fmla="*/ 140 h 140"/>
                <a:gd name="T12" fmla="*/ 76 w 90"/>
                <a:gd name="T13" fmla="*/ 114 h 140"/>
                <a:gd name="T14" fmla="*/ 78 w 90"/>
                <a:gd name="T15" fmla="*/ 72 h 140"/>
                <a:gd name="T16" fmla="*/ 78 w 90"/>
                <a:gd name="T17" fmla="*/ 72 h 140"/>
                <a:gd name="T18" fmla="*/ 82 w 90"/>
                <a:gd name="T19" fmla="*/ 32 h 140"/>
                <a:gd name="T20" fmla="*/ 90 w 90"/>
                <a:gd name="T21" fmla="*/ 0 h 140"/>
                <a:gd name="T22" fmla="*/ 90 w 90"/>
                <a:gd name="T23" fmla="*/ 0 h 140"/>
                <a:gd name="T24" fmla="*/ 72 w 90"/>
                <a:gd name="T25" fmla="*/ 26 h 140"/>
                <a:gd name="T26" fmla="*/ 48 w 90"/>
                <a:gd name="T27" fmla="*/ 60 h 140"/>
                <a:gd name="T28" fmla="*/ 48 w 90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40"/>
                <a:gd name="T47" fmla="*/ 90 w 9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40">
                  <a:moveTo>
                    <a:pt x="48" y="60"/>
                  </a:moveTo>
                  <a:lnTo>
                    <a:pt x="48" y="60"/>
                  </a:lnTo>
                  <a:lnTo>
                    <a:pt x="24" y="86"/>
                  </a:lnTo>
                  <a:lnTo>
                    <a:pt x="0" y="110"/>
                  </a:lnTo>
                  <a:lnTo>
                    <a:pt x="76" y="140"/>
                  </a:lnTo>
                  <a:lnTo>
                    <a:pt x="76" y="114"/>
                  </a:lnTo>
                  <a:lnTo>
                    <a:pt x="78" y="72"/>
                  </a:lnTo>
                  <a:lnTo>
                    <a:pt x="82" y="32"/>
                  </a:lnTo>
                  <a:lnTo>
                    <a:pt x="90" y="0"/>
                  </a:lnTo>
                  <a:lnTo>
                    <a:pt x="72" y="26"/>
                  </a:lnTo>
                  <a:lnTo>
                    <a:pt x="48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V="1">
              <a:off x="2742" y="2296"/>
              <a:ext cx="1" cy="39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95" name="Freeform 23"/>
            <p:cNvSpPr>
              <a:spLocks/>
            </p:cNvSpPr>
            <p:nvPr/>
          </p:nvSpPr>
          <p:spPr bwMode="auto">
            <a:xfrm>
              <a:off x="2700" y="2188"/>
              <a:ext cx="82" cy="136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4586" y="2420"/>
              <a:ext cx="82" cy="17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97" name="Freeform 25"/>
            <p:cNvSpPr>
              <a:spLocks/>
            </p:cNvSpPr>
            <p:nvPr/>
          </p:nvSpPr>
          <p:spPr bwMode="auto">
            <a:xfrm>
              <a:off x="4620" y="2322"/>
              <a:ext cx="94" cy="140"/>
            </a:xfrm>
            <a:custGeom>
              <a:avLst/>
              <a:gdLst>
                <a:gd name="T0" fmla="*/ 48 w 94"/>
                <a:gd name="T1" fmla="*/ 56 h 140"/>
                <a:gd name="T2" fmla="*/ 48 w 94"/>
                <a:gd name="T3" fmla="*/ 56 h 140"/>
                <a:gd name="T4" fmla="*/ 24 w 94"/>
                <a:gd name="T5" fmla="*/ 84 h 140"/>
                <a:gd name="T6" fmla="*/ 0 w 94"/>
                <a:gd name="T7" fmla="*/ 106 h 140"/>
                <a:gd name="T8" fmla="*/ 74 w 94"/>
                <a:gd name="T9" fmla="*/ 140 h 140"/>
                <a:gd name="T10" fmla="*/ 74 w 94"/>
                <a:gd name="T11" fmla="*/ 140 h 140"/>
                <a:gd name="T12" fmla="*/ 74 w 94"/>
                <a:gd name="T13" fmla="*/ 112 h 140"/>
                <a:gd name="T14" fmla="*/ 78 w 94"/>
                <a:gd name="T15" fmla="*/ 70 h 140"/>
                <a:gd name="T16" fmla="*/ 78 w 94"/>
                <a:gd name="T17" fmla="*/ 70 h 140"/>
                <a:gd name="T18" fmla="*/ 86 w 94"/>
                <a:gd name="T19" fmla="*/ 30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48 w 94"/>
                <a:gd name="T27" fmla="*/ 56 h 140"/>
                <a:gd name="T28" fmla="*/ 48 w 94"/>
                <a:gd name="T29" fmla="*/ 56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48" y="56"/>
                  </a:moveTo>
                  <a:lnTo>
                    <a:pt x="48" y="56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8" y="70"/>
                  </a:lnTo>
                  <a:lnTo>
                    <a:pt x="86" y="30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H="1" flipV="1">
              <a:off x="4252" y="2428"/>
              <a:ext cx="96" cy="19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499" name="Freeform 27"/>
            <p:cNvSpPr>
              <a:spLocks/>
            </p:cNvSpPr>
            <p:nvPr/>
          </p:nvSpPr>
          <p:spPr bwMode="auto">
            <a:xfrm>
              <a:off x="4204" y="2330"/>
              <a:ext cx="96" cy="140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2 w 96"/>
                <a:gd name="T5" fmla="*/ 108 h 140"/>
                <a:gd name="T6" fmla="*/ 24 w 96"/>
                <a:gd name="T7" fmla="*/ 140 h 140"/>
                <a:gd name="T8" fmla="*/ 96 w 96"/>
                <a:gd name="T9" fmla="*/ 104 h 140"/>
                <a:gd name="T10" fmla="*/ 96 w 96"/>
                <a:gd name="T11" fmla="*/ 104 h 140"/>
                <a:gd name="T12" fmla="*/ 76 w 96"/>
                <a:gd name="T13" fmla="*/ 86 h 140"/>
                <a:gd name="T14" fmla="*/ 46 w 96"/>
                <a:gd name="T15" fmla="*/ 56 h 140"/>
                <a:gd name="T16" fmla="*/ 46 w 96"/>
                <a:gd name="T17" fmla="*/ 56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10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2" y="108"/>
                  </a:lnTo>
                  <a:lnTo>
                    <a:pt x="24" y="140"/>
                  </a:lnTo>
                  <a:lnTo>
                    <a:pt x="96" y="104"/>
                  </a:lnTo>
                  <a:lnTo>
                    <a:pt x="76" y="86"/>
                  </a:lnTo>
                  <a:lnTo>
                    <a:pt x="46" y="56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10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 flipH="1" flipV="1">
              <a:off x="4402" y="2298"/>
              <a:ext cx="16" cy="26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01" name="Freeform 29"/>
            <p:cNvSpPr>
              <a:spLocks/>
            </p:cNvSpPr>
            <p:nvPr/>
          </p:nvSpPr>
          <p:spPr bwMode="auto">
            <a:xfrm>
              <a:off x="4364" y="2190"/>
              <a:ext cx="80" cy="138"/>
            </a:xfrm>
            <a:custGeom>
              <a:avLst/>
              <a:gdLst>
                <a:gd name="T0" fmla="*/ 20 w 80"/>
                <a:gd name="T1" fmla="*/ 72 h 138"/>
                <a:gd name="T2" fmla="*/ 20 w 80"/>
                <a:gd name="T3" fmla="*/ 72 h 138"/>
                <a:gd name="T4" fmla="*/ 10 w 80"/>
                <a:gd name="T5" fmla="*/ 106 h 138"/>
                <a:gd name="T6" fmla="*/ 0 w 80"/>
                <a:gd name="T7" fmla="*/ 138 h 138"/>
                <a:gd name="T8" fmla="*/ 80 w 80"/>
                <a:gd name="T9" fmla="*/ 132 h 138"/>
                <a:gd name="T10" fmla="*/ 80 w 80"/>
                <a:gd name="T11" fmla="*/ 132 h 138"/>
                <a:gd name="T12" fmla="*/ 68 w 80"/>
                <a:gd name="T13" fmla="*/ 108 h 138"/>
                <a:gd name="T14" fmla="*/ 52 w 80"/>
                <a:gd name="T15" fmla="*/ 70 h 138"/>
                <a:gd name="T16" fmla="*/ 52 w 80"/>
                <a:gd name="T17" fmla="*/ 70 h 138"/>
                <a:gd name="T18" fmla="*/ 40 w 80"/>
                <a:gd name="T19" fmla="*/ 30 h 138"/>
                <a:gd name="T20" fmla="*/ 32 w 80"/>
                <a:gd name="T21" fmla="*/ 0 h 138"/>
                <a:gd name="T22" fmla="*/ 32 w 80"/>
                <a:gd name="T23" fmla="*/ 0 h 138"/>
                <a:gd name="T24" fmla="*/ 28 w 80"/>
                <a:gd name="T25" fmla="*/ 32 h 138"/>
                <a:gd name="T26" fmla="*/ 20 w 80"/>
                <a:gd name="T27" fmla="*/ 72 h 138"/>
                <a:gd name="T28" fmla="*/ 20 w 80"/>
                <a:gd name="T29" fmla="*/ 72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8"/>
                <a:gd name="T47" fmla="*/ 80 w 80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8">
                  <a:moveTo>
                    <a:pt x="20" y="72"/>
                  </a:moveTo>
                  <a:lnTo>
                    <a:pt x="20" y="72"/>
                  </a:lnTo>
                  <a:lnTo>
                    <a:pt x="10" y="106"/>
                  </a:lnTo>
                  <a:lnTo>
                    <a:pt x="0" y="138"/>
                  </a:lnTo>
                  <a:lnTo>
                    <a:pt x="80" y="132"/>
                  </a:lnTo>
                  <a:lnTo>
                    <a:pt x="68" y="108"/>
                  </a:lnTo>
                  <a:lnTo>
                    <a:pt x="52" y="70"/>
                  </a:lnTo>
                  <a:lnTo>
                    <a:pt x="40" y="30"/>
                  </a:lnTo>
                  <a:lnTo>
                    <a:pt x="32" y="0"/>
                  </a:lnTo>
                  <a:lnTo>
                    <a:pt x="28" y="32"/>
                  </a:lnTo>
                  <a:lnTo>
                    <a:pt x="20" y="7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V="1">
              <a:off x="4538" y="2294"/>
              <a:ext cx="16" cy="266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03" name="Freeform 31"/>
            <p:cNvSpPr>
              <a:spLocks/>
            </p:cNvSpPr>
            <p:nvPr/>
          </p:nvSpPr>
          <p:spPr bwMode="auto">
            <a:xfrm>
              <a:off x="4512" y="2186"/>
              <a:ext cx="80" cy="138"/>
            </a:xfrm>
            <a:custGeom>
              <a:avLst/>
              <a:gdLst>
                <a:gd name="T0" fmla="*/ 28 w 80"/>
                <a:gd name="T1" fmla="*/ 70 h 138"/>
                <a:gd name="T2" fmla="*/ 28 w 80"/>
                <a:gd name="T3" fmla="*/ 70 h 138"/>
                <a:gd name="T4" fmla="*/ 14 w 80"/>
                <a:gd name="T5" fmla="*/ 102 h 138"/>
                <a:gd name="T6" fmla="*/ 0 w 80"/>
                <a:gd name="T7" fmla="*/ 132 h 138"/>
                <a:gd name="T8" fmla="*/ 80 w 80"/>
                <a:gd name="T9" fmla="*/ 138 h 138"/>
                <a:gd name="T10" fmla="*/ 80 w 80"/>
                <a:gd name="T11" fmla="*/ 138 h 138"/>
                <a:gd name="T12" fmla="*/ 72 w 80"/>
                <a:gd name="T13" fmla="*/ 112 h 138"/>
                <a:gd name="T14" fmla="*/ 60 w 80"/>
                <a:gd name="T15" fmla="*/ 72 h 138"/>
                <a:gd name="T16" fmla="*/ 60 w 80"/>
                <a:gd name="T17" fmla="*/ 72 h 138"/>
                <a:gd name="T18" fmla="*/ 52 w 80"/>
                <a:gd name="T19" fmla="*/ 32 h 138"/>
                <a:gd name="T20" fmla="*/ 48 w 80"/>
                <a:gd name="T21" fmla="*/ 0 h 138"/>
                <a:gd name="T22" fmla="*/ 48 w 80"/>
                <a:gd name="T23" fmla="*/ 0 h 138"/>
                <a:gd name="T24" fmla="*/ 42 w 80"/>
                <a:gd name="T25" fmla="*/ 30 h 138"/>
                <a:gd name="T26" fmla="*/ 28 w 80"/>
                <a:gd name="T27" fmla="*/ 70 h 138"/>
                <a:gd name="T28" fmla="*/ 28 w 80"/>
                <a:gd name="T29" fmla="*/ 70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8"/>
                <a:gd name="T47" fmla="*/ 80 w 80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8">
                  <a:moveTo>
                    <a:pt x="28" y="70"/>
                  </a:moveTo>
                  <a:lnTo>
                    <a:pt x="28" y="70"/>
                  </a:lnTo>
                  <a:lnTo>
                    <a:pt x="14" y="102"/>
                  </a:lnTo>
                  <a:lnTo>
                    <a:pt x="0" y="132"/>
                  </a:lnTo>
                  <a:lnTo>
                    <a:pt x="80" y="138"/>
                  </a:lnTo>
                  <a:lnTo>
                    <a:pt x="72" y="112"/>
                  </a:lnTo>
                  <a:lnTo>
                    <a:pt x="60" y="72"/>
                  </a:lnTo>
                  <a:lnTo>
                    <a:pt x="52" y="32"/>
                  </a:lnTo>
                  <a:lnTo>
                    <a:pt x="48" y="0"/>
                  </a:lnTo>
                  <a:lnTo>
                    <a:pt x="42" y="30"/>
                  </a:lnTo>
                  <a:lnTo>
                    <a:pt x="28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4" name="Freeform 32"/>
            <p:cNvSpPr>
              <a:spLocks/>
            </p:cNvSpPr>
            <p:nvPr/>
          </p:nvSpPr>
          <p:spPr bwMode="auto">
            <a:xfrm>
              <a:off x="3460" y="190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5" name="Freeform 33"/>
            <p:cNvSpPr>
              <a:spLocks/>
            </p:cNvSpPr>
            <p:nvPr/>
          </p:nvSpPr>
          <p:spPr bwMode="auto">
            <a:xfrm>
              <a:off x="3460" y="26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6" name="Freeform 34"/>
            <p:cNvSpPr>
              <a:spLocks/>
            </p:cNvSpPr>
            <p:nvPr/>
          </p:nvSpPr>
          <p:spPr bwMode="auto">
            <a:xfrm>
              <a:off x="2596" y="190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7" name="Freeform 35"/>
            <p:cNvSpPr>
              <a:spLocks/>
            </p:cNvSpPr>
            <p:nvPr/>
          </p:nvSpPr>
          <p:spPr bwMode="auto">
            <a:xfrm>
              <a:off x="2596" y="26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 flipV="1">
              <a:off x="2740" y="3088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09" name="Freeform 37"/>
            <p:cNvSpPr>
              <a:spLocks/>
            </p:cNvSpPr>
            <p:nvPr/>
          </p:nvSpPr>
          <p:spPr bwMode="auto">
            <a:xfrm>
              <a:off x="2700" y="29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0" name="Line 38"/>
            <p:cNvSpPr>
              <a:spLocks noChangeShapeType="1"/>
            </p:cNvSpPr>
            <p:nvPr/>
          </p:nvSpPr>
          <p:spPr bwMode="auto">
            <a:xfrm flipV="1">
              <a:off x="3604" y="3088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11" name="Freeform 39"/>
            <p:cNvSpPr>
              <a:spLocks/>
            </p:cNvSpPr>
            <p:nvPr/>
          </p:nvSpPr>
          <p:spPr bwMode="auto">
            <a:xfrm>
              <a:off x="3564" y="29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2" name="Line 40"/>
            <p:cNvSpPr>
              <a:spLocks noChangeShapeType="1"/>
            </p:cNvSpPr>
            <p:nvPr/>
          </p:nvSpPr>
          <p:spPr bwMode="auto">
            <a:xfrm flipV="1">
              <a:off x="2740" y="179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13" name="Freeform 41"/>
            <p:cNvSpPr>
              <a:spLocks/>
            </p:cNvSpPr>
            <p:nvPr/>
          </p:nvSpPr>
          <p:spPr bwMode="auto">
            <a:xfrm>
              <a:off x="2700" y="168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4" name="Line 42"/>
            <p:cNvSpPr>
              <a:spLocks noChangeShapeType="1"/>
            </p:cNvSpPr>
            <p:nvPr/>
          </p:nvSpPr>
          <p:spPr bwMode="auto">
            <a:xfrm flipV="1">
              <a:off x="3604" y="179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15" name="Freeform 43"/>
            <p:cNvSpPr>
              <a:spLocks/>
            </p:cNvSpPr>
            <p:nvPr/>
          </p:nvSpPr>
          <p:spPr bwMode="auto">
            <a:xfrm>
              <a:off x="3564" y="168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6" name="Rectangle 44"/>
            <p:cNvSpPr>
              <a:spLocks noChangeArrowheads="1"/>
            </p:cNvSpPr>
            <p:nvPr/>
          </p:nvSpPr>
          <p:spPr bwMode="auto">
            <a:xfrm>
              <a:off x="2682" y="2750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Q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3546" y="2750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Q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8" name="Rectangle 46"/>
            <p:cNvSpPr>
              <a:spLocks noChangeArrowheads="1"/>
            </p:cNvSpPr>
            <p:nvPr/>
          </p:nvSpPr>
          <p:spPr bwMode="auto">
            <a:xfrm>
              <a:off x="3552" y="195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19" name="Freeform 47"/>
            <p:cNvSpPr>
              <a:spLocks/>
            </p:cNvSpPr>
            <p:nvPr/>
          </p:nvSpPr>
          <p:spPr bwMode="auto">
            <a:xfrm>
              <a:off x="4420" y="103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4506" y="1094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Q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21" name="Rectangle 49"/>
            <p:cNvSpPr>
              <a:spLocks noChangeArrowheads="1"/>
            </p:cNvSpPr>
            <p:nvPr/>
          </p:nvSpPr>
          <p:spPr bwMode="auto">
            <a:xfrm>
              <a:off x="2688" y="195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22" name="Line 50"/>
            <p:cNvSpPr>
              <a:spLocks noChangeShapeType="1"/>
            </p:cNvSpPr>
            <p:nvPr/>
          </p:nvSpPr>
          <p:spPr bwMode="auto">
            <a:xfrm>
              <a:off x="292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3" name="Line 51"/>
            <p:cNvSpPr>
              <a:spLocks noChangeShapeType="1"/>
            </p:cNvSpPr>
            <p:nvPr/>
          </p:nvSpPr>
          <p:spPr bwMode="auto">
            <a:xfrm>
              <a:off x="294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4" name="Line 52"/>
            <p:cNvSpPr>
              <a:spLocks noChangeShapeType="1"/>
            </p:cNvSpPr>
            <p:nvPr/>
          </p:nvSpPr>
          <p:spPr bwMode="auto">
            <a:xfrm>
              <a:off x="294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5" name="Line 53"/>
            <p:cNvSpPr>
              <a:spLocks noChangeShapeType="1"/>
            </p:cNvSpPr>
            <p:nvPr/>
          </p:nvSpPr>
          <p:spPr bwMode="auto">
            <a:xfrm>
              <a:off x="295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6" name="Line 54"/>
            <p:cNvSpPr>
              <a:spLocks noChangeShapeType="1"/>
            </p:cNvSpPr>
            <p:nvPr/>
          </p:nvSpPr>
          <p:spPr bwMode="auto">
            <a:xfrm>
              <a:off x="297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7" name="Line 55"/>
            <p:cNvSpPr>
              <a:spLocks noChangeShapeType="1"/>
            </p:cNvSpPr>
            <p:nvPr/>
          </p:nvSpPr>
          <p:spPr bwMode="auto">
            <a:xfrm>
              <a:off x="298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8" name="Line 56"/>
            <p:cNvSpPr>
              <a:spLocks noChangeShapeType="1"/>
            </p:cNvSpPr>
            <p:nvPr/>
          </p:nvSpPr>
          <p:spPr bwMode="auto">
            <a:xfrm>
              <a:off x="298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29" name="Line 57"/>
            <p:cNvSpPr>
              <a:spLocks noChangeShapeType="1"/>
            </p:cNvSpPr>
            <p:nvPr/>
          </p:nvSpPr>
          <p:spPr bwMode="auto">
            <a:xfrm>
              <a:off x="300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301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1" name="Line 59"/>
            <p:cNvSpPr>
              <a:spLocks noChangeShapeType="1"/>
            </p:cNvSpPr>
            <p:nvPr/>
          </p:nvSpPr>
          <p:spPr bwMode="auto">
            <a:xfrm>
              <a:off x="302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>
              <a:off x="303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3" name="Line 61"/>
            <p:cNvSpPr>
              <a:spLocks noChangeShapeType="1"/>
            </p:cNvSpPr>
            <p:nvPr/>
          </p:nvSpPr>
          <p:spPr bwMode="auto">
            <a:xfrm>
              <a:off x="304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4" name="Line 62"/>
            <p:cNvSpPr>
              <a:spLocks noChangeShapeType="1"/>
            </p:cNvSpPr>
            <p:nvPr/>
          </p:nvSpPr>
          <p:spPr bwMode="auto">
            <a:xfrm>
              <a:off x="305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5" name="Line 63"/>
            <p:cNvSpPr>
              <a:spLocks noChangeShapeType="1"/>
            </p:cNvSpPr>
            <p:nvPr/>
          </p:nvSpPr>
          <p:spPr bwMode="auto">
            <a:xfrm>
              <a:off x="306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6" name="Line 64"/>
            <p:cNvSpPr>
              <a:spLocks noChangeShapeType="1"/>
            </p:cNvSpPr>
            <p:nvPr/>
          </p:nvSpPr>
          <p:spPr bwMode="auto">
            <a:xfrm>
              <a:off x="307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7" name="Line 65"/>
            <p:cNvSpPr>
              <a:spLocks noChangeShapeType="1"/>
            </p:cNvSpPr>
            <p:nvPr/>
          </p:nvSpPr>
          <p:spPr bwMode="auto">
            <a:xfrm>
              <a:off x="308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8" name="Line 66"/>
            <p:cNvSpPr>
              <a:spLocks noChangeShapeType="1"/>
            </p:cNvSpPr>
            <p:nvPr/>
          </p:nvSpPr>
          <p:spPr bwMode="auto">
            <a:xfrm>
              <a:off x="310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39" name="Line 67"/>
            <p:cNvSpPr>
              <a:spLocks noChangeShapeType="1"/>
            </p:cNvSpPr>
            <p:nvPr/>
          </p:nvSpPr>
          <p:spPr bwMode="auto">
            <a:xfrm>
              <a:off x="310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0" name="Line 68"/>
            <p:cNvSpPr>
              <a:spLocks noChangeShapeType="1"/>
            </p:cNvSpPr>
            <p:nvPr/>
          </p:nvSpPr>
          <p:spPr bwMode="auto">
            <a:xfrm>
              <a:off x="311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1" name="Line 69"/>
            <p:cNvSpPr>
              <a:spLocks noChangeShapeType="1"/>
            </p:cNvSpPr>
            <p:nvPr/>
          </p:nvSpPr>
          <p:spPr bwMode="auto">
            <a:xfrm>
              <a:off x="313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2" name="Line 70"/>
            <p:cNvSpPr>
              <a:spLocks noChangeShapeType="1"/>
            </p:cNvSpPr>
            <p:nvPr/>
          </p:nvSpPr>
          <p:spPr bwMode="auto">
            <a:xfrm>
              <a:off x="314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3" name="Line 71"/>
            <p:cNvSpPr>
              <a:spLocks noChangeShapeType="1"/>
            </p:cNvSpPr>
            <p:nvPr/>
          </p:nvSpPr>
          <p:spPr bwMode="auto">
            <a:xfrm>
              <a:off x="314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4" name="Line 72"/>
            <p:cNvSpPr>
              <a:spLocks noChangeShapeType="1"/>
            </p:cNvSpPr>
            <p:nvPr/>
          </p:nvSpPr>
          <p:spPr bwMode="auto">
            <a:xfrm>
              <a:off x="316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5" name="Line 73"/>
            <p:cNvSpPr>
              <a:spLocks noChangeShapeType="1"/>
            </p:cNvSpPr>
            <p:nvPr/>
          </p:nvSpPr>
          <p:spPr bwMode="auto">
            <a:xfrm>
              <a:off x="317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6" name="Line 74"/>
            <p:cNvSpPr>
              <a:spLocks noChangeShapeType="1"/>
            </p:cNvSpPr>
            <p:nvPr/>
          </p:nvSpPr>
          <p:spPr bwMode="auto">
            <a:xfrm>
              <a:off x="318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7" name="Line 75"/>
            <p:cNvSpPr>
              <a:spLocks noChangeShapeType="1"/>
            </p:cNvSpPr>
            <p:nvPr/>
          </p:nvSpPr>
          <p:spPr bwMode="auto">
            <a:xfrm>
              <a:off x="319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8" name="Line 76"/>
            <p:cNvSpPr>
              <a:spLocks noChangeShapeType="1"/>
            </p:cNvSpPr>
            <p:nvPr/>
          </p:nvSpPr>
          <p:spPr bwMode="auto">
            <a:xfrm>
              <a:off x="320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49" name="Line 77"/>
            <p:cNvSpPr>
              <a:spLocks noChangeShapeType="1"/>
            </p:cNvSpPr>
            <p:nvPr/>
          </p:nvSpPr>
          <p:spPr bwMode="auto">
            <a:xfrm>
              <a:off x="321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0" name="Line 78"/>
            <p:cNvSpPr>
              <a:spLocks noChangeShapeType="1"/>
            </p:cNvSpPr>
            <p:nvPr/>
          </p:nvSpPr>
          <p:spPr bwMode="auto">
            <a:xfrm>
              <a:off x="322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1" name="Line 79"/>
            <p:cNvSpPr>
              <a:spLocks noChangeShapeType="1"/>
            </p:cNvSpPr>
            <p:nvPr/>
          </p:nvSpPr>
          <p:spPr bwMode="auto">
            <a:xfrm>
              <a:off x="323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2" name="Line 80"/>
            <p:cNvSpPr>
              <a:spLocks noChangeShapeType="1"/>
            </p:cNvSpPr>
            <p:nvPr/>
          </p:nvSpPr>
          <p:spPr bwMode="auto">
            <a:xfrm>
              <a:off x="324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3" name="Line 81"/>
            <p:cNvSpPr>
              <a:spLocks noChangeShapeType="1"/>
            </p:cNvSpPr>
            <p:nvPr/>
          </p:nvSpPr>
          <p:spPr bwMode="auto">
            <a:xfrm>
              <a:off x="326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4" name="Line 82"/>
            <p:cNvSpPr>
              <a:spLocks noChangeShapeType="1"/>
            </p:cNvSpPr>
            <p:nvPr/>
          </p:nvSpPr>
          <p:spPr bwMode="auto">
            <a:xfrm>
              <a:off x="326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5" name="Line 83"/>
            <p:cNvSpPr>
              <a:spLocks noChangeShapeType="1"/>
            </p:cNvSpPr>
            <p:nvPr/>
          </p:nvSpPr>
          <p:spPr bwMode="auto">
            <a:xfrm>
              <a:off x="327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6" name="Line 84"/>
            <p:cNvSpPr>
              <a:spLocks noChangeShapeType="1"/>
            </p:cNvSpPr>
            <p:nvPr/>
          </p:nvSpPr>
          <p:spPr bwMode="auto">
            <a:xfrm>
              <a:off x="329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7" name="Line 85"/>
            <p:cNvSpPr>
              <a:spLocks noChangeShapeType="1"/>
            </p:cNvSpPr>
            <p:nvPr/>
          </p:nvSpPr>
          <p:spPr bwMode="auto">
            <a:xfrm>
              <a:off x="330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8" name="Line 86"/>
            <p:cNvSpPr>
              <a:spLocks noChangeShapeType="1"/>
            </p:cNvSpPr>
            <p:nvPr/>
          </p:nvSpPr>
          <p:spPr bwMode="auto">
            <a:xfrm>
              <a:off x="330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59" name="Line 87"/>
            <p:cNvSpPr>
              <a:spLocks noChangeShapeType="1"/>
            </p:cNvSpPr>
            <p:nvPr/>
          </p:nvSpPr>
          <p:spPr bwMode="auto">
            <a:xfrm>
              <a:off x="332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0" name="Line 88"/>
            <p:cNvSpPr>
              <a:spLocks noChangeShapeType="1"/>
            </p:cNvSpPr>
            <p:nvPr/>
          </p:nvSpPr>
          <p:spPr bwMode="auto">
            <a:xfrm>
              <a:off x="333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1" name="Line 89"/>
            <p:cNvSpPr>
              <a:spLocks noChangeShapeType="1"/>
            </p:cNvSpPr>
            <p:nvPr/>
          </p:nvSpPr>
          <p:spPr bwMode="auto">
            <a:xfrm>
              <a:off x="334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2" name="Line 90"/>
            <p:cNvSpPr>
              <a:spLocks noChangeShapeType="1"/>
            </p:cNvSpPr>
            <p:nvPr/>
          </p:nvSpPr>
          <p:spPr bwMode="auto">
            <a:xfrm>
              <a:off x="335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3" name="Line 91"/>
            <p:cNvSpPr>
              <a:spLocks noChangeShapeType="1"/>
            </p:cNvSpPr>
            <p:nvPr/>
          </p:nvSpPr>
          <p:spPr bwMode="auto">
            <a:xfrm>
              <a:off x="336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4" name="Line 92"/>
            <p:cNvSpPr>
              <a:spLocks noChangeShapeType="1"/>
            </p:cNvSpPr>
            <p:nvPr/>
          </p:nvSpPr>
          <p:spPr bwMode="auto">
            <a:xfrm>
              <a:off x="337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5" name="Line 93"/>
            <p:cNvSpPr>
              <a:spLocks noChangeShapeType="1"/>
            </p:cNvSpPr>
            <p:nvPr/>
          </p:nvSpPr>
          <p:spPr bwMode="auto">
            <a:xfrm>
              <a:off x="338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6" name="Line 94"/>
            <p:cNvSpPr>
              <a:spLocks noChangeShapeType="1"/>
            </p:cNvSpPr>
            <p:nvPr/>
          </p:nvSpPr>
          <p:spPr bwMode="auto">
            <a:xfrm>
              <a:off x="339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7" name="Line 95"/>
            <p:cNvSpPr>
              <a:spLocks noChangeShapeType="1"/>
            </p:cNvSpPr>
            <p:nvPr/>
          </p:nvSpPr>
          <p:spPr bwMode="auto">
            <a:xfrm>
              <a:off x="340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8" name="Line 96"/>
            <p:cNvSpPr>
              <a:spLocks noChangeShapeType="1"/>
            </p:cNvSpPr>
            <p:nvPr/>
          </p:nvSpPr>
          <p:spPr bwMode="auto">
            <a:xfrm>
              <a:off x="342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69" name="Rectangle 97"/>
            <p:cNvSpPr>
              <a:spLocks noChangeArrowheads="1"/>
            </p:cNvSpPr>
            <p:nvPr/>
          </p:nvSpPr>
          <p:spPr bwMode="auto">
            <a:xfrm>
              <a:off x="3134" y="188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k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70" name="Line 98"/>
            <p:cNvSpPr>
              <a:spLocks noChangeShapeType="1"/>
            </p:cNvSpPr>
            <p:nvPr/>
          </p:nvSpPr>
          <p:spPr bwMode="auto">
            <a:xfrm>
              <a:off x="287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1" name="Line 99"/>
            <p:cNvSpPr>
              <a:spLocks noChangeShapeType="1"/>
            </p:cNvSpPr>
            <p:nvPr/>
          </p:nvSpPr>
          <p:spPr bwMode="auto">
            <a:xfrm>
              <a:off x="289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2" name="Line 100"/>
            <p:cNvSpPr>
              <a:spLocks noChangeShapeType="1"/>
            </p:cNvSpPr>
            <p:nvPr/>
          </p:nvSpPr>
          <p:spPr bwMode="auto">
            <a:xfrm>
              <a:off x="289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3" name="Line 101"/>
            <p:cNvSpPr>
              <a:spLocks noChangeShapeType="1"/>
            </p:cNvSpPr>
            <p:nvPr/>
          </p:nvSpPr>
          <p:spPr bwMode="auto">
            <a:xfrm>
              <a:off x="290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4" name="Line 102"/>
            <p:cNvSpPr>
              <a:spLocks noChangeShapeType="1"/>
            </p:cNvSpPr>
            <p:nvPr/>
          </p:nvSpPr>
          <p:spPr bwMode="auto">
            <a:xfrm>
              <a:off x="292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5" name="Line 103"/>
            <p:cNvSpPr>
              <a:spLocks noChangeShapeType="1"/>
            </p:cNvSpPr>
            <p:nvPr/>
          </p:nvSpPr>
          <p:spPr bwMode="auto">
            <a:xfrm>
              <a:off x="293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6" name="Line 104"/>
            <p:cNvSpPr>
              <a:spLocks noChangeShapeType="1"/>
            </p:cNvSpPr>
            <p:nvPr/>
          </p:nvSpPr>
          <p:spPr bwMode="auto">
            <a:xfrm>
              <a:off x="293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7" name="Line 105"/>
            <p:cNvSpPr>
              <a:spLocks noChangeShapeType="1"/>
            </p:cNvSpPr>
            <p:nvPr/>
          </p:nvSpPr>
          <p:spPr bwMode="auto">
            <a:xfrm>
              <a:off x="295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8" name="Line 106"/>
            <p:cNvSpPr>
              <a:spLocks noChangeShapeType="1"/>
            </p:cNvSpPr>
            <p:nvPr/>
          </p:nvSpPr>
          <p:spPr bwMode="auto">
            <a:xfrm>
              <a:off x="296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79" name="Line 107"/>
            <p:cNvSpPr>
              <a:spLocks noChangeShapeType="1"/>
            </p:cNvSpPr>
            <p:nvPr/>
          </p:nvSpPr>
          <p:spPr bwMode="auto">
            <a:xfrm>
              <a:off x="297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0" name="Line 108"/>
            <p:cNvSpPr>
              <a:spLocks noChangeShapeType="1"/>
            </p:cNvSpPr>
            <p:nvPr/>
          </p:nvSpPr>
          <p:spPr bwMode="auto">
            <a:xfrm>
              <a:off x="298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1" name="Line 109"/>
            <p:cNvSpPr>
              <a:spLocks noChangeShapeType="1"/>
            </p:cNvSpPr>
            <p:nvPr/>
          </p:nvSpPr>
          <p:spPr bwMode="auto">
            <a:xfrm>
              <a:off x="299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2" name="Line 110"/>
            <p:cNvSpPr>
              <a:spLocks noChangeShapeType="1"/>
            </p:cNvSpPr>
            <p:nvPr/>
          </p:nvSpPr>
          <p:spPr bwMode="auto">
            <a:xfrm>
              <a:off x="300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3" name="Line 111"/>
            <p:cNvSpPr>
              <a:spLocks noChangeShapeType="1"/>
            </p:cNvSpPr>
            <p:nvPr/>
          </p:nvSpPr>
          <p:spPr bwMode="auto">
            <a:xfrm>
              <a:off x="301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4" name="Line 112"/>
            <p:cNvSpPr>
              <a:spLocks noChangeShapeType="1"/>
            </p:cNvSpPr>
            <p:nvPr/>
          </p:nvSpPr>
          <p:spPr bwMode="auto">
            <a:xfrm>
              <a:off x="302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5" name="Line 113"/>
            <p:cNvSpPr>
              <a:spLocks noChangeShapeType="1"/>
            </p:cNvSpPr>
            <p:nvPr/>
          </p:nvSpPr>
          <p:spPr bwMode="auto">
            <a:xfrm>
              <a:off x="303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6" name="Line 114"/>
            <p:cNvSpPr>
              <a:spLocks noChangeShapeType="1"/>
            </p:cNvSpPr>
            <p:nvPr/>
          </p:nvSpPr>
          <p:spPr bwMode="auto">
            <a:xfrm>
              <a:off x="305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7" name="Line 115"/>
            <p:cNvSpPr>
              <a:spLocks noChangeShapeType="1"/>
            </p:cNvSpPr>
            <p:nvPr/>
          </p:nvSpPr>
          <p:spPr bwMode="auto">
            <a:xfrm>
              <a:off x="305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8" name="Line 116"/>
            <p:cNvSpPr>
              <a:spLocks noChangeShapeType="1"/>
            </p:cNvSpPr>
            <p:nvPr/>
          </p:nvSpPr>
          <p:spPr bwMode="auto">
            <a:xfrm>
              <a:off x="306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89" name="Line 117"/>
            <p:cNvSpPr>
              <a:spLocks noChangeShapeType="1"/>
            </p:cNvSpPr>
            <p:nvPr/>
          </p:nvSpPr>
          <p:spPr bwMode="auto">
            <a:xfrm>
              <a:off x="308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0" name="Line 118"/>
            <p:cNvSpPr>
              <a:spLocks noChangeShapeType="1"/>
            </p:cNvSpPr>
            <p:nvPr/>
          </p:nvSpPr>
          <p:spPr bwMode="auto">
            <a:xfrm>
              <a:off x="309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1" name="Line 119"/>
            <p:cNvSpPr>
              <a:spLocks noChangeShapeType="1"/>
            </p:cNvSpPr>
            <p:nvPr/>
          </p:nvSpPr>
          <p:spPr bwMode="auto">
            <a:xfrm>
              <a:off x="309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2" name="Line 120"/>
            <p:cNvSpPr>
              <a:spLocks noChangeShapeType="1"/>
            </p:cNvSpPr>
            <p:nvPr/>
          </p:nvSpPr>
          <p:spPr bwMode="auto">
            <a:xfrm>
              <a:off x="311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3" name="Line 121"/>
            <p:cNvSpPr>
              <a:spLocks noChangeShapeType="1"/>
            </p:cNvSpPr>
            <p:nvPr/>
          </p:nvSpPr>
          <p:spPr bwMode="auto">
            <a:xfrm>
              <a:off x="312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4" name="Line 122"/>
            <p:cNvSpPr>
              <a:spLocks noChangeShapeType="1"/>
            </p:cNvSpPr>
            <p:nvPr/>
          </p:nvSpPr>
          <p:spPr bwMode="auto">
            <a:xfrm>
              <a:off x="313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5" name="Line 123"/>
            <p:cNvSpPr>
              <a:spLocks noChangeShapeType="1"/>
            </p:cNvSpPr>
            <p:nvPr/>
          </p:nvSpPr>
          <p:spPr bwMode="auto">
            <a:xfrm>
              <a:off x="314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6" name="Line 124"/>
            <p:cNvSpPr>
              <a:spLocks noChangeShapeType="1"/>
            </p:cNvSpPr>
            <p:nvPr/>
          </p:nvSpPr>
          <p:spPr bwMode="auto">
            <a:xfrm>
              <a:off x="315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7" name="Line 125"/>
            <p:cNvSpPr>
              <a:spLocks noChangeShapeType="1"/>
            </p:cNvSpPr>
            <p:nvPr/>
          </p:nvSpPr>
          <p:spPr bwMode="auto">
            <a:xfrm>
              <a:off x="316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8" name="Line 126"/>
            <p:cNvSpPr>
              <a:spLocks noChangeShapeType="1"/>
            </p:cNvSpPr>
            <p:nvPr/>
          </p:nvSpPr>
          <p:spPr bwMode="auto">
            <a:xfrm>
              <a:off x="317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599" name="Line 127"/>
            <p:cNvSpPr>
              <a:spLocks noChangeShapeType="1"/>
            </p:cNvSpPr>
            <p:nvPr/>
          </p:nvSpPr>
          <p:spPr bwMode="auto">
            <a:xfrm>
              <a:off x="318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0" name="Line 128"/>
            <p:cNvSpPr>
              <a:spLocks noChangeShapeType="1"/>
            </p:cNvSpPr>
            <p:nvPr/>
          </p:nvSpPr>
          <p:spPr bwMode="auto">
            <a:xfrm>
              <a:off x="319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1" name="Line 129"/>
            <p:cNvSpPr>
              <a:spLocks noChangeShapeType="1"/>
            </p:cNvSpPr>
            <p:nvPr/>
          </p:nvSpPr>
          <p:spPr bwMode="auto">
            <a:xfrm>
              <a:off x="321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2" name="Line 130"/>
            <p:cNvSpPr>
              <a:spLocks noChangeShapeType="1"/>
            </p:cNvSpPr>
            <p:nvPr/>
          </p:nvSpPr>
          <p:spPr bwMode="auto">
            <a:xfrm>
              <a:off x="321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3" name="Line 131"/>
            <p:cNvSpPr>
              <a:spLocks noChangeShapeType="1"/>
            </p:cNvSpPr>
            <p:nvPr/>
          </p:nvSpPr>
          <p:spPr bwMode="auto">
            <a:xfrm>
              <a:off x="322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4" name="Line 132"/>
            <p:cNvSpPr>
              <a:spLocks noChangeShapeType="1"/>
            </p:cNvSpPr>
            <p:nvPr/>
          </p:nvSpPr>
          <p:spPr bwMode="auto">
            <a:xfrm>
              <a:off x="324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5" name="Line 133"/>
            <p:cNvSpPr>
              <a:spLocks noChangeShapeType="1"/>
            </p:cNvSpPr>
            <p:nvPr/>
          </p:nvSpPr>
          <p:spPr bwMode="auto">
            <a:xfrm>
              <a:off x="325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6" name="Line 134"/>
            <p:cNvSpPr>
              <a:spLocks noChangeShapeType="1"/>
            </p:cNvSpPr>
            <p:nvPr/>
          </p:nvSpPr>
          <p:spPr bwMode="auto">
            <a:xfrm>
              <a:off x="325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7" name="Line 135"/>
            <p:cNvSpPr>
              <a:spLocks noChangeShapeType="1"/>
            </p:cNvSpPr>
            <p:nvPr/>
          </p:nvSpPr>
          <p:spPr bwMode="auto">
            <a:xfrm>
              <a:off x="327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8" name="Line 136"/>
            <p:cNvSpPr>
              <a:spLocks noChangeShapeType="1"/>
            </p:cNvSpPr>
            <p:nvPr/>
          </p:nvSpPr>
          <p:spPr bwMode="auto">
            <a:xfrm>
              <a:off x="328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09" name="Line 137"/>
            <p:cNvSpPr>
              <a:spLocks noChangeShapeType="1"/>
            </p:cNvSpPr>
            <p:nvPr/>
          </p:nvSpPr>
          <p:spPr bwMode="auto">
            <a:xfrm>
              <a:off x="329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0" name="Line 138"/>
            <p:cNvSpPr>
              <a:spLocks noChangeShapeType="1"/>
            </p:cNvSpPr>
            <p:nvPr/>
          </p:nvSpPr>
          <p:spPr bwMode="auto">
            <a:xfrm>
              <a:off x="330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1" name="Line 139"/>
            <p:cNvSpPr>
              <a:spLocks noChangeShapeType="1"/>
            </p:cNvSpPr>
            <p:nvPr/>
          </p:nvSpPr>
          <p:spPr bwMode="auto">
            <a:xfrm>
              <a:off x="331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2" name="Line 140"/>
            <p:cNvSpPr>
              <a:spLocks noChangeShapeType="1"/>
            </p:cNvSpPr>
            <p:nvPr/>
          </p:nvSpPr>
          <p:spPr bwMode="auto">
            <a:xfrm>
              <a:off x="332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3" name="Line 141"/>
            <p:cNvSpPr>
              <a:spLocks noChangeShapeType="1"/>
            </p:cNvSpPr>
            <p:nvPr/>
          </p:nvSpPr>
          <p:spPr bwMode="auto">
            <a:xfrm>
              <a:off x="333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4" name="Line 142"/>
            <p:cNvSpPr>
              <a:spLocks noChangeShapeType="1"/>
            </p:cNvSpPr>
            <p:nvPr/>
          </p:nvSpPr>
          <p:spPr bwMode="auto">
            <a:xfrm>
              <a:off x="334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5" name="Line 143"/>
            <p:cNvSpPr>
              <a:spLocks noChangeShapeType="1"/>
            </p:cNvSpPr>
            <p:nvPr/>
          </p:nvSpPr>
          <p:spPr bwMode="auto">
            <a:xfrm>
              <a:off x="335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6" name="Line 144"/>
            <p:cNvSpPr>
              <a:spLocks noChangeShapeType="1"/>
            </p:cNvSpPr>
            <p:nvPr/>
          </p:nvSpPr>
          <p:spPr bwMode="auto">
            <a:xfrm>
              <a:off x="337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7" name="Line 145"/>
            <p:cNvSpPr>
              <a:spLocks noChangeShapeType="1"/>
            </p:cNvSpPr>
            <p:nvPr/>
          </p:nvSpPr>
          <p:spPr bwMode="auto">
            <a:xfrm>
              <a:off x="337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8" name="Line 146"/>
            <p:cNvSpPr>
              <a:spLocks noChangeShapeType="1"/>
            </p:cNvSpPr>
            <p:nvPr/>
          </p:nvSpPr>
          <p:spPr bwMode="auto">
            <a:xfrm>
              <a:off x="338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19" name="Line 147"/>
            <p:cNvSpPr>
              <a:spLocks noChangeShapeType="1"/>
            </p:cNvSpPr>
            <p:nvPr/>
          </p:nvSpPr>
          <p:spPr bwMode="auto">
            <a:xfrm>
              <a:off x="340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0" name="Line 148"/>
            <p:cNvSpPr>
              <a:spLocks noChangeShapeType="1"/>
            </p:cNvSpPr>
            <p:nvPr/>
          </p:nvSpPr>
          <p:spPr bwMode="auto">
            <a:xfrm>
              <a:off x="341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1" name="Line 149"/>
            <p:cNvSpPr>
              <a:spLocks noChangeShapeType="1"/>
            </p:cNvSpPr>
            <p:nvPr/>
          </p:nvSpPr>
          <p:spPr bwMode="auto">
            <a:xfrm>
              <a:off x="341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2" name="Line 150"/>
            <p:cNvSpPr>
              <a:spLocks noChangeShapeType="1"/>
            </p:cNvSpPr>
            <p:nvPr/>
          </p:nvSpPr>
          <p:spPr bwMode="auto">
            <a:xfrm>
              <a:off x="343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3" name="Line 151"/>
            <p:cNvSpPr>
              <a:spLocks noChangeShapeType="1"/>
            </p:cNvSpPr>
            <p:nvPr/>
          </p:nvSpPr>
          <p:spPr bwMode="auto">
            <a:xfrm>
              <a:off x="344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5" name="Line 153"/>
            <p:cNvSpPr>
              <a:spLocks noChangeShapeType="1"/>
            </p:cNvSpPr>
            <p:nvPr/>
          </p:nvSpPr>
          <p:spPr bwMode="auto">
            <a:xfrm>
              <a:off x="289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7" name="Line 155"/>
            <p:cNvSpPr>
              <a:spLocks noChangeShapeType="1"/>
            </p:cNvSpPr>
            <p:nvPr/>
          </p:nvSpPr>
          <p:spPr bwMode="auto">
            <a:xfrm>
              <a:off x="291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8" name="Line 156"/>
            <p:cNvSpPr>
              <a:spLocks noChangeShapeType="1"/>
            </p:cNvSpPr>
            <p:nvPr/>
          </p:nvSpPr>
          <p:spPr bwMode="auto">
            <a:xfrm>
              <a:off x="292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29" name="Line 157"/>
            <p:cNvSpPr>
              <a:spLocks noChangeShapeType="1"/>
            </p:cNvSpPr>
            <p:nvPr/>
          </p:nvSpPr>
          <p:spPr bwMode="auto">
            <a:xfrm>
              <a:off x="293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0" name="Line 158"/>
            <p:cNvSpPr>
              <a:spLocks noChangeShapeType="1"/>
            </p:cNvSpPr>
            <p:nvPr/>
          </p:nvSpPr>
          <p:spPr bwMode="auto">
            <a:xfrm>
              <a:off x="294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1" name="Line 159"/>
            <p:cNvSpPr>
              <a:spLocks noChangeShapeType="1"/>
            </p:cNvSpPr>
            <p:nvPr/>
          </p:nvSpPr>
          <p:spPr bwMode="auto">
            <a:xfrm>
              <a:off x="295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2" name="Line 160"/>
            <p:cNvSpPr>
              <a:spLocks noChangeShapeType="1"/>
            </p:cNvSpPr>
            <p:nvPr/>
          </p:nvSpPr>
          <p:spPr bwMode="auto">
            <a:xfrm>
              <a:off x="296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3" name="Line 161"/>
            <p:cNvSpPr>
              <a:spLocks noChangeShapeType="1"/>
            </p:cNvSpPr>
            <p:nvPr/>
          </p:nvSpPr>
          <p:spPr bwMode="auto">
            <a:xfrm>
              <a:off x="297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4" name="Line 162"/>
            <p:cNvSpPr>
              <a:spLocks noChangeShapeType="1"/>
            </p:cNvSpPr>
            <p:nvPr/>
          </p:nvSpPr>
          <p:spPr bwMode="auto">
            <a:xfrm>
              <a:off x="299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5" name="Line 163"/>
            <p:cNvSpPr>
              <a:spLocks noChangeShapeType="1"/>
            </p:cNvSpPr>
            <p:nvPr/>
          </p:nvSpPr>
          <p:spPr bwMode="auto">
            <a:xfrm>
              <a:off x="299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6" name="Line 164"/>
            <p:cNvSpPr>
              <a:spLocks noChangeShapeType="1"/>
            </p:cNvSpPr>
            <p:nvPr/>
          </p:nvSpPr>
          <p:spPr bwMode="auto">
            <a:xfrm>
              <a:off x="300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7" name="Line 165"/>
            <p:cNvSpPr>
              <a:spLocks noChangeShapeType="1"/>
            </p:cNvSpPr>
            <p:nvPr/>
          </p:nvSpPr>
          <p:spPr bwMode="auto">
            <a:xfrm>
              <a:off x="302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8" name="Line 166"/>
            <p:cNvSpPr>
              <a:spLocks noChangeShapeType="1"/>
            </p:cNvSpPr>
            <p:nvPr/>
          </p:nvSpPr>
          <p:spPr bwMode="auto">
            <a:xfrm>
              <a:off x="303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39" name="Line 167"/>
            <p:cNvSpPr>
              <a:spLocks noChangeShapeType="1"/>
            </p:cNvSpPr>
            <p:nvPr/>
          </p:nvSpPr>
          <p:spPr bwMode="auto">
            <a:xfrm>
              <a:off x="303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0" name="Line 168"/>
            <p:cNvSpPr>
              <a:spLocks noChangeShapeType="1"/>
            </p:cNvSpPr>
            <p:nvPr/>
          </p:nvSpPr>
          <p:spPr bwMode="auto">
            <a:xfrm>
              <a:off x="305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1" name="Line 169"/>
            <p:cNvSpPr>
              <a:spLocks noChangeShapeType="1"/>
            </p:cNvSpPr>
            <p:nvPr/>
          </p:nvSpPr>
          <p:spPr bwMode="auto">
            <a:xfrm>
              <a:off x="306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2" name="Line 170"/>
            <p:cNvSpPr>
              <a:spLocks noChangeShapeType="1"/>
            </p:cNvSpPr>
            <p:nvPr/>
          </p:nvSpPr>
          <p:spPr bwMode="auto">
            <a:xfrm>
              <a:off x="307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3" name="Line 171"/>
            <p:cNvSpPr>
              <a:spLocks noChangeShapeType="1"/>
            </p:cNvSpPr>
            <p:nvPr/>
          </p:nvSpPr>
          <p:spPr bwMode="auto">
            <a:xfrm>
              <a:off x="308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4" name="Line 172"/>
            <p:cNvSpPr>
              <a:spLocks noChangeShapeType="1"/>
            </p:cNvSpPr>
            <p:nvPr/>
          </p:nvSpPr>
          <p:spPr bwMode="auto">
            <a:xfrm>
              <a:off x="309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5" name="Line 173"/>
            <p:cNvSpPr>
              <a:spLocks noChangeShapeType="1"/>
            </p:cNvSpPr>
            <p:nvPr/>
          </p:nvSpPr>
          <p:spPr bwMode="auto">
            <a:xfrm>
              <a:off x="310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6" name="Line 174"/>
            <p:cNvSpPr>
              <a:spLocks noChangeShapeType="1"/>
            </p:cNvSpPr>
            <p:nvPr/>
          </p:nvSpPr>
          <p:spPr bwMode="auto">
            <a:xfrm>
              <a:off x="311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7" name="Line 175"/>
            <p:cNvSpPr>
              <a:spLocks noChangeShapeType="1"/>
            </p:cNvSpPr>
            <p:nvPr/>
          </p:nvSpPr>
          <p:spPr bwMode="auto">
            <a:xfrm>
              <a:off x="312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8" name="Line 176"/>
            <p:cNvSpPr>
              <a:spLocks noChangeShapeType="1"/>
            </p:cNvSpPr>
            <p:nvPr/>
          </p:nvSpPr>
          <p:spPr bwMode="auto">
            <a:xfrm>
              <a:off x="313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49" name="Line 177"/>
            <p:cNvSpPr>
              <a:spLocks noChangeShapeType="1"/>
            </p:cNvSpPr>
            <p:nvPr/>
          </p:nvSpPr>
          <p:spPr bwMode="auto">
            <a:xfrm>
              <a:off x="315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0" name="Line 178"/>
            <p:cNvSpPr>
              <a:spLocks noChangeShapeType="1"/>
            </p:cNvSpPr>
            <p:nvPr/>
          </p:nvSpPr>
          <p:spPr bwMode="auto">
            <a:xfrm>
              <a:off x="315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1" name="Line 179"/>
            <p:cNvSpPr>
              <a:spLocks noChangeShapeType="1"/>
            </p:cNvSpPr>
            <p:nvPr/>
          </p:nvSpPr>
          <p:spPr bwMode="auto">
            <a:xfrm>
              <a:off x="316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2" name="Line 180"/>
            <p:cNvSpPr>
              <a:spLocks noChangeShapeType="1"/>
            </p:cNvSpPr>
            <p:nvPr/>
          </p:nvSpPr>
          <p:spPr bwMode="auto">
            <a:xfrm>
              <a:off x="318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3" name="Line 181"/>
            <p:cNvSpPr>
              <a:spLocks noChangeShapeType="1"/>
            </p:cNvSpPr>
            <p:nvPr/>
          </p:nvSpPr>
          <p:spPr bwMode="auto">
            <a:xfrm>
              <a:off x="319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4" name="Line 182"/>
            <p:cNvSpPr>
              <a:spLocks noChangeShapeType="1"/>
            </p:cNvSpPr>
            <p:nvPr/>
          </p:nvSpPr>
          <p:spPr bwMode="auto">
            <a:xfrm>
              <a:off x="319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5" name="Line 183"/>
            <p:cNvSpPr>
              <a:spLocks noChangeShapeType="1"/>
            </p:cNvSpPr>
            <p:nvPr/>
          </p:nvSpPr>
          <p:spPr bwMode="auto">
            <a:xfrm>
              <a:off x="321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6" name="Line 184"/>
            <p:cNvSpPr>
              <a:spLocks noChangeShapeType="1"/>
            </p:cNvSpPr>
            <p:nvPr/>
          </p:nvSpPr>
          <p:spPr bwMode="auto">
            <a:xfrm>
              <a:off x="322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7" name="Line 185"/>
            <p:cNvSpPr>
              <a:spLocks noChangeShapeType="1"/>
            </p:cNvSpPr>
            <p:nvPr/>
          </p:nvSpPr>
          <p:spPr bwMode="auto">
            <a:xfrm>
              <a:off x="323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8" name="Line 186"/>
            <p:cNvSpPr>
              <a:spLocks noChangeShapeType="1"/>
            </p:cNvSpPr>
            <p:nvPr/>
          </p:nvSpPr>
          <p:spPr bwMode="auto">
            <a:xfrm>
              <a:off x="324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59" name="Line 187"/>
            <p:cNvSpPr>
              <a:spLocks noChangeShapeType="1"/>
            </p:cNvSpPr>
            <p:nvPr/>
          </p:nvSpPr>
          <p:spPr bwMode="auto">
            <a:xfrm>
              <a:off x="325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0" name="Line 188"/>
            <p:cNvSpPr>
              <a:spLocks noChangeShapeType="1"/>
            </p:cNvSpPr>
            <p:nvPr/>
          </p:nvSpPr>
          <p:spPr bwMode="auto">
            <a:xfrm>
              <a:off x="326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1" name="Line 189"/>
            <p:cNvSpPr>
              <a:spLocks noChangeShapeType="1"/>
            </p:cNvSpPr>
            <p:nvPr/>
          </p:nvSpPr>
          <p:spPr bwMode="auto">
            <a:xfrm>
              <a:off x="327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2" name="Line 190"/>
            <p:cNvSpPr>
              <a:spLocks noChangeShapeType="1"/>
            </p:cNvSpPr>
            <p:nvPr/>
          </p:nvSpPr>
          <p:spPr bwMode="auto">
            <a:xfrm>
              <a:off x="328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3" name="Line 191"/>
            <p:cNvSpPr>
              <a:spLocks noChangeShapeType="1"/>
            </p:cNvSpPr>
            <p:nvPr/>
          </p:nvSpPr>
          <p:spPr bwMode="auto">
            <a:xfrm>
              <a:off x="329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4" name="Line 192"/>
            <p:cNvSpPr>
              <a:spLocks noChangeShapeType="1"/>
            </p:cNvSpPr>
            <p:nvPr/>
          </p:nvSpPr>
          <p:spPr bwMode="auto">
            <a:xfrm>
              <a:off x="331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5" name="Line 193"/>
            <p:cNvSpPr>
              <a:spLocks noChangeShapeType="1"/>
            </p:cNvSpPr>
            <p:nvPr/>
          </p:nvSpPr>
          <p:spPr bwMode="auto">
            <a:xfrm>
              <a:off x="331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6" name="Line 194"/>
            <p:cNvSpPr>
              <a:spLocks noChangeShapeType="1"/>
            </p:cNvSpPr>
            <p:nvPr/>
          </p:nvSpPr>
          <p:spPr bwMode="auto">
            <a:xfrm>
              <a:off x="332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7" name="Line 195"/>
            <p:cNvSpPr>
              <a:spLocks noChangeShapeType="1"/>
            </p:cNvSpPr>
            <p:nvPr/>
          </p:nvSpPr>
          <p:spPr bwMode="auto">
            <a:xfrm>
              <a:off x="334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8" name="Line 196"/>
            <p:cNvSpPr>
              <a:spLocks noChangeShapeType="1"/>
            </p:cNvSpPr>
            <p:nvPr/>
          </p:nvSpPr>
          <p:spPr bwMode="auto">
            <a:xfrm>
              <a:off x="335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69" name="Line 197"/>
            <p:cNvSpPr>
              <a:spLocks noChangeShapeType="1"/>
            </p:cNvSpPr>
            <p:nvPr/>
          </p:nvSpPr>
          <p:spPr bwMode="auto">
            <a:xfrm>
              <a:off x="335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0" name="Line 198"/>
            <p:cNvSpPr>
              <a:spLocks noChangeShapeType="1"/>
            </p:cNvSpPr>
            <p:nvPr/>
          </p:nvSpPr>
          <p:spPr bwMode="auto">
            <a:xfrm>
              <a:off x="337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1" name="Line 199"/>
            <p:cNvSpPr>
              <a:spLocks noChangeShapeType="1"/>
            </p:cNvSpPr>
            <p:nvPr/>
          </p:nvSpPr>
          <p:spPr bwMode="auto">
            <a:xfrm>
              <a:off x="338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2" name="Line 200"/>
            <p:cNvSpPr>
              <a:spLocks noChangeShapeType="1"/>
            </p:cNvSpPr>
            <p:nvPr/>
          </p:nvSpPr>
          <p:spPr bwMode="auto">
            <a:xfrm>
              <a:off x="339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3" name="Line 201"/>
            <p:cNvSpPr>
              <a:spLocks noChangeShapeType="1"/>
            </p:cNvSpPr>
            <p:nvPr/>
          </p:nvSpPr>
          <p:spPr bwMode="auto">
            <a:xfrm>
              <a:off x="340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4" name="Line 202"/>
            <p:cNvSpPr>
              <a:spLocks noChangeShapeType="1"/>
            </p:cNvSpPr>
            <p:nvPr/>
          </p:nvSpPr>
          <p:spPr bwMode="auto">
            <a:xfrm>
              <a:off x="341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5" name="Line 203"/>
            <p:cNvSpPr>
              <a:spLocks noChangeShapeType="1"/>
            </p:cNvSpPr>
            <p:nvPr/>
          </p:nvSpPr>
          <p:spPr bwMode="auto">
            <a:xfrm>
              <a:off x="342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6" name="Line 204"/>
            <p:cNvSpPr>
              <a:spLocks noChangeShapeType="1"/>
            </p:cNvSpPr>
            <p:nvPr/>
          </p:nvSpPr>
          <p:spPr bwMode="auto">
            <a:xfrm>
              <a:off x="343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7" name="Line 205"/>
            <p:cNvSpPr>
              <a:spLocks noChangeShapeType="1"/>
            </p:cNvSpPr>
            <p:nvPr/>
          </p:nvSpPr>
          <p:spPr bwMode="auto">
            <a:xfrm>
              <a:off x="344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78" name="Rectangle 206"/>
            <p:cNvSpPr>
              <a:spLocks noChangeArrowheads="1"/>
            </p:cNvSpPr>
            <p:nvPr/>
          </p:nvSpPr>
          <p:spPr bwMode="auto">
            <a:xfrm>
              <a:off x="3124" y="139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k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679" name="Rectangle 207"/>
            <p:cNvSpPr>
              <a:spLocks noChangeArrowheads="1"/>
            </p:cNvSpPr>
            <p:nvPr/>
          </p:nvSpPr>
          <p:spPr bwMode="auto">
            <a:xfrm>
              <a:off x="4440" y="2030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k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680" name="Line 209"/>
            <p:cNvSpPr>
              <a:spLocks noChangeShapeType="1"/>
            </p:cNvSpPr>
            <p:nvPr/>
          </p:nvSpPr>
          <p:spPr bwMode="auto">
            <a:xfrm>
              <a:off x="292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1" name="Line 210"/>
            <p:cNvSpPr>
              <a:spLocks noChangeShapeType="1"/>
            </p:cNvSpPr>
            <p:nvPr/>
          </p:nvSpPr>
          <p:spPr bwMode="auto">
            <a:xfrm>
              <a:off x="294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2" name="Line 211"/>
            <p:cNvSpPr>
              <a:spLocks noChangeShapeType="1"/>
            </p:cNvSpPr>
            <p:nvPr/>
          </p:nvSpPr>
          <p:spPr bwMode="auto">
            <a:xfrm>
              <a:off x="294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3" name="Line 212"/>
            <p:cNvSpPr>
              <a:spLocks noChangeShapeType="1"/>
            </p:cNvSpPr>
            <p:nvPr/>
          </p:nvSpPr>
          <p:spPr bwMode="auto">
            <a:xfrm>
              <a:off x="295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4" name="Line 213"/>
            <p:cNvSpPr>
              <a:spLocks noChangeShapeType="1"/>
            </p:cNvSpPr>
            <p:nvPr/>
          </p:nvSpPr>
          <p:spPr bwMode="auto">
            <a:xfrm>
              <a:off x="297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5" name="Line 214"/>
            <p:cNvSpPr>
              <a:spLocks noChangeShapeType="1"/>
            </p:cNvSpPr>
            <p:nvPr/>
          </p:nvSpPr>
          <p:spPr bwMode="auto">
            <a:xfrm>
              <a:off x="298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6" name="Line 215"/>
            <p:cNvSpPr>
              <a:spLocks noChangeShapeType="1"/>
            </p:cNvSpPr>
            <p:nvPr/>
          </p:nvSpPr>
          <p:spPr bwMode="auto">
            <a:xfrm>
              <a:off x="298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7" name="Line 216"/>
            <p:cNvSpPr>
              <a:spLocks noChangeShapeType="1"/>
            </p:cNvSpPr>
            <p:nvPr/>
          </p:nvSpPr>
          <p:spPr bwMode="auto">
            <a:xfrm>
              <a:off x="300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8" name="Line 217"/>
            <p:cNvSpPr>
              <a:spLocks noChangeShapeType="1"/>
            </p:cNvSpPr>
            <p:nvPr/>
          </p:nvSpPr>
          <p:spPr bwMode="auto">
            <a:xfrm>
              <a:off x="301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89" name="Line 218"/>
            <p:cNvSpPr>
              <a:spLocks noChangeShapeType="1"/>
            </p:cNvSpPr>
            <p:nvPr/>
          </p:nvSpPr>
          <p:spPr bwMode="auto">
            <a:xfrm>
              <a:off x="302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0" name="Line 219"/>
            <p:cNvSpPr>
              <a:spLocks noChangeShapeType="1"/>
            </p:cNvSpPr>
            <p:nvPr/>
          </p:nvSpPr>
          <p:spPr bwMode="auto">
            <a:xfrm>
              <a:off x="303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1" name="Line 220"/>
            <p:cNvSpPr>
              <a:spLocks noChangeShapeType="1"/>
            </p:cNvSpPr>
            <p:nvPr/>
          </p:nvSpPr>
          <p:spPr bwMode="auto">
            <a:xfrm>
              <a:off x="304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2" name="Line 221"/>
            <p:cNvSpPr>
              <a:spLocks noChangeShapeType="1"/>
            </p:cNvSpPr>
            <p:nvPr/>
          </p:nvSpPr>
          <p:spPr bwMode="auto">
            <a:xfrm>
              <a:off x="305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3" name="Line 222"/>
            <p:cNvSpPr>
              <a:spLocks noChangeShapeType="1"/>
            </p:cNvSpPr>
            <p:nvPr/>
          </p:nvSpPr>
          <p:spPr bwMode="auto">
            <a:xfrm>
              <a:off x="306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4" name="Line 223"/>
            <p:cNvSpPr>
              <a:spLocks noChangeShapeType="1"/>
            </p:cNvSpPr>
            <p:nvPr/>
          </p:nvSpPr>
          <p:spPr bwMode="auto">
            <a:xfrm>
              <a:off x="307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5" name="Line 224"/>
            <p:cNvSpPr>
              <a:spLocks noChangeShapeType="1"/>
            </p:cNvSpPr>
            <p:nvPr/>
          </p:nvSpPr>
          <p:spPr bwMode="auto">
            <a:xfrm>
              <a:off x="308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6" name="Line 225"/>
            <p:cNvSpPr>
              <a:spLocks noChangeShapeType="1"/>
            </p:cNvSpPr>
            <p:nvPr/>
          </p:nvSpPr>
          <p:spPr bwMode="auto">
            <a:xfrm>
              <a:off x="310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7" name="Line 226"/>
            <p:cNvSpPr>
              <a:spLocks noChangeShapeType="1"/>
            </p:cNvSpPr>
            <p:nvPr/>
          </p:nvSpPr>
          <p:spPr bwMode="auto">
            <a:xfrm>
              <a:off x="310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8" name="Line 227"/>
            <p:cNvSpPr>
              <a:spLocks noChangeShapeType="1"/>
            </p:cNvSpPr>
            <p:nvPr/>
          </p:nvSpPr>
          <p:spPr bwMode="auto">
            <a:xfrm>
              <a:off x="311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699" name="Line 228"/>
            <p:cNvSpPr>
              <a:spLocks noChangeShapeType="1"/>
            </p:cNvSpPr>
            <p:nvPr/>
          </p:nvSpPr>
          <p:spPr bwMode="auto">
            <a:xfrm>
              <a:off x="313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0" name="Line 229"/>
            <p:cNvSpPr>
              <a:spLocks noChangeShapeType="1"/>
            </p:cNvSpPr>
            <p:nvPr/>
          </p:nvSpPr>
          <p:spPr bwMode="auto">
            <a:xfrm>
              <a:off x="314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1" name="Line 230"/>
            <p:cNvSpPr>
              <a:spLocks noChangeShapeType="1"/>
            </p:cNvSpPr>
            <p:nvPr/>
          </p:nvSpPr>
          <p:spPr bwMode="auto">
            <a:xfrm>
              <a:off x="314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2" name="Line 231"/>
            <p:cNvSpPr>
              <a:spLocks noChangeShapeType="1"/>
            </p:cNvSpPr>
            <p:nvPr/>
          </p:nvSpPr>
          <p:spPr bwMode="auto">
            <a:xfrm>
              <a:off x="316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3" name="Line 232"/>
            <p:cNvSpPr>
              <a:spLocks noChangeShapeType="1"/>
            </p:cNvSpPr>
            <p:nvPr/>
          </p:nvSpPr>
          <p:spPr bwMode="auto">
            <a:xfrm>
              <a:off x="317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4" name="Line 233"/>
            <p:cNvSpPr>
              <a:spLocks noChangeShapeType="1"/>
            </p:cNvSpPr>
            <p:nvPr/>
          </p:nvSpPr>
          <p:spPr bwMode="auto">
            <a:xfrm>
              <a:off x="318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5" name="Line 234"/>
            <p:cNvSpPr>
              <a:spLocks noChangeShapeType="1"/>
            </p:cNvSpPr>
            <p:nvPr/>
          </p:nvSpPr>
          <p:spPr bwMode="auto">
            <a:xfrm>
              <a:off x="319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6" name="Line 235"/>
            <p:cNvSpPr>
              <a:spLocks noChangeShapeType="1"/>
            </p:cNvSpPr>
            <p:nvPr/>
          </p:nvSpPr>
          <p:spPr bwMode="auto">
            <a:xfrm>
              <a:off x="320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7" name="Line 236"/>
            <p:cNvSpPr>
              <a:spLocks noChangeShapeType="1"/>
            </p:cNvSpPr>
            <p:nvPr/>
          </p:nvSpPr>
          <p:spPr bwMode="auto">
            <a:xfrm>
              <a:off x="321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8" name="Line 237"/>
            <p:cNvSpPr>
              <a:spLocks noChangeShapeType="1"/>
            </p:cNvSpPr>
            <p:nvPr/>
          </p:nvSpPr>
          <p:spPr bwMode="auto">
            <a:xfrm>
              <a:off x="322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09" name="Line 238"/>
            <p:cNvSpPr>
              <a:spLocks noChangeShapeType="1"/>
            </p:cNvSpPr>
            <p:nvPr/>
          </p:nvSpPr>
          <p:spPr bwMode="auto">
            <a:xfrm>
              <a:off x="323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0" name="Line 239"/>
            <p:cNvSpPr>
              <a:spLocks noChangeShapeType="1"/>
            </p:cNvSpPr>
            <p:nvPr/>
          </p:nvSpPr>
          <p:spPr bwMode="auto">
            <a:xfrm>
              <a:off x="324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1" name="Line 240"/>
            <p:cNvSpPr>
              <a:spLocks noChangeShapeType="1"/>
            </p:cNvSpPr>
            <p:nvPr/>
          </p:nvSpPr>
          <p:spPr bwMode="auto">
            <a:xfrm>
              <a:off x="326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2" name="Line 241"/>
            <p:cNvSpPr>
              <a:spLocks noChangeShapeType="1"/>
            </p:cNvSpPr>
            <p:nvPr/>
          </p:nvSpPr>
          <p:spPr bwMode="auto">
            <a:xfrm>
              <a:off x="326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3" name="Line 242"/>
            <p:cNvSpPr>
              <a:spLocks noChangeShapeType="1"/>
            </p:cNvSpPr>
            <p:nvPr/>
          </p:nvSpPr>
          <p:spPr bwMode="auto">
            <a:xfrm>
              <a:off x="327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4" name="Line 243"/>
            <p:cNvSpPr>
              <a:spLocks noChangeShapeType="1"/>
            </p:cNvSpPr>
            <p:nvPr/>
          </p:nvSpPr>
          <p:spPr bwMode="auto">
            <a:xfrm>
              <a:off x="329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5" name="Line 244"/>
            <p:cNvSpPr>
              <a:spLocks noChangeShapeType="1"/>
            </p:cNvSpPr>
            <p:nvPr/>
          </p:nvSpPr>
          <p:spPr bwMode="auto">
            <a:xfrm>
              <a:off x="330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6" name="Line 245"/>
            <p:cNvSpPr>
              <a:spLocks noChangeShapeType="1"/>
            </p:cNvSpPr>
            <p:nvPr/>
          </p:nvSpPr>
          <p:spPr bwMode="auto">
            <a:xfrm>
              <a:off x="330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7" name="Line 246"/>
            <p:cNvSpPr>
              <a:spLocks noChangeShapeType="1"/>
            </p:cNvSpPr>
            <p:nvPr/>
          </p:nvSpPr>
          <p:spPr bwMode="auto">
            <a:xfrm>
              <a:off x="332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8" name="Line 247"/>
            <p:cNvSpPr>
              <a:spLocks noChangeShapeType="1"/>
            </p:cNvSpPr>
            <p:nvPr/>
          </p:nvSpPr>
          <p:spPr bwMode="auto">
            <a:xfrm>
              <a:off x="333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19" name="Line 248"/>
            <p:cNvSpPr>
              <a:spLocks noChangeShapeType="1"/>
            </p:cNvSpPr>
            <p:nvPr/>
          </p:nvSpPr>
          <p:spPr bwMode="auto">
            <a:xfrm>
              <a:off x="334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0" name="Line 249"/>
            <p:cNvSpPr>
              <a:spLocks noChangeShapeType="1"/>
            </p:cNvSpPr>
            <p:nvPr/>
          </p:nvSpPr>
          <p:spPr bwMode="auto">
            <a:xfrm>
              <a:off x="335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1" name="Line 250"/>
            <p:cNvSpPr>
              <a:spLocks noChangeShapeType="1"/>
            </p:cNvSpPr>
            <p:nvPr/>
          </p:nvSpPr>
          <p:spPr bwMode="auto">
            <a:xfrm>
              <a:off x="336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2" name="Line 251"/>
            <p:cNvSpPr>
              <a:spLocks noChangeShapeType="1"/>
            </p:cNvSpPr>
            <p:nvPr/>
          </p:nvSpPr>
          <p:spPr bwMode="auto">
            <a:xfrm>
              <a:off x="337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3" name="Line 252"/>
            <p:cNvSpPr>
              <a:spLocks noChangeShapeType="1"/>
            </p:cNvSpPr>
            <p:nvPr/>
          </p:nvSpPr>
          <p:spPr bwMode="auto">
            <a:xfrm>
              <a:off x="338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4" name="Line 253"/>
            <p:cNvSpPr>
              <a:spLocks noChangeShapeType="1"/>
            </p:cNvSpPr>
            <p:nvPr/>
          </p:nvSpPr>
          <p:spPr bwMode="auto">
            <a:xfrm>
              <a:off x="339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5" name="Line 254"/>
            <p:cNvSpPr>
              <a:spLocks noChangeShapeType="1"/>
            </p:cNvSpPr>
            <p:nvPr/>
          </p:nvSpPr>
          <p:spPr bwMode="auto">
            <a:xfrm>
              <a:off x="340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6" name="Line 255"/>
            <p:cNvSpPr>
              <a:spLocks noChangeShapeType="1"/>
            </p:cNvSpPr>
            <p:nvPr/>
          </p:nvSpPr>
          <p:spPr bwMode="auto">
            <a:xfrm>
              <a:off x="342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27" name="Rectangle 256"/>
            <p:cNvSpPr>
              <a:spLocks noChangeArrowheads="1"/>
            </p:cNvSpPr>
            <p:nvPr/>
          </p:nvSpPr>
          <p:spPr bwMode="auto">
            <a:xfrm>
              <a:off x="3130" y="2686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28" name="Rectangle 257"/>
            <p:cNvSpPr>
              <a:spLocks noChangeArrowheads="1"/>
            </p:cNvSpPr>
            <p:nvPr/>
          </p:nvSpPr>
          <p:spPr bwMode="auto">
            <a:xfrm>
              <a:off x="3124" y="317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29" name="Rectangle 258"/>
            <p:cNvSpPr>
              <a:spLocks noChangeArrowheads="1"/>
            </p:cNvSpPr>
            <p:nvPr/>
          </p:nvSpPr>
          <p:spPr bwMode="auto">
            <a:xfrm>
              <a:off x="2452" y="964"/>
              <a:ext cx="3168" cy="2592"/>
            </a:xfrm>
            <a:prstGeom prst="rect">
              <a:avLst/>
            </a:prstGeom>
            <a:noFill/>
            <a:ln w="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0" name="Rectangle 259"/>
            <p:cNvSpPr>
              <a:spLocks noChangeArrowheads="1"/>
            </p:cNvSpPr>
            <p:nvPr/>
          </p:nvSpPr>
          <p:spPr bwMode="auto">
            <a:xfrm>
              <a:off x="4780" y="1092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is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1" name="Rectangle 260"/>
            <p:cNvSpPr>
              <a:spLocks noChangeArrowheads="1"/>
            </p:cNvSpPr>
            <p:nvPr/>
          </p:nvSpPr>
          <p:spPr bwMode="auto">
            <a:xfrm>
              <a:off x="4872" y="109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: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2" name="Rectangle 261"/>
            <p:cNvSpPr>
              <a:spLocks noChangeArrowheads="1"/>
            </p:cNvSpPr>
            <p:nvPr/>
          </p:nvSpPr>
          <p:spPr bwMode="auto">
            <a:xfrm>
              <a:off x="4052" y="1092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Each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3" name="Freeform 262"/>
            <p:cNvSpPr>
              <a:spLocks/>
            </p:cNvSpPr>
            <p:nvPr/>
          </p:nvSpPr>
          <p:spPr bwMode="auto">
            <a:xfrm>
              <a:off x="5188" y="1828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4" name="Rectangle 263"/>
            <p:cNvSpPr>
              <a:spLocks noChangeArrowheads="1"/>
            </p:cNvSpPr>
            <p:nvPr/>
          </p:nvSpPr>
          <p:spPr bwMode="auto">
            <a:xfrm>
              <a:off x="5280" y="188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5" name="Rectangle 264"/>
            <p:cNvSpPr>
              <a:spLocks noChangeArrowheads="1"/>
            </p:cNvSpPr>
            <p:nvPr/>
          </p:nvSpPr>
          <p:spPr bwMode="auto">
            <a:xfrm>
              <a:off x="5286" y="2140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is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6" name="Rectangle 265"/>
            <p:cNvSpPr>
              <a:spLocks noChangeArrowheads="1"/>
            </p:cNvSpPr>
            <p:nvPr/>
          </p:nvSpPr>
          <p:spPr bwMode="auto">
            <a:xfrm>
              <a:off x="5378" y="2140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: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7" name="Rectangle 266"/>
            <p:cNvSpPr>
              <a:spLocks noChangeArrowheads="1"/>
            </p:cNvSpPr>
            <p:nvPr/>
          </p:nvSpPr>
          <p:spPr bwMode="auto">
            <a:xfrm>
              <a:off x="5186" y="1668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Each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38" name="Line 267"/>
            <p:cNvSpPr>
              <a:spLocks noChangeShapeType="1"/>
            </p:cNvSpPr>
            <p:nvPr/>
          </p:nvSpPr>
          <p:spPr bwMode="auto">
            <a:xfrm>
              <a:off x="3892" y="964"/>
              <a:ext cx="1" cy="259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39" name="Line 268"/>
            <p:cNvSpPr>
              <a:spLocks noChangeShapeType="1"/>
            </p:cNvSpPr>
            <p:nvPr/>
          </p:nvSpPr>
          <p:spPr bwMode="auto">
            <a:xfrm>
              <a:off x="5044" y="964"/>
              <a:ext cx="1" cy="259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40" name="Line 269"/>
            <p:cNvSpPr>
              <a:spLocks noChangeShapeType="1"/>
            </p:cNvSpPr>
            <p:nvPr/>
          </p:nvSpPr>
          <p:spPr bwMode="auto">
            <a:xfrm>
              <a:off x="5332" y="2836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41" name="Line 270"/>
            <p:cNvSpPr>
              <a:spLocks noChangeShapeType="1"/>
            </p:cNvSpPr>
            <p:nvPr/>
          </p:nvSpPr>
          <p:spPr bwMode="auto">
            <a:xfrm>
              <a:off x="5332" y="305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44" name="Freeform 273"/>
            <p:cNvSpPr>
              <a:spLocks/>
            </p:cNvSpPr>
            <p:nvPr/>
          </p:nvSpPr>
          <p:spPr bwMode="auto">
            <a:xfrm>
              <a:off x="5188" y="3052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45" name="Rectangle 274"/>
            <p:cNvSpPr>
              <a:spLocks noChangeArrowheads="1"/>
            </p:cNvSpPr>
            <p:nvPr/>
          </p:nvSpPr>
          <p:spPr bwMode="auto">
            <a:xfrm>
              <a:off x="5224" y="3110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MS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46" name="Freeform 275"/>
            <p:cNvSpPr>
              <a:spLocks/>
            </p:cNvSpPr>
            <p:nvPr/>
          </p:nvSpPr>
          <p:spPr bwMode="auto">
            <a:xfrm>
              <a:off x="5188" y="2548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47" name="Rectangle 276"/>
            <p:cNvSpPr>
              <a:spLocks noChangeArrowheads="1"/>
            </p:cNvSpPr>
            <p:nvPr/>
          </p:nvSpPr>
          <p:spPr bwMode="auto">
            <a:xfrm>
              <a:off x="5280" y="260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C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48" name="Line 277"/>
            <p:cNvSpPr>
              <a:spLocks noChangeShapeType="1"/>
            </p:cNvSpPr>
            <p:nvPr/>
          </p:nvSpPr>
          <p:spPr bwMode="auto">
            <a:xfrm flipV="1">
              <a:off x="5328" y="2948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49" name="Freeform 278"/>
            <p:cNvSpPr>
              <a:spLocks/>
            </p:cNvSpPr>
            <p:nvPr/>
          </p:nvSpPr>
          <p:spPr bwMode="auto">
            <a:xfrm>
              <a:off x="5288" y="2840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50" name="Line 279"/>
            <p:cNvSpPr>
              <a:spLocks noChangeShapeType="1"/>
            </p:cNvSpPr>
            <p:nvPr/>
          </p:nvSpPr>
          <p:spPr bwMode="auto">
            <a:xfrm>
              <a:off x="4188" y="233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51" name="Line 280"/>
            <p:cNvSpPr>
              <a:spLocks noChangeShapeType="1"/>
            </p:cNvSpPr>
            <p:nvPr/>
          </p:nvSpPr>
          <p:spPr bwMode="auto">
            <a:xfrm>
              <a:off x="4476" y="305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54" name="Freeform 283"/>
            <p:cNvSpPr>
              <a:spLocks/>
            </p:cNvSpPr>
            <p:nvPr/>
          </p:nvSpPr>
          <p:spPr bwMode="auto">
            <a:xfrm>
              <a:off x="4332" y="3052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55" name="Freeform 284"/>
            <p:cNvSpPr>
              <a:spLocks/>
            </p:cNvSpPr>
            <p:nvPr/>
          </p:nvSpPr>
          <p:spPr bwMode="auto">
            <a:xfrm>
              <a:off x="4044" y="1540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56" name="Rectangle 285"/>
            <p:cNvSpPr>
              <a:spLocks noChangeArrowheads="1"/>
            </p:cNvSpPr>
            <p:nvPr/>
          </p:nvSpPr>
          <p:spPr bwMode="auto">
            <a:xfrm>
              <a:off x="4426" y="3110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P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57" name="Rectangle 286"/>
            <p:cNvSpPr>
              <a:spLocks noChangeArrowheads="1"/>
            </p:cNvSpPr>
            <p:nvPr/>
          </p:nvSpPr>
          <p:spPr bwMode="auto">
            <a:xfrm>
              <a:off x="4136" y="15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C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58" name="Line 287"/>
            <p:cNvSpPr>
              <a:spLocks noChangeShapeType="1"/>
            </p:cNvSpPr>
            <p:nvPr/>
          </p:nvSpPr>
          <p:spPr bwMode="auto">
            <a:xfrm flipV="1">
              <a:off x="4188" y="1940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59" name="Freeform 288"/>
            <p:cNvSpPr>
              <a:spLocks/>
            </p:cNvSpPr>
            <p:nvPr/>
          </p:nvSpPr>
          <p:spPr bwMode="auto">
            <a:xfrm>
              <a:off x="4148" y="1832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60" name="Freeform 289"/>
            <p:cNvSpPr>
              <a:spLocks/>
            </p:cNvSpPr>
            <p:nvPr/>
          </p:nvSpPr>
          <p:spPr bwMode="auto">
            <a:xfrm>
              <a:off x="4044" y="2044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61" name="Rectangle 290"/>
            <p:cNvSpPr>
              <a:spLocks noChangeArrowheads="1"/>
            </p:cNvSpPr>
            <p:nvPr/>
          </p:nvSpPr>
          <p:spPr bwMode="auto">
            <a:xfrm>
              <a:off x="4138" y="210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62" name="Line 291"/>
            <p:cNvSpPr>
              <a:spLocks noChangeShapeType="1"/>
            </p:cNvSpPr>
            <p:nvPr/>
          </p:nvSpPr>
          <p:spPr bwMode="auto">
            <a:xfrm>
              <a:off x="4756" y="233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64" name="Freeform 293"/>
            <p:cNvSpPr>
              <a:spLocks/>
            </p:cNvSpPr>
            <p:nvPr/>
          </p:nvSpPr>
          <p:spPr bwMode="auto">
            <a:xfrm>
              <a:off x="4612" y="1540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65" name="Rectangle 294"/>
            <p:cNvSpPr>
              <a:spLocks noChangeArrowheads="1"/>
            </p:cNvSpPr>
            <p:nvPr/>
          </p:nvSpPr>
          <p:spPr bwMode="auto">
            <a:xfrm>
              <a:off x="4704" y="15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C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66" name="Line 295"/>
            <p:cNvSpPr>
              <a:spLocks noChangeShapeType="1"/>
            </p:cNvSpPr>
            <p:nvPr/>
          </p:nvSpPr>
          <p:spPr bwMode="auto">
            <a:xfrm flipV="1">
              <a:off x="4756" y="1940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67" name="Freeform 296"/>
            <p:cNvSpPr>
              <a:spLocks/>
            </p:cNvSpPr>
            <p:nvPr/>
          </p:nvSpPr>
          <p:spPr bwMode="auto">
            <a:xfrm>
              <a:off x="4716" y="1832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68" name="Line 297"/>
            <p:cNvSpPr>
              <a:spLocks noChangeShapeType="1"/>
            </p:cNvSpPr>
            <p:nvPr/>
          </p:nvSpPr>
          <p:spPr bwMode="auto">
            <a:xfrm flipV="1">
              <a:off x="4476" y="2948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69" name="Freeform 298"/>
            <p:cNvSpPr>
              <a:spLocks/>
            </p:cNvSpPr>
            <p:nvPr/>
          </p:nvSpPr>
          <p:spPr bwMode="auto">
            <a:xfrm>
              <a:off x="4436" y="2840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70" name="Freeform 299"/>
            <p:cNvSpPr>
              <a:spLocks/>
            </p:cNvSpPr>
            <p:nvPr/>
          </p:nvSpPr>
          <p:spPr bwMode="auto">
            <a:xfrm>
              <a:off x="4612" y="2044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71" name="Rectangle 300"/>
            <p:cNvSpPr>
              <a:spLocks noChangeArrowheads="1"/>
            </p:cNvSpPr>
            <p:nvPr/>
          </p:nvSpPr>
          <p:spPr bwMode="auto">
            <a:xfrm>
              <a:off x="4706" y="210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72" name="Freeform 301"/>
            <p:cNvSpPr>
              <a:spLocks/>
            </p:cNvSpPr>
            <p:nvPr/>
          </p:nvSpPr>
          <p:spPr bwMode="auto">
            <a:xfrm>
              <a:off x="4332" y="2548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73" name="Rectangle 302"/>
            <p:cNvSpPr>
              <a:spLocks noChangeArrowheads="1"/>
            </p:cNvSpPr>
            <p:nvPr/>
          </p:nvSpPr>
          <p:spPr bwMode="auto">
            <a:xfrm>
              <a:off x="4424" y="260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74" name="Line 303"/>
            <p:cNvSpPr>
              <a:spLocks noChangeShapeType="1"/>
            </p:cNvSpPr>
            <p:nvPr/>
          </p:nvSpPr>
          <p:spPr bwMode="auto">
            <a:xfrm>
              <a:off x="435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75" name="Line 304"/>
            <p:cNvSpPr>
              <a:spLocks noChangeShapeType="1"/>
            </p:cNvSpPr>
            <p:nvPr/>
          </p:nvSpPr>
          <p:spPr bwMode="auto">
            <a:xfrm>
              <a:off x="4372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76" name="Line 305"/>
            <p:cNvSpPr>
              <a:spLocks noChangeShapeType="1"/>
            </p:cNvSpPr>
            <p:nvPr/>
          </p:nvSpPr>
          <p:spPr bwMode="auto">
            <a:xfrm>
              <a:off x="438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77" name="Line 306"/>
            <p:cNvSpPr>
              <a:spLocks noChangeShapeType="1"/>
            </p:cNvSpPr>
            <p:nvPr/>
          </p:nvSpPr>
          <p:spPr bwMode="auto">
            <a:xfrm>
              <a:off x="438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78" name="Line 307"/>
            <p:cNvSpPr>
              <a:spLocks noChangeShapeType="1"/>
            </p:cNvSpPr>
            <p:nvPr/>
          </p:nvSpPr>
          <p:spPr bwMode="auto">
            <a:xfrm>
              <a:off x="4404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79" name="Line 308"/>
            <p:cNvSpPr>
              <a:spLocks noChangeShapeType="1"/>
            </p:cNvSpPr>
            <p:nvPr/>
          </p:nvSpPr>
          <p:spPr bwMode="auto">
            <a:xfrm>
              <a:off x="441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0" name="Line 309"/>
            <p:cNvSpPr>
              <a:spLocks noChangeShapeType="1"/>
            </p:cNvSpPr>
            <p:nvPr/>
          </p:nvSpPr>
          <p:spPr bwMode="auto">
            <a:xfrm>
              <a:off x="442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1" name="Line 310"/>
            <p:cNvSpPr>
              <a:spLocks noChangeShapeType="1"/>
            </p:cNvSpPr>
            <p:nvPr/>
          </p:nvSpPr>
          <p:spPr bwMode="auto">
            <a:xfrm>
              <a:off x="4436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2" name="Line 311"/>
            <p:cNvSpPr>
              <a:spLocks noChangeShapeType="1"/>
            </p:cNvSpPr>
            <p:nvPr/>
          </p:nvSpPr>
          <p:spPr bwMode="auto">
            <a:xfrm>
              <a:off x="4444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3" name="Line 312"/>
            <p:cNvSpPr>
              <a:spLocks noChangeShapeType="1"/>
            </p:cNvSpPr>
            <p:nvPr/>
          </p:nvSpPr>
          <p:spPr bwMode="auto">
            <a:xfrm>
              <a:off x="445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4" name="Line 313"/>
            <p:cNvSpPr>
              <a:spLocks noChangeShapeType="1"/>
            </p:cNvSpPr>
            <p:nvPr/>
          </p:nvSpPr>
          <p:spPr bwMode="auto">
            <a:xfrm>
              <a:off x="4468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5" name="Line 314"/>
            <p:cNvSpPr>
              <a:spLocks noChangeShapeType="1"/>
            </p:cNvSpPr>
            <p:nvPr/>
          </p:nvSpPr>
          <p:spPr bwMode="auto">
            <a:xfrm>
              <a:off x="447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6" name="Line 315"/>
            <p:cNvSpPr>
              <a:spLocks noChangeShapeType="1"/>
            </p:cNvSpPr>
            <p:nvPr/>
          </p:nvSpPr>
          <p:spPr bwMode="auto">
            <a:xfrm>
              <a:off x="4484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7" name="Line 316"/>
            <p:cNvSpPr>
              <a:spLocks noChangeShapeType="1"/>
            </p:cNvSpPr>
            <p:nvPr/>
          </p:nvSpPr>
          <p:spPr bwMode="auto">
            <a:xfrm>
              <a:off x="4500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8" name="Line 317"/>
            <p:cNvSpPr>
              <a:spLocks noChangeShapeType="1"/>
            </p:cNvSpPr>
            <p:nvPr/>
          </p:nvSpPr>
          <p:spPr bwMode="auto">
            <a:xfrm>
              <a:off x="450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89" name="Line 318"/>
            <p:cNvSpPr>
              <a:spLocks noChangeShapeType="1"/>
            </p:cNvSpPr>
            <p:nvPr/>
          </p:nvSpPr>
          <p:spPr bwMode="auto">
            <a:xfrm>
              <a:off x="451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90" name="Line 319"/>
            <p:cNvSpPr>
              <a:spLocks noChangeShapeType="1"/>
            </p:cNvSpPr>
            <p:nvPr/>
          </p:nvSpPr>
          <p:spPr bwMode="auto">
            <a:xfrm>
              <a:off x="4532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91" name="Line 320"/>
            <p:cNvSpPr>
              <a:spLocks noChangeShapeType="1"/>
            </p:cNvSpPr>
            <p:nvPr/>
          </p:nvSpPr>
          <p:spPr bwMode="auto">
            <a:xfrm>
              <a:off x="454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92" name="Line 321"/>
            <p:cNvSpPr>
              <a:spLocks noChangeShapeType="1"/>
            </p:cNvSpPr>
            <p:nvPr/>
          </p:nvSpPr>
          <p:spPr bwMode="auto">
            <a:xfrm>
              <a:off x="454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93" name="Line 322"/>
            <p:cNvSpPr>
              <a:spLocks noChangeShapeType="1"/>
            </p:cNvSpPr>
            <p:nvPr/>
          </p:nvSpPr>
          <p:spPr bwMode="auto">
            <a:xfrm>
              <a:off x="4564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94" name="Line 323"/>
            <p:cNvSpPr>
              <a:spLocks noChangeShapeType="1"/>
            </p:cNvSpPr>
            <p:nvPr/>
          </p:nvSpPr>
          <p:spPr bwMode="auto">
            <a:xfrm>
              <a:off x="457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795" name="Line 324"/>
            <p:cNvSpPr>
              <a:spLocks noChangeShapeType="1"/>
            </p:cNvSpPr>
            <p:nvPr/>
          </p:nvSpPr>
          <p:spPr bwMode="auto">
            <a:xfrm>
              <a:off x="4580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05801" name="Freeform 291"/>
            <p:cNvSpPr>
              <a:spLocks/>
            </p:cNvSpPr>
            <p:nvPr/>
          </p:nvSpPr>
          <p:spPr bwMode="auto">
            <a:xfrm>
              <a:off x="2601" y="3215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802" name="Freeform 291"/>
            <p:cNvSpPr>
              <a:spLocks/>
            </p:cNvSpPr>
            <p:nvPr/>
          </p:nvSpPr>
          <p:spPr bwMode="auto">
            <a:xfrm>
              <a:off x="3470" y="3215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803" name="Freeform 291"/>
            <p:cNvSpPr>
              <a:spLocks/>
            </p:cNvSpPr>
            <p:nvPr/>
          </p:nvSpPr>
          <p:spPr bwMode="auto">
            <a:xfrm>
              <a:off x="2601" y="13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804" name="Freeform 291"/>
            <p:cNvSpPr>
              <a:spLocks/>
            </p:cNvSpPr>
            <p:nvPr/>
          </p:nvSpPr>
          <p:spPr bwMode="auto">
            <a:xfrm>
              <a:off x="3470" y="13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809" name="Text Box 337"/>
          <p:cNvSpPr txBox="1">
            <a:spLocks noChangeArrowheads="1"/>
          </p:cNvSpPr>
          <p:nvPr/>
        </p:nvSpPr>
        <p:spPr bwMode="auto">
          <a:xfrm>
            <a:off x="152400" y="1371600"/>
            <a:ext cx="3581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D 	hash distribute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 	quicksort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 	count occurrences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	merge sort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Helvetica" pitchFamily="-8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histogram topology</a:t>
            </a:r>
          </a:p>
        </p:txBody>
      </p:sp>
      <p:sp>
        <p:nvSpPr>
          <p:cNvPr id="141320" name="AutoShape 6"/>
          <p:cNvSpPr>
            <a:spLocks noChangeAspect="1" noChangeArrowheads="1" noTextEdit="1"/>
          </p:cNvSpPr>
          <p:nvPr/>
        </p:nvSpPr>
        <p:spPr bwMode="auto">
          <a:xfrm>
            <a:off x="107950" y="1365250"/>
            <a:ext cx="89281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49" name="Text Box 737"/>
          <p:cNvSpPr txBox="1">
            <a:spLocks noChangeArrowheads="1"/>
          </p:cNvSpPr>
          <p:nvPr/>
        </p:nvSpPr>
        <p:spPr bwMode="auto">
          <a:xfrm>
            <a:off x="152400" y="1371600"/>
            <a:ext cx="3581400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D 	hash distribute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 	quicksort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 	count occurrences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	merge sort</a:t>
            </a:r>
          </a:p>
          <a:p>
            <a:pPr marL="630238" indent="-630238"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 	non-deterministic merge</a:t>
            </a:r>
          </a:p>
        </p:txBody>
      </p:sp>
      <p:sp>
        <p:nvSpPr>
          <p:cNvPr id="141322" name="Line 8"/>
          <p:cNvSpPr>
            <a:spLocks noChangeShapeType="1"/>
          </p:cNvSpPr>
          <p:nvPr/>
        </p:nvSpPr>
        <p:spPr bwMode="auto">
          <a:xfrm flipV="1">
            <a:off x="5045075" y="2949575"/>
            <a:ext cx="377825" cy="5429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323" name="Freeform 9"/>
          <p:cNvSpPr>
            <a:spLocks/>
          </p:cNvSpPr>
          <p:nvPr/>
        </p:nvSpPr>
        <p:spPr bwMode="auto">
          <a:xfrm>
            <a:off x="5346700" y="2809875"/>
            <a:ext cx="174625" cy="212725"/>
          </a:xfrm>
          <a:custGeom>
            <a:avLst/>
            <a:gdLst>
              <a:gd name="T0" fmla="*/ 56 w 110"/>
              <a:gd name="T1" fmla="*/ 48 h 134"/>
              <a:gd name="T2" fmla="*/ 56 w 110"/>
              <a:gd name="T3" fmla="*/ 48 h 134"/>
              <a:gd name="T4" fmla="*/ 26 w 110"/>
              <a:gd name="T5" fmla="*/ 70 h 134"/>
              <a:gd name="T6" fmla="*/ 0 w 110"/>
              <a:gd name="T7" fmla="*/ 88 h 134"/>
              <a:gd name="T8" fmla="*/ 66 w 110"/>
              <a:gd name="T9" fmla="*/ 134 h 134"/>
              <a:gd name="T10" fmla="*/ 66 w 110"/>
              <a:gd name="T11" fmla="*/ 134 h 134"/>
              <a:gd name="T12" fmla="*/ 72 w 110"/>
              <a:gd name="T13" fmla="*/ 108 h 134"/>
              <a:gd name="T14" fmla="*/ 84 w 110"/>
              <a:gd name="T15" fmla="*/ 68 h 134"/>
              <a:gd name="T16" fmla="*/ 84 w 110"/>
              <a:gd name="T17" fmla="*/ 68 h 134"/>
              <a:gd name="T18" fmla="*/ 98 w 110"/>
              <a:gd name="T19" fmla="*/ 28 h 134"/>
              <a:gd name="T20" fmla="*/ 110 w 110"/>
              <a:gd name="T21" fmla="*/ 0 h 134"/>
              <a:gd name="T22" fmla="*/ 110 w 110"/>
              <a:gd name="T23" fmla="*/ 0 h 134"/>
              <a:gd name="T24" fmla="*/ 88 w 110"/>
              <a:gd name="T25" fmla="*/ 22 h 134"/>
              <a:gd name="T26" fmla="*/ 56 w 110"/>
              <a:gd name="T27" fmla="*/ 48 h 134"/>
              <a:gd name="T28" fmla="*/ 56 w 110"/>
              <a:gd name="T29" fmla="*/ 48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0"/>
              <a:gd name="T46" fmla="*/ 0 h 134"/>
              <a:gd name="T47" fmla="*/ 110 w 110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0" h="134">
                <a:moveTo>
                  <a:pt x="56" y="48"/>
                </a:moveTo>
                <a:lnTo>
                  <a:pt x="56" y="48"/>
                </a:lnTo>
                <a:lnTo>
                  <a:pt x="26" y="70"/>
                </a:lnTo>
                <a:lnTo>
                  <a:pt x="0" y="88"/>
                </a:lnTo>
                <a:lnTo>
                  <a:pt x="66" y="134"/>
                </a:lnTo>
                <a:lnTo>
                  <a:pt x="72" y="108"/>
                </a:lnTo>
                <a:lnTo>
                  <a:pt x="84" y="68"/>
                </a:lnTo>
                <a:lnTo>
                  <a:pt x="98" y="28"/>
                </a:lnTo>
                <a:lnTo>
                  <a:pt x="110" y="0"/>
                </a:lnTo>
                <a:lnTo>
                  <a:pt x="88" y="22"/>
                </a:lnTo>
                <a:lnTo>
                  <a:pt x="5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24" name="Line 10"/>
          <p:cNvSpPr>
            <a:spLocks noChangeShapeType="1"/>
          </p:cNvSpPr>
          <p:nvPr/>
        </p:nvSpPr>
        <p:spPr bwMode="auto">
          <a:xfrm flipV="1">
            <a:off x="4968875" y="2835275"/>
            <a:ext cx="174625" cy="5937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325" name="Freeform 11"/>
          <p:cNvSpPr>
            <a:spLocks/>
          </p:cNvSpPr>
          <p:nvPr/>
        </p:nvSpPr>
        <p:spPr bwMode="auto">
          <a:xfrm>
            <a:off x="5070475" y="2670175"/>
            <a:ext cx="123825" cy="225425"/>
          </a:xfrm>
          <a:custGeom>
            <a:avLst/>
            <a:gdLst>
              <a:gd name="T0" fmla="*/ 42 w 78"/>
              <a:gd name="T1" fmla="*/ 64 h 142"/>
              <a:gd name="T2" fmla="*/ 42 w 78"/>
              <a:gd name="T3" fmla="*/ 64 h 142"/>
              <a:gd name="T4" fmla="*/ 20 w 78"/>
              <a:gd name="T5" fmla="*/ 94 h 142"/>
              <a:gd name="T6" fmla="*/ 0 w 78"/>
              <a:gd name="T7" fmla="*/ 118 h 142"/>
              <a:gd name="T8" fmla="*/ 78 w 78"/>
              <a:gd name="T9" fmla="*/ 142 h 142"/>
              <a:gd name="T10" fmla="*/ 78 w 78"/>
              <a:gd name="T11" fmla="*/ 142 h 142"/>
              <a:gd name="T12" fmla="*/ 74 w 78"/>
              <a:gd name="T13" fmla="*/ 114 h 142"/>
              <a:gd name="T14" fmla="*/ 72 w 78"/>
              <a:gd name="T15" fmla="*/ 72 h 142"/>
              <a:gd name="T16" fmla="*/ 72 w 78"/>
              <a:gd name="T17" fmla="*/ 72 h 142"/>
              <a:gd name="T18" fmla="*/ 74 w 78"/>
              <a:gd name="T19" fmla="*/ 32 h 142"/>
              <a:gd name="T20" fmla="*/ 76 w 78"/>
              <a:gd name="T21" fmla="*/ 0 h 142"/>
              <a:gd name="T22" fmla="*/ 76 w 78"/>
              <a:gd name="T23" fmla="*/ 0 h 142"/>
              <a:gd name="T24" fmla="*/ 62 w 78"/>
              <a:gd name="T25" fmla="*/ 28 h 142"/>
              <a:gd name="T26" fmla="*/ 42 w 78"/>
              <a:gd name="T27" fmla="*/ 64 h 142"/>
              <a:gd name="T28" fmla="*/ 42 w 78"/>
              <a:gd name="T29" fmla="*/ 64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"/>
              <a:gd name="T46" fmla="*/ 0 h 142"/>
              <a:gd name="T47" fmla="*/ 78 w 78"/>
              <a:gd name="T48" fmla="*/ 142 h 1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" h="142">
                <a:moveTo>
                  <a:pt x="42" y="64"/>
                </a:moveTo>
                <a:lnTo>
                  <a:pt x="42" y="64"/>
                </a:lnTo>
                <a:lnTo>
                  <a:pt x="20" y="94"/>
                </a:lnTo>
                <a:lnTo>
                  <a:pt x="0" y="118"/>
                </a:lnTo>
                <a:lnTo>
                  <a:pt x="78" y="142"/>
                </a:lnTo>
                <a:lnTo>
                  <a:pt x="74" y="114"/>
                </a:lnTo>
                <a:lnTo>
                  <a:pt x="72" y="72"/>
                </a:lnTo>
                <a:lnTo>
                  <a:pt x="74" y="32"/>
                </a:lnTo>
                <a:lnTo>
                  <a:pt x="76" y="0"/>
                </a:lnTo>
                <a:lnTo>
                  <a:pt x="62" y="28"/>
                </a:lnTo>
                <a:lnTo>
                  <a:pt x="42" y="6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72" name="Line 58"/>
          <p:cNvSpPr>
            <a:spLocks noChangeShapeType="1"/>
          </p:cNvSpPr>
          <p:nvPr/>
        </p:nvSpPr>
        <p:spPr bwMode="auto">
          <a:xfrm flipV="1">
            <a:off x="75374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373" name="Freeform 59"/>
          <p:cNvSpPr>
            <a:spLocks/>
          </p:cNvSpPr>
          <p:nvPr/>
        </p:nvSpPr>
        <p:spPr bwMode="auto">
          <a:xfrm>
            <a:off x="74739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76" name="Line 62"/>
          <p:cNvSpPr>
            <a:spLocks noChangeShapeType="1"/>
          </p:cNvSpPr>
          <p:nvPr/>
        </p:nvSpPr>
        <p:spPr bwMode="auto">
          <a:xfrm flipV="1">
            <a:off x="6623050" y="38735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377" name="Freeform 63"/>
          <p:cNvSpPr>
            <a:spLocks/>
          </p:cNvSpPr>
          <p:nvPr/>
        </p:nvSpPr>
        <p:spPr bwMode="auto">
          <a:xfrm>
            <a:off x="6559550" y="37020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78" name="Line 64"/>
          <p:cNvSpPr>
            <a:spLocks noChangeShapeType="1"/>
          </p:cNvSpPr>
          <p:nvPr/>
        </p:nvSpPr>
        <p:spPr bwMode="auto">
          <a:xfrm flipV="1">
            <a:off x="66230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379" name="Freeform 65"/>
          <p:cNvSpPr>
            <a:spLocks/>
          </p:cNvSpPr>
          <p:nvPr/>
        </p:nvSpPr>
        <p:spPr bwMode="auto">
          <a:xfrm>
            <a:off x="65595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80" name="Line 66"/>
          <p:cNvSpPr>
            <a:spLocks noChangeShapeType="1"/>
          </p:cNvSpPr>
          <p:nvPr/>
        </p:nvSpPr>
        <p:spPr bwMode="auto">
          <a:xfrm flipV="1">
            <a:off x="6642100" y="30734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381" name="Freeform 67"/>
          <p:cNvSpPr>
            <a:spLocks/>
          </p:cNvSpPr>
          <p:nvPr/>
        </p:nvSpPr>
        <p:spPr bwMode="auto">
          <a:xfrm>
            <a:off x="6578600" y="29019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89" name="Freeform 75"/>
          <p:cNvSpPr>
            <a:spLocks/>
          </p:cNvSpPr>
          <p:nvPr/>
        </p:nvSpPr>
        <p:spPr bwMode="auto">
          <a:xfrm>
            <a:off x="6985000" y="16383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390" name="Rectangle 76"/>
          <p:cNvSpPr>
            <a:spLocks noChangeArrowheads="1"/>
          </p:cNvSpPr>
          <p:nvPr/>
        </p:nvSpPr>
        <p:spPr bwMode="auto">
          <a:xfrm>
            <a:off x="7102475" y="1730375"/>
            <a:ext cx="220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Q'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87" name="Rectangle 473"/>
          <p:cNvSpPr>
            <a:spLocks noChangeArrowheads="1"/>
          </p:cNvSpPr>
          <p:nvPr/>
        </p:nvSpPr>
        <p:spPr bwMode="auto">
          <a:xfrm>
            <a:off x="3657600" y="1524000"/>
            <a:ext cx="5257800" cy="41910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88" name="Rectangle 474"/>
          <p:cNvSpPr>
            <a:spLocks noChangeArrowheads="1"/>
          </p:cNvSpPr>
          <p:nvPr/>
        </p:nvSpPr>
        <p:spPr bwMode="auto">
          <a:xfrm>
            <a:off x="7556500" y="17272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89" name="Rectangle 475"/>
          <p:cNvSpPr>
            <a:spLocks noChangeArrowheads="1"/>
          </p:cNvSpPr>
          <p:nvPr/>
        </p:nvSpPr>
        <p:spPr bwMode="auto">
          <a:xfrm>
            <a:off x="7702550" y="17272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: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0" name="Rectangle 476"/>
          <p:cNvSpPr>
            <a:spLocks noChangeArrowheads="1"/>
          </p:cNvSpPr>
          <p:nvPr/>
        </p:nvSpPr>
        <p:spPr bwMode="auto">
          <a:xfrm>
            <a:off x="6400800" y="17272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Each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1" name="Freeform 477"/>
          <p:cNvSpPr>
            <a:spLocks/>
          </p:cNvSpPr>
          <p:nvPr/>
        </p:nvSpPr>
        <p:spPr bwMode="auto">
          <a:xfrm>
            <a:off x="7315200" y="28956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2" name="Rectangle 478"/>
          <p:cNvSpPr>
            <a:spLocks noChangeArrowheads="1"/>
          </p:cNvSpPr>
          <p:nvPr/>
        </p:nvSpPr>
        <p:spPr bwMode="auto">
          <a:xfrm>
            <a:off x="7461250" y="2987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3" name="Rectangle 479"/>
          <p:cNvSpPr>
            <a:spLocks noChangeArrowheads="1"/>
          </p:cNvSpPr>
          <p:nvPr/>
        </p:nvSpPr>
        <p:spPr bwMode="auto">
          <a:xfrm>
            <a:off x="7470775" y="33909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4" name="Rectangle 480"/>
          <p:cNvSpPr>
            <a:spLocks noChangeArrowheads="1"/>
          </p:cNvSpPr>
          <p:nvPr/>
        </p:nvSpPr>
        <p:spPr bwMode="auto">
          <a:xfrm>
            <a:off x="7616825" y="33909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: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5" name="Rectangle 481"/>
          <p:cNvSpPr>
            <a:spLocks noChangeArrowheads="1"/>
          </p:cNvSpPr>
          <p:nvPr/>
        </p:nvSpPr>
        <p:spPr bwMode="auto">
          <a:xfrm>
            <a:off x="7312025" y="26416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Each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796" name="Line 482"/>
          <p:cNvSpPr>
            <a:spLocks noChangeShapeType="1"/>
          </p:cNvSpPr>
          <p:nvPr/>
        </p:nvSpPr>
        <p:spPr bwMode="auto">
          <a:xfrm>
            <a:off x="6172200" y="1524000"/>
            <a:ext cx="1588" cy="4186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798" name="Freeform 484"/>
          <p:cNvSpPr>
            <a:spLocks/>
          </p:cNvSpPr>
          <p:nvPr/>
        </p:nvSpPr>
        <p:spPr bwMode="auto">
          <a:xfrm>
            <a:off x="7086600" y="2438400"/>
            <a:ext cx="914400" cy="3271838"/>
          </a:xfrm>
          <a:custGeom>
            <a:avLst/>
            <a:gdLst>
              <a:gd name="T0" fmla="*/ 0 w 576"/>
              <a:gd name="T1" fmla="*/ 2016 h 2016"/>
              <a:gd name="T2" fmla="*/ 0 w 576"/>
              <a:gd name="T3" fmla="*/ 0 h 2016"/>
              <a:gd name="T4" fmla="*/ 576 w 576"/>
              <a:gd name="T5" fmla="*/ 0 h 2016"/>
              <a:gd name="T6" fmla="*/ 0 60000 65536"/>
              <a:gd name="T7" fmla="*/ 0 60000 65536"/>
              <a:gd name="T8" fmla="*/ 0 60000 65536"/>
              <a:gd name="T9" fmla="*/ 0 w 576"/>
              <a:gd name="T10" fmla="*/ 0 h 2016"/>
              <a:gd name="T11" fmla="*/ 576 w 576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016">
                <a:moveTo>
                  <a:pt x="0" y="2016"/>
                </a:move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00" name="Line 486"/>
          <p:cNvSpPr>
            <a:spLocks noChangeShapeType="1"/>
          </p:cNvSpPr>
          <p:nvPr/>
        </p:nvSpPr>
        <p:spPr bwMode="auto">
          <a:xfrm>
            <a:off x="7543800" y="44958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01" name="Line 487"/>
          <p:cNvSpPr>
            <a:spLocks noChangeShapeType="1"/>
          </p:cNvSpPr>
          <p:nvPr/>
        </p:nvSpPr>
        <p:spPr bwMode="auto">
          <a:xfrm>
            <a:off x="75438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04" name="Freeform 490"/>
          <p:cNvSpPr>
            <a:spLocks/>
          </p:cNvSpPr>
          <p:nvPr/>
        </p:nvSpPr>
        <p:spPr bwMode="auto">
          <a:xfrm>
            <a:off x="73152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05" name="Rectangle 491"/>
          <p:cNvSpPr>
            <a:spLocks noChangeArrowheads="1"/>
          </p:cNvSpPr>
          <p:nvPr/>
        </p:nvSpPr>
        <p:spPr bwMode="auto">
          <a:xfrm>
            <a:off x="7372350" y="4930775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06" name="Freeform 492"/>
          <p:cNvSpPr>
            <a:spLocks/>
          </p:cNvSpPr>
          <p:nvPr/>
        </p:nvSpPr>
        <p:spPr bwMode="auto">
          <a:xfrm>
            <a:off x="73152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07" name="Rectangle 493"/>
          <p:cNvSpPr>
            <a:spLocks noChangeArrowheads="1"/>
          </p:cNvSpPr>
          <p:nvPr/>
        </p:nvSpPr>
        <p:spPr bwMode="auto">
          <a:xfrm>
            <a:off x="7461250" y="4130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C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23" name="Line 509"/>
          <p:cNvSpPr>
            <a:spLocks noChangeShapeType="1"/>
          </p:cNvSpPr>
          <p:nvPr/>
        </p:nvSpPr>
        <p:spPr bwMode="auto">
          <a:xfrm>
            <a:off x="66294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25" name="Freeform 511"/>
          <p:cNvSpPr>
            <a:spLocks/>
          </p:cNvSpPr>
          <p:nvPr/>
        </p:nvSpPr>
        <p:spPr bwMode="auto">
          <a:xfrm>
            <a:off x="64008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26" name="Rectangle 512"/>
          <p:cNvSpPr>
            <a:spLocks noChangeArrowheads="1"/>
          </p:cNvSpPr>
          <p:nvPr/>
        </p:nvSpPr>
        <p:spPr bwMode="auto">
          <a:xfrm>
            <a:off x="6534150" y="493077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27" name="Freeform 513"/>
          <p:cNvSpPr>
            <a:spLocks/>
          </p:cNvSpPr>
          <p:nvPr/>
        </p:nvSpPr>
        <p:spPr bwMode="auto">
          <a:xfrm>
            <a:off x="64008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28" name="Rectangle 514"/>
          <p:cNvSpPr>
            <a:spLocks noChangeArrowheads="1"/>
          </p:cNvSpPr>
          <p:nvPr/>
        </p:nvSpPr>
        <p:spPr bwMode="auto">
          <a:xfrm>
            <a:off x="6550025" y="41306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29" name="Line 515"/>
          <p:cNvSpPr>
            <a:spLocks noChangeShapeType="1"/>
          </p:cNvSpPr>
          <p:nvPr/>
        </p:nvSpPr>
        <p:spPr bwMode="auto">
          <a:xfrm>
            <a:off x="6642100" y="3695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31" name="Freeform 517"/>
          <p:cNvSpPr>
            <a:spLocks/>
          </p:cNvSpPr>
          <p:nvPr/>
        </p:nvSpPr>
        <p:spPr bwMode="auto">
          <a:xfrm>
            <a:off x="6413500" y="24384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32" name="Rectangle 518"/>
          <p:cNvSpPr>
            <a:spLocks noChangeArrowheads="1"/>
          </p:cNvSpPr>
          <p:nvPr/>
        </p:nvSpPr>
        <p:spPr bwMode="auto">
          <a:xfrm>
            <a:off x="65595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C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33" name="Freeform 519"/>
          <p:cNvSpPr>
            <a:spLocks/>
          </p:cNvSpPr>
          <p:nvPr/>
        </p:nvSpPr>
        <p:spPr bwMode="auto">
          <a:xfrm>
            <a:off x="6413500" y="32385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34" name="Rectangle 520"/>
          <p:cNvSpPr>
            <a:spLocks noChangeArrowheads="1"/>
          </p:cNvSpPr>
          <p:nvPr/>
        </p:nvSpPr>
        <p:spPr bwMode="auto">
          <a:xfrm>
            <a:off x="6562725" y="33305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39" name="Line 525"/>
          <p:cNvSpPr>
            <a:spLocks noChangeShapeType="1"/>
          </p:cNvSpPr>
          <p:nvPr/>
        </p:nvSpPr>
        <p:spPr bwMode="auto">
          <a:xfrm flipH="1" flipV="1">
            <a:off x="4410075" y="2949575"/>
            <a:ext cx="377825" cy="5429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40" name="Freeform 526"/>
          <p:cNvSpPr>
            <a:spLocks/>
          </p:cNvSpPr>
          <p:nvPr/>
        </p:nvSpPr>
        <p:spPr bwMode="auto">
          <a:xfrm>
            <a:off x="4308475" y="2809875"/>
            <a:ext cx="177800" cy="212725"/>
          </a:xfrm>
          <a:custGeom>
            <a:avLst/>
            <a:gdLst>
              <a:gd name="T0" fmla="*/ 28 w 112"/>
              <a:gd name="T1" fmla="*/ 66 h 134"/>
              <a:gd name="T2" fmla="*/ 28 w 112"/>
              <a:gd name="T3" fmla="*/ 66 h 134"/>
              <a:gd name="T4" fmla="*/ 38 w 112"/>
              <a:gd name="T5" fmla="*/ 102 h 134"/>
              <a:gd name="T6" fmla="*/ 46 w 112"/>
              <a:gd name="T7" fmla="*/ 134 h 134"/>
              <a:gd name="T8" fmla="*/ 112 w 112"/>
              <a:gd name="T9" fmla="*/ 88 h 134"/>
              <a:gd name="T10" fmla="*/ 112 w 112"/>
              <a:gd name="T11" fmla="*/ 88 h 134"/>
              <a:gd name="T12" fmla="*/ 88 w 112"/>
              <a:gd name="T13" fmla="*/ 72 h 134"/>
              <a:gd name="T14" fmla="*/ 54 w 112"/>
              <a:gd name="T15" fmla="*/ 48 h 134"/>
              <a:gd name="T16" fmla="*/ 54 w 112"/>
              <a:gd name="T17" fmla="*/ 48 h 134"/>
              <a:gd name="T18" fmla="*/ 24 w 112"/>
              <a:gd name="T19" fmla="*/ 22 h 134"/>
              <a:gd name="T20" fmla="*/ 0 w 112"/>
              <a:gd name="T21" fmla="*/ 0 h 134"/>
              <a:gd name="T22" fmla="*/ 0 w 112"/>
              <a:gd name="T23" fmla="*/ 0 h 134"/>
              <a:gd name="T24" fmla="*/ 14 w 112"/>
              <a:gd name="T25" fmla="*/ 28 h 134"/>
              <a:gd name="T26" fmla="*/ 28 w 112"/>
              <a:gd name="T27" fmla="*/ 66 h 134"/>
              <a:gd name="T28" fmla="*/ 28 w 112"/>
              <a:gd name="T29" fmla="*/ 66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2"/>
              <a:gd name="T46" fmla="*/ 0 h 134"/>
              <a:gd name="T47" fmla="*/ 112 w 112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2" h="134">
                <a:moveTo>
                  <a:pt x="28" y="66"/>
                </a:moveTo>
                <a:lnTo>
                  <a:pt x="28" y="66"/>
                </a:lnTo>
                <a:lnTo>
                  <a:pt x="38" y="102"/>
                </a:lnTo>
                <a:lnTo>
                  <a:pt x="46" y="134"/>
                </a:lnTo>
                <a:lnTo>
                  <a:pt x="112" y="88"/>
                </a:lnTo>
                <a:lnTo>
                  <a:pt x="88" y="72"/>
                </a:lnTo>
                <a:lnTo>
                  <a:pt x="54" y="48"/>
                </a:lnTo>
                <a:lnTo>
                  <a:pt x="24" y="22"/>
                </a:lnTo>
                <a:lnTo>
                  <a:pt x="0" y="0"/>
                </a:lnTo>
                <a:lnTo>
                  <a:pt x="14" y="28"/>
                </a:lnTo>
                <a:lnTo>
                  <a:pt x="28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41" name="Line 527"/>
          <p:cNvSpPr>
            <a:spLocks noChangeShapeType="1"/>
          </p:cNvSpPr>
          <p:nvPr/>
        </p:nvSpPr>
        <p:spPr bwMode="auto">
          <a:xfrm flipH="1" flipV="1">
            <a:off x="4689475" y="2835275"/>
            <a:ext cx="174625" cy="5937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42" name="Freeform 528"/>
          <p:cNvSpPr>
            <a:spLocks/>
          </p:cNvSpPr>
          <p:nvPr/>
        </p:nvSpPr>
        <p:spPr bwMode="auto">
          <a:xfrm>
            <a:off x="4638675" y="2670175"/>
            <a:ext cx="123825" cy="225425"/>
          </a:xfrm>
          <a:custGeom>
            <a:avLst/>
            <a:gdLst>
              <a:gd name="T0" fmla="*/ 4 w 78"/>
              <a:gd name="T1" fmla="*/ 72 h 142"/>
              <a:gd name="T2" fmla="*/ 4 w 78"/>
              <a:gd name="T3" fmla="*/ 72 h 142"/>
              <a:gd name="T4" fmla="*/ 4 w 78"/>
              <a:gd name="T5" fmla="*/ 110 h 142"/>
              <a:gd name="T6" fmla="*/ 0 w 78"/>
              <a:gd name="T7" fmla="*/ 142 h 142"/>
              <a:gd name="T8" fmla="*/ 78 w 78"/>
              <a:gd name="T9" fmla="*/ 118 h 142"/>
              <a:gd name="T10" fmla="*/ 78 w 78"/>
              <a:gd name="T11" fmla="*/ 118 h 142"/>
              <a:gd name="T12" fmla="*/ 60 w 78"/>
              <a:gd name="T13" fmla="*/ 98 h 142"/>
              <a:gd name="T14" fmla="*/ 36 w 78"/>
              <a:gd name="T15" fmla="*/ 64 h 142"/>
              <a:gd name="T16" fmla="*/ 36 w 78"/>
              <a:gd name="T17" fmla="*/ 64 h 142"/>
              <a:gd name="T18" fmla="*/ 14 w 78"/>
              <a:gd name="T19" fmla="*/ 28 h 142"/>
              <a:gd name="T20" fmla="*/ 0 w 78"/>
              <a:gd name="T21" fmla="*/ 0 h 142"/>
              <a:gd name="T22" fmla="*/ 0 w 78"/>
              <a:gd name="T23" fmla="*/ 0 h 142"/>
              <a:gd name="T24" fmla="*/ 4 w 78"/>
              <a:gd name="T25" fmla="*/ 32 h 142"/>
              <a:gd name="T26" fmla="*/ 4 w 78"/>
              <a:gd name="T27" fmla="*/ 72 h 142"/>
              <a:gd name="T28" fmla="*/ 4 w 78"/>
              <a:gd name="T29" fmla="*/ 72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"/>
              <a:gd name="T46" fmla="*/ 0 h 142"/>
              <a:gd name="T47" fmla="*/ 78 w 78"/>
              <a:gd name="T48" fmla="*/ 142 h 1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" h="142">
                <a:moveTo>
                  <a:pt x="4" y="72"/>
                </a:moveTo>
                <a:lnTo>
                  <a:pt x="4" y="72"/>
                </a:lnTo>
                <a:lnTo>
                  <a:pt x="4" y="110"/>
                </a:lnTo>
                <a:lnTo>
                  <a:pt x="0" y="142"/>
                </a:lnTo>
                <a:lnTo>
                  <a:pt x="78" y="118"/>
                </a:lnTo>
                <a:lnTo>
                  <a:pt x="60" y="98"/>
                </a:lnTo>
                <a:lnTo>
                  <a:pt x="36" y="64"/>
                </a:lnTo>
                <a:lnTo>
                  <a:pt x="14" y="28"/>
                </a:lnTo>
                <a:lnTo>
                  <a:pt x="0" y="0"/>
                </a:lnTo>
                <a:lnTo>
                  <a:pt x="4" y="32"/>
                </a:lnTo>
                <a:lnTo>
                  <a:pt x="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43" name="Line 529"/>
          <p:cNvSpPr>
            <a:spLocks noChangeShapeType="1"/>
          </p:cNvSpPr>
          <p:nvPr/>
        </p:nvSpPr>
        <p:spPr bwMode="auto">
          <a:xfrm flipV="1">
            <a:off x="4914900" y="2838450"/>
            <a:ext cx="1588" cy="5143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44" name="Freeform 530"/>
          <p:cNvSpPr>
            <a:spLocks/>
          </p:cNvSpPr>
          <p:nvPr/>
        </p:nvSpPr>
        <p:spPr bwMode="auto">
          <a:xfrm>
            <a:off x="4851400" y="26670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45" name="Line 531"/>
          <p:cNvSpPr>
            <a:spLocks noChangeShapeType="1"/>
          </p:cNvSpPr>
          <p:nvPr/>
        </p:nvSpPr>
        <p:spPr bwMode="auto">
          <a:xfrm flipV="1">
            <a:off x="4914900" y="4895850"/>
            <a:ext cx="1588" cy="1206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46" name="Freeform 532"/>
          <p:cNvSpPr>
            <a:spLocks/>
          </p:cNvSpPr>
          <p:nvPr/>
        </p:nvSpPr>
        <p:spPr bwMode="auto">
          <a:xfrm>
            <a:off x="4851400" y="47244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47" name="Line 533"/>
          <p:cNvSpPr>
            <a:spLocks noChangeShapeType="1"/>
          </p:cNvSpPr>
          <p:nvPr/>
        </p:nvSpPr>
        <p:spPr bwMode="auto">
          <a:xfrm flipH="1" flipV="1">
            <a:off x="5178425" y="4702175"/>
            <a:ext cx="307975" cy="4794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48" name="Freeform 534"/>
          <p:cNvSpPr>
            <a:spLocks/>
          </p:cNvSpPr>
          <p:nvPr/>
        </p:nvSpPr>
        <p:spPr bwMode="auto">
          <a:xfrm>
            <a:off x="5083175" y="4556125"/>
            <a:ext cx="171450" cy="215900"/>
          </a:xfrm>
          <a:custGeom>
            <a:avLst/>
            <a:gdLst>
              <a:gd name="T0" fmla="*/ 26 w 108"/>
              <a:gd name="T1" fmla="*/ 68 h 136"/>
              <a:gd name="T2" fmla="*/ 26 w 108"/>
              <a:gd name="T3" fmla="*/ 68 h 136"/>
              <a:gd name="T4" fmla="*/ 34 w 108"/>
              <a:gd name="T5" fmla="*/ 104 h 136"/>
              <a:gd name="T6" fmla="*/ 40 w 108"/>
              <a:gd name="T7" fmla="*/ 136 h 136"/>
              <a:gd name="T8" fmla="*/ 108 w 108"/>
              <a:gd name="T9" fmla="*/ 92 h 136"/>
              <a:gd name="T10" fmla="*/ 108 w 108"/>
              <a:gd name="T11" fmla="*/ 92 h 136"/>
              <a:gd name="T12" fmla="*/ 86 w 108"/>
              <a:gd name="T13" fmla="*/ 76 h 136"/>
              <a:gd name="T14" fmla="*/ 52 w 108"/>
              <a:gd name="T15" fmla="*/ 50 h 136"/>
              <a:gd name="T16" fmla="*/ 52 w 108"/>
              <a:gd name="T17" fmla="*/ 50 h 136"/>
              <a:gd name="T18" fmla="*/ 22 w 108"/>
              <a:gd name="T19" fmla="*/ 24 h 136"/>
              <a:gd name="T20" fmla="*/ 0 w 108"/>
              <a:gd name="T21" fmla="*/ 0 h 136"/>
              <a:gd name="T22" fmla="*/ 0 w 108"/>
              <a:gd name="T23" fmla="*/ 0 h 136"/>
              <a:gd name="T24" fmla="*/ 12 w 108"/>
              <a:gd name="T25" fmla="*/ 30 h 136"/>
              <a:gd name="T26" fmla="*/ 26 w 108"/>
              <a:gd name="T27" fmla="*/ 68 h 136"/>
              <a:gd name="T28" fmla="*/ 26 w 108"/>
              <a:gd name="T29" fmla="*/ 68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6"/>
              <a:gd name="T47" fmla="*/ 108 w 108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6">
                <a:moveTo>
                  <a:pt x="26" y="68"/>
                </a:moveTo>
                <a:lnTo>
                  <a:pt x="26" y="68"/>
                </a:lnTo>
                <a:lnTo>
                  <a:pt x="34" y="104"/>
                </a:lnTo>
                <a:lnTo>
                  <a:pt x="40" y="136"/>
                </a:lnTo>
                <a:lnTo>
                  <a:pt x="108" y="92"/>
                </a:lnTo>
                <a:lnTo>
                  <a:pt x="86" y="76"/>
                </a:lnTo>
                <a:lnTo>
                  <a:pt x="52" y="50"/>
                </a:lnTo>
                <a:lnTo>
                  <a:pt x="22" y="24"/>
                </a:lnTo>
                <a:lnTo>
                  <a:pt x="0" y="0"/>
                </a:lnTo>
                <a:lnTo>
                  <a:pt x="12" y="30"/>
                </a:lnTo>
                <a:lnTo>
                  <a:pt x="26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49" name="Line 535"/>
          <p:cNvSpPr>
            <a:spLocks noChangeShapeType="1"/>
          </p:cNvSpPr>
          <p:nvPr/>
        </p:nvSpPr>
        <p:spPr bwMode="auto">
          <a:xfrm flipV="1">
            <a:off x="4343400" y="4702175"/>
            <a:ext cx="317500" cy="4794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50" name="Freeform 536"/>
          <p:cNvSpPr>
            <a:spLocks/>
          </p:cNvSpPr>
          <p:nvPr/>
        </p:nvSpPr>
        <p:spPr bwMode="auto">
          <a:xfrm>
            <a:off x="4584700" y="4559300"/>
            <a:ext cx="171450" cy="212725"/>
          </a:xfrm>
          <a:custGeom>
            <a:avLst/>
            <a:gdLst>
              <a:gd name="T0" fmla="*/ 56 w 108"/>
              <a:gd name="T1" fmla="*/ 50 h 134"/>
              <a:gd name="T2" fmla="*/ 56 w 108"/>
              <a:gd name="T3" fmla="*/ 50 h 134"/>
              <a:gd name="T4" fmla="*/ 26 w 108"/>
              <a:gd name="T5" fmla="*/ 72 h 134"/>
              <a:gd name="T6" fmla="*/ 0 w 108"/>
              <a:gd name="T7" fmla="*/ 90 h 134"/>
              <a:gd name="T8" fmla="*/ 66 w 108"/>
              <a:gd name="T9" fmla="*/ 134 h 134"/>
              <a:gd name="T10" fmla="*/ 66 w 108"/>
              <a:gd name="T11" fmla="*/ 134 h 134"/>
              <a:gd name="T12" fmla="*/ 72 w 108"/>
              <a:gd name="T13" fmla="*/ 108 h 134"/>
              <a:gd name="T14" fmla="*/ 82 w 108"/>
              <a:gd name="T15" fmla="*/ 68 h 134"/>
              <a:gd name="T16" fmla="*/ 82 w 108"/>
              <a:gd name="T17" fmla="*/ 68 h 134"/>
              <a:gd name="T18" fmla="*/ 96 w 108"/>
              <a:gd name="T19" fmla="*/ 28 h 134"/>
              <a:gd name="T20" fmla="*/ 108 w 108"/>
              <a:gd name="T21" fmla="*/ 0 h 134"/>
              <a:gd name="T22" fmla="*/ 108 w 108"/>
              <a:gd name="T23" fmla="*/ 0 h 134"/>
              <a:gd name="T24" fmla="*/ 86 w 108"/>
              <a:gd name="T25" fmla="*/ 22 h 134"/>
              <a:gd name="T26" fmla="*/ 56 w 108"/>
              <a:gd name="T27" fmla="*/ 50 h 134"/>
              <a:gd name="T28" fmla="*/ 56 w 108"/>
              <a:gd name="T29" fmla="*/ 50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4"/>
              <a:gd name="T47" fmla="*/ 108 w 108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4">
                <a:moveTo>
                  <a:pt x="56" y="50"/>
                </a:moveTo>
                <a:lnTo>
                  <a:pt x="56" y="50"/>
                </a:lnTo>
                <a:lnTo>
                  <a:pt x="26" y="72"/>
                </a:lnTo>
                <a:lnTo>
                  <a:pt x="0" y="90"/>
                </a:lnTo>
                <a:lnTo>
                  <a:pt x="66" y="134"/>
                </a:lnTo>
                <a:lnTo>
                  <a:pt x="72" y="108"/>
                </a:lnTo>
                <a:lnTo>
                  <a:pt x="82" y="68"/>
                </a:lnTo>
                <a:lnTo>
                  <a:pt x="96" y="28"/>
                </a:lnTo>
                <a:lnTo>
                  <a:pt x="108" y="0"/>
                </a:lnTo>
                <a:lnTo>
                  <a:pt x="86" y="22"/>
                </a:lnTo>
                <a:lnTo>
                  <a:pt x="5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51" name="Line 537"/>
          <p:cNvSpPr>
            <a:spLocks noChangeShapeType="1"/>
          </p:cNvSpPr>
          <p:nvPr/>
        </p:nvSpPr>
        <p:spPr bwMode="auto">
          <a:xfrm flipV="1">
            <a:off x="4914900" y="3981450"/>
            <a:ext cx="1588" cy="2857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52" name="Freeform 538"/>
          <p:cNvSpPr>
            <a:spLocks/>
          </p:cNvSpPr>
          <p:nvPr/>
        </p:nvSpPr>
        <p:spPr bwMode="auto">
          <a:xfrm>
            <a:off x="4851400" y="38100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53" name="Line 539"/>
          <p:cNvSpPr>
            <a:spLocks noChangeShapeType="1"/>
          </p:cNvSpPr>
          <p:nvPr/>
        </p:nvSpPr>
        <p:spPr bwMode="auto">
          <a:xfrm flipH="1" flipV="1">
            <a:off x="5051425" y="4816475"/>
            <a:ext cx="130175" cy="2000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54" name="Freeform 540"/>
          <p:cNvSpPr>
            <a:spLocks/>
          </p:cNvSpPr>
          <p:nvPr/>
        </p:nvSpPr>
        <p:spPr bwMode="auto">
          <a:xfrm>
            <a:off x="4956175" y="4670425"/>
            <a:ext cx="171450" cy="215900"/>
          </a:xfrm>
          <a:custGeom>
            <a:avLst/>
            <a:gdLst>
              <a:gd name="T0" fmla="*/ 24 w 108"/>
              <a:gd name="T1" fmla="*/ 70 h 136"/>
              <a:gd name="T2" fmla="*/ 24 w 108"/>
              <a:gd name="T3" fmla="*/ 70 h 136"/>
              <a:gd name="T4" fmla="*/ 34 w 108"/>
              <a:gd name="T5" fmla="*/ 104 h 136"/>
              <a:gd name="T6" fmla="*/ 40 w 108"/>
              <a:gd name="T7" fmla="*/ 136 h 136"/>
              <a:gd name="T8" fmla="*/ 108 w 108"/>
              <a:gd name="T9" fmla="*/ 92 h 136"/>
              <a:gd name="T10" fmla="*/ 108 w 108"/>
              <a:gd name="T11" fmla="*/ 92 h 136"/>
              <a:gd name="T12" fmla="*/ 86 w 108"/>
              <a:gd name="T13" fmla="*/ 76 h 136"/>
              <a:gd name="T14" fmla="*/ 52 w 108"/>
              <a:gd name="T15" fmla="*/ 50 h 136"/>
              <a:gd name="T16" fmla="*/ 52 w 108"/>
              <a:gd name="T17" fmla="*/ 50 h 136"/>
              <a:gd name="T18" fmla="*/ 22 w 108"/>
              <a:gd name="T19" fmla="*/ 24 h 136"/>
              <a:gd name="T20" fmla="*/ 0 w 108"/>
              <a:gd name="T21" fmla="*/ 0 h 136"/>
              <a:gd name="T22" fmla="*/ 0 w 108"/>
              <a:gd name="T23" fmla="*/ 0 h 136"/>
              <a:gd name="T24" fmla="*/ 12 w 108"/>
              <a:gd name="T25" fmla="*/ 30 h 136"/>
              <a:gd name="T26" fmla="*/ 24 w 108"/>
              <a:gd name="T27" fmla="*/ 70 h 136"/>
              <a:gd name="T28" fmla="*/ 24 w 108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6"/>
              <a:gd name="T47" fmla="*/ 108 w 108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6">
                <a:moveTo>
                  <a:pt x="24" y="70"/>
                </a:moveTo>
                <a:lnTo>
                  <a:pt x="24" y="70"/>
                </a:lnTo>
                <a:lnTo>
                  <a:pt x="34" y="104"/>
                </a:lnTo>
                <a:lnTo>
                  <a:pt x="40" y="136"/>
                </a:lnTo>
                <a:lnTo>
                  <a:pt x="108" y="92"/>
                </a:lnTo>
                <a:lnTo>
                  <a:pt x="86" y="76"/>
                </a:lnTo>
                <a:lnTo>
                  <a:pt x="52" y="50"/>
                </a:lnTo>
                <a:lnTo>
                  <a:pt x="22" y="24"/>
                </a:lnTo>
                <a:lnTo>
                  <a:pt x="0" y="0"/>
                </a:lnTo>
                <a:lnTo>
                  <a:pt x="12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55" name="Line 541"/>
          <p:cNvSpPr>
            <a:spLocks noChangeShapeType="1"/>
          </p:cNvSpPr>
          <p:nvPr/>
        </p:nvSpPr>
        <p:spPr bwMode="auto">
          <a:xfrm flipV="1">
            <a:off x="4657725" y="4816475"/>
            <a:ext cx="130175" cy="2000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56" name="Freeform 542"/>
          <p:cNvSpPr>
            <a:spLocks/>
          </p:cNvSpPr>
          <p:nvPr/>
        </p:nvSpPr>
        <p:spPr bwMode="auto">
          <a:xfrm>
            <a:off x="4711700" y="4673600"/>
            <a:ext cx="171450" cy="212725"/>
          </a:xfrm>
          <a:custGeom>
            <a:avLst/>
            <a:gdLst>
              <a:gd name="T0" fmla="*/ 56 w 108"/>
              <a:gd name="T1" fmla="*/ 50 h 134"/>
              <a:gd name="T2" fmla="*/ 56 w 108"/>
              <a:gd name="T3" fmla="*/ 50 h 134"/>
              <a:gd name="T4" fmla="*/ 26 w 108"/>
              <a:gd name="T5" fmla="*/ 72 h 134"/>
              <a:gd name="T6" fmla="*/ 0 w 108"/>
              <a:gd name="T7" fmla="*/ 90 h 134"/>
              <a:gd name="T8" fmla="*/ 68 w 108"/>
              <a:gd name="T9" fmla="*/ 134 h 134"/>
              <a:gd name="T10" fmla="*/ 68 w 108"/>
              <a:gd name="T11" fmla="*/ 134 h 134"/>
              <a:gd name="T12" fmla="*/ 72 w 108"/>
              <a:gd name="T13" fmla="*/ 108 h 134"/>
              <a:gd name="T14" fmla="*/ 82 w 108"/>
              <a:gd name="T15" fmla="*/ 68 h 134"/>
              <a:gd name="T16" fmla="*/ 82 w 108"/>
              <a:gd name="T17" fmla="*/ 68 h 134"/>
              <a:gd name="T18" fmla="*/ 96 w 108"/>
              <a:gd name="T19" fmla="*/ 28 h 134"/>
              <a:gd name="T20" fmla="*/ 108 w 108"/>
              <a:gd name="T21" fmla="*/ 0 h 134"/>
              <a:gd name="T22" fmla="*/ 108 w 108"/>
              <a:gd name="T23" fmla="*/ 0 h 134"/>
              <a:gd name="T24" fmla="*/ 86 w 108"/>
              <a:gd name="T25" fmla="*/ 22 h 134"/>
              <a:gd name="T26" fmla="*/ 56 w 108"/>
              <a:gd name="T27" fmla="*/ 50 h 134"/>
              <a:gd name="T28" fmla="*/ 56 w 108"/>
              <a:gd name="T29" fmla="*/ 50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4"/>
              <a:gd name="T47" fmla="*/ 108 w 108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4">
                <a:moveTo>
                  <a:pt x="56" y="50"/>
                </a:moveTo>
                <a:lnTo>
                  <a:pt x="56" y="50"/>
                </a:lnTo>
                <a:lnTo>
                  <a:pt x="26" y="72"/>
                </a:lnTo>
                <a:lnTo>
                  <a:pt x="0" y="90"/>
                </a:lnTo>
                <a:lnTo>
                  <a:pt x="68" y="134"/>
                </a:lnTo>
                <a:lnTo>
                  <a:pt x="72" y="108"/>
                </a:lnTo>
                <a:lnTo>
                  <a:pt x="82" y="68"/>
                </a:lnTo>
                <a:lnTo>
                  <a:pt x="96" y="28"/>
                </a:lnTo>
                <a:lnTo>
                  <a:pt x="108" y="0"/>
                </a:lnTo>
                <a:lnTo>
                  <a:pt x="86" y="22"/>
                </a:lnTo>
                <a:lnTo>
                  <a:pt x="5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57" name="Line 543"/>
          <p:cNvSpPr>
            <a:spLocks noChangeShapeType="1"/>
          </p:cNvSpPr>
          <p:nvPr/>
        </p:nvSpPr>
        <p:spPr bwMode="auto">
          <a:xfrm flipV="1">
            <a:off x="4229100" y="2266950"/>
            <a:ext cx="1588" cy="1714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58" name="Freeform 544"/>
          <p:cNvSpPr>
            <a:spLocks/>
          </p:cNvSpPr>
          <p:nvPr/>
        </p:nvSpPr>
        <p:spPr bwMode="auto">
          <a:xfrm>
            <a:off x="4165600" y="20955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59" name="Line 545"/>
          <p:cNvSpPr>
            <a:spLocks noChangeShapeType="1"/>
          </p:cNvSpPr>
          <p:nvPr/>
        </p:nvSpPr>
        <p:spPr bwMode="auto">
          <a:xfrm flipV="1">
            <a:off x="5600700" y="2266950"/>
            <a:ext cx="1588" cy="1714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60" name="Freeform 546"/>
          <p:cNvSpPr>
            <a:spLocks/>
          </p:cNvSpPr>
          <p:nvPr/>
        </p:nvSpPr>
        <p:spPr bwMode="auto">
          <a:xfrm>
            <a:off x="5537200" y="20955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1" name="Freeform 547"/>
          <p:cNvSpPr>
            <a:spLocks/>
          </p:cNvSpPr>
          <p:nvPr/>
        </p:nvSpPr>
        <p:spPr bwMode="auto">
          <a:xfrm>
            <a:off x="5372100" y="24384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2" name="Freeform 548"/>
          <p:cNvSpPr>
            <a:spLocks/>
          </p:cNvSpPr>
          <p:nvPr/>
        </p:nvSpPr>
        <p:spPr bwMode="auto">
          <a:xfrm>
            <a:off x="4686300" y="42672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3" name="Freeform 549"/>
          <p:cNvSpPr>
            <a:spLocks/>
          </p:cNvSpPr>
          <p:nvPr/>
        </p:nvSpPr>
        <p:spPr bwMode="auto">
          <a:xfrm>
            <a:off x="4000500" y="24384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4" name="Rectangle 550"/>
          <p:cNvSpPr>
            <a:spLocks noChangeArrowheads="1"/>
          </p:cNvSpPr>
          <p:nvPr/>
        </p:nvSpPr>
        <p:spPr bwMode="auto">
          <a:xfrm>
            <a:off x="4803775" y="4359275"/>
            <a:ext cx="220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Q'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5" name="Rectangle 551"/>
          <p:cNvSpPr>
            <a:spLocks noChangeArrowheads="1"/>
          </p:cNvSpPr>
          <p:nvPr/>
        </p:nvSpPr>
        <p:spPr bwMode="auto">
          <a:xfrm>
            <a:off x="55181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6" name="Rectangle 552"/>
          <p:cNvSpPr>
            <a:spLocks noChangeArrowheads="1"/>
          </p:cNvSpPr>
          <p:nvPr/>
        </p:nvSpPr>
        <p:spPr bwMode="auto">
          <a:xfrm>
            <a:off x="41465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67" name="Line 553"/>
          <p:cNvSpPr>
            <a:spLocks noChangeShapeType="1"/>
          </p:cNvSpPr>
          <p:nvPr/>
        </p:nvSpPr>
        <p:spPr bwMode="auto">
          <a:xfrm>
            <a:off x="4521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68" name="Line 554"/>
          <p:cNvSpPr>
            <a:spLocks noChangeShapeType="1"/>
          </p:cNvSpPr>
          <p:nvPr/>
        </p:nvSpPr>
        <p:spPr bwMode="auto">
          <a:xfrm>
            <a:off x="4546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69" name="Line 555"/>
          <p:cNvSpPr>
            <a:spLocks noChangeShapeType="1"/>
          </p:cNvSpPr>
          <p:nvPr/>
        </p:nvSpPr>
        <p:spPr bwMode="auto">
          <a:xfrm>
            <a:off x="4559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0" name="Line 556"/>
          <p:cNvSpPr>
            <a:spLocks noChangeShapeType="1"/>
          </p:cNvSpPr>
          <p:nvPr/>
        </p:nvSpPr>
        <p:spPr bwMode="auto">
          <a:xfrm>
            <a:off x="4572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1" name="Line 557"/>
          <p:cNvSpPr>
            <a:spLocks noChangeShapeType="1"/>
          </p:cNvSpPr>
          <p:nvPr/>
        </p:nvSpPr>
        <p:spPr bwMode="auto">
          <a:xfrm>
            <a:off x="4597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2" name="Line 558"/>
          <p:cNvSpPr>
            <a:spLocks noChangeShapeType="1"/>
          </p:cNvSpPr>
          <p:nvPr/>
        </p:nvSpPr>
        <p:spPr bwMode="auto">
          <a:xfrm>
            <a:off x="4610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3" name="Line 559"/>
          <p:cNvSpPr>
            <a:spLocks noChangeShapeType="1"/>
          </p:cNvSpPr>
          <p:nvPr/>
        </p:nvSpPr>
        <p:spPr bwMode="auto">
          <a:xfrm>
            <a:off x="4622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4" name="Line 560"/>
          <p:cNvSpPr>
            <a:spLocks noChangeShapeType="1"/>
          </p:cNvSpPr>
          <p:nvPr/>
        </p:nvSpPr>
        <p:spPr bwMode="auto">
          <a:xfrm>
            <a:off x="4648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5" name="Line 561"/>
          <p:cNvSpPr>
            <a:spLocks noChangeShapeType="1"/>
          </p:cNvSpPr>
          <p:nvPr/>
        </p:nvSpPr>
        <p:spPr bwMode="auto">
          <a:xfrm>
            <a:off x="4660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6" name="Line 562"/>
          <p:cNvSpPr>
            <a:spLocks noChangeShapeType="1"/>
          </p:cNvSpPr>
          <p:nvPr/>
        </p:nvSpPr>
        <p:spPr bwMode="auto">
          <a:xfrm>
            <a:off x="4673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7" name="Line 563"/>
          <p:cNvSpPr>
            <a:spLocks noChangeShapeType="1"/>
          </p:cNvSpPr>
          <p:nvPr/>
        </p:nvSpPr>
        <p:spPr bwMode="auto">
          <a:xfrm>
            <a:off x="4699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8" name="Line 564"/>
          <p:cNvSpPr>
            <a:spLocks noChangeShapeType="1"/>
          </p:cNvSpPr>
          <p:nvPr/>
        </p:nvSpPr>
        <p:spPr bwMode="auto">
          <a:xfrm>
            <a:off x="4711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79" name="Line 565"/>
          <p:cNvSpPr>
            <a:spLocks noChangeShapeType="1"/>
          </p:cNvSpPr>
          <p:nvPr/>
        </p:nvSpPr>
        <p:spPr bwMode="auto">
          <a:xfrm>
            <a:off x="4724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0" name="Line 566"/>
          <p:cNvSpPr>
            <a:spLocks noChangeShapeType="1"/>
          </p:cNvSpPr>
          <p:nvPr/>
        </p:nvSpPr>
        <p:spPr bwMode="auto">
          <a:xfrm>
            <a:off x="4749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1" name="Line 567"/>
          <p:cNvSpPr>
            <a:spLocks noChangeShapeType="1"/>
          </p:cNvSpPr>
          <p:nvPr/>
        </p:nvSpPr>
        <p:spPr bwMode="auto">
          <a:xfrm>
            <a:off x="4762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2" name="Line 568"/>
          <p:cNvSpPr>
            <a:spLocks noChangeShapeType="1"/>
          </p:cNvSpPr>
          <p:nvPr/>
        </p:nvSpPr>
        <p:spPr bwMode="auto">
          <a:xfrm>
            <a:off x="4775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3" name="Line 569"/>
          <p:cNvSpPr>
            <a:spLocks noChangeShapeType="1"/>
          </p:cNvSpPr>
          <p:nvPr/>
        </p:nvSpPr>
        <p:spPr bwMode="auto">
          <a:xfrm>
            <a:off x="4800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4" name="Line 570"/>
          <p:cNvSpPr>
            <a:spLocks noChangeShapeType="1"/>
          </p:cNvSpPr>
          <p:nvPr/>
        </p:nvSpPr>
        <p:spPr bwMode="auto">
          <a:xfrm>
            <a:off x="4813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5" name="Line 571"/>
          <p:cNvSpPr>
            <a:spLocks noChangeShapeType="1"/>
          </p:cNvSpPr>
          <p:nvPr/>
        </p:nvSpPr>
        <p:spPr bwMode="auto">
          <a:xfrm>
            <a:off x="4826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6" name="Line 572"/>
          <p:cNvSpPr>
            <a:spLocks noChangeShapeType="1"/>
          </p:cNvSpPr>
          <p:nvPr/>
        </p:nvSpPr>
        <p:spPr bwMode="auto">
          <a:xfrm>
            <a:off x="4851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7" name="Line 573"/>
          <p:cNvSpPr>
            <a:spLocks noChangeShapeType="1"/>
          </p:cNvSpPr>
          <p:nvPr/>
        </p:nvSpPr>
        <p:spPr bwMode="auto">
          <a:xfrm>
            <a:off x="4864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8" name="Line 574"/>
          <p:cNvSpPr>
            <a:spLocks noChangeShapeType="1"/>
          </p:cNvSpPr>
          <p:nvPr/>
        </p:nvSpPr>
        <p:spPr bwMode="auto">
          <a:xfrm>
            <a:off x="4876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89" name="Line 575"/>
          <p:cNvSpPr>
            <a:spLocks noChangeShapeType="1"/>
          </p:cNvSpPr>
          <p:nvPr/>
        </p:nvSpPr>
        <p:spPr bwMode="auto">
          <a:xfrm>
            <a:off x="4902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0" name="Line 576"/>
          <p:cNvSpPr>
            <a:spLocks noChangeShapeType="1"/>
          </p:cNvSpPr>
          <p:nvPr/>
        </p:nvSpPr>
        <p:spPr bwMode="auto">
          <a:xfrm>
            <a:off x="4914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1" name="Line 577"/>
          <p:cNvSpPr>
            <a:spLocks noChangeShapeType="1"/>
          </p:cNvSpPr>
          <p:nvPr/>
        </p:nvSpPr>
        <p:spPr bwMode="auto">
          <a:xfrm>
            <a:off x="4927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2" name="Line 578"/>
          <p:cNvSpPr>
            <a:spLocks noChangeShapeType="1"/>
          </p:cNvSpPr>
          <p:nvPr/>
        </p:nvSpPr>
        <p:spPr bwMode="auto">
          <a:xfrm>
            <a:off x="4953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3" name="Line 579"/>
          <p:cNvSpPr>
            <a:spLocks noChangeShapeType="1"/>
          </p:cNvSpPr>
          <p:nvPr/>
        </p:nvSpPr>
        <p:spPr bwMode="auto">
          <a:xfrm>
            <a:off x="4965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4" name="Line 580"/>
          <p:cNvSpPr>
            <a:spLocks noChangeShapeType="1"/>
          </p:cNvSpPr>
          <p:nvPr/>
        </p:nvSpPr>
        <p:spPr bwMode="auto">
          <a:xfrm>
            <a:off x="4978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5" name="Line 581"/>
          <p:cNvSpPr>
            <a:spLocks noChangeShapeType="1"/>
          </p:cNvSpPr>
          <p:nvPr/>
        </p:nvSpPr>
        <p:spPr bwMode="auto">
          <a:xfrm>
            <a:off x="5003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6" name="Line 582"/>
          <p:cNvSpPr>
            <a:spLocks noChangeShapeType="1"/>
          </p:cNvSpPr>
          <p:nvPr/>
        </p:nvSpPr>
        <p:spPr bwMode="auto">
          <a:xfrm>
            <a:off x="5016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7" name="Line 583"/>
          <p:cNvSpPr>
            <a:spLocks noChangeShapeType="1"/>
          </p:cNvSpPr>
          <p:nvPr/>
        </p:nvSpPr>
        <p:spPr bwMode="auto">
          <a:xfrm>
            <a:off x="5029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8" name="Line 584"/>
          <p:cNvSpPr>
            <a:spLocks noChangeShapeType="1"/>
          </p:cNvSpPr>
          <p:nvPr/>
        </p:nvSpPr>
        <p:spPr bwMode="auto">
          <a:xfrm>
            <a:off x="5054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899" name="Line 585"/>
          <p:cNvSpPr>
            <a:spLocks noChangeShapeType="1"/>
          </p:cNvSpPr>
          <p:nvPr/>
        </p:nvSpPr>
        <p:spPr bwMode="auto">
          <a:xfrm>
            <a:off x="5067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0" name="Line 586"/>
          <p:cNvSpPr>
            <a:spLocks noChangeShapeType="1"/>
          </p:cNvSpPr>
          <p:nvPr/>
        </p:nvSpPr>
        <p:spPr bwMode="auto">
          <a:xfrm>
            <a:off x="5080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1" name="Line 587"/>
          <p:cNvSpPr>
            <a:spLocks noChangeShapeType="1"/>
          </p:cNvSpPr>
          <p:nvPr/>
        </p:nvSpPr>
        <p:spPr bwMode="auto">
          <a:xfrm>
            <a:off x="5105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2" name="Line 588"/>
          <p:cNvSpPr>
            <a:spLocks noChangeShapeType="1"/>
          </p:cNvSpPr>
          <p:nvPr/>
        </p:nvSpPr>
        <p:spPr bwMode="auto">
          <a:xfrm>
            <a:off x="5118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3" name="Line 589"/>
          <p:cNvSpPr>
            <a:spLocks noChangeShapeType="1"/>
          </p:cNvSpPr>
          <p:nvPr/>
        </p:nvSpPr>
        <p:spPr bwMode="auto">
          <a:xfrm>
            <a:off x="5130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4" name="Line 590"/>
          <p:cNvSpPr>
            <a:spLocks noChangeShapeType="1"/>
          </p:cNvSpPr>
          <p:nvPr/>
        </p:nvSpPr>
        <p:spPr bwMode="auto">
          <a:xfrm>
            <a:off x="5156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5" name="Line 591"/>
          <p:cNvSpPr>
            <a:spLocks noChangeShapeType="1"/>
          </p:cNvSpPr>
          <p:nvPr/>
        </p:nvSpPr>
        <p:spPr bwMode="auto">
          <a:xfrm>
            <a:off x="5168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6" name="Line 592"/>
          <p:cNvSpPr>
            <a:spLocks noChangeShapeType="1"/>
          </p:cNvSpPr>
          <p:nvPr/>
        </p:nvSpPr>
        <p:spPr bwMode="auto">
          <a:xfrm>
            <a:off x="5181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7" name="Line 593"/>
          <p:cNvSpPr>
            <a:spLocks noChangeShapeType="1"/>
          </p:cNvSpPr>
          <p:nvPr/>
        </p:nvSpPr>
        <p:spPr bwMode="auto">
          <a:xfrm>
            <a:off x="5207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8" name="Line 594"/>
          <p:cNvSpPr>
            <a:spLocks noChangeShapeType="1"/>
          </p:cNvSpPr>
          <p:nvPr/>
        </p:nvSpPr>
        <p:spPr bwMode="auto">
          <a:xfrm>
            <a:off x="5219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09" name="Line 595"/>
          <p:cNvSpPr>
            <a:spLocks noChangeShapeType="1"/>
          </p:cNvSpPr>
          <p:nvPr/>
        </p:nvSpPr>
        <p:spPr bwMode="auto">
          <a:xfrm>
            <a:off x="5232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0" name="Line 596"/>
          <p:cNvSpPr>
            <a:spLocks noChangeShapeType="1"/>
          </p:cNvSpPr>
          <p:nvPr/>
        </p:nvSpPr>
        <p:spPr bwMode="auto">
          <a:xfrm>
            <a:off x="5257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1" name="Line 597"/>
          <p:cNvSpPr>
            <a:spLocks noChangeShapeType="1"/>
          </p:cNvSpPr>
          <p:nvPr/>
        </p:nvSpPr>
        <p:spPr bwMode="auto">
          <a:xfrm>
            <a:off x="5270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2" name="Line 598"/>
          <p:cNvSpPr>
            <a:spLocks noChangeShapeType="1"/>
          </p:cNvSpPr>
          <p:nvPr/>
        </p:nvSpPr>
        <p:spPr bwMode="auto">
          <a:xfrm>
            <a:off x="5283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3" name="Line 599"/>
          <p:cNvSpPr>
            <a:spLocks noChangeShapeType="1"/>
          </p:cNvSpPr>
          <p:nvPr/>
        </p:nvSpPr>
        <p:spPr bwMode="auto">
          <a:xfrm>
            <a:off x="5308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4" name="Rectangle 600"/>
          <p:cNvSpPr>
            <a:spLocks noChangeArrowheads="1"/>
          </p:cNvSpPr>
          <p:nvPr/>
        </p:nvSpPr>
        <p:spPr bwMode="auto">
          <a:xfrm>
            <a:off x="4721225" y="2416175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  k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915" name="Freeform 601"/>
          <p:cNvSpPr>
            <a:spLocks/>
          </p:cNvSpPr>
          <p:nvPr/>
        </p:nvSpPr>
        <p:spPr bwMode="auto">
          <a:xfrm>
            <a:off x="4686300" y="33528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916" name="Rectangle 602"/>
          <p:cNvSpPr>
            <a:spLocks noChangeArrowheads="1"/>
          </p:cNvSpPr>
          <p:nvPr/>
        </p:nvSpPr>
        <p:spPr bwMode="auto">
          <a:xfrm>
            <a:off x="4845050" y="344487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917" name="Line 603"/>
          <p:cNvSpPr>
            <a:spLocks noChangeShapeType="1"/>
          </p:cNvSpPr>
          <p:nvPr/>
        </p:nvSpPr>
        <p:spPr bwMode="auto">
          <a:xfrm>
            <a:off x="4457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8" name="Line 604"/>
          <p:cNvSpPr>
            <a:spLocks noChangeShapeType="1"/>
          </p:cNvSpPr>
          <p:nvPr/>
        </p:nvSpPr>
        <p:spPr bwMode="auto">
          <a:xfrm>
            <a:off x="4483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19" name="Line 605"/>
          <p:cNvSpPr>
            <a:spLocks noChangeShapeType="1"/>
          </p:cNvSpPr>
          <p:nvPr/>
        </p:nvSpPr>
        <p:spPr bwMode="auto">
          <a:xfrm>
            <a:off x="4495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0" name="Line 606"/>
          <p:cNvSpPr>
            <a:spLocks noChangeShapeType="1"/>
          </p:cNvSpPr>
          <p:nvPr/>
        </p:nvSpPr>
        <p:spPr bwMode="auto">
          <a:xfrm>
            <a:off x="4508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1" name="Line 607"/>
          <p:cNvSpPr>
            <a:spLocks noChangeShapeType="1"/>
          </p:cNvSpPr>
          <p:nvPr/>
        </p:nvSpPr>
        <p:spPr bwMode="auto">
          <a:xfrm>
            <a:off x="4533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2" name="Line 608"/>
          <p:cNvSpPr>
            <a:spLocks noChangeShapeType="1"/>
          </p:cNvSpPr>
          <p:nvPr/>
        </p:nvSpPr>
        <p:spPr bwMode="auto">
          <a:xfrm>
            <a:off x="4546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3" name="Line 609"/>
          <p:cNvSpPr>
            <a:spLocks noChangeShapeType="1"/>
          </p:cNvSpPr>
          <p:nvPr/>
        </p:nvSpPr>
        <p:spPr bwMode="auto">
          <a:xfrm>
            <a:off x="4559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4" name="Line 611"/>
          <p:cNvSpPr>
            <a:spLocks noChangeShapeType="1"/>
          </p:cNvSpPr>
          <p:nvPr/>
        </p:nvSpPr>
        <p:spPr bwMode="auto">
          <a:xfrm>
            <a:off x="4584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5" name="Line 612"/>
          <p:cNvSpPr>
            <a:spLocks noChangeShapeType="1"/>
          </p:cNvSpPr>
          <p:nvPr/>
        </p:nvSpPr>
        <p:spPr bwMode="auto">
          <a:xfrm>
            <a:off x="4597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6" name="Line 613"/>
          <p:cNvSpPr>
            <a:spLocks noChangeShapeType="1"/>
          </p:cNvSpPr>
          <p:nvPr/>
        </p:nvSpPr>
        <p:spPr bwMode="auto">
          <a:xfrm>
            <a:off x="4610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7" name="Line 614"/>
          <p:cNvSpPr>
            <a:spLocks noChangeShapeType="1"/>
          </p:cNvSpPr>
          <p:nvPr/>
        </p:nvSpPr>
        <p:spPr bwMode="auto">
          <a:xfrm>
            <a:off x="4635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8" name="Line 615"/>
          <p:cNvSpPr>
            <a:spLocks noChangeShapeType="1"/>
          </p:cNvSpPr>
          <p:nvPr/>
        </p:nvSpPr>
        <p:spPr bwMode="auto">
          <a:xfrm>
            <a:off x="4648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29" name="Line 616"/>
          <p:cNvSpPr>
            <a:spLocks noChangeShapeType="1"/>
          </p:cNvSpPr>
          <p:nvPr/>
        </p:nvSpPr>
        <p:spPr bwMode="auto">
          <a:xfrm>
            <a:off x="4660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0" name="Line 617"/>
          <p:cNvSpPr>
            <a:spLocks noChangeShapeType="1"/>
          </p:cNvSpPr>
          <p:nvPr/>
        </p:nvSpPr>
        <p:spPr bwMode="auto">
          <a:xfrm>
            <a:off x="4686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1" name="Line 618"/>
          <p:cNvSpPr>
            <a:spLocks noChangeShapeType="1"/>
          </p:cNvSpPr>
          <p:nvPr/>
        </p:nvSpPr>
        <p:spPr bwMode="auto">
          <a:xfrm>
            <a:off x="4699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2" name="Line 619"/>
          <p:cNvSpPr>
            <a:spLocks noChangeShapeType="1"/>
          </p:cNvSpPr>
          <p:nvPr/>
        </p:nvSpPr>
        <p:spPr bwMode="auto">
          <a:xfrm>
            <a:off x="4711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3" name="Line 620"/>
          <p:cNvSpPr>
            <a:spLocks noChangeShapeType="1"/>
          </p:cNvSpPr>
          <p:nvPr/>
        </p:nvSpPr>
        <p:spPr bwMode="auto">
          <a:xfrm>
            <a:off x="4737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4" name="Line 621"/>
          <p:cNvSpPr>
            <a:spLocks noChangeShapeType="1"/>
          </p:cNvSpPr>
          <p:nvPr/>
        </p:nvSpPr>
        <p:spPr bwMode="auto">
          <a:xfrm>
            <a:off x="4749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5" name="Line 622"/>
          <p:cNvSpPr>
            <a:spLocks noChangeShapeType="1"/>
          </p:cNvSpPr>
          <p:nvPr/>
        </p:nvSpPr>
        <p:spPr bwMode="auto">
          <a:xfrm>
            <a:off x="4762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6" name="Line 623"/>
          <p:cNvSpPr>
            <a:spLocks noChangeShapeType="1"/>
          </p:cNvSpPr>
          <p:nvPr/>
        </p:nvSpPr>
        <p:spPr bwMode="auto">
          <a:xfrm>
            <a:off x="4787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7" name="Line 624"/>
          <p:cNvSpPr>
            <a:spLocks noChangeShapeType="1"/>
          </p:cNvSpPr>
          <p:nvPr/>
        </p:nvSpPr>
        <p:spPr bwMode="auto">
          <a:xfrm>
            <a:off x="4800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8" name="Line 625"/>
          <p:cNvSpPr>
            <a:spLocks noChangeShapeType="1"/>
          </p:cNvSpPr>
          <p:nvPr/>
        </p:nvSpPr>
        <p:spPr bwMode="auto">
          <a:xfrm>
            <a:off x="4813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39" name="Line 626"/>
          <p:cNvSpPr>
            <a:spLocks noChangeShapeType="1"/>
          </p:cNvSpPr>
          <p:nvPr/>
        </p:nvSpPr>
        <p:spPr bwMode="auto">
          <a:xfrm>
            <a:off x="4838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0" name="Line 627"/>
          <p:cNvSpPr>
            <a:spLocks noChangeShapeType="1"/>
          </p:cNvSpPr>
          <p:nvPr/>
        </p:nvSpPr>
        <p:spPr bwMode="auto">
          <a:xfrm>
            <a:off x="4851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1" name="Line 628"/>
          <p:cNvSpPr>
            <a:spLocks noChangeShapeType="1"/>
          </p:cNvSpPr>
          <p:nvPr/>
        </p:nvSpPr>
        <p:spPr bwMode="auto">
          <a:xfrm>
            <a:off x="4864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2" name="Line 629"/>
          <p:cNvSpPr>
            <a:spLocks noChangeShapeType="1"/>
          </p:cNvSpPr>
          <p:nvPr/>
        </p:nvSpPr>
        <p:spPr bwMode="auto">
          <a:xfrm>
            <a:off x="4889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3" name="Line 630"/>
          <p:cNvSpPr>
            <a:spLocks noChangeShapeType="1"/>
          </p:cNvSpPr>
          <p:nvPr/>
        </p:nvSpPr>
        <p:spPr bwMode="auto">
          <a:xfrm>
            <a:off x="4902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4" name="Line 631"/>
          <p:cNvSpPr>
            <a:spLocks noChangeShapeType="1"/>
          </p:cNvSpPr>
          <p:nvPr/>
        </p:nvSpPr>
        <p:spPr bwMode="auto">
          <a:xfrm>
            <a:off x="4914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5" name="Line 632"/>
          <p:cNvSpPr>
            <a:spLocks noChangeShapeType="1"/>
          </p:cNvSpPr>
          <p:nvPr/>
        </p:nvSpPr>
        <p:spPr bwMode="auto">
          <a:xfrm>
            <a:off x="4940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6" name="Line 633"/>
          <p:cNvSpPr>
            <a:spLocks noChangeShapeType="1"/>
          </p:cNvSpPr>
          <p:nvPr/>
        </p:nvSpPr>
        <p:spPr bwMode="auto">
          <a:xfrm>
            <a:off x="4953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7" name="Line 634"/>
          <p:cNvSpPr>
            <a:spLocks noChangeShapeType="1"/>
          </p:cNvSpPr>
          <p:nvPr/>
        </p:nvSpPr>
        <p:spPr bwMode="auto">
          <a:xfrm>
            <a:off x="4965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8" name="Line 635"/>
          <p:cNvSpPr>
            <a:spLocks noChangeShapeType="1"/>
          </p:cNvSpPr>
          <p:nvPr/>
        </p:nvSpPr>
        <p:spPr bwMode="auto">
          <a:xfrm>
            <a:off x="4991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49" name="Line 636"/>
          <p:cNvSpPr>
            <a:spLocks noChangeShapeType="1"/>
          </p:cNvSpPr>
          <p:nvPr/>
        </p:nvSpPr>
        <p:spPr bwMode="auto">
          <a:xfrm>
            <a:off x="5003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0" name="Line 637"/>
          <p:cNvSpPr>
            <a:spLocks noChangeShapeType="1"/>
          </p:cNvSpPr>
          <p:nvPr/>
        </p:nvSpPr>
        <p:spPr bwMode="auto">
          <a:xfrm>
            <a:off x="5016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1" name="Line 638"/>
          <p:cNvSpPr>
            <a:spLocks noChangeShapeType="1"/>
          </p:cNvSpPr>
          <p:nvPr/>
        </p:nvSpPr>
        <p:spPr bwMode="auto">
          <a:xfrm>
            <a:off x="5041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2" name="Line 639"/>
          <p:cNvSpPr>
            <a:spLocks noChangeShapeType="1"/>
          </p:cNvSpPr>
          <p:nvPr/>
        </p:nvSpPr>
        <p:spPr bwMode="auto">
          <a:xfrm>
            <a:off x="5054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3" name="Line 640"/>
          <p:cNvSpPr>
            <a:spLocks noChangeShapeType="1"/>
          </p:cNvSpPr>
          <p:nvPr/>
        </p:nvSpPr>
        <p:spPr bwMode="auto">
          <a:xfrm>
            <a:off x="5067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4" name="Line 641"/>
          <p:cNvSpPr>
            <a:spLocks noChangeShapeType="1"/>
          </p:cNvSpPr>
          <p:nvPr/>
        </p:nvSpPr>
        <p:spPr bwMode="auto">
          <a:xfrm>
            <a:off x="5092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5" name="Line 642"/>
          <p:cNvSpPr>
            <a:spLocks noChangeShapeType="1"/>
          </p:cNvSpPr>
          <p:nvPr/>
        </p:nvSpPr>
        <p:spPr bwMode="auto">
          <a:xfrm>
            <a:off x="5105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6" name="Line 643"/>
          <p:cNvSpPr>
            <a:spLocks noChangeShapeType="1"/>
          </p:cNvSpPr>
          <p:nvPr/>
        </p:nvSpPr>
        <p:spPr bwMode="auto">
          <a:xfrm>
            <a:off x="5118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7" name="Line 644"/>
          <p:cNvSpPr>
            <a:spLocks noChangeShapeType="1"/>
          </p:cNvSpPr>
          <p:nvPr/>
        </p:nvSpPr>
        <p:spPr bwMode="auto">
          <a:xfrm>
            <a:off x="5143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8" name="Line 645"/>
          <p:cNvSpPr>
            <a:spLocks noChangeShapeType="1"/>
          </p:cNvSpPr>
          <p:nvPr/>
        </p:nvSpPr>
        <p:spPr bwMode="auto">
          <a:xfrm>
            <a:off x="5156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59" name="Line 646"/>
          <p:cNvSpPr>
            <a:spLocks noChangeShapeType="1"/>
          </p:cNvSpPr>
          <p:nvPr/>
        </p:nvSpPr>
        <p:spPr bwMode="auto">
          <a:xfrm>
            <a:off x="5168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0" name="Line 647"/>
          <p:cNvSpPr>
            <a:spLocks noChangeShapeType="1"/>
          </p:cNvSpPr>
          <p:nvPr/>
        </p:nvSpPr>
        <p:spPr bwMode="auto">
          <a:xfrm>
            <a:off x="5194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1" name="Line 648"/>
          <p:cNvSpPr>
            <a:spLocks noChangeShapeType="1"/>
          </p:cNvSpPr>
          <p:nvPr/>
        </p:nvSpPr>
        <p:spPr bwMode="auto">
          <a:xfrm>
            <a:off x="5207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2" name="Line 649"/>
          <p:cNvSpPr>
            <a:spLocks noChangeShapeType="1"/>
          </p:cNvSpPr>
          <p:nvPr/>
        </p:nvSpPr>
        <p:spPr bwMode="auto">
          <a:xfrm>
            <a:off x="5219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3" name="Line 650"/>
          <p:cNvSpPr>
            <a:spLocks noChangeShapeType="1"/>
          </p:cNvSpPr>
          <p:nvPr/>
        </p:nvSpPr>
        <p:spPr bwMode="auto">
          <a:xfrm>
            <a:off x="5245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4" name="Line 651"/>
          <p:cNvSpPr>
            <a:spLocks noChangeShapeType="1"/>
          </p:cNvSpPr>
          <p:nvPr/>
        </p:nvSpPr>
        <p:spPr bwMode="auto">
          <a:xfrm>
            <a:off x="5257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5" name="Line 652"/>
          <p:cNvSpPr>
            <a:spLocks noChangeShapeType="1"/>
          </p:cNvSpPr>
          <p:nvPr/>
        </p:nvSpPr>
        <p:spPr bwMode="auto">
          <a:xfrm>
            <a:off x="5270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6" name="Line 653"/>
          <p:cNvSpPr>
            <a:spLocks noChangeShapeType="1"/>
          </p:cNvSpPr>
          <p:nvPr/>
        </p:nvSpPr>
        <p:spPr bwMode="auto">
          <a:xfrm>
            <a:off x="5295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7" name="Line 654"/>
          <p:cNvSpPr>
            <a:spLocks noChangeShapeType="1"/>
          </p:cNvSpPr>
          <p:nvPr/>
        </p:nvSpPr>
        <p:spPr bwMode="auto">
          <a:xfrm>
            <a:off x="5308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8" name="Line 655"/>
          <p:cNvSpPr>
            <a:spLocks noChangeShapeType="1"/>
          </p:cNvSpPr>
          <p:nvPr/>
        </p:nvSpPr>
        <p:spPr bwMode="auto">
          <a:xfrm>
            <a:off x="5321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69" name="Line 656"/>
          <p:cNvSpPr>
            <a:spLocks noChangeShapeType="1"/>
          </p:cNvSpPr>
          <p:nvPr/>
        </p:nvSpPr>
        <p:spPr bwMode="auto">
          <a:xfrm>
            <a:off x="5346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0" name="Line 657"/>
          <p:cNvSpPr>
            <a:spLocks noChangeShapeType="1"/>
          </p:cNvSpPr>
          <p:nvPr/>
        </p:nvSpPr>
        <p:spPr bwMode="auto">
          <a:xfrm>
            <a:off x="5359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1" name="Line 658"/>
          <p:cNvSpPr>
            <a:spLocks noChangeShapeType="1"/>
          </p:cNvSpPr>
          <p:nvPr/>
        </p:nvSpPr>
        <p:spPr bwMode="auto">
          <a:xfrm>
            <a:off x="4457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2" name="Line 659"/>
          <p:cNvSpPr>
            <a:spLocks noChangeShapeType="1"/>
          </p:cNvSpPr>
          <p:nvPr/>
        </p:nvSpPr>
        <p:spPr bwMode="auto">
          <a:xfrm>
            <a:off x="4483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3" name="Line 660"/>
          <p:cNvSpPr>
            <a:spLocks noChangeShapeType="1"/>
          </p:cNvSpPr>
          <p:nvPr/>
        </p:nvSpPr>
        <p:spPr bwMode="auto">
          <a:xfrm>
            <a:off x="4495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4" name="Line 661"/>
          <p:cNvSpPr>
            <a:spLocks noChangeShapeType="1"/>
          </p:cNvSpPr>
          <p:nvPr/>
        </p:nvSpPr>
        <p:spPr bwMode="auto">
          <a:xfrm>
            <a:off x="4508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5" name="Line 662"/>
          <p:cNvSpPr>
            <a:spLocks noChangeShapeType="1"/>
          </p:cNvSpPr>
          <p:nvPr/>
        </p:nvSpPr>
        <p:spPr bwMode="auto">
          <a:xfrm>
            <a:off x="4533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6" name="Line 663"/>
          <p:cNvSpPr>
            <a:spLocks noChangeShapeType="1"/>
          </p:cNvSpPr>
          <p:nvPr/>
        </p:nvSpPr>
        <p:spPr bwMode="auto">
          <a:xfrm>
            <a:off x="4546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7" name="Line 664"/>
          <p:cNvSpPr>
            <a:spLocks noChangeShapeType="1"/>
          </p:cNvSpPr>
          <p:nvPr/>
        </p:nvSpPr>
        <p:spPr bwMode="auto">
          <a:xfrm>
            <a:off x="4559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8" name="Line 665"/>
          <p:cNvSpPr>
            <a:spLocks noChangeShapeType="1"/>
          </p:cNvSpPr>
          <p:nvPr/>
        </p:nvSpPr>
        <p:spPr bwMode="auto">
          <a:xfrm>
            <a:off x="4584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79" name="Line 666"/>
          <p:cNvSpPr>
            <a:spLocks noChangeShapeType="1"/>
          </p:cNvSpPr>
          <p:nvPr/>
        </p:nvSpPr>
        <p:spPr bwMode="auto">
          <a:xfrm>
            <a:off x="4597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0" name="Line 667"/>
          <p:cNvSpPr>
            <a:spLocks noChangeShapeType="1"/>
          </p:cNvSpPr>
          <p:nvPr/>
        </p:nvSpPr>
        <p:spPr bwMode="auto">
          <a:xfrm>
            <a:off x="4610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1" name="Line 668"/>
          <p:cNvSpPr>
            <a:spLocks noChangeShapeType="1"/>
          </p:cNvSpPr>
          <p:nvPr/>
        </p:nvSpPr>
        <p:spPr bwMode="auto">
          <a:xfrm>
            <a:off x="4635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2" name="Line 669"/>
          <p:cNvSpPr>
            <a:spLocks noChangeShapeType="1"/>
          </p:cNvSpPr>
          <p:nvPr/>
        </p:nvSpPr>
        <p:spPr bwMode="auto">
          <a:xfrm>
            <a:off x="4648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3" name="Line 670"/>
          <p:cNvSpPr>
            <a:spLocks noChangeShapeType="1"/>
          </p:cNvSpPr>
          <p:nvPr/>
        </p:nvSpPr>
        <p:spPr bwMode="auto">
          <a:xfrm>
            <a:off x="4660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4" name="Line 671"/>
          <p:cNvSpPr>
            <a:spLocks noChangeShapeType="1"/>
          </p:cNvSpPr>
          <p:nvPr/>
        </p:nvSpPr>
        <p:spPr bwMode="auto">
          <a:xfrm>
            <a:off x="4686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5" name="Line 672"/>
          <p:cNvSpPr>
            <a:spLocks noChangeShapeType="1"/>
          </p:cNvSpPr>
          <p:nvPr/>
        </p:nvSpPr>
        <p:spPr bwMode="auto">
          <a:xfrm>
            <a:off x="4699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6" name="Line 673"/>
          <p:cNvSpPr>
            <a:spLocks noChangeShapeType="1"/>
          </p:cNvSpPr>
          <p:nvPr/>
        </p:nvSpPr>
        <p:spPr bwMode="auto">
          <a:xfrm>
            <a:off x="4711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7" name="Line 674"/>
          <p:cNvSpPr>
            <a:spLocks noChangeShapeType="1"/>
          </p:cNvSpPr>
          <p:nvPr/>
        </p:nvSpPr>
        <p:spPr bwMode="auto">
          <a:xfrm>
            <a:off x="4737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8" name="Line 675"/>
          <p:cNvSpPr>
            <a:spLocks noChangeShapeType="1"/>
          </p:cNvSpPr>
          <p:nvPr/>
        </p:nvSpPr>
        <p:spPr bwMode="auto">
          <a:xfrm>
            <a:off x="4749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89" name="Line 676"/>
          <p:cNvSpPr>
            <a:spLocks noChangeShapeType="1"/>
          </p:cNvSpPr>
          <p:nvPr/>
        </p:nvSpPr>
        <p:spPr bwMode="auto">
          <a:xfrm>
            <a:off x="4762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0" name="Line 677"/>
          <p:cNvSpPr>
            <a:spLocks noChangeShapeType="1"/>
          </p:cNvSpPr>
          <p:nvPr/>
        </p:nvSpPr>
        <p:spPr bwMode="auto">
          <a:xfrm>
            <a:off x="4787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1" name="Line 678"/>
          <p:cNvSpPr>
            <a:spLocks noChangeShapeType="1"/>
          </p:cNvSpPr>
          <p:nvPr/>
        </p:nvSpPr>
        <p:spPr bwMode="auto">
          <a:xfrm>
            <a:off x="4800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2" name="Line 679"/>
          <p:cNvSpPr>
            <a:spLocks noChangeShapeType="1"/>
          </p:cNvSpPr>
          <p:nvPr/>
        </p:nvSpPr>
        <p:spPr bwMode="auto">
          <a:xfrm>
            <a:off x="4813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3" name="Line 680"/>
          <p:cNvSpPr>
            <a:spLocks noChangeShapeType="1"/>
          </p:cNvSpPr>
          <p:nvPr/>
        </p:nvSpPr>
        <p:spPr bwMode="auto">
          <a:xfrm>
            <a:off x="4838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4" name="Line 681"/>
          <p:cNvSpPr>
            <a:spLocks noChangeShapeType="1"/>
          </p:cNvSpPr>
          <p:nvPr/>
        </p:nvSpPr>
        <p:spPr bwMode="auto">
          <a:xfrm>
            <a:off x="4851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5" name="Line 682"/>
          <p:cNvSpPr>
            <a:spLocks noChangeShapeType="1"/>
          </p:cNvSpPr>
          <p:nvPr/>
        </p:nvSpPr>
        <p:spPr bwMode="auto">
          <a:xfrm>
            <a:off x="4864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6" name="Line 683"/>
          <p:cNvSpPr>
            <a:spLocks noChangeShapeType="1"/>
          </p:cNvSpPr>
          <p:nvPr/>
        </p:nvSpPr>
        <p:spPr bwMode="auto">
          <a:xfrm>
            <a:off x="4889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7" name="Line 684"/>
          <p:cNvSpPr>
            <a:spLocks noChangeShapeType="1"/>
          </p:cNvSpPr>
          <p:nvPr/>
        </p:nvSpPr>
        <p:spPr bwMode="auto">
          <a:xfrm>
            <a:off x="4902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8" name="Line 685"/>
          <p:cNvSpPr>
            <a:spLocks noChangeShapeType="1"/>
          </p:cNvSpPr>
          <p:nvPr/>
        </p:nvSpPr>
        <p:spPr bwMode="auto">
          <a:xfrm>
            <a:off x="4914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1999" name="Line 686"/>
          <p:cNvSpPr>
            <a:spLocks noChangeShapeType="1"/>
          </p:cNvSpPr>
          <p:nvPr/>
        </p:nvSpPr>
        <p:spPr bwMode="auto">
          <a:xfrm>
            <a:off x="4940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0" name="Line 687"/>
          <p:cNvSpPr>
            <a:spLocks noChangeShapeType="1"/>
          </p:cNvSpPr>
          <p:nvPr/>
        </p:nvSpPr>
        <p:spPr bwMode="auto">
          <a:xfrm>
            <a:off x="4953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1" name="Line 688"/>
          <p:cNvSpPr>
            <a:spLocks noChangeShapeType="1"/>
          </p:cNvSpPr>
          <p:nvPr/>
        </p:nvSpPr>
        <p:spPr bwMode="auto">
          <a:xfrm>
            <a:off x="4965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2" name="Line 689"/>
          <p:cNvSpPr>
            <a:spLocks noChangeShapeType="1"/>
          </p:cNvSpPr>
          <p:nvPr/>
        </p:nvSpPr>
        <p:spPr bwMode="auto">
          <a:xfrm>
            <a:off x="4991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3" name="Line 690"/>
          <p:cNvSpPr>
            <a:spLocks noChangeShapeType="1"/>
          </p:cNvSpPr>
          <p:nvPr/>
        </p:nvSpPr>
        <p:spPr bwMode="auto">
          <a:xfrm>
            <a:off x="5003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4" name="Line 691"/>
          <p:cNvSpPr>
            <a:spLocks noChangeShapeType="1"/>
          </p:cNvSpPr>
          <p:nvPr/>
        </p:nvSpPr>
        <p:spPr bwMode="auto">
          <a:xfrm>
            <a:off x="5016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5" name="Line 692"/>
          <p:cNvSpPr>
            <a:spLocks noChangeShapeType="1"/>
          </p:cNvSpPr>
          <p:nvPr/>
        </p:nvSpPr>
        <p:spPr bwMode="auto">
          <a:xfrm>
            <a:off x="5041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6" name="Line 693"/>
          <p:cNvSpPr>
            <a:spLocks noChangeShapeType="1"/>
          </p:cNvSpPr>
          <p:nvPr/>
        </p:nvSpPr>
        <p:spPr bwMode="auto">
          <a:xfrm>
            <a:off x="5054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7" name="Line 694"/>
          <p:cNvSpPr>
            <a:spLocks noChangeShapeType="1"/>
          </p:cNvSpPr>
          <p:nvPr/>
        </p:nvSpPr>
        <p:spPr bwMode="auto">
          <a:xfrm>
            <a:off x="5067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8" name="Line 695"/>
          <p:cNvSpPr>
            <a:spLocks noChangeShapeType="1"/>
          </p:cNvSpPr>
          <p:nvPr/>
        </p:nvSpPr>
        <p:spPr bwMode="auto">
          <a:xfrm>
            <a:off x="5092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09" name="Line 696"/>
          <p:cNvSpPr>
            <a:spLocks noChangeShapeType="1"/>
          </p:cNvSpPr>
          <p:nvPr/>
        </p:nvSpPr>
        <p:spPr bwMode="auto">
          <a:xfrm>
            <a:off x="5105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0" name="Line 697"/>
          <p:cNvSpPr>
            <a:spLocks noChangeShapeType="1"/>
          </p:cNvSpPr>
          <p:nvPr/>
        </p:nvSpPr>
        <p:spPr bwMode="auto">
          <a:xfrm>
            <a:off x="5118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1" name="Line 698"/>
          <p:cNvSpPr>
            <a:spLocks noChangeShapeType="1"/>
          </p:cNvSpPr>
          <p:nvPr/>
        </p:nvSpPr>
        <p:spPr bwMode="auto">
          <a:xfrm>
            <a:off x="5143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2" name="Line 699"/>
          <p:cNvSpPr>
            <a:spLocks noChangeShapeType="1"/>
          </p:cNvSpPr>
          <p:nvPr/>
        </p:nvSpPr>
        <p:spPr bwMode="auto">
          <a:xfrm>
            <a:off x="5156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3" name="Line 700"/>
          <p:cNvSpPr>
            <a:spLocks noChangeShapeType="1"/>
          </p:cNvSpPr>
          <p:nvPr/>
        </p:nvSpPr>
        <p:spPr bwMode="auto">
          <a:xfrm>
            <a:off x="5168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4" name="Line 701"/>
          <p:cNvSpPr>
            <a:spLocks noChangeShapeType="1"/>
          </p:cNvSpPr>
          <p:nvPr/>
        </p:nvSpPr>
        <p:spPr bwMode="auto">
          <a:xfrm>
            <a:off x="5194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5" name="Line 702"/>
          <p:cNvSpPr>
            <a:spLocks noChangeShapeType="1"/>
          </p:cNvSpPr>
          <p:nvPr/>
        </p:nvSpPr>
        <p:spPr bwMode="auto">
          <a:xfrm>
            <a:off x="5207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6" name="Line 703"/>
          <p:cNvSpPr>
            <a:spLocks noChangeShapeType="1"/>
          </p:cNvSpPr>
          <p:nvPr/>
        </p:nvSpPr>
        <p:spPr bwMode="auto">
          <a:xfrm>
            <a:off x="5219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7" name="Line 704"/>
          <p:cNvSpPr>
            <a:spLocks noChangeShapeType="1"/>
          </p:cNvSpPr>
          <p:nvPr/>
        </p:nvSpPr>
        <p:spPr bwMode="auto">
          <a:xfrm>
            <a:off x="5245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8" name="Line 705"/>
          <p:cNvSpPr>
            <a:spLocks noChangeShapeType="1"/>
          </p:cNvSpPr>
          <p:nvPr/>
        </p:nvSpPr>
        <p:spPr bwMode="auto">
          <a:xfrm>
            <a:off x="5257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19" name="Line 706"/>
          <p:cNvSpPr>
            <a:spLocks noChangeShapeType="1"/>
          </p:cNvSpPr>
          <p:nvPr/>
        </p:nvSpPr>
        <p:spPr bwMode="auto">
          <a:xfrm>
            <a:off x="5270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20" name="Line 707"/>
          <p:cNvSpPr>
            <a:spLocks noChangeShapeType="1"/>
          </p:cNvSpPr>
          <p:nvPr/>
        </p:nvSpPr>
        <p:spPr bwMode="auto">
          <a:xfrm>
            <a:off x="5295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21" name="Line 708"/>
          <p:cNvSpPr>
            <a:spLocks noChangeShapeType="1"/>
          </p:cNvSpPr>
          <p:nvPr/>
        </p:nvSpPr>
        <p:spPr bwMode="auto">
          <a:xfrm>
            <a:off x="5308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22" name="Line 709"/>
          <p:cNvSpPr>
            <a:spLocks noChangeShapeType="1"/>
          </p:cNvSpPr>
          <p:nvPr/>
        </p:nvSpPr>
        <p:spPr bwMode="auto">
          <a:xfrm>
            <a:off x="5321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23" name="Line 710"/>
          <p:cNvSpPr>
            <a:spLocks noChangeShapeType="1"/>
          </p:cNvSpPr>
          <p:nvPr/>
        </p:nvSpPr>
        <p:spPr bwMode="auto">
          <a:xfrm>
            <a:off x="5346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24" name="Line 711"/>
          <p:cNvSpPr>
            <a:spLocks noChangeShapeType="1"/>
          </p:cNvSpPr>
          <p:nvPr/>
        </p:nvSpPr>
        <p:spPr bwMode="auto">
          <a:xfrm>
            <a:off x="5359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25" name="Rectangle 712"/>
          <p:cNvSpPr>
            <a:spLocks noChangeArrowheads="1"/>
          </p:cNvSpPr>
          <p:nvPr/>
        </p:nvSpPr>
        <p:spPr bwMode="auto">
          <a:xfrm>
            <a:off x="4721225" y="1730375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  k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26" name="Rectangle 713"/>
          <p:cNvSpPr>
            <a:spLocks noChangeArrowheads="1"/>
          </p:cNvSpPr>
          <p:nvPr/>
        </p:nvSpPr>
        <p:spPr bwMode="auto">
          <a:xfrm>
            <a:off x="4587875" y="50577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    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40" name="Freeform 291"/>
          <p:cNvSpPr>
            <a:spLocks/>
          </p:cNvSpPr>
          <p:nvPr/>
        </p:nvSpPr>
        <p:spPr bwMode="auto">
          <a:xfrm>
            <a:off x="4000500" y="51816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41" name="Freeform 291"/>
          <p:cNvSpPr>
            <a:spLocks/>
          </p:cNvSpPr>
          <p:nvPr/>
        </p:nvSpPr>
        <p:spPr bwMode="auto">
          <a:xfrm>
            <a:off x="5372100" y="51816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42" name="Freeform 291"/>
          <p:cNvSpPr>
            <a:spLocks/>
          </p:cNvSpPr>
          <p:nvPr/>
        </p:nvSpPr>
        <p:spPr bwMode="auto">
          <a:xfrm>
            <a:off x="4000500" y="1676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43" name="Freeform 291"/>
          <p:cNvSpPr>
            <a:spLocks/>
          </p:cNvSpPr>
          <p:nvPr/>
        </p:nvSpPr>
        <p:spPr bwMode="auto">
          <a:xfrm>
            <a:off x="5372100" y="1676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67" name="Line 12"/>
          <p:cNvSpPr>
            <a:spLocks noChangeShapeType="1"/>
          </p:cNvSpPr>
          <p:nvPr/>
        </p:nvSpPr>
        <p:spPr bwMode="auto">
          <a:xfrm flipV="1">
            <a:off x="8451850" y="38735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68" name="Freeform 13"/>
          <p:cNvSpPr>
            <a:spLocks/>
          </p:cNvSpPr>
          <p:nvPr/>
        </p:nvSpPr>
        <p:spPr bwMode="auto">
          <a:xfrm>
            <a:off x="8388350" y="37020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69" name="Line 60"/>
          <p:cNvSpPr>
            <a:spLocks noChangeShapeType="1"/>
          </p:cNvSpPr>
          <p:nvPr/>
        </p:nvSpPr>
        <p:spPr bwMode="auto">
          <a:xfrm flipV="1">
            <a:off x="84518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70" name="Freeform 61"/>
          <p:cNvSpPr>
            <a:spLocks/>
          </p:cNvSpPr>
          <p:nvPr/>
        </p:nvSpPr>
        <p:spPr bwMode="auto">
          <a:xfrm>
            <a:off x="83883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72" name="Line 485"/>
          <p:cNvSpPr>
            <a:spLocks noChangeShapeType="1"/>
          </p:cNvSpPr>
          <p:nvPr/>
        </p:nvSpPr>
        <p:spPr bwMode="auto">
          <a:xfrm>
            <a:off x="8001000" y="1524000"/>
            <a:ext cx="1588" cy="4186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73" name="Freeform 494"/>
          <p:cNvSpPr>
            <a:spLocks/>
          </p:cNvSpPr>
          <p:nvPr/>
        </p:nvSpPr>
        <p:spPr bwMode="auto">
          <a:xfrm>
            <a:off x="8229600" y="20955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74" name="Rectangle 495"/>
          <p:cNvSpPr>
            <a:spLocks noChangeArrowheads="1"/>
          </p:cNvSpPr>
          <p:nvPr/>
        </p:nvSpPr>
        <p:spPr bwMode="auto">
          <a:xfrm>
            <a:off x="8388350" y="218757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75" name="Rectangle 496"/>
          <p:cNvSpPr>
            <a:spLocks noChangeArrowheads="1"/>
          </p:cNvSpPr>
          <p:nvPr/>
        </p:nvSpPr>
        <p:spPr bwMode="auto">
          <a:xfrm>
            <a:off x="8385175" y="25908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76" name="Rectangle 497"/>
          <p:cNvSpPr>
            <a:spLocks noChangeArrowheads="1"/>
          </p:cNvSpPr>
          <p:nvPr/>
        </p:nvSpPr>
        <p:spPr bwMode="auto">
          <a:xfrm>
            <a:off x="8531225" y="25908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: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77" name="Rectangle 498"/>
          <p:cNvSpPr>
            <a:spLocks noChangeArrowheads="1"/>
          </p:cNvSpPr>
          <p:nvPr/>
        </p:nvSpPr>
        <p:spPr bwMode="auto">
          <a:xfrm>
            <a:off x="8226425" y="18415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Helvetica" pitchFamily="-83" charset="0"/>
              </a:rPr>
              <a:t>Each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78" name="Line 499"/>
          <p:cNvSpPr>
            <a:spLocks noChangeShapeType="1"/>
          </p:cNvSpPr>
          <p:nvPr/>
        </p:nvSpPr>
        <p:spPr bwMode="auto">
          <a:xfrm>
            <a:off x="8458200" y="3695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79" name="Line 500"/>
          <p:cNvSpPr>
            <a:spLocks noChangeShapeType="1"/>
          </p:cNvSpPr>
          <p:nvPr/>
        </p:nvSpPr>
        <p:spPr bwMode="auto">
          <a:xfrm>
            <a:off x="84582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42082" name="Freeform 503"/>
          <p:cNvSpPr>
            <a:spLocks/>
          </p:cNvSpPr>
          <p:nvPr/>
        </p:nvSpPr>
        <p:spPr bwMode="auto">
          <a:xfrm>
            <a:off x="82296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83" name="Rectangle 504"/>
          <p:cNvSpPr>
            <a:spLocks noChangeArrowheads="1"/>
          </p:cNvSpPr>
          <p:nvPr/>
        </p:nvSpPr>
        <p:spPr bwMode="auto">
          <a:xfrm>
            <a:off x="8286750" y="4930775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84" name="Freeform 505"/>
          <p:cNvSpPr>
            <a:spLocks/>
          </p:cNvSpPr>
          <p:nvPr/>
        </p:nvSpPr>
        <p:spPr bwMode="auto">
          <a:xfrm>
            <a:off x="8229600" y="32385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85" name="Rectangle 506"/>
          <p:cNvSpPr>
            <a:spLocks noChangeArrowheads="1"/>
          </p:cNvSpPr>
          <p:nvPr/>
        </p:nvSpPr>
        <p:spPr bwMode="auto">
          <a:xfrm>
            <a:off x="8375650" y="33305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86" name="Freeform 507"/>
          <p:cNvSpPr>
            <a:spLocks/>
          </p:cNvSpPr>
          <p:nvPr/>
        </p:nvSpPr>
        <p:spPr bwMode="auto">
          <a:xfrm>
            <a:off x="82296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2087" name="Rectangle 508"/>
          <p:cNvSpPr>
            <a:spLocks noChangeArrowheads="1"/>
          </p:cNvSpPr>
          <p:nvPr/>
        </p:nvSpPr>
        <p:spPr bwMode="auto">
          <a:xfrm>
            <a:off x="8375650" y="4130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C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45" name="Text Box 49"/>
          <p:cNvSpPr txBox="1">
            <a:spLocks noChangeArrowheads="1"/>
          </p:cNvSpPr>
          <p:nvPr/>
        </p:nvSpPr>
        <p:spPr bwMode="auto">
          <a:xfrm>
            <a:off x="64008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2147" name="Text Box 51"/>
          <p:cNvSpPr txBox="1">
            <a:spLocks noChangeArrowheads="1"/>
          </p:cNvSpPr>
          <p:nvPr/>
        </p:nvSpPr>
        <p:spPr bwMode="auto">
          <a:xfrm>
            <a:off x="44196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2144" name="Text Box 48"/>
          <p:cNvSpPr txBox="1">
            <a:spLocks noChangeArrowheads="1"/>
          </p:cNvSpPr>
          <p:nvPr/>
        </p:nvSpPr>
        <p:spPr bwMode="auto">
          <a:xfrm>
            <a:off x="54102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5410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2103" name="AutoShape 7"/>
          <p:cNvCxnSpPr>
            <a:cxnSpLocks noChangeShapeType="1"/>
            <a:stCxn id="132099" idx="7"/>
            <a:endCxn id="132148" idx="1"/>
          </p:cNvCxnSpPr>
          <p:nvPr/>
        </p:nvCxnSpPr>
        <p:spPr bwMode="auto">
          <a:xfrm flipV="1">
            <a:off x="2459038" y="3752850"/>
            <a:ext cx="2874962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04" name="AutoShape 8"/>
          <p:cNvCxnSpPr>
            <a:cxnSpLocks noChangeShapeType="1"/>
            <a:stCxn id="132100" idx="0"/>
            <a:endCxn id="132148" idx="1"/>
          </p:cNvCxnSpPr>
          <p:nvPr/>
        </p:nvCxnSpPr>
        <p:spPr bwMode="auto">
          <a:xfrm flipV="1">
            <a:off x="2933700" y="3752850"/>
            <a:ext cx="24003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05" name="AutoShape 9"/>
          <p:cNvCxnSpPr>
            <a:cxnSpLocks noChangeShapeType="1"/>
            <a:stCxn id="132101" idx="0"/>
            <a:endCxn id="132148" idx="1"/>
          </p:cNvCxnSpPr>
          <p:nvPr/>
        </p:nvCxnSpPr>
        <p:spPr bwMode="auto">
          <a:xfrm flipV="1">
            <a:off x="3543300" y="3752850"/>
            <a:ext cx="17907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06" name="AutoShape 10"/>
          <p:cNvCxnSpPr>
            <a:cxnSpLocks noChangeShapeType="1"/>
            <a:stCxn id="132151" idx="4"/>
            <a:endCxn id="132131" idx="4"/>
          </p:cNvCxnSpPr>
          <p:nvPr/>
        </p:nvCxnSpPr>
        <p:spPr bwMode="auto">
          <a:xfrm flipV="1">
            <a:off x="46101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07" name="AutoShape 11"/>
          <p:cNvCxnSpPr>
            <a:cxnSpLocks noChangeShapeType="1"/>
            <a:stCxn id="132153" idx="4"/>
            <a:endCxn id="132129" idx="4"/>
          </p:cNvCxnSpPr>
          <p:nvPr/>
        </p:nvCxnSpPr>
        <p:spPr bwMode="auto">
          <a:xfrm flipV="1">
            <a:off x="65913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08" name="AutoShape 12"/>
          <p:cNvCxnSpPr>
            <a:cxnSpLocks noChangeShapeType="1"/>
            <a:stCxn id="132152" idx="4"/>
            <a:endCxn id="132130" idx="4"/>
          </p:cNvCxnSpPr>
          <p:nvPr/>
        </p:nvCxnSpPr>
        <p:spPr bwMode="auto">
          <a:xfrm flipV="1">
            <a:off x="56007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5791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2113" name="AutoShape 17"/>
          <p:cNvCxnSpPr>
            <a:cxnSpLocks noChangeShapeType="1"/>
            <a:stCxn id="132111" idx="0"/>
            <a:endCxn id="132148" idx="2"/>
          </p:cNvCxnSpPr>
          <p:nvPr/>
        </p:nvCxnSpPr>
        <p:spPr bwMode="auto">
          <a:xfrm flipH="1" flipV="1">
            <a:off x="5600700" y="4000500"/>
            <a:ext cx="3810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14" name="AutoShape 18"/>
          <p:cNvCxnSpPr>
            <a:cxnSpLocks noChangeShapeType="1"/>
            <a:stCxn id="132109" idx="0"/>
            <a:endCxn id="132148" idx="2"/>
          </p:cNvCxnSpPr>
          <p:nvPr/>
        </p:nvCxnSpPr>
        <p:spPr bwMode="auto">
          <a:xfrm flipV="1">
            <a:off x="4762500" y="4000500"/>
            <a:ext cx="8382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15" name="AutoShape 19"/>
          <p:cNvCxnSpPr>
            <a:cxnSpLocks noChangeShapeType="1"/>
            <a:stCxn id="132110" idx="0"/>
            <a:endCxn id="132148" idx="2"/>
          </p:cNvCxnSpPr>
          <p:nvPr/>
        </p:nvCxnSpPr>
        <p:spPr bwMode="auto">
          <a:xfrm flipV="1">
            <a:off x="5372100" y="4000500"/>
            <a:ext cx="2286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2116" name="Oval 20"/>
          <p:cNvSpPr>
            <a:spLocks noChangeArrowheads="1"/>
          </p:cNvSpPr>
          <p:nvPr/>
        </p:nvSpPr>
        <p:spPr bwMode="auto">
          <a:xfrm>
            <a:off x="3962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2117" name="AutoShape 21"/>
          <p:cNvCxnSpPr>
            <a:cxnSpLocks noChangeShapeType="1"/>
            <a:stCxn id="132116" idx="0"/>
            <a:endCxn id="132148" idx="1"/>
          </p:cNvCxnSpPr>
          <p:nvPr/>
        </p:nvCxnSpPr>
        <p:spPr bwMode="auto">
          <a:xfrm flipV="1">
            <a:off x="4152900" y="3752850"/>
            <a:ext cx="11811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2118" name="Oval 22"/>
          <p:cNvSpPr>
            <a:spLocks noChangeArrowheads="1"/>
          </p:cNvSpPr>
          <p:nvPr/>
        </p:nvSpPr>
        <p:spPr bwMode="auto">
          <a:xfrm>
            <a:off x="6400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19" name="Oval 23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20" name="Oval 2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2121" name="AutoShape 25"/>
          <p:cNvCxnSpPr>
            <a:cxnSpLocks noChangeShapeType="1"/>
            <a:stCxn id="132118" idx="0"/>
            <a:endCxn id="132148" idx="3"/>
          </p:cNvCxnSpPr>
          <p:nvPr/>
        </p:nvCxnSpPr>
        <p:spPr bwMode="auto">
          <a:xfrm flipH="1" flipV="1">
            <a:off x="5867400" y="3752850"/>
            <a:ext cx="723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22" name="AutoShape 26"/>
          <p:cNvCxnSpPr>
            <a:cxnSpLocks noChangeShapeType="1"/>
            <a:stCxn id="132119" idx="0"/>
            <a:endCxn id="132148" idx="3"/>
          </p:cNvCxnSpPr>
          <p:nvPr/>
        </p:nvCxnSpPr>
        <p:spPr bwMode="auto">
          <a:xfrm flipH="1" flipV="1">
            <a:off x="5867400" y="3752850"/>
            <a:ext cx="1333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23" name="AutoShape 27"/>
          <p:cNvCxnSpPr>
            <a:cxnSpLocks noChangeShapeType="1"/>
            <a:stCxn id="132120" idx="0"/>
            <a:endCxn id="132148" idx="3"/>
          </p:cNvCxnSpPr>
          <p:nvPr/>
        </p:nvCxnSpPr>
        <p:spPr bwMode="auto">
          <a:xfrm flipH="1" flipV="1">
            <a:off x="5867400" y="3752850"/>
            <a:ext cx="19431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8229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2125" name="AutoShape 29"/>
          <p:cNvCxnSpPr>
            <a:cxnSpLocks noChangeShapeType="1"/>
            <a:stCxn id="132124" idx="1"/>
            <a:endCxn id="132148" idx="3"/>
          </p:cNvCxnSpPr>
          <p:nvPr/>
        </p:nvCxnSpPr>
        <p:spPr bwMode="auto">
          <a:xfrm flipH="1" flipV="1">
            <a:off x="5867400" y="3752850"/>
            <a:ext cx="2417763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26" name="AutoShape 30"/>
          <p:cNvCxnSpPr>
            <a:cxnSpLocks noChangeShapeType="1"/>
            <a:stCxn id="132148" idx="4"/>
            <a:endCxn id="132149" idx="2"/>
          </p:cNvCxnSpPr>
          <p:nvPr/>
        </p:nvCxnSpPr>
        <p:spPr bwMode="auto">
          <a:xfrm flipV="1">
            <a:off x="5600700" y="28194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4102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44196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2133" name="AutoShape 37"/>
          <p:cNvCxnSpPr>
            <a:cxnSpLocks noChangeShapeType="1"/>
            <a:stCxn id="132149" idx="1"/>
            <a:endCxn id="132151" idx="2"/>
          </p:cNvCxnSpPr>
          <p:nvPr/>
        </p:nvCxnSpPr>
        <p:spPr bwMode="auto">
          <a:xfrm flipH="1" flipV="1">
            <a:off x="4610100" y="1600200"/>
            <a:ext cx="7239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34" name="AutoShape 38"/>
          <p:cNvCxnSpPr>
            <a:cxnSpLocks noChangeShapeType="1"/>
            <a:stCxn id="132149" idx="4"/>
            <a:endCxn id="132152" idx="2"/>
          </p:cNvCxnSpPr>
          <p:nvPr/>
        </p:nvCxnSpPr>
        <p:spPr bwMode="auto">
          <a:xfrm flipV="1">
            <a:off x="5600700" y="1600200"/>
            <a:ext cx="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2135" name="AutoShape 39"/>
          <p:cNvCxnSpPr>
            <a:cxnSpLocks noChangeShapeType="1"/>
            <a:stCxn id="132149" idx="3"/>
            <a:endCxn id="132153" idx="2"/>
          </p:cNvCxnSpPr>
          <p:nvPr/>
        </p:nvCxnSpPr>
        <p:spPr bwMode="auto">
          <a:xfrm flipV="1">
            <a:off x="5867400" y="1600200"/>
            <a:ext cx="7239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152400" y="2286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MS►C►D</a:t>
            </a: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152400" y="3505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M►P►S►C</a:t>
            </a:r>
          </a:p>
        </p:txBody>
      </p:sp>
      <p:sp>
        <p:nvSpPr>
          <p:cNvPr id="132140" name="Text Box 44"/>
          <p:cNvSpPr txBox="1">
            <a:spLocks noChangeArrowheads="1"/>
          </p:cNvSpPr>
          <p:nvPr/>
        </p:nvSpPr>
        <p:spPr bwMode="auto">
          <a:xfrm>
            <a:off x="15240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</a:t>
            </a:r>
          </a:p>
        </p:txBody>
      </p:sp>
      <p:sp>
        <p:nvSpPr>
          <p:cNvPr id="132142" name="Text Box 46"/>
          <p:cNvSpPr txBox="1">
            <a:spLocks noChangeArrowheads="1"/>
          </p:cNvSpPr>
          <p:nvPr/>
        </p:nvSpPr>
        <p:spPr bwMode="auto">
          <a:xfrm>
            <a:off x="152400" y="4953000"/>
            <a:ext cx="8839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	D	hash distribute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	quicksort	MS	merge sort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	count occurrences	M	non-deterministic merge</a:t>
            </a:r>
          </a:p>
        </p:txBody>
      </p:sp>
      <p:sp>
        <p:nvSpPr>
          <p:cNvPr id="132146" name="Text Box 50"/>
          <p:cNvSpPr txBox="1">
            <a:spLocks noChangeArrowheads="1"/>
          </p:cNvSpPr>
          <p:nvPr/>
        </p:nvSpPr>
        <p:spPr bwMode="auto">
          <a:xfrm>
            <a:off x="54102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2148" name="Freeform 548"/>
          <p:cNvSpPr>
            <a:spLocks/>
          </p:cNvSpPr>
          <p:nvPr/>
        </p:nvSpPr>
        <p:spPr bwMode="auto">
          <a:xfrm>
            <a:off x="53340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2149" name="Freeform 548"/>
          <p:cNvSpPr>
            <a:spLocks/>
          </p:cNvSpPr>
          <p:nvPr/>
        </p:nvSpPr>
        <p:spPr bwMode="auto">
          <a:xfrm>
            <a:off x="53340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2151" name="Freeform 548"/>
          <p:cNvSpPr>
            <a:spLocks/>
          </p:cNvSpPr>
          <p:nvPr/>
        </p:nvSpPr>
        <p:spPr bwMode="auto">
          <a:xfrm>
            <a:off x="43434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2152" name="Freeform 548"/>
          <p:cNvSpPr>
            <a:spLocks/>
          </p:cNvSpPr>
          <p:nvPr/>
        </p:nvSpPr>
        <p:spPr bwMode="auto">
          <a:xfrm>
            <a:off x="53340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2153" name="Freeform 548"/>
          <p:cNvSpPr>
            <a:spLocks/>
          </p:cNvSpPr>
          <p:nvPr/>
        </p:nvSpPr>
        <p:spPr bwMode="auto">
          <a:xfrm>
            <a:off x="63246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Steps in the 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620000" cy="5047535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line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logs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!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line.StartsWith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("#")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LogEntry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(line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access.user.EndsWith(@"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\aditya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into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pages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UserPageCount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"aditya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pages.Key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htmAccesses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access.page.EndsWith(".htm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orderby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descending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 </a:t>
            </a:r>
            <a:endParaRPr lang="en-US" sz="1700" dirty="0">
              <a:solidFill>
                <a:srgbClr val="C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itchFamily="-83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4572000" y="1447800"/>
            <a:ext cx="4038600" cy="915988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Go through </a:t>
            </a:r>
            <a:r>
              <a:rPr lang="en-US">
                <a:solidFill>
                  <a:srgbClr val="000000"/>
                </a:solidFill>
                <a:latin typeface="Courier New" pitchFamily="-83" charset="0"/>
              </a:rPr>
              <a:t>logs</a:t>
            </a:r>
            <a:r>
              <a:rPr lang="en-US">
                <a:solidFill>
                  <a:srgbClr val="000000"/>
                </a:solidFill>
              </a:rPr>
              <a:t> and keep only lines that are not comments. Parse each line into a </a:t>
            </a:r>
            <a:r>
              <a:rPr lang="en-US">
                <a:solidFill>
                  <a:srgbClr val="000000"/>
                </a:solidFill>
                <a:latin typeface="Courier New" pitchFamily="-83" charset="0"/>
              </a:rPr>
              <a:t>LogEntry</a:t>
            </a:r>
            <a:r>
              <a:rPr lang="en-US">
                <a:solidFill>
                  <a:srgbClr val="000000"/>
                </a:solidFill>
              </a:rPr>
              <a:t> object.</a:t>
            </a:r>
            <a:endParaRPr lang="en-US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4953000" y="2590800"/>
            <a:ext cx="3810000" cy="915988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Go through </a:t>
            </a:r>
            <a:r>
              <a:rPr lang="en-US" dirty="0" err="1">
                <a:solidFill>
                  <a:srgbClr val="000000"/>
                </a:solidFill>
                <a:latin typeface="Courier New" pitchFamily="-83" charset="0"/>
              </a:rPr>
              <a:t>logentries</a:t>
            </a:r>
            <a:r>
              <a:rPr lang="en-US" dirty="0">
                <a:solidFill>
                  <a:srgbClr val="000000"/>
                </a:solidFill>
              </a:rPr>
              <a:t> and keep only entries that are accesses by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-83" charset="0"/>
              </a:rPr>
              <a:t>aditya</a:t>
            </a:r>
            <a:r>
              <a:rPr lang="en-US" dirty="0" smtClean="0">
                <a:solidFill>
                  <a:srgbClr val="000000"/>
                </a:solidFill>
                <a:latin typeface="Courier New" pitchFamily="-83" charset="0"/>
              </a:rPr>
              <a:t>.</a:t>
            </a:r>
            <a:endParaRPr lang="en-US" dirty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4953000" y="4419600"/>
            <a:ext cx="3962400" cy="915988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Group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-83" charset="0"/>
              </a:rPr>
              <a:t>aditya</a:t>
            </a:r>
            <a:r>
              <a:rPr lang="en-US" dirty="0" err="1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accesses according to what page they correspond to. For each page, count the occurrences.</a:t>
            </a:r>
            <a:endParaRPr lang="en-US" dirty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590800" y="5638800"/>
            <a:ext cx="4191000" cy="641350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Sort the pages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-83" charset="0"/>
              </a:rPr>
              <a:t>aditya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has accessed according to access frequency.</a:t>
            </a:r>
            <a:endParaRPr lang="en-US" dirty="0">
              <a:solidFill>
                <a:srgbClr val="000000"/>
              </a:solidFill>
              <a:latin typeface="Courier New" pitchFamily="-8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/>
      <p:bldP spid="190470" grpId="0" animBg="1"/>
      <p:bldP spid="190471" grpId="0" animBg="1"/>
      <p:bldP spid="1904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8" name="Freeform 548"/>
          <p:cNvSpPr>
            <a:spLocks/>
          </p:cNvSpPr>
          <p:nvPr/>
        </p:nvSpPr>
        <p:spPr bwMode="auto">
          <a:xfrm>
            <a:off x="7543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20" name="Freeform 548"/>
          <p:cNvSpPr>
            <a:spLocks/>
          </p:cNvSpPr>
          <p:nvPr/>
        </p:nvSpPr>
        <p:spPr bwMode="auto">
          <a:xfrm>
            <a:off x="6172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22" name="Freeform 548"/>
          <p:cNvSpPr>
            <a:spLocks/>
          </p:cNvSpPr>
          <p:nvPr/>
        </p:nvSpPr>
        <p:spPr bwMode="auto">
          <a:xfrm>
            <a:off x="4495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24" name="Freeform 548"/>
          <p:cNvSpPr>
            <a:spLocks/>
          </p:cNvSpPr>
          <p:nvPr/>
        </p:nvSpPr>
        <p:spPr bwMode="auto">
          <a:xfrm>
            <a:off x="3124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3128" name="AutoShape 8"/>
          <p:cNvCxnSpPr>
            <a:cxnSpLocks noChangeShapeType="1"/>
            <a:stCxn id="133123" idx="7"/>
            <a:endCxn id="133224" idx="1"/>
          </p:cNvCxnSpPr>
          <p:nvPr/>
        </p:nvCxnSpPr>
        <p:spPr bwMode="auto">
          <a:xfrm flipV="1">
            <a:off x="2459038" y="3752850"/>
            <a:ext cx="665162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29" name="AutoShape 9"/>
          <p:cNvCxnSpPr>
            <a:cxnSpLocks noChangeShapeType="1"/>
            <a:stCxn id="133124" idx="0"/>
            <a:endCxn id="133224" idx="2"/>
          </p:cNvCxnSpPr>
          <p:nvPr/>
        </p:nvCxnSpPr>
        <p:spPr bwMode="auto">
          <a:xfrm flipV="1">
            <a:off x="2933700" y="4000500"/>
            <a:ext cx="4572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30" name="AutoShape 10"/>
          <p:cNvCxnSpPr>
            <a:cxnSpLocks noChangeShapeType="1"/>
            <a:stCxn id="133125" idx="0"/>
            <a:endCxn id="133224" idx="2"/>
          </p:cNvCxnSpPr>
          <p:nvPr/>
        </p:nvCxnSpPr>
        <p:spPr bwMode="auto">
          <a:xfrm flipH="1" flipV="1">
            <a:off x="3390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136" name="Oval 16"/>
          <p:cNvSpPr>
            <a:spLocks noChangeArrowheads="1"/>
          </p:cNvSpPr>
          <p:nvPr/>
        </p:nvSpPr>
        <p:spPr bwMode="auto">
          <a:xfrm>
            <a:off x="5791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3138" name="AutoShape 18"/>
          <p:cNvCxnSpPr>
            <a:cxnSpLocks noChangeShapeType="1"/>
            <a:stCxn id="133136" idx="0"/>
            <a:endCxn id="133220" idx="1"/>
          </p:cNvCxnSpPr>
          <p:nvPr/>
        </p:nvCxnSpPr>
        <p:spPr bwMode="auto">
          <a:xfrm flipV="1">
            <a:off x="5981700" y="3752850"/>
            <a:ext cx="190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39" name="AutoShape 19"/>
          <p:cNvCxnSpPr>
            <a:cxnSpLocks noChangeShapeType="1"/>
            <a:stCxn id="133134" idx="0"/>
            <a:endCxn id="133222" idx="2"/>
          </p:cNvCxnSpPr>
          <p:nvPr/>
        </p:nvCxnSpPr>
        <p:spPr bwMode="auto">
          <a:xfrm flipV="1">
            <a:off x="4762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40" name="AutoShape 20"/>
          <p:cNvCxnSpPr>
            <a:cxnSpLocks noChangeShapeType="1"/>
            <a:stCxn id="133135" idx="0"/>
            <a:endCxn id="133222" idx="3"/>
          </p:cNvCxnSpPr>
          <p:nvPr/>
        </p:nvCxnSpPr>
        <p:spPr bwMode="auto">
          <a:xfrm flipH="1" flipV="1">
            <a:off x="50292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141" name="Oval 21"/>
          <p:cNvSpPr>
            <a:spLocks noChangeArrowheads="1"/>
          </p:cNvSpPr>
          <p:nvPr/>
        </p:nvSpPr>
        <p:spPr bwMode="auto">
          <a:xfrm>
            <a:off x="3962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3142" name="AutoShape 22"/>
          <p:cNvCxnSpPr>
            <a:cxnSpLocks noChangeShapeType="1"/>
            <a:stCxn id="133141" idx="0"/>
            <a:endCxn id="133222" idx="1"/>
          </p:cNvCxnSpPr>
          <p:nvPr/>
        </p:nvCxnSpPr>
        <p:spPr bwMode="auto">
          <a:xfrm flipV="1">
            <a:off x="41529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143" name="Oval 23"/>
          <p:cNvSpPr>
            <a:spLocks noChangeArrowheads="1"/>
          </p:cNvSpPr>
          <p:nvPr/>
        </p:nvSpPr>
        <p:spPr bwMode="auto">
          <a:xfrm>
            <a:off x="6400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144" name="Oval 24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145" name="Oval 25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3147" name="AutoShape 27"/>
          <p:cNvCxnSpPr>
            <a:cxnSpLocks noChangeShapeType="1"/>
            <a:stCxn id="133143" idx="0"/>
            <a:endCxn id="133220" idx="2"/>
          </p:cNvCxnSpPr>
          <p:nvPr/>
        </p:nvCxnSpPr>
        <p:spPr bwMode="auto">
          <a:xfrm flipH="1" flipV="1">
            <a:off x="6438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48" name="AutoShape 28"/>
          <p:cNvCxnSpPr>
            <a:cxnSpLocks noChangeShapeType="1"/>
            <a:stCxn id="133144" idx="0"/>
            <a:endCxn id="133220" idx="3"/>
          </p:cNvCxnSpPr>
          <p:nvPr/>
        </p:nvCxnSpPr>
        <p:spPr bwMode="auto">
          <a:xfrm flipH="1" flipV="1">
            <a:off x="6705600" y="3752850"/>
            <a:ext cx="4953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49" name="AutoShape 29"/>
          <p:cNvCxnSpPr>
            <a:cxnSpLocks noChangeShapeType="1"/>
            <a:stCxn id="133145" idx="0"/>
            <a:endCxn id="133218" idx="2"/>
          </p:cNvCxnSpPr>
          <p:nvPr/>
        </p:nvCxnSpPr>
        <p:spPr bwMode="auto">
          <a:xfrm flipV="1">
            <a:off x="7810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150" name="Oval 30"/>
          <p:cNvSpPr>
            <a:spLocks noChangeArrowheads="1"/>
          </p:cNvSpPr>
          <p:nvPr/>
        </p:nvSpPr>
        <p:spPr bwMode="auto">
          <a:xfrm>
            <a:off x="8229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3151" name="AutoShape 31"/>
          <p:cNvCxnSpPr>
            <a:cxnSpLocks noChangeShapeType="1"/>
            <a:stCxn id="133150" idx="1"/>
            <a:endCxn id="133218" idx="3"/>
          </p:cNvCxnSpPr>
          <p:nvPr/>
        </p:nvCxnSpPr>
        <p:spPr bwMode="auto">
          <a:xfrm flipH="1" flipV="1">
            <a:off x="8077200" y="3752850"/>
            <a:ext cx="207963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52" name="AutoShape 32"/>
          <p:cNvCxnSpPr>
            <a:cxnSpLocks noChangeShapeType="1"/>
            <a:stCxn id="133222" idx="4"/>
            <a:endCxn id="133213" idx="2"/>
          </p:cNvCxnSpPr>
          <p:nvPr/>
        </p:nvCxnSpPr>
        <p:spPr bwMode="auto">
          <a:xfrm flipV="1">
            <a:off x="4762500" y="2819400"/>
            <a:ext cx="8382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53" name="AutoShape 33"/>
          <p:cNvCxnSpPr>
            <a:cxnSpLocks noChangeShapeType="1"/>
            <a:stCxn id="133218" idx="4"/>
            <a:endCxn id="133213" idx="3"/>
          </p:cNvCxnSpPr>
          <p:nvPr/>
        </p:nvCxnSpPr>
        <p:spPr bwMode="auto">
          <a:xfrm flipH="1" flipV="1">
            <a:off x="5867400" y="2590800"/>
            <a:ext cx="19431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64" name="AutoShape 44"/>
          <p:cNvCxnSpPr>
            <a:cxnSpLocks noChangeShapeType="1"/>
            <a:stCxn id="133224" idx="4"/>
            <a:endCxn id="133213" idx="1"/>
          </p:cNvCxnSpPr>
          <p:nvPr/>
        </p:nvCxnSpPr>
        <p:spPr bwMode="auto">
          <a:xfrm flipV="1">
            <a:off x="3390900" y="2590800"/>
            <a:ext cx="19431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165" name="AutoShape 45"/>
          <p:cNvCxnSpPr>
            <a:cxnSpLocks noChangeShapeType="1"/>
            <a:stCxn id="133220" idx="4"/>
            <a:endCxn id="133213" idx="2"/>
          </p:cNvCxnSpPr>
          <p:nvPr/>
        </p:nvCxnSpPr>
        <p:spPr bwMode="auto">
          <a:xfrm flipH="1" flipV="1">
            <a:off x="5600700" y="2819400"/>
            <a:ext cx="8382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183" name="Text Box 63"/>
          <p:cNvSpPr txBox="1">
            <a:spLocks noChangeArrowheads="1"/>
          </p:cNvSpPr>
          <p:nvPr/>
        </p:nvSpPr>
        <p:spPr bwMode="auto">
          <a:xfrm>
            <a:off x="152400" y="2286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MS►C►D</a:t>
            </a:r>
          </a:p>
        </p:txBody>
      </p:sp>
      <p:sp>
        <p:nvSpPr>
          <p:cNvPr id="133184" name="Text Box 64"/>
          <p:cNvSpPr txBox="1">
            <a:spLocks noChangeArrowheads="1"/>
          </p:cNvSpPr>
          <p:nvPr/>
        </p:nvSpPr>
        <p:spPr bwMode="auto">
          <a:xfrm>
            <a:off x="152400" y="3505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M►P►S►C</a:t>
            </a:r>
          </a:p>
        </p:txBody>
      </p:sp>
      <p:sp>
        <p:nvSpPr>
          <p:cNvPr id="133185" name="Text Box 65"/>
          <p:cNvSpPr txBox="1">
            <a:spLocks noChangeArrowheads="1"/>
          </p:cNvSpPr>
          <p:nvPr/>
        </p:nvSpPr>
        <p:spPr bwMode="auto">
          <a:xfrm>
            <a:off x="15240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</a:t>
            </a:r>
          </a:p>
        </p:txBody>
      </p:sp>
      <p:sp>
        <p:nvSpPr>
          <p:cNvPr id="133186" name="Text Box 66"/>
          <p:cNvSpPr txBox="1">
            <a:spLocks noChangeArrowheads="1"/>
          </p:cNvSpPr>
          <p:nvPr/>
        </p:nvSpPr>
        <p:spPr bwMode="auto">
          <a:xfrm>
            <a:off x="152400" y="4953000"/>
            <a:ext cx="8839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	D	hash distribute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	quicksort	MS	merge sort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	count occurrences	M	non-deterministic merge</a:t>
            </a:r>
          </a:p>
        </p:txBody>
      </p:sp>
      <p:sp>
        <p:nvSpPr>
          <p:cNvPr id="133200" name="Text Box 80"/>
          <p:cNvSpPr txBox="1">
            <a:spLocks noChangeArrowheads="1"/>
          </p:cNvSpPr>
          <p:nvPr/>
        </p:nvSpPr>
        <p:spPr bwMode="auto">
          <a:xfrm>
            <a:off x="64008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3201" name="Text Box 81"/>
          <p:cNvSpPr txBox="1">
            <a:spLocks noChangeArrowheads="1"/>
          </p:cNvSpPr>
          <p:nvPr/>
        </p:nvSpPr>
        <p:spPr bwMode="auto">
          <a:xfrm>
            <a:off x="44196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3202" name="Text Box 82"/>
          <p:cNvSpPr txBox="1">
            <a:spLocks noChangeArrowheads="1"/>
          </p:cNvSpPr>
          <p:nvPr/>
        </p:nvSpPr>
        <p:spPr bwMode="auto">
          <a:xfrm>
            <a:off x="54102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3203" name="AutoShape 83"/>
          <p:cNvCxnSpPr>
            <a:cxnSpLocks noChangeShapeType="1"/>
            <a:stCxn id="133214" idx="4"/>
            <a:endCxn id="133208" idx="4"/>
          </p:cNvCxnSpPr>
          <p:nvPr/>
        </p:nvCxnSpPr>
        <p:spPr bwMode="auto">
          <a:xfrm flipV="1">
            <a:off x="46101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204" name="AutoShape 84"/>
          <p:cNvCxnSpPr>
            <a:cxnSpLocks noChangeShapeType="1"/>
            <a:stCxn id="133216" idx="4"/>
            <a:endCxn id="133206" idx="4"/>
          </p:cNvCxnSpPr>
          <p:nvPr/>
        </p:nvCxnSpPr>
        <p:spPr bwMode="auto">
          <a:xfrm flipV="1">
            <a:off x="65913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205" name="AutoShape 85"/>
          <p:cNvCxnSpPr>
            <a:cxnSpLocks noChangeShapeType="1"/>
            <a:stCxn id="133215" idx="4"/>
            <a:endCxn id="133207" idx="4"/>
          </p:cNvCxnSpPr>
          <p:nvPr/>
        </p:nvCxnSpPr>
        <p:spPr bwMode="auto">
          <a:xfrm flipV="1">
            <a:off x="56007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206" name="Oval 86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207" name="Oval 87"/>
          <p:cNvSpPr>
            <a:spLocks noChangeArrowheads="1"/>
          </p:cNvSpPr>
          <p:nvPr/>
        </p:nvSpPr>
        <p:spPr bwMode="auto">
          <a:xfrm>
            <a:off x="54102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3208" name="Oval 88"/>
          <p:cNvSpPr>
            <a:spLocks noChangeArrowheads="1"/>
          </p:cNvSpPr>
          <p:nvPr/>
        </p:nvSpPr>
        <p:spPr bwMode="auto">
          <a:xfrm>
            <a:off x="44196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3209" name="AutoShape 89"/>
          <p:cNvCxnSpPr>
            <a:cxnSpLocks noChangeShapeType="1"/>
            <a:stCxn id="133213" idx="1"/>
            <a:endCxn id="133214" idx="2"/>
          </p:cNvCxnSpPr>
          <p:nvPr/>
        </p:nvCxnSpPr>
        <p:spPr bwMode="auto">
          <a:xfrm flipH="1" flipV="1">
            <a:off x="4610100" y="1600200"/>
            <a:ext cx="7239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210" name="AutoShape 90"/>
          <p:cNvCxnSpPr>
            <a:cxnSpLocks noChangeShapeType="1"/>
            <a:stCxn id="133213" idx="4"/>
            <a:endCxn id="133215" idx="2"/>
          </p:cNvCxnSpPr>
          <p:nvPr/>
        </p:nvCxnSpPr>
        <p:spPr bwMode="auto">
          <a:xfrm flipV="1">
            <a:off x="5600700" y="1600200"/>
            <a:ext cx="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3211" name="AutoShape 91"/>
          <p:cNvCxnSpPr>
            <a:cxnSpLocks noChangeShapeType="1"/>
            <a:stCxn id="133213" idx="3"/>
            <a:endCxn id="133216" idx="2"/>
          </p:cNvCxnSpPr>
          <p:nvPr/>
        </p:nvCxnSpPr>
        <p:spPr bwMode="auto">
          <a:xfrm flipV="1">
            <a:off x="5867400" y="1600200"/>
            <a:ext cx="7239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3212" name="Text Box 92"/>
          <p:cNvSpPr txBox="1">
            <a:spLocks noChangeArrowheads="1"/>
          </p:cNvSpPr>
          <p:nvPr/>
        </p:nvSpPr>
        <p:spPr bwMode="auto">
          <a:xfrm>
            <a:off x="54102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3213" name="Freeform 548"/>
          <p:cNvSpPr>
            <a:spLocks/>
          </p:cNvSpPr>
          <p:nvPr/>
        </p:nvSpPr>
        <p:spPr bwMode="auto">
          <a:xfrm>
            <a:off x="53340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14" name="Freeform 548"/>
          <p:cNvSpPr>
            <a:spLocks/>
          </p:cNvSpPr>
          <p:nvPr/>
        </p:nvSpPr>
        <p:spPr bwMode="auto">
          <a:xfrm>
            <a:off x="43434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15" name="Freeform 548"/>
          <p:cNvSpPr>
            <a:spLocks/>
          </p:cNvSpPr>
          <p:nvPr/>
        </p:nvSpPr>
        <p:spPr bwMode="auto">
          <a:xfrm>
            <a:off x="53340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16" name="Freeform 548"/>
          <p:cNvSpPr>
            <a:spLocks/>
          </p:cNvSpPr>
          <p:nvPr/>
        </p:nvSpPr>
        <p:spPr bwMode="auto">
          <a:xfrm>
            <a:off x="63246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17" name="Text Box 97"/>
          <p:cNvSpPr txBox="1">
            <a:spLocks noChangeArrowheads="1"/>
          </p:cNvSpPr>
          <p:nvPr/>
        </p:nvSpPr>
        <p:spPr bwMode="auto">
          <a:xfrm>
            <a:off x="7620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3219" name="Text Box 99"/>
          <p:cNvSpPr txBox="1">
            <a:spLocks noChangeArrowheads="1"/>
          </p:cNvSpPr>
          <p:nvPr/>
        </p:nvSpPr>
        <p:spPr bwMode="auto">
          <a:xfrm>
            <a:off x="6248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3221" name="Text Box 101"/>
          <p:cNvSpPr txBox="1">
            <a:spLocks noChangeArrowheads="1"/>
          </p:cNvSpPr>
          <p:nvPr/>
        </p:nvSpPr>
        <p:spPr bwMode="auto">
          <a:xfrm>
            <a:off x="4572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3223" name="Text Box 103"/>
          <p:cNvSpPr txBox="1">
            <a:spLocks noChangeArrowheads="1"/>
          </p:cNvSpPr>
          <p:nvPr/>
        </p:nvSpPr>
        <p:spPr bwMode="auto">
          <a:xfrm>
            <a:off x="3200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68" name="Freeform 548"/>
          <p:cNvSpPr>
            <a:spLocks/>
          </p:cNvSpPr>
          <p:nvPr/>
        </p:nvSpPr>
        <p:spPr bwMode="auto">
          <a:xfrm>
            <a:off x="4495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70" name="Freeform 548"/>
          <p:cNvSpPr>
            <a:spLocks/>
          </p:cNvSpPr>
          <p:nvPr/>
        </p:nvSpPr>
        <p:spPr bwMode="auto">
          <a:xfrm>
            <a:off x="3124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72" name="Freeform 548"/>
          <p:cNvSpPr>
            <a:spLocks/>
          </p:cNvSpPr>
          <p:nvPr/>
        </p:nvSpPr>
        <p:spPr bwMode="auto">
          <a:xfrm>
            <a:off x="61722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64" name="Freeform 548"/>
          <p:cNvSpPr>
            <a:spLocks/>
          </p:cNvSpPr>
          <p:nvPr/>
        </p:nvSpPr>
        <p:spPr bwMode="auto">
          <a:xfrm>
            <a:off x="7543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66" name="Freeform 548"/>
          <p:cNvSpPr>
            <a:spLocks/>
          </p:cNvSpPr>
          <p:nvPr/>
        </p:nvSpPr>
        <p:spPr bwMode="auto">
          <a:xfrm>
            <a:off x="6172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07" name="Text Box 63"/>
          <p:cNvSpPr txBox="1">
            <a:spLocks noChangeArrowheads="1"/>
          </p:cNvSpPr>
          <p:nvPr/>
        </p:nvSpPr>
        <p:spPr bwMode="auto">
          <a:xfrm>
            <a:off x="152400" y="2286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MS►C►D</a:t>
            </a:r>
          </a:p>
        </p:txBody>
      </p:sp>
      <p:sp>
        <p:nvSpPr>
          <p:cNvPr id="134208" name="Text Box 64"/>
          <p:cNvSpPr txBox="1">
            <a:spLocks noChangeArrowheads="1"/>
          </p:cNvSpPr>
          <p:nvPr/>
        </p:nvSpPr>
        <p:spPr bwMode="auto">
          <a:xfrm>
            <a:off x="152400" y="3505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M►P►S►C</a:t>
            </a:r>
          </a:p>
        </p:txBody>
      </p:sp>
      <p:sp>
        <p:nvSpPr>
          <p:cNvPr id="134209" name="Text Box 65"/>
          <p:cNvSpPr txBox="1">
            <a:spLocks noChangeArrowheads="1"/>
          </p:cNvSpPr>
          <p:nvPr/>
        </p:nvSpPr>
        <p:spPr bwMode="auto">
          <a:xfrm>
            <a:off x="15240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</a:t>
            </a:r>
          </a:p>
        </p:txBody>
      </p:sp>
      <p:sp>
        <p:nvSpPr>
          <p:cNvPr id="134210" name="Text Box 66"/>
          <p:cNvSpPr txBox="1">
            <a:spLocks noChangeArrowheads="1"/>
          </p:cNvSpPr>
          <p:nvPr/>
        </p:nvSpPr>
        <p:spPr bwMode="auto">
          <a:xfrm>
            <a:off x="152400" y="4953000"/>
            <a:ext cx="8839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	D	hash distribute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	quicksort	MS	merge sort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	count occurrences	M	non-deterministic merge</a:t>
            </a:r>
          </a:p>
        </p:txBody>
      </p:sp>
      <p:sp>
        <p:nvSpPr>
          <p:cNvPr id="134220" name="Oval 76"/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21" name="Oval 77"/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22" name="Oval 78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4223" name="AutoShape 79"/>
          <p:cNvCxnSpPr>
            <a:cxnSpLocks noChangeShapeType="1"/>
            <a:stCxn id="134220" idx="7"/>
            <a:endCxn id="134270" idx="1"/>
          </p:cNvCxnSpPr>
          <p:nvPr/>
        </p:nvCxnSpPr>
        <p:spPr bwMode="auto">
          <a:xfrm flipV="1">
            <a:off x="2459038" y="3752850"/>
            <a:ext cx="665162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24" name="AutoShape 80"/>
          <p:cNvCxnSpPr>
            <a:cxnSpLocks noChangeShapeType="1"/>
            <a:stCxn id="134221" idx="0"/>
            <a:endCxn id="134270" idx="2"/>
          </p:cNvCxnSpPr>
          <p:nvPr/>
        </p:nvCxnSpPr>
        <p:spPr bwMode="auto">
          <a:xfrm flipV="1">
            <a:off x="2933700" y="4000500"/>
            <a:ext cx="4572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25" name="AutoShape 81"/>
          <p:cNvCxnSpPr>
            <a:cxnSpLocks noChangeShapeType="1"/>
            <a:stCxn id="134222" idx="0"/>
            <a:endCxn id="134270" idx="2"/>
          </p:cNvCxnSpPr>
          <p:nvPr/>
        </p:nvCxnSpPr>
        <p:spPr bwMode="auto">
          <a:xfrm flipH="1" flipV="1">
            <a:off x="3390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26" name="Oval 82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27" name="Oval 83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28" name="Oval 84"/>
          <p:cNvSpPr>
            <a:spLocks noChangeArrowheads="1"/>
          </p:cNvSpPr>
          <p:nvPr/>
        </p:nvSpPr>
        <p:spPr bwMode="auto">
          <a:xfrm>
            <a:off x="5791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4229" name="AutoShape 85"/>
          <p:cNvCxnSpPr>
            <a:cxnSpLocks noChangeShapeType="1"/>
            <a:stCxn id="134228" idx="0"/>
            <a:endCxn id="134266" idx="1"/>
          </p:cNvCxnSpPr>
          <p:nvPr/>
        </p:nvCxnSpPr>
        <p:spPr bwMode="auto">
          <a:xfrm flipV="1">
            <a:off x="5981700" y="3752850"/>
            <a:ext cx="190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30" name="AutoShape 86"/>
          <p:cNvCxnSpPr>
            <a:cxnSpLocks noChangeShapeType="1"/>
            <a:stCxn id="134226" idx="0"/>
            <a:endCxn id="134268" idx="2"/>
          </p:cNvCxnSpPr>
          <p:nvPr/>
        </p:nvCxnSpPr>
        <p:spPr bwMode="auto">
          <a:xfrm flipV="1">
            <a:off x="4762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31" name="AutoShape 87"/>
          <p:cNvCxnSpPr>
            <a:cxnSpLocks noChangeShapeType="1"/>
            <a:stCxn id="134227" idx="0"/>
            <a:endCxn id="134268" idx="3"/>
          </p:cNvCxnSpPr>
          <p:nvPr/>
        </p:nvCxnSpPr>
        <p:spPr bwMode="auto">
          <a:xfrm flipH="1" flipV="1">
            <a:off x="50292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32" name="Oval 88"/>
          <p:cNvSpPr>
            <a:spLocks noChangeArrowheads="1"/>
          </p:cNvSpPr>
          <p:nvPr/>
        </p:nvSpPr>
        <p:spPr bwMode="auto">
          <a:xfrm>
            <a:off x="3962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4233" name="AutoShape 89"/>
          <p:cNvCxnSpPr>
            <a:cxnSpLocks noChangeShapeType="1"/>
            <a:stCxn id="134232" idx="0"/>
            <a:endCxn id="134268" idx="1"/>
          </p:cNvCxnSpPr>
          <p:nvPr/>
        </p:nvCxnSpPr>
        <p:spPr bwMode="auto">
          <a:xfrm flipV="1">
            <a:off x="41529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34" name="Oval 90"/>
          <p:cNvSpPr>
            <a:spLocks noChangeArrowheads="1"/>
          </p:cNvSpPr>
          <p:nvPr/>
        </p:nvSpPr>
        <p:spPr bwMode="auto">
          <a:xfrm>
            <a:off x="6400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35" name="Oval 91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36" name="Oval 92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4237" name="AutoShape 93"/>
          <p:cNvCxnSpPr>
            <a:cxnSpLocks noChangeShapeType="1"/>
            <a:stCxn id="134234" idx="0"/>
            <a:endCxn id="134266" idx="2"/>
          </p:cNvCxnSpPr>
          <p:nvPr/>
        </p:nvCxnSpPr>
        <p:spPr bwMode="auto">
          <a:xfrm flipH="1" flipV="1">
            <a:off x="6438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38" name="AutoShape 94"/>
          <p:cNvCxnSpPr>
            <a:cxnSpLocks noChangeShapeType="1"/>
            <a:stCxn id="134235" idx="0"/>
            <a:endCxn id="134266" idx="3"/>
          </p:cNvCxnSpPr>
          <p:nvPr/>
        </p:nvCxnSpPr>
        <p:spPr bwMode="auto">
          <a:xfrm flipH="1" flipV="1">
            <a:off x="6705600" y="3752850"/>
            <a:ext cx="4953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39" name="AutoShape 95"/>
          <p:cNvCxnSpPr>
            <a:cxnSpLocks noChangeShapeType="1"/>
            <a:stCxn id="134236" idx="0"/>
            <a:endCxn id="134264" idx="2"/>
          </p:cNvCxnSpPr>
          <p:nvPr/>
        </p:nvCxnSpPr>
        <p:spPr bwMode="auto">
          <a:xfrm flipV="1">
            <a:off x="7810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40" name="Oval 96"/>
          <p:cNvSpPr>
            <a:spLocks noChangeArrowheads="1"/>
          </p:cNvSpPr>
          <p:nvPr/>
        </p:nvSpPr>
        <p:spPr bwMode="auto">
          <a:xfrm>
            <a:off x="8229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4241" name="AutoShape 97"/>
          <p:cNvCxnSpPr>
            <a:cxnSpLocks noChangeShapeType="1"/>
            <a:stCxn id="134240" idx="1"/>
            <a:endCxn id="134264" idx="3"/>
          </p:cNvCxnSpPr>
          <p:nvPr/>
        </p:nvCxnSpPr>
        <p:spPr bwMode="auto">
          <a:xfrm flipH="1" flipV="1">
            <a:off x="8077200" y="3752850"/>
            <a:ext cx="207963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42" name="AutoShape 98"/>
          <p:cNvCxnSpPr>
            <a:cxnSpLocks noChangeShapeType="1"/>
            <a:stCxn id="134268" idx="4"/>
            <a:endCxn id="134259" idx="2"/>
          </p:cNvCxnSpPr>
          <p:nvPr/>
        </p:nvCxnSpPr>
        <p:spPr bwMode="auto">
          <a:xfrm flipV="1">
            <a:off x="4762500" y="2819400"/>
            <a:ext cx="8382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43" name="AutoShape 99"/>
          <p:cNvCxnSpPr>
            <a:cxnSpLocks noChangeShapeType="1"/>
            <a:stCxn id="134264" idx="4"/>
            <a:endCxn id="134272" idx="3"/>
          </p:cNvCxnSpPr>
          <p:nvPr/>
        </p:nvCxnSpPr>
        <p:spPr bwMode="auto">
          <a:xfrm flipH="1" flipV="1">
            <a:off x="67056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44" name="AutoShape 100"/>
          <p:cNvCxnSpPr>
            <a:cxnSpLocks noChangeShapeType="1"/>
            <a:stCxn id="134270" idx="4"/>
            <a:endCxn id="134259" idx="1"/>
          </p:cNvCxnSpPr>
          <p:nvPr/>
        </p:nvCxnSpPr>
        <p:spPr bwMode="auto">
          <a:xfrm flipV="1">
            <a:off x="3390900" y="2590800"/>
            <a:ext cx="19431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45" name="AutoShape 101"/>
          <p:cNvCxnSpPr>
            <a:cxnSpLocks noChangeShapeType="1"/>
            <a:stCxn id="134266" idx="4"/>
            <a:endCxn id="134271" idx="2"/>
          </p:cNvCxnSpPr>
          <p:nvPr/>
        </p:nvCxnSpPr>
        <p:spPr bwMode="auto">
          <a:xfrm flipV="1">
            <a:off x="6438900" y="2805113"/>
            <a:ext cx="0" cy="700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46" name="Text Box 102"/>
          <p:cNvSpPr txBox="1">
            <a:spLocks noChangeArrowheads="1"/>
          </p:cNvSpPr>
          <p:nvPr/>
        </p:nvSpPr>
        <p:spPr bwMode="auto">
          <a:xfrm>
            <a:off x="64008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4247" name="Text Box 103"/>
          <p:cNvSpPr txBox="1">
            <a:spLocks noChangeArrowheads="1"/>
          </p:cNvSpPr>
          <p:nvPr/>
        </p:nvSpPr>
        <p:spPr bwMode="auto">
          <a:xfrm>
            <a:off x="44196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4248" name="Text Box 104"/>
          <p:cNvSpPr txBox="1">
            <a:spLocks noChangeArrowheads="1"/>
          </p:cNvSpPr>
          <p:nvPr/>
        </p:nvSpPr>
        <p:spPr bwMode="auto">
          <a:xfrm>
            <a:off x="54102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4249" name="AutoShape 105"/>
          <p:cNvCxnSpPr>
            <a:cxnSpLocks noChangeShapeType="1"/>
            <a:stCxn id="134260" idx="4"/>
            <a:endCxn id="134254" idx="4"/>
          </p:cNvCxnSpPr>
          <p:nvPr/>
        </p:nvCxnSpPr>
        <p:spPr bwMode="auto">
          <a:xfrm flipV="1">
            <a:off x="46101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50" name="AutoShape 106"/>
          <p:cNvCxnSpPr>
            <a:cxnSpLocks noChangeShapeType="1"/>
            <a:stCxn id="134262" idx="4"/>
            <a:endCxn id="134252" idx="4"/>
          </p:cNvCxnSpPr>
          <p:nvPr/>
        </p:nvCxnSpPr>
        <p:spPr bwMode="auto">
          <a:xfrm flipV="1">
            <a:off x="65913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51" name="AutoShape 107"/>
          <p:cNvCxnSpPr>
            <a:cxnSpLocks noChangeShapeType="1"/>
            <a:stCxn id="134261" idx="4"/>
            <a:endCxn id="134253" idx="4"/>
          </p:cNvCxnSpPr>
          <p:nvPr/>
        </p:nvCxnSpPr>
        <p:spPr bwMode="auto">
          <a:xfrm flipV="1">
            <a:off x="56007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52" name="Oval 108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53" name="Oval 109"/>
          <p:cNvSpPr>
            <a:spLocks noChangeArrowheads="1"/>
          </p:cNvSpPr>
          <p:nvPr/>
        </p:nvSpPr>
        <p:spPr bwMode="auto">
          <a:xfrm>
            <a:off x="54102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4254" name="Oval 110"/>
          <p:cNvSpPr>
            <a:spLocks noChangeArrowheads="1"/>
          </p:cNvSpPr>
          <p:nvPr/>
        </p:nvSpPr>
        <p:spPr bwMode="auto">
          <a:xfrm>
            <a:off x="44196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4255" name="AutoShape 111"/>
          <p:cNvCxnSpPr>
            <a:cxnSpLocks noChangeShapeType="1"/>
            <a:stCxn id="134259" idx="1"/>
            <a:endCxn id="134260" idx="2"/>
          </p:cNvCxnSpPr>
          <p:nvPr/>
        </p:nvCxnSpPr>
        <p:spPr bwMode="auto">
          <a:xfrm flipH="1" flipV="1">
            <a:off x="4610100" y="1600200"/>
            <a:ext cx="7239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56" name="AutoShape 112"/>
          <p:cNvCxnSpPr>
            <a:cxnSpLocks noChangeShapeType="1"/>
            <a:stCxn id="134259" idx="4"/>
            <a:endCxn id="134261" idx="2"/>
          </p:cNvCxnSpPr>
          <p:nvPr/>
        </p:nvCxnSpPr>
        <p:spPr bwMode="auto">
          <a:xfrm flipV="1">
            <a:off x="5600700" y="1600200"/>
            <a:ext cx="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57" name="AutoShape 113"/>
          <p:cNvCxnSpPr>
            <a:cxnSpLocks noChangeShapeType="1"/>
            <a:stCxn id="134259" idx="3"/>
            <a:endCxn id="134262" idx="2"/>
          </p:cNvCxnSpPr>
          <p:nvPr/>
        </p:nvCxnSpPr>
        <p:spPr bwMode="auto">
          <a:xfrm flipV="1">
            <a:off x="5867400" y="1600200"/>
            <a:ext cx="7239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4258" name="Text Box 114"/>
          <p:cNvSpPr txBox="1">
            <a:spLocks noChangeArrowheads="1"/>
          </p:cNvSpPr>
          <p:nvPr/>
        </p:nvSpPr>
        <p:spPr bwMode="auto">
          <a:xfrm>
            <a:off x="54102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4259" name="Freeform 548"/>
          <p:cNvSpPr>
            <a:spLocks/>
          </p:cNvSpPr>
          <p:nvPr/>
        </p:nvSpPr>
        <p:spPr bwMode="auto">
          <a:xfrm>
            <a:off x="53340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60" name="Freeform 548"/>
          <p:cNvSpPr>
            <a:spLocks/>
          </p:cNvSpPr>
          <p:nvPr/>
        </p:nvSpPr>
        <p:spPr bwMode="auto">
          <a:xfrm>
            <a:off x="43434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61" name="Freeform 548"/>
          <p:cNvSpPr>
            <a:spLocks/>
          </p:cNvSpPr>
          <p:nvPr/>
        </p:nvSpPr>
        <p:spPr bwMode="auto">
          <a:xfrm>
            <a:off x="53340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62" name="Freeform 548"/>
          <p:cNvSpPr>
            <a:spLocks/>
          </p:cNvSpPr>
          <p:nvPr/>
        </p:nvSpPr>
        <p:spPr bwMode="auto">
          <a:xfrm>
            <a:off x="63246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4263" name="Text Box 119"/>
          <p:cNvSpPr txBox="1">
            <a:spLocks noChangeArrowheads="1"/>
          </p:cNvSpPr>
          <p:nvPr/>
        </p:nvSpPr>
        <p:spPr bwMode="auto">
          <a:xfrm>
            <a:off x="7620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4265" name="Text Box 121"/>
          <p:cNvSpPr txBox="1">
            <a:spLocks noChangeArrowheads="1"/>
          </p:cNvSpPr>
          <p:nvPr/>
        </p:nvSpPr>
        <p:spPr bwMode="auto">
          <a:xfrm>
            <a:off x="6248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4267" name="Text Box 123"/>
          <p:cNvSpPr txBox="1">
            <a:spLocks noChangeArrowheads="1"/>
          </p:cNvSpPr>
          <p:nvPr/>
        </p:nvSpPr>
        <p:spPr bwMode="auto">
          <a:xfrm>
            <a:off x="4572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4269" name="Text Box 125"/>
          <p:cNvSpPr txBox="1">
            <a:spLocks noChangeArrowheads="1"/>
          </p:cNvSpPr>
          <p:nvPr/>
        </p:nvSpPr>
        <p:spPr bwMode="auto">
          <a:xfrm>
            <a:off x="3200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4271" name="Text Box 127"/>
          <p:cNvSpPr txBox="1">
            <a:spLocks noChangeArrowheads="1"/>
          </p:cNvSpPr>
          <p:nvPr/>
        </p:nvSpPr>
        <p:spPr bwMode="auto">
          <a:xfrm>
            <a:off x="62484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4273" name="AutoShape 129"/>
          <p:cNvCxnSpPr>
            <a:cxnSpLocks noChangeShapeType="1"/>
            <a:stCxn id="134272" idx="3"/>
            <a:endCxn id="134262" idx="3"/>
          </p:cNvCxnSpPr>
          <p:nvPr/>
        </p:nvCxnSpPr>
        <p:spPr bwMode="auto">
          <a:xfrm flipV="1">
            <a:off x="67056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74" name="AutoShape 130"/>
          <p:cNvCxnSpPr>
            <a:cxnSpLocks noChangeShapeType="1"/>
            <a:stCxn id="134272" idx="4"/>
            <a:endCxn id="134261" idx="3"/>
          </p:cNvCxnSpPr>
          <p:nvPr/>
        </p:nvCxnSpPr>
        <p:spPr bwMode="auto">
          <a:xfrm flipH="1" flipV="1">
            <a:off x="58674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4275" name="AutoShape 131"/>
          <p:cNvCxnSpPr>
            <a:cxnSpLocks noChangeShapeType="1"/>
            <a:stCxn id="134272" idx="1"/>
            <a:endCxn id="134260" idx="3"/>
          </p:cNvCxnSpPr>
          <p:nvPr/>
        </p:nvCxnSpPr>
        <p:spPr bwMode="auto">
          <a:xfrm flipH="1" flipV="1">
            <a:off x="48768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63" name="Freeform 548"/>
          <p:cNvSpPr>
            <a:spLocks/>
          </p:cNvSpPr>
          <p:nvPr/>
        </p:nvSpPr>
        <p:spPr bwMode="auto">
          <a:xfrm>
            <a:off x="44958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70" name="Freeform 548"/>
          <p:cNvSpPr>
            <a:spLocks/>
          </p:cNvSpPr>
          <p:nvPr/>
        </p:nvSpPr>
        <p:spPr bwMode="auto">
          <a:xfrm>
            <a:off x="4495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72" name="Freeform 548"/>
          <p:cNvSpPr>
            <a:spLocks/>
          </p:cNvSpPr>
          <p:nvPr/>
        </p:nvSpPr>
        <p:spPr bwMode="auto">
          <a:xfrm>
            <a:off x="3124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74" name="Freeform 548"/>
          <p:cNvSpPr>
            <a:spLocks/>
          </p:cNvSpPr>
          <p:nvPr/>
        </p:nvSpPr>
        <p:spPr bwMode="auto">
          <a:xfrm>
            <a:off x="61722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261" name="Text Box 69"/>
          <p:cNvSpPr txBox="1">
            <a:spLocks noChangeArrowheads="1"/>
          </p:cNvSpPr>
          <p:nvPr/>
        </p:nvSpPr>
        <p:spPr bwMode="auto">
          <a:xfrm>
            <a:off x="152400" y="2286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MS►C►D</a:t>
            </a:r>
          </a:p>
        </p:txBody>
      </p:sp>
      <p:sp>
        <p:nvSpPr>
          <p:cNvPr id="136262" name="Text Box 70"/>
          <p:cNvSpPr txBox="1">
            <a:spLocks noChangeArrowheads="1"/>
          </p:cNvSpPr>
          <p:nvPr/>
        </p:nvSpPr>
        <p:spPr bwMode="auto">
          <a:xfrm>
            <a:off x="152400" y="3505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M►P►S►C</a:t>
            </a:r>
          </a:p>
        </p:txBody>
      </p:sp>
      <p:sp>
        <p:nvSpPr>
          <p:cNvPr id="136263" name="Text Box 71"/>
          <p:cNvSpPr txBox="1">
            <a:spLocks noChangeArrowheads="1"/>
          </p:cNvSpPr>
          <p:nvPr/>
        </p:nvSpPr>
        <p:spPr bwMode="auto">
          <a:xfrm>
            <a:off x="15240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</a:t>
            </a:r>
          </a:p>
        </p:txBody>
      </p:sp>
      <p:sp>
        <p:nvSpPr>
          <p:cNvPr id="136265" name="Text Box 73"/>
          <p:cNvSpPr txBox="1">
            <a:spLocks noChangeArrowheads="1"/>
          </p:cNvSpPr>
          <p:nvPr/>
        </p:nvSpPr>
        <p:spPr bwMode="auto">
          <a:xfrm>
            <a:off x="152400" y="4953000"/>
            <a:ext cx="8839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	D	hash distribute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	quicksort	MS	merge sort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	count occurrences	M	non-deterministic merge</a:t>
            </a:r>
          </a:p>
        </p:txBody>
      </p:sp>
      <p:sp>
        <p:nvSpPr>
          <p:cNvPr id="136322" name="Freeform 548"/>
          <p:cNvSpPr>
            <a:spLocks/>
          </p:cNvSpPr>
          <p:nvPr/>
        </p:nvSpPr>
        <p:spPr bwMode="auto">
          <a:xfrm>
            <a:off x="7543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23" name="Freeform 548"/>
          <p:cNvSpPr>
            <a:spLocks/>
          </p:cNvSpPr>
          <p:nvPr/>
        </p:nvSpPr>
        <p:spPr bwMode="auto">
          <a:xfrm>
            <a:off x="6172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24" name="Oval 132"/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25" name="Oval 133"/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26" name="Oval 134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6327" name="AutoShape 135"/>
          <p:cNvCxnSpPr>
            <a:cxnSpLocks noChangeShapeType="1"/>
            <a:stCxn id="136324" idx="7"/>
            <a:endCxn id="136372" idx="1"/>
          </p:cNvCxnSpPr>
          <p:nvPr/>
        </p:nvCxnSpPr>
        <p:spPr bwMode="auto">
          <a:xfrm flipV="1">
            <a:off x="2459038" y="3752850"/>
            <a:ext cx="665162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28" name="AutoShape 136"/>
          <p:cNvCxnSpPr>
            <a:cxnSpLocks noChangeShapeType="1"/>
            <a:stCxn id="136325" idx="0"/>
            <a:endCxn id="136372" idx="2"/>
          </p:cNvCxnSpPr>
          <p:nvPr/>
        </p:nvCxnSpPr>
        <p:spPr bwMode="auto">
          <a:xfrm flipV="1">
            <a:off x="2933700" y="4000500"/>
            <a:ext cx="4572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29" name="AutoShape 137"/>
          <p:cNvCxnSpPr>
            <a:cxnSpLocks noChangeShapeType="1"/>
            <a:stCxn id="136326" idx="0"/>
            <a:endCxn id="136372" idx="2"/>
          </p:cNvCxnSpPr>
          <p:nvPr/>
        </p:nvCxnSpPr>
        <p:spPr bwMode="auto">
          <a:xfrm flipH="1" flipV="1">
            <a:off x="3390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30" name="Oval 138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31" name="Oval 139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32" name="Oval 140"/>
          <p:cNvSpPr>
            <a:spLocks noChangeArrowheads="1"/>
          </p:cNvSpPr>
          <p:nvPr/>
        </p:nvSpPr>
        <p:spPr bwMode="auto">
          <a:xfrm>
            <a:off x="5791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6333" name="AutoShape 141"/>
          <p:cNvCxnSpPr>
            <a:cxnSpLocks noChangeShapeType="1"/>
            <a:stCxn id="136332" idx="0"/>
            <a:endCxn id="136323" idx="1"/>
          </p:cNvCxnSpPr>
          <p:nvPr/>
        </p:nvCxnSpPr>
        <p:spPr bwMode="auto">
          <a:xfrm flipV="1">
            <a:off x="5981700" y="3752850"/>
            <a:ext cx="190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34" name="AutoShape 142"/>
          <p:cNvCxnSpPr>
            <a:cxnSpLocks noChangeShapeType="1"/>
            <a:stCxn id="136330" idx="0"/>
            <a:endCxn id="136370" idx="2"/>
          </p:cNvCxnSpPr>
          <p:nvPr/>
        </p:nvCxnSpPr>
        <p:spPr bwMode="auto">
          <a:xfrm flipV="1">
            <a:off x="4762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35" name="AutoShape 143"/>
          <p:cNvCxnSpPr>
            <a:cxnSpLocks noChangeShapeType="1"/>
            <a:stCxn id="136331" idx="0"/>
            <a:endCxn id="136370" idx="3"/>
          </p:cNvCxnSpPr>
          <p:nvPr/>
        </p:nvCxnSpPr>
        <p:spPr bwMode="auto">
          <a:xfrm flipH="1" flipV="1">
            <a:off x="50292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36" name="Oval 144"/>
          <p:cNvSpPr>
            <a:spLocks noChangeArrowheads="1"/>
          </p:cNvSpPr>
          <p:nvPr/>
        </p:nvSpPr>
        <p:spPr bwMode="auto">
          <a:xfrm>
            <a:off x="3962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6337" name="AutoShape 145"/>
          <p:cNvCxnSpPr>
            <a:cxnSpLocks noChangeShapeType="1"/>
            <a:stCxn id="136336" idx="0"/>
            <a:endCxn id="136370" idx="1"/>
          </p:cNvCxnSpPr>
          <p:nvPr/>
        </p:nvCxnSpPr>
        <p:spPr bwMode="auto">
          <a:xfrm flipV="1">
            <a:off x="41529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38" name="Oval 146"/>
          <p:cNvSpPr>
            <a:spLocks noChangeArrowheads="1"/>
          </p:cNvSpPr>
          <p:nvPr/>
        </p:nvSpPr>
        <p:spPr bwMode="auto">
          <a:xfrm>
            <a:off x="6400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39" name="Oval 147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40" name="Oval 148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6341" name="AutoShape 149"/>
          <p:cNvCxnSpPr>
            <a:cxnSpLocks noChangeShapeType="1"/>
            <a:stCxn id="136338" idx="0"/>
            <a:endCxn id="136323" idx="2"/>
          </p:cNvCxnSpPr>
          <p:nvPr/>
        </p:nvCxnSpPr>
        <p:spPr bwMode="auto">
          <a:xfrm flipH="1" flipV="1">
            <a:off x="6438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42" name="AutoShape 150"/>
          <p:cNvCxnSpPr>
            <a:cxnSpLocks noChangeShapeType="1"/>
            <a:stCxn id="136339" idx="0"/>
            <a:endCxn id="136323" idx="3"/>
          </p:cNvCxnSpPr>
          <p:nvPr/>
        </p:nvCxnSpPr>
        <p:spPr bwMode="auto">
          <a:xfrm flipH="1" flipV="1">
            <a:off x="6705600" y="3752850"/>
            <a:ext cx="4953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43" name="AutoShape 151"/>
          <p:cNvCxnSpPr>
            <a:cxnSpLocks noChangeShapeType="1"/>
            <a:stCxn id="136340" idx="0"/>
            <a:endCxn id="136322" idx="2"/>
          </p:cNvCxnSpPr>
          <p:nvPr/>
        </p:nvCxnSpPr>
        <p:spPr bwMode="auto">
          <a:xfrm flipV="1">
            <a:off x="7810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44" name="Oval 152"/>
          <p:cNvSpPr>
            <a:spLocks noChangeArrowheads="1"/>
          </p:cNvSpPr>
          <p:nvPr/>
        </p:nvSpPr>
        <p:spPr bwMode="auto">
          <a:xfrm>
            <a:off x="8229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6345" name="AutoShape 153"/>
          <p:cNvCxnSpPr>
            <a:cxnSpLocks noChangeShapeType="1"/>
            <a:stCxn id="136344" idx="1"/>
            <a:endCxn id="136322" idx="3"/>
          </p:cNvCxnSpPr>
          <p:nvPr/>
        </p:nvCxnSpPr>
        <p:spPr bwMode="auto">
          <a:xfrm flipH="1" flipV="1">
            <a:off x="8077200" y="3752850"/>
            <a:ext cx="207963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46" name="AutoShape 154"/>
          <p:cNvCxnSpPr>
            <a:cxnSpLocks noChangeShapeType="1"/>
            <a:stCxn id="136370" idx="4"/>
            <a:endCxn id="136363" idx="2"/>
          </p:cNvCxnSpPr>
          <p:nvPr/>
        </p:nvCxnSpPr>
        <p:spPr bwMode="auto">
          <a:xfrm flipV="1">
            <a:off x="4762500" y="28194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47" name="AutoShape 155"/>
          <p:cNvCxnSpPr>
            <a:cxnSpLocks noChangeShapeType="1"/>
            <a:stCxn id="136322" idx="4"/>
            <a:endCxn id="136374" idx="3"/>
          </p:cNvCxnSpPr>
          <p:nvPr/>
        </p:nvCxnSpPr>
        <p:spPr bwMode="auto">
          <a:xfrm flipH="1" flipV="1">
            <a:off x="67056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48" name="AutoShape 156"/>
          <p:cNvCxnSpPr>
            <a:cxnSpLocks noChangeShapeType="1"/>
            <a:stCxn id="136372" idx="4"/>
            <a:endCxn id="136363" idx="1"/>
          </p:cNvCxnSpPr>
          <p:nvPr/>
        </p:nvCxnSpPr>
        <p:spPr bwMode="auto">
          <a:xfrm flipV="1">
            <a:off x="33909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49" name="AutoShape 157"/>
          <p:cNvCxnSpPr>
            <a:cxnSpLocks noChangeShapeType="1"/>
            <a:stCxn id="136323" idx="4"/>
            <a:endCxn id="136373" idx="2"/>
          </p:cNvCxnSpPr>
          <p:nvPr/>
        </p:nvCxnSpPr>
        <p:spPr bwMode="auto">
          <a:xfrm flipV="1">
            <a:off x="6438900" y="2805113"/>
            <a:ext cx="0" cy="700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50" name="Text Box 158"/>
          <p:cNvSpPr txBox="1">
            <a:spLocks noChangeArrowheads="1"/>
          </p:cNvSpPr>
          <p:nvPr/>
        </p:nvSpPr>
        <p:spPr bwMode="auto">
          <a:xfrm>
            <a:off x="64008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6351" name="Text Box 159"/>
          <p:cNvSpPr txBox="1">
            <a:spLocks noChangeArrowheads="1"/>
          </p:cNvSpPr>
          <p:nvPr/>
        </p:nvSpPr>
        <p:spPr bwMode="auto">
          <a:xfrm>
            <a:off x="44196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6352" name="Text Box 160"/>
          <p:cNvSpPr txBox="1">
            <a:spLocks noChangeArrowheads="1"/>
          </p:cNvSpPr>
          <p:nvPr/>
        </p:nvSpPr>
        <p:spPr bwMode="auto">
          <a:xfrm>
            <a:off x="45720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6353" name="AutoShape 161"/>
          <p:cNvCxnSpPr>
            <a:cxnSpLocks noChangeShapeType="1"/>
            <a:stCxn id="136364" idx="4"/>
            <a:endCxn id="136358" idx="4"/>
          </p:cNvCxnSpPr>
          <p:nvPr/>
        </p:nvCxnSpPr>
        <p:spPr bwMode="auto">
          <a:xfrm flipV="1">
            <a:off x="46101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54" name="AutoShape 162"/>
          <p:cNvCxnSpPr>
            <a:cxnSpLocks noChangeShapeType="1"/>
            <a:stCxn id="136366" idx="4"/>
            <a:endCxn id="136356" idx="4"/>
          </p:cNvCxnSpPr>
          <p:nvPr/>
        </p:nvCxnSpPr>
        <p:spPr bwMode="auto">
          <a:xfrm flipV="1">
            <a:off x="65913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55" name="AutoShape 163"/>
          <p:cNvCxnSpPr>
            <a:cxnSpLocks noChangeShapeType="1"/>
            <a:stCxn id="136365" idx="4"/>
            <a:endCxn id="136357" idx="4"/>
          </p:cNvCxnSpPr>
          <p:nvPr/>
        </p:nvCxnSpPr>
        <p:spPr bwMode="auto">
          <a:xfrm flipV="1">
            <a:off x="56007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56" name="Oval 164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57" name="Oval 165"/>
          <p:cNvSpPr>
            <a:spLocks noChangeArrowheads="1"/>
          </p:cNvSpPr>
          <p:nvPr/>
        </p:nvSpPr>
        <p:spPr bwMode="auto">
          <a:xfrm>
            <a:off x="54102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6358" name="Oval 166"/>
          <p:cNvSpPr>
            <a:spLocks noChangeArrowheads="1"/>
          </p:cNvSpPr>
          <p:nvPr/>
        </p:nvSpPr>
        <p:spPr bwMode="auto">
          <a:xfrm>
            <a:off x="44196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6359" name="AutoShape 167"/>
          <p:cNvCxnSpPr>
            <a:cxnSpLocks noChangeShapeType="1"/>
            <a:stCxn id="136363" idx="1"/>
            <a:endCxn id="136364" idx="1"/>
          </p:cNvCxnSpPr>
          <p:nvPr/>
        </p:nvCxnSpPr>
        <p:spPr bwMode="auto">
          <a:xfrm flipH="1" flipV="1">
            <a:off x="43434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60" name="AutoShape 168"/>
          <p:cNvCxnSpPr>
            <a:cxnSpLocks noChangeShapeType="1"/>
            <a:stCxn id="136363" idx="4"/>
            <a:endCxn id="136365" idx="1"/>
          </p:cNvCxnSpPr>
          <p:nvPr/>
        </p:nvCxnSpPr>
        <p:spPr bwMode="auto">
          <a:xfrm flipV="1">
            <a:off x="47625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61" name="AutoShape 169"/>
          <p:cNvCxnSpPr>
            <a:cxnSpLocks noChangeShapeType="1"/>
            <a:stCxn id="136363" idx="3"/>
            <a:endCxn id="136366" idx="1"/>
          </p:cNvCxnSpPr>
          <p:nvPr/>
        </p:nvCxnSpPr>
        <p:spPr bwMode="auto">
          <a:xfrm flipV="1">
            <a:off x="50292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6362" name="Text Box 170"/>
          <p:cNvSpPr txBox="1">
            <a:spLocks noChangeArrowheads="1"/>
          </p:cNvSpPr>
          <p:nvPr/>
        </p:nvSpPr>
        <p:spPr bwMode="auto">
          <a:xfrm>
            <a:off x="54102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6364" name="Freeform 548"/>
          <p:cNvSpPr>
            <a:spLocks/>
          </p:cNvSpPr>
          <p:nvPr/>
        </p:nvSpPr>
        <p:spPr bwMode="auto">
          <a:xfrm>
            <a:off x="43434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65" name="Freeform 548"/>
          <p:cNvSpPr>
            <a:spLocks/>
          </p:cNvSpPr>
          <p:nvPr/>
        </p:nvSpPr>
        <p:spPr bwMode="auto">
          <a:xfrm>
            <a:off x="53340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66" name="Freeform 548"/>
          <p:cNvSpPr>
            <a:spLocks/>
          </p:cNvSpPr>
          <p:nvPr/>
        </p:nvSpPr>
        <p:spPr bwMode="auto">
          <a:xfrm>
            <a:off x="63246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6367" name="Text Box 175"/>
          <p:cNvSpPr txBox="1">
            <a:spLocks noChangeArrowheads="1"/>
          </p:cNvSpPr>
          <p:nvPr/>
        </p:nvSpPr>
        <p:spPr bwMode="auto">
          <a:xfrm>
            <a:off x="7620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6368" name="Text Box 176"/>
          <p:cNvSpPr txBox="1">
            <a:spLocks noChangeArrowheads="1"/>
          </p:cNvSpPr>
          <p:nvPr/>
        </p:nvSpPr>
        <p:spPr bwMode="auto">
          <a:xfrm>
            <a:off x="6248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6369" name="Text Box 177"/>
          <p:cNvSpPr txBox="1">
            <a:spLocks noChangeArrowheads="1"/>
          </p:cNvSpPr>
          <p:nvPr/>
        </p:nvSpPr>
        <p:spPr bwMode="auto">
          <a:xfrm>
            <a:off x="4572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6371" name="Text Box 179"/>
          <p:cNvSpPr txBox="1">
            <a:spLocks noChangeArrowheads="1"/>
          </p:cNvSpPr>
          <p:nvPr/>
        </p:nvSpPr>
        <p:spPr bwMode="auto">
          <a:xfrm>
            <a:off x="3200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6373" name="Text Box 181"/>
          <p:cNvSpPr txBox="1">
            <a:spLocks noChangeArrowheads="1"/>
          </p:cNvSpPr>
          <p:nvPr/>
        </p:nvSpPr>
        <p:spPr bwMode="auto">
          <a:xfrm>
            <a:off x="62484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6375" name="AutoShape 183"/>
          <p:cNvCxnSpPr>
            <a:cxnSpLocks noChangeShapeType="1"/>
            <a:stCxn id="136374" idx="3"/>
            <a:endCxn id="136366" idx="3"/>
          </p:cNvCxnSpPr>
          <p:nvPr/>
        </p:nvCxnSpPr>
        <p:spPr bwMode="auto">
          <a:xfrm flipV="1">
            <a:off x="67056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76" name="AutoShape 184"/>
          <p:cNvCxnSpPr>
            <a:cxnSpLocks noChangeShapeType="1"/>
            <a:stCxn id="136374" idx="4"/>
            <a:endCxn id="136365" idx="3"/>
          </p:cNvCxnSpPr>
          <p:nvPr/>
        </p:nvCxnSpPr>
        <p:spPr bwMode="auto">
          <a:xfrm flipH="1" flipV="1">
            <a:off x="58674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6377" name="AutoShape 185"/>
          <p:cNvCxnSpPr>
            <a:cxnSpLocks noChangeShapeType="1"/>
            <a:stCxn id="136374" idx="1"/>
            <a:endCxn id="136364" idx="3"/>
          </p:cNvCxnSpPr>
          <p:nvPr/>
        </p:nvCxnSpPr>
        <p:spPr bwMode="auto">
          <a:xfrm flipH="1" flipV="1">
            <a:off x="48768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24" name="Freeform 548"/>
          <p:cNvSpPr>
            <a:spLocks/>
          </p:cNvSpPr>
          <p:nvPr/>
        </p:nvSpPr>
        <p:spPr bwMode="auto">
          <a:xfrm>
            <a:off x="43434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425" name="Freeform 548"/>
          <p:cNvSpPr>
            <a:spLocks/>
          </p:cNvSpPr>
          <p:nvPr/>
        </p:nvSpPr>
        <p:spPr bwMode="auto">
          <a:xfrm>
            <a:off x="53340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426" name="Freeform 548"/>
          <p:cNvSpPr>
            <a:spLocks/>
          </p:cNvSpPr>
          <p:nvPr/>
        </p:nvSpPr>
        <p:spPr bwMode="auto">
          <a:xfrm>
            <a:off x="63246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423" name="Freeform 548"/>
          <p:cNvSpPr>
            <a:spLocks/>
          </p:cNvSpPr>
          <p:nvPr/>
        </p:nvSpPr>
        <p:spPr bwMode="auto">
          <a:xfrm>
            <a:off x="44958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319" name="Text Box 79"/>
          <p:cNvSpPr txBox="1">
            <a:spLocks noChangeArrowheads="1"/>
          </p:cNvSpPr>
          <p:nvPr/>
        </p:nvSpPr>
        <p:spPr bwMode="auto">
          <a:xfrm>
            <a:off x="152400" y="4953000"/>
            <a:ext cx="8839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	D	hash distribute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	quicksort	MS	merge sort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	count occurrences	M	non-deterministic merge</a:t>
            </a:r>
          </a:p>
        </p:txBody>
      </p:sp>
      <p:sp>
        <p:nvSpPr>
          <p:cNvPr id="138320" name="Text Box 80"/>
          <p:cNvSpPr txBox="1">
            <a:spLocks noChangeArrowheads="1"/>
          </p:cNvSpPr>
          <p:nvPr/>
        </p:nvSpPr>
        <p:spPr bwMode="auto">
          <a:xfrm>
            <a:off x="152400" y="2286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MS►C►D</a:t>
            </a:r>
          </a:p>
        </p:txBody>
      </p:sp>
      <p:sp>
        <p:nvSpPr>
          <p:cNvPr id="138321" name="Text Box 81"/>
          <p:cNvSpPr txBox="1">
            <a:spLocks noChangeArrowheads="1"/>
          </p:cNvSpPr>
          <p:nvPr/>
        </p:nvSpPr>
        <p:spPr bwMode="auto">
          <a:xfrm>
            <a:off x="152400" y="3505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M►P►S►C</a:t>
            </a:r>
          </a:p>
        </p:txBody>
      </p:sp>
      <p:sp>
        <p:nvSpPr>
          <p:cNvPr id="138322" name="Text Box 82"/>
          <p:cNvSpPr txBox="1">
            <a:spLocks noChangeArrowheads="1"/>
          </p:cNvSpPr>
          <p:nvPr/>
        </p:nvSpPr>
        <p:spPr bwMode="auto">
          <a:xfrm>
            <a:off x="15240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</a:t>
            </a:r>
          </a:p>
        </p:txBody>
      </p:sp>
      <p:sp>
        <p:nvSpPr>
          <p:cNvPr id="138379" name="Freeform 548"/>
          <p:cNvSpPr>
            <a:spLocks/>
          </p:cNvSpPr>
          <p:nvPr/>
        </p:nvSpPr>
        <p:spPr bwMode="auto">
          <a:xfrm>
            <a:off x="4495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380" name="Freeform 548"/>
          <p:cNvSpPr>
            <a:spLocks/>
          </p:cNvSpPr>
          <p:nvPr/>
        </p:nvSpPr>
        <p:spPr bwMode="auto">
          <a:xfrm>
            <a:off x="3124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381" name="Freeform 548"/>
          <p:cNvSpPr>
            <a:spLocks/>
          </p:cNvSpPr>
          <p:nvPr/>
        </p:nvSpPr>
        <p:spPr bwMode="auto">
          <a:xfrm>
            <a:off x="61722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382" name="Freeform 548"/>
          <p:cNvSpPr>
            <a:spLocks/>
          </p:cNvSpPr>
          <p:nvPr/>
        </p:nvSpPr>
        <p:spPr bwMode="auto">
          <a:xfrm>
            <a:off x="7543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383" name="Freeform 548"/>
          <p:cNvSpPr>
            <a:spLocks/>
          </p:cNvSpPr>
          <p:nvPr/>
        </p:nvSpPr>
        <p:spPr bwMode="auto">
          <a:xfrm>
            <a:off x="6172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8384" name="Oval 144"/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385" name="Oval 145"/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386" name="Oval 146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8387" name="AutoShape 147"/>
          <p:cNvCxnSpPr>
            <a:cxnSpLocks noChangeShapeType="1"/>
            <a:stCxn id="138384" idx="7"/>
            <a:endCxn id="138380" idx="1"/>
          </p:cNvCxnSpPr>
          <p:nvPr/>
        </p:nvCxnSpPr>
        <p:spPr bwMode="auto">
          <a:xfrm flipV="1">
            <a:off x="2459038" y="3752850"/>
            <a:ext cx="665162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388" name="AutoShape 148"/>
          <p:cNvCxnSpPr>
            <a:cxnSpLocks noChangeShapeType="1"/>
            <a:stCxn id="138385" idx="0"/>
            <a:endCxn id="138380" idx="2"/>
          </p:cNvCxnSpPr>
          <p:nvPr/>
        </p:nvCxnSpPr>
        <p:spPr bwMode="auto">
          <a:xfrm flipV="1">
            <a:off x="2933700" y="4000500"/>
            <a:ext cx="4572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389" name="AutoShape 149"/>
          <p:cNvCxnSpPr>
            <a:cxnSpLocks noChangeShapeType="1"/>
            <a:stCxn id="138386" idx="0"/>
            <a:endCxn id="138380" idx="2"/>
          </p:cNvCxnSpPr>
          <p:nvPr/>
        </p:nvCxnSpPr>
        <p:spPr bwMode="auto">
          <a:xfrm flipH="1" flipV="1">
            <a:off x="3390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390" name="Oval 150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391" name="Oval 151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392" name="Oval 152"/>
          <p:cNvSpPr>
            <a:spLocks noChangeArrowheads="1"/>
          </p:cNvSpPr>
          <p:nvPr/>
        </p:nvSpPr>
        <p:spPr bwMode="auto">
          <a:xfrm>
            <a:off x="5791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8393" name="AutoShape 153"/>
          <p:cNvCxnSpPr>
            <a:cxnSpLocks noChangeShapeType="1"/>
            <a:stCxn id="138392" idx="0"/>
            <a:endCxn id="138383" idx="1"/>
          </p:cNvCxnSpPr>
          <p:nvPr/>
        </p:nvCxnSpPr>
        <p:spPr bwMode="auto">
          <a:xfrm flipV="1">
            <a:off x="5981700" y="3752850"/>
            <a:ext cx="190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394" name="AutoShape 154"/>
          <p:cNvCxnSpPr>
            <a:cxnSpLocks noChangeShapeType="1"/>
            <a:stCxn id="138390" idx="0"/>
            <a:endCxn id="138379" idx="2"/>
          </p:cNvCxnSpPr>
          <p:nvPr/>
        </p:nvCxnSpPr>
        <p:spPr bwMode="auto">
          <a:xfrm flipV="1">
            <a:off x="4762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395" name="AutoShape 155"/>
          <p:cNvCxnSpPr>
            <a:cxnSpLocks noChangeShapeType="1"/>
            <a:stCxn id="138391" idx="0"/>
            <a:endCxn id="138379" idx="3"/>
          </p:cNvCxnSpPr>
          <p:nvPr/>
        </p:nvCxnSpPr>
        <p:spPr bwMode="auto">
          <a:xfrm flipH="1" flipV="1">
            <a:off x="50292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396" name="Oval 156"/>
          <p:cNvSpPr>
            <a:spLocks noChangeArrowheads="1"/>
          </p:cNvSpPr>
          <p:nvPr/>
        </p:nvSpPr>
        <p:spPr bwMode="auto">
          <a:xfrm>
            <a:off x="3962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8397" name="AutoShape 157"/>
          <p:cNvCxnSpPr>
            <a:cxnSpLocks noChangeShapeType="1"/>
            <a:stCxn id="138396" idx="0"/>
            <a:endCxn id="138379" idx="1"/>
          </p:cNvCxnSpPr>
          <p:nvPr/>
        </p:nvCxnSpPr>
        <p:spPr bwMode="auto">
          <a:xfrm flipV="1">
            <a:off x="41529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398" name="Oval 158"/>
          <p:cNvSpPr>
            <a:spLocks noChangeArrowheads="1"/>
          </p:cNvSpPr>
          <p:nvPr/>
        </p:nvSpPr>
        <p:spPr bwMode="auto">
          <a:xfrm>
            <a:off x="6400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399" name="Oval 159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400" name="Oval 160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8401" name="AutoShape 161"/>
          <p:cNvCxnSpPr>
            <a:cxnSpLocks noChangeShapeType="1"/>
            <a:stCxn id="138398" idx="0"/>
            <a:endCxn id="138383" idx="2"/>
          </p:cNvCxnSpPr>
          <p:nvPr/>
        </p:nvCxnSpPr>
        <p:spPr bwMode="auto">
          <a:xfrm flipH="1" flipV="1">
            <a:off x="6438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02" name="AutoShape 162"/>
          <p:cNvCxnSpPr>
            <a:cxnSpLocks noChangeShapeType="1"/>
            <a:stCxn id="138399" idx="0"/>
            <a:endCxn id="138383" idx="3"/>
          </p:cNvCxnSpPr>
          <p:nvPr/>
        </p:nvCxnSpPr>
        <p:spPr bwMode="auto">
          <a:xfrm flipH="1" flipV="1">
            <a:off x="6705600" y="3752850"/>
            <a:ext cx="4953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03" name="AutoShape 163"/>
          <p:cNvCxnSpPr>
            <a:cxnSpLocks noChangeShapeType="1"/>
            <a:stCxn id="138400" idx="0"/>
            <a:endCxn id="138382" idx="2"/>
          </p:cNvCxnSpPr>
          <p:nvPr/>
        </p:nvCxnSpPr>
        <p:spPr bwMode="auto">
          <a:xfrm flipV="1">
            <a:off x="7810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404" name="Oval 164"/>
          <p:cNvSpPr>
            <a:spLocks noChangeArrowheads="1"/>
          </p:cNvSpPr>
          <p:nvPr/>
        </p:nvSpPr>
        <p:spPr bwMode="auto">
          <a:xfrm>
            <a:off x="8229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8405" name="AutoShape 165"/>
          <p:cNvCxnSpPr>
            <a:cxnSpLocks noChangeShapeType="1"/>
            <a:stCxn id="138404" idx="1"/>
            <a:endCxn id="138382" idx="3"/>
          </p:cNvCxnSpPr>
          <p:nvPr/>
        </p:nvCxnSpPr>
        <p:spPr bwMode="auto">
          <a:xfrm flipH="1" flipV="1">
            <a:off x="8077200" y="3752850"/>
            <a:ext cx="207963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06" name="AutoShape 166"/>
          <p:cNvCxnSpPr>
            <a:cxnSpLocks noChangeShapeType="1"/>
            <a:stCxn id="138379" idx="4"/>
            <a:endCxn id="138423" idx="2"/>
          </p:cNvCxnSpPr>
          <p:nvPr/>
        </p:nvCxnSpPr>
        <p:spPr bwMode="auto">
          <a:xfrm flipV="1">
            <a:off x="4762500" y="28194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07" name="AutoShape 167"/>
          <p:cNvCxnSpPr>
            <a:cxnSpLocks noChangeShapeType="1"/>
            <a:stCxn id="138382" idx="4"/>
            <a:endCxn id="138381" idx="3"/>
          </p:cNvCxnSpPr>
          <p:nvPr/>
        </p:nvCxnSpPr>
        <p:spPr bwMode="auto">
          <a:xfrm flipH="1" flipV="1">
            <a:off x="67056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08" name="AutoShape 168"/>
          <p:cNvCxnSpPr>
            <a:cxnSpLocks noChangeShapeType="1"/>
            <a:stCxn id="138380" idx="4"/>
            <a:endCxn id="138423" idx="1"/>
          </p:cNvCxnSpPr>
          <p:nvPr/>
        </p:nvCxnSpPr>
        <p:spPr bwMode="auto">
          <a:xfrm flipV="1">
            <a:off x="33909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09" name="AutoShape 169"/>
          <p:cNvCxnSpPr>
            <a:cxnSpLocks noChangeShapeType="1"/>
            <a:stCxn id="138383" idx="4"/>
            <a:endCxn id="138431" idx="2"/>
          </p:cNvCxnSpPr>
          <p:nvPr/>
        </p:nvCxnSpPr>
        <p:spPr bwMode="auto">
          <a:xfrm flipV="1">
            <a:off x="6438900" y="2805113"/>
            <a:ext cx="0" cy="700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410" name="Text Box 170"/>
          <p:cNvSpPr txBox="1">
            <a:spLocks noChangeArrowheads="1"/>
          </p:cNvSpPr>
          <p:nvPr/>
        </p:nvSpPr>
        <p:spPr bwMode="auto">
          <a:xfrm>
            <a:off x="64008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8411" name="Text Box 171"/>
          <p:cNvSpPr txBox="1">
            <a:spLocks noChangeArrowheads="1"/>
          </p:cNvSpPr>
          <p:nvPr/>
        </p:nvSpPr>
        <p:spPr bwMode="auto">
          <a:xfrm>
            <a:off x="44196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8412" name="Text Box 172"/>
          <p:cNvSpPr txBox="1">
            <a:spLocks noChangeArrowheads="1"/>
          </p:cNvSpPr>
          <p:nvPr/>
        </p:nvSpPr>
        <p:spPr bwMode="auto">
          <a:xfrm>
            <a:off x="45720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8413" name="AutoShape 173"/>
          <p:cNvCxnSpPr>
            <a:cxnSpLocks noChangeShapeType="1"/>
            <a:stCxn id="138424" idx="4"/>
            <a:endCxn id="138418" idx="4"/>
          </p:cNvCxnSpPr>
          <p:nvPr/>
        </p:nvCxnSpPr>
        <p:spPr bwMode="auto">
          <a:xfrm flipV="1">
            <a:off x="46101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14" name="AutoShape 174"/>
          <p:cNvCxnSpPr>
            <a:cxnSpLocks noChangeShapeType="1"/>
            <a:stCxn id="138426" idx="4"/>
            <a:endCxn id="138416" idx="4"/>
          </p:cNvCxnSpPr>
          <p:nvPr/>
        </p:nvCxnSpPr>
        <p:spPr bwMode="auto">
          <a:xfrm flipV="1">
            <a:off x="65913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15" name="AutoShape 175"/>
          <p:cNvCxnSpPr>
            <a:cxnSpLocks noChangeShapeType="1"/>
            <a:stCxn id="138425" idx="4"/>
            <a:endCxn id="138417" idx="4"/>
          </p:cNvCxnSpPr>
          <p:nvPr/>
        </p:nvCxnSpPr>
        <p:spPr bwMode="auto">
          <a:xfrm flipV="1">
            <a:off x="56007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416" name="Oval 176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417" name="Oval 177"/>
          <p:cNvSpPr>
            <a:spLocks noChangeArrowheads="1"/>
          </p:cNvSpPr>
          <p:nvPr/>
        </p:nvSpPr>
        <p:spPr bwMode="auto">
          <a:xfrm>
            <a:off x="54102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8418" name="Oval 178"/>
          <p:cNvSpPr>
            <a:spLocks noChangeArrowheads="1"/>
          </p:cNvSpPr>
          <p:nvPr/>
        </p:nvSpPr>
        <p:spPr bwMode="auto">
          <a:xfrm>
            <a:off x="44196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8419" name="AutoShape 179"/>
          <p:cNvCxnSpPr>
            <a:cxnSpLocks noChangeShapeType="1"/>
            <a:stCxn id="138423" idx="1"/>
            <a:endCxn id="138424" idx="1"/>
          </p:cNvCxnSpPr>
          <p:nvPr/>
        </p:nvCxnSpPr>
        <p:spPr bwMode="auto">
          <a:xfrm flipH="1" flipV="1">
            <a:off x="43434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20" name="AutoShape 180"/>
          <p:cNvCxnSpPr>
            <a:cxnSpLocks noChangeShapeType="1"/>
            <a:stCxn id="138423" idx="4"/>
            <a:endCxn id="138425" idx="1"/>
          </p:cNvCxnSpPr>
          <p:nvPr/>
        </p:nvCxnSpPr>
        <p:spPr bwMode="auto">
          <a:xfrm flipV="1">
            <a:off x="47625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21" name="AutoShape 181"/>
          <p:cNvCxnSpPr>
            <a:cxnSpLocks noChangeShapeType="1"/>
            <a:stCxn id="138423" idx="3"/>
            <a:endCxn id="138426" idx="1"/>
          </p:cNvCxnSpPr>
          <p:nvPr/>
        </p:nvCxnSpPr>
        <p:spPr bwMode="auto">
          <a:xfrm flipV="1">
            <a:off x="50292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8422" name="Text Box 182"/>
          <p:cNvSpPr txBox="1">
            <a:spLocks noChangeArrowheads="1"/>
          </p:cNvSpPr>
          <p:nvPr/>
        </p:nvSpPr>
        <p:spPr bwMode="auto">
          <a:xfrm>
            <a:off x="54102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8427" name="Text Box 187"/>
          <p:cNvSpPr txBox="1">
            <a:spLocks noChangeArrowheads="1"/>
          </p:cNvSpPr>
          <p:nvPr/>
        </p:nvSpPr>
        <p:spPr bwMode="auto">
          <a:xfrm>
            <a:off x="7620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8428" name="Text Box 188"/>
          <p:cNvSpPr txBox="1">
            <a:spLocks noChangeArrowheads="1"/>
          </p:cNvSpPr>
          <p:nvPr/>
        </p:nvSpPr>
        <p:spPr bwMode="auto">
          <a:xfrm>
            <a:off x="6248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8429" name="Text Box 189"/>
          <p:cNvSpPr txBox="1">
            <a:spLocks noChangeArrowheads="1"/>
          </p:cNvSpPr>
          <p:nvPr/>
        </p:nvSpPr>
        <p:spPr bwMode="auto">
          <a:xfrm>
            <a:off x="4572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8430" name="Text Box 190"/>
          <p:cNvSpPr txBox="1">
            <a:spLocks noChangeArrowheads="1"/>
          </p:cNvSpPr>
          <p:nvPr/>
        </p:nvSpPr>
        <p:spPr bwMode="auto">
          <a:xfrm>
            <a:off x="3200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8431" name="Text Box 191"/>
          <p:cNvSpPr txBox="1">
            <a:spLocks noChangeArrowheads="1"/>
          </p:cNvSpPr>
          <p:nvPr/>
        </p:nvSpPr>
        <p:spPr bwMode="auto">
          <a:xfrm>
            <a:off x="62484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8432" name="AutoShape 192"/>
          <p:cNvCxnSpPr>
            <a:cxnSpLocks noChangeShapeType="1"/>
            <a:stCxn id="138381" idx="3"/>
            <a:endCxn id="138426" idx="3"/>
          </p:cNvCxnSpPr>
          <p:nvPr/>
        </p:nvCxnSpPr>
        <p:spPr bwMode="auto">
          <a:xfrm flipV="1">
            <a:off x="67056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33" name="AutoShape 193"/>
          <p:cNvCxnSpPr>
            <a:cxnSpLocks noChangeShapeType="1"/>
            <a:stCxn id="138381" idx="4"/>
            <a:endCxn id="138425" idx="3"/>
          </p:cNvCxnSpPr>
          <p:nvPr/>
        </p:nvCxnSpPr>
        <p:spPr bwMode="auto">
          <a:xfrm flipH="1" flipV="1">
            <a:off x="58674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8434" name="AutoShape 194"/>
          <p:cNvCxnSpPr>
            <a:cxnSpLocks noChangeShapeType="1"/>
            <a:stCxn id="138381" idx="1"/>
            <a:endCxn id="138424" idx="3"/>
          </p:cNvCxnSpPr>
          <p:nvPr/>
        </p:nvCxnSpPr>
        <p:spPr bwMode="auto">
          <a:xfrm flipH="1" flipV="1">
            <a:off x="48768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43" name="Text Box 79"/>
          <p:cNvSpPr txBox="1">
            <a:spLocks noChangeArrowheads="1"/>
          </p:cNvSpPr>
          <p:nvPr/>
        </p:nvSpPr>
        <p:spPr bwMode="auto">
          <a:xfrm>
            <a:off x="152400" y="4953000"/>
            <a:ext cx="8839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P	parse lines	D	hash distribute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S	quicksort	MS	merge sort</a:t>
            </a:r>
          </a:p>
          <a:p>
            <a:pPr marL="514350" indent="-514350" defTabSz="4119563" fontAlgn="base">
              <a:spcBef>
                <a:spcPct val="25000"/>
              </a:spcBef>
              <a:spcAft>
                <a:spcPct val="0"/>
              </a:spcAft>
              <a:tabLst>
                <a:tab pos="4003675" algn="l"/>
                <a:tab pos="4803775" algn="l"/>
              </a:tabLs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C	count occurrences	M	non-deterministic merge</a:t>
            </a:r>
          </a:p>
        </p:txBody>
      </p:sp>
      <p:sp>
        <p:nvSpPr>
          <p:cNvPr id="139344" name="Text Box 80"/>
          <p:cNvSpPr txBox="1">
            <a:spLocks noChangeArrowheads="1"/>
          </p:cNvSpPr>
          <p:nvPr/>
        </p:nvSpPr>
        <p:spPr bwMode="auto">
          <a:xfrm>
            <a:off x="152400" y="2286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MS►C►D</a:t>
            </a:r>
          </a:p>
        </p:txBody>
      </p:sp>
      <p:sp>
        <p:nvSpPr>
          <p:cNvPr id="139345" name="Text Box 81"/>
          <p:cNvSpPr txBox="1">
            <a:spLocks noChangeArrowheads="1"/>
          </p:cNvSpPr>
          <p:nvPr/>
        </p:nvSpPr>
        <p:spPr bwMode="auto">
          <a:xfrm>
            <a:off x="152400" y="3505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M►P►S►C</a:t>
            </a:r>
          </a:p>
        </p:txBody>
      </p:sp>
      <p:sp>
        <p:nvSpPr>
          <p:cNvPr id="139346" name="Text Box 82"/>
          <p:cNvSpPr txBox="1">
            <a:spLocks noChangeArrowheads="1"/>
          </p:cNvSpPr>
          <p:nvPr/>
        </p:nvSpPr>
        <p:spPr bwMode="auto">
          <a:xfrm>
            <a:off x="15240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pitchFamily="-83" charset="0"/>
              </a:rPr>
              <a:t>MS►C</a:t>
            </a:r>
          </a:p>
        </p:txBody>
      </p:sp>
      <p:sp>
        <p:nvSpPr>
          <p:cNvPr id="139403" name="Freeform 548"/>
          <p:cNvSpPr>
            <a:spLocks/>
          </p:cNvSpPr>
          <p:nvPr/>
        </p:nvSpPr>
        <p:spPr bwMode="auto">
          <a:xfrm>
            <a:off x="43434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04" name="Freeform 548"/>
          <p:cNvSpPr>
            <a:spLocks/>
          </p:cNvSpPr>
          <p:nvPr/>
        </p:nvSpPr>
        <p:spPr bwMode="auto">
          <a:xfrm>
            <a:off x="53340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05" name="Freeform 548"/>
          <p:cNvSpPr>
            <a:spLocks/>
          </p:cNvSpPr>
          <p:nvPr/>
        </p:nvSpPr>
        <p:spPr bwMode="auto">
          <a:xfrm>
            <a:off x="6324600" y="11430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06" name="Freeform 548"/>
          <p:cNvSpPr>
            <a:spLocks/>
          </p:cNvSpPr>
          <p:nvPr/>
        </p:nvSpPr>
        <p:spPr bwMode="auto">
          <a:xfrm>
            <a:off x="44958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07" name="Freeform 548"/>
          <p:cNvSpPr>
            <a:spLocks/>
          </p:cNvSpPr>
          <p:nvPr/>
        </p:nvSpPr>
        <p:spPr bwMode="auto">
          <a:xfrm>
            <a:off x="4495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08" name="Freeform 548"/>
          <p:cNvSpPr>
            <a:spLocks/>
          </p:cNvSpPr>
          <p:nvPr/>
        </p:nvSpPr>
        <p:spPr bwMode="auto">
          <a:xfrm>
            <a:off x="3124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09" name="Freeform 548"/>
          <p:cNvSpPr>
            <a:spLocks/>
          </p:cNvSpPr>
          <p:nvPr/>
        </p:nvSpPr>
        <p:spPr bwMode="auto">
          <a:xfrm>
            <a:off x="6172200" y="2362200"/>
            <a:ext cx="5334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10" name="Freeform 548"/>
          <p:cNvSpPr>
            <a:spLocks/>
          </p:cNvSpPr>
          <p:nvPr/>
        </p:nvSpPr>
        <p:spPr bwMode="auto">
          <a:xfrm>
            <a:off x="75438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11" name="Freeform 548"/>
          <p:cNvSpPr>
            <a:spLocks/>
          </p:cNvSpPr>
          <p:nvPr/>
        </p:nvSpPr>
        <p:spPr bwMode="auto">
          <a:xfrm>
            <a:off x="6172200" y="3505200"/>
            <a:ext cx="533400" cy="4953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9412" name="Oval 148"/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13" name="Oval 149"/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14" name="Oval 150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9415" name="AutoShape 151"/>
          <p:cNvCxnSpPr>
            <a:cxnSpLocks noChangeShapeType="1"/>
            <a:stCxn id="139412" idx="7"/>
            <a:endCxn id="139408" idx="1"/>
          </p:cNvCxnSpPr>
          <p:nvPr/>
        </p:nvCxnSpPr>
        <p:spPr bwMode="auto">
          <a:xfrm flipV="1">
            <a:off x="2459038" y="3752850"/>
            <a:ext cx="665162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16" name="AutoShape 152"/>
          <p:cNvCxnSpPr>
            <a:cxnSpLocks noChangeShapeType="1"/>
            <a:stCxn id="139413" idx="0"/>
            <a:endCxn id="139408" idx="2"/>
          </p:cNvCxnSpPr>
          <p:nvPr/>
        </p:nvCxnSpPr>
        <p:spPr bwMode="auto">
          <a:xfrm flipV="1">
            <a:off x="2933700" y="4000500"/>
            <a:ext cx="4572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17" name="AutoShape 153"/>
          <p:cNvCxnSpPr>
            <a:cxnSpLocks noChangeShapeType="1"/>
            <a:stCxn id="139414" idx="0"/>
            <a:endCxn id="139408" idx="2"/>
          </p:cNvCxnSpPr>
          <p:nvPr/>
        </p:nvCxnSpPr>
        <p:spPr bwMode="auto">
          <a:xfrm flipH="1" flipV="1">
            <a:off x="3390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18" name="Oval 15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19" name="Oval 155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20" name="Oval 156"/>
          <p:cNvSpPr>
            <a:spLocks noChangeArrowheads="1"/>
          </p:cNvSpPr>
          <p:nvPr/>
        </p:nvSpPr>
        <p:spPr bwMode="auto">
          <a:xfrm>
            <a:off x="57912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9421" name="AutoShape 157"/>
          <p:cNvCxnSpPr>
            <a:cxnSpLocks noChangeShapeType="1"/>
            <a:stCxn id="139420" idx="0"/>
            <a:endCxn id="139411" idx="1"/>
          </p:cNvCxnSpPr>
          <p:nvPr/>
        </p:nvCxnSpPr>
        <p:spPr bwMode="auto">
          <a:xfrm flipV="1">
            <a:off x="5981700" y="3752850"/>
            <a:ext cx="190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22" name="AutoShape 158"/>
          <p:cNvCxnSpPr>
            <a:cxnSpLocks noChangeShapeType="1"/>
            <a:stCxn id="139418" idx="0"/>
            <a:endCxn id="139407" idx="2"/>
          </p:cNvCxnSpPr>
          <p:nvPr/>
        </p:nvCxnSpPr>
        <p:spPr bwMode="auto">
          <a:xfrm flipV="1">
            <a:off x="4762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23" name="AutoShape 159"/>
          <p:cNvCxnSpPr>
            <a:cxnSpLocks noChangeShapeType="1"/>
            <a:stCxn id="139419" idx="0"/>
            <a:endCxn id="139407" idx="3"/>
          </p:cNvCxnSpPr>
          <p:nvPr/>
        </p:nvCxnSpPr>
        <p:spPr bwMode="auto">
          <a:xfrm flipH="1" flipV="1">
            <a:off x="50292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24" name="Oval 160"/>
          <p:cNvSpPr>
            <a:spLocks noChangeArrowheads="1"/>
          </p:cNvSpPr>
          <p:nvPr/>
        </p:nvSpPr>
        <p:spPr bwMode="auto">
          <a:xfrm>
            <a:off x="3962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9425" name="AutoShape 161"/>
          <p:cNvCxnSpPr>
            <a:cxnSpLocks noChangeShapeType="1"/>
            <a:stCxn id="139424" idx="0"/>
            <a:endCxn id="139407" idx="1"/>
          </p:cNvCxnSpPr>
          <p:nvPr/>
        </p:nvCxnSpPr>
        <p:spPr bwMode="auto">
          <a:xfrm flipV="1">
            <a:off x="4152900" y="3752850"/>
            <a:ext cx="3429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26" name="Oval 162"/>
          <p:cNvSpPr>
            <a:spLocks noChangeArrowheads="1"/>
          </p:cNvSpPr>
          <p:nvPr/>
        </p:nvSpPr>
        <p:spPr bwMode="auto">
          <a:xfrm>
            <a:off x="64008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27" name="Oval 163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28" name="Oval 164"/>
          <p:cNvSpPr>
            <a:spLocks noChangeArrowheads="1"/>
          </p:cNvSpPr>
          <p:nvPr/>
        </p:nvSpPr>
        <p:spPr bwMode="auto">
          <a:xfrm>
            <a:off x="76200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9429" name="AutoShape 165"/>
          <p:cNvCxnSpPr>
            <a:cxnSpLocks noChangeShapeType="1"/>
            <a:stCxn id="139426" idx="0"/>
            <a:endCxn id="139411" idx="2"/>
          </p:cNvCxnSpPr>
          <p:nvPr/>
        </p:nvCxnSpPr>
        <p:spPr bwMode="auto">
          <a:xfrm flipH="1" flipV="1">
            <a:off x="6438900" y="4000500"/>
            <a:ext cx="15240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30" name="AutoShape 166"/>
          <p:cNvCxnSpPr>
            <a:cxnSpLocks noChangeShapeType="1"/>
            <a:stCxn id="139427" idx="0"/>
            <a:endCxn id="139411" idx="3"/>
          </p:cNvCxnSpPr>
          <p:nvPr/>
        </p:nvCxnSpPr>
        <p:spPr bwMode="auto">
          <a:xfrm flipH="1" flipV="1">
            <a:off x="6705600" y="3752850"/>
            <a:ext cx="4953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31" name="AutoShape 167"/>
          <p:cNvCxnSpPr>
            <a:cxnSpLocks noChangeShapeType="1"/>
            <a:stCxn id="139428" idx="0"/>
            <a:endCxn id="139410" idx="2"/>
          </p:cNvCxnSpPr>
          <p:nvPr/>
        </p:nvCxnSpPr>
        <p:spPr bwMode="auto">
          <a:xfrm flipV="1">
            <a:off x="7810500" y="4000500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32" name="Oval 168"/>
          <p:cNvSpPr>
            <a:spLocks noChangeArrowheads="1"/>
          </p:cNvSpPr>
          <p:nvPr/>
        </p:nvSpPr>
        <p:spPr bwMode="auto">
          <a:xfrm>
            <a:off x="8229600" y="4343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9433" name="AutoShape 169"/>
          <p:cNvCxnSpPr>
            <a:cxnSpLocks noChangeShapeType="1"/>
            <a:stCxn id="139432" idx="1"/>
            <a:endCxn id="139410" idx="3"/>
          </p:cNvCxnSpPr>
          <p:nvPr/>
        </p:nvCxnSpPr>
        <p:spPr bwMode="auto">
          <a:xfrm flipH="1" flipV="1">
            <a:off x="8077200" y="3752850"/>
            <a:ext cx="207963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34" name="AutoShape 170"/>
          <p:cNvCxnSpPr>
            <a:cxnSpLocks noChangeShapeType="1"/>
            <a:stCxn id="139407" idx="4"/>
            <a:endCxn id="139406" idx="2"/>
          </p:cNvCxnSpPr>
          <p:nvPr/>
        </p:nvCxnSpPr>
        <p:spPr bwMode="auto">
          <a:xfrm flipV="1">
            <a:off x="4762500" y="28194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35" name="AutoShape 171"/>
          <p:cNvCxnSpPr>
            <a:cxnSpLocks noChangeShapeType="1"/>
            <a:stCxn id="139410" idx="4"/>
            <a:endCxn id="139409" idx="3"/>
          </p:cNvCxnSpPr>
          <p:nvPr/>
        </p:nvCxnSpPr>
        <p:spPr bwMode="auto">
          <a:xfrm flipH="1" flipV="1">
            <a:off x="67056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36" name="AutoShape 172"/>
          <p:cNvCxnSpPr>
            <a:cxnSpLocks noChangeShapeType="1"/>
            <a:stCxn id="139408" idx="4"/>
            <a:endCxn id="139406" idx="1"/>
          </p:cNvCxnSpPr>
          <p:nvPr/>
        </p:nvCxnSpPr>
        <p:spPr bwMode="auto">
          <a:xfrm flipV="1">
            <a:off x="3390900" y="2590800"/>
            <a:ext cx="11049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37" name="AutoShape 173"/>
          <p:cNvCxnSpPr>
            <a:cxnSpLocks noChangeShapeType="1"/>
            <a:stCxn id="139411" idx="4"/>
            <a:endCxn id="139455" idx="2"/>
          </p:cNvCxnSpPr>
          <p:nvPr/>
        </p:nvCxnSpPr>
        <p:spPr bwMode="auto">
          <a:xfrm flipV="1">
            <a:off x="6438900" y="2805113"/>
            <a:ext cx="0" cy="700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38" name="Text Box 174"/>
          <p:cNvSpPr txBox="1">
            <a:spLocks noChangeArrowheads="1"/>
          </p:cNvSpPr>
          <p:nvPr/>
        </p:nvSpPr>
        <p:spPr bwMode="auto">
          <a:xfrm>
            <a:off x="64008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9439" name="Text Box 175"/>
          <p:cNvSpPr txBox="1">
            <a:spLocks noChangeArrowheads="1"/>
          </p:cNvSpPr>
          <p:nvPr/>
        </p:nvSpPr>
        <p:spPr bwMode="auto">
          <a:xfrm>
            <a:off x="44196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9440" name="Text Box 176"/>
          <p:cNvSpPr txBox="1">
            <a:spLocks noChangeArrowheads="1"/>
          </p:cNvSpPr>
          <p:nvPr/>
        </p:nvSpPr>
        <p:spPr bwMode="auto">
          <a:xfrm>
            <a:off x="45720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9441" name="AutoShape 177"/>
          <p:cNvCxnSpPr>
            <a:cxnSpLocks noChangeShapeType="1"/>
            <a:stCxn id="139403" idx="4"/>
            <a:endCxn id="139446" idx="4"/>
          </p:cNvCxnSpPr>
          <p:nvPr/>
        </p:nvCxnSpPr>
        <p:spPr bwMode="auto">
          <a:xfrm flipV="1">
            <a:off x="46101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42" name="AutoShape 178"/>
          <p:cNvCxnSpPr>
            <a:cxnSpLocks noChangeShapeType="1"/>
            <a:stCxn id="139405" idx="4"/>
            <a:endCxn id="139444" idx="4"/>
          </p:cNvCxnSpPr>
          <p:nvPr/>
        </p:nvCxnSpPr>
        <p:spPr bwMode="auto">
          <a:xfrm flipV="1">
            <a:off x="65913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43" name="AutoShape 179"/>
          <p:cNvCxnSpPr>
            <a:cxnSpLocks noChangeShapeType="1"/>
            <a:stCxn id="139404" idx="4"/>
            <a:endCxn id="139445" idx="4"/>
          </p:cNvCxnSpPr>
          <p:nvPr/>
        </p:nvCxnSpPr>
        <p:spPr bwMode="auto">
          <a:xfrm flipV="1">
            <a:off x="5600700" y="838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44" name="Oval 180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45" name="Oval 181"/>
          <p:cNvSpPr>
            <a:spLocks noChangeArrowheads="1"/>
          </p:cNvSpPr>
          <p:nvPr/>
        </p:nvSpPr>
        <p:spPr bwMode="auto">
          <a:xfrm>
            <a:off x="54102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39446" name="Oval 182"/>
          <p:cNvSpPr>
            <a:spLocks noChangeArrowheads="1"/>
          </p:cNvSpPr>
          <p:nvPr/>
        </p:nvSpPr>
        <p:spPr bwMode="auto">
          <a:xfrm>
            <a:off x="4419600" y="457200"/>
            <a:ext cx="3810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Courier New" pitchFamily="-83" charset="0"/>
            </a:endParaRPr>
          </a:p>
        </p:txBody>
      </p:sp>
      <p:cxnSp>
        <p:nvCxnSpPr>
          <p:cNvPr id="139447" name="AutoShape 183"/>
          <p:cNvCxnSpPr>
            <a:cxnSpLocks noChangeShapeType="1"/>
            <a:stCxn id="139406" idx="1"/>
            <a:endCxn id="139403" idx="1"/>
          </p:cNvCxnSpPr>
          <p:nvPr/>
        </p:nvCxnSpPr>
        <p:spPr bwMode="auto">
          <a:xfrm flipH="1" flipV="1">
            <a:off x="43434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48" name="AutoShape 184"/>
          <p:cNvCxnSpPr>
            <a:cxnSpLocks noChangeShapeType="1"/>
            <a:stCxn id="139406" idx="4"/>
            <a:endCxn id="139404" idx="1"/>
          </p:cNvCxnSpPr>
          <p:nvPr/>
        </p:nvCxnSpPr>
        <p:spPr bwMode="auto">
          <a:xfrm flipV="1">
            <a:off x="47625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49" name="AutoShape 185"/>
          <p:cNvCxnSpPr>
            <a:cxnSpLocks noChangeShapeType="1"/>
            <a:stCxn id="139406" idx="3"/>
            <a:endCxn id="139405" idx="1"/>
          </p:cNvCxnSpPr>
          <p:nvPr/>
        </p:nvCxnSpPr>
        <p:spPr bwMode="auto">
          <a:xfrm flipV="1">
            <a:off x="50292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39450" name="Text Box 186"/>
          <p:cNvSpPr txBox="1">
            <a:spLocks noChangeArrowheads="1"/>
          </p:cNvSpPr>
          <p:nvPr/>
        </p:nvSpPr>
        <p:spPr bwMode="auto">
          <a:xfrm>
            <a:off x="5410200" y="121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R</a:t>
            </a:r>
          </a:p>
        </p:txBody>
      </p:sp>
      <p:sp>
        <p:nvSpPr>
          <p:cNvPr id="139451" name="Text Box 187"/>
          <p:cNvSpPr txBox="1">
            <a:spLocks noChangeArrowheads="1"/>
          </p:cNvSpPr>
          <p:nvPr/>
        </p:nvSpPr>
        <p:spPr bwMode="auto">
          <a:xfrm>
            <a:off x="7620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9452" name="Text Box 188"/>
          <p:cNvSpPr txBox="1">
            <a:spLocks noChangeArrowheads="1"/>
          </p:cNvSpPr>
          <p:nvPr/>
        </p:nvSpPr>
        <p:spPr bwMode="auto">
          <a:xfrm>
            <a:off x="6248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9453" name="Text Box 189"/>
          <p:cNvSpPr txBox="1">
            <a:spLocks noChangeArrowheads="1"/>
          </p:cNvSpPr>
          <p:nvPr/>
        </p:nvSpPr>
        <p:spPr bwMode="auto">
          <a:xfrm>
            <a:off x="45720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9454" name="Text Box 190"/>
          <p:cNvSpPr txBox="1">
            <a:spLocks noChangeArrowheads="1"/>
          </p:cNvSpPr>
          <p:nvPr/>
        </p:nvSpPr>
        <p:spPr bwMode="auto">
          <a:xfrm>
            <a:off x="32004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Q’</a:t>
            </a:r>
          </a:p>
        </p:txBody>
      </p:sp>
      <p:sp>
        <p:nvSpPr>
          <p:cNvPr id="139455" name="Text Box 191"/>
          <p:cNvSpPr txBox="1">
            <a:spLocks noChangeArrowheads="1"/>
          </p:cNvSpPr>
          <p:nvPr/>
        </p:nvSpPr>
        <p:spPr bwMode="auto">
          <a:xfrm>
            <a:off x="6248400" y="2438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-83" charset="0"/>
              </a:rPr>
              <a:t>T</a:t>
            </a:r>
          </a:p>
        </p:txBody>
      </p:sp>
      <p:cxnSp>
        <p:nvCxnSpPr>
          <p:cNvPr id="139456" name="AutoShape 192"/>
          <p:cNvCxnSpPr>
            <a:cxnSpLocks noChangeShapeType="1"/>
            <a:stCxn id="139409" idx="3"/>
            <a:endCxn id="139405" idx="3"/>
          </p:cNvCxnSpPr>
          <p:nvPr/>
        </p:nvCxnSpPr>
        <p:spPr bwMode="auto">
          <a:xfrm flipV="1">
            <a:off x="6705600" y="1371600"/>
            <a:ext cx="152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57" name="AutoShape 193"/>
          <p:cNvCxnSpPr>
            <a:cxnSpLocks noChangeShapeType="1"/>
            <a:stCxn id="139409" idx="4"/>
            <a:endCxn id="139404" idx="3"/>
          </p:cNvCxnSpPr>
          <p:nvPr/>
        </p:nvCxnSpPr>
        <p:spPr bwMode="auto">
          <a:xfrm flipH="1" flipV="1">
            <a:off x="5867400" y="1371600"/>
            <a:ext cx="5715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39458" name="AutoShape 194"/>
          <p:cNvCxnSpPr>
            <a:cxnSpLocks noChangeShapeType="1"/>
            <a:stCxn id="139409" idx="1"/>
            <a:endCxn id="139403" idx="3"/>
          </p:cNvCxnSpPr>
          <p:nvPr/>
        </p:nvCxnSpPr>
        <p:spPr bwMode="auto">
          <a:xfrm flipH="1" flipV="1">
            <a:off x="4876800" y="1371600"/>
            <a:ext cx="1295400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histogram refinement</a:t>
            </a:r>
          </a:p>
        </p:txBody>
      </p:sp>
      <p:grpSp>
        <p:nvGrpSpPr>
          <p:cNvPr id="2" name="Group 719"/>
          <p:cNvGrpSpPr>
            <a:grpSpLocks/>
          </p:cNvGrpSpPr>
          <p:nvPr/>
        </p:nvGrpSpPr>
        <p:grpSpPr bwMode="auto">
          <a:xfrm>
            <a:off x="4876800" y="1447800"/>
            <a:ext cx="3619500" cy="4191000"/>
            <a:chOff x="3408" y="864"/>
            <a:chExt cx="2280" cy="2640"/>
          </a:xfrm>
        </p:grpSpPr>
        <p:sp>
          <p:nvSpPr>
            <p:cNvPr id="167948" name="Line 14"/>
            <p:cNvSpPr>
              <a:spLocks noChangeShapeType="1"/>
            </p:cNvSpPr>
            <p:nvPr/>
          </p:nvSpPr>
          <p:spPr bwMode="auto">
            <a:xfrm flipH="1" flipV="1">
              <a:off x="3906" y="1722"/>
              <a:ext cx="886" cy="40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49" name="Freeform 15"/>
            <p:cNvSpPr>
              <a:spLocks/>
            </p:cNvSpPr>
            <p:nvPr/>
          </p:nvSpPr>
          <p:spPr bwMode="auto">
            <a:xfrm>
              <a:off x="3806" y="1678"/>
              <a:ext cx="140" cy="92"/>
            </a:xfrm>
            <a:custGeom>
              <a:avLst/>
              <a:gdLst>
                <a:gd name="T0" fmla="*/ 58 w 140"/>
                <a:gd name="T1" fmla="*/ 44 h 92"/>
                <a:gd name="T2" fmla="*/ 58 w 140"/>
                <a:gd name="T3" fmla="*/ 44 h 92"/>
                <a:gd name="T4" fmla="*/ 84 w 140"/>
                <a:gd name="T5" fmla="*/ 68 h 92"/>
                <a:gd name="T6" fmla="*/ 106 w 140"/>
                <a:gd name="T7" fmla="*/ 92 h 92"/>
                <a:gd name="T8" fmla="*/ 140 w 140"/>
                <a:gd name="T9" fmla="*/ 18 h 92"/>
                <a:gd name="T10" fmla="*/ 140 w 140"/>
                <a:gd name="T11" fmla="*/ 18 h 92"/>
                <a:gd name="T12" fmla="*/ 114 w 140"/>
                <a:gd name="T13" fmla="*/ 18 h 92"/>
                <a:gd name="T14" fmla="*/ 72 w 140"/>
                <a:gd name="T15" fmla="*/ 14 h 92"/>
                <a:gd name="T16" fmla="*/ 72 w 140"/>
                <a:gd name="T17" fmla="*/ 14 h 92"/>
                <a:gd name="T18" fmla="*/ 32 w 140"/>
                <a:gd name="T19" fmla="*/ 6 h 92"/>
                <a:gd name="T20" fmla="*/ 0 w 140"/>
                <a:gd name="T21" fmla="*/ 0 h 92"/>
                <a:gd name="T22" fmla="*/ 0 w 140"/>
                <a:gd name="T23" fmla="*/ 0 h 92"/>
                <a:gd name="T24" fmla="*/ 26 w 140"/>
                <a:gd name="T25" fmla="*/ 18 h 92"/>
                <a:gd name="T26" fmla="*/ 58 w 140"/>
                <a:gd name="T27" fmla="*/ 44 h 92"/>
                <a:gd name="T28" fmla="*/ 58 w 140"/>
                <a:gd name="T29" fmla="*/ 44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92"/>
                <a:gd name="T47" fmla="*/ 140 w 140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92">
                  <a:moveTo>
                    <a:pt x="58" y="44"/>
                  </a:moveTo>
                  <a:lnTo>
                    <a:pt x="58" y="44"/>
                  </a:lnTo>
                  <a:lnTo>
                    <a:pt x="84" y="68"/>
                  </a:lnTo>
                  <a:lnTo>
                    <a:pt x="106" y="92"/>
                  </a:lnTo>
                  <a:lnTo>
                    <a:pt x="140" y="18"/>
                  </a:lnTo>
                  <a:lnTo>
                    <a:pt x="114" y="18"/>
                  </a:lnTo>
                  <a:lnTo>
                    <a:pt x="72" y="14"/>
                  </a:lnTo>
                  <a:lnTo>
                    <a:pt x="32" y="6"/>
                  </a:lnTo>
                  <a:lnTo>
                    <a:pt x="0" y="0"/>
                  </a:lnTo>
                  <a:lnTo>
                    <a:pt x="26" y="18"/>
                  </a:lnTo>
                  <a:lnTo>
                    <a:pt x="58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50" name="Line 16"/>
            <p:cNvSpPr>
              <a:spLocks noChangeShapeType="1"/>
            </p:cNvSpPr>
            <p:nvPr/>
          </p:nvSpPr>
          <p:spPr bwMode="auto">
            <a:xfrm flipH="1" flipV="1">
              <a:off x="4226" y="1650"/>
              <a:ext cx="598" cy="44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51" name="Freeform 17"/>
            <p:cNvSpPr>
              <a:spLocks/>
            </p:cNvSpPr>
            <p:nvPr/>
          </p:nvSpPr>
          <p:spPr bwMode="auto">
            <a:xfrm>
              <a:off x="4138" y="1586"/>
              <a:ext cx="132" cy="112"/>
            </a:xfrm>
            <a:custGeom>
              <a:avLst/>
              <a:gdLst>
                <a:gd name="T0" fmla="*/ 46 w 132"/>
                <a:gd name="T1" fmla="*/ 56 h 112"/>
                <a:gd name="T2" fmla="*/ 46 w 132"/>
                <a:gd name="T3" fmla="*/ 56 h 112"/>
                <a:gd name="T4" fmla="*/ 68 w 132"/>
                <a:gd name="T5" fmla="*/ 86 h 112"/>
                <a:gd name="T6" fmla="*/ 84 w 132"/>
                <a:gd name="T7" fmla="*/ 112 h 112"/>
                <a:gd name="T8" fmla="*/ 132 w 132"/>
                <a:gd name="T9" fmla="*/ 48 h 112"/>
                <a:gd name="T10" fmla="*/ 132 w 132"/>
                <a:gd name="T11" fmla="*/ 48 h 112"/>
                <a:gd name="T12" fmla="*/ 106 w 132"/>
                <a:gd name="T13" fmla="*/ 42 h 112"/>
                <a:gd name="T14" fmla="*/ 66 w 132"/>
                <a:gd name="T15" fmla="*/ 28 h 112"/>
                <a:gd name="T16" fmla="*/ 66 w 132"/>
                <a:gd name="T17" fmla="*/ 28 h 112"/>
                <a:gd name="T18" fmla="*/ 28 w 132"/>
                <a:gd name="T19" fmla="*/ 14 h 112"/>
                <a:gd name="T20" fmla="*/ 0 w 132"/>
                <a:gd name="T21" fmla="*/ 0 h 112"/>
                <a:gd name="T22" fmla="*/ 0 w 132"/>
                <a:gd name="T23" fmla="*/ 0 h 112"/>
                <a:gd name="T24" fmla="*/ 22 w 132"/>
                <a:gd name="T25" fmla="*/ 22 h 112"/>
                <a:gd name="T26" fmla="*/ 46 w 132"/>
                <a:gd name="T27" fmla="*/ 56 h 112"/>
                <a:gd name="T28" fmla="*/ 46 w 132"/>
                <a:gd name="T29" fmla="*/ 56 h 1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2"/>
                <a:gd name="T46" fmla="*/ 0 h 112"/>
                <a:gd name="T47" fmla="*/ 132 w 132"/>
                <a:gd name="T48" fmla="*/ 112 h 1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2" h="112">
                  <a:moveTo>
                    <a:pt x="46" y="56"/>
                  </a:moveTo>
                  <a:lnTo>
                    <a:pt x="46" y="56"/>
                  </a:lnTo>
                  <a:lnTo>
                    <a:pt x="68" y="86"/>
                  </a:lnTo>
                  <a:lnTo>
                    <a:pt x="84" y="112"/>
                  </a:lnTo>
                  <a:lnTo>
                    <a:pt x="132" y="48"/>
                  </a:lnTo>
                  <a:lnTo>
                    <a:pt x="106" y="42"/>
                  </a:lnTo>
                  <a:lnTo>
                    <a:pt x="66" y="28"/>
                  </a:lnTo>
                  <a:lnTo>
                    <a:pt x="28" y="14"/>
                  </a:lnTo>
                  <a:lnTo>
                    <a:pt x="0" y="0"/>
                  </a:lnTo>
                  <a:lnTo>
                    <a:pt x="22" y="22"/>
                  </a:lnTo>
                  <a:lnTo>
                    <a:pt x="46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52" name="Line 18"/>
            <p:cNvSpPr>
              <a:spLocks noChangeShapeType="1"/>
            </p:cNvSpPr>
            <p:nvPr/>
          </p:nvSpPr>
          <p:spPr bwMode="auto">
            <a:xfrm flipH="1" flipV="1">
              <a:off x="4600" y="1682"/>
              <a:ext cx="264" cy="3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53" name="Freeform 19"/>
            <p:cNvSpPr>
              <a:spLocks/>
            </p:cNvSpPr>
            <p:nvPr/>
          </p:nvSpPr>
          <p:spPr bwMode="auto">
            <a:xfrm>
              <a:off x="4538" y="1594"/>
              <a:ext cx="110" cy="134"/>
            </a:xfrm>
            <a:custGeom>
              <a:avLst/>
              <a:gdLst>
                <a:gd name="T0" fmla="*/ 28 w 110"/>
                <a:gd name="T1" fmla="*/ 66 h 134"/>
                <a:gd name="T2" fmla="*/ 28 w 110"/>
                <a:gd name="T3" fmla="*/ 66 h 134"/>
                <a:gd name="T4" fmla="*/ 36 w 110"/>
                <a:gd name="T5" fmla="*/ 102 h 134"/>
                <a:gd name="T6" fmla="*/ 44 w 110"/>
                <a:gd name="T7" fmla="*/ 134 h 134"/>
                <a:gd name="T8" fmla="*/ 110 w 110"/>
                <a:gd name="T9" fmla="*/ 88 h 134"/>
                <a:gd name="T10" fmla="*/ 110 w 110"/>
                <a:gd name="T11" fmla="*/ 88 h 134"/>
                <a:gd name="T12" fmla="*/ 88 w 110"/>
                <a:gd name="T13" fmla="*/ 72 h 134"/>
                <a:gd name="T14" fmla="*/ 54 w 110"/>
                <a:gd name="T15" fmla="*/ 48 h 134"/>
                <a:gd name="T16" fmla="*/ 54 w 110"/>
                <a:gd name="T17" fmla="*/ 48 h 134"/>
                <a:gd name="T18" fmla="*/ 22 w 110"/>
                <a:gd name="T19" fmla="*/ 22 h 134"/>
                <a:gd name="T20" fmla="*/ 0 w 110"/>
                <a:gd name="T21" fmla="*/ 0 h 134"/>
                <a:gd name="T22" fmla="*/ 0 w 110"/>
                <a:gd name="T23" fmla="*/ 0 h 134"/>
                <a:gd name="T24" fmla="*/ 14 w 110"/>
                <a:gd name="T25" fmla="*/ 28 h 134"/>
                <a:gd name="T26" fmla="*/ 28 w 110"/>
                <a:gd name="T27" fmla="*/ 66 h 134"/>
                <a:gd name="T28" fmla="*/ 28 w 110"/>
                <a:gd name="T29" fmla="*/ 66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34"/>
                <a:gd name="T47" fmla="*/ 110 w 110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34">
                  <a:moveTo>
                    <a:pt x="28" y="66"/>
                  </a:moveTo>
                  <a:lnTo>
                    <a:pt x="28" y="66"/>
                  </a:lnTo>
                  <a:lnTo>
                    <a:pt x="36" y="102"/>
                  </a:lnTo>
                  <a:lnTo>
                    <a:pt x="44" y="134"/>
                  </a:lnTo>
                  <a:lnTo>
                    <a:pt x="110" y="88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54" name="Line 20"/>
            <p:cNvSpPr>
              <a:spLocks noChangeShapeType="1"/>
            </p:cNvSpPr>
            <p:nvPr/>
          </p:nvSpPr>
          <p:spPr bwMode="auto">
            <a:xfrm flipV="1">
              <a:off x="4896" y="1836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55" name="Freeform 21"/>
            <p:cNvSpPr>
              <a:spLocks/>
            </p:cNvSpPr>
            <p:nvPr/>
          </p:nvSpPr>
          <p:spPr bwMode="auto">
            <a:xfrm>
              <a:off x="4856" y="1728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56" name="Line 22"/>
            <p:cNvSpPr>
              <a:spLocks noChangeShapeType="1"/>
            </p:cNvSpPr>
            <p:nvPr/>
          </p:nvSpPr>
          <p:spPr bwMode="auto">
            <a:xfrm flipV="1">
              <a:off x="3850" y="1722"/>
              <a:ext cx="886" cy="40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57" name="Freeform 23"/>
            <p:cNvSpPr>
              <a:spLocks/>
            </p:cNvSpPr>
            <p:nvPr/>
          </p:nvSpPr>
          <p:spPr bwMode="auto">
            <a:xfrm>
              <a:off x="4694" y="1678"/>
              <a:ext cx="140" cy="92"/>
            </a:xfrm>
            <a:custGeom>
              <a:avLst/>
              <a:gdLst>
                <a:gd name="T0" fmla="*/ 70 w 140"/>
                <a:gd name="T1" fmla="*/ 14 h 92"/>
                <a:gd name="T2" fmla="*/ 70 w 140"/>
                <a:gd name="T3" fmla="*/ 14 h 92"/>
                <a:gd name="T4" fmla="*/ 34 w 140"/>
                <a:gd name="T5" fmla="*/ 18 h 92"/>
                <a:gd name="T6" fmla="*/ 0 w 140"/>
                <a:gd name="T7" fmla="*/ 20 h 92"/>
                <a:gd name="T8" fmla="*/ 34 w 140"/>
                <a:gd name="T9" fmla="*/ 92 h 92"/>
                <a:gd name="T10" fmla="*/ 34 w 140"/>
                <a:gd name="T11" fmla="*/ 92 h 92"/>
                <a:gd name="T12" fmla="*/ 52 w 140"/>
                <a:gd name="T13" fmla="*/ 72 h 92"/>
                <a:gd name="T14" fmla="*/ 84 w 140"/>
                <a:gd name="T15" fmla="*/ 44 h 92"/>
                <a:gd name="T16" fmla="*/ 84 w 140"/>
                <a:gd name="T17" fmla="*/ 44 h 92"/>
                <a:gd name="T18" fmla="*/ 114 w 140"/>
                <a:gd name="T19" fmla="*/ 18 h 92"/>
                <a:gd name="T20" fmla="*/ 140 w 140"/>
                <a:gd name="T21" fmla="*/ 0 h 92"/>
                <a:gd name="T22" fmla="*/ 140 w 140"/>
                <a:gd name="T23" fmla="*/ 0 h 92"/>
                <a:gd name="T24" fmla="*/ 110 w 140"/>
                <a:gd name="T25" fmla="*/ 8 h 92"/>
                <a:gd name="T26" fmla="*/ 70 w 140"/>
                <a:gd name="T27" fmla="*/ 14 h 92"/>
                <a:gd name="T28" fmla="*/ 70 w 140"/>
                <a:gd name="T29" fmla="*/ 14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92"/>
                <a:gd name="T47" fmla="*/ 140 w 140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92">
                  <a:moveTo>
                    <a:pt x="70" y="14"/>
                  </a:moveTo>
                  <a:lnTo>
                    <a:pt x="70" y="14"/>
                  </a:lnTo>
                  <a:lnTo>
                    <a:pt x="34" y="18"/>
                  </a:lnTo>
                  <a:lnTo>
                    <a:pt x="0" y="20"/>
                  </a:lnTo>
                  <a:lnTo>
                    <a:pt x="34" y="92"/>
                  </a:lnTo>
                  <a:lnTo>
                    <a:pt x="52" y="72"/>
                  </a:lnTo>
                  <a:lnTo>
                    <a:pt x="84" y="44"/>
                  </a:lnTo>
                  <a:lnTo>
                    <a:pt x="114" y="18"/>
                  </a:lnTo>
                  <a:lnTo>
                    <a:pt x="140" y="0"/>
                  </a:lnTo>
                  <a:lnTo>
                    <a:pt x="110" y="8"/>
                  </a:lnTo>
                  <a:lnTo>
                    <a:pt x="7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58" name="Line 24"/>
            <p:cNvSpPr>
              <a:spLocks noChangeShapeType="1"/>
            </p:cNvSpPr>
            <p:nvPr/>
          </p:nvSpPr>
          <p:spPr bwMode="auto">
            <a:xfrm flipV="1">
              <a:off x="3818" y="1650"/>
              <a:ext cx="598" cy="44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59" name="Freeform 25"/>
            <p:cNvSpPr>
              <a:spLocks/>
            </p:cNvSpPr>
            <p:nvPr/>
          </p:nvSpPr>
          <p:spPr bwMode="auto">
            <a:xfrm>
              <a:off x="4370" y="1586"/>
              <a:ext cx="134" cy="114"/>
            </a:xfrm>
            <a:custGeom>
              <a:avLst/>
              <a:gdLst>
                <a:gd name="T0" fmla="*/ 66 w 134"/>
                <a:gd name="T1" fmla="*/ 28 h 114"/>
                <a:gd name="T2" fmla="*/ 66 w 134"/>
                <a:gd name="T3" fmla="*/ 28 h 114"/>
                <a:gd name="T4" fmla="*/ 32 w 134"/>
                <a:gd name="T5" fmla="*/ 40 h 114"/>
                <a:gd name="T6" fmla="*/ 0 w 134"/>
                <a:gd name="T7" fmla="*/ 48 h 114"/>
                <a:gd name="T8" fmla="*/ 48 w 134"/>
                <a:gd name="T9" fmla="*/ 114 h 114"/>
                <a:gd name="T10" fmla="*/ 48 w 134"/>
                <a:gd name="T11" fmla="*/ 114 h 114"/>
                <a:gd name="T12" fmla="*/ 62 w 134"/>
                <a:gd name="T13" fmla="*/ 90 h 114"/>
                <a:gd name="T14" fmla="*/ 86 w 134"/>
                <a:gd name="T15" fmla="*/ 56 h 114"/>
                <a:gd name="T16" fmla="*/ 86 w 134"/>
                <a:gd name="T17" fmla="*/ 56 h 114"/>
                <a:gd name="T18" fmla="*/ 112 w 134"/>
                <a:gd name="T19" fmla="*/ 22 h 114"/>
                <a:gd name="T20" fmla="*/ 134 w 134"/>
                <a:gd name="T21" fmla="*/ 0 h 114"/>
                <a:gd name="T22" fmla="*/ 134 w 134"/>
                <a:gd name="T23" fmla="*/ 0 h 114"/>
                <a:gd name="T24" fmla="*/ 104 w 134"/>
                <a:gd name="T25" fmla="*/ 14 h 114"/>
                <a:gd name="T26" fmla="*/ 66 w 134"/>
                <a:gd name="T27" fmla="*/ 28 h 114"/>
                <a:gd name="T28" fmla="*/ 66 w 134"/>
                <a:gd name="T29" fmla="*/ 28 h 1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114"/>
                <a:gd name="T47" fmla="*/ 134 w 134"/>
                <a:gd name="T48" fmla="*/ 114 h 1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114">
                  <a:moveTo>
                    <a:pt x="66" y="28"/>
                  </a:moveTo>
                  <a:lnTo>
                    <a:pt x="66" y="28"/>
                  </a:lnTo>
                  <a:lnTo>
                    <a:pt x="32" y="40"/>
                  </a:lnTo>
                  <a:lnTo>
                    <a:pt x="0" y="48"/>
                  </a:lnTo>
                  <a:lnTo>
                    <a:pt x="48" y="114"/>
                  </a:lnTo>
                  <a:lnTo>
                    <a:pt x="62" y="90"/>
                  </a:lnTo>
                  <a:lnTo>
                    <a:pt x="86" y="56"/>
                  </a:lnTo>
                  <a:lnTo>
                    <a:pt x="112" y="22"/>
                  </a:lnTo>
                  <a:lnTo>
                    <a:pt x="134" y="0"/>
                  </a:lnTo>
                  <a:lnTo>
                    <a:pt x="104" y="14"/>
                  </a:lnTo>
                  <a:lnTo>
                    <a:pt x="66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0" name="Line 26"/>
            <p:cNvSpPr>
              <a:spLocks noChangeShapeType="1"/>
            </p:cNvSpPr>
            <p:nvPr/>
          </p:nvSpPr>
          <p:spPr bwMode="auto">
            <a:xfrm flipV="1">
              <a:off x="3778" y="1682"/>
              <a:ext cx="262" cy="3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61" name="Freeform 27"/>
            <p:cNvSpPr>
              <a:spLocks/>
            </p:cNvSpPr>
            <p:nvPr/>
          </p:nvSpPr>
          <p:spPr bwMode="auto">
            <a:xfrm>
              <a:off x="3992" y="1594"/>
              <a:ext cx="110" cy="134"/>
            </a:xfrm>
            <a:custGeom>
              <a:avLst/>
              <a:gdLst>
                <a:gd name="T0" fmla="*/ 56 w 110"/>
                <a:gd name="T1" fmla="*/ 48 h 134"/>
                <a:gd name="T2" fmla="*/ 56 w 110"/>
                <a:gd name="T3" fmla="*/ 48 h 134"/>
                <a:gd name="T4" fmla="*/ 26 w 110"/>
                <a:gd name="T5" fmla="*/ 70 h 134"/>
                <a:gd name="T6" fmla="*/ 0 w 110"/>
                <a:gd name="T7" fmla="*/ 88 h 134"/>
                <a:gd name="T8" fmla="*/ 66 w 110"/>
                <a:gd name="T9" fmla="*/ 134 h 134"/>
                <a:gd name="T10" fmla="*/ 66 w 110"/>
                <a:gd name="T11" fmla="*/ 134 h 134"/>
                <a:gd name="T12" fmla="*/ 72 w 110"/>
                <a:gd name="T13" fmla="*/ 108 h 134"/>
                <a:gd name="T14" fmla="*/ 84 w 110"/>
                <a:gd name="T15" fmla="*/ 66 h 134"/>
                <a:gd name="T16" fmla="*/ 84 w 110"/>
                <a:gd name="T17" fmla="*/ 66 h 134"/>
                <a:gd name="T18" fmla="*/ 96 w 110"/>
                <a:gd name="T19" fmla="*/ 28 h 134"/>
                <a:gd name="T20" fmla="*/ 110 w 110"/>
                <a:gd name="T21" fmla="*/ 0 h 134"/>
                <a:gd name="T22" fmla="*/ 110 w 110"/>
                <a:gd name="T23" fmla="*/ 0 h 134"/>
                <a:gd name="T24" fmla="*/ 88 w 110"/>
                <a:gd name="T25" fmla="*/ 22 h 134"/>
                <a:gd name="T26" fmla="*/ 56 w 110"/>
                <a:gd name="T27" fmla="*/ 48 h 134"/>
                <a:gd name="T28" fmla="*/ 56 w 110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34"/>
                <a:gd name="T47" fmla="*/ 110 w 110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34">
                  <a:moveTo>
                    <a:pt x="56" y="48"/>
                  </a:moveTo>
                  <a:lnTo>
                    <a:pt x="56" y="48"/>
                  </a:lnTo>
                  <a:lnTo>
                    <a:pt x="26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6"/>
                  </a:lnTo>
                  <a:lnTo>
                    <a:pt x="96" y="28"/>
                  </a:lnTo>
                  <a:lnTo>
                    <a:pt x="110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2" name="Line 28"/>
            <p:cNvSpPr>
              <a:spLocks noChangeShapeType="1"/>
            </p:cNvSpPr>
            <p:nvPr/>
          </p:nvSpPr>
          <p:spPr bwMode="auto">
            <a:xfrm flipV="1">
              <a:off x="3746" y="1836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63" name="Freeform 29"/>
            <p:cNvSpPr>
              <a:spLocks/>
            </p:cNvSpPr>
            <p:nvPr/>
          </p:nvSpPr>
          <p:spPr bwMode="auto">
            <a:xfrm>
              <a:off x="3704" y="1728"/>
              <a:ext cx="82" cy="136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4" name="Line 30"/>
            <p:cNvSpPr>
              <a:spLocks noChangeShapeType="1"/>
            </p:cNvSpPr>
            <p:nvPr/>
          </p:nvSpPr>
          <p:spPr bwMode="auto">
            <a:xfrm flipV="1">
              <a:off x="3744" y="2988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65" name="Freeform 31"/>
            <p:cNvSpPr>
              <a:spLocks/>
            </p:cNvSpPr>
            <p:nvPr/>
          </p:nvSpPr>
          <p:spPr bwMode="auto">
            <a:xfrm>
              <a:off x="3704" y="28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6" name="Line 32"/>
            <p:cNvSpPr>
              <a:spLocks noChangeShapeType="1"/>
            </p:cNvSpPr>
            <p:nvPr/>
          </p:nvSpPr>
          <p:spPr bwMode="auto">
            <a:xfrm flipH="1" flipV="1">
              <a:off x="3830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67" name="Freeform 33"/>
            <p:cNvSpPr>
              <a:spLocks/>
            </p:cNvSpPr>
            <p:nvPr/>
          </p:nvSpPr>
          <p:spPr bwMode="auto">
            <a:xfrm>
              <a:off x="3792" y="2836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8" name="Line 34"/>
            <p:cNvSpPr>
              <a:spLocks noChangeShapeType="1"/>
            </p:cNvSpPr>
            <p:nvPr/>
          </p:nvSpPr>
          <p:spPr bwMode="auto">
            <a:xfrm flipV="1">
              <a:off x="3582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69" name="Freeform 35"/>
            <p:cNvSpPr>
              <a:spLocks/>
            </p:cNvSpPr>
            <p:nvPr/>
          </p:nvSpPr>
          <p:spPr bwMode="auto">
            <a:xfrm>
              <a:off x="3618" y="2836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0" name="Line 36"/>
            <p:cNvSpPr>
              <a:spLocks noChangeShapeType="1"/>
            </p:cNvSpPr>
            <p:nvPr/>
          </p:nvSpPr>
          <p:spPr bwMode="auto">
            <a:xfrm flipV="1">
              <a:off x="4896" y="2988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71" name="Freeform 37"/>
            <p:cNvSpPr>
              <a:spLocks/>
            </p:cNvSpPr>
            <p:nvPr/>
          </p:nvSpPr>
          <p:spPr bwMode="auto">
            <a:xfrm>
              <a:off x="4856" y="28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2" name="Line 38"/>
            <p:cNvSpPr>
              <a:spLocks noChangeShapeType="1"/>
            </p:cNvSpPr>
            <p:nvPr/>
          </p:nvSpPr>
          <p:spPr bwMode="auto">
            <a:xfrm flipH="1" flipV="1">
              <a:off x="4982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73" name="Freeform 39"/>
            <p:cNvSpPr>
              <a:spLocks/>
            </p:cNvSpPr>
            <p:nvPr/>
          </p:nvSpPr>
          <p:spPr bwMode="auto">
            <a:xfrm>
              <a:off x="4944" y="2836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4" name="Line 40"/>
            <p:cNvSpPr>
              <a:spLocks noChangeShapeType="1"/>
            </p:cNvSpPr>
            <p:nvPr/>
          </p:nvSpPr>
          <p:spPr bwMode="auto">
            <a:xfrm flipV="1">
              <a:off x="4734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75" name="Freeform 41"/>
            <p:cNvSpPr>
              <a:spLocks/>
            </p:cNvSpPr>
            <p:nvPr/>
          </p:nvSpPr>
          <p:spPr bwMode="auto">
            <a:xfrm>
              <a:off x="4770" y="2836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6" name="Line 42"/>
            <p:cNvSpPr>
              <a:spLocks noChangeShapeType="1"/>
            </p:cNvSpPr>
            <p:nvPr/>
          </p:nvSpPr>
          <p:spPr bwMode="auto">
            <a:xfrm flipV="1">
              <a:off x="4896" y="2412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77" name="Freeform 43"/>
            <p:cNvSpPr>
              <a:spLocks/>
            </p:cNvSpPr>
            <p:nvPr/>
          </p:nvSpPr>
          <p:spPr bwMode="auto">
            <a:xfrm>
              <a:off x="4856" y="230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8" name="Line 44"/>
            <p:cNvSpPr>
              <a:spLocks noChangeShapeType="1"/>
            </p:cNvSpPr>
            <p:nvPr/>
          </p:nvSpPr>
          <p:spPr bwMode="auto">
            <a:xfrm flipH="1" flipV="1">
              <a:off x="4982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79" name="Freeform 45"/>
            <p:cNvSpPr>
              <a:spLocks/>
            </p:cNvSpPr>
            <p:nvPr/>
          </p:nvSpPr>
          <p:spPr bwMode="auto">
            <a:xfrm>
              <a:off x="4944" y="2260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80" name="Line 46"/>
            <p:cNvSpPr>
              <a:spLocks noChangeShapeType="1"/>
            </p:cNvSpPr>
            <p:nvPr/>
          </p:nvSpPr>
          <p:spPr bwMode="auto">
            <a:xfrm flipV="1">
              <a:off x="4734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81" name="Freeform 47"/>
            <p:cNvSpPr>
              <a:spLocks/>
            </p:cNvSpPr>
            <p:nvPr/>
          </p:nvSpPr>
          <p:spPr bwMode="auto">
            <a:xfrm>
              <a:off x="4770" y="2260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82" name="Line 48"/>
            <p:cNvSpPr>
              <a:spLocks noChangeShapeType="1"/>
            </p:cNvSpPr>
            <p:nvPr/>
          </p:nvSpPr>
          <p:spPr bwMode="auto">
            <a:xfrm flipV="1">
              <a:off x="3744" y="2412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83" name="Freeform 49"/>
            <p:cNvSpPr>
              <a:spLocks/>
            </p:cNvSpPr>
            <p:nvPr/>
          </p:nvSpPr>
          <p:spPr bwMode="auto">
            <a:xfrm>
              <a:off x="3704" y="230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84" name="Line 50"/>
            <p:cNvSpPr>
              <a:spLocks noChangeShapeType="1"/>
            </p:cNvSpPr>
            <p:nvPr/>
          </p:nvSpPr>
          <p:spPr bwMode="auto">
            <a:xfrm flipH="1" flipV="1">
              <a:off x="3830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85" name="Freeform 51"/>
            <p:cNvSpPr>
              <a:spLocks/>
            </p:cNvSpPr>
            <p:nvPr/>
          </p:nvSpPr>
          <p:spPr bwMode="auto">
            <a:xfrm>
              <a:off x="3792" y="2260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86" name="Line 52"/>
            <p:cNvSpPr>
              <a:spLocks noChangeShapeType="1"/>
            </p:cNvSpPr>
            <p:nvPr/>
          </p:nvSpPr>
          <p:spPr bwMode="auto">
            <a:xfrm flipV="1">
              <a:off x="3582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87" name="Freeform 53"/>
            <p:cNvSpPr>
              <a:spLocks/>
            </p:cNvSpPr>
            <p:nvPr/>
          </p:nvSpPr>
          <p:spPr bwMode="auto">
            <a:xfrm>
              <a:off x="3618" y="2260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88" name="Line 54"/>
            <p:cNvSpPr>
              <a:spLocks noChangeShapeType="1"/>
            </p:cNvSpPr>
            <p:nvPr/>
          </p:nvSpPr>
          <p:spPr bwMode="auto">
            <a:xfrm flipV="1">
              <a:off x="3744" y="133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89" name="Freeform 55"/>
            <p:cNvSpPr>
              <a:spLocks/>
            </p:cNvSpPr>
            <p:nvPr/>
          </p:nvSpPr>
          <p:spPr bwMode="auto">
            <a:xfrm>
              <a:off x="3704" y="122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90" name="Line 56"/>
            <p:cNvSpPr>
              <a:spLocks noChangeShapeType="1"/>
            </p:cNvSpPr>
            <p:nvPr/>
          </p:nvSpPr>
          <p:spPr bwMode="auto">
            <a:xfrm flipV="1">
              <a:off x="4896" y="133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7991" name="Freeform 57"/>
            <p:cNvSpPr>
              <a:spLocks/>
            </p:cNvSpPr>
            <p:nvPr/>
          </p:nvSpPr>
          <p:spPr bwMode="auto">
            <a:xfrm>
              <a:off x="4856" y="122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2" name="Freeform 68"/>
            <p:cNvSpPr>
              <a:spLocks/>
            </p:cNvSpPr>
            <p:nvPr/>
          </p:nvSpPr>
          <p:spPr bwMode="auto">
            <a:xfrm>
              <a:off x="4752" y="144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3" name="Freeform 69"/>
            <p:cNvSpPr>
              <a:spLocks/>
            </p:cNvSpPr>
            <p:nvPr/>
          </p:nvSpPr>
          <p:spPr bwMode="auto">
            <a:xfrm>
              <a:off x="4752" y="25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4" name="Freeform 70"/>
            <p:cNvSpPr>
              <a:spLocks/>
            </p:cNvSpPr>
            <p:nvPr/>
          </p:nvSpPr>
          <p:spPr bwMode="auto">
            <a:xfrm>
              <a:off x="3600" y="144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5" name="Freeform 71"/>
            <p:cNvSpPr>
              <a:spLocks/>
            </p:cNvSpPr>
            <p:nvPr/>
          </p:nvSpPr>
          <p:spPr bwMode="auto">
            <a:xfrm>
              <a:off x="3600" y="25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6" name="Rectangle 72"/>
            <p:cNvSpPr>
              <a:spLocks noChangeArrowheads="1"/>
            </p:cNvSpPr>
            <p:nvPr/>
          </p:nvSpPr>
          <p:spPr bwMode="auto">
            <a:xfrm>
              <a:off x="3674" y="2650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Q'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7" name="Rectangle 73"/>
            <p:cNvSpPr>
              <a:spLocks noChangeArrowheads="1"/>
            </p:cNvSpPr>
            <p:nvPr/>
          </p:nvSpPr>
          <p:spPr bwMode="auto">
            <a:xfrm>
              <a:off x="4826" y="2650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Q'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08" name="Rectangle 74"/>
            <p:cNvSpPr>
              <a:spLocks noChangeArrowheads="1"/>
            </p:cNvSpPr>
            <p:nvPr/>
          </p:nvSpPr>
          <p:spPr bwMode="auto">
            <a:xfrm>
              <a:off x="4844" y="14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11" name="Rectangle 77"/>
            <p:cNvSpPr>
              <a:spLocks noChangeArrowheads="1"/>
            </p:cNvSpPr>
            <p:nvPr/>
          </p:nvSpPr>
          <p:spPr bwMode="auto">
            <a:xfrm>
              <a:off x="3692" y="14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12" name="Line 78"/>
            <p:cNvSpPr>
              <a:spLocks noChangeShapeType="1"/>
            </p:cNvSpPr>
            <p:nvPr/>
          </p:nvSpPr>
          <p:spPr bwMode="auto">
            <a:xfrm>
              <a:off x="392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3" name="Line 79"/>
            <p:cNvSpPr>
              <a:spLocks noChangeShapeType="1"/>
            </p:cNvSpPr>
            <p:nvPr/>
          </p:nvSpPr>
          <p:spPr bwMode="auto">
            <a:xfrm>
              <a:off x="394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4" name="Line 80"/>
            <p:cNvSpPr>
              <a:spLocks noChangeShapeType="1"/>
            </p:cNvSpPr>
            <p:nvPr/>
          </p:nvSpPr>
          <p:spPr bwMode="auto">
            <a:xfrm>
              <a:off x="395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5" name="Line 81"/>
            <p:cNvSpPr>
              <a:spLocks noChangeShapeType="1"/>
            </p:cNvSpPr>
            <p:nvPr/>
          </p:nvSpPr>
          <p:spPr bwMode="auto">
            <a:xfrm>
              <a:off x="396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6" name="Line 82"/>
            <p:cNvSpPr>
              <a:spLocks noChangeShapeType="1"/>
            </p:cNvSpPr>
            <p:nvPr/>
          </p:nvSpPr>
          <p:spPr bwMode="auto">
            <a:xfrm>
              <a:off x="397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7" name="Line 83"/>
            <p:cNvSpPr>
              <a:spLocks noChangeShapeType="1"/>
            </p:cNvSpPr>
            <p:nvPr/>
          </p:nvSpPr>
          <p:spPr bwMode="auto">
            <a:xfrm>
              <a:off x="398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8" name="Line 84"/>
            <p:cNvSpPr>
              <a:spLocks noChangeShapeType="1"/>
            </p:cNvSpPr>
            <p:nvPr/>
          </p:nvSpPr>
          <p:spPr bwMode="auto">
            <a:xfrm>
              <a:off x="399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19" name="Line 85"/>
            <p:cNvSpPr>
              <a:spLocks noChangeShapeType="1"/>
            </p:cNvSpPr>
            <p:nvPr/>
          </p:nvSpPr>
          <p:spPr bwMode="auto">
            <a:xfrm>
              <a:off x="400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0" name="Line 86"/>
            <p:cNvSpPr>
              <a:spLocks noChangeShapeType="1"/>
            </p:cNvSpPr>
            <p:nvPr/>
          </p:nvSpPr>
          <p:spPr bwMode="auto">
            <a:xfrm>
              <a:off x="401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1" name="Line 87"/>
            <p:cNvSpPr>
              <a:spLocks noChangeShapeType="1"/>
            </p:cNvSpPr>
            <p:nvPr/>
          </p:nvSpPr>
          <p:spPr bwMode="auto">
            <a:xfrm>
              <a:off x="402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2" name="Line 88"/>
            <p:cNvSpPr>
              <a:spLocks noChangeShapeType="1"/>
            </p:cNvSpPr>
            <p:nvPr/>
          </p:nvSpPr>
          <p:spPr bwMode="auto">
            <a:xfrm>
              <a:off x="404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3" name="Line 89"/>
            <p:cNvSpPr>
              <a:spLocks noChangeShapeType="1"/>
            </p:cNvSpPr>
            <p:nvPr/>
          </p:nvSpPr>
          <p:spPr bwMode="auto">
            <a:xfrm>
              <a:off x="404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4" name="Line 90"/>
            <p:cNvSpPr>
              <a:spLocks noChangeShapeType="1"/>
            </p:cNvSpPr>
            <p:nvPr/>
          </p:nvSpPr>
          <p:spPr bwMode="auto">
            <a:xfrm>
              <a:off x="405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5" name="Line 91"/>
            <p:cNvSpPr>
              <a:spLocks noChangeShapeType="1"/>
            </p:cNvSpPr>
            <p:nvPr/>
          </p:nvSpPr>
          <p:spPr bwMode="auto">
            <a:xfrm>
              <a:off x="407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6" name="Line 92"/>
            <p:cNvSpPr>
              <a:spLocks noChangeShapeType="1"/>
            </p:cNvSpPr>
            <p:nvPr/>
          </p:nvSpPr>
          <p:spPr bwMode="auto">
            <a:xfrm>
              <a:off x="408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7" name="Line 93"/>
            <p:cNvSpPr>
              <a:spLocks noChangeShapeType="1"/>
            </p:cNvSpPr>
            <p:nvPr/>
          </p:nvSpPr>
          <p:spPr bwMode="auto">
            <a:xfrm>
              <a:off x="408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8" name="Line 94"/>
            <p:cNvSpPr>
              <a:spLocks noChangeShapeType="1"/>
            </p:cNvSpPr>
            <p:nvPr/>
          </p:nvSpPr>
          <p:spPr bwMode="auto">
            <a:xfrm>
              <a:off x="410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29" name="Line 95"/>
            <p:cNvSpPr>
              <a:spLocks noChangeShapeType="1"/>
            </p:cNvSpPr>
            <p:nvPr/>
          </p:nvSpPr>
          <p:spPr bwMode="auto">
            <a:xfrm>
              <a:off x="411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0" name="Line 96"/>
            <p:cNvSpPr>
              <a:spLocks noChangeShapeType="1"/>
            </p:cNvSpPr>
            <p:nvPr/>
          </p:nvSpPr>
          <p:spPr bwMode="auto">
            <a:xfrm>
              <a:off x="412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1" name="Line 97"/>
            <p:cNvSpPr>
              <a:spLocks noChangeShapeType="1"/>
            </p:cNvSpPr>
            <p:nvPr/>
          </p:nvSpPr>
          <p:spPr bwMode="auto">
            <a:xfrm>
              <a:off x="413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2" name="Line 98"/>
            <p:cNvSpPr>
              <a:spLocks noChangeShapeType="1"/>
            </p:cNvSpPr>
            <p:nvPr/>
          </p:nvSpPr>
          <p:spPr bwMode="auto">
            <a:xfrm>
              <a:off x="414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3" name="Line 99"/>
            <p:cNvSpPr>
              <a:spLocks noChangeShapeType="1"/>
            </p:cNvSpPr>
            <p:nvPr/>
          </p:nvSpPr>
          <p:spPr bwMode="auto">
            <a:xfrm>
              <a:off x="415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4" name="Line 100"/>
            <p:cNvSpPr>
              <a:spLocks noChangeShapeType="1"/>
            </p:cNvSpPr>
            <p:nvPr/>
          </p:nvSpPr>
          <p:spPr bwMode="auto">
            <a:xfrm>
              <a:off x="416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5" name="Line 101"/>
            <p:cNvSpPr>
              <a:spLocks noChangeShapeType="1"/>
            </p:cNvSpPr>
            <p:nvPr/>
          </p:nvSpPr>
          <p:spPr bwMode="auto">
            <a:xfrm>
              <a:off x="417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6" name="Line 102"/>
            <p:cNvSpPr>
              <a:spLocks noChangeShapeType="1"/>
            </p:cNvSpPr>
            <p:nvPr/>
          </p:nvSpPr>
          <p:spPr bwMode="auto">
            <a:xfrm>
              <a:off x="418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7" name="Line 103"/>
            <p:cNvSpPr>
              <a:spLocks noChangeShapeType="1"/>
            </p:cNvSpPr>
            <p:nvPr/>
          </p:nvSpPr>
          <p:spPr bwMode="auto">
            <a:xfrm>
              <a:off x="420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8" name="Line 104"/>
            <p:cNvSpPr>
              <a:spLocks noChangeShapeType="1"/>
            </p:cNvSpPr>
            <p:nvPr/>
          </p:nvSpPr>
          <p:spPr bwMode="auto">
            <a:xfrm>
              <a:off x="420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39" name="Line 105"/>
            <p:cNvSpPr>
              <a:spLocks noChangeShapeType="1"/>
            </p:cNvSpPr>
            <p:nvPr/>
          </p:nvSpPr>
          <p:spPr bwMode="auto">
            <a:xfrm>
              <a:off x="421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0" name="Line 106"/>
            <p:cNvSpPr>
              <a:spLocks noChangeShapeType="1"/>
            </p:cNvSpPr>
            <p:nvPr/>
          </p:nvSpPr>
          <p:spPr bwMode="auto">
            <a:xfrm>
              <a:off x="423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1" name="Line 107"/>
            <p:cNvSpPr>
              <a:spLocks noChangeShapeType="1"/>
            </p:cNvSpPr>
            <p:nvPr/>
          </p:nvSpPr>
          <p:spPr bwMode="auto">
            <a:xfrm>
              <a:off x="424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2" name="Line 108"/>
            <p:cNvSpPr>
              <a:spLocks noChangeShapeType="1"/>
            </p:cNvSpPr>
            <p:nvPr/>
          </p:nvSpPr>
          <p:spPr bwMode="auto">
            <a:xfrm>
              <a:off x="424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3" name="Line 109"/>
            <p:cNvSpPr>
              <a:spLocks noChangeShapeType="1"/>
            </p:cNvSpPr>
            <p:nvPr/>
          </p:nvSpPr>
          <p:spPr bwMode="auto">
            <a:xfrm>
              <a:off x="426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4" name="Line 110"/>
            <p:cNvSpPr>
              <a:spLocks noChangeShapeType="1"/>
            </p:cNvSpPr>
            <p:nvPr/>
          </p:nvSpPr>
          <p:spPr bwMode="auto">
            <a:xfrm>
              <a:off x="427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5" name="Line 111"/>
            <p:cNvSpPr>
              <a:spLocks noChangeShapeType="1"/>
            </p:cNvSpPr>
            <p:nvPr/>
          </p:nvSpPr>
          <p:spPr bwMode="auto">
            <a:xfrm>
              <a:off x="428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6" name="Line 112"/>
            <p:cNvSpPr>
              <a:spLocks noChangeShapeType="1"/>
            </p:cNvSpPr>
            <p:nvPr/>
          </p:nvSpPr>
          <p:spPr bwMode="auto">
            <a:xfrm>
              <a:off x="429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7" name="Line 113"/>
            <p:cNvSpPr>
              <a:spLocks noChangeShapeType="1"/>
            </p:cNvSpPr>
            <p:nvPr/>
          </p:nvSpPr>
          <p:spPr bwMode="auto">
            <a:xfrm>
              <a:off x="430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8" name="Line 114"/>
            <p:cNvSpPr>
              <a:spLocks noChangeShapeType="1"/>
            </p:cNvSpPr>
            <p:nvPr/>
          </p:nvSpPr>
          <p:spPr bwMode="auto">
            <a:xfrm>
              <a:off x="431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49" name="Line 115"/>
            <p:cNvSpPr>
              <a:spLocks noChangeShapeType="1"/>
            </p:cNvSpPr>
            <p:nvPr/>
          </p:nvSpPr>
          <p:spPr bwMode="auto">
            <a:xfrm>
              <a:off x="432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0" name="Line 116"/>
            <p:cNvSpPr>
              <a:spLocks noChangeShapeType="1"/>
            </p:cNvSpPr>
            <p:nvPr/>
          </p:nvSpPr>
          <p:spPr bwMode="auto">
            <a:xfrm>
              <a:off x="433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1" name="Line 117"/>
            <p:cNvSpPr>
              <a:spLocks noChangeShapeType="1"/>
            </p:cNvSpPr>
            <p:nvPr/>
          </p:nvSpPr>
          <p:spPr bwMode="auto">
            <a:xfrm>
              <a:off x="434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2" name="Line 118"/>
            <p:cNvSpPr>
              <a:spLocks noChangeShapeType="1"/>
            </p:cNvSpPr>
            <p:nvPr/>
          </p:nvSpPr>
          <p:spPr bwMode="auto">
            <a:xfrm>
              <a:off x="436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3" name="Line 119"/>
            <p:cNvSpPr>
              <a:spLocks noChangeShapeType="1"/>
            </p:cNvSpPr>
            <p:nvPr/>
          </p:nvSpPr>
          <p:spPr bwMode="auto">
            <a:xfrm>
              <a:off x="436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4" name="Line 120"/>
            <p:cNvSpPr>
              <a:spLocks noChangeShapeType="1"/>
            </p:cNvSpPr>
            <p:nvPr/>
          </p:nvSpPr>
          <p:spPr bwMode="auto">
            <a:xfrm>
              <a:off x="437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5" name="Line 121"/>
            <p:cNvSpPr>
              <a:spLocks noChangeShapeType="1"/>
            </p:cNvSpPr>
            <p:nvPr/>
          </p:nvSpPr>
          <p:spPr bwMode="auto">
            <a:xfrm>
              <a:off x="439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6" name="Line 122"/>
            <p:cNvSpPr>
              <a:spLocks noChangeShapeType="1"/>
            </p:cNvSpPr>
            <p:nvPr/>
          </p:nvSpPr>
          <p:spPr bwMode="auto">
            <a:xfrm>
              <a:off x="440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7" name="Line 123"/>
            <p:cNvSpPr>
              <a:spLocks noChangeShapeType="1"/>
            </p:cNvSpPr>
            <p:nvPr/>
          </p:nvSpPr>
          <p:spPr bwMode="auto">
            <a:xfrm>
              <a:off x="440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8" name="Line 124"/>
            <p:cNvSpPr>
              <a:spLocks noChangeShapeType="1"/>
            </p:cNvSpPr>
            <p:nvPr/>
          </p:nvSpPr>
          <p:spPr bwMode="auto">
            <a:xfrm>
              <a:off x="442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59" name="Line 125"/>
            <p:cNvSpPr>
              <a:spLocks noChangeShapeType="1"/>
            </p:cNvSpPr>
            <p:nvPr/>
          </p:nvSpPr>
          <p:spPr bwMode="auto">
            <a:xfrm>
              <a:off x="443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0" name="Line 126"/>
            <p:cNvSpPr>
              <a:spLocks noChangeShapeType="1"/>
            </p:cNvSpPr>
            <p:nvPr/>
          </p:nvSpPr>
          <p:spPr bwMode="auto">
            <a:xfrm>
              <a:off x="444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1" name="Line 127"/>
            <p:cNvSpPr>
              <a:spLocks noChangeShapeType="1"/>
            </p:cNvSpPr>
            <p:nvPr/>
          </p:nvSpPr>
          <p:spPr bwMode="auto">
            <a:xfrm>
              <a:off x="445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2" name="Line 128"/>
            <p:cNvSpPr>
              <a:spLocks noChangeShapeType="1"/>
            </p:cNvSpPr>
            <p:nvPr/>
          </p:nvSpPr>
          <p:spPr bwMode="auto">
            <a:xfrm>
              <a:off x="446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3" name="Line 129"/>
            <p:cNvSpPr>
              <a:spLocks noChangeShapeType="1"/>
            </p:cNvSpPr>
            <p:nvPr/>
          </p:nvSpPr>
          <p:spPr bwMode="auto">
            <a:xfrm>
              <a:off x="447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4" name="Line 130"/>
            <p:cNvSpPr>
              <a:spLocks noChangeShapeType="1"/>
            </p:cNvSpPr>
            <p:nvPr/>
          </p:nvSpPr>
          <p:spPr bwMode="auto">
            <a:xfrm>
              <a:off x="448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5" name="Line 131"/>
            <p:cNvSpPr>
              <a:spLocks noChangeShapeType="1"/>
            </p:cNvSpPr>
            <p:nvPr/>
          </p:nvSpPr>
          <p:spPr bwMode="auto">
            <a:xfrm>
              <a:off x="449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6" name="Line 132"/>
            <p:cNvSpPr>
              <a:spLocks noChangeShapeType="1"/>
            </p:cNvSpPr>
            <p:nvPr/>
          </p:nvSpPr>
          <p:spPr bwMode="auto">
            <a:xfrm>
              <a:off x="450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7" name="Line 133"/>
            <p:cNvSpPr>
              <a:spLocks noChangeShapeType="1"/>
            </p:cNvSpPr>
            <p:nvPr/>
          </p:nvSpPr>
          <p:spPr bwMode="auto">
            <a:xfrm>
              <a:off x="452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8" name="Line 134"/>
            <p:cNvSpPr>
              <a:spLocks noChangeShapeType="1"/>
            </p:cNvSpPr>
            <p:nvPr/>
          </p:nvSpPr>
          <p:spPr bwMode="auto">
            <a:xfrm>
              <a:off x="452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69" name="Line 135"/>
            <p:cNvSpPr>
              <a:spLocks noChangeShapeType="1"/>
            </p:cNvSpPr>
            <p:nvPr/>
          </p:nvSpPr>
          <p:spPr bwMode="auto">
            <a:xfrm>
              <a:off x="453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0" name="Line 136"/>
            <p:cNvSpPr>
              <a:spLocks noChangeShapeType="1"/>
            </p:cNvSpPr>
            <p:nvPr/>
          </p:nvSpPr>
          <p:spPr bwMode="auto">
            <a:xfrm>
              <a:off x="455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1" name="Line 137"/>
            <p:cNvSpPr>
              <a:spLocks noChangeShapeType="1"/>
            </p:cNvSpPr>
            <p:nvPr/>
          </p:nvSpPr>
          <p:spPr bwMode="auto">
            <a:xfrm>
              <a:off x="456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2" name="Line 138"/>
            <p:cNvSpPr>
              <a:spLocks noChangeShapeType="1"/>
            </p:cNvSpPr>
            <p:nvPr/>
          </p:nvSpPr>
          <p:spPr bwMode="auto">
            <a:xfrm>
              <a:off x="456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3" name="Line 139"/>
            <p:cNvSpPr>
              <a:spLocks noChangeShapeType="1"/>
            </p:cNvSpPr>
            <p:nvPr/>
          </p:nvSpPr>
          <p:spPr bwMode="auto">
            <a:xfrm>
              <a:off x="458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4" name="Line 140"/>
            <p:cNvSpPr>
              <a:spLocks noChangeShapeType="1"/>
            </p:cNvSpPr>
            <p:nvPr/>
          </p:nvSpPr>
          <p:spPr bwMode="auto">
            <a:xfrm>
              <a:off x="459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5" name="Line 141"/>
            <p:cNvSpPr>
              <a:spLocks noChangeShapeType="1"/>
            </p:cNvSpPr>
            <p:nvPr/>
          </p:nvSpPr>
          <p:spPr bwMode="auto">
            <a:xfrm>
              <a:off x="460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6" name="Line 142"/>
            <p:cNvSpPr>
              <a:spLocks noChangeShapeType="1"/>
            </p:cNvSpPr>
            <p:nvPr/>
          </p:nvSpPr>
          <p:spPr bwMode="auto">
            <a:xfrm>
              <a:off x="461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7" name="Line 143"/>
            <p:cNvSpPr>
              <a:spLocks noChangeShapeType="1"/>
            </p:cNvSpPr>
            <p:nvPr/>
          </p:nvSpPr>
          <p:spPr bwMode="auto">
            <a:xfrm>
              <a:off x="462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8" name="Line 144"/>
            <p:cNvSpPr>
              <a:spLocks noChangeShapeType="1"/>
            </p:cNvSpPr>
            <p:nvPr/>
          </p:nvSpPr>
          <p:spPr bwMode="auto">
            <a:xfrm>
              <a:off x="463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79" name="Line 145"/>
            <p:cNvSpPr>
              <a:spLocks noChangeShapeType="1"/>
            </p:cNvSpPr>
            <p:nvPr/>
          </p:nvSpPr>
          <p:spPr bwMode="auto">
            <a:xfrm>
              <a:off x="464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0" name="Line 146"/>
            <p:cNvSpPr>
              <a:spLocks noChangeShapeType="1"/>
            </p:cNvSpPr>
            <p:nvPr/>
          </p:nvSpPr>
          <p:spPr bwMode="auto">
            <a:xfrm>
              <a:off x="465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1" name="Line 147"/>
            <p:cNvSpPr>
              <a:spLocks noChangeShapeType="1"/>
            </p:cNvSpPr>
            <p:nvPr/>
          </p:nvSpPr>
          <p:spPr bwMode="auto">
            <a:xfrm>
              <a:off x="466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2" name="Line 148"/>
            <p:cNvSpPr>
              <a:spLocks noChangeShapeType="1"/>
            </p:cNvSpPr>
            <p:nvPr/>
          </p:nvSpPr>
          <p:spPr bwMode="auto">
            <a:xfrm>
              <a:off x="468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3" name="Line 149"/>
            <p:cNvSpPr>
              <a:spLocks noChangeShapeType="1"/>
            </p:cNvSpPr>
            <p:nvPr/>
          </p:nvSpPr>
          <p:spPr bwMode="auto">
            <a:xfrm>
              <a:off x="468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4" name="Line 150"/>
            <p:cNvSpPr>
              <a:spLocks noChangeShapeType="1"/>
            </p:cNvSpPr>
            <p:nvPr/>
          </p:nvSpPr>
          <p:spPr bwMode="auto">
            <a:xfrm>
              <a:off x="469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5" name="Line 151"/>
            <p:cNvSpPr>
              <a:spLocks noChangeShapeType="1"/>
            </p:cNvSpPr>
            <p:nvPr/>
          </p:nvSpPr>
          <p:spPr bwMode="auto">
            <a:xfrm>
              <a:off x="471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86" name="Rectangle 152"/>
            <p:cNvSpPr>
              <a:spLocks noChangeArrowheads="1"/>
            </p:cNvSpPr>
            <p:nvPr/>
          </p:nvSpPr>
          <p:spPr bwMode="auto">
            <a:xfrm>
              <a:off x="4198" y="1426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450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87" name="Freeform 153"/>
            <p:cNvSpPr>
              <a:spLocks/>
            </p:cNvSpPr>
            <p:nvPr/>
          </p:nvSpPr>
          <p:spPr bwMode="auto">
            <a:xfrm>
              <a:off x="4752" y="201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88" name="Freeform 154"/>
            <p:cNvSpPr>
              <a:spLocks/>
            </p:cNvSpPr>
            <p:nvPr/>
          </p:nvSpPr>
          <p:spPr bwMode="auto">
            <a:xfrm>
              <a:off x="3600" y="201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89" name="Rectangle 155"/>
            <p:cNvSpPr>
              <a:spLocks noChangeArrowheads="1"/>
            </p:cNvSpPr>
            <p:nvPr/>
          </p:nvSpPr>
          <p:spPr bwMode="auto">
            <a:xfrm>
              <a:off x="4852" y="207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T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90" name="Rectangle 156"/>
            <p:cNvSpPr>
              <a:spLocks noChangeArrowheads="1"/>
            </p:cNvSpPr>
            <p:nvPr/>
          </p:nvSpPr>
          <p:spPr bwMode="auto">
            <a:xfrm>
              <a:off x="3700" y="207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T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091" name="Line 157"/>
            <p:cNvSpPr>
              <a:spLocks noChangeShapeType="1"/>
            </p:cNvSpPr>
            <p:nvPr/>
          </p:nvSpPr>
          <p:spPr bwMode="auto">
            <a:xfrm>
              <a:off x="392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2" name="Line 158"/>
            <p:cNvSpPr>
              <a:spLocks noChangeShapeType="1"/>
            </p:cNvSpPr>
            <p:nvPr/>
          </p:nvSpPr>
          <p:spPr bwMode="auto">
            <a:xfrm>
              <a:off x="394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3" name="Line 159"/>
            <p:cNvSpPr>
              <a:spLocks noChangeShapeType="1"/>
            </p:cNvSpPr>
            <p:nvPr/>
          </p:nvSpPr>
          <p:spPr bwMode="auto">
            <a:xfrm>
              <a:off x="395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4" name="Line 160"/>
            <p:cNvSpPr>
              <a:spLocks noChangeShapeType="1"/>
            </p:cNvSpPr>
            <p:nvPr/>
          </p:nvSpPr>
          <p:spPr bwMode="auto">
            <a:xfrm>
              <a:off x="396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5" name="Line 161"/>
            <p:cNvSpPr>
              <a:spLocks noChangeShapeType="1"/>
            </p:cNvSpPr>
            <p:nvPr/>
          </p:nvSpPr>
          <p:spPr bwMode="auto">
            <a:xfrm>
              <a:off x="397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6" name="Line 162"/>
            <p:cNvSpPr>
              <a:spLocks noChangeShapeType="1"/>
            </p:cNvSpPr>
            <p:nvPr/>
          </p:nvSpPr>
          <p:spPr bwMode="auto">
            <a:xfrm>
              <a:off x="398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7" name="Line 163"/>
            <p:cNvSpPr>
              <a:spLocks noChangeShapeType="1"/>
            </p:cNvSpPr>
            <p:nvPr/>
          </p:nvSpPr>
          <p:spPr bwMode="auto">
            <a:xfrm>
              <a:off x="399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8" name="Line 164"/>
            <p:cNvSpPr>
              <a:spLocks noChangeShapeType="1"/>
            </p:cNvSpPr>
            <p:nvPr/>
          </p:nvSpPr>
          <p:spPr bwMode="auto">
            <a:xfrm>
              <a:off x="400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099" name="Line 165"/>
            <p:cNvSpPr>
              <a:spLocks noChangeShapeType="1"/>
            </p:cNvSpPr>
            <p:nvPr/>
          </p:nvSpPr>
          <p:spPr bwMode="auto">
            <a:xfrm>
              <a:off x="401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0" name="Line 166"/>
            <p:cNvSpPr>
              <a:spLocks noChangeShapeType="1"/>
            </p:cNvSpPr>
            <p:nvPr/>
          </p:nvSpPr>
          <p:spPr bwMode="auto">
            <a:xfrm>
              <a:off x="402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1" name="Line 167"/>
            <p:cNvSpPr>
              <a:spLocks noChangeShapeType="1"/>
            </p:cNvSpPr>
            <p:nvPr/>
          </p:nvSpPr>
          <p:spPr bwMode="auto">
            <a:xfrm>
              <a:off x="404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2" name="Line 168"/>
            <p:cNvSpPr>
              <a:spLocks noChangeShapeType="1"/>
            </p:cNvSpPr>
            <p:nvPr/>
          </p:nvSpPr>
          <p:spPr bwMode="auto">
            <a:xfrm>
              <a:off x="404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3" name="Line 169"/>
            <p:cNvSpPr>
              <a:spLocks noChangeShapeType="1"/>
            </p:cNvSpPr>
            <p:nvPr/>
          </p:nvSpPr>
          <p:spPr bwMode="auto">
            <a:xfrm>
              <a:off x="405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4" name="Line 170"/>
            <p:cNvSpPr>
              <a:spLocks noChangeShapeType="1"/>
            </p:cNvSpPr>
            <p:nvPr/>
          </p:nvSpPr>
          <p:spPr bwMode="auto">
            <a:xfrm>
              <a:off x="407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5" name="Line 171"/>
            <p:cNvSpPr>
              <a:spLocks noChangeShapeType="1"/>
            </p:cNvSpPr>
            <p:nvPr/>
          </p:nvSpPr>
          <p:spPr bwMode="auto">
            <a:xfrm>
              <a:off x="408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6" name="Line 172"/>
            <p:cNvSpPr>
              <a:spLocks noChangeShapeType="1"/>
            </p:cNvSpPr>
            <p:nvPr/>
          </p:nvSpPr>
          <p:spPr bwMode="auto">
            <a:xfrm>
              <a:off x="408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7" name="Line 173"/>
            <p:cNvSpPr>
              <a:spLocks noChangeShapeType="1"/>
            </p:cNvSpPr>
            <p:nvPr/>
          </p:nvSpPr>
          <p:spPr bwMode="auto">
            <a:xfrm>
              <a:off x="410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8" name="Line 174"/>
            <p:cNvSpPr>
              <a:spLocks noChangeShapeType="1"/>
            </p:cNvSpPr>
            <p:nvPr/>
          </p:nvSpPr>
          <p:spPr bwMode="auto">
            <a:xfrm>
              <a:off x="411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09" name="Line 175"/>
            <p:cNvSpPr>
              <a:spLocks noChangeShapeType="1"/>
            </p:cNvSpPr>
            <p:nvPr/>
          </p:nvSpPr>
          <p:spPr bwMode="auto">
            <a:xfrm>
              <a:off x="412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0" name="Line 176"/>
            <p:cNvSpPr>
              <a:spLocks noChangeShapeType="1"/>
            </p:cNvSpPr>
            <p:nvPr/>
          </p:nvSpPr>
          <p:spPr bwMode="auto">
            <a:xfrm>
              <a:off x="413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1" name="Line 177"/>
            <p:cNvSpPr>
              <a:spLocks noChangeShapeType="1"/>
            </p:cNvSpPr>
            <p:nvPr/>
          </p:nvSpPr>
          <p:spPr bwMode="auto">
            <a:xfrm>
              <a:off x="414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2" name="Line 178"/>
            <p:cNvSpPr>
              <a:spLocks noChangeShapeType="1"/>
            </p:cNvSpPr>
            <p:nvPr/>
          </p:nvSpPr>
          <p:spPr bwMode="auto">
            <a:xfrm>
              <a:off x="415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3" name="Line 179"/>
            <p:cNvSpPr>
              <a:spLocks noChangeShapeType="1"/>
            </p:cNvSpPr>
            <p:nvPr/>
          </p:nvSpPr>
          <p:spPr bwMode="auto">
            <a:xfrm>
              <a:off x="416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4" name="Line 180"/>
            <p:cNvSpPr>
              <a:spLocks noChangeShapeType="1"/>
            </p:cNvSpPr>
            <p:nvPr/>
          </p:nvSpPr>
          <p:spPr bwMode="auto">
            <a:xfrm>
              <a:off x="417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5" name="Line 181"/>
            <p:cNvSpPr>
              <a:spLocks noChangeShapeType="1"/>
            </p:cNvSpPr>
            <p:nvPr/>
          </p:nvSpPr>
          <p:spPr bwMode="auto">
            <a:xfrm>
              <a:off x="418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6" name="Line 182"/>
            <p:cNvSpPr>
              <a:spLocks noChangeShapeType="1"/>
            </p:cNvSpPr>
            <p:nvPr/>
          </p:nvSpPr>
          <p:spPr bwMode="auto">
            <a:xfrm>
              <a:off x="420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7" name="Line 183"/>
            <p:cNvSpPr>
              <a:spLocks noChangeShapeType="1"/>
            </p:cNvSpPr>
            <p:nvPr/>
          </p:nvSpPr>
          <p:spPr bwMode="auto">
            <a:xfrm>
              <a:off x="420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8" name="Line 184"/>
            <p:cNvSpPr>
              <a:spLocks noChangeShapeType="1"/>
            </p:cNvSpPr>
            <p:nvPr/>
          </p:nvSpPr>
          <p:spPr bwMode="auto">
            <a:xfrm>
              <a:off x="421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19" name="Line 185"/>
            <p:cNvSpPr>
              <a:spLocks noChangeShapeType="1"/>
            </p:cNvSpPr>
            <p:nvPr/>
          </p:nvSpPr>
          <p:spPr bwMode="auto">
            <a:xfrm>
              <a:off x="423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0" name="Line 186"/>
            <p:cNvSpPr>
              <a:spLocks noChangeShapeType="1"/>
            </p:cNvSpPr>
            <p:nvPr/>
          </p:nvSpPr>
          <p:spPr bwMode="auto">
            <a:xfrm>
              <a:off x="424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1" name="Line 187"/>
            <p:cNvSpPr>
              <a:spLocks noChangeShapeType="1"/>
            </p:cNvSpPr>
            <p:nvPr/>
          </p:nvSpPr>
          <p:spPr bwMode="auto">
            <a:xfrm>
              <a:off x="424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2" name="Line 188"/>
            <p:cNvSpPr>
              <a:spLocks noChangeShapeType="1"/>
            </p:cNvSpPr>
            <p:nvPr/>
          </p:nvSpPr>
          <p:spPr bwMode="auto">
            <a:xfrm>
              <a:off x="426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3" name="Line 189"/>
            <p:cNvSpPr>
              <a:spLocks noChangeShapeType="1"/>
            </p:cNvSpPr>
            <p:nvPr/>
          </p:nvSpPr>
          <p:spPr bwMode="auto">
            <a:xfrm>
              <a:off x="427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4" name="Line 190"/>
            <p:cNvSpPr>
              <a:spLocks noChangeShapeType="1"/>
            </p:cNvSpPr>
            <p:nvPr/>
          </p:nvSpPr>
          <p:spPr bwMode="auto">
            <a:xfrm>
              <a:off x="428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5" name="Line 191"/>
            <p:cNvSpPr>
              <a:spLocks noChangeShapeType="1"/>
            </p:cNvSpPr>
            <p:nvPr/>
          </p:nvSpPr>
          <p:spPr bwMode="auto">
            <a:xfrm>
              <a:off x="429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6" name="Line 192"/>
            <p:cNvSpPr>
              <a:spLocks noChangeShapeType="1"/>
            </p:cNvSpPr>
            <p:nvPr/>
          </p:nvSpPr>
          <p:spPr bwMode="auto">
            <a:xfrm>
              <a:off x="430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7" name="Line 193"/>
            <p:cNvSpPr>
              <a:spLocks noChangeShapeType="1"/>
            </p:cNvSpPr>
            <p:nvPr/>
          </p:nvSpPr>
          <p:spPr bwMode="auto">
            <a:xfrm>
              <a:off x="431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8" name="Line 194"/>
            <p:cNvSpPr>
              <a:spLocks noChangeShapeType="1"/>
            </p:cNvSpPr>
            <p:nvPr/>
          </p:nvSpPr>
          <p:spPr bwMode="auto">
            <a:xfrm>
              <a:off x="432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29" name="Line 195"/>
            <p:cNvSpPr>
              <a:spLocks noChangeShapeType="1"/>
            </p:cNvSpPr>
            <p:nvPr/>
          </p:nvSpPr>
          <p:spPr bwMode="auto">
            <a:xfrm>
              <a:off x="433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0" name="Line 196"/>
            <p:cNvSpPr>
              <a:spLocks noChangeShapeType="1"/>
            </p:cNvSpPr>
            <p:nvPr/>
          </p:nvSpPr>
          <p:spPr bwMode="auto">
            <a:xfrm>
              <a:off x="434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1" name="Line 197"/>
            <p:cNvSpPr>
              <a:spLocks noChangeShapeType="1"/>
            </p:cNvSpPr>
            <p:nvPr/>
          </p:nvSpPr>
          <p:spPr bwMode="auto">
            <a:xfrm>
              <a:off x="436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2" name="Line 198"/>
            <p:cNvSpPr>
              <a:spLocks noChangeShapeType="1"/>
            </p:cNvSpPr>
            <p:nvPr/>
          </p:nvSpPr>
          <p:spPr bwMode="auto">
            <a:xfrm>
              <a:off x="436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3" name="Line 199"/>
            <p:cNvSpPr>
              <a:spLocks noChangeShapeType="1"/>
            </p:cNvSpPr>
            <p:nvPr/>
          </p:nvSpPr>
          <p:spPr bwMode="auto">
            <a:xfrm>
              <a:off x="437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4" name="Line 200"/>
            <p:cNvSpPr>
              <a:spLocks noChangeShapeType="1"/>
            </p:cNvSpPr>
            <p:nvPr/>
          </p:nvSpPr>
          <p:spPr bwMode="auto">
            <a:xfrm>
              <a:off x="439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5" name="Line 201"/>
            <p:cNvSpPr>
              <a:spLocks noChangeShapeType="1"/>
            </p:cNvSpPr>
            <p:nvPr/>
          </p:nvSpPr>
          <p:spPr bwMode="auto">
            <a:xfrm>
              <a:off x="440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6" name="Line 202"/>
            <p:cNvSpPr>
              <a:spLocks noChangeShapeType="1"/>
            </p:cNvSpPr>
            <p:nvPr/>
          </p:nvSpPr>
          <p:spPr bwMode="auto">
            <a:xfrm>
              <a:off x="440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7" name="Line 203"/>
            <p:cNvSpPr>
              <a:spLocks noChangeShapeType="1"/>
            </p:cNvSpPr>
            <p:nvPr/>
          </p:nvSpPr>
          <p:spPr bwMode="auto">
            <a:xfrm>
              <a:off x="442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8" name="Line 204"/>
            <p:cNvSpPr>
              <a:spLocks noChangeShapeType="1"/>
            </p:cNvSpPr>
            <p:nvPr/>
          </p:nvSpPr>
          <p:spPr bwMode="auto">
            <a:xfrm>
              <a:off x="443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39" name="Line 205"/>
            <p:cNvSpPr>
              <a:spLocks noChangeShapeType="1"/>
            </p:cNvSpPr>
            <p:nvPr/>
          </p:nvSpPr>
          <p:spPr bwMode="auto">
            <a:xfrm>
              <a:off x="444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40" name="Line 206"/>
            <p:cNvSpPr>
              <a:spLocks noChangeShapeType="1"/>
            </p:cNvSpPr>
            <p:nvPr/>
          </p:nvSpPr>
          <p:spPr bwMode="auto">
            <a:xfrm>
              <a:off x="445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141" name="Line 207"/>
            <p:cNvSpPr>
              <a:spLocks noChangeShapeType="1"/>
            </p:cNvSpPr>
            <p:nvPr/>
          </p:nvSpPr>
          <p:spPr bwMode="auto">
            <a:xfrm>
              <a:off x="446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grpSp>
          <p:nvGrpSpPr>
            <p:cNvPr id="3" name="Group 409"/>
            <p:cNvGrpSpPr>
              <a:grpSpLocks/>
            </p:cNvGrpSpPr>
            <p:nvPr/>
          </p:nvGrpSpPr>
          <p:grpSpPr bwMode="auto">
            <a:xfrm>
              <a:off x="3888" y="994"/>
              <a:ext cx="864" cy="2247"/>
              <a:chOff x="3888" y="994"/>
              <a:chExt cx="864" cy="2247"/>
            </a:xfrm>
          </p:grpSpPr>
          <p:sp>
            <p:nvSpPr>
              <p:cNvPr id="168143" name="Line 209"/>
              <p:cNvSpPr>
                <a:spLocks noChangeShapeType="1"/>
              </p:cNvSpPr>
              <p:nvPr/>
            </p:nvSpPr>
            <p:spPr bwMode="auto">
              <a:xfrm>
                <a:off x="447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44" name="Line 210"/>
              <p:cNvSpPr>
                <a:spLocks noChangeShapeType="1"/>
              </p:cNvSpPr>
              <p:nvPr/>
            </p:nvSpPr>
            <p:spPr bwMode="auto">
              <a:xfrm>
                <a:off x="4488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45" name="Line 211"/>
              <p:cNvSpPr>
                <a:spLocks noChangeShapeType="1"/>
              </p:cNvSpPr>
              <p:nvPr/>
            </p:nvSpPr>
            <p:spPr bwMode="auto">
              <a:xfrm>
                <a:off x="449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46" name="Line 212"/>
              <p:cNvSpPr>
                <a:spLocks noChangeShapeType="1"/>
              </p:cNvSpPr>
              <p:nvPr/>
            </p:nvSpPr>
            <p:spPr bwMode="auto">
              <a:xfrm>
                <a:off x="450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47" name="Line 213"/>
              <p:cNvSpPr>
                <a:spLocks noChangeShapeType="1"/>
              </p:cNvSpPr>
              <p:nvPr/>
            </p:nvSpPr>
            <p:spPr bwMode="auto">
              <a:xfrm>
                <a:off x="4520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48" name="Line 214"/>
              <p:cNvSpPr>
                <a:spLocks noChangeShapeType="1"/>
              </p:cNvSpPr>
              <p:nvPr/>
            </p:nvSpPr>
            <p:spPr bwMode="auto">
              <a:xfrm>
                <a:off x="452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49" name="Line 215"/>
              <p:cNvSpPr>
                <a:spLocks noChangeShapeType="1"/>
              </p:cNvSpPr>
              <p:nvPr/>
            </p:nvSpPr>
            <p:spPr bwMode="auto">
              <a:xfrm>
                <a:off x="453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0" name="Line 216"/>
              <p:cNvSpPr>
                <a:spLocks noChangeShapeType="1"/>
              </p:cNvSpPr>
              <p:nvPr/>
            </p:nvSpPr>
            <p:spPr bwMode="auto">
              <a:xfrm>
                <a:off x="4552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1" name="Line 217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2" name="Line 218"/>
              <p:cNvSpPr>
                <a:spLocks noChangeShapeType="1"/>
              </p:cNvSpPr>
              <p:nvPr/>
            </p:nvSpPr>
            <p:spPr bwMode="auto">
              <a:xfrm>
                <a:off x="456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3" name="Line 219"/>
              <p:cNvSpPr>
                <a:spLocks noChangeShapeType="1"/>
              </p:cNvSpPr>
              <p:nvPr/>
            </p:nvSpPr>
            <p:spPr bwMode="auto">
              <a:xfrm>
                <a:off x="4584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4" name="Line 220"/>
              <p:cNvSpPr>
                <a:spLocks noChangeShapeType="1"/>
              </p:cNvSpPr>
              <p:nvPr/>
            </p:nvSpPr>
            <p:spPr bwMode="auto">
              <a:xfrm>
                <a:off x="459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5" name="Line 221"/>
              <p:cNvSpPr>
                <a:spLocks noChangeShapeType="1"/>
              </p:cNvSpPr>
              <p:nvPr/>
            </p:nvSpPr>
            <p:spPr bwMode="auto">
              <a:xfrm>
                <a:off x="4600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6" name="Line 222"/>
              <p:cNvSpPr>
                <a:spLocks noChangeShapeType="1"/>
              </p:cNvSpPr>
              <p:nvPr/>
            </p:nvSpPr>
            <p:spPr bwMode="auto">
              <a:xfrm>
                <a:off x="4616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7" name="Line 223"/>
              <p:cNvSpPr>
                <a:spLocks noChangeShapeType="1"/>
              </p:cNvSpPr>
              <p:nvPr/>
            </p:nvSpPr>
            <p:spPr bwMode="auto">
              <a:xfrm>
                <a:off x="462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8" name="Line 224"/>
              <p:cNvSpPr>
                <a:spLocks noChangeShapeType="1"/>
              </p:cNvSpPr>
              <p:nvPr/>
            </p:nvSpPr>
            <p:spPr bwMode="auto">
              <a:xfrm>
                <a:off x="463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59" name="Line 225"/>
              <p:cNvSpPr>
                <a:spLocks noChangeShapeType="1"/>
              </p:cNvSpPr>
              <p:nvPr/>
            </p:nvSpPr>
            <p:spPr bwMode="auto">
              <a:xfrm>
                <a:off x="4648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0" name="Line 226"/>
              <p:cNvSpPr>
                <a:spLocks noChangeShapeType="1"/>
              </p:cNvSpPr>
              <p:nvPr/>
            </p:nvSpPr>
            <p:spPr bwMode="auto">
              <a:xfrm>
                <a:off x="465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1" name="Line 227"/>
              <p:cNvSpPr>
                <a:spLocks noChangeShapeType="1"/>
              </p:cNvSpPr>
              <p:nvPr/>
            </p:nvSpPr>
            <p:spPr bwMode="auto">
              <a:xfrm>
                <a:off x="466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2" name="Line 228"/>
              <p:cNvSpPr>
                <a:spLocks noChangeShapeType="1"/>
              </p:cNvSpPr>
              <p:nvPr/>
            </p:nvSpPr>
            <p:spPr bwMode="auto">
              <a:xfrm>
                <a:off x="4680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3" name="Line 229"/>
              <p:cNvSpPr>
                <a:spLocks noChangeShapeType="1"/>
              </p:cNvSpPr>
              <p:nvPr/>
            </p:nvSpPr>
            <p:spPr bwMode="auto">
              <a:xfrm>
                <a:off x="468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4" name="Line 230"/>
              <p:cNvSpPr>
                <a:spLocks noChangeShapeType="1"/>
              </p:cNvSpPr>
              <p:nvPr/>
            </p:nvSpPr>
            <p:spPr bwMode="auto">
              <a:xfrm>
                <a:off x="469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5" name="Line 231"/>
              <p:cNvSpPr>
                <a:spLocks noChangeShapeType="1"/>
              </p:cNvSpPr>
              <p:nvPr/>
            </p:nvSpPr>
            <p:spPr bwMode="auto">
              <a:xfrm>
                <a:off x="4712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6" name="Rectangle 232"/>
              <p:cNvSpPr>
                <a:spLocks noChangeArrowheads="1"/>
              </p:cNvSpPr>
              <p:nvPr/>
            </p:nvSpPr>
            <p:spPr bwMode="auto">
              <a:xfrm>
                <a:off x="4198" y="2002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Helvetica" pitchFamily="-83" charset="0"/>
                  </a:rPr>
                  <a:t>217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167" name="Line 233"/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8" name="Line 234"/>
              <p:cNvSpPr>
                <a:spLocks noChangeShapeType="1"/>
              </p:cNvSpPr>
              <p:nvPr/>
            </p:nvSpPr>
            <p:spPr bwMode="auto">
              <a:xfrm>
                <a:off x="390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69" name="Line 235"/>
              <p:cNvSpPr>
                <a:spLocks noChangeShapeType="1"/>
              </p:cNvSpPr>
              <p:nvPr/>
            </p:nvSpPr>
            <p:spPr bwMode="auto">
              <a:xfrm>
                <a:off x="39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0" name="Line 236"/>
              <p:cNvSpPr>
                <a:spLocks noChangeShapeType="1"/>
              </p:cNvSpPr>
              <p:nvPr/>
            </p:nvSpPr>
            <p:spPr bwMode="auto">
              <a:xfrm>
                <a:off x="39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1" name="Line 237"/>
              <p:cNvSpPr>
                <a:spLocks noChangeShapeType="1"/>
              </p:cNvSpPr>
              <p:nvPr/>
            </p:nvSpPr>
            <p:spPr bwMode="auto">
              <a:xfrm>
                <a:off x="393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2" name="Line 238"/>
              <p:cNvSpPr>
                <a:spLocks noChangeShapeType="1"/>
              </p:cNvSpPr>
              <p:nvPr/>
            </p:nvSpPr>
            <p:spPr bwMode="auto">
              <a:xfrm>
                <a:off x="39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3" name="Line 239"/>
              <p:cNvSpPr>
                <a:spLocks noChangeShapeType="1"/>
              </p:cNvSpPr>
              <p:nvPr/>
            </p:nvSpPr>
            <p:spPr bwMode="auto">
              <a:xfrm>
                <a:off x="395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4" name="Line 240"/>
              <p:cNvSpPr>
                <a:spLocks noChangeShapeType="1"/>
              </p:cNvSpPr>
              <p:nvPr/>
            </p:nvSpPr>
            <p:spPr bwMode="auto">
              <a:xfrm>
                <a:off x="396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5" name="Line 241"/>
              <p:cNvSpPr>
                <a:spLocks noChangeShapeType="1"/>
              </p:cNvSpPr>
              <p:nvPr/>
            </p:nvSpPr>
            <p:spPr bwMode="auto">
              <a:xfrm>
                <a:off x="397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6" name="Line 242"/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7" name="Line 243"/>
              <p:cNvSpPr>
                <a:spLocks noChangeShapeType="1"/>
              </p:cNvSpPr>
              <p:nvPr/>
            </p:nvSpPr>
            <p:spPr bwMode="auto">
              <a:xfrm>
                <a:off x="400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8" name="Line 244"/>
              <p:cNvSpPr>
                <a:spLocks noChangeShapeType="1"/>
              </p:cNvSpPr>
              <p:nvPr/>
            </p:nvSpPr>
            <p:spPr bwMode="auto">
              <a:xfrm>
                <a:off x="400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79" name="Line 245"/>
              <p:cNvSpPr>
                <a:spLocks noChangeShapeType="1"/>
              </p:cNvSpPr>
              <p:nvPr/>
            </p:nvSpPr>
            <p:spPr bwMode="auto">
              <a:xfrm>
                <a:off x="401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0" name="Line 246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1" name="Line 247"/>
              <p:cNvSpPr>
                <a:spLocks noChangeShapeType="1"/>
              </p:cNvSpPr>
              <p:nvPr/>
            </p:nvSpPr>
            <p:spPr bwMode="auto">
              <a:xfrm>
                <a:off x="404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2" name="Line 248"/>
              <p:cNvSpPr>
                <a:spLocks noChangeShapeType="1"/>
              </p:cNvSpPr>
              <p:nvPr/>
            </p:nvSpPr>
            <p:spPr bwMode="auto">
              <a:xfrm>
                <a:off x="404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3" name="Line 249"/>
              <p:cNvSpPr>
                <a:spLocks noChangeShapeType="1"/>
              </p:cNvSpPr>
              <p:nvPr/>
            </p:nvSpPr>
            <p:spPr bwMode="auto">
              <a:xfrm>
                <a:off x="406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4" name="Line 250"/>
              <p:cNvSpPr>
                <a:spLocks noChangeShapeType="1"/>
              </p:cNvSpPr>
              <p:nvPr/>
            </p:nvSpPr>
            <p:spPr bwMode="auto">
              <a:xfrm>
                <a:off x="407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5" name="Line 251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6" name="Line 252"/>
              <p:cNvSpPr>
                <a:spLocks noChangeShapeType="1"/>
              </p:cNvSpPr>
              <p:nvPr/>
            </p:nvSpPr>
            <p:spPr bwMode="auto">
              <a:xfrm>
                <a:off x="409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7" name="Line 253"/>
              <p:cNvSpPr>
                <a:spLocks noChangeShapeType="1"/>
              </p:cNvSpPr>
              <p:nvPr/>
            </p:nvSpPr>
            <p:spPr bwMode="auto">
              <a:xfrm>
                <a:off x="410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8" name="Line 254"/>
              <p:cNvSpPr>
                <a:spLocks noChangeShapeType="1"/>
              </p:cNvSpPr>
              <p:nvPr/>
            </p:nvSpPr>
            <p:spPr bwMode="auto">
              <a:xfrm>
                <a:off x="41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89" name="Line 255"/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0" name="Line 256"/>
              <p:cNvSpPr>
                <a:spLocks noChangeShapeType="1"/>
              </p:cNvSpPr>
              <p:nvPr/>
            </p:nvSpPr>
            <p:spPr bwMode="auto">
              <a:xfrm>
                <a:off x="413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1" name="Line 257"/>
              <p:cNvSpPr>
                <a:spLocks noChangeShapeType="1"/>
              </p:cNvSpPr>
              <p:nvPr/>
            </p:nvSpPr>
            <p:spPr bwMode="auto">
              <a:xfrm>
                <a:off x="41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2" name="Line 258"/>
              <p:cNvSpPr>
                <a:spLocks noChangeShapeType="1"/>
              </p:cNvSpPr>
              <p:nvPr/>
            </p:nvSpPr>
            <p:spPr bwMode="auto">
              <a:xfrm>
                <a:off x="416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3" name="Line 259"/>
              <p:cNvSpPr>
                <a:spLocks noChangeShapeType="1"/>
              </p:cNvSpPr>
              <p:nvPr/>
            </p:nvSpPr>
            <p:spPr bwMode="auto">
              <a:xfrm>
                <a:off x="416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4" name="Line 260"/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5" name="Line 261"/>
              <p:cNvSpPr>
                <a:spLocks noChangeShapeType="1"/>
              </p:cNvSpPr>
              <p:nvPr/>
            </p:nvSpPr>
            <p:spPr bwMode="auto">
              <a:xfrm>
                <a:off x="419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6" name="Line 262"/>
              <p:cNvSpPr>
                <a:spLocks noChangeShapeType="1"/>
              </p:cNvSpPr>
              <p:nvPr/>
            </p:nvSpPr>
            <p:spPr bwMode="auto">
              <a:xfrm>
                <a:off x="420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7" name="Line 263"/>
              <p:cNvSpPr>
                <a:spLocks noChangeShapeType="1"/>
              </p:cNvSpPr>
              <p:nvPr/>
            </p:nvSpPr>
            <p:spPr bwMode="auto">
              <a:xfrm>
                <a:off x="420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8" name="Line 264"/>
              <p:cNvSpPr>
                <a:spLocks noChangeShapeType="1"/>
              </p:cNvSpPr>
              <p:nvPr/>
            </p:nvSpPr>
            <p:spPr bwMode="auto">
              <a:xfrm>
                <a:off x="422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199" name="Line 265"/>
              <p:cNvSpPr>
                <a:spLocks noChangeShapeType="1"/>
              </p:cNvSpPr>
              <p:nvPr/>
            </p:nvSpPr>
            <p:spPr bwMode="auto">
              <a:xfrm>
                <a:off x="423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0" name="Line 266"/>
              <p:cNvSpPr>
                <a:spLocks noChangeShapeType="1"/>
              </p:cNvSpPr>
              <p:nvPr/>
            </p:nvSpPr>
            <p:spPr bwMode="auto">
              <a:xfrm>
                <a:off x="424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1" name="Line 267"/>
              <p:cNvSpPr>
                <a:spLocks noChangeShapeType="1"/>
              </p:cNvSpPr>
              <p:nvPr/>
            </p:nvSpPr>
            <p:spPr bwMode="auto">
              <a:xfrm>
                <a:off x="425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2" name="Line 268"/>
              <p:cNvSpPr>
                <a:spLocks noChangeShapeType="1"/>
              </p:cNvSpPr>
              <p:nvPr/>
            </p:nvSpPr>
            <p:spPr bwMode="auto">
              <a:xfrm>
                <a:off x="426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3" name="Line 269"/>
              <p:cNvSpPr>
                <a:spLocks noChangeShapeType="1"/>
              </p:cNvSpPr>
              <p:nvPr/>
            </p:nvSpPr>
            <p:spPr bwMode="auto">
              <a:xfrm>
                <a:off x="427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4" name="Line 270"/>
              <p:cNvSpPr>
                <a:spLocks noChangeShapeType="1"/>
              </p:cNvSpPr>
              <p:nvPr/>
            </p:nvSpPr>
            <p:spPr bwMode="auto">
              <a:xfrm>
                <a:off x="428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5" name="Line 271"/>
              <p:cNvSpPr>
                <a:spLocks noChangeShapeType="1"/>
              </p:cNvSpPr>
              <p:nvPr/>
            </p:nvSpPr>
            <p:spPr bwMode="auto">
              <a:xfrm>
                <a:off x="429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6" name="Line 272"/>
              <p:cNvSpPr>
                <a:spLocks noChangeShapeType="1"/>
              </p:cNvSpPr>
              <p:nvPr/>
            </p:nvSpPr>
            <p:spPr bwMode="auto">
              <a:xfrm>
                <a:off x="430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7" name="Line 273"/>
              <p:cNvSpPr>
                <a:spLocks noChangeShapeType="1"/>
              </p:cNvSpPr>
              <p:nvPr/>
            </p:nvSpPr>
            <p:spPr bwMode="auto">
              <a:xfrm>
                <a:off x="432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8" name="Line 274"/>
              <p:cNvSpPr>
                <a:spLocks noChangeShapeType="1"/>
              </p:cNvSpPr>
              <p:nvPr/>
            </p:nvSpPr>
            <p:spPr bwMode="auto">
              <a:xfrm>
                <a:off x="432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09" name="Line 275"/>
              <p:cNvSpPr>
                <a:spLocks noChangeShapeType="1"/>
              </p:cNvSpPr>
              <p:nvPr/>
            </p:nvSpPr>
            <p:spPr bwMode="auto">
              <a:xfrm>
                <a:off x="433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0" name="Line 276"/>
              <p:cNvSpPr>
                <a:spLocks noChangeShapeType="1"/>
              </p:cNvSpPr>
              <p:nvPr/>
            </p:nvSpPr>
            <p:spPr bwMode="auto">
              <a:xfrm>
                <a:off x="435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1" name="Line 277"/>
              <p:cNvSpPr>
                <a:spLocks noChangeShapeType="1"/>
              </p:cNvSpPr>
              <p:nvPr/>
            </p:nvSpPr>
            <p:spPr bwMode="auto">
              <a:xfrm>
                <a:off x="436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2" name="Line 278"/>
              <p:cNvSpPr>
                <a:spLocks noChangeShapeType="1"/>
              </p:cNvSpPr>
              <p:nvPr/>
            </p:nvSpPr>
            <p:spPr bwMode="auto">
              <a:xfrm>
                <a:off x="436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3" name="Line 279"/>
              <p:cNvSpPr>
                <a:spLocks noChangeShapeType="1"/>
              </p:cNvSpPr>
              <p:nvPr/>
            </p:nvSpPr>
            <p:spPr bwMode="auto">
              <a:xfrm>
                <a:off x="438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4" name="Line 280"/>
              <p:cNvSpPr>
                <a:spLocks noChangeShapeType="1"/>
              </p:cNvSpPr>
              <p:nvPr/>
            </p:nvSpPr>
            <p:spPr bwMode="auto">
              <a:xfrm>
                <a:off x="439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5" name="Line 281"/>
              <p:cNvSpPr>
                <a:spLocks noChangeShapeType="1"/>
              </p:cNvSpPr>
              <p:nvPr/>
            </p:nvSpPr>
            <p:spPr bwMode="auto">
              <a:xfrm>
                <a:off x="440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6" name="Line 282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7" name="Line 283"/>
              <p:cNvSpPr>
                <a:spLocks noChangeShapeType="1"/>
              </p:cNvSpPr>
              <p:nvPr/>
            </p:nvSpPr>
            <p:spPr bwMode="auto">
              <a:xfrm>
                <a:off x="442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8" name="Line 284"/>
              <p:cNvSpPr>
                <a:spLocks noChangeShapeType="1"/>
              </p:cNvSpPr>
              <p:nvPr/>
            </p:nvSpPr>
            <p:spPr bwMode="auto">
              <a:xfrm>
                <a:off x="443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19" name="Line 285"/>
              <p:cNvSpPr>
                <a:spLocks noChangeShapeType="1"/>
              </p:cNvSpPr>
              <p:nvPr/>
            </p:nvSpPr>
            <p:spPr bwMode="auto">
              <a:xfrm>
                <a:off x="444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0" name="Line 286"/>
              <p:cNvSpPr>
                <a:spLocks noChangeShapeType="1"/>
              </p:cNvSpPr>
              <p:nvPr/>
            </p:nvSpPr>
            <p:spPr bwMode="auto">
              <a:xfrm>
                <a:off x="445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1" name="Line 287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2" name="Line 288"/>
              <p:cNvSpPr>
                <a:spLocks noChangeShapeType="1"/>
              </p:cNvSpPr>
              <p:nvPr/>
            </p:nvSpPr>
            <p:spPr bwMode="auto">
              <a:xfrm>
                <a:off x="448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3" name="Line 289"/>
              <p:cNvSpPr>
                <a:spLocks noChangeShapeType="1"/>
              </p:cNvSpPr>
              <p:nvPr/>
            </p:nvSpPr>
            <p:spPr bwMode="auto">
              <a:xfrm>
                <a:off x="44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4" name="Line 290"/>
              <p:cNvSpPr>
                <a:spLocks noChangeShapeType="1"/>
              </p:cNvSpPr>
              <p:nvPr/>
            </p:nvSpPr>
            <p:spPr bwMode="auto">
              <a:xfrm>
                <a:off x="449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5" name="Line 291"/>
              <p:cNvSpPr>
                <a:spLocks noChangeShapeType="1"/>
              </p:cNvSpPr>
              <p:nvPr/>
            </p:nvSpPr>
            <p:spPr bwMode="auto">
              <a:xfrm>
                <a:off x="451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6" name="Line 292"/>
              <p:cNvSpPr>
                <a:spLocks noChangeShapeType="1"/>
              </p:cNvSpPr>
              <p:nvPr/>
            </p:nvSpPr>
            <p:spPr bwMode="auto">
              <a:xfrm>
                <a:off x="45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7" name="Line 293"/>
              <p:cNvSpPr>
                <a:spLocks noChangeShapeType="1"/>
              </p:cNvSpPr>
              <p:nvPr/>
            </p:nvSpPr>
            <p:spPr bwMode="auto">
              <a:xfrm>
                <a:off x="452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8" name="Line 294"/>
              <p:cNvSpPr>
                <a:spLocks noChangeShapeType="1"/>
              </p:cNvSpPr>
              <p:nvPr/>
            </p:nvSpPr>
            <p:spPr bwMode="auto">
              <a:xfrm>
                <a:off x="454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29" name="Line 295"/>
              <p:cNvSpPr>
                <a:spLocks noChangeShapeType="1"/>
              </p:cNvSpPr>
              <p:nvPr/>
            </p:nvSpPr>
            <p:spPr bwMode="auto">
              <a:xfrm>
                <a:off x="455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0" name="Line 296"/>
              <p:cNvSpPr>
                <a:spLocks noChangeShapeType="1"/>
              </p:cNvSpPr>
              <p:nvPr/>
            </p:nvSpPr>
            <p:spPr bwMode="auto">
              <a:xfrm>
                <a:off x="456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1" name="Line 297"/>
              <p:cNvSpPr>
                <a:spLocks noChangeShapeType="1"/>
              </p:cNvSpPr>
              <p:nvPr/>
            </p:nvSpPr>
            <p:spPr bwMode="auto">
              <a:xfrm>
                <a:off x="457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2" name="Line 298"/>
              <p:cNvSpPr>
                <a:spLocks noChangeShapeType="1"/>
              </p:cNvSpPr>
              <p:nvPr/>
            </p:nvSpPr>
            <p:spPr bwMode="auto">
              <a:xfrm>
                <a:off x="458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3" name="Line 299"/>
              <p:cNvSpPr>
                <a:spLocks noChangeShapeType="1"/>
              </p:cNvSpPr>
              <p:nvPr/>
            </p:nvSpPr>
            <p:spPr bwMode="auto">
              <a:xfrm>
                <a:off x="459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4" name="Line 30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5" name="Line 301"/>
              <p:cNvSpPr>
                <a:spLocks noChangeShapeType="1"/>
              </p:cNvSpPr>
              <p:nvPr/>
            </p:nvSpPr>
            <p:spPr bwMode="auto">
              <a:xfrm>
                <a:off x="461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6" name="Line 302"/>
              <p:cNvSpPr>
                <a:spLocks noChangeShapeType="1"/>
              </p:cNvSpPr>
              <p:nvPr/>
            </p:nvSpPr>
            <p:spPr bwMode="auto">
              <a:xfrm>
                <a:off x="462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7" name="Line 303"/>
              <p:cNvSpPr>
                <a:spLocks noChangeShapeType="1"/>
              </p:cNvSpPr>
              <p:nvPr/>
            </p:nvSpPr>
            <p:spPr bwMode="auto">
              <a:xfrm>
                <a:off x="464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8" name="Line 304"/>
              <p:cNvSpPr>
                <a:spLocks noChangeShapeType="1"/>
              </p:cNvSpPr>
              <p:nvPr/>
            </p:nvSpPr>
            <p:spPr bwMode="auto">
              <a:xfrm>
                <a:off x="464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39" name="Line 305"/>
              <p:cNvSpPr>
                <a:spLocks noChangeShapeType="1"/>
              </p:cNvSpPr>
              <p:nvPr/>
            </p:nvSpPr>
            <p:spPr bwMode="auto">
              <a:xfrm>
                <a:off x="465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0" name="Line 306"/>
              <p:cNvSpPr>
                <a:spLocks noChangeShapeType="1"/>
              </p:cNvSpPr>
              <p:nvPr/>
            </p:nvSpPr>
            <p:spPr bwMode="auto">
              <a:xfrm>
                <a:off x="467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1" name="Line 307"/>
              <p:cNvSpPr>
                <a:spLocks noChangeShapeType="1"/>
              </p:cNvSpPr>
              <p:nvPr/>
            </p:nvSpPr>
            <p:spPr bwMode="auto">
              <a:xfrm>
                <a:off x="468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2" name="Line 308"/>
              <p:cNvSpPr>
                <a:spLocks noChangeShapeType="1"/>
              </p:cNvSpPr>
              <p:nvPr/>
            </p:nvSpPr>
            <p:spPr bwMode="auto">
              <a:xfrm>
                <a:off x="46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3" name="Line 309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4" name="Line 310"/>
              <p:cNvSpPr>
                <a:spLocks noChangeShapeType="1"/>
              </p:cNvSpPr>
              <p:nvPr/>
            </p:nvSpPr>
            <p:spPr bwMode="auto">
              <a:xfrm>
                <a:off x="47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5" name="Line 311"/>
              <p:cNvSpPr>
                <a:spLocks noChangeShapeType="1"/>
              </p:cNvSpPr>
              <p:nvPr/>
            </p:nvSpPr>
            <p:spPr bwMode="auto">
              <a:xfrm>
                <a:off x="47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6" name="Line 312"/>
              <p:cNvSpPr>
                <a:spLocks noChangeShapeType="1"/>
              </p:cNvSpPr>
              <p:nvPr/>
            </p:nvSpPr>
            <p:spPr bwMode="auto">
              <a:xfrm>
                <a:off x="473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7" name="Line 313"/>
              <p:cNvSpPr>
                <a:spLocks noChangeShapeType="1"/>
              </p:cNvSpPr>
              <p:nvPr/>
            </p:nvSpPr>
            <p:spPr bwMode="auto">
              <a:xfrm>
                <a:off x="47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8" name="Line 314"/>
              <p:cNvSpPr>
                <a:spLocks noChangeShapeType="1"/>
              </p:cNvSpPr>
              <p:nvPr/>
            </p:nvSpPr>
            <p:spPr bwMode="auto">
              <a:xfrm>
                <a:off x="38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49" name="Line 315"/>
              <p:cNvSpPr>
                <a:spLocks noChangeShapeType="1"/>
              </p:cNvSpPr>
              <p:nvPr/>
            </p:nvSpPr>
            <p:spPr bwMode="auto">
              <a:xfrm>
                <a:off x="390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0" name="Line 316"/>
              <p:cNvSpPr>
                <a:spLocks noChangeShapeType="1"/>
              </p:cNvSpPr>
              <p:nvPr/>
            </p:nvSpPr>
            <p:spPr bwMode="auto">
              <a:xfrm>
                <a:off x="39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1" name="Line 317"/>
              <p:cNvSpPr>
                <a:spLocks noChangeShapeType="1"/>
              </p:cNvSpPr>
              <p:nvPr/>
            </p:nvSpPr>
            <p:spPr bwMode="auto">
              <a:xfrm>
                <a:off x="39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2" name="Line 318"/>
              <p:cNvSpPr>
                <a:spLocks noChangeShapeType="1"/>
              </p:cNvSpPr>
              <p:nvPr/>
            </p:nvSpPr>
            <p:spPr bwMode="auto">
              <a:xfrm>
                <a:off x="393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3" name="Line 319"/>
              <p:cNvSpPr>
                <a:spLocks noChangeShapeType="1"/>
              </p:cNvSpPr>
              <p:nvPr/>
            </p:nvSpPr>
            <p:spPr bwMode="auto">
              <a:xfrm>
                <a:off x="39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4" name="Line 320"/>
              <p:cNvSpPr>
                <a:spLocks noChangeShapeType="1"/>
              </p:cNvSpPr>
              <p:nvPr/>
            </p:nvSpPr>
            <p:spPr bwMode="auto">
              <a:xfrm>
                <a:off x="395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5" name="Line 321"/>
              <p:cNvSpPr>
                <a:spLocks noChangeShapeType="1"/>
              </p:cNvSpPr>
              <p:nvPr/>
            </p:nvSpPr>
            <p:spPr bwMode="auto">
              <a:xfrm>
                <a:off x="396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6" name="Line 322"/>
              <p:cNvSpPr>
                <a:spLocks noChangeShapeType="1"/>
              </p:cNvSpPr>
              <p:nvPr/>
            </p:nvSpPr>
            <p:spPr bwMode="auto">
              <a:xfrm>
                <a:off x="397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7" name="Line 323"/>
              <p:cNvSpPr>
                <a:spLocks noChangeShapeType="1"/>
              </p:cNvSpPr>
              <p:nvPr/>
            </p:nvSpPr>
            <p:spPr bwMode="auto">
              <a:xfrm>
                <a:off x="398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8" name="Line 324"/>
              <p:cNvSpPr>
                <a:spLocks noChangeShapeType="1"/>
              </p:cNvSpPr>
              <p:nvPr/>
            </p:nvSpPr>
            <p:spPr bwMode="auto">
              <a:xfrm>
                <a:off x="400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59" name="Line 325"/>
              <p:cNvSpPr>
                <a:spLocks noChangeShapeType="1"/>
              </p:cNvSpPr>
              <p:nvPr/>
            </p:nvSpPr>
            <p:spPr bwMode="auto">
              <a:xfrm>
                <a:off x="400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0" name="Line 326"/>
              <p:cNvSpPr>
                <a:spLocks noChangeShapeType="1"/>
              </p:cNvSpPr>
              <p:nvPr/>
            </p:nvSpPr>
            <p:spPr bwMode="auto">
              <a:xfrm>
                <a:off x="401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1" name="Line 327"/>
              <p:cNvSpPr>
                <a:spLocks noChangeShapeType="1"/>
              </p:cNvSpPr>
              <p:nvPr/>
            </p:nvSpPr>
            <p:spPr bwMode="auto">
              <a:xfrm>
                <a:off x="403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2" name="Line 328"/>
              <p:cNvSpPr>
                <a:spLocks noChangeShapeType="1"/>
              </p:cNvSpPr>
              <p:nvPr/>
            </p:nvSpPr>
            <p:spPr bwMode="auto">
              <a:xfrm>
                <a:off x="404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3" name="Line 329"/>
              <p:cNvSpPr>
                <a:spLocks noChangeShapeType="1"/>
              </p:cNvSpPr>
              <p:nvPr/>
            </p:nvSpPr>
            <p:spPr bwMode="auto">
              <a:xfrm>
                <a:off x="404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4" name="Line 330"/>
              <p:cNvSpPr>
                <a:spLocks noChangeShapeType="1"/>
              </p:cNvSpPr>
              <p:nvPr/>
            </p:nvSpPr>
            <p:spPr bwMode="auto">
              <a:xfrm>
                <a:off x="406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5" name="Line 331"/>
              <p:cNvSpPr>
                <a:spLocks noChangeShapeType="1"/>
              </p:cNvSpPr>
              <p:nvPr/>
            </p:nvSpPr>
            <p:spPr bwMode="auto">
              <a:xfrm>
                <a:off x="407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6" name="Line 332"/>
              <p:cNvSpPr>
                <a:spLocks noChangeShapeType="1"/>
              </p:cNvSpPr>
              <p:nvPr/>
            </p:nvSpPr>
            <p:spPr bwMode="auto">
              <a:xfrm>
                <a:off x="408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7" name="Line 333"/>
              <p:cNvSpPr>
                <a:spLocks noChangeShapeType="1"/>
              </p:cNvSpPr>
              <p:nvPr/>
            </p:nvSpPr>
            <p:spPr bwMode="auto">
              <a:xfrm>
                <a:off x="409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8" name="Line 334"/>
              <p:cNvSpPr>
                <a:spLocks noChangeShapeType="1"/>
              </p:cNvSpPr>
              <p:nvPr/>
            </p:nvSpPr>
            <p:spPr bwMode="auto">
              <a:xfrm>
                <a:off x="410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69" name="Line 335"/>
              <p:cNvSpPr>
                <a:spLocks noChangeShapeType="1"/>
              </p:cNvSpPr>
              <p:nvPr/>
            </p:nvSpPr>
            <p:spPr bwMode="auto">
              <a:xfrm>
                <a:off x="41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0" name="Line 336"/>
              <p:cNvSpPr>
                <a:spLocks noChangeShapeType="1"/>
              </p:cNvSpPr>
              <p:nvPr/>
            </p:nvSpPr>
            <p:spPr bwMode="auto">
              <a:xfrm>
                <a:off x="412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1" name="Line 337"/>
              <p:cNvSpPr>
                <a:spLocks noChangeShapeType="1"/>
              </p:cNvSpPr>
              <p:nvPr/>
            </p:nvSpPr>
            <p:spPr bwMode="auto">
              <a:xfrm>
                <a:off x="413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2" name="Line 338"/>
              <p:cNvSpPr>
                <a:spLocks noChangeShapeType="1"/>
              </p:cNvSpPr>
              <p:nvPr/>
            </p:nvSpPr>
            <p:spPr bwMode="auto">
              <a:xfrm>
                <a:off x="41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3" name="Line 339"/>
              <p:cNvSpPr>
                <a:spLocks noChangeShapeType="1"/>
              </p:cNvSpPr>
              <p:nvPr/>
            </p:nvSpPr>
            <p:spPr bwMode="auto">
              <a:xfrm>
                <a:off x="416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4" name="Line 340"/>
              <p:cNvSpPr>
                <a:spLocks noChangeShapeType="1"/>
              </p:cNvSpPr>
              <p:nvPr/>
            </p:nvSpPr>
            <p:spPr bwMode="auto">
              <a:xfrm>
                <a:off x="416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5" name="Line 341"/>
              <p:cNvSpPr>
                <a:spLocks noChangeShapeType="1"/>
              </p:cNvSpPr>
              <p:nvPr/>
            </p:nvSpPr>
            <p:spPr bwMode="auto">
              <a:xfrm>
                <a:off x="417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6" name="Line 342"/>
              <p:cNvSpPr>
                <a:spLocks noChangeShapeType="1"/>
              </p:cNvSpPr>
              <p:nvPr/>
            </p:nvSpPr>
            <p:spPr bwMode="auto">
              <a:xfrm>
                <a:off x="419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7" name="Line 343"/>
              <p:cNvSpPr>
                <a:spLocks noChangeShapeType="1"/>
              </p:cNvSpPr>
              <p:nvPr/>
            </p:nvSpPr>
            <p:spPr bwMode="auto">
              <a:xfrm>
                <a:off x="420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8" name="Line 344"/>
              <p:cNvSpPr>
                <a:spLocks noChangeShapeType="1"/>
              </p:cNvSpPr>
              <p:nvPr/>
            </p:nvSpPr>
            <p:spPr bwMode="auto">
              <a:xfrm>
                <a:off x="420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79" name="Line 345"/>
              <p:cNvSpPr>
                <a:spLocks noChangeShapeType="1"/>
              </p:cNvSpPr>
              <p:nvPr/>
            </p:nvSpPr>
            <p:spPr bwMode="auto">
              <a:xfrm>
                <a:off x="422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0" name="Line 346"/>
              <p:cNvSpPr>
                <a:spLocks noChangeShapeType="1"/>
              </p:cNvSpPr>
              <p:nvPr/>
            </p:nvSpPr>
            <p:spPr bwMode="auto">
              <a:xfrm>
                <a:off x="423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1" name="Line 347"/>
              <p:cNvSpPr>
                <a:spLocks noChangeShapeType="1"/>
              </p:cNvSpPr>
              <p:nvPr/>
            </p:nvSpPr>
            <p:spPr bwMode="auto">
              <a:xfrm>
                <a:off x="424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2" name="Line 348"/>
              <p:cNvSpPr>
                <a:spLocks noChangeShapeType="1"/>
              </p:cNvSpPr>
              <p:nvPr/>
            </p:nvSpPr>
            <p:spPr bwMode="auto">
              <a:xfrm>
                <a:off x="425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3" name="Line 349"/>
              <p:cNvSpPr>
                <a:spLocks noChangeShapeType="1"/>
              </p:cNvSpPr>
              <p:nvPr/>
            </p:nvSpPr>
            <p:spPr bwMode="auto">
              <a:xfrm>
                <a:off x="426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4" name="Line 350"/>
              <p:cNvSpPr>
                <a:spLocks noChangeShapeType="1"/>
              </p:cNvSpPr>
              <p:nvPr/>
            </p:nvSpPr>
            <p:spPr bwMode="auto">
              <a:xfrm>
                <a:off x="427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5" name="Line 351"/>
              <p:cNvSpPr>
                <a:spLocks noChangeShapeType="1"/>
              </p:cNvSpPr>
              <p:nvPr/>
            </p:nvSpPr>
            <p:spPr bwMode="auto">
              <a:xfrm>
                <a:off x="428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6" name="Line 352"/>
              <p:cNvSpPr>
                <a:spLocks noChangeShapeType="1"/>
              </p:cNvSpPr>
              <p:nvPr/>
            </p:nvSpPr>
            <p:spPr bwMode="auto">
              <a:xfrm>
                <a:off x="429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7" name="Line 353"/>
              <p:cNvSpPr>
                <a:spLocks noChangeShapeType="1"/>
              </p:cNvSpPr>
              <p:nvPr/>
            </p:nvSpPr>
            <p:spPr bwMode="auto">
              <a:xfrm>
                <a:off x="430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8" name="Line 354"/>
              <p:cNvSpPr>
                <a:spLocks noChangeShapeType="1"/>
              </p:cNvSpPr>
              <p:nvPr/>
            </p:nvSpPr>
            <p:spPr bwMode="auto">
              <a:xfrm>
                <a:off x="432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89" name="Line 355"/>
              <p:cNvSpPr>
                <a:spLocks noChangeShapeType="1"/>
              </p:cNvSpPr>
              <p:nvPr/>
            </p:nvSpPr>
            <p:spPr bwMode="auto">
              <a:xfrm>
                <a:off x="432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0" name="Line 356"/>
              <p:cNvSpPr>
                <a:spLocks noChangeShapeType="1"/>
              </p:cNvSpPr>
              <p:nvPr/>
            </p:nvSpPr>
            <p:spPr bwMode="auto">
              <a:xfrm>
                <a:off x="433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1" name="Line 357"/>
              <p:cNvSpPr>
                <a:spLocks noChangeShapeType="1"/>
              </p:cNvSpPr>
              <p:nvPr/>
            </p:nvSpPr>
            <p:spPr bwMode="auto">
              <a:xfrm>
                <a:off x="435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2" name="Line 358"/>
              <p:cNvSpPr>
                <a:spLocks noChangeShapeType="1"/>
              </p:cNvSpPr>
              <p:nvPr/>
            </p:nvSpPr>
            <p:spPr bwMode="auto">
              <a:xfrm>
                <a:off x="436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3" name="Line 359"/>
              <p:cNvSpPr>
                <a:spLocks noChangeShapeType="1"/>
              </p:cNvSpPr>
              <p:nvPr/>
            </p:nvSpPr>
            <p:spPr bwMode="auto">
              <a:xfrm>
                <a:off x="436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4" name="Line 360"/>
              <p:cNvSpPr>
                <a:spLocks noChangeShapeType="1"/>
              </p:cNvSpPr>
              <p:nvPr/>
            </p:nvSpPr>
            <p:spPr bwMode="auto">
              <a:xfrm>
                <a:off x="438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5" name="Line 361"/>
              <p:cNvSpPr>
                <a:spLocks noChangeShapeType="1"/>
              </p:cNvSpPr>
              <p:nvPr/>
            </p:nvSpPr>
            <p:spPr bwMode="auto">
              <a:xfrm>
                <a:off x="439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6" name="Line 362"/>
              <p:cNvSpPr>
                <a:spLocks noChangeShapeType="1"/>
              </p:cNvSpPr>
              <p:nvPr/>
            </p:nvSpPr>
            <p:spPr bwMode="auto">
              <a:xfrm>
                <a:off x="440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7" name="Line 363"/>
              <p:cNvSpPr>
                <a:spLocks noChangeShapeType="1"/>
              </p:cNvSpPr>
              <p:nvPr/>
            </p:nvSpPr>
            <p:spPr bwMode="auto">
              <a:xfrm>
                <a:off x="441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8" name="Line 364"/>
              <p:cNvSpPr>
                <a:spLocks noChangeShapeType="1"/>
              </p:cNvSpPr>
              <p:nvPr/>
            </p:nvSpPr>
            <p:spPr bwMode="auto">
              <a:xfrm>
                <a:off x="442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299" name="Line 365"/>
              <p:cNvSpPr>
                <a:spLocks noChangeShapeType="1"/>
              </p:cNvSpPr>
              <p:nvPr/>
            </p:nvSpPr>
            <p:spPr bwMode="auto">
              <a:xfrm>
                <a:off x="443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0" name="Line 366"/>
              <p:cNvSpPr>
                <a:spLocks noChangeShapeType="1"/>
              </p:cNvSpPr>
              <p:nvPr/>
            </p:nvSpPr>
            <p:spPr bwMode="auto">
              <a:xfrm>
                <a:off x="444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1" name="Line 367"/>
              <p:cNvSpPr>
                <a:spLocks noChangeShapeType="1"/>
              </p:cNvSpPr>
              <p:nvPr/>
            </p:nvSpPr>
            <p:spPr bwMode="auto">
              <a:xfrm>
                <a:off x="445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2" name="Line 368"/>
              <p:cNvSpPr>
                <a:spLocks noChangeShapeType="1"/>
              </p:cNvSpPr>
              <p:nvPr/>
            </p:nvSpPr>
            <p:spPr bwMode="auto">
              <a:xfrm>
                <a:off x="446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3" name="Line 369"/>
              <p:cNvSpPr>
                <a:spLocks noChangeShapeType="1"/>
              </p:cNvSpPr>
              <p:nvPr/>
            </p:nvSpPr>
            <p:spPr bwMode="auto">
              <a:xfrm>
                <a:off x="448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4" name="Line 370"/>
              <p:cNvSpPr>
                <a:spLocks noChangeShapeType="1"/>
              </p:cNvSpPr>
              <p:nvPr/>
            </p:nvSpPr>
            <p:spPr bwMode="auto">
              <a:xfrm>
                <a:off x="44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5" name="Line 371"/>
              <p:cNvSpPr>
                <a:spLocks noChangeShapeType="1"/>
              </p:cNvSpPr>
              <p:nvPr/>
            </p:nvSpPr>
            <p:spPr bwMode="auto">
              <a:xfrm>
                <a:off x="449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6" name="Line 372"/>
              <p:cNvSpPr>
                <a:spLocks noChangeShapeType="1"/>
              </p:cNvSpPr>
              <p:nvPr/>
            </p:nvSpPr>
            <p:spPr bwMode="auto">
              <a:xfrm>
                <a:off x="451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7" name="Line 373"/>
              <p:cNvSpPr>
                <a:spLocks noChangeShapeType="1"/>
              </p:cNvSpPr>
              <p:nvPr/>
            </p:nvSpPr>
            <p:spPr bwMode="auto">
              <a:xfrm>
                <a:off x="45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8" name="Line 374"/>
              <p:cNvSpPr>
                <a:spLocks noChangeShapeType="1"/>
              </p:cNvSpPr>
              <p:nvPr/>
            </p:nvSpPr>
            <p:spPr bwMode="auto">
              <a:xfrm>
                <a:off x="452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09" name="Line 375"/>
              <p:cNvSpPr>
                <a:spLocks noChangeShapeType="1"/>
              </p:cNvSpPr>
              <p:nvPr/>
            </p:nvSpPr>
            <p:spPr bwMode="auto">
              <a:xfrm>
                <a:off x="454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0" name="Line 376"/>
              <p:cNvSpPr>
                <a:spLocks noChangeShapeType="1"/>
              </p:cNvSpPr>
              <p:nvPr/>
            </p:nvSpPr>
            <p:spPr bwMode="auto">
              <a:xfrm>
                <a:off x="455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1" name="Line 377"/>
              <p:cNvSpPr>
                <a:spLocks noChangeShapeType="1"/>
              </p:cNvSpPr>
              <p:nvPr/>
            </p:nvSpPr>
            <p:spPr bwMode="auto">
              <a:xfrm>
                <a:off x="456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2" name="Line 378"/>
              <p:cNvSpPr>
                <a:spLocks noChangeShapeType="1"/>
              </p:cNvSpPr>
              <p:nvPr/>
            </p:nvSpPr>
            <p:spPr bwMode="auto">
              <a:xfrm>
                <a:off x="457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3" name="Line 379"/>
              <p:cNvSpPr>
                <a:spLocks noChangeShapeType="1"/>
              </p:cNvSpPr>
              <p:nvPr/>
            </p:nvSpPr>
            <p:spPr bwMode="auto">
              <a:xfrm>
                <a:off x="458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4" name="Line 380"/>
              <p:cNvSpPr>
                <a:spLocks noChangeShapeType="1"/>
              </p:cNvSpPr>
              <p:nvPr/>
            </p:nvSpPr>
            <p:spPr bwMode="auto">
              <a:xfrm>
                <a:off x="459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5" name="Line 381"/>
              <p:cNvSpPr>
                <a:spLocks noChangeShapeType="1"/>
              </p:cNvSpPr>
              <p:nvPr/>
            </p:nvSpPr>
            <p:spPr bwMode="auto">
              <a:xfrm>
                <a:off x="460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6" name="Line 382"/>
              <p:cNvSpPr>
                <a:spLocks noChangeShapeType="1"/>
              </p:cNvSpPr>
              <p:nvPr/>
            </p:nvSpPr>
            <p:spPr bwMode="auto">
              <a:xfrm>
                <a:off x="461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7" name="Line 383"/>
              <p:cNvSpPr>
                <a:spLocks noChangeShapeType="1"/>
              </p:cNvSpPr>
              <p:nvPr/>
            </p:nvSpPr>
            <p:spPr bwMode="auto">
              <a:xfrm>
                <a:off x="462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8" name="Line 384"/>
              <p:cNvSpPr>
                <a:spLocks noChangeShapeType="1"/>
              </p:cNvSpPr>
              <p:nvPr/>
            </p:nvSpPr>
            <p:spPr bwMode="auto">
              <a:xfrm>
                <a:off x="464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19" name="Line 385"/>
              <p:cNvSpPr>
                <a:spLocks noChangeShapeType="1"/>
              </p:cNvSpPr>
              <p:nvPr/>
            </p:nvSpPr>
            <p:spPr bwMode="auto">
              <a:xfrm>
                <a:off x="464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0" name="Line 386"/>
              <p:cNvSpPr>
                <a:spLocks noChangeShapeType="1"/>
              </p:cNvSpPr>
              <p:nvPr/>
            </p:nvSpPr>
            <p:spPr bwMode="auto">
              <a:xfrm>
                <a:off x="465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1" name="Line 387"/>
              <p:cNvSpPr>
                <a:spLocks noChangeShapeType="1"/>
              </p:cNvSpPr>
              <p:nvPr/>
            </p:nvSpPr>
            <p:spPr bwMode="auto">
              <a:xfrm>
                <a:off x="467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2" name="Line 388"/>
              <p:cNvSpPr>
                <a:spLocks noChangeShapeType="1"/>
              </p:cNvSpPr>
              <p:nvPr/>
            </p:nvSpPr>
            <p:spPr bwMode="auto">
              <a:xfrm>
                <a:off x="468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3" name="Line 389"/>
              <p:cNvSpPr>
                <a:spLocks noChangeShapeType="1"/>
              </p:cNvSpPr>
              <p:nvPr/>
            </p:nvSpPr>
            <p:spPr bwMode="auto">
              <a:xfrm>
                <a:off x="46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4" name="Line 390"/>
              <p:cNvSpPr>
                <a:spLocks noChangeShapeType="1"/>
              </p:cNvSpPr>
              <p:nvPr/>
            </p:nvSpPr>
            <p:spPr bwMode="auto">
              <a:xfrm>
                <a:off x="470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5" name="Line 391"/>
              <p:cNvSpPr>
                <a:spLocks noChangeShapeType="1"/>
              </p:cNvSpPr>
              <p:nvPr/>
            </p:nvSpPr>
            <p:spPr bwMode="auto">
              <a:xfrm>
                <a:off x="47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6" name="Line 392"/>
              <p:cNvSpPr>
                <a:spLocks noChangeShapeType="1"/>
              </p:cNvSpPr>
              <p:nvPr/>
            </p:nvSpPr>
            <p:spPr bwMode="auto">
              <a:xfrm>
                <a:off x="47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7" name="Line 393"/>
              <p:cNvSpPr>
                <a:spLocks noChangeShapeType="1"/>
              </p:cNvSpPr>
              <p:nvPr/>
            </p:nvSpPr>
            <p:spPr bwMode="auto">
              <a:xfrm>
                <a:off x="473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8" name="Line 394"/>
              <p:cNvSpPr>
                <a:spLocks noChangeShapeType="1"/>
              </p:cNvSpPr>
              <p:nvPr/>
            </p:nvSpPr>
            <p:spPr bwMode="auto">
              <a:xfrm>
                <a:off x="47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29" name="Rectangle 395"/>
              <p:cNvSpPr>
                <a:spLocks noChangeArrowheads="1"/>
              </p:cNvSpPr>
              <p:nvPr/>
            </p:nvSpPr>
            <p:spPr bwMode="auto">
              <a:xfrm>
                <a:off x="4198" y="994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Helvetica" pitchFamily="-83" charset="0"/>
                  </a:rPr>
                  <a:t>450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330" name="Line 396"/>
              <p:cNvSpPr>
                <a:spLocks noChangeShapeType="1"/>
              </p:cNvSpPr>
              <p:nvPr/>
            </p:nvSpPr>
            <p:spPr bwMode="auto">
              <a:xfrm>
                <a:off x="3928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1" name="Line 397"/>
              <p:cNvSpPr>
                <a:spLocks noChangeShapeType="1"/>
              </p:cNvSpPr>
              <p:nvPr/>
            </p:nvSpPr>
            <p:spPr bwMode="auto">
              <a:xfrm>
                <a:off x="3944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2" name="Line 398"/>
              <p:cNvSpPr>
                <a:spLocks noChangeShapeType="1"/>
              </p:cNvSpPr>
              <p:nvPr/>
            </p:nvSpPr>
            <p:spPr bwMode="auto">
              <a:xfrm>
                <a:off x="3952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3" name="Line 399"/>
              <p:cNvSpPr>
                <a:spLocks noChangeShapeType="1"/>
              </p:cNvSpPr>
              <p:nvPr/>
            </p:nvSpPr>
            <p:spPr bwMode="auto">
              <a:xfrm>
                <a:off x="3960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4" name="Line 400"/>
              <p:cNvSpPr>
                <a:spLocks noChangeShapeType="1"/>
              </p:cNvSpPr>
              <p:nvPr/>
            </p:nvSpPr>
            <p:spPr bwMode="auto">
              <a:xfrm>
                <a:off x="3976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5" name="Line 401"/>
              <p:cNvSpPr>
                <a:spLocks noChangeShapeType="1"/>
              </p:cNvSpPr>
              <p:nvPr/>
            </p:nvSpPr>
            <p:spPr bwMode="auto">
              <a:xfrm>
                <a:off x="3984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6" name="Line 402"/>
              <p:cNvSpPr>
                <a:spLocks noChangeShapeType="1"/>
              </p:cNvSpPr>
              <p:nvPr/>
            </p:nvSpPr>
            <p:spPr bwMode="auto">
              <a:xfrm>
                <a:off x="3992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7" name="Line 403"/>
              <p:cNvSpPr>
                <a:spLocks noChangeShapeType="1"/>
              </p:cNvSpPr>
              <p:nvPr/>
            </p:nvSpPr>
            <p:spPr bwMode="auto">
              <a:xfrm>
                <a:off x="4008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8" name="Line 404"/>
              <p:cNvSpPr>
                <a:spLocks noChangeShapeType="1"/>
              </p:cNvSpPr>
              <p:nvPr/>
            </p:nvSpPr>
            <p:spPr bwMode="auto">
              <a:xfrm>
                <a:off x="4016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39" name="Line 405"/>
              <p:cNvSpPr>
                <a:spLocks noChangeShapeType="1"/>
              </p:cNvSpPr>
              <p:nvPr/>
            </p:nvSpPr>
            <p:spPr bwMode="auto">
              <a:xfrm>
                <a:off x="4024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40" name="Line 406"/>
              <p:cNvSpPr>
                <a:spLocks noChangeShapeType="1"/>
              </p:cNvSpPr>
              <p:nvPr/>
            </p:nvSpPr>
            <p:spPr bwMode="auto">
              <a:xfrm>
                <a:off x="4040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41" name="Line 407"/>
              <p:cNvSpPr>
                <a:spLocks noChangeShapeType="1"/>
              </p:cNvSpPr>
              <p:nvPr/>
            </p:nvSpPr>
            <p:spPr bwMode="auto">
              <a:xfrm>
                <a:off x="4048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8342" name="Line 408"/>
              <p:cNvSpPr>
                <a:spLocks noChangeShapeType="1"/>
              </p:cNvSpPr>
              <p:nvPr/>
            </p:nvSpPr>
            <p:spPr bwMode="auto">
              <a:xfrm>
                <a:off x="4056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</p:grpSp>
        <p:sp>
          <p:nvSpPr>
            <p:cNvPr id="168343" name="Line 410"/>
            <p:cNvSpPr>
              <a:spLocks noChangeShapeType="1"/>
            </p:cNvSpPr>
            <p:nvPr/>
          </p:nvSpPr>
          <p:spPr bwMode="auto">
            <a:xfrm>
              <a:off x="407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44" name="Line 411"/>
            <p:cNvSpPr>
              <a:spLocks noChangeShapeType="1"/>
            </p:cNvSpPr>
            <p:nvPr/>
          </p:nvSpPr>
          <p:spPr bwMode="auto">
            <a:xfrm>
              <a:off x="408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45" name="Line 412"/>
            <p:cNvSpPr>
              <a:spLocks noChangeShapeType="1"/>
            </p:cNvSpPr>
            <p:nvPr/>
          </p:nvSpPr>
          <p:spPr bwMode="auto">
            <a:xfrm>
              <a:off x="408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46" name="Line 413"/>
            <p:cNvSpPr>
              <a:spLocks noChangeShapeType="1"/>
            </p:cNvSpPr>
            <p:nvPr/>
          </p:nvSpPr>
          <p:spPr bwMode="auto">
            <a:xfrm>
              <a:off x="410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47" name="Line 414"/>
            <p:cNvSpPr>
              <a:spLocks noChangeShapeType="1"/>
            </p:cNvSpPr>
            <p:nvPr/>
          </p:nvSpPr>
          <p:spPr bwMode="auto">
            <a:xfrm>
              <a:off x="411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48" name="Line 415"/>
            <p:cNvSpPr>
              <a:spLocks noChangeShapeType="1"/>
            </p:cNvSpPr>
            <p:nvPr/>
          </p:nvSpPr>
          <p:spPr bwMode="auto">
            <a:xfrm>
              <a:off x="412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49" name="Line 416"/>
            <p:cNvSpPr>
              <a:spLocks noChangeShapeType="1"/>
            </p:cNvSpPr>
            <p:nvPr/>
          </p:nvSpPr>
          <p:spPr bwMode="auto">
            <a:xfrm>
              <a:off x="413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0" name="Line 417"/>
            <p:cNvSpPr>
              <a:spLocks noChangeShapeType="1"/>
            </p:cNvSpPr>
            <p:nvPr/>
          </p:nvSpPr>
          <p:spPr bwMode="auto">
            <a:xfrm>
              <a:off x="414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1" name="Line 418"/>
            <p:cNvSpPr>
              <a:spLocks noChangeShapeType="1"/>
            </p:cNvSpPr>
            <p:nvPr/>
          </p:nvSpPr>
          <p:spPr bwMode="auto">
            <a:xfrm>
              <a:off x="415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2" name="Line 419"/>
            <p:cNvSpPr>
              <a:spLocks noChangeShapeType="1"/>
            </p:cNvSpPr>
            <p:nvPr/>
          </p:nvSpPr>
          <p:spPr bwMode="auto">
            <a:xfrm>
              <a:off x="416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3" name="Line 420"/>
            <p:cNvSpPr>
              <a:spLocks noChangeShapeType="1"/>
            </p:cNvSpPr>
            <p:nvPr/>
          </p:nvSpPr>
          <p:spPr bwMode="auto">
            <a:xfrm>
              <a:off x="417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4" name="Line 421"/>
            <p:cNvSpPr>
              <a:spLocks noChangeShapeType="1"/>
            </p:cNvSpPr>
            <p:nvPr/>
          </p:nvSpPr>
          <p:spPr bwMode="auto">
            <a:xfrm>
              <a:off x="418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5" name="Line 422"/>
            <p:cNvSpPr>
              <a:spLocks noChangeShapeType="1"/>
            </p:cNvSpPr>
            <p:nvPr/>
          </p:nvSpPr>
          <p:spPr bwMode="auto">
            <a:xfrm>
              <a:off x="420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6" name="Line 423"/>
            <p:cNvSpPr>
              <a:spLocks noChangeShapeType="1"/>
            </p:cNvSpPr>
            <p:nvPr/>
          </p:nvSpPr>
          <p:spPr bwMode="auto">
            <a:xfrm>
              <a:off x="420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7" name="Line 424"/>
            <p:cNvSpPr>
              <a:spLocks noChangeShapeType="1"/>
            </p:cNvSpPr>
            <p:nvPr/>
          </p:nvSpPr>
          <p:spPr bwMode="auto">
            <a:xfrm>
              <a:off x="421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8" name="Line 425"/>
            <p:cNvSpPr>
              <a:spLocks noChangeShapeType="1"/>
            </p:cNvSpPr>
            <p:nvPr/>
          </p:nvSpPr>
          <p:spPr bwMode="auto">
            <a:xfrm>
              <a:off x="423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59" name="Line 426"/>
            <p:cNvSpPr>
              <a:spLocks noChangeShapeType="1"/>
            </p:cNvSpPr>
            <p:nvPr/>
          </p:nvSpPr>
          <p:spPr bwMode="auto">
            <a:xfrm>
              <a:off x="424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0" name="Line 427"/>
            <p:cNvSpPr>
              <a:spLocks noChangeShapeType="1"/>
            </p:cNvSpPr>
            <p:nvPr/>
          </p:nvSpPr>
          <p:spPr bwMode="auto">
            <a:xfrm>
              <a:off x="424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1" name="Line 428"/>
            <p:cNvSpPr>
              <a:spLocks noChangeShapeType="1"/>
            </p:cNvSpPr>
            <p:nvPr/>
          </p:nvSpPr>
          <p:spPr bwMode="auto">
            <a:xfrm>
              <a:off x="426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2" name="Line 429"/>
            <p:cNvSpPr>
              <a:spLocks noChangeShapeType="1"/>
            </p:cNvSpPr>
            <p:nvPr/>
          </p:nvSpPr>
          <p:spPr bwMode="auto">
            <a:xfrm>
              <a:off x="427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3" name="Line 430"/>
            <p:cNvSpPr>
              <a:spLocks noChangeShapeType="1"/>
            </p:cNvSpPr>
            <p:nvPr/>
          </p:nvSpPr>
          <p:spPr bwMode="auto">
            <a:xfrm>
              <a:off x="428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4" name="Line 431"/>
            <p:cNvSpPr>
              <a:spLocks noChangeShapeType="1"/>
            </p:cNvSpPr>
            <p:nvPr/>
          </p:nvSpPr>
          <p:spPr bwMode="auto">
            <a:xfrm>
              <a:off x="429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5" name="Line 432"/>
            <p:cNvSpPr>
              <a:spLocks noChangeShapeType="1"/>
            </p:cNvSpPr>
            <p:nvPr/>
          </p:nvSpPr>
          <p:spPr bwMode="auto">
            <a:xfrm>
              <a:off x="430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6" name="Line 433"/>
            <p:cNvSpPr>
              <a:spLocks noChangeShapeType="1"/>
            </p:cNvSpPr>
            <p:nvPr/>
          </p:nvSpPr>
          <p:spPr bwMode="auto">
            <a:xfrm>
              <a:off x="431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7" name="Line 434"/>
            <p:cNvSpPr>
              <a:spLocks noChangeShapeType="1"/>
            </p:cNvSpPr>
            <p:nvPr/>
          </p:nvSpPr>
          <p:spPr bwMode="auto">
            <a:xfrm>
              <a:off x="432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8" name="Line 435"/>
            <p:cNvSpPr>
              <a:spLocks noChangeShapeType="1"/>
            </p:cNvSpPr>
            <p:nvPr/>
          </p:nvSpPr>
          <p:spPr bwMode="auto">
            <a:xfrm>
              <a:off x="433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69" name="Line 436"/>
            <p:cNvSpPr>
              <a:spLocks noChangeShapeType="1"/>
            </p:cNvSpPr>
            <p:nvPr/>
          </p:nvSpPr>
          <p:spPr bwMode="auto">
            <a:xfrm>
              <a:off x="434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0" name="Line 437"/>
            <p:cNvSpPr>
              <a:spLocks noChangeShapeType="1"/>
            </p:cNvSpPr>
            <p:nvPr/>
          </p:nvSpPr>
          <p:spPr bwMode="auto">
            <a:xfrm>
              <a:off x="436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1" name="Line 438"/>
            <p:cNvSpPr>
              <a:spLocks noChangeShapeType="1"/>
            </p:cNvSpPr>
            <p:nvPr/>
          </p:nvSpPr>
          <p:spPr bwMode="auto">
            <a:xfrm>
              <a:off x="436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2" name="Line 439"/>
            <p:cNvSpPr>
              <a:spLocks noChangeShapeType="1"/>
            </p:cNvSpPr>
            <p:nvPr/>
          </p:nvSpPr>
          <p:spPr bwMode="auto">
            <a:xfrm>
              <a:off x="437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3" name="Line 440"/>
            <p:cNvSpPr>
              <a:spLocks noChangeShapeType="1"/>
            </p:cNvSpPr>
            <p:nvPr/>
          </p:nvSpPr>
          <p:spPr bwMode="auto">
            <a:xfrm>
              <a:off x="439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4" name="Line 441"/>
            <p:cNvSpPr>
              <a:spLocks noChangeShapeType="1"/>
            </p:cNvSpPr>
            <p:nvPr/>
          </p:nvSpPr>
          <p:spPr bwMode="auto">
            <a:xfrm>
              <a:off x="440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5" name="Line 442"/>
            <p:cNvSpPr>
              <a:spLocks noChangeShapeType="1"/>
            </p:cNvSpPr>
            <p:nvPr/>
          </p:nvSpPr>
          <p:spPr bwMode="auto">
            <a:xfrm>
              <a:off x="440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6" name="Line 443"/>
            <p:cNvSpPr>
              <a:spLocks noChangeShapeType="1"/>
            </p:cNvSpPr>
            <p:nvPr/>
          </p:nvSpPr>
          <p:spPr bwMode="auto">
            <a:xfrm>
              <a:off x="442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7" name="Line 444"/>
            <p:cNvSpPr>
              <a:spLocks noChangeShapeType="1"/>
            </p:cNvSpPr>
            <p:nvPr/>
          </p:nvSpPr>
          <p:spPr bwMode="auto">
            <a:xfrm>
              <a:off x="443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8" name="Line 445"/>
            <p:cNvSpPr>
              <a:spLocks noChangeShapeType="1"/>
            </p:cNvSpPr>
            <p:nvPr/>
          </p:nvSpPr>
          <p:spPr bwMode="auto">
            <a:xfrm>
              <a:off x="444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79" name="Line 446"/>
            <p:cNvSpPr>
              <a:spLocks noChangeShapeType="1"/>
            </p:cNvSpPr>
            <p:nvPr/>
          </p:nvSpPr>
          <p:spPr bwMode="auto">
            <a:xfrm>
              <a:off x="445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0" name="Line 447"/>
            <p:cNvSpPr>
              <a:spLocks noChangeShapeType="1"/>
            </p:cNvSpPr>
            <p:nvPr/>
          </p:nvSpPr>
          <p:spPr bwMode="auto">
            <a:xfrm>
              <a:off x="446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1" name="Line 448"/>
            <p:cNvSpPr>
              <a:spLocks noChangeShapeType="1"/>
            </p:cNvSpPr>
            <p:nvPr/>
          </p:nvSpPr>
          <p:spPr bwMode="auto">
            <a:xfrm>
              <a:off x="447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2" name="Line 449"/>
            <p:cNvSpPr>
              <a:spLocks noChangeShapeType="1"/>
            </p:cNvSpPr>
            <p:nvPr/>
          </p:nvSpPr>
          <p:spPr bwMode="auto">
            <a:xfrm>
              <a:off x="448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3" name="Line 450"/>
            <p:cNvSpPr>
              <a:spLocks noChangeShapeType="1"/>
            </p:cNvSpPr>
            <p:nvPr/>
          </p:nvSpPr>
          <p:spPr bwMode="auto">
            <a:xfrm>
              <a:off x="449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4" name="Line 451"/>
            <p:cNvSpPr>
              <a:spLocks noChangeShapeType="1"/>
            </p:cNvSpPr>
            <p:nvPr/>
          </p:nvSpPr>
          <p:spPr bwMode="auto">
            <a:xfrm>
              <a:off x="450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5" name="Line 452"/>
            <p:cNvSpPr>
              <a:spLocks noChangeShapeType="1"/>
            </p:cNvSpPr>
            <p:nvPr/>
          </p:nvSpPr>
          <p:spPr bwMode="auto">
            <a:xfrm>
              <a:off x="452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6" name="Line 453"/>
            <p:cNvSpPr>
              <a:spLocks noChangeShapeType="1"/>
            </p:cNvSpPr>
            <p:nvPr/>
          </p:nvSpPr>
          <p:spPr bwMode="auto">
            <a:xfrm>
              <a:off x="452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7" name="Line 454"/>
            <p:cNvSpPr>
              <a:spLocks noChangeShapeType="1"/>
            </p:cNvSpPr>
            <p:nvPr/>
          </p:nvSpPr>
          <p:spPr bwMode="auto">
            <a:xfrm>
              <a:off x="453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8" name="Line 455"/>
            <p:cNvSpPr>
              <a:spLocks noChangeShapeType="1"/>
            </p:cNvSpPr>
            <p:nvPr/>
          </p:nvSpPr>
          <p:spPr bwMode="auto">
            <a:xfrm>
              <a:off x="455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89" name="Line 456"/>
            <p:cNvSpPr>
              <a:spLocks noChangeShapeType="1"/>
            </p:cNvSpPr>
            <p:nvPr/>
          </p:nvSpPr>
          <p:spPr bwMode="auto">
            <a:xfrm>
              <a:off x="456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0" name="Line 457"/>
            <p:cNvSpPr>
              <a:spLocks noChangeShapeType="1"/>
            </p:cNvSpPr>
            <p:nvPr/>
          </p:nvSpPr>
          <p:spPr bwMode="auto">
            <a:xfrm>
              <a:off x="456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1" name="Line 458"/>
            <p:cNvSpPr>
              <a:spLocks noChangeShapeType="1"/>
            </p:cNvSpPr>
            <p:nvPr/>
          </p:nvSpPr>
          <p:spPr bwMode="auto">
            <a:xfrm>
              <a:off x="458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2" name="Line 459"/>
            <p:cNvSpPr>
              <a:spLocks noChangeShapeType="1"/>
            </p:cNvSpPr>
            <p:nvPr/>
          </p:nvSpPr>
          <p:spPr bwMode="auto">
            <a:xfrm>
              <a:off x="459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3" name="Line 460"/>
            <p:cNvSpPr>
              <a:spLocks noChangeShapeType="1"/>
            </p:cNvSpPr>
            <p:nvPr/>
          </p:nvSpPr>
          <p:spPr bwMode="auto">
            <a:xfrm>
              <a:off x="460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4" name="Line 461"/>
            <p:cNvSpPr>
              <a:spLocks noChangeShapeType="1"/>
            </p:cNvSpPr>
            <p:nvPr/>
          </p:nvSpPr>
          <p:spPr bwMode="auto">
            <a:xfrm>
              <a:off x="461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5" name="Line 462"/>
            <p:cNvSpPr>
              <a:spLocks noChangeShapeType="1"/>
            </p:cNvSpPr>
            <p:nvPr/>
          </p:nvSpPr>
          <p:spPr bwMode="auto">
            <a:xfrm>
              <a:off x="462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6" name="Line 463"/>
            <p:cNvSpPr>
              <a:spLocks noChangeShapeType="1"/>
            </p:cNvSpPr>
            <p:nvPr/>
          </p:nvSpPr>
          <p:spPr bwMode="auto">
            <a:xfrm>
              <a:off x="463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7" name="Line 464"/>
            <p:cNvSpPr>
              <a:spLocks noChangeShapeType="1"/>
            </p:cNvSpPr>
            <p:nvPr/>
          </p:nvSpPr>
          <p:spPr bwMode="auto">
            <a:xfrm>
              <a:off x="464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8" name="Line 465"/>
            <p:cNvSpPr>
              <a:spLocks noChangeShapeType="1"/>
            </p:cNvSpPr>
            <p:nvPr/>
          </p:nvSpPr>
          <p:spPr bwMode="auto">
            <a:xfrm>
              <a:off x="465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399" name="Line 466"/>
            <p:cNvSpPr>
              <a:spLocks noChangeShapeType="1"/>
            </p:cNvSpPr>
            <p:nvPr/>
          </p:nvSpPr>
          <p:spPr bwMode="auto">
            <a:xfrm>
              <a:off x="466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400" name="Line 467"/>
            <p:cNvSpPr>
              <a:spLocks noChangeShapeType="1"/>
            </p:cNvSpPr>
            <p:nvPr/>
          </p:nvSpPr>
          <p:spPr bwMode="auto">
            <a:xfrm>
              <a:off x="468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401" name="Line 468"/>
            <p:cNvSpPr>
              <a:spLocks noChangeShapeType="1"/>
            </p:cNvSpPr>
            <p:nvPr/>
          </p:nvSpPr>
          <p:spPr bwMode="auto">
            <a:xfrm>
              <a:off x="468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402" name="Line 469"/>
            <p:cNvSpPr>
              <a:spLocks noChangeShapeType="1"/>
            </p:cNvSpPr>
            <p:nvPr/>
          </p:nvSpPr>
          <p:spPr bwMode="auto">
            <a:xfrm>
              <a:off x="469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403" name="Line 470"/>
            <p:cNvSpPr>
              <a:spLocks noChangeShapeType="1"/>
            </p:cNvSpPr>
            <p:nvPr/>
          </p:nvSpPr>
          <p:spPr bwMode="auto">
            <a:xfrm>
              <a:off x="471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8404" name="Rectangle 471"/>
            <p:cNvSpPr>
              <a:spLocks noChangeArrowheads="1"/>
            </p:cNvSpPr>
            <p:nvPr/>
          </p:nvSpPr>
          <p:spPr bwMode="auto">
            <a:xfrm>
              <a:off x="4114" y="2586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10,405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405" name="Rectangle 472"/>
            <p:cNvSpPr>
              <a:spLocks noChangeArrowheads="1"/>
            </p:cNvSpPr>
            <p:nvPr/>
          </p:nvSpPr>
          <p:spPr bwMode="auto">
            <a:xfrm>
              <a:off x="4114" y="3090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Helvetica" pitchFamily="-83" charset="0"/>
                </a:rPr>
                <a:t>99,713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406" name="Rectangle 473"/>
            <p:cNvSpPr>
              <a:spLocks noChangeArrowheads="1"/>
            </p:cNvSpPr>
            <p:nvPr/>
          </p:nvSpPr>
          <p:spPr bwMode="auto">
            <a:xfrm>
              <a:off x="3408" y="864"/>
              <a:ext cx="2280" cy="2640"/>
            </a:xfrm>
            <a:prstGeom prst="rect">
              <a:avLst/>
            </a:prstGeom>
            <a:noFill/>
            <a:ln w="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42" name="Rectangle 718"/>
            <p:cNvSpPr>
              <a:spLocks noChangeArrowheads="1"/>
            </p:cNvSpPr>
            <p:nvPr/>
          </p:nvSpPr>
          <p:spPr bwMode="auto">
            <a:xfrm>
              <a:off x="5112" y="1080"/>
              <a:ext cx="4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33.4 GB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43" name="Rectangle 719"/>
            <p:cNvSpPr>
              <a:spLocks noChangeArrowheads="1"/>
            </p:cNvSpPr>
            <p:nvPr/>
          </p:nvSpPr>
          <p:spPr bwMode="auto">
            <a:xfrm>
              <a:off x="5112" y="1800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118 GB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44" name="Rectangle 720"/>
            <p:cNvSpPr>
              <a:spLocks noChangeArrowheads="1"/>
            </p:cNvSpPr>
            <p:nvPr/>
          </p:nvSpPr>
          <p:spPr bwMode="auto">
            <a:xfrm>
              <a:off x="5112" y="2376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154 GB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45" name="Rectangle 721"/>
            <p:cNvSpPr>
              <a:spLocks noChangeArrowheads="1"/>
            </p:cNvSpPr>
            <p:nvPr/>
          </p:nvSpPr>
          <p:spPr bwMode="auto">
            <a:xfrm>
              <a:off x="5112" y="3168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10.2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46" name="Rectangle 722"/>
            <p:cNvSpPr>
              <a:spLocks noChangeArrowheads="1"/>
            </p:cNvSpPr>
            <p:nvPr/>
          </p:nvSpPr>
          <p:spPr bwMode="auto">
            <a:xfrm>
              <a:off x="5390" y="3168"/>
              <a:ext cx="1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Helvetica" pitchFamily="-83" charset="0"/>
                </a:rPr>
                <a:t>TB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51" name="Freeform 291"/>
            <p:cNvSpPr>
              <a:spLocks/>
            </p:cNvSpPr>
            <p:nvPr/>
          </p:nvSpPr>
          <p:spPr bwMode="auto">
            <a:xfrm>
              <a:off x="3610" y="316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52" name="Freeform 291"/>
            <p:cNvSpPr>
              <a:spLocks/>
            </p:cNvSpPr>
            <p:nvPr/>
          </p:nvSpPr>
          <p:spPr bwMode="auto">
            <a:xfrm>
              <a:off x="4767" y="316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53" name="Freeform 291"/>
            <p:cNvSpPr>
              <a:spLocks/>
            </p:cNvSpPr>
            <p:nvPr/>
          </p:nvSpPr>
          <p:spPr bwMode="auto">
            <a:xfrm>
              <a:off x="3610" y="960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654" name="Freeform 291"/>
            <p:cNvSpPr>
              <a:spLocks/>
            </p:cNvSpPr>
            <p:nvPr/>
          </p:nvSpPr>
          <p:spPr bwMode="auto">
            <a:xfrm>
              <a:off x="4767" y="960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8656" name="Text Box 720"/>
          <p:cNvSpPr txBox="1">
            <a:spLocks noChangeArrowheads="1"/>
          </p:cNvSpPr>
          <p:nvPr/>
        </p:nvSpPr>
        <p:spPr bwMode="auto">
          <a:xfrm>
            <a:off x="838200" y="1828800"/>
            <a:ext cx="38100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Helvetica" pitchFamily="-83" charset="0"/>
              </a:rPr>
              <a:t>1,800 computers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Helvetica" pitchFamily="-83" charset="0"/>
              </a:rPr>
              <a:t>43,171 vertices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Helvetica" pitchFamily="-83" charset="0"/>
              </a:rPr>
              <a:t>11,072 processes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Helvetica" pitchFamily="-83" charset="0"/>
              </a:rPr>
              <a:t>11.5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Dryad applications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General-purpose refinement rules</a:t>
            </a:r>
          </a:p>
          <a:p>
            <a:r>
              <a:rPr lang="en-US"/>
              <a:t>Processes formed from subgraphs</a:t>
            </a:r>
          </a:p>
          <a:p>
            <a:pPr lvl="1"/>
            <a:r>
              <a:rPr lang="en-US"/>
              <a:t>Re-arrange computations, change I/O type</a:t>
            </a:r>
            <a:endParaRPr lang="en-US">
              <a:ea typeface="Arial" pitchFamily="-83" charset="0"/>
              <a:cs typeface="Arial" pitchFamily="-83" charset="0"/>
            </a:endParaRPr>
          </a:p>
          <a:p>
            <a:r>
              <a:rPr lang="en-US" b="1" i="1"/>
              <a:t>Application code not modified</a:t>
            </a:r>
            <a:endParaRPr lang="en-US"/>
          </a:p>
          <a:p>
            <a:pPr lvl="1"/>
            <a:r>
              <a:rPr lang="en-US"/>
              <a:t>System at liberty to make optimization choices</a:t>
            </a:r>
          </a:p>
          <a:p>
            <a:r>
              <a:rPr lang="en-US"/>
              <a:t>High-level front ends hide this from user</a:t>
            </a:r>
          </a:p>
          <a:p>
            <a:pPr lvl="1"/>
            <a:r>
              <a:rPr lang="en-US"/>
              <a:t>SQL query planner,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: </a:t>
            </a:r>
            <a:r>
              <a:rPr lang="en-US" dirty="0" err="1" smtClean="0"/>
              <a:t>PageRank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Ranks web pages by propagating scores along hyperlink structure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95" name="Oval 94"/>
          <p:cNvSpPr/>
          <p:nvPr/>
        </p:nvSpPr>
        <p:spPr bwMode="auto">
          <a:xfrm>
            <a:off x="5180269" y="2908912"/>
            <a:ext cx="618978" cy="61897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7517058" y="4740813"/>
            <a:ext cx="618978" cy="61897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6727714" y="3812346"/>
            <a:ext cx="618978" cy="61897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580405" y="4867421"/>
            <a:ext cx="618978" cy="61897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8136036" y="2907324"/>
            <a:ext cx="618978" cy="61897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4038600" y="4121835"/>
            <a:ext cx="618978" cy="61897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01" name="Straight Arrow Connector 100"/>
          <p:cNvCxnSpPr>
            <a:stCxn id="100" idx="7"/>
            <a:endCxn id="95" idx="3"/>
          </p:cNvCxnSpPr>
          <p:nvPr/>
        </p:nvCxnSpPr>
        <p:spPr bwMode="auto">
          <a:xfrm rot="5400000" flipH="1" flipV="1">
            <a:off x="4531308" y="3472872"/>
            <a:ext cx="775239" cy="703985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96" idx="2"/>
            <a:endCxn id="98" idx="6"/>
          </p:cNvCxnSpPr>
          <p:nvPr/>
        </p:nvCxnSpPr>
        <p:spPr bwMode="auto">
          <a:xfrm rot="10800000" flipV="1">
            <a:off x="6199384" y="5050302"/>
            <a:ext cx="1317675" cy="126608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rot="5400000">
            <a:off x="7507396" y="3927810"/>
            <a:ext cx="1255269" cy="411084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V="1">
            <a:off x="7299166" y="3388242"/>
            <a:ext cx="890975" cy="559044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5768819" y="3377127"/>
            <a:ext cx="1000125" cy="600075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5" idx="6"/>
          </p:cNvCxnSpPr>
          <p:nvPr/>
        </p:nvCxnSpPr>
        <p:spPr bwMode="auto">
          <a:xfrm flipV="1">
            <a:off x="5799247" y="3216813"/>
            <a:ext cx="2336789" cy="1588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4616293" y="4577277"/>
            <a:ext cx="964112" cy="473025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98" idx="7"/>
            <a:endCxn id="97" idx="3"/>
          </p:cNvCxnSpPr>
          <p:nvPr/>
        </p:nvCxnSpPr>
        <p:spPr bwMode="auto">
          <a:xfrm rot="5400000" flipH="1" flipV="1">
            <a:off x="6154857" y="4294562"/>
            <a:ext cx="617391" cy="709625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Oval 108"/>
          <p:cNvSpPr/>
          <p:nvPr/>
        </p:nvSpPr>
        <p:spPr bwMode="auto">
          <a:xfrm>
            <a:off x="5180269" y="2910548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 rot="16200000" flipV="1">
            <a:off x="5016343" y="4062927"/>
            <a:ext cx="1333500" cy="266700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Oval 110"/>
          <p:cNvSpPr/>
          <p:nvPr/>
        </p:nvSpPr>
        <p:spPr bwMode="auto">
          <a:xfrm>
            <a:off x="5180269" y="2910548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727714" y="3812346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727714" y="3812346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8136036" y="2910548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8136036" y="2913772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7517058" y="4740813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7517058" y="4740813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5580405" y="4867421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5580405" y="4867422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4038600" y="4121835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4038600" y="4121835"/>
            <a:ext cx="618978" cy="618978"/>
          </a:xfrm>
          <a:prstGeom prst="ellipse">
            <a:avLst/>
          </a:prstGeom>
          <a:solidFill>
            <a:srgbClr val="000099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48" tIns="45676" rIns="91348" bIns="45676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 rot="16200000" flipV="1">
            <a:off x="7191078" y="4385046"/>
            <a:ext cx="463941" cy="387248"/>
          </a:xfrm>
          <a:prstGeom prst="straightConnector1">
            <a:avLst/>
          </a:prstGeom>
          <a:solidFill>
            <a:srgbClr val="FF5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457200" y="2667000"/>
            <a:ext cx="3733800" cy="2462124"/>
          </a:xfrm>
          <a:prstGeom prst="rect">
            <a:avLst/>
          </a:prstGeom>
          <a:noFill/>
        </p:spPr>
        <p:txBody>
          <a:bodyPr wrap="square" lIns="91348" tIns="45676" rIns="91348" bIns="45676" rtlCol="0">
            <a:spAutoFit/>
          </a:bodyPr>
          <a:lstStyle/>
          <a:p>
            <a:r>
              <a:rPr lang="en-US" sz="2200" dirty="0" smtClean="0"/>
              <a:t>Each iteration as an SQL query:</a:t>
            </a:r>
          </a:p>
          <a:p>
            <a:endParaRPr lang="en-US" sz="2200" dirty="0" smtClean="0"/>
          </a:p>
          <a:p>
            <a:pPr marL="342558" indent="-342558">
              <a:buAutoNum type="arabicPeriod"/>
            </a:pPr>
            <a:r>
              <a:rPr lang="en-US" sz="2200" dirty="0" smtClean="0"/>
              <a:t>Join </a:t>
            </a:r>
            <a:r>
              <a:rPr lang="en-US" sz="2200" b="1" dirty="0" smtClean="0"/>
              <a:t>edges </a:t>
            </a:r>
            <a:r>
              <a:rPr lang="en-US" sz="2200" dirty="0" smtClean="0"/>
              <a:t>with </a:t>
            </a:r>
            <a:r>
              <a:rPr lang="en-US" sz="2200" b="1" dirty="0" smtClean="0"/>
              <a:t>ranks</a:t>
            </a:r>
          </a:p>
          <a:p>
            <a:pPr marL="342558" indent="-342558">
              <a:buAutoNum type="arabicPeriod"/>
            </a:pPr>
            <a:r>
              <a:rPr lang="en-US" sz="2200" dirty="0" smtClean="0"/>
              <a:t>Distribute </a:t>
            </a:r>
            <a:r>
              <a:rPr lang="en-US" sz="2200" b="1" dirty="0" smtClean="0"/>
              <a:t>ranks</a:t>
            </a:r>
            <a:r>
              <a:rPr lang="en-US" sz="2200" dirty="0" smtClean="0"/>
              <a:t> on </a:t>
            </a:r>
            <a:r>
              <a:rPr lang="en-US" sz="2200" b="1" dirty="0" smtClean="0"/>
              <a:t>edges</a:t>
            </a:r>
          </a:p>
          <a:p>
            <a:pPr marL="342558" indent="-342558">
              <a:buAutoNum type="arabicPeriod"/>
            </a:pPr>
            <a:r>
              <a:rPr lang="en-US" sz="2200" dirty="0" err="1" smtClean="0"/>
              <a:t>GroupBy</a:t>
            </a:r>
            <a:r>
              <a:rPr lang="en-US" sz="2200" dirty="0" smtClean="0"/>
              <a:t> edge destination</a:t>
            </a:r>
          </a:p>
          <a:p>
            <a:pPr marL="342558" indent="-342558">
              <a:buAutoNum type="arabicPeriod"/>
            </a:pPr>
            <a:r>
              <a:rPr lang="en-US" sz="2200" dirty="0" smtClean="0"/>
              <a:t>Aggregate into </a:t>
            </a:r>
            <a:r>
              <a:rPr lang="en-US" sz="2200" b="1" dirty="0" smtClean="0"/>
              <a:t>ranks</a:t>
            </a:r>
            <a:endParaRPr lang="en-US" sz="2200" dirty="0" smtClean="0"/>
          </a:p>
          <a:p>
            <a:pPr marL="342558" indent="-342558">
              <a:buAutoNum type="arabicPeriod"/>
            </a:pPr>
            <a:r>
              <a:rPr lang="en-US" sz="2200" dirty="0" smtClean="0"/>
              <a:t>Repeat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22906E-7 L 0.02396 -0.02869 " pathEditMode="relative" ptsTypes="AA">
                                      <p:cBhvr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50764E-6 L 0.03125 0.0273 " pathEditMode="relative" ptsTypes="AA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0597E-6 L 0.03021 0.020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50255E-6 L 0.03125 -4.50255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36927E-6 L -0.00851 -0.04327 " pathEditMode="relative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9.9491E-7 L 0.02604 -0.03378 " pathEditMode="relative" ptsTypes="AA">
                                      <p:cBhvr>
                                        <p:cTn id="1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34 -0.02106 " pathEditMode="relative" ptsTypes="AA">
                                      <p:cBhvr>
                                        <p:cTn id="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02934 -0.021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8 0.04512 " pathEditMode="relative" ptsTypes="AA">
                                      <p:cBhvr>
                                        <p:cTn id="2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8 0.04512 " pathEditMode="relative" ptsTypes="AA">
                                      <p:cBhvr>
                                        <p:cTn id="2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87182E-6 L -0.03438 6.87182E-6 " pathEditMode="relative" ptsTypes="AA">
                                      <p:cBhvr>
                                        <p:cTn id="2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9588E-6 L -0.02344 -0.037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-0.02869 L 0.12483 -0.1765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-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0273 L 0.16927 0.1314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02083 L 0.16858 0.1087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-4.54987E-6 L 0.32326 -4.5498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4327 L -0.04375 -0.2848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12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 -0.0338 L 0.12552 -0.1539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-6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2106 L 0.15399 -0.131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2106 L 0.15399 -0.1310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5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0.04514 L -0.0677 0.26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0.04468 L -0.0677 0.265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8 2.96296E-6 L -0.21181 0.0185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03796 L -0.08628 -0.135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83 -0.17662 L 0.15608 -0.149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58 0.1088 L 0.16007 0.065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13148 L 0.19861 0.110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1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26 -4.81481E-6 L 0.31146 0.0446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2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-0.28542 L -0.00851 -0.2854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52 -0.15394 L 0.15486 -0.1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1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99 -0.13148 L 0.14219 -0.0872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2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99 -0.13148 L 0.14219 -0.0877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2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 0.2669 L -0.10208 0.2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 0.26644 L -0.09114 0.228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1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81 0.01852 L -0.18577 -0.015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9 -0.13542 L -0.05695 -0.1564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8 -0.14931 L 0.2941 -0.0446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0.06551 L 0.12483 -0.1766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12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0.11042 L 0.32326 1.11111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5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.04514 L 0.25556 0.2659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28535 L 0.27952 -0.2848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86 -0.175 L 0.27951 -0.2849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5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19 -0.08634 L 0.08629 0.1349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19 -0.08634 L 0.08629 0.1340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4 0.22848 L -0.15399 0.1310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4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08 0.2669 L -0.27951 0.2854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77 -0.01527 L -0.08629 -0.1349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-6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5 -0.15648 L 0.06771 -0.266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9" grpId="3" animBg="1"/>
      <p:bldP spid="111" grpId="0" animBg="1"/>
      <p:bldP spid="111" grpId="1" animBg="1"/>
      <p:bldP spid="111" grpId="2" animBg="1"/>
      <p:bldP spid="111" grpId="3" animBg="1"/>
      <p:bldP spid="112" grpId="0" animBg="1"/>
      <p:bldP spid="112" grpId="1" animBg="1"/>
      <p:bldP spid="112" grpId="2" animBg="1"/>
      <p:bldP spid="112" grpId="3" animBg="1"/>
      <p:bldP spid="113" grpId="0" animBg="1"/>
      <p:bldP spid="113" grpId="1" animBg="1"/>
      <p:bldP spid="113" grpId="2" animBg="1"/>
      <p:bldP spid="113" grpId="3" animBg="1"/>
      <p:bldP spid="114" grpId="0" animBg="1"/>
      <p:bldP spid="114" grpId="1" animBg="1"/>
      <p:bldP spid="114" grpId="2" animBg="1"/>
      <p:bldP spid="114" grpId="3" animBg="1"/>
      <p:bldP spid="115" grpId="0" animBg="1"/>
      <p:bldP spid="115" grpId="1" animBg="1"/>
      <p:bldP spid="115" grpId="2" animBg="1"/>
      <p:bldP spid="115" grpId="3" animBg="1"/>
      <p:bldP spid="116" grpId="0" animBg="1"/>
      <p:bldP spid="116" grpId="1" animBg="1"/>
      <p:bldP spid="116" grpId="2" animBg="1"/>
      <p:bldP spid="116" grpId="3" animBg="1"/>
      <p:bldP spid="117" grpId="0" animBg="1"/>
      <p:bldP spid="117" grpId="1" animBg="1"/>
      <p:bldP spid="117" grpId="2" animBg="1"/>
      <p:bldP spid="117" grpId="3" animBg="1"/>
      <p:bldP spid="118" grpId="0" animBg="1"/>
      <p:bldP spid="118" grpId="1" animBg="1"/>
      <p:bldP spid="118" grpId="2" animBg="1"/>
      <p:bldP spid="118" grpId="3" animBg="1"/>
      <p:bldP spid="119" grpId="0" animBg="1"/>
      <p:bldP spid="119" grpId="1" animBg="1"/>
      <p:bldP spid="119" grpId="2" animBg="1"/>
      <p:bldP spid="119" grpId="3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1" grpId="2" animBg="1"/>
      <p:bldP spid="121" grpId="3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PageRank</a:t>
            </a:r>
            <a:r>
              <a:rPr lang="en-US" dirty="0" smtClean="0"/>
              <a:t> Step in DryadLINQ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91400" cy="518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1600" b="1" dirty="0" smtClean="0">
              <a:solidFill>
                <a:srgbClr val="1A701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1A701A"/>
                </a:solidFill>
                <a:cs typeface="Courier New" pitchFamily="49" charset="0"/>
              </a:rPr>
              <a:t>// one step of </a:t>
            </a:r>
            <a:r>
              <a:rPr lang="en-US" dirty="0" err="1" smtClean="0">
                <a:solidFill>
                  <a:srgbClr val="1A701A"/>
                </a:solidFill>
                <a:cs typeface="Courier New" pitchFamily="49" charset="0"/>
              </a:rPr>
              <a:t>pagerank</a:t>
            </a:r>
            <a:r>
              <a:rPr lang="en-US" dirty="0" smtClean="0">
                <a:solidFill>
                  <a:srgbClr val="1A701A"/>
                </a:solidFill>
                <a:cs typeface="Courier New" pitchFamily="49" charset="0"/>
              </a:rPr>
              <a:t>: dispersing and re-accumulating rank</a:t>
            </a:r>
            <a:endParaRPr lang="en-US" dirty="0">
              <a:solidFill>
                <a:srgbClr val="1A701A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public static </a:t>
            </a:r>
            <a:r>
              <a:rPr lang="en-US" dirty="0" err="1" smtClean="0">
                <a:solidFill>
                  <a:srgbClr val="0000FF"/>
                </a:solidFill>
                <a:cs typeface="Courier New" pitchFamily="49" charset="0"/>
              </a:rPr>
              <a:t>IQueryable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Rank</a:t>
            </a:r>
            <a:r>
              <a:rPr lang="en-US" dirty="0" smtClean="0">
                <a:cs typeface="Courier New" pitchFamily="49" charset="0"/>
              </a:rPr>
              <a:t>&gt; </a:t>
            </a:r>
            <a:r>
              <a:rPr lang="en-US" dirty="0" err="1" smtClean="0">
                <a:cs typeface="Courier New" pitchFamily="49" charset="0"/>
              </a:rPr>
              <a:t>PRStep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cs typeface="Courier New" pitchFamily="49" charset="0"/>
              </a:rPr>
              <a:t>IQueryable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Page</a:t>
            </a:r>
            <a:r>
              <a:rPr lang="en-US" dirty="0" smtClean="0">
                <a:cs typeface="Courier New" pitchFamily="49" charset="0"/>
              </a:rPr>
              <a:t>&gt; pages,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                                                                   </a:t>
            </a:r>
            <a:r>
              <a:rPr lang="en-US" dirty="0" err="1" smtClean="0">
                <a:solidFill>
                  <a:srgbClr val="0000FF"/>
                </a:solidFill>
                <a:cs typeface="Courier New" pitchFamily="49" charset="0"/>
              </a:rPr>
              <a:t>IQueryable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Rank</a:t>
            </a:r>
            <a:r>
              <a:rPr lang="en-US" dirty="0" smtClean="0">
                <a:cs typeface="Courier New" pitchFamily="49" charset="0"/>
              </a:rPr>
              <a:t>&gt; ranks)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1A701A"/>
                </a:solidFill>
                <a:cs typeface="Courier New" pitchFamily="49" charset="0"/>
              </a:rPr>
              <a:t>    // join pages with ranks, and disperse updates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updates =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from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page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pages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         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join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rank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ranks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on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page.name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equals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rank.name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         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select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page.Disperse</a:t>
            </a:r>
            <a:r>
              <a:rPr lang="en-US" dirty="0" smtClean="0">
                <a:cs typeface="Courier New" pitchFamily="49" charset="0"/>
              </a:rPr>
              <a:t>(rank);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// </a:t>
            </a:r>
            <a:r>
              <a:rPr lang="en-US" dirty="0" smtClean="0">
                <a:solidFill>
                  <a:srgbClr val="1A701A"/>
                </a:solidFill>
                <a:cs typeface="Courier New" pitchFamily="49" charset="0"/>
              </a:rPr>
              <a:t>re-accumulate.</a:t>
            </a:r>
            <a:endParaRPr lang="en-US" dirty="0" smtClean="0">
              <a:solidFill>
                <a:schemeClr val="tx2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return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from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list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updates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from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rank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list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group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rank.rank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by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rank.name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into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g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select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new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Rank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g.Key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g.Sum</a:t>
            </a:r>
            <a:r>
              <a:rPr lang="en-US" dirty="0" smtClean="0"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Serial execution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620000" cy="5047535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line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logs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!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line.StartsWith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("#")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LogEntry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(line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access.user.EndsWith(@"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\aditya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into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pages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UserPageCount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"aditya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pages.Key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htmAccesses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access.page.EndsWith(".htm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orderby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descending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 </a:t>
            </a:r>
            <a:endParaRPr lang="en-US" sz="1700" dirty="0">
              <a:solidFill>
                <a:srgbClr val="C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itchFamily="-83" charset="0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4572000" y="1447800"/>
            <a:ext cx="4038600" cy="366713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For each line in logs, do…</a:t>
            </a:r>
            <a:endParaRPr lang="en-US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953000" y="2590800"/>
            <a:ext cx="3810000" cy="366713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For each entry in logentries, do..</a:t>
            </a:r>
            <a:endParaRPr lang="en-US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4953000" y="4419600"/>
            <a:ext cx="3962400" cy="915988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Sort entries in user by page. Then iterate over sorted list, counting the occurrences of each page as you go.</a:t>
            </a:r>
            <a:endParaRPr lang="en-US">
              <a:solidFill>
                <a:srgbClr val="000000"/>
              </a:solidFill>
              <a:latin typeface="Courier New" pitchFamily="-83" charset="0"/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2590800" y="5638800"/>
            <a:ext cx="4191000" cy="641350"/>
          </a:xfrm>
          <a:prstGeom prst="rect">
            <a:avLst/>
          </a:prstGeom>
          <a:solidFill>
            <a:srgbClr val="FFCC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Re-sort entries in access by page frequency.</a:t>
            </a:r>
            <a:endParaRPr lang="en-US">
              <a:solidFill>
                <a:srgbClr val="000000"/>
              </a:solidFill>
              <a:latin typeface="Courier New" pitchFamily="-8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  <p:bldP spid="192517" grpId="0" animBg="1"/>
      <p:bldP spid="192518" grpId="0" animBg="1"/>
      <p:bldP spid="1925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Complete </a:t>
            </a:r>
            <a:r>
              <a:rPr lang="en-US" dirty="0" err="1" smtClean="0"/>
              <a:t>PageRank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343400"/>
            <a:ext cx="5638800" cy="2286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b="1" dirty="0" smtClean="0">
                <a:solidFill>
                  <a:schemeClr val="tx2"/>
                </a:solidFill>
                <a:latin typeface="Calibri" pitchFamily="34" charset="0"/>
                <a:cs typeface="Courier New" pitchFamily="49" charset="0"/>
              </a:rPr>
              <a:t>  </a:t>
            </a:r>
            <a:r>
              <a:rPr lang="en-US" sz="3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 pages = </a:t>
            </a:r>
            <a:r>
              <a:rPr lang="en-US" sz="3400" dirty="0" err="1" smtClean="0">
                <a:latin typeface="Calibri" pitchFamily="34" charset="0"/>
                <a:cs typeface="Courier New" pitchFamily="49" charset="0"/>
              </a:rPr>
              <a:t>DryadLinq.GetTable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&lt;</a:t>
            </a:r>
            <a:r>
              <a:rPr lang="en-US" sz="3400" dirty="0" smtClean="0">
                <a:solidFill>
                  <a:srgbClr val="0000FF"/>
                </a:solidFill>
                <a:latin typeface="Calibri" pitchFamily="34" charset="0"/>
                <a:cs typeface="Courier New" pitchFamily="49" charset="0"/>
              </a:rPr>
              <a:t>Page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&gt;(</a:t>
            </a:r>
            <a:r>
              <a:rPr lang="en-US" sz="34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“file://pages.txt”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3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 ranks = </a:t>
            </a:r>
            <a:r>
              <a:rPr lang="en-US" sz="3400" dirty="0" err="1" smtClean="0"/>
              <a:t>pages.</a:t>
            </a:r>
            <a:r>
              <a:rPr lang="en-US" sz="3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3400" dirty="0" smtClean="0"/>
              <a:t>(page</a:t>
            </a:r>
            <a:r>
              <a:rPr lang="en-US" sz="3400" dirty="0" smtClean="0">
                <a:solidFill>
                  <a:srgbClr val="0000FF"/>
                </a:solidFill>
              </a:rPr>
              <a:t> </a:t>
            </a:r>
            <a:r>
              <a:rPr lang="en-US" sz="3400" dirty="0" smtClean="0"/>
              <a:t>=&gt;</a:t>
            </a:r>
            <a:r>
              <a:rPr lang="en-US" sz="3400" dirty="0" smtClean="0">
                <a:solidFill>
                  <a:srgbClr val="0000FF"/>
                </a:solidFill>
              </a:rPr>
              <a:t> </a:t>
            </a:r>
            <a:r>
              <a:rPr lang="en-US" sz="3400" dirty="0" smtClean="0">
                <a:solidFill>
                  <a:schemeClr val="tx2"/>
                </a:solidFill>
              </a:rPr>
              <a:t>new</a:t>
            </a:r>
            <a:r>
              <a:rPr lang="en-US" sz="3400" dirty="0" smtClean="0">
                <a:solidFill>
                  <a:srgbClr val="0000FF"/>
                </a:solidFill>
              </a:rPr>
              <a:t> Rank</a:t>
            </a:r>
            <a:r>
              <a:rPr lang="en-US" sz="3400" dirty="0" smtClean="0"/>
              <a:t>(page.name, 1.0));</a:t>
            </a:r>
            <a:endParaRPr lang="en-US" sz="3400" dirty="0" smtClean="0">
              <a:solidFill>
                <a:srgbClr val="1A701A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1A701A"/>
                </a:solidFill>
                <a:latin typeface="Calibri" pitchFamily="34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3400" dirty="0" smtClean="0">
                <a:solidFill>
                  <a:srgbClr val="1A701A"/>
                </a:solidFill>
                <a:latin typeface="Calibri" pitchFamily="34" charset="0"/>
                <a:cs typeface="Courier New" pitchFamily="49" charset="0"/>
              </a:rPr>
              <a:t>  // repeat the iterative computation several times</a:t>
            </a:r>
          </a:p>
          <a:p>
            <a:pPr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 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for 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34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400" b="1" dirty="0" err="1" smtClean="0">
                <a:latin typeface="Calibri" pitchFamily="34" charset="0"/>
                <a:cs typeface="Courier New" pitchFamily="49" charset="0"/>
              </a:rPr>
              <a:t>iter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 = 0; </a:t>
            </a:r>
            <a:r>
              <a:rPr lang="en-US" sz="3400" b="1" dirty="0" err="1" smtClean="0">
                <a:latin typeface="Calibri" pitchFamily="34" charset="0"/>
                <a:cs typeface="Courier New" pitchFamily="49" charset="0"/>
              </a:rPr>
              <a:t>iter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 &lt; iterations; </a:t>
            </a:r>
            <a:r>
              <a:rPr lang="en-US" sz="3400" b="1" dirty="0" err="1" smtClean="0">
                <a:latin typeface="Calibri" pitchFamily="34" charset="0"/>
                <a:cs typeface="Courier New" pitchFamily="49" charset="0"/>
              </a:rPr>
              <a:t>iter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3400" b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     ranks = </a:t>
            </a:r>
            <a:r>
              <a:rPr lang="en-US" sz="3400" b="1" dirty="0" err="1" smtClean="0">
                <a:latin typeface="Calibri" pitchFamily="34" charset="0"/>
                <a:cs typeface="Courier New" pitchFamily="49" charset="0"/>
              </a:rPr>
              <a:t>PRStep</a:t>
            </a: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(pages, ranks);</a:t>
            </a:r>
          </a:p>
          <a:p>
            <a:pPr>
              <a:buNone/>
            </a:pPr>
            <a:r>
              <a:rPr lang="en-US" sz="3400" b="1" dirty="0" smtClean="0">
                <a:latin typeface="Calibri" pitchFamily="34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3400" b="1" dirty="0" smtClean="0">
              <a:latin typeface="Calibri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3400" dirty="0" err="1" smtClean="0">
                <a:latin typeface="Calibri" pitchFamily="34" charset="0"/>
                <a:cs typeface="Courier New" pitchFamily="49" charset="0"/>
              </a:rPr>
              <a:t>ranks.ToDryadTable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&lt;</a:t>
            </a:r>
            <a:r>
              <a:rPr lang="en-US" sz="3400" dirty="0" smtClean="0">
                <a:solidFill>
                  <a:srgbClr val="0000FF"/>
                </a:solidFill>
                <a:latin typeface="Calibri" pitchFamily="34" charset="0"/>
                <a:cs typeface="Courier New" pitchFamily="49" charset="0"/>
              </a:rPr>
              <a:t>Rank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&gt;(</a:t>
            </a:r>
            <a:r>
              <a:rPr lang="en-US" sz="34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“outputranks.txt”</a:t>
            </a:r>
            <a:r>
              <a:rPr lang="en-US" sz="3400" dirty="0" smtClean="0">
                <a:latin typeface="Calibri" pitchFamily="34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1219200"/>
            <a:ext cx="3429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chemeClr val="tx2"/>
                </a:solidFill>
              </a:rPr>
              <a:t>    public </a:t>
            </a:r>
            <a:r>
              <a:rPr lang="en-US" sz="1300" dirty="0" err="1" smtClean="0">
                <a:solidFill>
                  <a:schemeClr val="tx2"/>
                </a:solidFill>
              </a:rPr>
              <a:t>struct</a:t>
            </a:r>
            <a:r>
              <a:rPr lang="en-US" sz="1300" dirty="0" smtClean="0">
                <a:solidFill>
                  <a:schemeClr val="tx2"/>
                </a:solidFill>
              </a:rPr>
              <a:t> </a:t>
            </a:r>
            <a:r>
              <a:rPr lang="en-US" sz="1300" dirty="0" smtClean="0">
                <a:solidFill>
                  <a:srgbClr val="0000FF"/>
                </a:solidFill>
              </a:rPr>
              <a:t>Page</a:t>
            </a:r>
            <a:r>
              <a:rPr lang="en-US" sz="1300" dirty="0" smtClean="0"/>
              <a:t> {</a:t>
            </a:r>
          </a:p>
          <a:p>
            <a:r>
              <a:rPr lang="en-US" sz="1300" dirty="0" smtClean="0"/>
              <a:t>        public UInt64 name;</a:t>
            </a:r>
          </a:p>
          <a:p>
            <a:r>
              <a:rPr lang="en-US" sz="1300" dirty="0" smtClean="0"/>
              <a:t>        public Int64 degree;</a:t>
            </a:r>
          </a:p>
          <a:p>
            <a:r>
              <a:rPr lang="en-US" sz="1300" dirty="0" smtClean="0"/>
              <a:t>        public UInt64[] links;</a:t>
            </a:r>
          </a:p>
          <a:p>
            <a:endParaRPr lang="en-US" sz="1300" dirty="0" smtClean="0"/>
          </a:p>
          <a:p>
            <a:r>
              <a:rPr lang="en-US" sz="1300" dirty="0" smtClean="0"/>
              <a:t>        public </a:t>
            </a:r>
            <a:r>
              <a:rPr lang="en-US" sz="1300" dirty="0" smtClean="0">
                <a:solidFill>
                  <a:srgbClr val="0000FF"/>
                </a:solidFill>
              </a:rPr>
              <a:t>Page</a:t>
            </a:r>
            <a:r>
              <a:rPr lang="en-US" sz="1300" dirty="0" smtClean="0"/>
              <a:t>(UInt64 n, Int64 d, UInt64[] l) {</a:t>
            </a:r>
          </a:p>
          <a:p>
            <a:r>
              <a:rPr lang="en-US" sz="1300" dirty="0" smtClean="0"/>
              <a:t>            name = n; degree = d; links = l; }</a:t>
            </a:r>
          </a:p>
          <a:p>
            <a:endParaRPr lang="en-US" sz="1300" dirty="0" smtClean="0"/>
          </a:p>
          <a:p>
            <a:r>
              <a:rPr lang="en-US" sz="1300" dirty="0" smtClean="0"/>
              <a:t>        public 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[] Disperse(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 </a:t>
            </a:r>
            <a:r>
              <a:rPr lang="en-US" sz="1300" dirty="0" err="1" smtClean="0"/>
              <a:t>rank</a:t>
            </a:r>
            <a:r>
              <a:rPr lang="en-US" sz="1300" dirty="0" smtClean="0"/>
              <a:t>) {</a:t>
            </a:r>
          </a:p>
          <a:p>
            <a:r>
              <a:rPr lang="en-US" sz="1300" dirty="0" smtClean="0"/>
              <a:t>            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[] ranks = new 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[</a:t>
            </a:r>
            <a:r>
              <a:rPr lang="en-US" sz="1300" dirty="0" err="1" smtClean="0"/>
              <a:t>links.Length</a:t>
            </a:r>
            <a:r>
              <a:rPr lang="en-US" sz="1300" dirty="0" smtClean="0"/>
              <a:t>];</a:t>
            </a:r>
          </a:p>
          <a:p>
            <a:r>
              <a:rPr lang="en-US" sz="1300" dirty="0" smtClean="0"/>
              <a:t>            double score = </a:t>
            </a:r>
            <a:r>
              <a:rPr lang="en-US" sz="1300" dirty="0" err="1" smtClean="0"/>
              <a:t>rank.rank</a:t>
            </a:r>
            <a:r>
              <a:rPr lang="en-US" sz="1300" dirty="0" smtClean="0"/>
              <a:t> / </a:t>
            </a:r>
            <a:r>
              <a:rPr lang="en-US" sz="1300" dirty="0" err="1" smtClean="0"/>
              <a:t>this.degree</a:t>
            </a:r>
            <a:r>
              <a:rPr lang="en-US" sz="1300" dirty="0" smtClean="0"/>
              <a:t>;</a:t>
            </a:r>
          </a:p>
          <a:p>
            <a:r>
              <a:rPr lang="nn-NO" sz="1300" dirty="0" smtClean="0"/>
              <a:t>            for (int i = 0; i &lt; ranks.Length; i++) </a:t>
            </a:r>
            <a:r>
              <a:rPr lang="en-US" sz="1300" dirty="0" smtClean="0"/>
              <a:t>{</a:t>
            </a:r>
          </a:p>
          <a:p>
            <a:r>
              <a:rPr lang="en-US" sz="1300" dirty="0" smtClean="0"/>
              <a:t>                ranks[</a:t>
            </a:r>
            <a:r>
              <a:rPr lang="en-US" sz="1300" dirty="0" err="1" smtClean="0"/>
              <a:t>i</a:t>
            </a:r>
            <a:r>
              <a:rPr lang="en-US" sz="1300" dirty="0" smtClean="0"/>
              <a:t>] = new 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(</a:t>
            </a:r>
            <a:r>
              <a:rPr lang="en-US" sz="1300" dirty="0" err="1" smtClean="0"/>
              <a:t>this.links</a:t>
            </a:r>
            <a:r>
              <a:rPr lang="en-US" sz="1300" dirty="0" smtClean="0"/>
              <a:t>[</a:t>
            </a:r>
            <a:r>
              <a:rPr lang="en-US" sz="1300" dirty="0" err="1" smtClean="0"/>
              <a:t>i</a:t>
            </a:r>
            <a:r>
              <a:rPr lang="en-US" sz="1300" dirty="0" smtClean="0"/>
              <a:t>], score);</a:t>
            </a:r>
          </a:p>
          <a:p>
            <a:r>
              <a:rPr lang="en-US" sz="1300" dirty="0" smtClean="0"/>
              <a:t>            }</a:t>
            </a:r>
          </a:p>
          <a:p>
            <a:r>
              <a:rPr lang="en-US" sz="1300" dirty="0" smtClean="0"/>
              <a:t>            return ranks;</a:t>
            </a:r>
          </a:p>
          <a:p>
            <a:r>
              <a:rPr lang="en-US" sz="1300" dirty="0" smtClean="0"/>
              <a:t>        }</a:t>
            </a:r>
          </a:p>
          <a:p>
            <a:r>
              <a:rPr lang="en-US" sz="1300" dirty="0" smtClean="0"/>
              <a:t>    }</a:t>
            </a:r>
          </a:p>
          <a:p>
            <a:endParaRPr lang="en-US" sz="1300" dirty="0" smtClean="0"/>
          </a:p>
          <a:p>
            <a:r>
              <a:rPr lang="en-US" sz="1300" dirty="0" smtClean="0"/>
              <a:t>    </a:t>
            </a:r>
            <a:r>
              <a:rPr lang="en-US" sz="1300" dirty="0" smtClean="0">
                <a:solidFill>
                  <a:schemeClr val="tx2"/>
                </a:solidFill>
              </a:rPr>
              <a:t>public </a:t>
            </a:r>
            <a:r>
              <a:rPr lang="en-US" sz="1300" dirty="0" err="1" smtClean="0">
                <a:solidFill>
                  <a:schemeClr val="tx2"/>
                </a:solidFill>
              </a:rPr>
              <a:t>struct</a:t>
            </a:r>
            <a:r>
              <a:rPr lang="en-US" sz="1300" dirty="0" smtClean="0">
                <a:solidFill>
                  <a:schemeClr val="tx2"/>
                </a:solidFill>
              </a:rPr>
              <a:t> 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 {</a:t>
            </a:r>
          </a:p>
          <a:p>
            <a:r>
              <a:rPr lang="en-US" sz="1300" dirty="0" smtClean="0"/>
              <a:t>        public UInt64 name;</a:t>
            </a:r>
          </a:p>
          <a:p>
            <a:r>
              <a:rPr lang="en-US" sz="1300" dirty="0" smtClean="0"/>
              <a:t>        public double rank;</a:t>
            </a:r>
          </a:p>
          <a:p>
            <a:endParaRPr lang="en-US" sz="1300" dirty="0" smtClean="0"/>
          </a:p>
          <a:p>
            <a:r>
              <a:rPr lang="en-US" sz="1300" dirty="0" smtClean="0"/>
              <a:t>        public </a:t>
            </a:r>
            <a:r>
              <a:rPr lang="en-US" sz="1300" dirty="0" smtClean="0">
                <a:solidFill>
                  <a:srgbClr val="0000FF"/>
                </a:solidFill>
              </a:rPr>
              <a:t>Rank</a:t>
            </a:r>
            <a:r>
              <a:rPr lang="en-US" sz="1300" dirty="0" smtClean="0"/>
              <a:t>(UInt64 n, double r) { </a:t>
            </a:r>
          </a:p>
          <a:p>
            <a:r>
              <a:rPr lang="en-US" sz="1300" dirty="0" smtClean="0"/>
              <a:t>            name = n; rank = r; }</a:t>
            </a:r>
          </a:p>
          <a:p>
            <a:r>
              <a:rPr lang="en-US" sz="1300" dirty="0" smtClean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5029200" cy="2893100"/>
          </a:xfrm>
          <a:prstGeom prst="rect">
            <a:avLst/>
          </a:prstGeom>
          <a:ln w="0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public static </a:t>
            </a:r>
            <a:r>
              <a:rPr lang="en-US" sz="1400" dirty="0" err="1" smtClean="0">
                <a:solidFill>
                  <a:srgbClr val="0000FF"/>
                </a:solidFill>
                <a:cs typeface="Courier New" pitchFamily="49" charset="0"/>
              </a:rPr>
              <a:t>IQueryable</a:t>
            </a:r>
            <a:r>
              <a:rPr lang="en-US" sz="1400" dirty="0" smtClean="0"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cs typeface="Courier New" pitchFamily="49" charset="0"/>
              </a:rPr>
              <a:t>Rank</a:t>
            </a:r>
            <a:r>
              <a:rPr lang="en-US" sz="1400" dirty="0" smtClean="0">
                <a:cs typeface="Courier New" pitchFamily="49" charset="0"/>
              </a:rPr>
              <a:t>&gt; </a:t>
            </a:r>
            <a:r>
              <a:rPr lang="en-US" sz="1400" dirty="0" err="1" smtClean="0">
                <a:cs typeface="Courier New" pitchFamily="49" charset="0"/>
              </a:rPr>
              <a:t>PRStep</a:t>
            </a:r>
            <a:r>
              <a:rPr lang="en-US" sz="1400" dirty="0" smtClean="0"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cs typeface="Courier New" pitchFamily="49" charset="0"/>
              </a:rPr>
              <a:t>IQueryable</a:t>
            </a:r>
            <a:r>
              <a:rPr lang="en-US" sz="1400" dirty="0" smtClean="0"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cs typeface="Courier New" pitchFamily="49" charset="0"/>
              </a:rPr>
              <a:t>Page</a:t>
            </a:r>
            <a:r>
              <a:rPr lang="en-US" sz="1400" dirty="0" smtClean="0">
                <a:cs typeface="Courier New" pitchFamily="49" charset="0"/>
              </a:rPr>
              <a:t>&gt; pages,</a:t>
            </a:r>
          </a:p>
          <a:p>
            <a:pPr>
              <a:buNone/>
            </a:pPr>
            <a:r>
              <a:rPr lang="en-US" sz="1400" dirty="0" smtClean="0">
                <a:cs typeface="Courier New" pitchFamily="49" charset="0"/>
              </a:rPr>
              <a:t>                                                                        </a:t>
            </a:r>
            <a:r>
              <a:rPr lang="en-US" sz="1400" dirty="0" err="1" smtClean="0">
                <a:solidFill>
                  <a:srgbClr val="0000FF"/>
                </a:solidFill>
                <a:cs typeface="Courier New" pitchFamily="49" charset="0"/>
              </a:rPr>
              <a:t>IQueryable</a:t>
            </a:r>
            <a:r>
              <a:rPr lang="en-US" sz="1400" dirty="0" smtClean="0">
                <a:cs typeface="Courier New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cs typeface="Courier New" pitchFamily="49" charset="0"/>
              </a:rPr>
              <a:t>Rank</a:t>
            </a:r>
            <a:r>
              <a:rPr lang="en-US" sz="1400" dirty="0" smtClean="0">
                <a:cs typeface="Courier New" pitchFamily="49" charset="0"/>
              </a:rPr>
              <a:t>&gt; ranks) {</a:t>
            </a:r>
          </a:p>
          <a:p>
            <a:pPr>
              <a:buNone/>
            </a:pPr>
            <a:r>
              <a:rPr lang="en-US" sz="1400" dirty="0" smtClean="0">
                <a:solidFill>
                  <a:srgbClr val="1A701A"/>
                </a:solidFill>
                <a:cs typeface="Courier New" pitchFamily="49" charset="0"/>
              </a:rPr>
              <a:t>    // join pages with ranks, and disperse updates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var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updates =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from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page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pages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                      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join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rank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ranks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on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page.name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equals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rank.name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                      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select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err="1" smtClean="0">
                <a:cs typeface="Courier New" pitchFamily="49" charset="0"/>
              </a:rPr>
              <a:t>page.Disperse</a:t>
            </a:r>
            <a:r>
              <a:rPr lang="en-US" sz="1400" dirty="0" smtClean="0">
                <a:cs typeface="Courier New" pitchFamily="49" charset="0"/>
              </a:rPr>
              <a:t>(rank);</a:t>
            </a:r>
          </a:p>
          <a:p>
            <a:pPr>
              <a:buNone/>
            </a:pPr>
            <a:endParaRPr lang="en-US" sz="1400" dirty="0" smtClean="0">
              <a:solidFill>
                <a:schemeClr val="tx2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// </a:t>
            </a:r>
            <a:r>
              <a:rPr lang="en-US" sz="1400" dirty="0" smtClean="0">
                <a:solidFill>
                  <a:srgbClr val="1A701A"/>
                </a:solidFill>
                <a:cs typeface="Courier New" pitchFamily="49" charset="0"/>
              </a:rPr>
              <a:t>re-accumulate.</a:t>
            </a:r>
            <a:endParaRPr lang="en-US" sz="1400" dirty="0" smtClean="0">
              <a:solidFill>
                <a:schemeClr val="tx2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return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from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list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updates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from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rank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list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group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err="1" smtClean="0">
                <a:cs typeface="Courier New" pitchFamily="49" charset="0"/>
              </a:rPr>
              <a:t>rank.rank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by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rank.name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into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g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select</a:t>
            </a:r>
            <a:r>
              <a:rPr lang="en-US" sz="1400" dirty="0" smtClean="0">
                <a:solidFill>
                  <a:schemeClr val="tx2"/>
                </a:solidFill>
                <a:cs typeface="Courier New" pitchFamily="49" charset="0"/>
              </a:rPr>
              <a:t> new </a:t>
            </a:r>
            <a:r>
              <a:rPr lang="en-US" sz="1400" dirty="0" smtClean="0">
                <a:solidFill>
                  <a:srgbClr val="0000FF"/>
                </a:solidFill>
                <a:cs typeface="Courier New" pitchFamily="49" charset="0"/>
              </a:rPr>
              <a:t>Rank</a:t>
            </a:r>
            <a:r>
              <a:rPr lang="en-US" sz="1400" dirty="0" smtClean="0">
                <a:cs typeface="Courier New" pitchFamily="49" charset="0"/>
              </a:rPr>
              <a:t>(</a:t>
            </a:r>
            <a:r>
              <a:rPr lang="en-US" sz="1400" dirty="0" err="1" smtClean="0">
                <a:cs typeface="Courier New" pitchFamily="49" charset="0"/>
              </a:rPr>
              <a:t>g.Key</a:t>
            </a:r>
            <a:r>
              <a:rPr lang="en-US" sz="1400" dirty="0" smtClean="0">
                <a:cs typeface="Courier New" pitchFamily="49" charset="0"/>
              </a:rPr>
              <a:t>, </a:t>
            </a:r>
            <a:r>
              <a:rPr lang="en-US" sz="1400" dirty="0" err="1" smtClean="0">
                <a:cs typeface="Courier New" pitchFamily="49" charset="0"/>
              </a:rPr>
              <a:t>g.Sum</a:t>
            </a:r>
            <a:r>
              <a:rPr lang="en-US" sz="1400" dirty="0" smtClean="0"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143000"/>
            <a:ext cx="5334000" cy="5486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143000"/>
            <a:ext cx="3276600" cy="5486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One Iteration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1493518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4800599"/>
            <a:ext cx="533400" cy="1356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91591" y="161543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1591" y="204215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91591" y="246887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91591" y="289559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1591" y="332231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2110740" y="198103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2110740" y="240775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rot="5400000">
            <a:off x="2110740" y="283447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 rot="5400000">
            <a:off x="2110740" y="326119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991591" y="486155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91591" y="528827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91591" y="571499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 rot="5400000">
            <a:off x="2110740" y="522716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rot="5400000">
            <a:off x="2110740" y="56538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</p:cNvCxnSpPr>
          <p:nvPr/>
        </p:nvCxnSpPr>
        <p:spPr>
          <a:xfrm rot="16200000" flipH="1">
            <a:off x="2058699" y="6132800"/>
            <a:ext cx="228600" cy="25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429000" y="1493518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429000" y="4800599"/>
            <a:ext cx="533400" cy="1356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15591" y="161543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15591" y="204215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15591" y="246887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15591" y="289559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15591" y="332231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 rot="5400000">
            <a:off x="3634740" y="198103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29" idx="0"/>
          </p:cNvCxnSpPr>
          <p:nvPr/>
        </p:nvCxnSpPr>
        <p:spPr>
          <a:xfrm rot="5400000">
            <a:off x="3634740" y="240775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>
          <a:xfrm rot="5400000">
            <a:off x="3634740" y="283447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 rot="5400000">
            <a:off x="3634740" y="326119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15591" y="486155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15591" y="528827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15591" y="571499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rot="5400000">
            <a:off x="3634740" y="522716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8" idx="0"/>
          </p:cNvCxnSpPr>
          <p:nvPr/>
        </p:nvCxnSpPr>
        <p:spPr>
          <a:xfrm rot="5400000">
            <a:off x="3634740" y="56538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114800" y="1493518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201391" y="161543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01391" y="204215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01391" y="246887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201391" y="289559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01391" y="3322318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2"/>
            <a:endCxn id="46" idx="0"/>
          </p:cNvCxnSpPr>
          <p:nvPr/>
        </p:nvCxnSpPr>
        <p:spPr>
          <a:xfrm rot="5400000">
            <a:off x="4320540" y="198103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4320540" y="240775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2"/>
            <a:endCxn id="48" idx="0"/>
          </p:cNvCxnSpPr>
          <p:nvPr/>
        </p:nvCxnSpPr>
        <p:spPr>
          <a:xfrm rot="5400000">
            <a:off x="4320540" y="283447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2"/>
            <a:endCxn id="49" idx="0"/>
          </p:cNvCxnSpPr>
          <p:nvPr/>
        </p:nvCxnSpPr>
        <p:spPr>
          <a:xfrm rot="5400000">
            <a:off x="4320540" y="326119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17" idx="0"/>
          </p:cNvCxnSpPr>
          <p:nvPr/>
        </p:nvCxnSpPr>
        <p:spPr>
          <a:xfrm rot="5400000">
            <a:off x="2659380" y="3139438"/>
            <a:ext cx="1234441" cy="2209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2"/>
            <a:endCxn id="119" idx="0"/>
          </p:cNvCxnSpPr>
          <p:nvPr/>
        </p:nvCxnSpPr>
        <p:spPr>
          <a:xfrm rot="16200000" flipH="1">
            <a:off x="3421379" y="3901439"/>
            <a:ext cx="1234442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2"/>
            <a:endCxn id="36" idx="0"/>
          </p:cNvCxnSpPr>
          <p:nvPr/>
        </p:nvCxnSpPr>
        <p:spPr>
          <a:xfrm rot="5400000">
            <a:off x="3078480" y="4244338"/>
            <a:ext cx="12344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" idx="2"/>
            <a:endCxn id="17" idx="0"/>
          </p:cNvCxnSpPr>
          <p:nvPr/>
        </p:nvCxnSpPr>
        <p:spPr>
          <a:xfrm rot="5400000">
            <a:off x="1554480" y="4244338"/>
            <a:ext cx="1234441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844"/>
          <p:cNvSpPr txBox="1"/>
          <p:nvPr/>
        </p:nvSpPr>
        <p:spPr>
          <a:xfrm>
            <a:off x="4724400" y="1600198"/>
            <a:ext cx="1954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Join pages and ranks</a:t>
            </a:r>
            <a:endParaRPr lang="en-US" sz="1600" i="1" dirty="0"/>
          </a:p>
        </p:txBody>
      </p:sp>
      <p:sp>
        <p:nvSpPr>
          <p:cNvPr id="72" name="TextBox 845"/>
          <p:cNvSpPr txBox="1"/>
          <p:nvPr/>
        </p:nvSpPr>
        <p:spPr>
          <a:xfrm>
            <a:off x="4724400" y="2019298"/>
            <a:ext cx="189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Disperse page’s rank</a:t>
            </a:r>
            <a:endParaRPr lang="en-US" sz="1600" i="1" dirty="0"/>
          </a:p>
        </p:txBody>
      </p:sp>
      <p:sp>
        <p:nvSpPr>
          <p:cNvPr id="73" name="TextBox 846"/>
          <p:cNvSpPr txBox="1"/>
          <p:nvPr/>
        </p:nvSpPr>
        <p:spPr>
          <a:xfrm>
            <a:off x="4724400" y="2438398"/>
            <a:ext cx="182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Group rank by page</a:t>
            </a:r>
            <a:endParaRPr lang="en-US" sz="1600" i="1" dirty="0"/>
          </a:p>
        </p:txBody>
      </p:sp>
      <p:sp>
        <p:nvSpPr>
          <p:cNvPr id="74" name="TextBox 847"/>
          <p:cNvSpPr txBox="1"/>
          <p:nvPr/>
        </p:nvSpPr>
        <p:spPr>
          <a:xfrm>
            <a:off x="4724400" y="2857498"/>
            <a:ext cx="2447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Accumulate ranks, partially</a:t>
            </a:r>
            <a:endParaRPr lang="en-US" sz="1600" i="1" dirty="0"/>
          </a:p>
        </p:txBody>
      </p:sp>
      <p:sp>
        <p:nvSpPr>
          <p:cNvPr id="75" name="TextBox 848"/>
          <p:cNvSpPr txBox="1"/>
          <p:nvPr/>
        </p:nvSpPr>
        <p:spPr>
          <a:xfrm>
            <a:off x="4724400" y="3276598"/>
            <a:ext cx="1443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Hash distribute</a:t>
            </a:r>
            <a:endParaRPr lang="en-US" sz="1600" i="1" dirty="0"/>
          </a:p>
        </p:txBody>
      </p:sp>
      <p:sp>
        <p:nvSpPr>
          <p:cNvPr id="79" name="TextBox 852"/>
          <p:cNvSpPr txBox="1"/>
          <p:nvPr/>
        </p:nvSpPr>
        <p:spPr>
          <a:xfrm>
            <a:off x="4724400" y="4892039"/>
            <a:ext cx="1526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Merge the data </a:t>
            </a:r>
            <a:endParaRPr lang="en-US" sz="1600" i="1" dirty="0"/>
          </a:p>
        </p:txBody>
      </p:sp>
      <p:sp>
        <p:nvSpPr>
          <p:cNvPr id="80" name="TextBox 853"/>
          <p:cNvSpPr txBox="1"/>
          <p:nvPr/>
        </p:nvSpPr>
        <p:spPr>
          <a:xfrm>
            <a:off x="4724400" y="5303520"/>
            <a:ext cx="182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Group rank by page</a:t>
            </a:r>
            <a:endParaRPr lang="en-US" sz="1600" i="1" dirty="0"/>
          </a:p>
        </p:txBody>
      </p:sp>
      <p:sp>
        <p:nvSpPr>
          <p:cNvPr id="81" name="TextBox 854"/>
          <p:cNvSpPr txBox="1"/>
          <p:nvPr/>
        </p:nvSpPr>
        <p:spPr>
          <a:xfrm>
            <a:off x="4724400" y="5715000"/>
            <a:ext cx="166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Accumulate ranks</a:t>
            </a:r>
            <a:endParaRPr lang="en-US" sz="1600" i="1" dirty="0"/>
          </a:p>
        </p:txBody>
      </p:sp>
      <p:cxnSp>
        <p:nvCxnSpPr>
          <p:cNvPr id="92" name="Straight Arrow Connector 91"/>
          <p:cNvCxnSpPr>
            <a:endCxn id="8" idx="0"/>
          </p:cNvCxnSpPr>
          <p:nvPr/>
        </p:nvCxnSpPr>
        <p:spPr>
          <a:xfrm rot="5400000">
            <a:off x="2134812" y="1393246"/>
            <a:ext cx="259080" cy="1853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45" idx="0"/>
          </p:cNvCxnSpPr>
          <p:nvPr/>
        </p:nvCxnSpPr>
        <p:spPr>
          <a:xfrm rot="5400000">
            <a:off x="4347210" y="1390648"/>
            <a:ext cx="259080" cy="190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45" idx="0"/>
          </p:cNvCxnSpPr>
          <p:nvPr/>
        </p:nvCxnSpPr>
        <p:spPr>
          <a:xfrm rot="16200000" flipH="1">
            <a:off x="4156710" y="1390648"/>
            <a:ext cx="259080" cy="190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7" idx="0"/>
          </p:cNvCxnSpPr>
          <p:nvPr/>
        </p:nvCxnSpPr>
        <p:spPr>
          <a:xfrm rot="16200000" flipH="1">
            <a:off x="3470912" y="1390650"/>
            <a:ext cx="259078" cy="1904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" idx="0"/>
          </p:cNvCxnSpPr>
          <p:nvPr/>
        </p:nvCxnSpPr>
        <p:spPr>
          <a:xfrm rot="16200000" flipH="1">
            <a:off x="1946911" y="1390648"/>
            <a:ext cx="259079" cy="190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27" idx="0"/>
          </p:cNvCxnSpPr>
          <p:nvPr/>
        </p:nvCxnSpPr>
        <p:spPr>
          <a:xfrm rot="5400000">
            <a:off x="3661410" y="1390648"/>
            <a:ext cx="259080" cy="190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H="1">
            <a:off x="3581400" y="6132801"/>
            <a:ext cx="228600" cy="25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114800" y="4800600"/>
            <a:ext cx="533400" cy="1356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4201391" y="48615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201391" y="52882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201391" y="57150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 rot="5400000">
            <a:off x="4320540" y="522716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1" idx="0"/>
          </p:cNvCxnSpPr>
          <p:nvPr/>
        </p:nvCxnSpPr>
        <p:spPr>
          <a:xfrm rot="5400000">
            <a:off x="4320540" y="56538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6200000" flipH="1">
            <a:off x="4270248" y="6132801"/>
            <a:ext cx="228600" cy="25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" idx="2"/>
            <a:endCxn id="36" idx="0"/>
          </p:cNvCxnSpPr>
          <p:nvPr/>
        </p:nvCxnSpPr>
        <p:spPr>
          <a:xfrm rot="16200000" flipH="1">
            <a:off x="2316480" y="3482338"/>
            <a:ext cx="1234441" cy="1524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2"/>
            <a:endCxn id="119" idx="0"/>
          </p:cNvCxnSpPr>
          <p:nvPr/>
        </p:nvCxnSpPr>
        <p:spPr>
          <a:xfrm rot="16200000" flipH="1">
            <a:off x="2659379" y="3139439"/>
            <a:ext cx="1234442" cy="2209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119" idx="0"/>
          </p:cNvCxnSpPr>
          <p:nvPr/>
        </p:nvCxnSpPr>
        <p:spPr>
          <a:xfrm rot="5400000">
            <a:off x="3764279" y="4244339"/>
            <a:ext cx="1234442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9" idx="2"/>
            <a:endCxn id="36" idx="0"/>
          </p:cNvCxnSpPr>
          <p:nvPr/>
        </p:nvCxnSpPr>
        <p:spPr>
          <a:xfrm rot="5400000">
            <a:off x="3421380" y="3901438"/>
            <a:ext cx="1234441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1" idx="2"/>
            <a:endCxn id="17" idx="0"/>
          </p:cNvCxnSpPr>
          <p:nvPr/>
        </p:nvCxnSpPr>
        <p:spPr>
          <a:xfrm rot="5400000">
            <a:off x="2316480" y="3482338"/>
            <a:ext cx="1234441" cy="1524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667000" y="139642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667000" y="464820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82" name="TextBox 860"/>
          <p:cNvSpPr txBox="1"/>
          <p:nvPr/>
        </p:nvSpPr>
        <p:spPr>
          <a:xfrm>
            <a:off x="4724400" y="4004846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Dynamic aggregation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Multi-Iteration </a:t>
            </a:r>
            <a:r>
              <a:rPr lang="en-US" dirty="0" err="1" smtClean="0"/>
              <a:t>PageRank</a:t>
            </a:r>
            <a:endParaRPr lang="en-US" dirty="0"/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828800" y="1524006"/>
            <a:ext cx="1676400" cy="304800"/>
            <a:chOff x="3600" y="1056"/>
            <a:chExt cx="1056" cy="192"/>
          </a:xfrm>
        </p:grpSpPr>
        <p:sp>
          <p:nvSpPr>
            <p:cNvPr id="54" name="Oval 86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Oval 87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88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Oval 90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4572000" y="1524006"/>
            <a:ext cx="1676400" cy="304800"/>
            <a:chOff x="3600" y="1056"/>
            <a:chExt cx="1056" cy="192"/>
          </a:xfrm>
        </p:grpSpPr>
        <p:sp>
          <p:nvSpPr>
            <p:cNvPr id="70" name="Oval 86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7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88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90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rot="5400000">
            <a:off x="5905500" y="20193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6200000" flipH="1">
            <a:off x="4533900" y="647706"/>
            <a:ext cx="381000" cy="2743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4076700" y="647706"/>
            <a:ext cx="381000" cy="2743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H="1">
            <a:off x="2371725" y="1895481"/>
            <a:ext cx="1809750" cy="167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4991100" y="20193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4533900" y="20193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5448300" y="20193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H="1">
            <a:off x="3619500" y="647706"/>
            <a:ext cx="381000" cy="2743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H="1">
            <a:off x="3162300" y="647706"/>
            <a:ext cx="381000" cy="2743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03"/>
          <p:cNvGrpSpPr/>
          <p:nvPr/>
        </p:nvGrpSpPr>
        <p:grpSpPr>
          <a:xfrm>
            <a:off x="4572000" y="2209806"/>
            <a:ext cx="1676400" cy="990600"/>
            <a:chOff x="5410200" y="2057400"/>
            <a:chExt cx="1676400" cy="990600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5410200" y="2057400"/>
              <a:ext cx="1676400" cy="304800"/>
              <a:chOff x="3600" y="1056"/>
              <a:chExt cx="1056" cy="192"/>
            </a:xfrm>
          </p:grpSpPr>
          <p:sp>
            <p:nvSpPr>
              <p:cNvPr id="5" name="Oval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91" name="Straight Arrow Connector 90"/>
            <p:cNvCxnSpPr>
              <a:stCxn id="5" idx="4"/>
              <a:endCxn id="127" idx="0"/>
            </p:cNvCxnSpPr>
            <p:nvPr/>
          </p:nvCxnSpPr>
          <p:spPr>
            <a:xfrm rot="16200000" flipH="1">
              <a:off x="6057900" y="1866900"/>
              <a:ext cx="38100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" idx="4"/>
              <a:endCxn id="125" idx="0"/>
            </p:cNvCxnSpPr>
            <p:nvPr/>
          </p:nvCxnSpPr>
          <p:spPr>
            <a:xfrm rot="5400000">
              <a:off x="5372100" y="25527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" idx="4"/>
              <a:endCxn id="128" idx="0"/>
            </p:cNvCxnSpPr>
            <p:nvPr/>
          </p:nvCxnSpPr>
          <p:spPr>
            <a:xfrm rot="5400000">
              <a:off x="6057900" y="2324100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" idx="4"/>
              <a:endCxn id="127" idx="0"/>
            </p:cNvCxnSpPr>
            <p:nvPr/>
          </p:nvCxnSpPr>
          <p:spPr>
            <a:xfrm rot="16200000" flipH="1">
              <a:off x="6286500" y="2095500"/>
              <a:ext cx="3810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" idx="4"/>
              <a:endCxn id="126" idx="0"/>
            </p:cNvCxnSpPr>
            <p:nvPr/>
          </p:nvCxnSpPr>
          <p:spPr>
            <a:xfrm rot="16200000" flipH="1">
              <a:off x="6057900" y="2324100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" idx="4"/>
              <a:endCxn id="125" idx="0"/>
            </p:cNvCxnSpPr>
            <p:nvPr/>
          </p:nvCxnSpPr>
          <p:spPr>
            <a:xfrm rot="5400000">
              <a:off x="5600700" y="2324100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6" idx="4"/>
              <a:endCxn id="125" idx="0"/>
            </p:cNvCxnSpPr>
            <p:nvPr/>
          </p:nvCxnSpPr>
          <p:spPr>
            <a:xfrm rot="5400000">
              <a:off x="5829300" y="2095500"/>
              <a:ext cx="3810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" idx="4"/>
              <a:endCxn id="126" idx="0"/>
            </p:cNvCxnSpPr>
            <p:nvPr/>
          </p:nvCxnSpPr>
          <p:spPr>
            <a:xfrm rot="5400000">
              <a:off x="6515100" y="2324100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5410200" y="2743200"/>
              <a:ext cx="1676400" cy="304800"/>
              <a:chOff x="3600" y="2832"/>
              <a:chExt cx="1056" cy="192"/>
            </a:xfrm>
          </p:grpSpPr>
          <p:sp>
            <p:nvSpPr>
              <p:cNvPr id="125" name="Oval 23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Oval 24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Oval 25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27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51" name="Straight Arrow Connector 150"/>
            <p:cNvCxnSpPr>
              <a:stCxn id="9" idx="4"/>
              <a:endCxn id="128" idx="0"/>
            </p:cNvCxnSpPr>
            <p:nvPr/>
          </p:nvCxnSpPr>
          <p:spPr>
            <a:xfrm rot="5400000">
              <a:off x="5829300" y="25527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6" idx="4"/>
              <a:endCxn id="126" idx="0"/>
            </p:cNvCxnSpPr>
            <p:nvPr/>
          </p:nvCxnSpPr>
          <p:spPr>
            <a:xfrm rot="5400000">
              <a:off x="6286500" y="25527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5" idx="4"/>
              <a:endCxn id="128" idx="0"/>
            </p:cNvCxnSpPr>
            <p:nvPr/>
          </p:nvCxnSpPr>
          <p:spPr>
            <a:xfrm rot="16200000" flipH="1">
              <a:off x="5600700" y="2324100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5" idx="4"/>
              <a:endCxn id="126" idx="0"/>
            </p:cNvCxnSpPr>
            <p:nvPr/>
          </p:nvCxnSpPr>
          <p:spPr>
            <a:xfrm rot="16200000" flipH="1">
              <a:off x="5829300" y="2095500"/>
              <a:ext cx="3810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7" idx="4"/>
              <a:endCxn id="127" idx="0"/>
            </p:cNvCxnSpPr>
            <p:nvPr/>
          </p:nvCxnSpPr>
          <p:spPr>
            <a:xfrm rot="5400000">
              <a:off x="6743700" y="25527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7" idx="4"/>
              <a:endCxn id="125" idx="0"/>
            </p:cNvCxnSpPr>
            <p:nvPr/>
          </p:nvCxnSpPr>
          <p:spPr>
            <a:xfrm rot="5400000">
              <a:off x="6057900" y="1866900"/>
              <a:ext cx="38100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6" idx="4"/>
              <a:endCxn id="127" idx="0"/>
            </p:cNvCxnSpPr>
            <p:nvPr/>
          </p:nvCxnSpPr>
          <p:spPr>
            <a:xfrm rot="16200000" flipH="1">
              <a:off x="6515100" y="2324100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7" idx="4"/>
              <a:endCxn id="128" idx="0"/>
            </p:cNvCxnSpPr>
            <p:nvPr/>
          </p:nvCxnSpPr>
          <p:spPr>
            <a:xfrm rot="5400000">
              <a:off x="6286500" y="2095500"/>
              <a:ext cx="3810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rot="16200000" flipH="1">
            <a:off x="1914525" y="1895481"/>
            <a:ext cx="1809750" cy="167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02"/>
          <p:cNvGrpSpPr/>
          <p:nvPr/>
        </p:nvGrpSpPr>
        <p:grpSpPr>
          <a:xfrm>
            <a:off x="3505200" y="3638556"/>
            <a:ext cx="1676400" cy="1009650"/>
            <a:chOff x="5410200" y="3429000"/>
            <a:chExt cx="1676400" cy="1009650"/>
          </a:xfrm>
        </p:grpSpPr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5410200" y="3429000"/>
              <a:ext cx="1676400" cy="304800"/>
              <a:chOff x="3600" y="1056"/>
              <a:chExt cx="1056" cy="192"/>
            </a:xfrm>
          </p:grpSpPr>
          <p:sp>
            <p:nvSpPr>
              <p:cNvPr id="194" name="Oval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Oval 9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Oval 10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Oval 12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98" name="Straight Arrow Connector 197"/>
            <p:cNvCxnSpPr>
              <a:stCxn id="194" idx="4"/>
              <a:endCxn id="209" idx="0"/>
            </p:cNvCxnSpPr>
            <p:nvPr/>
          </p:nvCxnSpPr>
          <p:spPr>
            <a:xfrm rot="16200000" flipH="1">
              <a:off x="6048375" y="3248025"/>
              <a:ext cx="40005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4" idx="4"/>
              <a:endCxn id="207" idx="0"/>
            </p:cNvCxnSpPr>
            <p:nvPr/>
          </p:nvCxnSpPr>
          <p:spPr>
            <a:xfrm rot="5400000">
              <a:off x="53625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5" idx="4"/>
              <a:endCxn id="210" idx="0"/>
            </p:cNvCxnSpPr>
            <p:nvPr/>
          </p:nvCxnSpPr>
          <p:spPr>
            <a:xfrm rot="5400000">
              <a:off x="60483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7" idx="4"/>
              <a:endCxn id="209" idx="0"/>
            </p:cNvCxnSpPr>
            <p:nvPr/>
          </p:nvCxnSpPr>
          <p:spPr>
            <a:xfrm rot="16200000" flipH="1">
              <a:off x="62769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97" idx="4"/>
              <a:endCxn id="208" idx="0"/>
            </p:cNvCxnSpPr>
            <p:nvPr/>
          </p:nvCxnSpPr>
          <p:spPr>
            <a:xfrm rot="16200000" flipH="1">
              <a:off x="60483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7" idx="4"/>
              <a:endCxn id="207" idx="0"/>
            </p:cNvCxnSpPr>
            <p:nvPr/>
          </p:nvCxnSpPr>
          <p:spPr>
            <a:xfrm rot="5400000">
              <a:off x="55911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5" idx="4"/>
              <a:endCxn id="207" idx="0"/>
            </p:cNvCxnSpPr>
            <p:nvPr/>
          </p:nvCxnSpPr>
          <p:spPr>
            <a:xfrm rot="5400000">
              <a:off x="58197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96" idx="4"/>
              <a:endCxn id="208" idx="0"/>
            </p:cNvCxnSpPr>
            <p:nvPr/>
          </p:nvCxnSpPr>
          <p:spPr>
            <a:xfrm rot="5400000">
              <a:off x="65055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5410200" y="4133850"/>
              <a:ext cx="1676400" cy="304800"/>
              <a:chOff x="3600" y="2796"/>
              <a:chExt cx="1056" cy="192"/>
            </a:xfrm>
          </p:grpSpPr>
          <p:sp>
            <p:nvSpPr>
              <p:cNvPr id="207" name="Oval 23"/>
              <p:cNvSpPr>
                <a:spLocks noChangeArrowheads="1"/>
              </p:cNvSpPr>
              <p:nvPr/>
            </p:nvSpPr>
            <p:spPr bwMode="auto">
              <a:xfrm>
                <a:off x="3600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" name="Oval 24"/>
              <p:cNvSpPr>
                <a:spLocks noChangeArrowheads="1"/>
              </p:cNvSpPr>
              <p:nvPr/>
            </p:nvSpPr>
            <p:spPr bwMode="auto">
              <a:xfrm>
                <a:off x="4176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25"/>
              <p:cNvSpPr>
                <a:spLocks noChangeArrowheads="1"/>
              </p:cNvSpPr>
              <p:nvPr/>
            </p:nvSpPr>
            <p:spPr bwMode="auto">
              <a:xfrm>
                <a:off x="4464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27"/>
              <p:cNvSpPr>
                <a:spLocks noChangeArrowheads="1"/>
              </p:cNvSpPr>
              <p:nvPr/>
            </p:nvSpPr>
            <p:spPr bwMode="auto">
              <a:xfrm>
                <a:off x="3888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11" name="Straight Arrow Connector 210"/>
            <p:cNvCxnSpPr>
              <a:stCxn id="197" idx="4"/>
              <a:endCxn id="210" idx="0"/>
            </p:cNvCxnSpPr>
            <p:nvPr/>
          </p:nvCxnSpPr>
          <p:spPr>
            <a:xfrm rot="5400000">
              <a:off x="58197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195" idx="4"/>
              <a:endCxn id="208" idx="0"/>
            </p:cNvCxnSpPr>
            <p:nvPr/>
          </p:nvCxnSpPr>
          <p:spPr>
            <a:xfrm rot="5400000">
              <a:off x="62769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94" idx="4"/>
              <a:endCxn id="210" idx="0"/>
            </p:cNvCxnSpPr>
            <p:nvPr/>
          </p:nvCxnSpPr>
          <p:spPr>
            <a:xfrm rot="16200000" flipH="1">
              <a:off x="55911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94" idx="4"/>
              <a:endCxn id="208" idx="0"/>
            </p:cNvCxnSpPr>
            <p:nvPr/>
          </p:nvCxnSpPr>
          <p:spPr>
            <a:xfrm rot="16200000" flipH="1">
              <a:off x="58197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96" idx="4"/>
              <a:endCxn id="209" idx="0"/>
            </p:cNvCxnSpPr>
            <p:nvPr/>
          </p:nvCxnSpPr>
          <p:spPr>
            <a:xfrm rot="5400000">
              <a:off x="67341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96" idx="4"/>
              <a:endCxn id="207" idx="0"/>
            </p:cNvCxnSpPr>
            <p:nvPr/>
          </p:nvCxnSpPr>
          <p:spPr>
            <a:xfrm rot="5400000">
              <a:off x="6048375" y="3248025"/>
              <a:ext cx="40005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95" idx="4"/>
              <a:endCxn id="209" idx="0"/>
            </p:cNvCxnSpPr>
            <p:nvPr/>
          </p:nvCxnSpPr>
          <p:spPr>
            <a:xfrm rot="16200000" flipH="1">
              <a:off x="65055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96" idx="4"/>
              <a:endCxn id="210" idx="0"/>
            </p:cNvCxnSpPr>
            <p:nvPr/>
          </p:nvCxnSpPr>
          <p:spPr>
            <a:xfrm rot="5400000">
              <a:off x="62769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22"/>
          <p:cNvGrpSpPr/>
          <p:nvPr/>
        </p:nvGrpSpPr>
        <p:grpSpPr>
          <a:xfrm>
            <a:off x="2133600" y="5181606"/>
            <a:ext cx="1676400" cy="1009650"/>
            <a:chOff x="5410200" y="3429000"/>
            <a:chExt cx="1676400" cy="1009650"/>
          </a:xfrm>
        </p:grpSpPr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5410200" y="3429000"/>
              <a:ext cx="1676400" cy="304800"/>
              <a:chOff x="3600" y="1056"/>
              <a:chExt cx="1056" cy="192"/>
            </a:xfrm>
          </p:grpSpPr>
          <p:sp>
            <p:nvSpPr>
              <p:cNvPr id="446" name="Oval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7" name="Oval 9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8" name="Oval 10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9" name="Oval 12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425" name="Straight Arrow Connector 424"/>
            <p:cNvCxnSpPr>
              <a:stCxn id="446" idx="4"/>
              <a:endCxn id="444" idx="0"/>
            </p:cNvCxnSpPr>
            <p:nvPr/>
          </p:nvCxnSpPr>
          <p:spPr>
            <a:xfrm rot="16200000" flipH="1">
              <a:off x="6048375" y="3248025"/>
              <a:ext cx="40005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46" idx="4"/>
              <a:endCxn id="442" idx="0"/>
            </p:cNvCxnSpPr>
            <p:nvPr/>
          </p:nvCxnSpPr>
          <p:spPr>
            <a:xfrm rot="5400000">
              <a:off x="53625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47" idx="4"/>
              <a:endCxn id="445" idx="0"/>
            </p:cNvCxnSpPr>
            <p:nvPr/>
          </p:nvCxnSpPr>
          <p:spPr>
            <a:xfrm rot="5400000">
              <a:off x="60483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49" idx="4"/>
              <a:endCxn id="444" idx="0"/>
            </p:cNvCxnSpPr>
            <p:nvPr/>
          </p:nvCxnSpPr>
          <p:spPr>
            <a:xfrm rot="16200000" flipH="1">
              <a:off x="62769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>
              <a:stCxn id="449" idx="4"/>
              <a:endCxn id="443" idx="0"/>
            </p:cNvCxnSpPr>
            <p:nvPr/>
          </p:nvCxnSpPr>
          <p:spPr>
            <a:xfrm rot="16200000" flipH="1">
              <a:off x="60483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/>
            <p:cNvCxnSpPr>
              <a:stCxn id="449" idx="4"/>
              <a:endCxn id="442" idx="0"/>
            </p:cNvCxnSpPr>
            <p:nvPr/>
          </p:nvCxnSpPr>
          <p:spPr>
            <a:xfrm rot="5400000">
              <a:off x="55911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47" idx="4"/>
              <a:endCxn id="442" idx="0"/>
            </p:cNvCxnSpPr>
            <p:nvPr/>
          </p:nvCxnSpPr>
          <p:spPr>
            <a:xfrm rot="5400000">
              <a:off x="58197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48" idx="4"/>
              <a:endCxn id="443" idx="0"/>
            </p:cNvCxnSpPr>
            <p:nvPr/>
          </p:nvCxnSpPr>
          <p:spPr>
            <a:xfrm rot="5400000">
              <a:off x="65055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5410200" y="4133850"/>
              <a:ext cx="1676400" cy="304800"/>
              <a:chOff x="3600" y="2796"/>
              <a:chExt cx="1056" cy="192"/>
            </a:xfrm>
          </p:grpSpPr>
          <p:sp>
            <p:nvSpPr>
              <p:cNvPr id="442" name="Oval 23"/>
              <p:cNvSpPr>
                <a:spLocks noChangeArrowheads="1"/>
              </p:cNvSpPr>
              <p:nvPr/>
            </p:nvSpPr>
            <p:spPr bwMode="auto">
              <a:xfrm>
                <a:off x="3600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3" name="Oval 24"/>
              <p:cNvSpPr>
                <a:spLocks noChangeArrowheads="1"/>
              </p:cNvSpPr>
              <p:nvPr/>
            </p:nvSpPr>
            <p:spPr bwMode="auto">
              <a:xfrm>
                <a:off x="4176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4" name="Oval 25"/>
              <p:cNvSpPr>
                <a:spLocks noChangeArrowheads="1"/>
              </p:cNvSpPr>
              <p:nvPr/>
            </p:nvSpPr>
            <p:spPr bwMode="auto">
              <a:xfrm>
                <a:off x="4464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5" name="Oval 27"/>
              <p:cNvSpPr>
                <a:spLocks noChangeArrowheads="1"/>
              </p:cNvSpPr>
              <p:nvPr/>
            </p:nvSpPr>
            <p:spPr bwMode="auto">
              <a:xfrm>
                <a:off x="3888" y="2796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434" name="Straight Arrow Connector 433"/>
            <p:cNvCxnSpPr>
              <a:stCxn id="449" idx="4"/>
              <a:endCxn id="445" idx="0"/>
            </p:cNvCxnSpPr>
            <p:nvPr/>
          </p:nvCxnSpPr>
          <p:spPr>
            <a:xfrm rot="5400000">
              <a:off x="58197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>
              <a:stCxn id="447" idx="4"/>
              <a:endCxn id="443" idx="0"/>
            </p:cNvCxnSpPr>
            <p:nvPr/>
          </p:nvCxnSpPr>
          <p:spPr>
            <a:xfrm rot="5400000">
              <a:off x="62769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/>
            <p:cNvCxnSpPr>
              <a:stCxn id="446" idx="4"/>
              <a:endCxn id="445" idx="0"/>
            </p:cNvCxnSpPr>
            <p:nvPr/>
          </p:nvCxnSpPr>
          <p:spPr>
            <a:xfrm rot="16200000" flipH="1">
              <a:off x="55911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>
              <a:stCxn id="446" idx="4"/>
              <a:endCxn id="443" idx="0"/>
            </p:cNvCxnSpPr>
            <p:nvPr/>
          </p:nvCxnSpPr>
          <p:spPr>
            <a:xfrm rot="16200000" flipH="1">
              <a:off x="58197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48" idx="4"/>
              <a:endCxn id="444" idx="0"/>
            </p:cNvCxnSpPr>
            <p:nvPr/>
          </p:nvCxnSpPr>
          <p:spPr>
            <a:xfrm rot="5400000">
              <a:off x="6734175" y="393382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stCxn id="448" idx="4"/>
              <a:endCxn id="442" idx="0"/>
            </p:cNvCxnSpPr>
            <p:nvPr/>
          </p:nvCxnSpPr>
          <p:spPr>
            <a:xfrm rot="5400000">
              <a:off x="6048375" y="3248025"/>
              <a:ext cx="40005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stCxn id="447" idx="4"/>
              <a:endCxn id="444" idx="0"/>
            </p:cNvCxnSpPr>
            <p:nvPr/>
          </p:nvCxnSpPr>
          <p:spPr>
            <a:xfrm rot="16200000" flipH="1">
              <a:off x="6505575" y="3705225"/>
              <a:ext cx="40005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stCxn id="448" idx="4"/>
              <a:endCxn id="445" idx="0"/>
            </p:cNvCxnSpPr>
            <p:nvPr/>
          </p:nvCxnSpPr>
          <p:spPr>
            <a:xfrm rot="5400000">
              <a:off x="6276975" y="3476625"/>
              <a:ext cx="40005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11"/>
          <p:cNvGrpSpPr/>
          <p:nvPr/>
        </p:nvGrpSpPr>
        <p:grpSpPr>
          <a:xfrm>
            <a:off x="1828800" y="6191250"/>
            <a:ext cx="1828800" cy="209549"/>
            <a:chOff x="1829594" y="6353855"/>
            <a:chExt cx="1828800" cy="321620"/>
          </a:xfrm>
        </p:grpSpPr>
        <p:cxnSp>
          <p:nvCxnSpPr>
            <p:cNvPr id="182" name="Straight Arrow Connector 181"/>
            <p:cNvCxnSpPr>
              <a:stCxn id="442" idx="4"/>
            </p:cNvCxnSpPr>
            <p:nvPr/>
          </p:nvCxnSpPr>
          <p:spPr>
            <a:xfrm rot="5400000">
              <a:off x="1897388" y="6286066"/>
              <a:ext cx="321612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445" idx="4"/>
            </p:cNvCxnSpPr>
            <p:nvPr/>
          </p:nvCxnSpPr>
          <p:spPr>
            <a:xfrm rot="5400000">
              <a:off x="2354588" y="6286067"/>
              <a:ext cx="321612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443" idx="4"/>
            </p:cNvCxnSpPr>
            <p:nvPr/>
          </p:nvCxnSpPr>
          <p:spPr>
            <a:xfrm rot="5400000">
              <a:off x="2811788" y="6286061"/>
              <a:ext cx="321612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444" idx="4"/>
            </p:cNvCxnSpPr>
            <p:nvPr/>
          </p:nvCxnSpPr>
          <p:spPr>
            <a:xfrm rot="5400000">
              <a:off x="3268988" y="6286069"/>
              <a:ext cx="321612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0" name="Straight Arrow Connector 459"/>
          <p:cNvCxnSpPr/>
          <p:nvPr/>
        </p:nvCxnSpPr>
        <p:spPr>
          <a:xfrm rot="5400000">
            <a:off x="3971925" y="2886081"/>
            <a:ext cx="43815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rot="5400000">
            <a:off x="4429125" y="2886081"/>
            <a:ext cx="43815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rot="5400000">
            <a:off x="4886325" y="2886081"/>
            <a:ext cx="43815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 rot="5400000">
            <a:off x="5343525" y="2886081"/>
            <a:ext cx="43815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/>
          <p:nvPr/>
        </p:nvCxnSpPr>
        <p:spPr>
          <a:xfrm rot="16200000" flipH="1">
            <a:off x="3286125" y="1895481"/>
            <a:ext cx="1809750" cy="167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/>
          <p:nvPr/>
        </p:nvCxnSpPr>
        <p:spPr>
          <a:xfrm rot="16200000" flipH="1">
            <a:off x="1371600" y="3352806"/>
            <a:ext cx="3352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/>
          <p:nvPr/>
        </p:nvCxnSpPr>
        <p:spPr>
          <a:xfrm rot="16200000" flipH="1">
            <a:off x="457200" y="3352806"/>
            <a:ext cx="3352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/>
          <p:nvPr/>
        </p:nvCxnSpPr>
        <p:spPr>
          <a:xfrm rot="16200000" flipH="1">
            <a:off x="1828800" y="3352806"/>
            <a:ext cx="3352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/>
          <p:nvPr/>
        </p:nvCxnSpPr>
        <p:spPr>
          <a:xfrm rot="16200000" flipH="1">
            <a:off x="914400" y="3352806"/>
            <a:ext cx="3352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 rot="16200000" flipH="1">
            <a:off x="2828925" y="1895481"/>
            <a:ext cx="1809750" cy="167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/>
          <p:nvPr/>
        </p:nvCxnSpPr>
        <p:spPr>
          <a:xfrm rot="5400000">
            <a:off x="2705100" y="4229106"/>
            <a:ext cx="533400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 rot="5400000">
            <a:off x="4076700" y="4229106"/>
            <a:ext cx="533400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 rot="5400000">
            <a:off x="3619500" y="4229106"/>
            <a:ext cx="533400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rot="5400000">
            <a:off x="3162300" y="4229106"/>
            <a:ext cx="533400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TextBox 512"/>
          <p:cNvSpPr txBox="1"/>
          <p:nvPr/>
        </p:nvSpPr>
        <p:spPr>
          <a:xfrm>
            <a:off x="2333192" y="1066800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pages</a:t>
            </a:r>
            <a:endParaRPr lang="en-US" sz="2000" dirty="0"/>
          </a:p>
        </p:txBody>
      </p:sp>
      <p:sp>
        <p:nvSpPr>
          <p:cNvPr id="514" name="TextBox 513"/>
          <p:cNvSpPr txBox="1"/>
          <p:nvPr/>
        </p:nvSpPr>
        <p:spPr>
          <a:xfrm>
            <a:off x="4895904" y="1066800"/>
            <a:ext cx="7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ranks</a:t>
            </a:r>
            <a:endParaRPr lang="en-US" sz="2000" dirty="0"/>
          </a:p>
        </p:txBody>
      </p:sp>
      <p:sp>
        <p:nvSpPr>
          <p:cNvPr id="520" name="TextBox 519"/>
          <p:cNvSpPr txBox="1"/>
          <p:nvPr/>
        </p:nvSpPr>
        <p:spPr>
          <a:xfrm>
            <a:off x="6629400" y="24384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521" name="TextBox 520"/>
          <p:cNvSpPr txBox="1"/>
          <p:nvPr/>
        </p:nvSpPr>
        <p:spPr>
          <a:xfrm>
            <a:off x="5715000" y="39624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4479252" y="5498068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rot="10800000">
            <a:off x="5400675" y="3581411"/>
            <a:ext cx="762000" cy="12976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 flipV="1">
            <a:off x="4410075" y="4879032"/>
            <a:ext cx="1752600" cy="1501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172200" y="4548187"/>
            <a:ext cx="2057400" cy="633413"/>
          </a:xfrm>
          <a:prstGeom prst="roundRect">
            <a:avLst/>
          </a:prstGeom>
          <a:solidFill>
            <a:schemeClr val="accent1"/>
          </a:solidFill>
          <a:effectLst>
            <a:outerShdw blurRad="40000" dist="23000" dir="5400000" rotWithShape="0">
              <a:srgbClr val="000000">
                <a:alpha val="29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Memory FIFO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620000" cy="5047535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line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logs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!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line.StartsWith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("#")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LogEntry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(line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        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logentries</a:t>
            </a: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access.user.EndsWith(@"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\aditya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user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into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pages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new </a:t>
            </a:r>
            <a:r>
              <a:rPr lang="en-US" sz="1700" dirty="0" err="1">
                <a:solidFill>
                  <a:srgbClr val="0000FF"/>
                </a:solidFill>
                <a:latin typeface="Calibri" pitchFamily="-83" charset="0"/>
              </a:rPr>
              <a:t>UserPageCount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alibri" pitchFamily="-83" charset="0"/>
              </a:rPr>
              <a:t>"aditya</a:t>
            </a:r>
            <a:r>
              <a:rPr lang="en-US" sz="1700" dirty="0" smtClean="0">
                <a:solidFill>
                  <a:srgbClr val="000000"/>
                </a:solidFill>
                <a:latin typeface="Calibri" pitchFamily="-83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pages.Key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pages.Count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htmAccesses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access.page.EndsWith(".htm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 err="1">
                <a:solidFill>
                  <a:srgbClr val="558ED5"/>
                </a:solidFill>
                <a:latin typeface="Calibri" pitchFamily="-83" charset="0"/>
              </a:rPr>
              <a:t>orderby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itchFamily="-83" charset="0"/>
              </a:rPr>
              <a:t>access.count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descending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       </a:t>
            </a:r>
            <a:r>
              <a:rPr lang="en-US" sz="1700" dirty="0">
                <a:solidFill>
                  <a:srgbClr val="558ED5"/>
                </a:solidFill>
                <a:latin typeface="Calibri" pitchFamily="-83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pitchFamily="-83" charset="0"/>
              </a:rPr>
              <a:t> access; </a:t>
            </a:r>
            <a:endParaRPr lang="en-US" sz="1700" dirty="0">
              <a:solidFill>
                <a:srgbClr val="C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rgbClr val="000000"/>
              </a:solidFill>
              <a:latin typeface="Calibri" pitchFamily="-83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itchFamily="-83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715000" y="1905000"/>
            <a:ext cx="2590800" cy="304800"/>
            <a:chOff x="3600" y="1056"/>
            <a:chExt cx="1632" cy="192"/>
          </a:xfrm>
        </p:grpSpPr>
        <p:sp>
          <p:nvSpPr>
            <p:cNvPr id="194568" name="Oval 8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69" name="Oval 9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0" name="Oval 10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1" name="Oval 11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2" name="Oval 1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3" name="Oval 13"/>
            <p:cNvSpPr>
              <a:spLocks noChangeArrowheads="1"/>
            </p:cNvSpPr>
            <p:nvPr/>
          </p:nvSpPr>
          <p:spPr bwMode="auto">
            <a:xfrm>
              <a:off x="5040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15000" y="2819400"/>
            <a:ext cx="2590800" cy="304800"/>
            <a:chOff x="3600" y="1056"/>
            <a:chExt cx="1632" cy="192"/>
          </a:xfrm>
        </p:grpSpPr>
        <p:sp>
          <p:nvSpPr>
            <p:cNvPr id="194576" name="Oval 16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7" name="Oval 17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8" name="Oval 18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79" name="Oval 19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80" name="Oval 20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81" name="Oval 21"/>
            <p:cNvSpPr>
              <a:spLocks noChangeArrowheads="1"/>
            </p:cNvSpPr>
            <p:nvPr/>
          </p:nvSpPr>
          <p:spPr bwMode="auto">
            <a:xfrm>
              <a:off x="5040" y="105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72200" y="4572000"/>
            <a:ext cx="1676400" cy="304800"/>
            <a:chOff x="3600" y="2880"/>
            <a:chExt cx="1056" cy="192"/>
          </a:xfrm>
        </p:grpSpPr>
        <p:sp>
          <p:nvSpPr>
            <p:cNvPr id="194583" name="Oval 23"/>
            <p:cNvSpPr>
              <a:spLocks noChangeArrowheads="1"/>
            </p:cNvSpPr>
            <p:nvPr/>
          </p:nvSpPr>
          <p:spPr bwMode="auto">
            <a:xfrm>
              <a:off x="3600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4176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85" name="Oval 25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87" name="Oval 27"/>
            <p:cNvSpPr>
              <a:spLocks noChangeArrowheads="1"/>
            </p:cNvSpPr>
            <p:nvPr/>
          </p:nvSpPr>
          <p:spPr bwMode="auto">
            <a:xfrm>
              <a:off x="3888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172200" y="5486400"/>
            <a:ext cx="1676400" cy="304800"/>
            <a:chOff x="3600" y="2880"/>
            <a:chExt cx="1056" cy="192"/>
          </a:xfrm>
        </p:grpSpPr>
        <p:sp>
          <p:nvSpPr>
            <p:cNvPr id="194591" name="Oval 31"/>
            <p:cNvSpPr>
              <a:spLocks noChangeArrowheads="1"/>
            </p:cNvSpPr>
            <p:nvPr/>
          </p:nvSpPr>
          <p:spPr bwMode="auto">
            <a:xfrm>
              <a:off x="3600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2" name="Oval 32"/>
            <p:cNvSpPr>
              <a:spLocks noChangeArrowheads="1"/>
            </p:cNvSpPr>
            <p:nvPr/>
          </p:nvSpPr>
          <p:spPr bwMode="auto">
            <a:xfrm>
              <a:off x="4176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3" name="Oval 33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4" name="Oval 34"/>
            <p:cNvSpPr>
              <a:spLocks noChangeArrowheads="1"/>
            </p:cNvSpPr>
            <p:nvPr/>
          </p:nvSpPr>
          <p:spPr bwMode="auto">
            <a:xfrm>
              <a:off x="3888" y="288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5867400" y="2209800"/>
            <a:ext cx="2286000" cy="609600"/>
            <a:chOff x="3696" y="1392"/>
            <a:chExt cx="1440" cy="384"/>
          </a:xfrm>
        </p:grpSpPr>
        <p:sp>
          <p:nvSpPr>
            <p:cNvPr id="194595" name="Line 35"/>
            <p:cNvSpPr>
              <a:spLocks noChangeShapeType="1"/>
            </p:cNvSpPr>
            <p:nvPr/>
          </p:nvSpPr>
          <p:spPr bwMode="auto">
            <a:xfrm>
              <a:off x="3696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6" name="Line 36"/>
            <p:cNvSpPr>
              <a:spLocks noChangeShapeType="1"/>
            </p:cNvSpPr>
            <p:nvPr/>
          </p:nvSpPr>
          <p:spPr bwMode="auto">
            <a:xfrm>
              <a:off x="3984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7" name="Line 37"/>
            <p:cNvSpPr>
              <a:spLocks noChangeShapeType="1"/>
            </p:cNvSpPr>
            <p:nvPr/>
          </p:nvSpPr>
          <p:spPr bwMode="auto">
            <a:xfrm>
              <a:off x="4272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8" name="Line 38"/>
            <p:cNvSpPr>
              <a:spLocks noChangeShapeType="1"/>
            </p:cNvSpPr>
            <p:nvPr/>
          </p:nvSpPr>
          <p:spPr bwMode="auto">
            <a:xfrm>
              <a:off x="4560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599" name="Line 39"/>
            <p:cNvSpPr>
              <a:spLocks noChangeShapeType="1"/>
            </p:cNvSpPr>
            <p:nvPr/>
          </p:nvSpPr>
          <p:spPr bwMode="auto">
            <a:xfrm>
              <a:off x="4848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0" name="Line 40"/>
            <p:cNvSpPr>
              <a:spLocks noChangeShapeType="1"/>
            </p:cNvSpPr>
            <p:nvPr/>
          </p:nvSpPr>
          <p:spPr bwMode="auto">
            <a:xfrm>
              <a:off x="5136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5867400" y="3124200"/>
            <a:ext cx="2286000" cy="1447800"/>
            <a:chOff x="3696" y="1968"/>
            <a:chExt cx="1440" cy="912"/>
          </a:xfrm>
        </p:grpSpPr>
        <p:sp>
          <p:nvSpPr>
            <p:cNvPr id="194602" name="Line 42"/>
            <p:cNvSpPr>
              <a:spLocks noChangeShapeType="1"/>
            </p:cNvSpPr>
            <p:nvPr/>
          </p:nvSpPr>
          <p:spPr bwMode="auto">
            <a:xfrm>
              <a:off x="3696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3" name="Line 43"/>
            <p:cNvSpPr>
              <a:spLocks noChangeShapeType="1"/>
            </p:cNvSpPr>
            <p:nvPr/>
          </p:nvSpPr>
          <p:spPr bwMode="auto">
            <a:xfrm>
              <a:off x="3696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4" name="Line 44"/>
            <p:cNvSpPr>
              <a:spLocks noChangeShapeType="1"/>
            </p:cNvSpPr>
            <p:nvPr/>
          </p:nvSpPr>
          <p:spPr bwMode="auto">
            <a:xfrm>
              <a:off x="3696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5" name="Line 45"/>
            <p:cNvSpPr>
              <a:spLocks noChangeShapeType="1"/>
            </p:cNvSpPr>
            <p:nvPr/>
          </p:nvSpPr>
          <p:spPr bwMode="auto">
            <a:xfrm>
              <a:off x="3696" y="1968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6" name="Line 46"/>
            <p:cNvSpPr>
              <a:spLocks noChangeShapeType="1"/>
            </p:cNvSpPr>
            <p:nvPr/>
          </p:nvSpPr>
          <p:spPr bwMode="auto">
            <a:xfrm>
              <a:off x="3984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7" name="Line 47"/>
            <p:cNvSpPr>
              <a:spLocks noChangeShapeType="1"/>
            </p:cNvSpPr>
            <p:nvPr/>
          </p:nvSpPr>
          <p:spPr bwMode="auto">
            <a:xfrm>
              <a:off x="3984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8" name="Line 48"/>
            <p:cNvSpPr>
              <a:spLocks noChangeShapeType="1"/>
            </p:cNvSpPr>
            <p:nvPr/>
          </p:nvSpPr>
          <p:spPr bwMode="auto">
            <a:xfrm>
              <a:off x="3984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09" name="Line 49"/>
            <p:cNvSpPr>
              <a:spLocks noChangeShapeType="1"/>
            </p:cNvSpPr>
            <p:nvPr/>
          </p:nvSpPr>
          <p:spPr bwMode="auto">
            <a:xfrm>
              <a:off x="3984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0" name="Line 50"/>
            <p:cNvSpPr>
              <a:spLocks noChangeShapeType="1"/>
            </p:cNvSpPr>
            <p:nvPr/>
          </p:nvSpPr>
          <p:spPr bwMode="auto">
            <a:xfrm flipH="1">
              <a:off x="3984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1" name="Line 51"/>
            <p:cNvSpPr>
              <a:spLocks noChangeShapeType="1"/>
            </p:cNvSpPr>
            <p:nvPr/>
          </p:nvSpPr>
          <p:spPr bwMode="auto">
            <a:xfrm>
              <a:off x="4272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2" name="Line 52"/>
            <p:cNvSpPr>
              <a:spLocks noChangeShapeType="1"/>
            </p:cNvSpPr>
            <p:nvPr/>
          </p:nvSpPr>
          <p:spPr bwMode="auto">
            <a:xfrm>
              <a:off x="4272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3" name="Line 53"/>
            <p:cNvSpPr>
              <a:spLocks noChangeShapeType="1"/>
            </p:cNvSpPr>
            <p:nvPr/>
          </p:nvSpPr>
          <p:spPr bwMode="auto">
            <a:xfrm>
              <a:off x="4272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4" name="Line 54"/>
            <p:cNvSpPr>
              <a:spLocks noChangeShapeType="1"/>
            </p:cNvSpPr>
            <p:nvPr/>
          </p:nvSpPr>
          <p:spPr bwMode="auto">
            <a:xfrm flipH="1">
              <a:off x="3984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5" name="Line 55"/>
            <p:cNvSpPr>
              <a:spLocks noChangeShapeType="1"/>
            </p:cNvSpPr>
            <p:nvPr/>
          </p:nvSpPr>
          <p:spPr bwMode="auto">
            <a:xfrm flipH="1">
              <a:off x="4272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6" name="Line 56"/>
            <p:cNvSpPr>
              <a:spLocks noChangeShapeType="1"/>
            </p:cNvSpPr>
            <p:nvPr/>
          </p:nvSpPr>
          <p:spPr bwMode="auto">
            <a:xfrm>
              <a:off x="4560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7" name="Line 57"/>
            <p:cNvSpPr>
              <a:spLocks noChangeShapeType="1"/>
            </p:cNvSpPr>
            <p:nvPr/>
          </p:nvSpPr>
          <p:spPr bwMode="auto">
            <a:xfrm>
              <a:off x="4560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8" name="Line 58"/>
            <p:cNvSpPr>
              <a:spLocks noChangeShapeType="1"/>
            </p:cNvSpPr>
            <p:nvPr/>
          </p:nvSpPr>
          <p:spPr bwMode="auto">
            <a:xfrm flipH="1">
              <a:off x="3984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19" name="Line 59"/>
            <p:cNvSpPr>
              <a:spLocks noChangeShapeType="1"/>
            </p:cNvSpPr>
            <p:nvPr/>
          </p:nvSpPr>
          <p:spPr bwMode="auto">
            <a:xfrm flipH="1">
              <a:off x="4272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0" name="Line 60"/>
            <p:cNvSpPr>
              <a:spLocks noChangeShapeType="1"/>
            </p:cNvSpPr>
            <p:nvPr/>
          </p:nvSpPr>
          <p:spPr bwMode="auto">
            <a:xfrm flipH="1">
              <a:off x="4560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1" name="Line 61"/>
            <p:cNvSpPr>
              <a:spLocks noChangeShapeType="1"/>
            </p:cNvSpPr>
            <p:nvPr/>
          </p:nvSpPr>
          <p:spPr bwMode="auto">
            <a:xfrm>
              <a:off x="4848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2" name="Line 62"/>
            <p:cNvSpPr>
              <a:spLocks noChangeShapeType="1"/>
            </p:cNvSpPr>
            <p:nvPr/>
          </p:nvSpPr>
          <p:spPr bwMode="auto">
            <a:xfrm flipH="1">
              <a:off x="3984" y="1968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3" name="Line 63"/>
            <p:cNvSpPr>
              <a:spLocks noChangeShapeType="1"/>
            </p:cNvSpPr>
            <p:nvPr/>
          </p:nvSpPr>
          <p:spPr bwMode="auto">
            <a:xfrm flipH="1">
              <a:off x="4272" y="1968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4" name="Line 64"/>
            <p:cNvSpPr>
              <a:spLocks noChangeShapeType="1"/>
            </p:cNvSpPr>
            <p:nvPr/>
          </p:nvSpPr>
          <p:spPr bwMode="auto">
            <a:xfrm flipH="1">
              <a:off x="4560" y="196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5" name="Line 65"/>
            <p:cNvSpPr>
              <a:spLocks noChangeShapeType="1"/>
            </p:cNvSpPr>
            <p:nvPr/>
          </p:nvSpPr>
          <p:spPr bwMode="auto">
            <a:xfrm flipH="1">
              <a:off x="4848" y="19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6324600" y="4876800"/>
            <a:ext cx="1371600" cy="609600"/>
            <a:chOff x="3984" y="3072"/>
            <a:chExt cx="864" cy="384"/>
          </a:xfrm>
        </p:grpSpPr>
        <p:sp>
          <p:nvSpPr>
            <p:cNvPr id="194627" name="Line 67"/>
            <p:cNvSpPr>
              <a:spLocks noChangeShapeType="1"/>
            </p:cNvSpPr>
            <p:nvPr/>
          </p:nvSpPr>
          <p:spPr bwMode="auto">
            <a:xfrm>
              <a:off x="3984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8" name="Line 68"/>
            <p:cNvSpPr>
              <a:spLocks noChangeShapeType="1"/>
            </p:cNvSpPr>
            <p:nvPr/>
          </p:nvSpPr>
          <p:spPr bwMode="auto">
            <a:xfrm flipH="1">
              <a:off x="3984" y="3072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29" name="Line 69"/>
            <p:cNvSpPr>
              <a:spLocks noChangeShapeType="1"/>
            </p:cNvSpPr>
            <p:nvPr/>
          </p:nvSpPr>
          <p:spPr bwMode="auto">
            <a:xfrm flipH="1">
              <a:off x="3984" y="307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0" name="Line 70"/>
            <p:cNvSpPr>
              <a:spLocks noChangeShapeType="1"/>
            </p:cNvSpPr>
            <p:nvPr/>
          </p:nvSpPr>
          <p:spPr bwMode="auto">
            <a:xfrm flipH="1">
              <a:off x="3984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1" name="Line 71"/>
            <p:cNvSpPr>
              <a:spLocks noChangeShapeType="1"/>
            </p:cNvSpPr>
            <p:nvPr/>
          </p:nvSpPr>
          <p:spPr bwMode="auto">
            <a:xfrm>
              <a:off x="3984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2" name="Line 72"/>
            <p:cNvSpPr>
              <a:spLocks noChangeShapeType="1"/>
            </p:cNvSpPr>
            <p:nvPr/>
          </p:nvSpPr>
          <p:spPr bwMode="auto">
            <a:xfrm flipH="1">
              <a:off x="4272" y="307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3" name="Line 73"/>
            <p:cNvSpPr>
              <a:spLocks noChangeShapeType="1"/>
            </p:cNvSpPr>
            <p:nvPr/>
          </p:nvSpPr>
          <p:spPr bwMode="auto">
            <a:xfrm flipH="1">
              <a:off x="4272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4" name="Line 74"/>
            <p:cNvSpPr>
              <a:spLocks noChangeShapeType="1"/>
            </p:cNvSpPr>
            <p:nvPr/>
          </p:nvSpPr>
          <p:spPr bwMode="auto">
            <a:xfrm flipH="1">
              <a:off x="427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5" name="Line 75"/>
            <p:cNvSpPr>
              <a:spLocks noChangeShapeType="1"/>
            </p:cNvSpPr>
            <p:nvPr/>
          </p:nvSpPr>
          <p:spPr bwMode="auto">
            <a:xfrm>
              <a:off x="3984" y="307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6" name="Line 76"/>
            <p:cNvSpPr>
              <a:spLocks noChangeShapeType="1"/>
            </p:cNvSpPr>
            <p:nvPr/>
          </p:nvSpPr>
          <p:spPr bwMode="auto">
            <a:xfrm flipH="1">
              <a:off x="4560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7" name="Line 77"/>
            <p:cNvSpPr>
              <a:spLocks noChangeShapeType="1"/>
            </p:cNvSpPr>
            <p:nvPr/>
          </p:nvSpPr>
          <p:spPr bwMode="auto">
            <a:xfrm flipH="1">
              <a:off x="4560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8" name="Line 78"/>
            <p:cNvSpPr>
              <a:spLocks noChangeShapeType="1"/>
            </p:cNvSpPr>
            <p:nvPr/>
          </p:nvSpPr>
          <p:spPr bwMode="auto">
            <a:xfrm>
              <a:off x="4272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39" name="Line 79"/>
            <p:cNvSpPr>
              <a:spLocks noChangeShapeType="1"/>
            </p:cNvSpPr>
            <p:nvPr/>
          </p:nvSpPr>
          <p:spPr bwMode="auto">
            <a:xfrm>
              <a:off x="3984" y="3072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40" name="Line 80"/>
            <p:cNvSpPr>
              <a:spLocks noChangeShapeType="1"/>
            </p:cNvSpPr>
            <p:nvPr/>
          </p:nvSpPr>
          <p:spPr bwMode="auto">
            <a:xfrm flipH="1">
              <a:off x="484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41" name="Line 81"/>
            <p:cNvSpPr>
              <a:spLocks noChangeShapeType="1"/>
            </p:cNvSpPr>
            <p:nvPr/>
          </p:nvSpPr>
          <p:spPr bwMode="auto">
            <a:xfrm>
              <a:off x="4560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42" name="Line 82"/>
            <p:cNvSpPr>
              <a:spLocks noChangeShapeType="1"/>
            </p:cNvSpPr>
            <p:nvPr/>
          </p:nvSpPr>
          <p:spPr bwMode="auto">
            <a:xfrm>
              <a:off x="4272" y="307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5715000" y="1219200"/>
            <a:ext cx="2590800" cy="304800"/>
            <a:chOff x="3600" y="1056"/>
            <a:chExt cx="1632" cy="192"/>
          </a:xfrm>
        </p:grpSpPr>
        <p:sp>
          <p:nvSpPr>
            <p:cNvPr id="194646" name="Oval 86"/>
            <p:cNvSpPr>
              <a:spLocks noChangeArrowheads="1"/>
            </p:cNvSpPr>
            <p:nvPr/>
          </p:nvSpPr>
          <p:spPr bwMode="auto">
            <a:xfrm>
              <a:off x="3600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47" name="Oval 87"/>
            <p:cNvSpPr>
              <a:spLocks noChangeArrowheads="1"/>
            </p:cNvSpPr>
            <p:nvPr/>
          </p:nvSpPr>
          <p:spPr bwMode="auto">
            <a:xfrm>
              <a:off x="4176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48" name="Oval 88"/>
            <p:cNvSpPr>
              <a:spLocks noChangeArrowheads="1"/>
            </p:cNvSpPr>
            <p:nvPr/>
          </p:nvSpPr>
          <p:spPr bwMode="auto">
            <a:xfrm>
              <a:off x="4464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49" name="Oval 89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0" name="Oval 90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1" name="Oval 91"/>
            <p:cNvSpPr>
              <a:spLocks noChangeArrowheads="1"/>
            </p:cNvSpPr>
            <p:nvPr/>
          </p:nvSpPr>
          <p:spPr bwMode="auto">
            <a:xfrm>
              <a:off x="5040" y="105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5867400" y="1524000"/>
            <a:ext cx="2286000" cy="381000"/>
            <a:chOff x="3696" y="960"/>
            <a:chExt cx="1440" cy="240"/>
          </a:xfrm>
        </p:grpSpPr>
        <p:sp>
          <p:nvSpPr>
            <p:cNvPr id="194653" name="Line 93"/>
            <p:cNvSpPr>
              <a:spLocks noChangeShapeType="1"/>
            </p:cNvSpPr>
            <p:nvPr/>
          </p:nvSpPr>
          <p:spPr bwMode="auto">
            <a:xfrm>
              <a:off x="3696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4" name="Line 94"/>
            <p:cNvSpPr>
              <a:spLocks noChangeShapeType="1"/>
            </p:cNvSpPr>
            <p:nvPr/>
          </p:nvSpPr>
          <p:spPr bwMode="auto">
            <a:xfrm>
              <a:off x="3984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5" name="Line 95"/>
            <p:cNvSpPr>
              <a:spLocks noChangeShapeType="1"/>
            </p:cNvSpPr>
            <p:nvPr/>
          </p:nvSpPr>
          <p:spPr bwMode="auto">
            <a:xfrm>
              <a:off x="4272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6" name="Line 96"/>
            <p:cNvSpPr>
              <a:spLocks noChangeShapeType="1"/>
            </p:cNvSpPr>
            <p:nvPr/>
          </p:nvSpPr>
          <p:spPr bwMode="auto">
            <a:xfrm>
              <a:off x="4560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7" name="Line 97"/>
            <p:cNvSpPr>
              <a:spLocks noChangeShapeType="1"/>
            </p:cNvSpPr>
            <p:nvPr/>
          </p:nvSpPr>
          <p:spPr bwMode="auto">
            <a:xfrm>
              <a:off x="4848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58" name="Line 98"/>
            <p:cNvSpPr>
              <a:spLocks noChangeShapeType="1"/>
            </p:cNvSpPr>
            <p:nvPr/>
          </p:nvSpPr>
          <p:spPr bwMode="auto">
            <a:xfrm>
              <a:off x="5136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6324600" y="5791200"/>
            <a:ext cx="1371600" cy="381000"/>
            <a:chOff x="3984" y="3648"/>
            <a:chExt cx="864" cy="240"/>
          </a:xfrm>
        </p:grpSpPr>
        <p:sp>
          <p:nvSpPr>
            <p:cNvPr id="194663" name="Line 103"/>
            <p:cNvSpPr>
              <a:spLocks noChangeShapeType="1"/>
            </p:cNvSpPr>
            <p:nvPr/>
          </p:nvSpPr>
          <p:spPr bwMode="auto">
            <a:xfrm>
              <a:off x="398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64" name="Line 104"/>
            <p:cNvSpPr>
              <a:spLocks noChangeShapeType="1"/>
            </p:cNvSpPr>
            <p:nvPr/>
          </p:nvSpPr>
          <p:spPr bwMode="auto">
            <a:xfrm>
              <a:off x="4272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65" name="Line 105"/>
            <p:cNvSpPr>
              <a:spLocks noChangeShapeType="1"/>
            </p:cNvSpPr>
            <p:nvPr/>
          </p:nvSpPr>
          <p:spPr bwMode="auto">
            <a:xfrm>
              <a:off x="4560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66" name="Line 106"/>
            <p:cNvSpPr>
              <a:spLocks noChangeShapeType="1"/>
            </p:cNvSpPr>
            <p:nvPr/>
          </p:nvSpPr>
          <p:spPr bwMode="auto">
            <a:xfrm>
              <a:off x="4848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6172200" y="6172200"/>
            <a:ext cx="1676400" cy="304800"/>
            <a:chOff x="3600" y="2880"/>
            <a:chExt cx="1056" cy="192"/>
          </a:xfrm>
        </p:grpSpPr>
        <p:sp>
          <p:nvSpPr>
            <p:cNvPr id="194669" name="Oval 109"/>
            <p:cNvSpPr>
              <a:spLocks noChangeArrowheads="1"/>
            </p:cNvSpPr>
            <p:nvPr/>
          </p:nvSpPr>
          <p:spPr bwMode="auto">
            <a:xfrm>
              <a:off x="3600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70" name="Oval 110"/>
            <p:cNvSpPr>
              <a:spLocks noChangeArrowheads="1"/>
            </p:cNvSpPr>
            <p:nvPr/>
          </p:nvSpPr>
          <p:spPr bwMode="auto">
            <a:xfrm>
              <a:off x="4176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71" name="Oval 111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94672" name="Oval 112"/>
            <p:cNvSpPr>
              <a:spLocks noChangeArrowheads="1"/>
            </p:cNvSpPr>
            <p:nvPr/>
          </p:nvSpPr>
          <p:spPr bwMode="auto">
            <a:xfrm>
              <a:off x="3888" y="2880"/>
              <a:ext cx="192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Dryad fit in?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programs can be represented as a distributed execution graph</a:t>
            </a:r>
          </a:p>
          <a:p>
            <a:pPr lvl="1"/>
            <a:r>
              <a:rPr lang="en-US"/>
              <a:t>The programmer may not have to know this</a:t>
            </a:r>
          </a:p>
          <a:p>
            <a:pPr lvl="2"/>
            <a:r>
              <a:rPr lang="en-US"/>
              <a:t>“SQL-like” queries: LINQ</a:t>
            </a:r>
          </a:p>
          <a:p>
            <a:r>
              <a:rPr lang="en-US"/>
              <a:t>Dryad will run them for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715000" cy="1600200"/>
          </a:xfrm>
        </p:spPr>
        <p:txBody>
          <a:bodyPr/>
          <a:lstStyle/>
          <a:p>
            <a:pPr algn="l"/>
            <a:r>
              <a:rPr lang="en-US"/>
              <a:t>Runtime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Services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Name server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Daemon</a:t>
            </a:r>
          </a:p>
          <a:p>
            <a:pPr>
              <a:lnSpc>
                <a:spcPct val="80000"/>
              </a:lnSpc>
            </a:pPr>
            <a:r>
              <a:rPr lang="en-US" sz="2800"/>
              <a:t>Job Manager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Centralized coordinating process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User application to construct graph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Linked with Dryad libraries for scheduling vertices</a:t>
            </a:r>
          </a:p>
          <a:p>
            <a:pPr>
              <a:lnSpc>
                <a:spcPct val="80000"/>
              </a:lnSpc>
            </a:pPr>
            <a:r>
              <a:rPr lang="en-US" sz="2800"/>
              <a:t>Vertex executable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Dryad libraries to communicate with JM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User application sees channels in/out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Arbitrary application code, can use local FS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33"/>
          <p:cNvGrpSpPr>
            <a:grpSpLocks noChangeAspect="1"/>
          </p:cNvGrpSpPr>
          <p:nvPr/>
        </p:nvGrpSpPr>
        <p:grpSpPr bwMode="auto">
          <a:xfrm>
            <a:off x="3429000" y="304800"/>
            <a:ext cx="5422900" cy="3087688"/>
            <a:chOff x="1292" y="1256"/>
            <a:chExt cx="3176" cy="1808"/>
          </a:xfrm>
        </p:grpSpPr>
        <p:sp>
          <p:nvSpPr>
            <p:cNvPr id="160773" name="AutoShape 232"/>
            <p:cNvSpPr>
              <a:spLocks noChangeAspect="1" noChangeArrowheads="1" noTextEdit="1"/>
            </p:cNvSpPr>
            <p:nvPr/>
          </p:nvSpPr>
          <p:spPr bwMode="auto">
            <a:xfrm>
              <a:off x="1292" y="1256"/>
              <a:ext cx="3176" cy="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grpSp>
          <p:nvGrpSpPr>
            <p:cNvPr id="3" name="Group 434"/>
            <p:cNvGrpSpPr>
              <a:grpSpLocks/>
            </p:cNvGrpSpPr>
            <p:nvPr/>
          </p:nvGrpSpPr>
          <p:grpSpPr bwMode="auto">
            <a:xfrm>
              <a:off x="1296" y="1260"/>
              <a:ext cx="3168" cy="1800"/>
              <a:chOff x="1296" y="1260"/>
              <a:chExt cx="3168" cy="1800"/>
            </a:xfrm>
          </p:grpSpPr>
          <p:sp>
            <p:nvSpPr>
              <p:cNvPr id="160775" name="Freeform 234"/>
              <p:cNvSpPr>
                <a:spLocks/>
              </p:cNvSpPr>
              <p:nvPr/>
            </p:nvSpPr>
            <p:spPr bwMode="auto">
              <a:xfrm>
                <a:off x="1616" y="1884"/>
                <a:ext cx="2632" cy="374"/>
              </a:xfrm>
              <a:custGeom>
                <a:avLst/>
                <a:gdLst>
                  <a:gd name="T0" fmla="*/ 484 w 2632"/>
                  <a:gd name="T1" fmla="*/ 100 h 374"/>
                  <a:gd name="T2" fmla="*/ 698 w 2632"/>
                  <a:gd name="T3" fmla="*/ 106 h 374"/>
                  <a:gd name="T4" fmla="*/ 1192 w 2632"/>
                  <a:gd name="T5" fmla="*/ 96 h 374"/>
                  <a:gd name="T6" fmla="*/ 1220 w 2632"/>
                  <a:gd name="T7" fmla="*/ 92 h 374"/>
                  <a:gd name="T8" fmla="*/ 1334 w 2632"/>
                  <a:gd name="T9" fmla="*/ 60 h 374"/>
                  <a:gd name="T10" fmla="*/ 1452 w 2632"/>
                  <a:gd name="T11" fmla="*/ 28 h 374"/>
                  <a:gd name="T12" fmla="*/ 1480 w 2632"/>
                  <a:gd name="T13" fmla="*/ 24 h 374"/>
                  <a:gd name="T14" fmla="*/ 1968 w 2632"/>
                  <a:gd name="T15" fmla="*/ 2 h 374"/>
                  <a:gd name="T16" fmla="*/ 2124 w 2632"/>
                  <a:gd name="T17" fmla="*/ 2 h 374"/>
                  <a:gd name="T18" fmla="*/ 2436 w 2632"/>
                  <a:gd name="T19" fmla="*/ 20 h 374"/>
                  <a:gd name="T20" fmla="*/ 2498 w 2632"/>
                  <a:gd name="T21" fmla="*/ 24 h 374"/>
                  <a:gd name="T22" fmla="*/ 2558 w 2632"/>
                  <a:gd name="T23" fmla="*/ 50 h 374"/>
                  <a:gd name="T24" fmla="*/ 2610 w 2632"/>
                  <a:gd name="T25" fmla="*/ 102 h 374"/>
                  <a:gd name="T26" fmla="*/ 2628 w 2632"/>
                  <a:gd name="T27" fmla="*/ 142 h 374"/>
                  <a:gd name="T28" fmla="*/ 2632 w 2632"/>
                  <a:gd name="T29" fmla="*/ 168 h 374"/>
                  <a:gd name="T30" fmla="*/ 2624 w 2632"/>
                  <a:gd name="T31" fmla="*/ 212 h 374"/>
                  <a:gd name="T32" fmla="*/ 2588 w 2632"/>
                  <a:gd name="T33" fmla="*/ 286 h 374"/>
                  <a:gd name="T34" fmla="*/ 2554 w 2632"/>
                  <a:gd name="T35" fmla="*/ 324 h 374"/>
                  <a:gd name="T36" fmla="*/ 2514 w 2632"/>
                  <a:gd name="T37" fmla="*/ 348 h 374"/>
                  <a:gd name="T38" fmla="*/ 2488 w 2632"/>
                  <a:gd name="T39" fmla="*/ 352 h 374"/>
                  <a:gd name="T40" fmla="*/ 2192 w 2632"/>
                  <a:gd name="T41" fmla="*/ 372 h 374"/>
                  <a:gd name="T42" fmla="*/ 2056 w 2632"/>
                  <a:gd name="T43" fmla="*/ 374 h 374"/>
                  <a:gd name="T44" fmla="*/ 1788 w 2632"/>
                  <a:gd name="T45" fmla="*/ 366 h 374"/>
                  <a:gd name="T46" fmla="*/ 1556 w 2632"/>
                  <a:gd name="T47" fmla="*/ 340 h 374"/>
                  <a:gd name="T48" fmla="*/ 1490 w 2632"/>
                  <a:gd name="T49" fmla="*/ 320 h 374"/>
                  <a:gd name="T50" fmla="*/ 1450 w 2632"/>
                  <a:gd name="T51" fmla="*/ 286 h 374"/>
                  <a:gd name="T52" fmla="*/ 1336 w 2632"/>
                  <a:gd name="T53" fmla="*/ 212 h 374"/>
                  <a:gd name="T54" fmla="*/ 1222 w 2632"/>
                  <a:gd name="T55" fmla="*/ 172 h 374"/>
                  <a:gd name="T56" fmla="*/ 1192 w 2632"/>
                  <a:gd name="T57" fmla="*/ 168 h 374"/>
                  <a:gd name="T58" fmla="*/ 702 w 2632"/>
                  <a:gd name="T59" fmla="*/ 158 h 374"/>
                  <a:gd name="T60" fmla="*/ 488 w 2632"/>
                  <a:gd name="T61" fmla="*/ 164 h 374"/>
                  <a:gd name="T62" fmla="*/ 458 w 2632"/>
                  <a:gd name="T63" fmla="*/ 172 h 374"/>
                  <a:gd name="T64" fmla="*/ 302 w 2632"/>
                  <a:gd name="T65" fmla="*/ 190 h 374"/>
                  <a:gd name="T66" fmla="*/ 136 w 2632"/>
                  <a:gd name="T67" fmla="*/ 188 h 374"/>
                  <a:gd name="T68" fmla="*/ 40 w 2632"/>
                  <a:gd name="T69" fmla="*/ 170 h 374"/>
                  <a:gd name="T70" fmla="*/ 10 w 2632"/>
                  <a:gd name="T71" fmla="*/ 156 h 374"/>
                  <a:gd name="T72" fmla="*/ 0 w 2632"/>
                  <a:gd name="T73" fmla="*/ 136 h 374"/>
                  <a:gd name="T74" fmla="*/ 4 w 2632"/>
                  <a:gd name="T75" fmla="*/ 120 h 374"/>
                  <a:gd name="T76" fmla="*/ 28 w 2632"/>
                  <a:gd name="T77" fmla="*/ 98 h 374"/>
                  <a:gd name="T78" fmla="*/ 102 w 2632"/>
                  <a:gd name="T79" fmla="*/ 78 h 374"/>
                  <a:gd name="T80" fmla="*/ 222 w 2632"/>
                  <a:gd name="T81" fmla="*/ 70 h 374"/>
                  <a:gd name="T82" fmla="*/ 382 w 2632"/>
                  <a:gd name="T83" fmla="*/ 78 h 374"/>
                  <a:gd name="T84" fmla="*/ 460 w 2632"/>
                  <a:gd name="T85" fmla="*/ 92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632"/>
                  <a:gd name="T130" fmla="*/ 0 h 374"/>
                  <a:gd name="T131" fmla="*/ 2632 w 2632"/>
                  <a:gd name="T132" fmla="*/ 374 h 37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632" h="374">
                    <a:moveTo>
                      <a:pt x="472" y="96"/>
                    </a:moveTo>
                    <a:lnTo>
                      <a:pt x="472" y="96"/>
                    </a:lnTo>
                    <a:lnTo>
                      <a:pt x="484" y="100"/>
                    </a:lnTo>
                    <a:lnTo>
                      <a:pt x="510" y="102"/>
                    </a:lnTo>
                    <a:lnTo>
                      <a:pt x="590" y="106"/>
                    </a:lnTo>
                    <a:lnTo>
                      <a:pt x="698" y="106"/>
                    </a:lnTo>
                    <a:lnTo>
                      <a:pt x="820" y="104"/>
                    </a:lnTo>
                    <a:lnTo>
                      <a:pt x="1058" y="100"/>
                    </a:lnTo>
                    <a:lnTo>
                      <a:pt x="1192" y="96"/>
                    </a:lnTo>
                    <a:lnTo>
                      <a:pt x="1204" y="96"/>
                    </a:lnTo>
                    <a:lnTo>
                      <a:pt x="1220" y="92"/>
                    </a:lnTo>
                    <a:lnTo>
                      <a:pt x="1254" y="84"/>
                    </a:lnTo>
                    <a:lnTo>
                      <a:pt x="1292" y="74"/>
                    </a:lnTo>
                    <a:lnTo>
                      <a:pt x="1334" y="60"/>
                    </a:lnTo>
                    <a:lnTo>
                      <a:pt x="1376" y="46"/>
                    </a:lnTo>
                    <a:lnTo>
                      <a:pt x="1416" y="36"/>
                    </a:lnTo>
                    <a:lnTo>
                      <a:pt x="1452" y="28"/>
                    </a:lnTo>
                    <a:lnTo>
                      <a:pt x="1466" y="24"/>
                    </a:lnTo>
                    <a:lnTo>
                      <a:pt x="1480" y="24"/>
                    </a:lnTo>
                    <a:lnTo>
                      <a:pt x="1694" y="12"/>
                    </a:lnTo>
                    <a:lnTo>
                      <a:pt x="1874" y="4"/>
                    </a:lnTo>
                    <a:lnTo>
                      <a:pt x="1968" y="2"/>
                    </a:lnTo>
                    <a:lnTo>
                      <a:pt x="2056" y="0"/>
                    </a:lnTo>
                    <a:lnTo>
                      <a:pt x="2124" y="2"/>
                    </a:lnTo>
                    <a:lnTo>
                      <a:pt x="2194" y="4"/>
                    </a:lnTo>
                    <a:lnTo>
                      <a:pt x="2330" y="12"/>
                    </a:lnTo>
                    <a:lnTo>
                      <a:pt x="2436" y="20"/>
                    </a:lnTo>
                    <a:lnTo>
                      <a:pt x="2488" y="24"/>
                    </a:lnTo>
                    <a:lnTo>
                      <a:pt x="2498" y="24"/>
                    </a:lnTo>
                    <a:lnTo>
                      <a:pt x="2510" y="28"/>
                    </a:lnTo>
                    <a:lnTo>
                      <a:pt x="2534" y="36"/>
                    </a:lnTo>
                    <a:lnTo>
                      <a:pt x="2558" y="50"/>
                    </a:lnTo>
                    <a:lnTo>
                      <a:pt x="2580" y="68"/>
                    </a:lnTo>
                    <a:lnTo>
                      <a:pt x="2600" y="90"/>
                    </a:lnTo>
                    <a:lnTo>
                      <a:pt x="2610" y="102"/>
                    </a:lnTo>
                    <a:lnTo>
                      <a:pt x="2618" y="116"/>
                    </a:lnTo>
                    <a:lnTo>
                      <a:pt x="2624" y="128"/>
                    </a:lnTo>
                    <a:lnTo>
                      <a:pt x="2628" y="142"/>
                    </a:lnTo>
                    <a:lnTo>
                      <a:pt x="2630" y="154"/>
                    </a:lnTo>
                    <a:lnTo>
                      <a:pt x="2632" y="168"/>
                    </a:lnTo>
                    <a:lnTo>
                      <a:pt x="2632" y="182"/>
                    </a:lnTo>
                    <a:lnTo>
                      <a:pt x="2628" y="196"/>
                    </a:lnTo>
                    <a:lnTo>
                      <a:pt x="2624" y="212"/>
                    </a:lnTo>
                    <a:lnTo>
                      <a:pt x="2620" y="228"/>
                    </a:lnTo>
                    <a:lnTo>
                      <a:pt x="2606" y="258"/>
                    </a:lnTo>
                    <a:lnTo>
                      <a:pt x="2588" y="286"/>
                    </a:lnTo>
                    <a:lnTo>
                      <a:pt x="2576" y="300"/>
                    </a:lnTo>
                    <a:lnTo>
                      <a:pt x="2566" y="312"/>
                    </a:lnTo>
                    <a:lnTo>
                      <a:pt x="2554" y="324"/>
                    </a:lnTo>
                    <a:lnTo>
                      <a:pt x="2540" y="334"/>
                    </a:lnTo>
                    <a:lnTo>
                      <a:pt x="2528" y="342"/>
                    </a:lnTo>
                    <a:lnTo>
                      <a:pt x="2514" y="348"/>
                    </a:lnTo>
                    <a:lnTo>
                      <a:pt x="2502" y="350"/>
                    </a:lnTo>
                    <a:lnTo>
                      <a:pt x="2488" y="352"/>
                    </a:lnTo>
                    <a:lnTo>
                      <a:pt x="2432" y="356"/>
                    </a:lnTo>
                    <a:lnTo>
                      <a:pt x="2324" y="364"/>
                    </a:lnTo>
                    <a:lnTo>
                      <a:pt x="2192" y="372"/>
                    </a:lnTo>
                    <a:lnTo>
                      <a:pt x="2122" y="374"/>
                    </a:lnTo>
                    <a:lnTo>
                      <a:pt x="2056" y="374"/>
                    </a:lnTo>
                    <a:lnTo>
                      <a:pt x="1970" y="374"/>
                    </a:lnTo>
                    <a:lnTo>
                      <a:pt x="1880" y="372"/>
                    </a:lnTo>
                    <a:lnTo>
                      <a:pt x="1788" y="366"/>
                    </a:lnTo>
                    <a:lnTo>
                      <a:pt x="1700" y="360"/>
                    </a:lnTo>
                    <a:lnTo>
                      <a:pt x="1622" y="350"/>
                    </a:lnTo>
                    <a:lnTo>
                      <a:pt x="1556" y="340"/>
                    </a:lnTo>
                    <a:lnTo>
                      <a:pt x="1530" y="332"/>
                    </a:lnTo>
                    <a:lnTo>
                      <a:pt x="1508" y="326"/>
                    </a:lnTo>
                    <a:lnTo>
                      <a:pt x="1490" y="320"/>
                    </a:lnTo>
                    <a:lnTo>
                      <a:pt x="1480" y="312"/>
                    </a:lnTo>
                    <a:lnTo>
                      <a:pt x="1450" y="286"/>
                    </a:lnTo>
                    <a:lnTo>
                      <a:pt x="1414" y="260"/>
                    </a:lnTo>
                    <a:lnTo>
                      <a:pt x="1376" y="234"/>
                    </a:lnTo>
                    <a:lnTo>
                      <a:pt x="1336" y="212"/>
                    </a:lnTo>
                    <a:lnTo>
                      <a:pt x="1296" y="194"/>
                    </a:lnTo>
                    <a:lnTo>
                      <a:pt x="1258" y="180"/>
                    </a:lnTo>
                    <a:lnTo>
                      <a:pt x="1222" y="172"/>
                    </a:lnTo>
                    <a:lnTo>
                      <a:pt x="1206" y="168"/>
                    </a:lnTo>
                    <a:lnTo>
                      <a:pt x="1192" y="168"/>
                    </a:lnTo>
                    <a:lnTo>
                      <a:pt x="1056" y="164"/>
                    </a:lnTo>
                    <a:lnTo>
                      <a:pt x="824" y="158"/>
                    </a:lnTo>
                    <a:lnTo>
                      <a:pt x="702" y="158"/>
                    </a:lnTo>
                    <a:lnTo>
                      <a:pt x="594" y="158"/>
                    </a:lnTo>
                    <a:lnTo>
                      <a:pt x="514" y="162"/>
                    </a:lnTo>
                    <a:lnTo>
                      <a:pt x="488" y="164"/>
                    </a:lnTo>
                    <a:lnTo>
                      <a:pt x="472" y="168"/>
                    </a:lnTo>
                    <a:lnTo>
                      <a:pt x="458" y="172"/>
                    </a:lnTo>
                    <a:lnTo>
                      <a:pt x="438" y="176"/>
                    </a:lnTo>
                    <a:lnTo>
                      <a:pt x="378" y="184"/>
                    </a:lnTo>
                    <a:lnTo>
                      <a:pt x="302" y="190"/>
                    </a:lnTo>
                    <a:lnTo>
                      <a:pt x="218" y="190"/>
                    </a:lnTo>
                    <a:lnTo>
                      <a:pt x="176" y="190"/>
                    </a:lnTo>
                    <a:lnTo>
                      <a:pt x="136" y="188"/>
                    </a:lnTo>
                    <a:lnTo>
                      <a:pt x="100" y="184"/>
                    </a:lnTo>
                    <a:lnTo>
                      <a:pt x="68" y="178"/>
                    </a:lnTo>
                    <a:lnTo>
                      <a:pt x="40" y="170"/>
                    </a:lnTo>
                    <a:lnTo>
                      <a:pt x="28" y="166"/>
                    </a:lnTo>
                    <a:lnTo>
                      <a:pt x="18" y="162"/>
                    </a:lnTo>
                    <a:lnTo>
                      <a:pt x="10" y="156"/>
                    </a:lnTo>
                    <a:lnTo>
                      <a:pt x="4" y="150"/>
                    </a:lnTo>
                    <a:lnTo>
                      <a:pt x="2" y="144"/>
                    </a:lnTo>
                    <a:lnTo>
                      <a:pt x="0" y="136"/>
                    </a:lnTo>
                    <a:lnTo>
                      <a:pt x="2" y="128"/>
                    </a:lnTo>
                    <a:lnTo>
                      <a:pt x="4" y="120"/>
                    </a:lnTo>
                    <a:lnTo>
                      <a:pt x="10" y="112"/>
                    </a:lnTo>
                    <a:lnTo>
                      <a:pt x="18" y="104"/>
                    </a:lnTo>
                    <a:lnTo>
                      <a:pt x="28" y="98"/>
                    </a:lnTo>
                    <a:lnTo>
                      <a:pt x="40" y="94"/>
                    </a:lnTo>
                    <a:lnTo>
                      <a:pt x="68" y="84"/>
                    </a:lnTo>
                    <a:lnTo>
                      <a:pt x="102" y="78"/>
                    </a:lnTo>
                    <a:lnTo>
                      <a:pt x="140" y="74"/>
                    </a:lnTo>
                    <a:lnTo>
                      <a:pt x="180" y="70"/>
                    </a:lnTo>
                    <a:lnTo>
                      <a:pt x="222" y="70"/>
                    </a:lnTo>
                    <a:lnTo>
                      <a:pt x="264" y="70"/>
                    </a:lnTo>
                    <a:lnTo>
                      <a:pt x="306" y="72"/>
                    </a:lnTo>
                    <a:lnTo>
                      <a:pt x="382" y="78"/>
                    </a:lnTo>
                    <a:lnTo>
                      <a:pt x="414" y="82"/>
                    </a:lnTo>
                    <a:lnTo>
                      <a:pt x="442" y="86"/>
                    </a:lnTo>
                    <a:lnTo>
                      <a:pt x="460" y="92"/>
                    </a:lnTo>
                    <a:lnTo>
                      <a:pt x="472" y="96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76" name="Line 235"/>
              <p:cNvSpPr>
                <a:spLocks noChangeShapeType="1"/>
              </p:cNvSpPr>
              <p:nvPr/>
            </p:nvSpPr>
            <p:spPr bwMode="auto">
              <a:xfrm flipH="1" flipV="1">
                <a:off x="3168" y="1762"/>
                <a:ext cx="36" cy="172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777" name="Freeform 236"/>
              <p:cNvSpPr>
                <a:spLocks/>
              </p:cNvSpPr>
              <p:nvPr/>
            </p:nvSpPr>
            <p:spPr bwMode="auto">
              <a:xfrm>
                <a:off x="3182" y="1916"/>
                <a:ext cx="40" cy="70"/>
              </a:xfrm>
              <a:custGeom>
                <a:avLst/>
                <a:gdLst>
                  <a:gd name="T0" fmla="*/ 34 w 40"/>
                  <a:gd name="T1" fmla="*/ 34 h 70"/>
                  <a:gd name="T2" fmla="*/ 34 w 40"/>
                  <a:gd name="T3" fmla="*/ 34 h 70"/>
                  <a:gd name="T4" fmla="*/ 36 w 40"/>
                  <a:gd name="T5" fmla="*/ 16 h 70"/>
                  <a:gd name="T6" fmla="*/ 40 w 40"/>
                  <a:gd name="T7" fmla="*/ 0 h 70"/>
                  <a:gd name="T8" fmla="*/ 0 w 40"/>
                  <a:gd name="T9" fmla="*/ 8 h 70"/>
                  <a:gd name="T10" fmla="*/ 0 w 40"/>
                  <a:gd name="T11" fmla="*/ 8 h 70"/>
                  <a:gd name="T12" fmla="*/ 8 w 40"/>
                  <a:gd name="T13" fmla="*/ 20 h 70"/>
                  <a:gd name="T14" fmla="*/ 18 w 40"/>
                  <a:gd name="T15" fmla="*/ 38 h 70"/>
                  <a:gd name="T16" fmla="*/ 18 w 40"/>
                  <a:gd name="T17" fmla="*/ 38 h 70"/>
                  <a:gd name="T18" fmla="*/ 28 w 40"/>
                  <a:gd name="T19" fmla="*/ 56 h 70"/>
                  <a:gd name="T20" fmla="*/ 34 w 40"/>
                  <a:gd name="T21" fmla="*/ 70 h 70"/>
                  <a:gd name="T22" fmla="*/ 34 w 40"/>
                  <a:gd name="T23" fmla="*/ 70 h 70"/>
                  <a:gd name="T24" fmla="*/ 32 w 40"/>
                  <a:gd name="T25" fmla="*/ 54 h 70"/>
                  <a:gd name="T26" fmla="*/ 34 w 40"/>
                  <a:gd name="T27" fmla="*/ 34 h 70"/>
                  <a:gd name="T28" fmla="*/ 34 w 40"/>
                  <a:gd name="T29" fmla="*/ 34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70"/>
                  <a:gd name="T47" fmla="*/ 40 w 40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70">
                    <a:moveTo>
                      <a:pt x="34" y="34"/>
                    </a:moveTo>
                    <a:lnTo>
                      <a:pt x="34" y="34"/>
                    </a:lnTo>
                    <a:lnTo>
                      <a:pt x="36" y="16"/>
                    </a:lnTo>
                    <a:lnTo>
                      <a:pt x="40" y="0"/>
                    </a:lnTo>
                    <a:lnTo>
                      <a:pt x="0" y="8"/>
                    </a:lnTo>
                    <a:lnTo>
                      <a:pt x="8" y="20"/>
                    </a:lnTo>
                    <a:lnTo>
                      <a:pt x="18" y="38"/>
                    </a:lnTo>
                    <a:lnTo>
                      <a:pt x="28" y="56"/>
                    </a:lnTo>
                    <a:lnTo>
                      <a:pt x="34" y="70"/>
                    </a:lnTo>
                    <a:lnTo>
                      <a:pt x="32" y="54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78" name="Line 237"/>
              <p:cNvSpPr>
                <a:spLocks noChangeShapeType="1"/>
              </p:cNvSpPr>
              <p:nvPr/>
            </p:nvSpPr>
            <p:spPr bwMode="auto">
              <a:xfrm flipH="1" flipV="1">
                <a:off x="3600" y="1762"/>
                <a:ext cx="36" cy="172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779" name="Freeform 238"/>
              <p:cNvSpPr>
                <a:spLocks/>
              </p:cNvSpPr>
              <p:nvPr/>
            </p:nvSpPr>
            <p:spPr bwMode="auto">
              <a:xfrm>
                <a:off x="3614" y="1916"/>
                <a:ext cx="40" cy="70"/>
              </a:xfrm>
              <a:custGeom>
                <a:avLst/>
                <a:gdLst>
                  <a:gd name="T0" fmla="*/ 34 w 40"/>
                  <a:gd name="T1" fmla="*/ 34 h 70"/>
                  <a:gd name="T2" fmla="*/ 34 w 40"/>
                  <a:gd name="T3" fmla="*/ 34 h 70"/>
                  <a:gd name="T4" fmla="*/ 36 w 40"/>
                  <a:gd name="T5" fmla="*/ 16 h 70"/>
                  <a:gd name="T6" fmla="*/ 40 w 40"/>
                  <a:gd name="T7" fmla="*/ 0 h 70"/>
                  <a:gd name="T8" fmla="*/ 0 w 40"/>
                  <a:gd name="T9" fmla="*/ 8 h 70"/>
                  <a:gd name="T10" fmla="*/ 0 w 40"/>
                  <a:gd name="T11" fmla="*/ 8 h 70"/>
                  <a:gd name="T12" fmla="*/ 8 w 40"/>
                  <a:gd name="T13" fmla="*/ 20 h 70"/>
                  <a:gd name="T14" fmla="*/ 18 w 40"/>
                  <a:gd name="T15" fmla="*/ 38 h 70"/>
                  <a:gd name="T16" fmla="*/ 18 w 40"/>
                  <a:gd name="T17" fmla="*/ 38 h 70"/>
                  <a:gd name="T18" fmla="*/ 28 w 40"/>
                  <a:gd name="T19" fmla="*/ 56 h 70"/>
                  <a:gd name="T20" fmla="*/ 34 w 40"/>
                  <a:gd name="T21" fmla="*/ 70 h 70"/>
                  <a:gd name="T22" fmla="*/ 34 w 40"/>
                  <a:gd name="T23" fmla="*/ 70 h 70"/>
                  <a:gd name="T24" fmla="*/ 32 w 40"/>
                  <a:gd name="T25" fmla="*/ 54 h 70"/>
                  <a:gd name="T26" fmla="*/ 34 w 40"/>
                  <a:gd name="T27" fmla="*/ 34 h 70"/>
                  <a:gd name="T28" fmla="*/ 34 w 40"/>
                  <a:gd name="T29" fmla="*/ 34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70"/>
                  <a:gd name="T47" fmla="*/ 40 w 40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70">
                    <a:moveTo>
                      <a:pt x="34" y="34"/>
                    </a:moveTo>
                    <a:lnTo>
                      <a:pt x="34" y="34"/>
                    </a:lnTo>
                    <a:lnTo>
                      <a:pt x="36" y="16"/>
                    </a:lnTo>
                    <a:lnTo>
                      <a:pt x="40" y="0"/>
                    </a:lnTo>
                    <a:lnTo>
                      <a:pt x="0" y="8"/>
                    </a:lnTo>
                    <a:lnTo>
                      <a:pt x="8" y="20"/>
                    </a:lnTo>
                    <a:lnTo>
                      <a:pt x="18" y="38"/>
                    </a:lnTo>
                    <a:lnTo>
                      <a:pt x="28" y="56"/>
                    </a:lnTo>
                    <a:lnTo>
                      <a:pt x="34" y="70"/>
                    </a:lnTo>
                    <a:lnTo>
                      <a:pt x="32" y="54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80" name="Line 239"/>
              <p:cNvSpPr>
                <a:spLocks noChangeShapeType="1"/>
              </p:cNvSpPr>
              <p:nvPr/>
            </p:nvSpPr>
            <p:spPr bwMode="auto">
              <a:xfrm flipH="1" flipV="1">
                <a:off x="4032" y="1762"/>
                <a:ext cx="36" cy="172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781" name="Freeform 240"/>
              <p:cNvSpPr>
                <a:spLocks/>
              </p:cNvSpPr>
              <p:nvPr/>
            </p:nvSpPr>
            <p:spPr bwMode="auto">
              <a:xfrm>
                <a:off x="4046" y="1916"/>
                <a:ext cx="40" cy="70"/>
              </a:xfrm>
              <a:custGeom>
                <a:avLst/>
                <a:gdLst>
                  <a:gd name="T0" fmla="*/ 34 w 40"/>
                  <a:gd name="T1" fmla="*/ 34 h 70"/>
                  <a:gd name="T2" fmla="*/ 34 w 40"/>
                  <a:gd name="T3" fmla="*/ 34 h 70"/>
                  <a:gd name="T4" fmla="*/ 36 w 40"/>
                  <a:gd name="T5" fmla="*/ 16 h 70"/>
                  <a:gd name="T6" fmla="*/ 40 w 40"/>
                  <a:gd name="T7" fmla="*/ 0 h 70"/>
                  <a:gd name="T8" fmla="*/ 0 w 40"/>
                  <a:gd name="T9" fmla="*/ 8 h 70"/>
                  <a:gd name="T10" fmla="*/ 0 w 40"/>
                  <a:gd name="T11" fmla="*/ 8 h 70"/>
                  <a:gd name="T12" fmla="*/ 8 w 40"/>
                  <a:gd name="T13" fmla="*/ 20 h 70"/>
                  <a:gd name="T14" fmla="*/ 18 w 40"/>
                  <a:gd name="T15" fmla="*/ 38 h 70"/>
                  <a:gd name="T16" fmla="*/ 18 w 40"/>
                  <a:gd name="T17" fmla="*/ 38 h 70"/>
                  <a:gd name="T18" fmla="*/ 28 w 40"/>
                  <a:gd name="T19" fmla="*/ 56 h 70"/>
                  <a:gd name="T20" fmla="*/ 34 w 40"/>
                  <a:gd name="T21" fmla="*/ 70 h 70"/>
                  <a:gd name="T22" fmla="*/ 34 w 40"/>
                  <a:gd name="T23" fmla="*/ 70 h 70"/>
                  <a:gd name="T24" fmla="*/ 32 w 40"/>
                  <a:gd name="T25" fmla="*/ 54 h 70"/>
                  <a:gd name="T26" fmla="*/ 34 w 40"/>
                  <a:gd name="T27" fmla="*/ 34 h 70"/>
                  <a:gd name="T28" fmla="*/ 34 w 40"/>
                  <a:gd name="T29" fmla="*/ 34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70"/>
                  <a:gd name="T47" fmla="*/ 40 w 40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70">
                    <a:moveTo>
                      <a:pt x="34" y="34"/>
                    </a:moveTo>
                    <a:lnTo>
                      <a:pt x="34" y="34"/>
                    </a:lnTo>
                    <a:lnTo>
                      <a:pt x="36" y="16"/>
                    </a:lnTo>
                    <a:lnTo>
                      <a:pt x="40" y="0"/>
                    </a:lnTo>
                    <a:lnTo>
                      <a:pt x="0" y="8"/>
                    </a:lnTo>
                    <a:lnTo>
                      <a:pt x="8" y="20"/>
                    </a:lnTo>
                    <a:lnTo>
                      <a:pt x="18" y="38"/>
                    </a:lnTo>
                    <a:lnTo>
                      <a:pt x="28" y="56"/>
                    </a:lnTo>
                    <a:lnTo>
                      <a:pt x="34" y="70"/>
                    </a:lnTo>
                    <a:lnTo>
                      <a:pt x="32" y="54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82" name="Line 241"/>
              <p:cNvSpPr>
                <a:spLocks noChangeShapeType="1"/>
              </p:cNvSpPr>
              <p:nvPr/>
            </p:nvSpPr>
            <p:spPr bwMode="auto">
              <a:xfrm flipV="1">
                <a:off x="4136" y="1818"/>
                <a:ext cx="36" cy="172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783" name="Freeform 242"/>
              <p:cNvSpPr>
                <a:spLocks/>
              </p:cNvSpPr>
              <p:nvPr/>
            </p:nvSpPr>
            <p:spPr bwMode="auto">
              <a:xfrm>
                <a:off x="4150" y="1764"/>
                <a:ext cx="40" cy="70"/>
              </a:xfrm>
              <a:custGeom>
                <a:avLst/>
                <a:gdLst>
                  <a:gd name="T0" fmla="*/ 18 w 40"/>
                  <a:gd name="T1" fmla="*/ 34 h 70"/>
                  <a:gd name="T2" fmla="*/ 18 w 40"/>
                  <a:gd name="T3" fmla="*/ 34 h 70"/>
                  <a:gd name="T4" fmla="*/ 8 w 40"/>
                  <a:gd name="T5" fmla="*/ 48 h 70"/>
                  <a:gd name="T6" fmla="*/ 0 w 40"/>
                  <a:gd name="T7" fmla="*/ 62 h 70"/>
                  <a:gd name="T8" fmla="*/ 40 w 40"/>
                  <a:gd name="T9" fmla="*/ 70 h 70"/>
                  <a:gd name="T10" fmla="*/ 40 w 40"/>
                  <a:gd name="T11" fmla="*/ 70 h 70"/>
                  <a:gd name="T12" fmla="*/ 36 w 40"/>
                  <a:gd name="T13" fmla="*/ 58 h 70"/>
                  <a:gd name="T14" fmla="*/ 34 w 40"/>
                  <a:gd name="T15" fmla="*/ 36 h 70"/>
                  <a:gd name="T16" fmla="*/ 34 w 40"/>
                  <a:gd name="T17" fmla="*/ 36 h 70"/>
                  <a:gd name="T18" fmla="*/ 34 w 40"/>
                  <a:gd name="T19" fmla="*/ 16 h 70"/>
                  <a:gd name="T20" fmla="*/ 34 w 40"/>
                  <a:gd name="T21" fmla="*/ 0 h 70"/>
                  <a:gd name="T22" fmla="*/ 34 w 40"/>
                  <a:gd name="T23" fmla="*/ 0 h 70"/>
                  <a:gd name="T24" fmla="*/ 28 w 40"/>
                  <a:gd name="T25" fmla="*/ 14 h 70"/>
                  <a:gd name="T26" fmla="*/ 18 w 40"/>
                  <a:gd name="T27" fmla="*/ 34 h 70"/>
                  <a:gd name="T28" fmla="*/ 18 w 40"/>
                  <a:gd name="T29" fmla="*/ 34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70"/>
                  <a:gd name="T47" fmla="*/ 40 w 40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70">
                    <a:moveTo>
                      <a:pt x="18" y="34"/>
                    </a:moveTo>
                    <a:lnTo>
                      <a:pt x="18" y="34"/>
                    </a:lnTo>
                    <a:lnTo>
                      <a:pt x="8" y="48"/>
                    </a:lnTo>
                    <a:lnTo>
                      <a:pt x="0" y="62"/>
                    </a:lnTo>
                    <a:lnTo>
                      <a:pt x="40" y="70"/>
                    </a:lnTo>
                    <a:lnTo>
                      <a:pt x="36" y="58"/>
                    </a:lnTo>
                    <a:lnTo>
                      <a:pt x="34" y="36"/>
                    </a:lnTo>
                    <a:lnTo>
                      <a:pt x="34" y="16"/>
                    </a:lnTo>
                    <a:lnTo>
                      <a:pt x="34" y="0"/>
                    </a:lnTo>
                    <a:lnTo>
                      <a:pt x="28" y="14"/>
                    </a:lnTo>
                    <a:lnTo>
                      <a:pt x="18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84" name="Line 243"/>
              <p:cNvSpPr>
                <a:spLocks noChangeShapeType="1"/>
              </p:cNvSpPr>
              <p:nvPr/>
            </p:nvSpPr>
            <p:spPr bwMode="auto">
              <a:xfrm flipV="1">
                <a:off x="3704" y="1818"/>
                <a:ext cx="36" cy="172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785" name="Freeform 244"/>
              <p:cNvSpPr>
                <a:spLocks/>
              </p:cNvSpPr>
              <p:nvPr/>
            </p:nvSpPr>
            <p:spPr bwMode="auto">
              <a:xfrm>
                <a:off x="3718" y="1764"/>
                <a:ext cx="40" cy="70"/>
              </a:xfrm>
              <a:custGeom>
                <a:avLst/>
                <a:gdLst>
                  <a:gd name="T0" fmla="*/ 18 w 40"/>
                  <a:gd name="T1" fmla="*/ 34 h 70"/>
                  <a:gd name="T2" fmla="*/ 18 w 40"/>
                  <a:gd name="T3" fmla="*/ 34 h 70"/>
                  <a:gd name="T4" fmla="*/ 8 w 40"/>
                  <a:gd name="T5" fmla="*/ 48 h 70"/>
                  <a:gd name="T6" fmla="*/ 0 w 40"/>
                  <a:gd name="T7" fmla="*/ 62 h 70"/>
                  <a:gd name="T8" fmla="*/ 40 w 40"/>
                  <a:gd name="T9" fmla="*/ 70 h 70"/>
                  <a:gd name="T10" fmla="*/ 40 w 40"/>
                  <a:gd name="T11" fmla="*/ 70 h 70"/>
                  <a:gd name="T12" fmla="*/ 36 w 40"/>
                  <a:gd name="T13" fmla="*/ 58 h 70"/>
                  <a:gd name="T14" fmla="*/ 34 w 40"/>
                  <a:gd name="T15" fmla="*/ 36 h 70"/>
                  <a:gd name="T16" fmla="*/ 34 w 40"/>
                  <a:gd name="T17" fmla="*/ 36 h 70"/>
                  <a:gd name="T18" fmla="*/ 34 w 40"/>
                  <a:gd name="T19" fmla="*/ 16 h 70"/>
                  <a:gd name="T20" fmla="*/ 34 w 40"/>
                  <a:gd name="T21" fmla="*/ 0 h 70"/>
                  <a:gd name="T22" fmla="*/ 34 w 40"/>
                  <a:gd name="T23" fmla="*/ 0 h 70"/>
                  <a:gd name="T24" fmla="*/ 28 w 40"/>
                  <a:gd name="T25" fmla="*/ 14 h 70"/>
                  <a:gd name="T26" fmla="*/ 18 w 40"/>
                  <a:gd name="T27" fmla="*/ 34 h 70"/>
                  <a:gd name="T28" fmla="*/ 18 w 40"/>
                  <a:gd name="T29" fmla="*/ 34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70"/>
                  <a:gd name="T47" fmla="*/ 40 w 40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70">
                    <a:moveTo>
                      <a:pt x="18" y="34"/>
                    </a:moveTo>
                    <a:lnTo>
                      <a:pt x="18" y="34"/>
                    </a:lnTo>
                    <a:lnTo>
                      <a:pt x="8" y="48"/>
                    </a:lnTo>
                    <a:lnTo>
                      <a:pt x="0" y="62"/>
                    </a:lnTo>
                    <a:lnTo>
                      <a:pt x="40" y="70"/>
                    </a:lnTo>
                    <a:lnTo>
                      <a:pt x="36" y="58"/>
                    </a:lnTo>
                    <a:lnTo>
                      <a:pt x="34" y="36"/>
                    </a:lnTo>
                    <a:lnTo>
                      <a:pt x="34" y="16"/>
                    </a:lnTo>
                    <a:lnTo>
                      <a:pt x="34" y="0"/>
                    </a:lnTo>
                    <a:lnTo>
                      <a:pt x="28" y="14"/>
                    </a:lnTo>
                    <a:lnTo>
                      <a:pt x="18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86" name="Line 245"/>
              <p:cNvSpPr>
                <a:spLocks noChangeShapeType="1"/>
              </p:cNvSpPr>
              <p:nvPr/>
            </p:nvSpPr>
            <p:spPr bwMode="auto">
              <a:xfrm flipV="1">
                <a:off x="3272" y="1818"/>
                <a:ext cx="36" cy="172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787" name="Freeform 246"/>
              <p:cNvSpPr>
                <a:spLocks/>
              </p:cNvSpPr>
              <p:nvPr/>
            </p:nvSpPr>
            <p:spPr bwMode="auto">
              <a:xfrm>
                <a:off x="3286" y="1764"/>
                <a:ext cx="40" cy="70"/>
              </a:xfrm>
              <a:custGeom>
                <a:avLst/>
                <a:gdLst>
                  <a:gd name="T0" fmla="*/ 18 w 40"/>
                  <a:gd name="T1" fmla="*/ 34 h 70"/>
                  <a:gd name="T2" fmla="*/ 18 w 40"/>
                  <a:gd name="T3" fmla="*/ 34 h 70"/>
                  <a:gd name="T4" fmla="*/ 8 w 40"/>
                  <a:gd name="T5" fmla="*/ 48 h 70"/>
                  <a:gd name="T6" fmla="*/ 0 w 40"/>
                  <a:gd name="T7" fmla="*/ 62 h 70"/>
                  <a:gd name="T8" fmla="*/ 40 w 40"/>
                  <a:gd name="T9" fmla="*/ 70 h 70"/>
                  <a:gd name="T10" fmla="*/ 40 w 40"/>
                  <a:gd name="T11" fmla="*/ 70 h 70"/>
                  <a:gd name="T12" fmla="*/ 36 w 40"/>
                  <a:gd name="T13" fmla="*/ 58 h 70"/>
                  <a:gd name="T14" fmla="*/ 34 w 40"/>
                  <a:gd name="T15" fmla="*/ 36 h 70"/>
                  <a:gd name="T16" fmla="*/ 34 w 40"/>
                  <a:gd name="T17" fmla="*/ 36 h 70"/>
                  <a:gd name="T18" fmla="*/ 34 w 40"/>
                  <a:gd name="T19" fmla="*/ 16 h 70"/>
                  <a:gd name="T20" fmla="*/ 34 w 40"/>
                  <a:gd name="T21" fmla="*/ 0 h 70"/>
                  <a:gd name="T22" fmla="*/ 34 w 40"/>
                  <a:gd name="T23" fmla="*/ 0 h 70"/>
                  <a:gd name="T24" fmla="*/ 28 w 40"/>
                  <a:gd name="T25" fmla="*/ 14 h 70"/>
                  <a:gd name="T26" fmla="*/ 18 w 40"/>
                  <a:gd name="T27" fmla="*/ 34 h 70"/>
                  <a:gd name="T28" fmla="*/ 18 w 40"/>
                  <a:gd name="T29" fmla="*/ 34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70"/>
                  <a:gd name="T47" fmla="*/ 40 w 40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70">
                    <a:moveTo>
                      <a:pt x="18" y="34"/>
                    </a:moveTo>
                    <a:lnTo>
                      <a:pt x="18" y="34"/>
                    </a:lnTo>
                    <a:lnTo>
                      <a:pt x="8" y="48"/>
                    </a:lnTo>
                    <a:lnTo>
                      <a:pt x="0" y="62"/>
                    </a:lnTo>
                    <a:lnTo>
                      <a:pt x="40" y="70"/>
                    </a:lnTo>
                    <a:lnTo>
                      <a:pt x="36" y="58"/>
                    </a:lnTo>
                    <a:lnTo>
                      <a:pt x="34" y="36"/>
                    </a:lnTo>
                    <a:lnTo>
                      <a:pt x="34" y="16"/>
                    </a:lnTo>
                    <a:lnTo>
                      <a:pt x="34" y="0"/>
                    </a:lnTo>
                    <a:lnTo>
                      <a:pt x="28" y="14"/>
                    </a:lnTo>
                    <a:lnTo>
                      <a:pt x="18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88" name="Rectangle 247"/>
              <p:cNvSpPr>
                <a:spLocks noChangeArrowheads="1"/>
              </p:cNvSpPr>
              <p:nvPr/>
            </p:nvSpPr>
            <p:spPr bwMode="auto">
              <a:xfrm>
                <a:off x="2664" y="1548"/>
                <a:ext cx="1584" cy="216"/>
              </a:xfrm>
              <a:prstGeom prst="rect">
                <a:avLst/>
              </a:prstGeom>
              <a:solidFill>
                <a:srgbClr val="00FFF2"/>
              </a:solidFill>
              <a:ln w="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89" name="Freeform 248"/>
              <p:cNvSpPr>
                <a:spLocks/>
              </p:cNvSpPr>
              <p:nvPr/>
            </p:nvSpPr>
            <p:spPr bwMode="auto">
              <a:xfrm>
                <a:off x="2814" y="1606"/>
                <a:ext cx="70" cy="104"/>
              </a:xfrm>
              <a:custGeom>
                <a:avLst/>
                <a:gdLst>
                  <a:gd name="T0" fmla="*/ 14 w 70"/>
                  <a:gd name="T1" fmla="*/ 58 h 104"/>
                  <a:gd name="T2" fmla="*/ 64 w 70"/>
                  <a:gd name="T3" fmla="*/ 58 h 104"/>
                  <a:gd name="T4" fmla="*/ 64 w 70"/>
                  <a:gd name="T5" fmla="*/ 44 h 104"/>
                  <a:gd name="T6" fmla="*/ 14 w 70"/>
                  <a:gd name="T7" fmla="*/ 44 h 104"/>
                  <a:gd name="T8" fmla="*/ 14 w 70"/>
                  <a:gd name="T9" fmla="*/ 14 h 104"/>
                  <a:gd name="T10" fmla="*/ 70 w 70"/>
                  <a:gd name="T11" fmla="*/ 14 h 104"/>
                  <a:gd name="T12" fmla="*/ 70 w 70"/>
                  <a:gd name="T13" fmla="*/ 0 h 104"/>
                  <a:gd name="T14" fmla="*/ 0 w 70"/>
                  <a:gd name="T15" fmla="*/ 0 h 104"/>
                  <a:gd name="T16" fmla="*/ 0 w 70"/>
                  <a:gd name="T17" fmla="*/ 104 h 104"/>
                  <a:gd name="T18" fmla="*/ 14 w 70"/>
                  <a:gd name="T19" fmla="*/ 104 h 104"/>
                  <a:gd name="T20" fmla="*/ 14 w 70"/>
                  <a:gd name="T21" fmla="*/ 58 h 1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104"/>
                  <a:gd name="T35" fmla="*/ 70 w 70"/>
                  <a:gd name="T36" fmla="*/ 104 h 10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104">
                    <a:moveTo>
                      <a:pt x="14" y="58"/>
                    </a:moveTo>
                    <a:lnTo>
                      <a:pt x="64" y="58"/>
                    </a:lnTo>
                    <a:lnTo>
                      <a:pt x="64" y="44"/>
                    </a:lnTo>
                    <a:lnTo>
                      <a:pt x="14" y="44"/>
                    </a:lnTo>
                    <a:lnTo>
                      <a:pt x="14" y="14"/>
                    </a:lnTo>
                    <a:lnTo>
                      <a:pt x="70" y="14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4" y="104"/>
                    </a:ln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0" name="Freeform 249"/>
              <p:cNvSpPr>
                <a:spLocks noEditPoints="1"/>
              </p:cNvSpPr>
              <p:nvPr/>
            </p:nvSpPr>
            <p:spPr bwMode="auto">
              <a:xfrm>
                <a:off x="2898" y="1606"/>
                <a:ext cx="14" cy="104"/>
              </a:xfrm>
              <a:custGeom>
                <a:avLst/>
                <a:gdLst>
                  <a:gd name="T0" fmla="*/ 14 w 14"/>
                  <a:gd name="T1" fmla="*/ 28 h 104"/>
                  <a:gd name="T2" fmla="*/ 0 w 14"/>
                  <a:gd name="T3" fmla="*/ 28 h 104"/>
                  <a:gd name="T4" fmla="*/ 0 w 14"/>
                  <a:gd name="T5" fmla="*/ 104 h 104"/>
                  <a:gd name="T6" fmla="*/ 14 w 14"/>
                  <a:gd name="T7" fmla="*/ 104 h 104"/>
                  <a:gd name="T8" fmla="*/ 14 w 14"/>
                  <a:gd name="T9" fmla="*/ 28 h 104"/>
                  <a:gd name="T10" fmla="*/ 14 w 14"/>
                  <a:gd name="T11" fmla="*/ 16 h 104"/>
                  <a:gd name="T12" fmla="*/ 14 w 14"/>
                  <a:gd name="T13" fmla="*/ 0 h 104"/>
                  <a:gd name="T14" fmla="*/ 0 w 14"/>
                  <a:gd name="T15" fmla="*/ 0 h 104"/>
                  <a:gd name="T16" fmla="*/ 0 w 14"/>
                  <a:gd name="T17" fmla="*/ 16 h 104"/>
                  <a:gd name="T18" fmla="*/ 14 w 14"/>
                  <a:gd name="T19" fmla="*/ 16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04"/>
                  <a:gd name="T32" fmla="*/ 14 w 14"/>
                  <a:gd name="T33" fmla="*/ 104 h 1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04">
                    <a:moveTo>
                      <a:pt x="14" y="28"/>
                    </a:moveTo>
                    <a:lnTo>
                      <a:pt x="0" y="28"/>
                    </a:lnTo>
                    <a:lnTo>
                      <a:pt x="0" y="104"/>
                    </a:lnTo>
                    <a:lnTo>
                      <a:pt x="14" y="104"/>
                    </a:lnTo>
                    <a:lnTo>
                      <a:pt x="14" y="28"/>
                    </a:lnTo>
                    <a:close/>
                    <a:moveTo>
                      <a:pt x="14" y="16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1" name="Rectangle 250"/>
              <p:cNvSpPr>
                <a:spLocks noChangeArrowheads="1"/>
              </p:cNvSpPr>
              <p:nvPr/>
            </p:nvSpPr>
            <p:spPr bwMode="auto">
              <a:xfrm>
                <a:off x="2930" y="1606"/>
                <a:ext cx="12" cy="1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2" name="Freeform 251"/>
              <p:cNvSpPr>
                <a:spLocks noEditPoints="1"/>
              </p:cNvSpPr>
              <p:nvPr/>
            </p:nvSpPr>
            <p:spPr bwMode="auto">
              <a:xfrm>
                <a:off x="2958" y="1632"/>
                <a:ext cx="68" cy="80"/>
              </a:xfrm>
              <a:custGeom>
                <a:avLst/>
                <a:gdLst>
                  <a:gd name="T0" fmla="*/ 56 w 68"/>
                  <a:gd name="T1" fmla="*/ 54 h 80"/>
                  <a:gd name="T2" fmla="*/ 56 w 68"/>
                  <a:gd name="T3" fmla="*/ 54 h 80"/>
                  <a:gd name="T4" fmla="*/ 54 w 68"/>
                  <a:gd name="T5" fmla="*/ 60 h 80"/>
                  <a:gd name="T6" fmla="*/ 50 w 68"/>
                  <a:gd name="T7" fmla="*/ 64 h 80"/>
                  <a:gd name="T8" fmla="*/ 44 w 68"/>
                  <a:gd name="T9" fmla="*/ 68 h 80"/>
                  <a:gd name="T10" fmla="*/ 36 w 68"/>
                  <a:gd name="T11" fmla="*/ 70 h 80"/>
                  <a:gd name="T12" fmla="*/ 36 w 68"/>
                  <a:gd name="T13" fmla="*/ 70 h 80"/>
                  <a:gd name="T14" fmla="*/ 26 w 68"/>
                  <a:gd name="T15" fmla="*/ 68 h 80"/>
                  <a:gd name="T16" fmla="*/ 20 w 68"/>
                  <a:gd name="T17" fmla="*/ 62 h 80"/>
                  <a:gd name="T18" fmla="*/ 16 w 68"/>
                  <a:gd name="T19" fmla="*/ 56 h 80"/>
                  <a:gd name="T20" fmla="*/ 14 w 68"/>
                  <a:gd name="T21" fmla="*/ 44 h 80"/>
                  <a:gd name="T22" fmla="*/ 68 w 68"/>
                  <a:gd name="T23" fmla="*/ 44 h 80"/>
                  <a:gd name="T24" fmla="*/ 68 w 68"/>
                  <a:gd name="T25" fmla="*/ 44 h 80"/>
                  <a:gd name="T26" fmla="*/ 66 w 68"/>
                  <a:gd name="T27" fmla="*/ 26 h 80"/>
                  <a:gd name="T28" fmla="*/ 64 w 68"/>
                  <a:gd name="T29" fmla="*/ 18 h 80"/>
                  <a:gd name="T30" fmla="*/ 60 w 68"/>
                  <a:gd name="T31" fmla="*/ 12 h 80"/>
                  <a:gd name="T32" fmla="*/ 56 w 68"/>
                  <a:gd name="T33" fmla="*/ 8 h 80"/>
                  <a:gd name="T34" fmla="*/ 50 w 68"/>
                  <a:gd name="T35" fmla="*/ 4 h 80"/>
                  <a:gd name="T36" fmla="*/ 44 w 68"/>
                  <a:gd name="T37" fmla="*/ 2 h 80"/>
                  <a:gd name="T38" fmla="*/ 36 w 68"/>
                  <a:gd name="T39" fmla="*/ 0 h 80"/>
                  <a:gd name="T40" fmla="*/ 36 w 68"/>
                  <a:gd name="T41" fmla="*/ 0 h 80"/>
                  <a:gd name="T42" fmla="*/ 28 w 68"/>
                  <a:gd name="T43" fmla="*/ 2 h 80"/>
                  <a:gd name="T44" fmla="*/ 20 w 68"/>
                  <a:gd name="T45" fmla="*/ 4 h 80"/>
                  <a:gd name="T46" fmla="*/ 14 w 68"/>
                  <a:gd name="T47" fmla="*/ 8 h 80"/>
                  <a:gd name="T48" fmla="*/ 10 w 68"/>
                  <a:gd name="T49" fmla="*/ 12 h 80"/>
                  <a:gd name="T50" fmla="*/ 6 w 68"/>
                  <a:gd name="T51" fmla="*/ 18 h 80"/>
                  <a:gd name="T52" fmla="*/ 2 w 68"/>
                  <a:gd name="T53" fmla="*/ 26 h 80"/>
                  <a:gd name="T54" fmla="*/ 0 w 68"/>
                  <a:gd name="T55" fmla="*/ 42 h 80"/>
                  <a:gd name="T56" fmla="*/ 0 w 68"/>
                  <a:gd name="T57" fmla="*/ 42 h 80"/>
                  <a:gd name="T58" fmla="*/ 0 w 68"/>
                  <a:gd name="T59" fmla="*/ 50 h 80"/>
                  <a:gd name="T60" fmla="*/ 2 w 68"/>
                  <a:gd name="T61" fmla="*/ 58 h 80"/>
                  <a:gd name="T62" fmla="*/ 6 w 68"/>
                  <a:gd name="T63" fmla="*/ 64 h 80"/>
                  <a:gd name="T64" fmla="*/ 10 w 68"/>
                  <a:gd name="T65" fmla="*/ 70 h 80"/>
                  <a:gd name="T66" fmla="*/ 14 w 68"/>
                  <a:gd name="T67" fmla="*/ 74 h 80"/>
                  <a:gd name="T68" fmla="*/ 20 w 68"/>
                  <a:gd name="T69" fmla="*/ 78 h 80"/>
                  <a:gd name="T70" fmla="*/ 26 w 68"/>
                  <a:gd name="T71" fmla="*/ 80 h 80"/>
                  <a:gd name="T72" fmla="*/ 34 w 68"/>
                  <a:gd name="T73" fmla="*/ 80 h 80"/>
                  <a:gd name="T74" fmla="*/ 34 w 68"/>
                  <a:gd name="T75" fmla="*/ 80 h 80"/>
                  <a:gd name="T76" fmla="*/ 48 w 68"/>
                  <a:gd name="T77" fmla="*/ 78 h 80"/>
                  <a:gd name="T78" fmla="*/ 54 w 68"/>
                  <a:gd name="T79" fmla="*/ 76 h 80"/>
                  <a:gd name="T80" fmla="*/ 54 w 68"/>
                  <a:gd name="T81" fmla="*/ 76 h 80"/>
                  <a:gd name="T82" fmla="*/ 60 w 68"/>
                  <a:gd name="T83" fmla="*/ 70 h 80"/>
                  <a:gd name="T84" fmla="*/ 64 w 68"/>
                  <a:gd name="T85" fmla="*/ 64 h 80"/>
                  <a:gd name="T86" fmla="*/ 68 w 68"/>
                  <a:gd name="T87" fmla="*/ 54 h 80"/>
                  <a:gd name="T88" fmla="*/ 56 w 68"/>
                  <a:gd name="T89" fmla="*/ 54 h 80"/>
                  <a:gd name="T90" fmla="*/ 14 w 68"/>
                  <a:gd name="T91" fmla="*/ 34 h 80"/>
                  <a:gd name="T92" fmla="*/ 14 w 68"/>
                  <a:gd name="T93" fmla="*/ 34 h 80"/>
                  <a:gd name="T94" fmla="*/ 16 w 68"/>
                  <a:gd name="T95" fmla="*/ 26 h 80"/>
                  <a:gd name="T96" fmla="*/ 20 w 68"/>
                  <a:gd name="T97" fmla="*/ 18 h 80"/>
                  <a:gd name="T98" fmla="*/ 26 w 68"/>
                  <a:gd name="T99" fmla="*/ 14 h 80"/>
                  <a:gd name="T100" fmla="*/ 34 w 68"/>
                  <a:gd name="T101" fmla="*/ 12 h 80"/>
                  <a:gd name="T102" fmla="*/ 34 w 68"/>
                  <a:gd name="T103" fmla="*/ 12 h 80"/>
                  <a:gd name="T104" fmla="*/ 44 w 68"/>
                  <a:gd name="T105" fmla="*/ 14 h 80"/>
                  <a:gd name="T106" fmla="*/ 50 w 68"/>
                  <a:gd name="T107" fmla="*/ 18 h 80"/>
                  <a:gd name="T108" fmla="*/ 54 w 68"/>
                  <a:gd name="T109" fmla="*/ 26 h 80"/>
                  <a:gd name="T110" fmla="*/ 56 w 68"/>
                  <a:gd name="T111" fmla="*/ 34 h 80"/>
                  <a:gd name="T112" fmla="*/ 14 w 68"/>
                  <a:gd name="T113" fmla="*/ 34 h 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"/>
                  <a:gd name="T172" fmla="*/ 0 h 80"/>
                  <a:gd name="T173" fmla="*/ 68 w 68"/>
                  <a:gd name="T174" fmla="*/ 80 h 8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" h="80">
                    <a:moveTo>
                      <a:pt x="56" y="54"/>
                    </a:moveTo>
                    <a:lnTo>
                      <a:pt x="56" y="54"/>
                    </a:lnTo>
                    <a:lnTo>
                      <a:pt x="54" y="60"/>
                    </a:lnTo>
                    <a:lnTo>
                      <a:pt x="50" y="64"/>
                    </a:lnTo>
                    <a:lnTo>
                      <a:pt x="44" y="68"/>
                    </a:lnTo>
                    <a:lnTo>
                      <a:pt x="36" y="70"/>
                    </a:lnTo>
                    <a:lnTo>
                      <a:pt x="26" y="68"/>
                    </a:lnTo>
                    <a:lnTo>
                      <a:pt x="20" y="62"/>
                    </a:lnTo>
                    <a:lnTo>
                      <a:pt x="16" y="56"/>
                    </a:lnTo>
                    <a:lnTo>
                      <a:pt x="14" y="44"/>
                    </a:lnTo>
                    <a:lnTo>
                      <a:pt x="68" y="44"/>
                    </a:lnTo>
                    <a:lnTo>
                      <a:pt x="66" y="26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4"/>
                    </a:lnTo>
                    <a:lnTo>
                      <a:pt x="10" y="70"/>
                    </a:lnTo>
                    <a:lnTo>
                      <a:pt x="14" y="74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8" y="78"/>
                    </a:lnTo>
                    <a:lnTo>
                      <a:pt x="54" y="76"/>
                    </a:lnTo>
                    <a:lnTo>
                      <a:pt x="60" y="70"/>
                    </a:lnTo>
                    <a:lnTo>
                      <a:pt x="64" y="64"/>
                    </a:lnTo>
                    <a:lnTo>
                      <a:pt x="68" y="54"/>
                    </a:lnTo>
                    <a:lnTo>
                      <a:pt x="56" y="54"/>
                    </a:lnTo>
                    <a:close/>
                    <a:moveTo>
                      <a:pt x="14" y="34"/>
                    </a:moveTo>
                    <a:lnTo>
                      <a:pt x="14" y="34"/>
                    </a:lnTo>
                    <a:lnTo>
                      <a:pt x="16" y="26"/>
                    </a:lnTo>
                    <a:lnTo>
                      <a:pt x="20" y="18"/>
                    </a:lnTo>
                    <a:lnTo>
                      <a:pt x="26" y="14"/>
                    </a:lnTo>
                    <a:lnTo>
                      <a:pt x="34" y="12"/>
                    </a:lnTo>
                    <a:lnTo>
                      <a:pt x="44" y="14"/>
                    </a:lnTo>
                    <a:lnTo>
                      <a:pt x="50" y="18"/>
                    </a:lnTo>
                    <a:lnTo>
                      <a:pt x="54" y="26"/>
                    </a:lnTo>
                    <a:lnTo>
                      <a:pt x="5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3" name="Freeform 252"/>
              <p:cNvSpPr>
                <a:spLocks/>
              </p:cNvSpPr>
              <p:nvPr/>
            </p:nvSpPr>
            <p:spPr bwMode="auto">
              <a:xfrm>
                <a:off x="3038" y="1632"/>
                <a:ext cx="62" cy="80"/>
              </a:xfrm>
              <a:custGeom>
                <a:avLst/>
                <a:gdLst>
                  <a:gd name="T0" fmla="*/ 58 w 62"/>
                  <a:gd name="T1" fmla="*/ 24 h 80"/>
                  <a:gd name="T2" fmla="*/ 54 w 62"/>
                  <a:gd name="T3" fmla="*/ 12 h 80"/>
                  <a:gd name="T4" fmla="*/ 46 w 62"/>
                  <a:gd name="T5" fmla="*/ 4 h 80"/>
                  <a:gd name="T6" fmla="*/ 30 w 62"/>
                  <a:gd name="T7" fmla="*/ 0 h 80"/>
                  <a:gd name="T8" fmla="*/ 20 w 62"/>
                  <a:gd name="T9" fmla="*/ 2 h 80"/>
                  <a:gd name="T10" fmla="*/ 4 w 62"/>
                  <a:gd name="T11" fmla="*/ 14 h 80"/>
                  <a:gd name="T12" fmla="*/ 2 w 62"/>
                  <a:gd name="T13" fmla="*/ 24 h 80"/>
                  <a:gd name="T14" fmla="*/ 2 w 62"/>
                  <a:gd name="T15" fmla="*/ 32 h 80"/>
                  <a:gd name="T16" fmla="*/ 12 w 62"/>
                  <a:gd name="T17" fmla="*/ 40 h 80"/>
                  <a:gd name="T18" fmla="*/ 34 w 62"/>
                  <a:gd name="T19" fmla="*/ 46 h 80"/>
                  <a:gd name="T20" fmla="*/ 46 w 62"/>
                  <a:gd name="T21" fmla="*/ 50 h 80"/>
                  <a:gd name="T22" fmla="*/ 48 w 62"/>
                  <a:gd name="T23" fmla="*/ 58 h 80"/>
                  <a:gd name="T24" fmla="*/ 48 w 62"/>
                  <a:gd name="T25" fmla="*/ 62 h 80"/>
                  <a:gd name="T26" fmla="*/ 38 w 62"/>
                  <a:gd name="T27" fmla="*/ 68 h 80"/>
                  <a:gd name="T28" fmla="*/ 32 w 62"/>
                  <a:gd name="T29" fmla="*/ 70 h 80"/>
                  <a:gd name="T30" fmla="*/ 14 w 62"/>
                  <a:gd name="T31" fmla="*/ 64 h 80"/>
                  <a:gd name="T32" fmla="*/ 12 w 62"/>
                  <a:gd name="T33" fmla="*/ 54 h 80"/>
                  <a:gd name="T34" fmla="*/ 0 w 62"/>
                  <a:gd name="T35" fmla="*/ 54 h 80"/>
                  <a:gd name="T36" fmla="*/ 4 w 62"/>
                  <a:gd name="T37" fmla="*/ 70 h 80"/>
                  <a:gd name="T38" fmla="*/ 14 w 62"/>
                  <a:gd name="T39" fmla="*/ 78 h 80"/>
                  <a:gd name="T40" fmla="*/ 32 w 62"/>
                  <a:gd name="T41" fmla="*/ 80 h 80"/>
                  <a:gd name="T42" fmla="*/ 44 w 62"/>
                  <a:gd name="T43" fmla="*/ 78 h 80"/>
                  <a:gd name="T44" fmla="*/ 58 w 62"/>
                  <a:gd name="T45" fmla="*/ 66 h 80"/>
                  <a:gd name="T46" fmla="*/ 62 w 62"/>
                  <a:gd name="T47" fmla="*/ 56 h 80"/>
                  <a:gd name="T48" fmla="*/ 60 w 62"/>
                  <a:gd name="T49" fmla="*/ 48 h 80"/>
                  <a:gd name="T50" fmla="*/ 50 w 62"/>
                  <a:gd name="T51" fmla="*/ 38 h 80"/>
                  <a:gd name="T52" fmla="*/ 28 w 62"/>
                  <a:gd name="T53" fmla="*/ 32 h 80"/>
                  <a:gd name="T54" fmla="*/ 16 w 62"/>
                  <a:gd name="T55" fmla="*/ 28 h 80"/>
                  <a:gd name="T56" fmla="*/ 14 w 62"/>
                  <a:gd name="T57" fmla="*/ 22 h 80"/>
                  <a:gd name="T58" fmla="*/ 16 w 62"/>
                  <a:gd name="T59" fmla="*/ 16 h 80"/>
                  <a:gd name="T60" fmla="*/ 24 w 62"/>
                  <a:gd name="T61" fmla="*/ 12 h 80"/>
                  <a:gd name="T62" fmla="*/ 28 w 62"/>
                  <a:gd name="T63" fmla="*/ 12 h 80"/>
                  <a:gd name="T64" fmla="*/ 44 w 62"/>
                  <a:gd name="T65" fmla="*/ 16 h 80"/>
                  <a:gd name="T66" fmla="*/ 46 w 62"/>
                  <a:gd name="T67" fmla="*/ 24 h 8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2"/>
                  <a:gd name="T103" fmla="*/ 0 h 80"/>
                  <a:gd name="T104" fmla="*/ 62 w 62"/>
                  <a:gd name="T105" fmla="*/ 80 h 8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2" h="80">
                    <a:moveTo>
                      <a:pt x="58" y="24"/>
                    </a:moveTo>
                    <a:lnTo>
                      <a:pt x="58" y="24"/>
                    </a:lnTo>
                    <a:lnTo>
                      <a:pt x="58" y="18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2" y="24"/>
                    </a:lnTo>
                    <a:lnTo>
                      <a:pt x="2" y="32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18" y="42"/>
                    </a:lnTo>
                    <a:lnTo>
                      <a:pt x="34" y="46"/>
                    </a:lnTo>
                    <a:lnTo>
                      <a:pt x="46" y="50"/>
                    </a:lnTo>
                    <a:lnTo>
                      <a:pt x="48" y="54"/>
                    </a:lnTo>
                    <a:lnTo>
                      <a:pt x="48" y="58"/>
                    </a:lnTo>
                    <a:lnTo>
                      <a:pt x="48" y="62"/>
                    </a:lnTo>
                    <a:lnTo>
                      <a:pt x="44" y="66"/>
                    </a:lnTo>
                    <a:lnTo>
                      <a:pt x="38" y="68"/>
                    </a:lnTo>
                    <a:lnTo>
                      <a:pt x="32" y="70"/>
                    </a:lnTo>
                    <a:lnTo>
                      <a:pt x="20" y="68"/>
                    </a:lnTo>
                    <a:lnTo>
                      <a:pt x="14" y="64"/>
                    </a:lnTo>
                    <a:lnTo>
                      <a:pt x="12" y="58"/>
                    </a:lnTo>
                    <a:lnTo>
                      <a:pt x="12" y="54"/>
                    </a:lnTo>
                    <a:lnTo>
                      <a:pt x="0" y="54"/>
                    </a:lnTo>
                    <a:lnTo>
                      <a:pt x="0" y="62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4" y="78"/>
                    </a:lnTo>
                    <a:lnTo>
                      <a:pt x="22" y="80"/>
                    </a:lnTo>
                    <a:lnTo>
                      <a:pt x="32" y="80"/>
                    </a:lnTo>
                    <a:lnTo>
                      <a:pt x="44" y="78"/>
                    </a:lnTo>
                    <a:lnTo>
                      <a:pt x="52" y="74"/>
                    </a:lnTo>
                    <a:lnTo>
                      <a:pt x="58" y="66"/>
                    </a:lnTo>
                    <a:lnTo>
                      <a:pt x="60" y="60"/>
                    </a:lnTo>
                    <a:lnTo>
                      <a:pt x="62" y="56"/>
                    </a:lnTo>
                    <a:lnTo>
                      <a:pt x="60" y="48"/>
                    </a:lnTo>
                    <a:lnTo>
                      <a:pt x="56" y="44"/>
                    </a:lnTo>
                    <a:lnTo>
                      <a:pt x="50" y="38"/>
                    </a:lnTo>
                    <a:lnTo>
                      <a:pt x="40" y="36"/>
                    </a:lnTo>
                    <a:lnTo>
                      <a:pt x="28" y="32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4" y="22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4" y="12"/>
                    </a:lnTo>
                    <a:lnTo>
                      <a:pt x="28" y="12"/>
                    </a:lnTo>
                    <a:lnTo>
                      <a:pt x="38" y="12"/>
                    </a:lnTo>
                    <a:lnTo>
                      <a:pt x="44" y="16"/>
                    </a:lnTo>
                    <a:lnTo>
                      <a:pt x="46" y="20"/>
                    </a:lnTo>
                    <a:lnTo>
                      <a:pt x="46" y="24"/>
                    </a:ln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4" name="Freeform 253"/>
              <p:cNvSpPr>
                <a:spLocks/>
              </p:cNvSpPr>
              <p:nvPr/>
            </p:nvSpPr>
            <p:spPr bwMode="auto">
              <a:xfrm>
                <a:off x="3114" y="1694"/>
                <a:ext cx="16" cy="38"/>
              </a:xfrm>
              <a:custGeom>
                <a:avLst/>
                <a:gdLst>
                  <a:gd name="T0" fmla="*/ 0 w 16"/>
                  <a:gd name="T1" fmla="*/ 16 h 38"/>
                  <a:gd name="T2" fmla="*/ 8 w 16"/>
                  <a:gd name="T3" fmla="*/ 16 h 38"/>
                  <a:gd name="T4" fmla="*/ 8 w 16"/>
                  <a:gd name="T5" fmla="*/ 16 h 38"/>
                  <a:gd name="T6" fmla="*/ 6 w 16"/>
                  <a:gd name="T7" fmla="*/ 26 h 38"/>
                  <a:gd name="T8" fmla="*/ 4 w 16"/>
                  <a:gd name="T9" fmla="*/ 30 h 38"/>
                  <a:gd name="T10" fmla="*/ 0 w 16"/>
                  <a:gd name="T11" fmla="*/ 30 h 38"/>
                  <a:gd name="T12" fmla="*/ 0 w 16"/>
                  <a:gd name="T13" fmla="*/ 38 h 38"/>
                  <a:gd name="T14" fmla="*/ 0 w 16"/>
                  <a:gd name="T15" fmla="*/ 38 h 38"/>
                  <a:gd name="T16" fmla="*/ 4 w 16"/>
                  <a:gd name="T17" fmla="*/ 36 h 38"/>
                  <a:gd name="T18" fmla="*/ 10 w 16"/>
                  <a:gd name="T19" fmla="*/ 34 h 38"/>
                  <a:gd name="T20" fmla="*/ 14 w 16"/>
                  <a:gd name="T21" fmla="*/ 26 h 38"/>
                  <a:gd name="T22" fmla="*/ 16 w 16"/>
                  <a:gd name="T23" fmla="*/ 14 h 38"/>
                  <a:gd name="T24" fmla="*/ 16 w 16"/>
                  <a:gd name="T25" fmla="*/ 0 h 38"/>
                  <a:gd name="T26" fmla="*/ 0 w 16"/>
                  <a:gd name="T27" fmla="*/ 0 h 38"/>
                  <a:gd name="T28" fmla="*/ 0 w 16"/>
                  <a:gd name="T29" fmla="*/ 16 h 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"/>
                  <a:gd name="T46" fmla="*/ 0 h 38"/>
                  <a:gd name="T47" fmla="*/ 16 w 16"/>
                  <a:gd name="T48" fmla="*/ 38 h 3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" h="38">
                    <a:moveTo>
                      <a:pt x="0" y="16"/>
                    </a:moveTo>
                    <a:lnTo>
                      <a:pt x="8" y="16"/>
                    </a:lnTo>
                    <a:lnTo>
                      <a:pt x="6" y="26"/>
                    </a:lnTo>
                    <a:lnTo>
                      <a:pt x="4" y="30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4" y="36"/>
                    </a:lnTo>
                    <a:lnTo>
                      <a:pt x="10" y="34"/>
                    </a:lnTo>
                    <a:lnTo>
                      <a:pt x="14" y="2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5" name="Freeform 254"/>
              <p:cNvSpPr>
                <a:spLocks/>
              </p:cNvSpPr>
              <p:nvPr/>
            </p:nvSpPr>
            <p:spPr bwMode="auto">
              <a:xfrm>
                <a:off x="3194" y="1606"/>
                <a:ext cx="72" cy="104"/>
              </a:xfrm>
              <a:custGeom>
                <a:avLst/>
                <a:gdLst>
                  <a:gd name="T0" fmla="*/ 14 w 72"/>
                  <a:gd name="T1" fmla="*/ 58 h 104"/>
                  <a:gd name="T2" fmla="*/ 64 w 72"/>
                  <a:gd name="T3" fmla="*/ 58 h 104"/>
                  <a:gd name="T4" fmla="*/ 64 w 72"/>
                  <a:gd name="T5" fmla="*/ 44 h 104"/>
                  <a:gd name="T6" fmla="*/ 14 w 72"/>
                  <a:gd name="T7" fmla="*/ 44 h 104"/>
                  <a:gd name="T8" fmla="*/ 14 w 72"/>
                  <a:gd name="T9" fmla="*/ 14 h 104"/>
                  <a:gd name="T10" fmla="*/ 72 w 72"/>
                  <a:gd name="T11" fmla="*/ 14 h 104"/>
                  <a:gd name="T12" fmla="*/ 72 w 72"/>
                  <a:gd name="T13" fmla="*/ 0 h 104"/>
                  <a:gd name="T14" fmla="*/ 0 w 72"/>
                  <a:gd name="T15" fmla="*/ 0 h 104"/>
                  <a:gd name="T16" fmla="*/ 0 w 72"/>
                  <a:gd name="T17" fmla="*/ 104 h 104"/>
                  <a:gd name="T18" fmla="*/ 14 w 72"/>
                  <a:gd name="T19" fmla="*/ 104 h 104"/>
                  <a:gd name="T20" fmla="*/ 14 w 72"/>
                  <a:gd name="T21" fmla="*/ 58 h 1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2"/>
                  <a:gd name="T34" fmla="*/ 0 h 104"/>
                  <a:gd name="T35" fmla="*/ 72 w 72"/>
                  <a:gd name="T36" fmla="*/ 104 h 10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2" h="104">
                    <a:moveTo>
                      <a:pt x="14" y="58"/>
                    </a:moveTo>
                    <a:lnTo>
                      <a:pt x="64" y="58"/>
                    </a:lnTo>
                    <a:lnTo>
                      <a:pt x="64" y="44"/>
                    </a:lnTo>
                    <a:lnTo>
                      <a:pt x="14" y="44"/>
                    </a:lnTo>
                    <a:lnTo>
                      <a:pt x="14" y="14"/>
                    </a:lnTo>
                    <a:lnTo>
                      <a:pt x="72" y="14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4" y="104"/>
                    </a:ln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6" name="Rectangle 255"/>
              <p:cNvSpPr>
                <a:spLocks noChangeArrowheads="1"/>
              </p:cNvSpPr>
              <p:nvPr/>
            </p:nvSpPr>
            <p:spPr bwMode="auto">
              <a:xfrm>
                <a:off x="3282" y="1606"/>
                <a:ext cx="14" cy="1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7" name="Freeform 256"/>
              <p:cNvSpPr>
                <a:spLocks/>
              </p:cNvSpPr>
              <p:nvPr/>
            </p:nvSpPr>
            <p:spPr bwMode="auto">
              <a:xfrm>
                <a:off x="3322" y="1606"/>
                <a:ext cx="72" cy="104"/>
              </a:xfrm>
              <a:custGeom>
                <a:avLst/>
                <a:gdLst>
                  <a:gd name="T0" fmla="*/ 14 w 72"/>
                  <a:gd name="T1" fmla="*/ 58 h 104"/>
                  <a:gd name="T2" fmla="*/ 64 w 72"/>
                  <a:gd name="T3" fmla="*/ 58 h 104"/>
                  <a:gd name="T4" fmla="*/ 64 w 72"/>
                  <a:gd name="T5" fmla="*/ 44 h 104"/>
                  <a:gd name="T6" fmla="*/ 14 w 72"/>
                  <a:gd name="T7" fmla="*/ 44 h 104"/>
                  <a:gd name="T8" fmla="*/ 14 w 72"/>
                  <a:gd name="T9" fmla="*/ 14 h 104"/>
                  <a:gd name="T10" fmla="*/ 72 w 72"/>
                  <a:gd name="T11" fmla="*/ 14 h 104"/>
                  <a:gd name="T12" fmla="*/ 72 w 72"/>
                  <a:gd name="T13" fmla="*/ 0 h 104"/>
                  <a:gd name="T14" fmla="*/ 0 w 72"/>
                  <a:gd name="T15" fmla="*/ 0 h 104"/>
                  <a:gd name="T16" fmla="*/ 0 w 72"/>
                  <a:gd name="T17" fmla="*/ 104 h 104"/>
                  <a:gd name="T18" fmla="*/ 14 w 72"/>
                  <a:gd name="T19" fmla="*/ 104 h 104"/>
                  <a:gd name="T20" fmla="*/ 14 w 72"/>
                  <a:gd name="T21" fmla="*/ 58 h 1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2"/>
                  <a:gd name="T34" fmla="*/ 0 h 104"/>
                  <a:gd name="T35" fmla="*/ 72 w 72"/>
                  <a:gd name="T36" fmla="*/ 104 h 10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2" h="104">
                    <a:moveTo>
                      <a:pt x="14" y="58"/>
                    </a:moveTo>
                    <a:lnTo>
                      <a:pt x="64" y="58"/>
                    </a:lnTo>
                    <a:lnTo>
                      <a:pt x="64" y="44"/>
                    </a:lnTo>
                    <a:lnTo>
                      <a:pt x="14" y="44"/>
                    </a:lnTo>
                    <a:lnTo>
                      <a:pt x="14" y="14"/>
                    </a:lnTo>
                    <a:lnTo>
                      <a:pt x="72" y="14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4" y="104"/>
                    </a:ln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8" name="Freeform 257"/>
              <p:cNvSpPr>
                <a:spLocks noEditPoints="1"/>
              </p:cNvSpPr>
              <p:nvPr/>
            </p:nvSpPr>
            <p:spPr bwMode="auto">
              <a:xfrm>
                <a:off x="3404" y="1604"/>
                <a:ext cx="100" cy="108"/>
              </a:xfrm>
              <a:custGeom>
                <a:avLst/>
                <a:gdLst>
                  <a:gd name="T0" fmla="*/ 86 w 100"/>
                  <a:gd name="T1" fmla="*/ 54 h 108"/>
                  <a:gd name="T2" fmla="*/ 82 w 100"/>
                  <a:gd name="T3" fmla="*/ 72 h 108"/>
                  <a:gd name="T4" fmla="*/ 76 w 100"/>
                  <a:gd name="T5" fmla="*/ 84 h 108"/>
                  <a:gd name="T6" fmla="*/ 64 w 100"/>
                  <a:gd name="T7" fmla="*/ 94 h 108"/>
                  <a:gd name="T8" fmla="*/ 50 w 100"/>
                  <a:gd name="T9" fmla="*/ 96 h 108"/>
                  <a:gd name="T10" fmla="*/ 42 w 100"/>
                  <a:gd name="T11" fmla="*/ 96 h 108"/>
                  <a:gd name="T12" fmla="*/ 28 w 100"/>
                  <a:gd name="T13" fmla="*/ 90 h 108"/>
                  <a:gd name="T14" fmla="*/ 18 w 100"/>
                  <a:gd name="T15" fmla="*/ 78 h 108"/>
                  <a:gd name="T16" fmla="*/ 14 w 100"/>
                  <a:gd name="T17" fmla="*/ 64 h 108"/>
                  <a:gd name="T18" fmla="*/ 14 w 100"/>
                  <a:gd name="T19" fmla="*/ 54 h 108"/>
                  <a:gd name="T20" fmla="*/ 16 w 100"/>
                  <a:gd name="T21" fmla="*/ 38 h 108"/>
                  <a:gd name="T22" fmla="*/ 24 w 100"/>
                  <a:gd name="T23" fmla="*/ 24 h 108"/>
                  <a:gd name="T24" fmla="*/ 34 w 100"/>
                  <a:gd name="T25" fmla="*/ 16 h 108"/>
                  <a:gd name="T26" fmla="*/ 50 w 100"/>
                  <a:gd name="T27" fmla="*/ 12 h 108"/>
                  <a:gd name="T28" fmla="*/ 58 w 100"/>
                  <a:gd name="T29" fmla="*/ 14 h 108"/>
                  <a:gd name="T30" fmla="*/ 70 w 100"/>
                  <a:gd name="T31" fmla="*/ 20 h 108"/>
                  <a:gd name="T32" fmla="*/ 80 w 100"/>
                  <a:gd name="T33" fmla="*/ 30 h 108"/>
                  <a:gd name="T34" fmla="*/ 84 w 100"/>
                  <a:gd name="T35" fmla="*/ 46 h 108"/>
                  <a:gd name="T36" fmla="*/ 86 w 100"/>
                  <a:gd name="T37" fmla="*/ 54 h 108"/>
                  <a:gd name="T38" fmla="*/ 100 w 100"/>
                  <a:gd name="T39" fmla="*/ 54 h 108"/>
                  <a:gd name="T40" fmla="*/ 98 w 100"/>
                  <a:gd name="T41" fmla="*/ 36 h 108"/>
                  <a:gd name="T42" fmla="*/ 88 w 100"/>
                  <a:gd name="T43" fmla="*/ 18 h 108"/>
                  <a:gd name="T44" fmla="*/ 74 w 100"/>
                  <a:gd name="T45" fmla="*/ 6 h 108"/>
                  <a:gd name="T46" fmla="*/ 50 w 100"/>
                  <a:gd name="T47" fmla="*/ 0 h 108"/>
                  <a:gd name="T48" fmla="*/ 36 w 100"/>
                  <a:gd name="T49" fmla="*/ 2 h 108"/>
                  <a:gd name="T50" fmla="*/ 16 w 100"/>
                  <a:gd name="T51" fmla="*/ 12 h 108"/>
                  <a:gd name="T52" fmla="*/ 4 w 100"/>
                  <a:gd name="T53" fmla="*/ 28 h 108"/>
                  <a:gd name="T54" fmla="*/ 0 w 100"/>
                  <a:gd name="T55" fmla="*/ 46 h 108"/>
                  <a:gd name="T56" fmla="*/ 0 w 100"/>
                  <a:gd name="T57" fmla="*/ 54 h 108"/>
                  <a:gd name="T58" fmla="*/ 2 w 100"/>
                  <a:gd name="T59" fmla="*/ 72 h 108"/>
                  <a:gd name="T60" fmla="*/ 10 w 100"/>
                  <a:gd name="T61" fmla="*/ 90 h 108"/>
                  <a:gd name="T62" fmla="*/ 26 w 100"/>
                  <a:gd name="T63" fmla="*/ 104 h 108"/>
                  <a:gd name="T64" fmla="*/ 50 w 100"/>
                  <a:gd name="T65" fmla="*/ 108 h 108"/>
                  <a:gd name="T66" fmla="*/ 62 w 100"/>
                  <a:gd name="T67" fmla="*/ 108 h 108"/>
                  <a:gd name="T68" fmla="*/ 82 w 100"/>
                  <a:gd name="T69" fmla="*/ 98 h 108"/>
                  <a:gd name="T70" fmla="*/ 94 w 100"/>
                  <a:gd name="T71" fmla="*/ 82 h 108"/>
                  <a:gd name="T72" fmla="*/ 100 w 100"/>
                  <a:gd name="T73" fmla="*/ 64 h 108"/>
                  <a:gd name="T74" fmla="*/ 100 w 100"/>
                  <a:gd name="T75" fmla="*/ 54 h 10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0"/>
                  <a:gd name="T115" fmla="*/ 0 h 108"/>
                  <a:gd name="T116" fmla="*/ 100 w 100"/>
                  <a:gd name="T117" fmla="*/ 108 h 10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0" h="108">
                    <a:moveTo>
                      <a:pt x="86" y="54"/>
                    </a:moveTo>
                    <a:lnTo>
                      <a:pt x="86" y="54"/>
                    </a:lnTo>
                    <a:lnTo>
                      <a:pt x="84" y="64"/>
                    </a:lnTo>
                    <a:lnTo>
                      <a:pt x="82" y="72"/>
                    </a:lnTo>
                    <a:lnTo>
                      <a:pt x="80" y="78"/>
                    </a:lnTo>
                    <a:lnTo>
                      <a:pt x="76" y="84"/>
                    </a:lnTo>
                    <a:lnTo>
                      <a:pt x="70" y="90"/>
                    </a:lnTo>
                    <a:lnTo>
                      <a:pt x="64" y="94"/>
                    </a:lnTo>
                    <a:lnTo>
                      <a:pt x="58" y="96"/>
                    </a:lnTo>
                    <a:lnTo>
                      <a:pt x="50" y="96"/>
                    </a:lnTo>
                    <a:lnTo>
                      <a:pt x="42" y="96"/>
                    </a:lnTo>
                    <a:lnTo>
                      <a:pt x="34" y="94"/>
                    </a:lnTo>
                    <a:lnTo>
                      <a:pt x="28" y="90"/>
                    </a:lnTo>
                    <a:lnTo>
                      <a:pt x="24" y="84"/>
                    </a:lnTo>
                    <a:lnTo>
                      <a:pt x="18" y="78"/>
                    </a:lnTo>
                    <a:lnTo>
                      <a:pt x="16" y="72"/>
                    </a:lnTo>
                    <a:lnTo>
                      <a:pt x="14" y="64"/>
                    </a:lnTo>
                    <a:lnTo>
                      <a:pt x="14" y="54"/>
                    </a:lnTo>
                    <a:lnTo>
                      <a:pt x="14" y="46"/>
                    </a:lnTo>
                    <a:lnTo>
                      <a:pt x="16" y="38"/>
                    </a:lnTo>
                    <a:lnTo>
                      <a:pt x="18" y="30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34" y="16"/>
                    </a:lnTo>
                    <a:lnTo>
                      <a:pt x="42" y="14"/>
                    </a:lnTo>
                    <a:lnTo>
                      <a:pt x="50" y="12"/>
                    </a:lnTo>
                    <a:lnTo>
                      <a:pt x="58" y="14"/>
                    </a:lnTo>
                    <a:lnTo>
                      <a:pt x="64" y="16"/>
                    </a:lnTo>
                    <a:lnTo>
                      <a:pt x="70" y="20"/>
                    </a:lnTo>
                    <a:lnTo>
                      <a:pt x="76" y="24"/>
                    </a:lnTo>
                    <a:lnTo>
                      <a:pt x="80" y="30"/>
                    </a:lnTo>
                    <a:lnTo>
                      <a:pt x="82" y="38"/>
                    </a:lnTo>
                    <a:lnTo>
                      <a:pt x="84" y="46"/>
                    </a:lnTo>
                    <a:lnTo>
                      <a:pt x="86" y="54"/>
                    </a:lnTo>
                    <a:close/>
                    <a:moveTo>
                      <a:pt x="100" y="54"/>
                    </a:moveTo>
                    <a:lnTo>
                      <a:pt x="100" y="54"/>
                    </a:lnTo>
                    <a:lnTo>
                      <a:pt x="100" y="46"/>
                    </a:lnTo>
                    <a:lnTo>
                      <a:pt x="98" y="36"/>
                    </a:lnTo>
                    <a:lnTo>
                      <a:pt x="94" y="28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50" y="0"/>
                    </a:lnTo>
                    <a:lnTo>
                      <a:pt x="36" y="2"/>
                    </a:lnTo>
                    <a:lnTo>
                      <a:pt x="26" y="6"/>
                    </a:lnTo>
                    <a:lnTo>
                      <a:pt x="16" y="12"/>
                    </a:lnTo>
                    <a:lnTo>
                      <a:pt x="10" y="18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2" y="72"/>
                    </a:lnTo>
                    <a:lnTo>
                      <a:pt x="4" y="82"/>
                    </a:lnTo>
                    <a:lnTo>
                      <a:pt x="10" y="90"/>
                    </a:lnTo>
                    <a:lnTo>
                      <a:pt x="16" y="98"/>
                    </a:lnTo>
                    <a:lnTo>
                      <a:pt x="26" y="104"/>
                    </a:lnTo>
                    <a:lnTo>
                      <a:pt x="36" y="108"/>
                    </a:lnTo>
                    <a:lnTo>
                      <a:pt x="50" y="108"/>
                    </a:lnTo>
                    <a:lnTo>
                      <a:pt x="62" y="108"/>
                    </a:lnTo>
                    <a:lnTo>
                      <a:pt x="74" y="104"/>
                    </a:lnTo>
                    <a:lnTo>
                      <a:pt x="82" y="98"/>
                    </a:lnTo>
                    <a:lnTo>
                      <a:pt x="88" y="90"/>
                    </a:lnTo>
                    <a:lnTo>
                      <a:pt x="94" y="82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99" name="Freeform 258"/>
              <p:cNvSpPr>
                <a:spLocks/>
              </p:cNvSpPr>
              <p:nvPr/>
            </p:nvSpPr>
            <p:spPr bwMode="auto">
              <a:xfrm>
                <a:off x="3516" y="1694"/>
                <a:ext cx="16" cy="38"/>
              </a:xfrm>
              <a:custGeom>
                <a:avLst/>
                <a:gdLst>
                  <a:gd name="T0" fmla="*/ 0 w 16"/>
                  <a:gd name="T1" fmla="*/ 16 h 38"/>
                  <a:gd name="T2" fmla="*/ 8 w 16"/>
                  <a:gd name="T3" fmla="*/ 16 h 38"/>
                  <a:gd name="T4" fmla="*/ 8 w 16"/>
                  <a:gd name="T5" fmla="*/ 16 h 38"/>
                  <a:gd name="T6" fmla="*/ 6 w 16"/>
                  <a:gd name="T7" fmla="*/ 26 h 38"/>
                  <a:gd name="T8" fmla="*/ 4 w 16"/>
                  <a:gd name="T9" fmla="*/ 30 h 38"/>
                  <a:gd name="T10" fmla="*/ 0 w 16"/>
                  <a:gd name="T11" fmla="*/ 30 h 38"/>
                  <a:gd name="T12" fmla="*/ 0 w 16"/>
                  <a:gd name="T13" fmla="*/ 38 h 38"/>
                  <a:gd name="T14" fmla="*/ 0 w 16"/>
                  <a:gd name="T15" fmla="*/ 38 h 38"/>
                  <a:gd name="T16" fmla="*/ 4 w 16"/>
                  <a:gd name="T17" fmla="*/ 36 h 38"/>
                  <a:gd name="T18" fmla="*/ 8 w 16"/>
                  <a:gd name="T19" fmla="*/ 34 h 38"/>
                  <a:gd name="T20" fmla="*/ 14 w 16"/>
                  <a:gd name="T21" fmla="*/ 26 h 38"/>
                  <a:gd name="T22" fmla="*/ 16 w 16"/>
                  <a:gd name="T23" fmla="*/ 14 h 38"/>
                  <a:gd name="T24" fmla="*/ 16 w 16"/>
                  <a:gd name="T25" fmla="*/ 0 h 38"/>
                  <a:gd name="T26" fmla="*/ 0 w 16"/>
                  <a:gd name="T27" fmla="*/ 0 h 38"/>
                  <a:gd name="T28" fmla="*/ 0 w 16"/>
                  <a:gd name="T29" fmla="*/ 16 h 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"/>
                  <a:gd name="T46" fmla="*/ 0 h 38"/>
                  <a:gd name="T47" fmla="*/ 16 w 16"/>
                  <a:gd name="T48" fmla="*/ 38 h 3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" h="38">
                    <a:moveTo>
                      <a:pt x="0" y="16"/>
                    </a:moveTo>
                    <a:lnTo>
                      <a:pt x="8" y="16"/>
                    </a:lnTo>
                    <a:lnTo>
                      <a:pt x="6" y="26"/>
                    </a:lnTo>
                    <a:lnTo>
                      <a:pt x="4" y="30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4" y="2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0" name="Freeform 259"/>
              <p:cNvSpPr>
                <a:spLocks/>
              </p:cNvSpPr>
              <p:nvPr/>
            </p:nvSpPr>
            <p:spPr bwMode="auto">
              <a:xfrm>
                <a:off x="3594" y="1606"/>
                <a:ext cx="82" cy="104"/>
              </a:xfrm>
              <a:custGeom>
                <a:avLst/>
                <a:gdLst>
                  <a:gd name="T0" fmla="*/ 68 w 82"/>
                  <a:gd name="T1" fmla="*/ 84 h 104"/>
                  <a:gd name="T2" fmla="*/ 68 w 82"/>
                  <a:gd name="T3" fmla="*/ 84 h 104"/>
                  <a:gd name="T4" fmla="*/ 16 w 82"/>
                  <a:gd name="T5" fmla="*/ 0 h 104"/>
                  <a:gd name="T6" fmla="*/ 0 w 82"/>
                  <a:gd name="T7" fmla="*/ 0 h 104"/>
                  <a:gd name="T8" fmla="*/ 0 w 82"/>
                  <a:gd name="T9" fmla="*/ 104 h 104"/>
                  <a:gd name="T10" fmla="*/ 14 w 82"/>
                  <a:gd name="T11" fmla="*/ 104 h 104"/>
                  <a:gd name="T12" fmla="*/ 14 w 82"/>
                  <a:gd name="T13" fmla="*/ 20 h 104"/>
                  <a:gd name="T14" fmla="*/ 14 w 82"/>
                  <a:gd name="T15" fmla="*/ 20 h 104"/>
                  <a:gd name="T16" fmla="*/ 66 w 82"/>
                  <a:gd name="T17" fmla="*/ 104 h 104"/>
                  <a:gd name="T18" fmla="*/ 82 w 82"/>
                  <a:gd name="T19" fmla="*/ 104 h 104"/>
                  <a:gd name="T20" fmla="*/ 82 w 82"/>
                  <a:gd name="T21" fmla="*/ 0 h 104"/>
                  <a:gd name="T22" fmla="*/ 68 w 82"/>
                  <a:gd name="T23" fmla="*/ 0 h 104"/>
                  <a:gd name="T24" fmla="*/ 68 w 82"/>
                  <a:gd name="T25" fmla="*/ 84 h 10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2"/>
                  <a:gd name="T40" fmla="*/ 0 h 104"/>
                  <a:gd name="T41" fmla="*/ 82 w 82"/>
                  <a:gd name="T42" fmla="*/ 104 h 10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2" h="104">
                    <a:moveTo>
                      <a:pt x="68" y="84"/>
                    </a:moveTo>
                    <a:lnTo>
                      <a:pt x="68" y="8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4" y="104"/>
                    </a:lnTo>
                    <a:lnTo>
                      <a:pt x="14" y="20"/>
                    </a:lnTo>
                    <a:lnTo>
                      <a:pt x="66" y="104"/>
                    </a:lnTo>
                    <a:lnTo>
                      <a:pt x="82" y="104"/>
                    </a:lnTo>
                    <a:lnTo>
                      <a:pt x="82" y="0"/>
                    </a:lnTo>
                    <a:lnTo>
                      <a:pt x="68" y="0"/>
                    </a:lnTo>
                    <a:lnTo>
                      <a:pt x="68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1" name="Freeform 260"/>
              <p:cNvSpPr>
                <a:spLocks noEditPoints="1"/>
              </p:cNvSpPr>
              <p:nvPr/>
            </p:nvSpPr>
            <p:spPr bwMode="auto">
              <a:xfrm>
                <a:off x="3692" y="1632"/>
                <a:ext cx="70" cy="80"/>
              </a:xfrm>
              <a:custGeom>
                <a:avLst/>
                <a:gdLst>
                  <a:gd name="T0" fmla="*/ 56 w 70"/>
                  <a:gd name="T1" fmla="*/ 54 h 80"/>
                  <a:gd name="T2" fmla="*/ 56 w 70"/>
                  <a:gd name="T3" fmla="*/ 54 h 80"/>
                  <a:gd name="T4" fmla="*/ 54 w 70"/>
                  <a:gd name="T5" fmla="*/ 60 h 80"/>
                  <a:gd name="T6" fmla="*/ 50 w 70"/>
                  <a:gd name="T7" fmla="*/ 64 h 80"/>
                  <a:gd name="T8" fmla="*/ 44 w 70"/>
                  <a:gd name="T9" fmla="*/ 68 h 80"/>
                  <a:gd name="T10" fmla="*/ 36 w 70"/>
                  <a:gd name="T11" fmla="*/ 70 h 80"/>
                  <a:gd name="T12" fmla="*/ 36 w 70"/>
                  <a:gd name="T13" fmla="*/ 70 h 80"/>
                  <a:gd name="T14" fmla="*/ 26 w 70"/>
                  <a:gd name="T15" fmla="*/ 68 h 80"/>
                  <a:gd name="T16" fmla="*/ 20 w 70"/>
                  <a:gd name="T17" fmla="*/ 62 h 80"/>
                  <a:gd name="T18" fmla="*/ 16 w 70"/>
                  <a:gd name="T19" fmla="*/ 56 h 80"/>
                  <a:gd name="T20" fmla="*/ 14 w 70"/>
                  <a:gd name="T21" fmla="*/ 44 h 80"/>
                  <a:gd name="T22" fmla="*/ 70 w 70"/>
                  <a:gd name="T23" fmla="*/ 44 h 80"/>
                  <a:gd name="T24" fmla="*/ 70 w 70"/>
                  <a:gd name="T25" fmla="*/ 44 h 80"/>
                  <a:gd name="T26" fmla="*/ 68 w 70"/>
                  <a:gd name="T27" fmla="*/ 26 h 80"/>
                  <a:gd name="T28" fmla="*/ 64 w 70"/>
                  <a:gd name="T29" fmla="*/ 18 h 80"/>
                  <a:gd name="T30" fmla="*/ 62 w 70"/>
                  <a:gd name="T31" fmla="*/ 12 h 80"/>
                  <a:gd name="T32" fmla="*/ 56 w 70"/>
                  <a:gd name="T33" fmla="*/ 8 h 80"/>
                  <a:gd name="T34" fmla="*/ 52 w 70"/>
                  <a:gd name="T35" fmla="*/ 4 h 80"/>
                  <a:gd name="T36" fmla="*/ 44 w 70"/>
                  <a:gd name="T37" fmla="*/ 2 h 80"/>
                  <a:gd name="T38" fmla="*/ 36 w 70"/>
                  <a:gd name="T39" fmla="*/ 0 h 80"/>
                  <a:gd name="T40" fmla="*/ 36 w 70"/>
                  <a:gd name="T41" fmla="*/ 0 h 80"/>
                  <a:gd name="T42" fmla="*/ 28 w 70"/>
                  <a:gd name="T43" fmla="*/ 2 h 80"/>
                  <a:gd name="T44" fmla="*/ 20 w 70"/>
                  <a:gd name="T45" fmla="*/ 4 h 80"/>
                  <a:gd name="T46" fmla="*/ 14 w 70"/>
                  <a:gd name="T47" fmla="*/ 8 h 80"/>
                  <a:gd name="T48" fmla="*/ 10 w 70"/>
                  <a:gd name="T49" fmla="*/ 12 h 80"/>
                  <a:gd name="T50" fmla="*/ 6 w 70"/>
                  <a:gd name="T51" fmla="*/ 18 h 80"/>
                  <a:gd name="T52" fmla="*/ 4 w 70"/>
                  <a:gd name="T53" fmla="*/ 26 h 80"/>
                  <a:gd name="T54" fmla="*/ 0 w 70"/>
                  <a:gd name="T55" fmla="*/ 42 h 80"/>
                  <a:gd name="T56" fmla="*/ 0 w 70"/>
                  <a:gd name="T57" fmla="*/ 42 h 80"/>
                  <a:gd name="T58" fmla="*/ 2 w 70"/>
                  <a:gd name="T59" fmla="*/ 50 h 80"/>
                  <a:gd name="T60" fmla="*/ 4 w 70"/>
                  <a:gd name="T61" fmla="*/ 58 h 80"/>
                  <a:gd name="T62" fmla="*/ 6 w 70"/>
                  <a:gd name="T63" fmla="*/ 64 h 80"/>
                  <a:gd name="T64" fmla="*/ 10 w 70"/>
                  <a:gd name="T65" fmla="*/ 70 h 80"/>
                  <a:gd name="T66" fmla="*/ 14 w 70"/>
                  <a:gd name="T67" fmla="*/ 74 h 80"/>
                  <a:gd name="T68" fmla="*/ 20 w 70"/>
                  <a:gd name="T69" fmla="*/ 78 h 80"/>
                  <a:gd name="T70" fmla="*/ 28 w 70"/>
                  <a:gd name="T71" fmla="*/ 80 h 80"/>
                  <a:gd name="T72" fmla="*/ 34 w 70"/>
                  <a:gd name="T73" fmla="*/ 80 h 80"/>
                  <a:gd name="T74" fmla="*/ 34 w 70"/>
                  <a:gd name="T75" fmla="*/ 80 h 80"/>
                  <a:gd name="T76" fmla="*/ 48 w 70"/>
                  <a:gd name="T77" fmla="*/ 78 h 80"/>
                  <a:gd name="T78" fmla="*/ 54 w 70"/>
                  <a:gd name="T79" fmla="*/ 76 h 80"/>
                  <a:gd name="T80" fmla="*/ 54 w 70"/>
                  <a:gd name="T81" fmla="*/ 76 h 80"/>
                  <a:gd name="T82" fmla="*/ 60 w 70"/>
                  <a:gd name="T83" fmla="*/ 70 h 80"/>
                  <a:gd name="T84" fmla="*/ 66 w 70"/>
                  <a:gd name="T85" fmla="*/ 64 h 80"/>
                  <a:gd name="T86" fmla="*/ 68 w 70"/>
                  <a:gd name="T87" fmla="*/ 54 h 80"/>
                  <a:gd name="T88" fmla="*/ 56 w 70"/>
                  <a:gd name="T89" fmla="*/ 54 h 80"/>
                  <a:gd name="T90" fmla="*/ 14 w 70"/>
                  <a:gd name="T91" fmla="*/ 34 h 80"/>
                  <a:gd name="T92" fmla="*/ 14 w 70"/>
                  <a:gd name="T93" fmla="*/ 34 h 80"/>
                  <a:gd name="T94" fmla="*/ 16 w 70"/>
                  <a:gd name="T95" fmla="*/ 26 h 80"/>
                  <a:gd name="T96" fmla="*/ 20 w 70"/>
                  <a:gd name="T97" fmla="*/ 18 h 80"/>
                  <a:gd name="T98" fmla="*/ 28 w 70"/>
                  <a:gd name="T99" fmla="*/ 14 h 80"/>
                  <a:gd name="T100" fmla="*/ 36 w 70"/>
                  <a:gd name="T101" fmla="*/ 12 h 80"/>
                  <a:gd name="T102" fmla="*/ 36 w 70"/>
                  <a:gd name="T103" fmla="*/ 12 h 80"/>
                  <a:gd name="T104" fmla="*/ 44 w 70"/>
                  <a:gd name="T105" fmla="*/ 14 h 80"/>
                  <a:gd name="T106" fmla="*/ 52 w 70"/>
                  <a:gd name="T107" fmla="*/ 18 h 80"/>
                  <a:gd name="T108" fmla="*/ 54 w 70"/>
                  <a:gd name="T109" fmla="*/ 26 h 80"/>
                  <a:gd name="T110" fmla="*/ 56 w 70"/>
                  <a:gd name="T111" fmla="*/ 34 h 80"/>
                  <a:gd name="T112" fmla="*/ 14 w 70"/>
                  <a:gd name="T113" fmla="*/ 34 h 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0"/>
                  <a:gd name="T172" fmla="*/ 0 h 80"/>
                  <a:gd name="T173" fmla="*/ 70 w 70"/>
                  <a:gd name="T174" fmla="*/ 80 h 8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0" h="80">
                    <a:moveTo>
                      <a:pt x="56" y="54"/>
                    </a:moveTo>
                    <a:lnTo>
                      <a:pt x="56" y="54"/>
                    </a:lnTo>
                    <a:lnTo>
                      <a:pt x="54" y="60"/>
                    </a:lnTo>
                    <a:lnTo>
                      <a:pt x="50" y="64"/>
                    </a:lnTo>
                    <a:lnTo>
                      <a:pt x="44" y="68"/>
                    </a:lnTo>
                    <a:lnTo>
                      <a:pt x="36" y="70"/>
                    </a:lnTo>
                    <a:lnTo>
                      <a:pt x="26" y="68"/>
                    </a:lnTo>
                    <a:lnTo>
                      <a:pt x="20" y="62"/>
                    </a:lnTo>
                    <a:lnTo>
                      <a:pt x="16" y="56"/>
                    </a:lnTo>
                    <a:lnTo>
                      <a:pt x="14" y="44"/>
                    </a:lnTo>
                    <a:lnTo>
                      <a:pt x="70" y="44"/>
                    </a:lnTo>
                    <a:lnTo>
                      <a:pt x="68" y="26"/>
                    </a:lnTo>
                    <a:lnTo>
                      <a:pt x="64" y="18"/>
                    </a:lnTo>
                    <a:lnTo>
                      <a:pt x="62" y="12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0" y="70"/>
                    </a:lnTo>
                    <a:lnTo>
                      <a:pt x="14" y="74"/>
                    </a:lnTo>
                    <a:lnTo>
                      <a:pt x="20" y="78"/>
                    </a:lnTo>
                    <a:lnTo>
                      <a:pt x="28" y="80"/>
                    </a:lnTo>
                    <a:lnTo>
                      <a:pt x="34" y="80"/>
                    </a:lnTo>
                    <a:lnTo>
                      <a:pt x="48" y="78"/>
                    </a:lnTo>
                    <a:lnTo>
                      <a:pt x="54" y="76"/>
                    </a:lnTo>
                    <a:lnTo>
                      <a:pt x="60" y="70"/>
                    </a:lnTo>
                    <a:lnTo>
                      <a:pt x="66" y="64"/>
                    </a:lnTo>
                    <a:lnTo>
                      <a:pt x="68" y="54"/>
                    </a:lnTo>
                    <a:lnTo>
                      <a:pt x="56" y="54"/>
                    </a:lnTo>
                    <a:close/>
                    <a:moveTo>
                      <a:pt x="14" y="34"/>
                    </a:moveTo>
                    <a:lnTo>
                      <a:pt x="14" y="34"/>
                    </a:lnTo>
                    <a:lnTo>
                      <a:pt x="16" y="26"/>
                    </a:lnTo>
                    <a:lnTo>
                      <a:pt x="20" y="18"/>
                    </a:lnTo>
                    <a:lnTo>
                      <a:pt x="28" y="14"/>
                    </a:lnTo>
                    <a:lnTo>
                      <a:pt x="36" y="12"/>
                    </a:lnTo>
                    <a:lnTo>
                      <a:pt x="44" y="14"/>
                    </a:lnTo>
                    <a:lnTo>
                      <a:pt x="52" y="18"/>
                    </a:lnTo>
                    <a:lnTo>
                      <a:pt x="54" y="26"/>
                    </a:lnTo>
                    <a:lnTo>
                      <a:pt x="5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2" name="Freeform 261"/>
              <p:cNvSpPr>
                <a:spLocks/>
              </p:cNvSpPr>
              <p:nvPr/>
            </p:nvSpPr>
            <p:spPr bwMode="auto">
              <a:xfrm>
                <a:off x="3770" y="1614"/>
                <a:ext cx="34" cy="98"/>
              </a:xfrm>
              <a:custGeom>
                <a:avLst/>
                <a:gdLst>
                  <a:gd name="T0" fmla="*/ 34 w 34"/>
                  <a:gd name="T1" fmla="*/ 32 h 98"/>
                  <a:gd name="T2" fmla="*/ 34 w 34"/>
                  <a:gd name="T3" fmla="*/ 20 h 98"/>
                  <a:gd name="T4" fmla="*/ 22 w 34"/>
                  <a:gd name="T5" fmla="*/ 20 h 98"/>
                  <a:gd name="T6" fmla="*/ 22 w 34"/>
                  <a:gd name="T7" fmla="*/ 0 h 98"/>
                  <a:gd name="T8" fmla="*/ 10 w 34"/>
                  <a:gd name="T9" fmla="*/ 0 h 98"/>
                  <a:gd name="T10" fmla="*/ 10 w 34"/>
                  <a:gd name="T11" fmla="*/ 20 h 98"/>
                  <a:gd name="T12" fmla="*/ 0 w 34"/>
                  <a:gd name="T13" fmla="*/ 20 h 98"/>
                  <a:gd name="T14" fmla="*/ 0 w 34"/>
                  <a:gd name="T15" fmla="*/ 32 h 98"/>
                  <a:gd name="T16" fmla="*/ 10 w 34"/>
                  <a:gd name="T17" fmla="*/ 32 h 98"/>
                  <a:gd name="T18" fmla="*/ 10 w 34"/>
                  <a:gd name="T19" fmla="*/ 80 h 98"/>
                  <a:gd name="T20" fmla="*/ 10 w 34"/>
                  <a:gd name="T21" fmla="*/ 80 h 98"/>
                  <a:gd name="T22" fmla="*/ 10 w 34"/>
                  <a:gd name="T23" fmla="*/ 88 h 98"/>
                  <a:gd name="T24" fmla="*/ 12 w 34"/>
                  <a:gd name="T25" fmla="*/ 92 h 98"/>
                  <a:gd name="T26" fmla="*/ 16 w 34"/>
                  <a:gd name="T27" fmla="*/ 96 h 98"/>
                  <a:gd name="T28" fmla="*/ 24 w 34"/>
                  <a:gd name="T29" fmla="*/ 98 h 98"/>
                  <a:gd name="T30" fmla="*/ 24 w 34"/>
                  <a:gd name="T31" fmla="*/ 98 h 98"/>
                  <a:gd name="T32" fmla="*/ 34 w 34"/>
                  <a:gd name="T33" fmla="*/ 96 h 98"/>
                  <a:gd name="T34" fmla="*/ 34 w 34"/>
                  <a:gd name="T35" fmla="*/ 86 h 98"/>
                  <a:gd name="T36" fmla="*/ 30 w 34"/>
                  <a:gd name="T37" fmla="*/ 86 h 98"/>
                  <a:gd name="T38" fmla="*/ 30 w 34"/>
                  <a:gd name="T39" fmla="*/ 86 h 98"/>
                  <a:gd name="T40" fmla="*/ 24 w 34"/>
                  <a:gd name="T41" fmla="*/ 86 h 98"/>
                  <a:gd name="T42" fmla="*/ 22 w 34"/>
                  <a:gd name="T43" fmla="*/ 84 h 98"/>
                  <a:gd name="T44" fmla="*/ 22 w 34"/>
                  <a:gd name="T45" fmla="*/ 80 h 98"/>
                  <a:gd name="T46" fmla="*/ 22 w 34"/>
                  <a:gd name="T47" fmla="*/ 32 h 98"/>
                  <a:gd name="T48" fmla="*/ 34 w 34"/>
                  <a:gd name="T49" fmla="*/ 32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"/>
                  <a:gd name="T76" fmla="*/ 0 h 98"/>
                  <a:gd name="T77" fmla="*/ 34 w 34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" h="98">
                    <a:moveTo>
                      <a:pt x="34" y="32"/>
                    </a:moveTo>
                    <a:lnTo>
                      <a:pt x="34" y="20"/>
                    </a:lnTo>
                    <a:lnTo>
                      <a:pt x="22" y="2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10" y="20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10" y="80"/>
                    </a:lnTo>
                    <a:lnTo>
                      <a:pt x="10" y="88"/>
                    </a:lnTo>
                    <a:lnTo>
                      <a:pt x="12" y="92"/>
                    </a:lnTo>
                    <a:lnTo>
                      <a:pt x="16" y="96"/>
                    </a:lnTo>
                    <a:lnTo>
                      <a:pt x="24" y="98"/>
                    </a:lnTo>
                    <a:lnTo>
                      <a:pt x="34" y="96"/>
                    </a:lnTo>
                    <a:lnTo>
                      <a:pt x="34" y="86"/>
                    </a:lnTo>
                    <a:lnTo>
                      <a:pt x="30" y="86"/>
                    </a:lnTo>
                    <a:lnTo>
                      <a:pt x="24" y="86"/>
                    </a:lnTo>
                    <a:lnTo>
                      <a:pt x="22" y="84"/>
                    </a:lnTo>
                    <a:lnTo>
                      <a:pt x="22" y="80"/>
                    </a:lnTo>
                    <a:lnTo>
                      <a:pt x="22" y="32"/>
                    </a:ln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3" name="Freeform 262"/>
              <p:cNvSpPr>
                <a:spLocks/>
              </p:cNvSpPr>
              <p:nvPr/>
            </p:nvSpPr>
            <p:spPr bwMode="auto">
              <a:xfrm>
                <a:off x="3810" y="1634"/>
                <a:ext cx="98" cy="76"/>
              </a:xfrm>
              <a:custGeom>
                <a:avLst/>
                <a:gdLst>
                  <a:gd name="T0" fmla="*/ 48 w 98"/>
                  <a:gd name="T1" fmla="*/ 18 h 76"/>
                  <a:gd name="T2" fmla="*/ 48 w 98"/>
                  <a:gd name="T3" fmla="*/ 18 h 76"/>
                  <a:gd name="T4" fmla="*/ 64 w 98"/>
                  <a:gd name="T5" fmla="*/ 76 h 76"/>
                  <a:gd name="T6" fmla="*/ 78 w 98"/>
                  <a:gd name="T7" fmla="*/ 76 h 76"/>
                  <a:gd name="T8" fmla="*/ 98 w 98"/>
                  <a:gd name="T9" fmla="*/ 0 h 76"/>
                  <a:gd name="T10" fmla="*/ 86 w 98"/>
                  <a:gd name="T11" fmla="*/ 0 h 76"/>
                  <a:gd name="T12" fmla="*/ 72 w 98"/>
                  <a:gd name="T13" fmla="*/ 60 h 76"/>
                  <a:gd name="T14" fmla="*/ 70 w 98"/>
                  <a:gd name="T15" fmla="*/ 60 h 76"/>
                  <a:gd name="T16" fmla="*/ 56 w 98"/>
                  <a:gd name="T17" fmla="*/ 0 h 76"/>
                  <a:gd name="T18" fmla="*/ 42 w 98"/>
                  <a:gd name="T19" fmla="*/ 0 h 76"/>
                  <a:gd name="T20" fmla="*/ 28 w 98"/>
                  <a:gd name="T21" fmla="*/ 60 h 76"/>
                  <a:gd name="T22" fmla="*/ 28 w 98"/>
                  <a:gd name="T23" fmla="*/ 60 h 76"/>
                  <a:gd name="T24" fmla="*/ 12 w 98"/>
                  <a:gd name="T25" fmla="*/ 0 h 76"/>
                  <a:gd name="T26" fmla="*/ 0 w 98"/>
                  <a:gd name="T27" fmla="*/ 0 h 76"/>
                  <a:gd name="T28" fmla="*/ 20 w 98"/>
                  <a:gd name="T29" fmla="*/ 76 h 76"/>
                  <a:gd name="T30" fmla="*/ 34 w 98"/>
                  <a:gd name="T31" fmla="*/ 76 h 76"/>
                  <a:gd name="T32" fmla="*/ 48 w 98"/>
                  <a:gd name="T33" fmla="*/ 18 h 7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8"/>
                  <a:gd name="T52" fmla="*/ 0 h 76"/>
                  <a:gd name="T53" fmla="*/ 98 w 98"/>
                  <a:gd name="T54" fmla="*/ 76 h 7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8" h="76">
                    <a:moveTo>
                      <a:pt x="48" y="18"/>
                    </a:moveTo>
                    <a:lnTo>
                      <a:pt x="48" y="18"/>
                    </a:lnTo>
                    <a:lnTo>
                      <a:pt x="64" y="76"/>
                    </a:lnTo>
                    <a:lnTo>
                      <a:pt x="78" y="76"/>
                    </a:lnTo>
                    <a:lnTo>
                      <a:pt x="98" y="0"/>
                    </a:lnTo>
                    <a:lnTo>
                      <a:pt x="86" y="0"/>
                    </a:lnTo>
                    <a:lnTo>
                      <a:pt x="72" y="60"/>
                    </a:lnTo>
                    <a:lnTo>
                      <a:pt x="70" y="60"/>
                    </a:lnTo>
                    <a:lnTo>
                      <a:pt x="56" y="0"/>
                    </a:lnTo>
                    <a:lnTo>
                      <a:pt x="42" y="0"/>
                    </a:lnTo>
                    <a:lnTo>
                      <a:pt x="28" y="6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20" y="76"/>
                    </a:lnTo>
                    <a:lnTo>
                      <a:pt x="34" y="76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4" name="Freeform 263"/>
              <p:cNvSpPr>
                <a:spLocks noEditPoints="1"/>
              </p:cNvSpPr>
              <p:nvPr/>
            </p:nvSpPr>
            <p:spPr bwMode="auto">
              <a:xfrm>
                <a:off x="3914" y="1632"/>
                <a:ext cx="70" cy="80"/>
              </a:xfrm>
              <a:custGeom>
                <a:avLst/>
                <a:gdLst>
                  <a:gd name="T0" fmla="*/ 0 w 70"/>
                  <a:gd name="T1" fmla="*/ 40 h 80"/>
                  <a:gd name="T2" fmla="*/ 6 w 70"/>
                  <a:gd name="T3" fmla="*/ 62 h 80"/>
                  <a:gd name="T4" fmla="*/ 14 w 70"/>
                  <a:gd name="T5" fmla="*/ 72 h 80"/>
                  <a:gd name="T6" fmla="*/ 26 w 70"/>
                  <a:gd name="T7" fmla="*/ 80 h 80"/>
                  <a:gd name="T8" fmla="*/ 36 w 70"/>
                  <a:gd name="T9" fmla="*/ 80 h 80"/>
                  <a:gd name="T10" fmla="*/ 50 w 70"/>
                  <a:gd name="T11" fmla="*/ 76 h 80"/>
                  <a:gd name="T12" fmla="*/ 62 w 70"/>
                  <a:gd name="T13" fmla="*/ 68 h 80"/>
                  <a:gd name="T14" fmla="*/ 68 w 70"/>
                  <a:gd name="T15" fmla="*/ 54 h 80"/>
                  <a:gd name="T16" fmla="*/ 70 w 70"/>
                  <a:gd name="T17" fmla="*/ 40 h 80"/>
                  <a:gd name="T18" fmla="*/ 66 w 70"/>
                  <a:gd name="T19" fmla="*/ 20 h 80"/>
                  <a:gd name="T20" fmla="*/ 56 w 70"/>
                  <a:gd name="T21" fmla="*/ 8 h 80"/>
                  <a:gd name="T22" fmla="*/ 44 w 70"/>
                  <a:gd name="T23" fmla="*/ 2 h 80"/>
                  <a:gd name="T24" fmla="*/ 36 w 70"/>
                  <a:gd name="T25" fmla="*/ 0 h 80"/>
                  <a:gd name="T26" fmla="*/ 20 w 70"/>
                  <a:gd name="T27" fmla="*/ 4 h 80"/>
                  <a:gd name="T28" fmla="*/ 8 w 70"/>
                  <a:gd name="T29" fmla="*/ 14 h 80"/>
                  <a:gd name="T30" fmla="*/ 2 w 70"/>
                  <a:gd name="T31" fmla="*/ 26 h 80"/>
                  <a:gd name="T32" fmla="*/ 0 w 70"/>
                  <a:gd name="T33" fmla="*/ 40 h 80"/>
                  <a:gd name="T34" fmla="*/ 14 w 70"/>
                  <a:gd name="T35" fmla="*/ 40 h 80"/>
                  <a:gd name="T36" fmla="*/ 18 w 70"/>
                  <a:gd name="T37" fmla="*/ 22 h 80"/>
                  <a:gd name="T38" fmla="*/ 24 w 70"/>
                  <a:gd name="T39" fmla="*/ 14 h 80"/>
                  <a:gd name="T40" fmla="*/ 36 w 70"/>
                  <a:gd name="T41" fmla="*/ 12 h 80"/>
                  <a:gd name="T42" fmla="*/ 42 w 70"/>
                  <a:gd name="T43" fmla="*/ 12 h 80"/>
                  <a:gd name="T44" fmla="*/ 50 w 70"/>
                  <a:gd name="T45" fmla="*/ 18 h 80"/>
                  <a:gd name="T46" fmla="*/ 56 w 70"/>
                  <a:gd name="T47" fmla="*/ 32 h 80"/>
                  <a:gd name="T48" fmla="*/ 58 w 70"/>
                  <a:gd name="T49" fmla="*/ 40 h 80"/>
                  <a:gd name="T50" fmla="*/ 52 w 70"/>
                  <a:gd name="T51" fmla="*/ 58 h 80"/>
                  <a:gd name="T52" fmla="*/ 46 w 70"/>
                  <a:gd name="T53" fmla="*/ 66 h 80"/>
                  <a:gd name="T54" fmla="*/ 36 w 70"/>
                  <a:gd name="T55" fmla="*/ 70 h 80"/>
                  <a:gd name="T56" fmla="*/ 30 w 70"/>
                  <a:gd name="T57" fmla="*/ 68 h 80"/>
                  <a:gd name="T58" fmla="*/ 20 w 70"/>
                  <a:gd name="T59" fmla="*/ 62 h 80"/>
                  <a:gd name="T60" fmla="*/ 14 w 70"/>
                  <a:gd name="T61" fmla="*/ 50 h 80"/>
                  <a:gd name="T62" fmla="*/ 14 w 70"/>
                  <a:gd name="T63" fmla="*/ 40 h 8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"/>
                  <a:gd name="T97" fmla="*/ 0 h 80"/>
                  <a:gd name="T98" fmla="*/ 70 w 70"/>
                  <a:gd name="T99" fmla="*/ 80 h 8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" h="80">
                    <a:moveTo>
                      <a:pt x="0" y="40"/>
                    </a:moveTo>
                    <a:lnTo>
                      <a:pt x="0" y="40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8" y="68"/>
                    </a:lnTo>
                    <a:lnTo>
                      <a:pt x="14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6" y="80"/>
                    </a:lnTo>
                    <a:lnTo>
                      <a:pt x="44" y="80"/>
                    </a:lnTo>
                    <a:lnTo>
                      <a:pt x="50" y="76"/>
                    </a:lnTo>
                    <a:lnTo>
                      <a:pt x="56" y="72"/>
                    </a:lnTo>
                    <a:lnTo>
                      <a:pt x="62" y="68"/>
                    </a:lnTo>
                    <a:lnTo>
                      <a:pt x="66" y="62"/>
                    </a:lnTo>
                    <a:lnTo>
                      <a:pt x="68" y="54"/>
                    </a:lnTo>
                    <a:lnTo>
                      <a:pt x="70" y="40"/>
                    </a:lnTo>
                    <a:lnTo>
                      <a:pt x="68" y="26"/>
                    </a:lnTo>
                    <a:lnTo>
                      <a:pt x="66" y="20"/>
                    </a:lnTo>
                    <a:lnTo>
                      <a:pt x="62" y="14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4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40"/>
                    </a:lnTo>
                    <a:close/>
                    <a:moveTo>
                      <a:pt x="14" y="40"/>
                    </a:moveTo>
                    <a:lnTo>
                      <a:pt x="14" y="40"/>
                    </a:lnTo>
                    <a:lnTo>
                      <a:pt x="14" y="32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6" y="14"/>
                    </a:lnTo>
                    <a:lnTo>
                      <a:pt x="50" y="18"/>
                    </a:lnTo>
                    <a:lnTo>
                      <a:pt x="52" y="22"/>
                    </a:lnTo>
                    <a:lnTo>
                      <a:pt x="56" y="32"/>
                    </a:lnTo>
                    <a:lnTo>
                      <a:pt x="58" y="40"/>
                    </a:lnTo>
                    <a:lnTo>
                      <a:pt x="56" y="50"/>
                    </a:lnTo>
                    <a:lnTo>
                      <a:pt x="52" y="58"/>
                    </a:lnTo>
                    <a:lnTo>
                      <a:pt x="50" y="62"/>
                    </a:lnTo>
                    <a:lnTo>
                      <a:pt x="46" y="66"/>
                    </a:lnTo>
                    <a:lnTo>
                      <a:pt x="42" y="68"/>
                    </a:lnTo>
                    <a:lnTo>
                      <a:pt x="36" y="70"/>
                    </a:lnTo>
                    <a:lnTo>
                      <a:pt x="30" y="68"/>
                    </a:lnTo>
                    <a:lnTo>
                      <a:pt x="24" y="66"/>
                    </a:lnTo>
                    <a:lnTo>
                      <a:pt x="20" y="62"/>
                    </a:lnTo>
                    <a:lnTo>
                      <a:pt x="18" y="58"/>
                    </a:lnTo>
                    <a:lnTo>
                      <a:pt x="14" y="50"/>
                    </a:lnTo>
                    <a:lnTo>
                      <a:pt x="14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5" name="Freeform 264"/>
              <p:cNvSpPr>
                <a:spLocks/>
              </p:cNvSpPr>
              <p:nvPr/>
            </p:nvSpPr>
            <p:spPr bwMode="auto">
              <a:xfrm>
                <a:off x="4000" y="1632"/>
                <a:ext cx="36" cy="78"/>
              </a:xfrm>
              <a:custGeom>
                <a:avLst/>
                <a:gdLst>
                  <a:gd name="T0" fmla="*/ 12 w 36"/>
                  <a:gd name="T1" fmla="*/ 34 h 78"/>
                  <a:gd name="T2" fmla="*/ 12 w 36"/>
                  <a:gd name="T3" fmla="*/ 34 h 78"/>
                  <a:gd name="T4" fmla="*/ 14 w 36"/>
                  <a:gd name="T5" fmla="*/ 26 h 78"/>
                  <a:gd name="T6" fmla="*/ 18 w 36"/>
                  <a:gd name="T7" fmla="*/ 20 h 78"/>
                  <a:gd name="T8" fmla="*/ 24 w 36"/>
                  <a:gd name="T9" fmla="*/ 16 h 78"/>
                  <a:gd name="T10" fmla="*/ 32 w 36"/>
                  <a:gd name="T11" fmla="*/ 14 h 78"/>
                  <a:gd name="T12" fmla="*/ 36 w 36"/>
                  <a:gd name="T13" fmla="*/ 14 h 78"/>
                  <a:gd name="T14" fmla="*/ 36 w 36"/>
                  <a:gd name="T15" fmla="*/ 2 h 78"/>
                  <a:gd name="T16" fmla="*/ 36 w 36"/>
                  <a:gd name="T17" fmla="*/ 2 h 78"/>
                  <a:gd name="T18" fmla="*/ 34 w 36"/>
                  <a:gd name="T19" fmla="*/ 0 h 78"/>
                  <a:gd name="T20" fmla="*/ 34 w 36"/>
                  <a:gd name="T21" fmla="*/ 0 h 78"/>
                  <a:gd name="T22" fmla="*/ 26 w 36"/>
                  <a:gd name="T23" fmla="*/ 2 h 78"/>
                  <a:gd name="T24" fmla="*/ 22 w 36"/>
                  <a:gd name="T25" fmla="*/ 4 h 78"/>
                  <a:gd name="T26" fmla="*/ 16 w 36"/>
                  <a:gd name="T27" fmla="*/ 10 h 78"/>
                  <a:gd name="T28" fmla="*/ 12 w 36"/>
                  <a:gd name="T29" fmla="*/ 16 h 78"/>
                  <a:gd name="T30" fmla="*/ 12 w 36"/>
                  <a:gd name="T31" fmla="*/ 16 h 78"/>
                  <a:gd name="T32" fmla="*/ 12 w 36"/>
                  <a:gd name="T33" fmla="*/ 2 h 78"/>
                  <a:gd name="T34" fmla="*/ 0 w 36"/>
                  <a:gd name="T35" fmla="*/ 2 h 78"/>
                  <a:gd name="T36" fmla="*/ 0 w 36"/>
                  <a:gd name="T37" fmla="*/ 78 h 78"/>
                  <a:gd name="T38" fmla="*/ 12 w 36"/>
                  <a:gd name="T39" fmla="*/ 78 h 78"/>
                  <a:gd name="T40" fmla="*/ 12 w 36"/>
                  <a:gd name="T41" fmla="*/ 34 h 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"/>
                  <a:gd name="T64" fmla="*/ 0 h 78"/>
                  <a:gd name="T65" fmla="*/ 36 w 36"/>
                  <a:gd name="T66" fmla="*/ 78 h 7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" h="78">
                    <a:moveTo>
                      <a:pt x="12" y="34"/>
                    </a:moveTo>
                    <a:lnTo>
                      <a:pt x="12" y="34"/>
                    </a:lnTo>
                    <a:lnTo>
                      <a:pt x="14" y="26"/>
                    </a:lnTo>
                    <a:lnTo>
                      <a:pt x="18" y="20"/>
                    </a:lnTo>
                    <a:lnTo>
                      <a:pt x="24" y="16"/>
                    </a:lnTo>
                    <a:lnTo>
                      <a:pt x="32" y="14"/>
                    </a:lnTo>
                    <a:lnTo>
                      <a:pt x="36" y="1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2" y="4"/>
                    </a:lnTo>
                    <a:lnTo>
                      <a:pt x="16" y="10"/>
                    </a:lnTo>
                    <a:lnTo>
                      <a:pt x="12" y="16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78"/>
                    </a:lnTo>
                    <a:lnTo>
                      <a:pt x="12" y="78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6" name="Freeform 265"/>
              <p:cNvSpPr>
                <a:spLocks/>
              </p:cNvSpPr>
              <p:nvPr/>
            </p:nvSpPr>
            <p:spPr bwMode="auto">
              <a:xfrm>
                <a:off x="4048" y="1606"/>
                <a:ext cx="64" cy="104"/>
              </a:xfrm>
              <a:custGeom>
                <a:avLst/>
                <a:gdLst>
                  <a:gd name="T0" fmla="*/ 32 w 64"/>
                  <a:gd name="T1" fmla="*/ 56 h 104"/>
                  <a:gd name="T2" fmla="*/ 62 w 64"/>
                  <a:gd name="T3" fmla="*/ 28 h 104"/>
                  <a:gd name="T4" fmla="*/ 46 w 64"/>
                  <a:gd name="T5" fmla="*/ 28 h 104"/>
                  <a:gd name="T6" fmla="*/ 14 w 64"/>
                  <a:gd name="T7" fmla="*/ 60 h 104"/>
                  <a:gd name="T8" fmla="*/ 14 w 64"/>
                  <a:gd name="T9" fmla="*/ 0 h 104"/>
                  <a:gd name="T10" fmla="*/ 0 w 64"/>
                  <a:gd name="T11" fmla="*/ 0 h 104"/>
                  <a:gd name="T12" fmla="*/ 0 w 64"/>
                  <a:gd name="T13" fmla="*/ 104 h 104"/>
                  <a:gd name="T14" fmla="*/ 14 w 64"/>
                  <a:gd name="T15" fmla="*/ 104 h 104"/>
                  <a:gd name="T16" fmla="*/ 14 w 64"/>
                  <a:gd name="T17" fmla="*/ 76 h 104"/>
                  <a:gd name="T18" fmla="*/ 24 w 64"/>
                  <a:gd name="T19" fmla="*/ 66 h 104"/>
                  <a:gd name="T20" fmla="*/ 46 w 64"/>
                  <a:gd name="T21" fmla="*/ 104 h 104"/>
                  <a:gd name="T22" fmla="*/ 64 w 64"/>
                  <a:gd name="T23" fmla="*/ 104 h 104"/>
                  <a:gd name="T24" fmla="*/ 32 w 64"/>
                  <a:gd name="T25" fmla="*/ 56 h 10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4"/>
                  <a:gd name="T40" fmla="*/ 0 h 104"/>
                  <a:gd name="T41" fmla="*/ 64 w 64"/>
                  <a:gd name="T42" fmla="*/ 104 h 10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4" h="104">
                    <a:moveTo>
                      <a:pt x="32" y="56"/>
                    </a:moveTo>
                    <a:lnTo>
                      <a:pt x="62" y="28"/>
                    </a:lnTo>
                    <a:lnTo>
                      <a:pt x="46" y="28"/>
                    </a:lnTo>
                    <a:lnTo>
                      <a:pt x="14" y="60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4" y="104"/>
                    </a:lnTo>
                    <a:lnTo>
                      <a:pt x="14" y="76"/>
                    </a:lnTo>
                    <a:lnTo>
                      <a:pt x="24" y="66"/>
                    </a:lnTo>
                    <a:lnTo>
                      <a:pt x="46" y="104"/>
                    </a:lnTo>
                    <a:lnTo>
                      <a:pt x="64" y="104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7" name="Freeform 266"/>
              <p:cNvSpPr>
                <a:spLocks/>
              </p:cNvSpPr>
              <p:nvPr/>
            </p:nvSpPr>
            <p:spPr bwMode="auto">
              <a:xfrm>
                <a:off x="1524" y="1444"/>
                <a:ext cx="58" cy="106"/>
              </a:xfrm>
              <a:custGeom>
                <a:avLst/>
                <a:gdLst>
                  <a:gd name="T0" fmla="*/ 0 w 58"/>
                  <a:gd name="T1" fmla="*/ 70 h 106"/>
                  <a:gd name="T2" fmla="*/ 0 w 58"/>
                  <a:gd name="T3" fmla="*/ 80 h 106"/>
                  <a:gd name="T4" fmla="*/ 0 w 58"/>
                  <a:gd name="T5" fmla="*/ 80 h 106"/>
                  <a:gd name="T6" fmla="*/ 0 w 58"/>
                  <a:gd name="T7" fmla="*/ 90 h 106"/>
                  <a:gd name="T8" fmla="*/ 4 w 58"/>
                  <a:gd name="T9" fmla="*/ 98 h 106"/>
                  <a:gd name="T10" fmla="*/ 8 w 58"/>
                  <a:gd name="T11" fmla="*/ 102 h 106"/>
                  <a:gd name="T12" fmla="*/ 14 w 58"/>
                  <a:gd name="T13" fmla="*/ 104 h 106"/>
                  <a:gd name="T14" fmla="*/ 20 w 58"/>
                  <a:gd name="T15" fmla="*/ 106 h 106"/>
                  <a:gd name="T16" fmla="*/ 28 w 58"/>
                  <a:gd name="T17" fmla="*/ 106 h 106"/>
                  <a:gd name="T18" fmla="*/ 28 w 58"/>
                  <a:gd name="T19" fmla="*/ 106 h 106"/>
                  <a:gd name="T20" fmla="*/ 38 w 58"/>
                  <a:gd name="T21" fmla="*/ 106 h 106"/>
                  <a:gd name="T22" fmla="*/ 48 w 58"/>
                  <a:gd name="T23" fmla="*/ 100 h 106"/>
                  <a:gd name="T24" fmla="*/ 52 w 58"/>
                  <a:gd name="T25" fmla="*/ 96 h 106"/>
                  <a:gd name="T26" fmla="*/ 56 w 58"/>
                  <a:gd name="T27" fmla="*/ 92 h 106"/>
                  <a:gd name="T28" fmla="*/ 58 w 58"/>
                  <a:gd name="T29" fmla="*/ 84 h 106"/>
                  <a:gd name="T30" fmla="*/ 58 w 58"/>
                  <a:gd name="T31" fmla="*/ 76 h 106"/>
                  <a:gd name="T32" fmla="*/ 58 w 58"/>
                  <a:gd name="T33" fmla="*/ 0 h 106"/>
                  <a:gd name="T34" fmla="*/ 44 w 58"/>
                  <a:gd name="T35" fmla="*/ 0 h 106"/>
                  <a:gd name="T36" fmla="*/ 44 w 58"/>
                  <a:gd name="T37" fmla="*/ 76 h 106"/>
                  <a:gd name="T38" fmla="*/ 44 w 58"/>
                  <a:gd name="T39" fmla="*/ 76 h 106"/>
                  <a:gd name="T40" fmla="*/ 44 w 58"/>
                  <a:gd name="T41" fmla="*/ 84 h 106"/>
                  <a:gd name="T42" fmla="*/ 40 w 58"/>
                  <a:gd name="T43" fmla="*/ 90 h 106"/>
                  <a:gd name="T44" fmla="*/ 36 w 58"/>
                  <a:gd name="T45" fmla="*/ 94 h 106"/>
                  <a:gd name="T46" fmla="*/ 28 w 58"/>
                  <a:gd name="T47" fmla="*/ 94 h 106"/>
                  <a:gd name="T48" fmla="*/ 28 w 58"/>
                  <a:gd name="T49" fmla="*/ 94 h 106"/>
                  <a:gd name="T50" fmla="*/ 22 w 58"/>
                  <a:gd name="T51" fmla="*/ 94 h 106"/>
                  <a:gd name="T52" fmla="*/ 16 w 58"/>
                  <a:gd name="T53" fmla="*/ 92 h 106"/>
                  <a:gd name="T54" fmla="*/ 14 w 58"/>
                  <a:gd name="T55" fmla="*/ 86 h 106"/>
                  <a:gd name="T56" fmla="*/ 12 w 58"/>
                  <a:gd name="T57" fmla="*/ 78 h 106"/>
                  <a:gd name="T58" fmla="*/ 12 w 58"/>
                  <a:gd name="T59" fmla="*/ 70 h 106"/>
                  <a:gd name="T60" fmla="*/ 0 w 58"/>
                  <a:gd name="T61" fmla="*/ 7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8"/>
                  <a:gd name="T94" fmla="*/ 0 h 106"/>
                  <a:gd name="T95" fmla="*/ 58 w 58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8" h="106">
                    <a:moveTo>
                      <a:pt x="0" y="70"/>
                    </a:moveTo>
                    <a:lnTo>
                      <a:pt x="0" y="80"/>
                    </a:lnTo>
                    <a:lnTo>
                      <a:pt x="0" y="90"/>
                    </a:lnTo>
                    <a:lnTo>
                      <a:pt x="4" y="98"/>
                    </a:lnTo>
                    <a:lnTo>
                      <a:pt x="8" y="102"/>
                    </a:lnTo>
                    <a:lnTo>
                      <a:pt x="14" y="104"/>
                    </a:lnTo>
                    <a:lnTo>
                      <a:pt x="20" y="106"/>
                    </a:lnTo>
                    <a:lnTo>
                      <a:pt x="28" y="106"/>
                    </a:lnTo>
                    <a:lnTo>
                      <a:pt x="38" y="106"/>
                    </a:lnTo>
                    <a:lnTo>
                      <a:pt x="48" y="100"/>
                    </a:lnTo>
                    <a:lnTo>
                      <a:pt x="52" y="96"/>
                    </a:lnTo>
                    <a:lnTo>
                      <a:pt x="56" y="92"/>
                    </a:lnTo>
                    <a:lnTo>
                      <a:pt x="58" y="84"/>
                    </a:lnTo>
                    <a:lnTo>
                      <a:pt x="58" y="76"/>
                    </a:lnTo>
                    <a:lnTo>
                      <a:pt x="58" y="0"/>
                    </a:lnTo>
                    <a:lnTo>
                      <a:pt x="44" y="0"/>
                    </a:lnTo>
                    <a:lnTo>
                      <a:pt x="44" y="76"/>
                    </a:lnTo>
                    <a:lnTo>
                      <a:pt x="44" y="84"/>
                    </a:lnTo>
                    <a:lnTo>
                      <a:pt x="40" y="90"/>
                    </a:lnTo>
                    <a:lnTo>
                      <a:pt x="36" y="94"/>
                    </a:lnTo>
                    <a:lnTo>
                      <a:pt x="28" y="94"/>
                    </a:lnTo>
                    <a:lnTo>
                      <a:pt x="22" y="94"/>
                    </a:lnTo>
                    <a:lnTo>
                      <a:pt x="16" y="92"/>
                    </a:lnTo>
                    <a:lnTo>
                      <a:pt x="14" y="86"/>
                    </a:lnTo>
                    <a:lnTo>
                      <a:pt x="12" y="78"/>
                    </a:lnTo>
                    <a:lnTo>
                      <a:pt x="12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8" name="Freeform 267"/>
              <p:cNvSpPr>
                <a:spLocks noEditPoints="1"/>
              </p:cNvSpPr>
              <p:nvPr/>
            </p:nvSpPr>
            <p:spPr bwMode="auto">
              <a:xfrm>
                <a:off x="1598" y="1470"/>
                <a:ext cx="70" cy="80"/>
              </a:xfrm>
              <a:custGeom>
                <a:avLst/>
                <a:gdLst>
                  <a:gd name="T0" fmla="*/ 0 w 70"/>
                  <a:gd name="T1" fmla="*/ 40 h 80"/>
                  <a:gd name="T2" fmla="*/ 4 w 70"/>
                  <a:gd name="T3" fmla="*/ 62 h 80"/>
                  <a:gd name="T4" fmla="*/ 12 w 70"/>
                  <a:gd name="T5" fmla="*/ 72 h 80"/>
                  <a:gd name="T6" fmla="*/ 26 w 70"/>
                  <a:gd name="T7" fmla="*/ 80 h 80"/>
                  <a:gd name="T8" fmla="*/ 34 w 70"/>
                  <a:gd name="T9" fmla="*/ 80 h 80"/>
                  <a:gd name="T10" fmla="*/ 50 w 70"/>
                  <a:gd name="T11" fmla="*/ 76 h 80"/>
                  <a:gd name="T12" fmla="*/ 60 w 70"/>
                  <a:gd name="T13" fmla="*/ 68 h 80"/>
                  <a:gd name="T14" fmla="*/ 68 w 70"/>
                  <a:gd name="T15" fmla="*/ 54 h 80"/>
                  <a:gd name="T16" fmla="*/ 70 w 70"/>
                  <a:gd name="T17" fmla="*/ 40 h 80"/>
                  <a:gd name="T18" fmla="*/ 64 w 70"/>
                  <a:gd name="T19" fmla="*/ 20 h 80"/>
                  <a:gd name="T20" fmla="*/ 56 w 70"/>
                  <a:gd name="T21" fmla="*/ 8 h 80"/>
                  <a:gd name="T22" fmla="*/ 42 w 70"/>
                  <a:gd name="T23" fmla="*/ 2 h 80"/>
                  <a:gd name="T24" fmla="*/ 34 w 70"/>
                  <a:gd name="T25" fmla="*/ 0 h 80"/>
                  <a:gd name="T26" fmla="*/ 18 w 70"/>
                  <a:gd name="T27" fmla="*/ 4 h 80"/>
                  <a:gd name="T28" fmla="*/ 8 w 70"/>
                  <a:gd name="T29" fmla="*/ 14 h 80"/>
                  <a:gd name="T30" fmla="*/ 2 w 70"/>
                  <a:gd name="T31" fmla="*/ 26 h 80"/>
                  <a:gd name="T32" fmla="*/ 0 w 70"/>
                  <a:gd name="T33" fmla="*/ 40 h 80"/>
                  <a:gd name="T34" fmla="*/ 12 w 70"/>
                  <a:gd name="T35" fmla="*/ 40 h 80"/>
                  <a:gd name="T36" fmla="*/ 16 w 70"/>
                  <a:gd name="T37" fmla="*/ 22 h 80"/>
                  <a:gd name="T38" fmla="*/ 24 w 70"/>
                  <a:gd name="T39" fmla="*/ 14 h 80"/>
                  <a:gd name="T40" fmla="*/ 34 w 70"/>
                  <a:gd name="T41" fmla="*/ 12 h 80"/>
                  <a:gd name="T42" fmla="*/ 40 w 70"/>
                  <a:gd name="T43" fmla="*/ 12 h 80"/>
                  <a:gd name="T44" fmla="*/ 50 w 70"/>
                  <a:gd name="T45" fmla="*/ 18 h 80"/>
                  <a:gd name="T46" fmla="*/ 56 w 70"/>
                  <a:gd name="T47" fmla="*/ 32 h 80"/>
                  <a:gd name="T48" fmla="*/ 56 w 70"/>
                  <a:gd name="T49" fmla="*/ 40 h 80"/>
                  <a:gd name="T50" fmla="*/ 52 w 70"/>
                  <a:gd name="T51" fmla="*/ 58 h 80"/>
                  <a:gd name="T52" fmla="*/ 46 w 70"/>
                  <a:gd name="T53" fmla="*/ 66 h 80"/>
                  <a:gd name="T54" fmla="*/ 34 w 70"/>
                  <a:gd name="T55" fmla="*/ 70 h 80"/>
                  <a:gd name="T56" fmla="*/ 28 w 70"/>
                  <a:gd name="T57" fmla="*/ 68 h 80"/>
                  <a:gd name="T58" fmla="*/ 20 w 70"/>
                  <a:gd name="T59" fmla="*/ 62 h 80"/>
                  <a:gd name="T60" fmla="*/ 14 w 70"/>
                  <a:gd name="T61" fmla="*/ 50 h 80"/>
                  <a:gd name="T62" fmla="*/ 12 w 70"/>
                  <a:gd name="T63" fmla="*/ 40 h 8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"/>
                  <a:gd name="T97" fmla="*/ 0 h 80"/>
                  <a:gd name="T98" fmla="*/ 70 w 70"/>
                  <a:gd name="T99" fmla="*/ 80 h 8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" h="80">
                    <a:moveTo>
                      <a:pt x="0" y="40"/>
                    </a:moveTo>
                    <a:lnTo>
                      <a:pt x="0" y="40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2" y="72"/>
                    </a:lnTo>
                    <a:lnTo>
                      <a:pt x="18" y="76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2" y="80"/>
                    </a:lnTo>
                    <a:lnTo>
                      <a:pt x="50" y="76"/>
                    </a:lnTo>
                    <a:lnTo>
                      <a:pt x="56" y="72"/>
                    </a:lnTo>
                    <a:lnTo>
                      <a:pt x="60" y="68"/>
                    </a:lnTo>
                    <a:lnTo>
                      <a:pt x="64" y="62"/>
                    </a:lnTo>
                    <a:lnTo>
                      <a:pt x="68" y="54"/>
                    </a:lnTo>
                    <a:lnTo>
                      <a:pt x="70" y="40"/>
                    </a:lnTo>
                    <a:lnTo>
                      <a:pt x="68" y="26"/>
                    </a:lnTo>
                    <a:lnTo>
                      <a:pt x="64" y="20"/>
                    </a:lnTo>
                    <a:lnTo>
                      <a:pt x="60" y="14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4"/>
                    </a:lnTo>
                    <a:lnTo>
                      <a:pt x="12" y="8"/>
                    </a:lnTo>
                    <a:lnTo>
                      <a:pt x="8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40"/>
                    </a:lnTo>
                    <a:close/>
                    <a:moveTo>
                      <a:pt x="12" y="40"/>
                    </a:moveTo>
                    <a:lnTo>
                      <a:pt x="12" y="40"/>
                    </a:lnTo>
                    <a:lnTo>
                      <a:pt x="14" y="3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4" y="14"/>
                    </a:lnTo>
                    <a:lnTo>
                      <a:pt x="28" y="12"/>
                    </a:lnTo>
                    <a:lnTo>
                      <a:pt x="34" y="12"/>
                    </a:lnTo>
                    <a:lnTo>
                      <a:pt x="40" y="12"/>
                    </a:lnTo>
                    <a:lnTo>
                      <a:pt x="46" y="14"/>
                    </a:lnTo>
                    <a:lnTo>
                      <a:pt x="50" y="18"/>
                    </a:lnTo>
                    <a:lnTo>
                      <a:pt x="52" y="22"/>
                    </a:lnTo>
                    <a:lnTo>
                      <a:pt x="56" y="32"/>
                    </a:lnTo>
                    <a:lnTo>
                      <a:pt x="56" y="40"/>
                    </a:lnTo>
                    <a:lnTo>
                      <a:pt x="56" y="50"/>
                    </a:lnTo>
                    <a:lnTo>
                      <a:pt x="52" y="58"/>
                    </a:lnTo>
                    <a:lnTo>
                      <a:pt x="50" y="62"/>
                    </a:lnTo>
                    <a:lnTo>
                      <a:pt x="46" y="66"/>
                    </a:lnTo>
                    <a:lnTo>
                      <a:pt x="40" y="68"/>
                    </a:lnTo>
                    <a:lnTo>
                      <a:pt x="34" y="70"/>
                    </a:lnTo>
                    <a:lnTo>
                      <a:pt x="28" y="68"/>
                    </a:lnTo>
                    <a:lnTo>
                      <a:pt x="24" y="66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4" y="50"/>
                    </a:lnTo>
                    <a:lnTo>
                      <a:pt x="1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09" name="Freeform 268"/>
              <p:cNvSpPr>
                <a:spLocks noEditPoints="1"/>
              </p:cNvSpPr>
              <p:nvPr/>
            </p:nvSpPr>
            <p:spPr bwMode="auto">
              <a:xfrm>
                <a:off x="1680" y="1444"/>
                <a:ext cx="66" cy="106"/>
              </a:xfrm>
              <a:custGeom>
                <a:avLst/>
                <a:gdLst>
                  <a:gd name="T0" fmla="*/ 12 w 66"/>
                  <a:gd name="T1" fmla="*/ 104 h 106"/>
                  <a:gd name="T2" fmla="*/ 12 w 66"/>
                  <a:gd name="T3" fmla="*/ 94 h 106"/>
                  <a:gd name="T4" fmla="*/ 12 w 66"/>
                  <a:gd name="T5" fmla="*/ 94 h 106"/>
                  <a:gd name="T6" fmla="*/ 12 w 66"/>
                  <a:gd name="T7" fmla="*/ 94 h 106"/>
                  <a:gd name="T8" fmla="*/ 16 w 66"/>
                  <a:gd name="T9" fmla="*/ 98 h 106"/>
                  <a:gd name="T10" fmla="*/ 20 w 66"/>
                  <a:gd name="T11" fmla="*/ 102 h 106"/>
                  <a:gd name="T12" fmla="*/ 26 w 66"/>
                  <a:gd name="T13" fmla="*/ 104 h 106"/>
                  <a:gd name="T14" fmla="*/ 34 w 66"/>
                  <a:gd name="T15" fmla="*/ 106 h 106"/>
                  <a:gd name="T16" fmla="*/ 34 w 66"/>
                  <a:gd name="T17" fmla="*/ 106 h 106"/>
                  <a:gd name="T18" fmla="*/ 42 w 66"/>
                  <a:gd name="T19" fmla="*/ 106 h 106"/>
                  <a:gd name="T20" fmla="*/ 50 w 66"/>
                  <a:gd name="T21" fmla="*/ 102 h 106"/>
                  <a:gd name="T22" fmla="*/ 56 w 66"/>
                  <a:gd name="T23" fmla="*/ 98 h 106"/>
                  <a:gd name="T24" fmla="*/ 60 w 66"/>
                  <a:gd name="T25" fmla="*/ 92 h 106"/>
                  <a:gd name="T26" fmla="*/ 64 w 66"/>
                  <a:gd name="T27" fmla="*/ 86 h 106"/>
                  <a:gd name="T28" fmla="*/ 66 w 66"/>
                  <a:gd name="T29" fmla="*/ 78 h 106"/>
                  <a:gd name="T30" fmla="*/ 66 w 66"/>
                  <a:gd name="T31" fmla="*/ 64 h 106"/>
                  <a:gd name="T32" fmla="*/ 66 w 66"/>
                  <a:gd name="T33" fmla="*/ 64 h 106"/>
                  <a:gd name="T34" fmla="*/ 64 w 66"/>
                  <a:gd name="T35" fmla="*/ 50 h 106"/>
                  <a:gd name="T36" fmla="*/ 62 w 66"/>
                  <a:gd name="T37" fmla="*/ 42 h 106"/>
                  <a:gd name="T38" fmla="*/ 58 w 66"/>
                  <a:gd name="T39" fmla="*/ 38 h 106"/>
                  <a:gd name="T40" fmla="*/ 54 w 66"/>
                  <a:gd name="T41" fmla="*/ 32 h 106"/>
                  <a:gd name="T42" fmla="*/ 48 w 66"/>
                  <a:gd name="T43" fmla="*/ 30 h 106"/>
                  <a:gd name="T44" fmla="*/ 42 w 66"/>
                  <a:gd name="T45" fmla="*/ 28 h 106"/>
                  <a:gd name="T46" fmla="*/ 36 w 66"/>
                  <a:gd name="T47" fmla="*/ 26 h 106"/>
                  <a:gd name="T48" fmla="*/ 36 w 66"/>
                  <a:gd name="T49" fmla="*/ 26 h 106"/>
                  <a:gd name="T50" fmla="*/ 30 w 66"/>
                  <a:gd name="T51" fmla="*/ 28 h 106"/>
                  <a:gd name="T52" fmla="*/ 24 w 66"/>
                  <a:gd name="T53" fmla="*/ 30 h 106"/>
                  <a:gd name="T54" fmla="*/ 18 w 66"/>
                  <a:gd name="T55" fmla="*/ 34 h 106"/>
                  <a:gd name="T56" fmla="*/ 14 w 66"/>
                  <a:gd name="T57" fmla="*/ 38 h 106"/>
                  <a:gd name="T58" fmla="*/ 14 w 66"/>
                  <a:gd name="T59" fmla="*/ 38 h 106"/>
                  <a:gd name="T60" fmla="*/ 14 w 66"/>
                  <a:gd name="T61" fmla="*/ 0 h 106"/>
                  <a:gd name="T62" fmla="*/ 0 w 66"/>
                  <a:gd name="T63" fmla="*/ 0 h 106"/>
                  <a:gd name="T64" fmla="*/ 0 w 66"/>
                  <a:gd name="T65" fmla="*/ 104 h 106"/>
                  <a:gd name="T66" fmla="*/ 12 w 66"/>
                  <a:gd name="T67" fmla="*/ 104 h 106"/>
                  <a:gd name="T68" fmla="*/ 54 w 66"/>
                  <a:gd name="T69" fmla="*/ 66 h 106"/>
                  <a:gd name="T70" fmla="*/ 54 w 66"/>
                  <a:gd name="T71" fmla="*/ 66 h 106"/>
                  <a:gd name="T72" fmla="*/ 52 w 66"/>
                  <a:gd name="T73" fmla="*/ 78 h 106"/>
                  <a:gd name="T74" fmla="*/ 48 w 66"/>
                  <a:gd name="T75" fmla="*/ 86 h 106"/>
                  <a:gd name="T76" fmla="*/ 42 w 66"/>
                  <a:gd name="T77" fmla="*/ 92 h 106"/>
                  <a:gd name="T78" fmla="*/ 38 w 66"/>
                  <a:gd name="T79" fmla="*/ 94 h 106"/>
                  <a:gd name="T80" fmla="*/ 34 w 66"/>
                  <a:gd name="T81" fmla="*/ 96 h 106"/>
                  <a:gd name="T82" fmla="*/ 34 w 66"/>
                  <a:gd name="T83" fmla="*/ 96 h 106"/>
                  <a:gd name="T84" fmla="*/ 26 w 66"/>
                  <a:gd name="T85" fmla="*/ 94 h 106"/>
                  <a:gd name="T86" fmla="*/ 20 w 66"/>
                  <a:gd name="T87" fmla="*/ 90 h 106"/>
                  <a:gd name="T88" fmla="*/ 14 w 66"/>
                  <a:gd name="T89" fmla="*/ 82 h 106"/>
                  <a:gd name="T90" fmla="*/ 14 w 66"/>
                  <a:gd name="T91" fmla="*/ 76 h 106"/>
                  <a:gd name="T92" fmla="*/ 12 w 66"/>
                  <a:gd name="T93" fmla="*/ 70 h 106"/>
                  <a:gd name="T94" fmla="*/ 12 w 66"/>
                  <a:gd name="T95" fmla="*/ 70 h 106"/>
                  <a:gd name="T96" fmla="*/ 14 w 66"/>
                  <a:gd name="T97" fmla="*/ 60 h 106"/>
                  <a:gd name="T98" fmla="*/ 16 w 66"/>
                  <a:gd name="T99" fmla="*/ 50 h 106"/>
                  <a:gd name="T100" fmla="*/ 18 w 66"/>
                  <a:gd name="T101" fmla="*/ 44 h 106"/>
                  <a:gd name="T102" fmla="*/ 22 w 66"/>
                  <a:gd name="T103" fmla="*/ 42 h 106"/>
                  <a:gd name="T104" fmla="*/ 26 w 66"/>
                  <a:gd name="T105" fmla="*/ 38 h 106"/>
                  <a:gd name="T106" fmla="*/ 34 w 66"/>
                  <a:gd name="T107" fmla="*/ 38 h 106"/>
                  <a:gd name="T108" fmla="*/ 34 w 66"/>
                  <a:gd name="T109" fmla="*/ 38 h 106"/>
                  <a:gd name="T110" fmla="*/ 40 w 66"/>
                  <a:gd name="T111" fmla="*/ 38 h 106"/>
                  <a:gd name="T112" fmla="*/ 44 w 66"/>
                  <a:gd name="T113" fmla="*/ 40 h 106"/>
                  <a:gd name="T114" fmla="*/ 48 w 66"/>
                  <a:gd name="T115" fmla="*/ 44 h 106"/>
                  <a:gd name="T116" fmla="*/ 50 w 66"/>
                  <a:gd name="T117" fmla="*/ 48 h 106"/>
                  <a:gd name="T118" fmla="*/ 54 w 66"/>
                  <a:gd name="T119" fmla="*/ 58 h 106"/>
                  <a:gd name="T120" fmla="*/ 54 w 66"/>
                  <a:gd name="T121" fmla="*/ 66 h 106"/>
                  <a:gd name="T122" fmla="*/ 54 w 66"/>
                  <a:gd name="T123" fmla="*/ 66 h 10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6"/>
                  <a:gd name="T187" fmla="*/ 0 h 106"/>
                  <a:gd name="T188" fmla="*/ 66 w 66"/>
                  <a:gd name="T189" fmla="*/ 106 h 10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6" h="106">
                    <a:moveTo>
                      <a:pt x="12" y="104"/>
                    </a:moveTo>
                    <a:lnTo>
                      <a:pt x="12" y="94"/>
                    </a:lnTo>
                    <a:lnTo>
                      <a:pt x="16" y="98"/>
                    </a:lnTo>
                    <a:lnTo>
                      <a:pt x="20" y="102"/>
                    </a:lnTo>
                    <a:lnTo>
                      <a:pt x="26" y="104"/>
                    </a:lnTo>
                    <a:lnTo>
                      <a:pt x="34" y="106"/>
                    </a:lnTo>
                    <a:lnTo>
                      <a:pt x="42" y="106"/>
                    </a:lnTo>
                    <a:lnTo>
                      <a:pt x="50" y="102"/>
                    </a:lnTo>
                    <a:lnTo>
                      <a:pt x="56" y="98"/>
                    </a:lnTo>
                    <a:lnTo>
                      <a:pt x="60" y="92"/>
                    </a:lnTo>
                    <a:lnTo>
                      <a:pt x="64" y="86"/>
                    </a:lnTo>
                    <a:lnTo>
                      <a:pt x="66" y="78"/>
                    </a:lnTo>
                    <a:lnTo>
                      <a:pt x="66" y="64"/>
                    </a:lnTo>
                    <a:lnTo>
                      <a:pt x="64" y="50"/>
                    </a:lnTo>
                    <a:lnTo>
                      <a:pt x="62" y="42"/>
                    </a:lnTo>
                    <a:lnTo>
                      <a:pt x="58" y="38"/>
                    </a:lnTo>
                    <a:lnTo>
                      <a:pt x="54" y="32"/>
                    </a:lnTo>
                    <a:lnTo>
                      <a:pt x="48" y="30"/>
                    </a:lnTo>
                    <a:lnTo>
                      <a:pt x="42" y="28"/>
                    </a:lnTo>
                    <a:lnTo>
                      <a:pt x="36" y="26"/>
                    </a:lnTo>
                    <a:lnTo>
                      <a:pt x="30" y="28"/>
                    </a:lnTo>
                    <a:lnTo>
                      <a:pt x="24" y="30"/>
                    </a:lnTo>
                    <a:lnTo>
                      <a:pt x="18" y="34"/>
                    </a:lnTo>
                    <a:lnTo>
                      <a:pt x="14" y="38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2" y="104"/>
                    </a:lnTo>
                    <a:close/>
                    <a:moveTo>
                      <a:pt x="54" y="66"/>
                    </a:moveTo>
                    <a:lnTo>
                      <a:pt x="54" y="66"/>
                    </a:lnTo>
                    <a:lnTo>
                      <a:pt x="52" y="78"/>
                    </a:lnTo>
                    <a:lnTo>
                      <a:pt x="48" y="86"/>
                    </a:lnTo>
                    <a:lnTo>
                      <a:pt x="42" y="92"/>
                    </a:lnTo>
                    <a:lnTo>
                      <a:pt x="38" y="94"/>
                    </a:lnTo>
                    <a:lnTo>
                      <a:pt x="34" y="96"/>
                    </a:lnTo>
                    <a:lnTo>
                      <a:pt x="26" y="94"/>
                    </a:lnTo>
                    <a:lnTo>
                      <a:pt x="20" y="90"/>
                    </a:lnTo>
                    <a:lnTo>
                      <a:pt x="14" y="82"/>
                    </a:lnTo>
                    <a:lnTo>
                      <a:pt x="14" y="76"/>
                    </a:lnTo>
                    <a:lnTo>
                      <a:pt x="12" y="70"/>
                    </a:lnTo>
                    <a:lnTo>
                      <a:pt x="14" y="60"/>
                    </a:lnTo>
                    <a:lnTo>
                      <a:pt x="16" y="50"/>
                    </a:lnTo>
                    <a:lnTo>
                      <a:pt x="18" y="44"/>
                    </a:lnTo>
                    <a:lnTo>
                      <a:pt x="22" y="42"/>
                    </a:lnTo>
                    <a:lnTo>
                      <a:pt x="26" y="38"/>
                    </a:lnTo>
                    <a:lnTo>
                      <a:pt x="34" y="38"/>
                    </a:lnTo>
                    <a:lnTo>
                      <a:pt x="40" y="38"/>
                    </a:lnTo>
                    <a:lnTo>
                      <a:pt x="44" y="40"/>
                    </a:lnTo>
                    <a:lnTo>
                      <a:pt x="48" y="44"/>
                    </a:lnTo>
                    <a:lnTo>
                      <a:pt x="50" y="48"/>
                    </a:lnTo>
                    <a:lnTo>
                      <a:pt x="54" y="58"/>
                    </a:lnTo>
                    <a:lnTo>
                      <a:pt x="5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0" name="Freeform 269"/>
              <p:cNvSpPr>
                <a:spLocks/>
              </p:cNvSpPr>
              <p:nvPr/>
            </p:nvSpPr>
            <p:spPr bwMode="auto">
              <a:xfrm>
                <a:off x="1796" y="1470"/>
                <a:ext cx="62" cy="80"/>
              </a:xfrm>
              <a:custGeom>
                <a:avLst/>
                <a:gdLst>
                  <a:gd name="T0" fmla="*/ 60 w 62"/>
                  <a:gd name="T1" fmla="*/ 24 h 80"/>
                  <a:gd name="T2" fmla="*/ 56 w 62"/>
                  <a:gd name="T3" fmla="*/ 10 h 80"/>
                  <a:gd name="T4" fmla="*/ 48 w 62"/>
                  <a:gd name="T5" fmla="*/ 4 h 80"/>
                  <a:gd name="T6" fmla="*/ 32 w 62"/>
                  <a:gd name="T7" fmla="*/ 0 h 80"/>
                  <a:gd name="T8" fmla="*/ 22 w 62"/>
                  <a:gd name="T9" fmla="*/ 2 h 80"/>
                  <a:gd name="T10" fmla="*/ 6 w 62"/>
                  <a:gd name="T11" fmla="*/ 14 h 80"/>
                  <a:gd name="T12" fmla="*/ 4 w 62"/>
                  <a:gd name="T13" fmla="*/ 24 h 80"/>
                  <a:gd name="T14" fmla="*/ 4 w 62"/>
                  <a:gd name="T15" fmla="*/ 32 h 80"/>
                  <a:gd name="T16" fmla="*/ 14 w 62"/>
                  <a:gd name="T17" fmla="*/ 40 h 80"/>
                  <a:gd name="T18" fmla="*/ 36 w 62"/>
                  <a:gd name="T19" fmla="*/ 46 h 80"/>
                  <a:gd name="T20" fmla="*/ 46 w 62"/>
                  <a:gd name="T21" fmla="*/ 50 h 80"/>
                  <a:gd name="T22" fmla="*/ 50 w 62"/>
                  <a:gd name="T23" fmla="*/ 58 h 80"/>
                  <a:gd name="T24" fmla="*/ 48 w 62"/>
                  <a:gd name="T25" fmla="*/ 62 h 80"/>
                  <a:gd name="T26" fmla="*/ 40 w 62"/>
                  <a:gd name="T27" fmla="*/ 68 h 80"/>
                  <a:gd name="T28" fmla="*/ 34 w 62"/>
                  <a:gd name="T29" fmla="*/ 70 h 80"/>
                  <a:gd name="T30" fmla="*/ 16 w 62"/>
                  <a:gd name="T31" fmla="*/ 64 h 80"/>
                  <a:gd name="T32" fmla="*/ 14 w 62"/>
                  <a:gd name="T33" fmla="*/ 54 h 80"/>
                  <a:gd name="T34" fmla="*/ 0 w 62"/>
                  <a:gd name="T35" fmla="*/ 54 h 80"/>
                  <a:gd name="T36" fmla="*/ 6 w 62"/>
                  <a:gd name="T37" fmla="*/ 70 h 80"/>
                  <a:gd name="T38" fmla="*/ 16 w 62"/>
                  <a:gd name="T39" fmla="*/ 78 h 80"/>
                  <a:gd name="T40" fmla="*/ 34 w 62"/>
                  <a:gd name="T41" fmla="*/ 80 h 80"/>
                  <a:gd name="T42" fmla="*/ 44 w 62"/>
                  <a:gd name="T43" fmla="*/ 78 h 80"/>
                  <a:gd name="T44" fmla="*/ 60 w 62"/>
                  <a:gd name="T45" fmla="*/ 66 h 80"/>
                  <a:gd name="T46" fmla="*/ 62 w 62"/>
                  <a:gd name="T47" fmla="*/ 56 h 80"/>
                  <a:gd name="T48" fmla="*/ 62 w 62"/>
                  <a:gd name="T49" fmla="*/ 48 h 80"/>
                  <a:gd name="T50" fmla="*/ 52 w 62"/>
                  <a:gd name="T51" fmla="*/ 38 h 80"/>
                  <a:gd name="T52" fmla="*/ 30 w 62"/>
                  <a:gd name="T53" fmla="*/ 32 h 80"/>
                  <a:gd name="T54" fmla="*/ 18 w 62"/>
                  <a:gd name="T55" fmla="*/ 28 h 80"/>
                  <a:gd name="T56" fmla="*/ 16 w 62"/>
                  <a:gd name="T57" fmla="*/ 22 h 80"/>
                  <a:gd name="T58" fmla="*/ 18 w 62"/>
                  <a:gd name="T59" fmla="*/ 16 h 80"/>
                  <a:gd name="T60" fmla="*/ 26 w 62"/>
                  <a:gd name="T61" fmla="*/ 12 h 80"/>
                  <a:gd name="T62" fmla="*/ 30 w 62"/>
                  <a:gd name="T63" fmla="*/ 12 h 80"/>
                  <a:gd name="T64" fmla="*/ 46 w 62"/>
                  <a:gd name="T65" fmla="*/ 16 h 80"/>
                  <a:gd name="T66" fmla="*/ 48 w 62"/>
                  <a:gd name="T67" fmla="*/ 24 h 8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2"/>
                  <a:gd name="T103" fmla="*/ 0 h 80"/>
                  <a:gd name="T104" fmla="*/ 62 w 62"/>
                  <a:gd name="T105" fmla="*/ 80 h 8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2" h="80">
                    <a:moveTo>
                      <a:pt x="60" y="24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6" y="10"/>
                    </a:lnTo>
                    <a:lnTo>
                      <a:pt x="52" y="8"/>
                    </a:lnTo>
                    <a:lnTo>
                      <a:pt x="48" y="4"/>
                    </a:lnTo>
                    <a:lnTo>
                      <a:pt x="40" y="2"/>
                    </a:ln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4" y="24"/>
                    </a:lnTo>
                    <a:lnTo>
                      <a:pt x="4" y="32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36" y="46"/>
                    </a:lnTo>
                    <a:lnTo>
                      <a:pt x="46" y="50"/>
                    </a:lnTo>
                    <a:lnTo>
                      <a:pt x="50" y="54"/>
                    </a:lnTo>
                    <a:lnTo>
                      <a:pt x="50" y="58"/>
                    </a:lnTo>
                    <a:lnTo>
                      <a:pt x="48" y="62"/>
                    </a:lnTo>
                    <a:lnTo>
                      <a:pt x="46" y="66"/>
                    </a:lnTo>
                    <a:lnTo>
                      <a:pt x="40" y="68"/>
                    </a:lnTo>
                    <a:lnTo>
                      <a:pt x="34" y="70"/>
                    </a:lnTo>
                    <a:lnTo>
                      <a:pt x="22" y="68"/>
                    </a:lnTo>
                    <a:lnTo>
                      <a:pt x="16" y="64"/>
                    </a:lnTo>
                    <a:lnTo>
                      <a:pt x="14" y="58"/>
                    </a:lnTo>
                    <a:lnTo>
                      <a:pt x="14" y="54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6" y="78"/>
                    </a:lnTo>
                    <a:lnTo>
                      <a:pt x="24" y="80"/>
                    </a:lnTo>
                    <a:lnTo>
                      <a:pt x="34" y="80"/>
                    </a:lnTo>
                    <a:lnTo>
                      <a:pt x="44" y="78"/>
                    </a:lnTo>
                    <a:lnTo>
                      <a:pt x="54" y="74"/>
                    </a:lnTo>
                    <a:lnTo>
                      <a:pt x="60" y="66"/>
                    </a:lnTo>
                    <a:lnTo>
                      <a:pt x="62" y="60"/>
                    </a:lnTo>
                    <a:lnTo>
                      <a:pt x="62" y="56"/>
                    </a:lnTo>
                    <a:lnTo>
                      <a:pt x="62" y="48"/>
                    </a:lnTo>
                    <a:lnTo>
                      <a:pt x="58" y="42"/>
                    </a:lnTo>
                    <a:lnTo>
                      <a:pt x="52" y="38"/>
                    </a:lnTo>
                    <a:lnTo>
                      <a:pt x="42" y="36"/>
                    </a:lnTo>
                    <a:lnTo>
                      <a:pt x="30" y="32"/>
                    </a:lnTo>
                    <a:lnTo>
                      <a:pt x="18" y="28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8" y="16"/>
                    </a:lnTo>
                    <a:lnTo>
                      <a:pt x="22" y="14"/>
                    </a:lnTo>
                    <a:lnTo>
                      <a:pt x="26" y="12"/>
                    </a:lnTo>
                    <a:lnTo>
                      <a:pt x="30" y="12"/>
                    </a:lnTo>
                    <a:lnTo>
                      <a:pt x="40" y="12"/>
                    </a:lnTo>
                    <a:lnTo>
                      <a:pt x="46" y="16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1" name="Freeform 270"/>
              <p:cNvSpPr>
                <a:spLocks/>
              </p:cNvSpPr>
              <p:nvPr/>
            </p:nvSpPr>
            <p:spPr bwMode="auto">
              <a:xfrm>
                <a:off x="1868" y="1470"/>
                <a:ext cx="64" cy="80"/>
              </a:xfrm>
              <a:custGeom>
                <a:avLst/>
                <a:gdLst>
                  <a:gd name="T0" fmla="*/ 64 w 64"/>
                  <a:gd name="T1" fmla="*/ 28 h 80"/>
                  <a:gd name="T2" fmla="*/ 64 w 64"/>
                  <a:gd name="T3" fmla="*/ 28 h 80"/>
                  <a:gd name="T4" fmla="*/ 62 w 64"/>
                  <a:gd name="T5" fmla="*/ 18 h 80"/>
                  <a:gd name="T6" fmla="*/ 58 w 64"/>
                  <a:gd name="T7" fmla="*/ 10 h 80"/>
                  <a:gd name="T8" fmla="*/ 54 w 64"/>
                  <a:gd name="T9" fmla="*/ 6 h 80"/>
                  <a:gd name="T10" fmla="*/ 50 w 64"/>
                  <a:gd name="T11" fmla="*/ 2 h 80"/>
                  <a:gd name="T12" fmla="*/ 44 w 64"/>
                  <a:gd name="T13" fmla="*/ 2 h 80"/>
                  <a:gd name="T14" fmla="*/ 36 w 64"/>
                  <a:gd name="T15" fmla="*/ 0 h 80"/>
                  <a:gd name="T16" fmla="*/ 36 w 64"/>
                  <a:gd name="T17" fmla="*/ 0 h 80"/>
                  <a:gd name="T18" fmla="*/ 28 w 64"/>
                  <a:gd name="T19" fmla="*/ 2 h 80"/>
                  <a:gd name="T20" fmla="*/ 20 w 64"/>
                  <a:gd name="T21" fmla="*/ 4 h 80"/>
                  <a:gd name="T22" fmla="*/ 14 w 64"/>
                  <a:gd name="T23" fmla="*/ 8 h 80"/>
                  <a:gd name="T24" fmla="*/ 10 w 64"/>
                  <a:gd name="T25" fmla="*/ 12 h 80"/>
                  <a:gd name="T26" fmla="*/ 6 w 64"/>
                  <a:gd name="T27" fmla="*/ 18 h 80"/>
                  <a:gd name="T28" fmla="*/ 2 w 64"/>
                  <a:gd name="T29" fmla="*/ 26 h 80"/>
                  <a:gd name="T30" fmla="*/ 0 w 64"/>
                  <a:gd name="T31" fmla="*/ 42 h 80"/>
                  <a:gd name="T32" fmla="*/ 0 w 64"/>
                  <a:gd name="T33" fmla="*/ 42 h 80"/>
                  <a:gd name="T34" fmla="*/ 2 w 64"/>
                  <a:gd name="T35" fmla="*/ 50 h 80"/>
                  <a:gd name="T36" fmla="*/ 2 w 64"/>
                  <a:gd name="T37" fmla="*/ 58 h 80"/>
                  <a:gd name="T38" fmla="*/ 6 w 64"/>
                  <a:gd name="T39" fmla="*/ 64 h 80"/>
                  <a:gd name="T40" fmla="*/ 10 w 64"/>
                  <a:gd name="T41" fmla="*/ 70 h 80"/>
                  <a:gd name="T42" fmla="*/ 14 w 64"/>
                  <a:gd name="T43" fmla="*/ 74 h 80"/>
                  <a:gd name="T44" fmla="*/ 20 w 64"/>
                  <a:gd name="T45" fmla="*/ 78 h 80"/>
                  <a:gd name="T46" fmla="*/ 26 w 64"/>
                  <a:gd name="T47" fmla="*/ 80 h 80"/>
                  <a:gd name="T48" fmla="*/ 34 w 64"/>
                  <a:gd name="T49" fmla="*/ 80 h 80"/>
                  <a:gd name="T50" fmla="*/ 34 w 64"/>
                  <a:gd name="T51" fmla="*/ 80 h 80"/>
                  <a:gd name="T52" fmla="*/ 42 w 64"/>
                  <a:gd name="T53" fmla="*/ 80 h 80"/>
                  <a:gd name="T54" fmla="*/ 48 w 64"/>
                  <a:gd name="T55" fmla="*/ 78 h 80"/>
                  <a:gd name="T56" fmla="*/ 54 w 64"/>
                  <a:gd name="T57" fmla="*/ 74 h 80"/>
                  <a:gd name="T58" fmla="*/ 58 w 64"/>
                  <a:gd name="T59" fmla="*/ 70 h 80"/>
                  <a:gd name="T60" fmla="*/ 62 w 64"/>
                  <a:gd name="T61" fmla="*/ 60 h 80"/>
                  <a:gd name="T62" fmla="*/ 64 w 64"/>
                  <a:gd name="T63" fmla="*/ 52 h 80"/>
                  <a:gd name="T64" fmla="*/ 52 w 64"/>
                  <a:gd name="T65" fmla="*/ 52 h 80"/>
                  <a:gd name="T66" fmla="*/ 52 w 64"/>
                  <a:gd name="T67" fmla="*/ 52 h 80"/>
                  <a:gd name="T68" fmla="*/ 50 w 64"/>
                  <a:gd name="T69" fmla="*/ 60 h 80"/>
                  <a:gd name="T70" fmla="*/ 46 w 64"/>
                  <a:gd name="T71" fmla="*/ 64 h 80"/>
                  <a:gd name="T72" fmla="*/ 40 w 64"/>
                  <a:gd name="T73" fmla="*/ 68 h 80"/>
                  <a:gd name="T74" fmla="*/ 34 w 64"/>
                  <a:gd name="T75" fmla="*/ 70 h 80"/>
                  <a:gd name="T76" fmla="*/ 34 w 64"/>
                  <a:gd name="T77" fmla="*/ 70 h 80"/>
                  <a:gd name="T78" fmla="*/ 28 w 64"/>
                  <a:gd name="T79" fmla="*/ 68 h 80"/>
                  <a:gd name="T80" fmla="*/ 24 w 64"/>
                  <a:gd name="T81" fmla="*/ 66 h 80"/>
                  <a:gd name="T82" fmla="*/ 20 w 64"/>
                  <a:gd name="T83" fmla="*/ 64 h 80"/>
                  <a:gd name="T84" fmla="*/ 18 w 64"/>
                  <a:gd name="T85" fmla="*/ 60 h 80"/>
                  <a:gd name="T86" fmla="*/ 14 w 64"/>
                  <a:gd name="T87" fmla="*/ 50 h 80"/>
                  <a:gd name="T88" fmla="*/ 14 w 64"/>
                  <a:gd name="T89" fmla="*/ 40 h 80"/>
                  <a:gd name="T90" fmla="*/ 14 w 64"/>
                  <a:gd name="T91" fmla="*/ 40 h 80"/>
                  <a:gd name="T92" fmla="*/ 14 w 64"/>
                  <a:gd name="T93" fmla="*/ 30 h 80"/>
                  <a:gd name="T94" fmla="*/ 18 w 64"/>
                  <a:gd name="T95" fmla="*/ 22 h 80"/>
                  <a:gd name="T96" fmla="*/ 22 w 64"/>
                  <a:gd name="T97" fmla="*/ 18 h 80"/>
                  <a:gd name="T98" fmla="*/ 24 w 64"/>
                  <a:gd name="T99" fmla="*/ 14 h 80"/>
                  <a:gd name="T100" fmla="*/ 30 w 64"/>
                  <a:gd name="T101" fmla="*/ 12 h 80"/>
                  <a:gd name="T102" fmla="*/ 34 w 64"/>
                  <a:gd name="T103" fmla="*/ 12 h 80"/>
                  <a:gd name="T104" fmla="*/ 34 w 64"/>
                  <a:gd name="T105" fmla="*/ 12 h 80"/>
                  <a:gd name="T106" fmla="*/ 42 w 64"/>
                  <a:gd name="T107" fmla="*/ 14 h 80"/>
                  <a:gd name="T108" fmla="*/ 46 w 64"/>
                  <a:gd name="T109" fmla="*/ 16 h 80"/>
                  <a:gd name="T110" fmla="*/ 50 w 64"/>
                  <a:gd name="T111" fmla="*/ 22 h 80"/>
                  <a:gd name="T112" fmla="*/ 52 w 64"/>
                  <a:gd name="T113" fmla="*/ 28 h 80"/>
                  <a:gd name="T114" fmla="*/ 64 w 64"/>
                  <a:gd name="T115" fmla="*/ 28 h 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4"/>
                  <a:gd name="T175" fmla="*/ 0 h 80"/>
                  <a:gd name="T176" fmla="*/ 64 w 64"/>
                  <a:gd name="T177" fmla="*/ 80 h 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4" h="80">
                    <a:moveTo>
                      <a:pt x="64" y="28"/>
                    </a:moveTo>
                    <a:lnTo>
                      <a:pt x="64" y="28"/>
                    </a:lnTo>
                    <a:lnTo>
                      <a:pt x="62" y="18"/>
                    </a:lnTo>
                    <a:lnTo>
                      <a:pt x="58" y="10"/>
                    </a:lnTo>
                    <a:lnTo>
                      <a:pt x="54" y="6"/>
                    </a:lnTo>
                    <a:lnTo>
                      <a:pt x="50" y="2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8"/>
                    </a:lnTo>
                    <a:lnTo>
                      <a:pt x="6" y="64"/>
                    </a:lnTo>
                    <a:lnTo>
                      <a:pt x="10" y="70"/>
                    </a:lnTo>
                    <a:lnTo>
                      <a:pt x="14" y="74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2" y="80"/>
                    </a:lnTo>
                    <a:lnTo>
                      <a:pt x="48" y="78"/>
                    </a:lnTo>
                    <a:lnTo>
                      <a:pt x="54" y="74"/>
                    </a:lnTo>
                    <a:lnTo>
                      <a:pt x="58" y="70"/>
                    </a:lnTo>
                    <a:lnTo>
                      <a:pt x="62" y="60"/>
                    </a:lnTo>
                    <a:lnTo>
                      <a:pt x="64" y="52"/>
                    </a:lnTo>
                    <a:lnTo>
                      <a:pt x="52" y="52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40" y="68"/>
                    </a:lnTo>
                    <a:lnTo>
                      <a:pt x="34" y="70"/>
                    </a:lnTo>
                    <a:lnTo>
                      <a:pt x="28" y="68"/>
                    </a:lnTo>
                    <a:lnTo>
                      <a:pt x="24" y="66"/>
                    </a:lnTo>
                    <a:lnTo>
                      <a:pt x="20" y="64"/>
                    </a:lnTo>
                    <a:lnTo>
                      <a:pt x="18" y="60"/>
                    </a:lnTo>
                    <a:lnTo>
                      <a:pt x="14" y="50"/>
                    </a:lnTo>
                    <a:lnTo>
                      <a:pt x="14" y="40"/>
                    </a:lnTo>
                    <a:lnTo>
                      <a:pt x="14" y="30"/>
                    </a:lnTo>
                    <a:lnTo>
                      <a:pt x="18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4" y="12"/>
                    </a:lnTo>
                    <a:lnTo>
                      <a:pt x="42" y="14"/>
                    </a:lnTo>
                    <a:lnTo>
                      <a:pt x="46" y="16"/>
                    </a:lnTo>
                    <a:lnTo>
                      <a:pt x="50" y="22"/>
                    </a:lnTo>
                    <a:lnTo>
                      <a:pt x="52" y="28"/>
                    </a:lnTo>
                    <a:lnTo>
                      <a:pt x="6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2" name="Freeform 271"/>
              <p:cNvSpPr>
                <a:spLocks/>
              </p:cNvSpPr>
              <p:nvPr/>
            </p:nvSpPr>
            <p:spPr bwMode="auto">
              <a:xfrm>
                <a:off x="1946" y="1444"/>
                <a:ext cx="60" cy="104"/>
              </a:xfrm>
              <a:custGeom>
                <a:avLst/>
                <a:gdLst>
                  <a:gd name="T0" fmla="*/ 60 w 60"/>
                  <a:gd name="T1" fmla="*/ 52 h 104"/>
                  <a:gd name="T2" fmla="*/ 60 w 60"/>
                  <a:gd name="T3" fmla="*/ 52 h 104"/>
                  <a:gd name="T4" fmla="*/ 60 w 60"/>
                  <a:gd name="T5" fmla="*/ 46 h 104"/>
                  <a:gd name="T6" fmla="*/ 58 w 60"/>
                  <a:gd name="T7" fmla="*/ 40 h 104"/>
                  <a:gd name="T8" fmla="*/ 56 w 60"/>
                  <a:gd name="T9" fmla="*/ 36 h 104"/>
                  <a:gd name="T10" fmla="*/ 52 w 60"/>
                  <a:gd name="T11" fmla="*/ 32 h 104"/>
                  <a:gd name="T12" fmla="*/ 44 w 60"/>
                  <a:gd name="T13" fmla="*/ 28 h 104"/>
                  <a:gd name="T14" fmla="*/ 34 w 60"/>
                  <a:gd name="T15" fmla="*/ 26 h 104"/>
                  <a:gd name="T16" fmla="*/ 34 w 60"/>
                  <a:gd name="T17" fmla="*/ 26 h 104"/>
                  <a:gd name="T18" fmla="*/ 26 w 60"/>
                  <a:gd name="T19" fmla="*/ 28 h 104"/>
                  <a:gd name="T20" fmla="*/ 20 w 60"/>
                  <a:gd name="T21" fmla="*/ 30 h 104"/>
                  <a:gd name="T22" fmla="*/ 12 w 60"/>
                  <a:gd name="T23" fmla="*/ 38 h 104"/>
                  <a:gd name="T24" fmla="*/ 12 w 60"/>
                  <a:gd name="T25" fmla="*/ 38 h 104"/>
                  <a:gd name="T26" fmla="*/ 12 w 60"/>
                  <a:gd name="T27" fmla="*/ 0 h 104"/>
                  <a:gd name="T28" fmla="*/ 0 w 60"/>
                  <a:gd name="T29" fmla="*/ 0 h 104"/>
                  <a:gd name="T30" fmla="*/ 0 w 60"/>
                  <a:gd name="T31" fmla="*/ 104 h 104"/>
                  <a:gd name="T32" fmla="*/ 12 w 60"/>
                  <a:gd name="T33" fmla="*/ 104 h 104"/>
                  <a:gd name="T34" fmla="*/ 12 w 60"/>
                  <a:gd name="T35" fmla="*/ 62 h 104"/>
                  <a:gd name="T36" fmla="*/ 12 w 60"/>
                  <a:gd name="T37" fmla="*/ 62 h 104"/>
                  <a:gd name="T38" fmla="*/ 14 w 60"/>
                  <a:gd name="T39" fmla="*/ 52 h 104"/>
                  <a:gd name="T40" fmla="*/ 18 w 60"/>
                  <a:gd name="T41" fmla="*/ 44 h 104"/>
                  <a:gd name="T42" fmla="*/ 26 w 60"/>
                  <a:gd name="T43" fmla="*/ 40 h 104"/>
                  <a:gd name="T44" fmla="*/ 32 w 60"/>
                  <a:gd name="T45" fmla="*/ 38 h 104"/>
                  <a:gd name="T46" fmla="*/ 32 w 60"/>
                  <a:gd name="T47" fmla="*/ 38 h 104"/>
                  <a:gd name="T48" fmla="*/ 40 w 60"/>
                  <a:gd name="T49" fmla="*/ 40 h 104"/>
                  <a:gd name="T50" fmla="*/ 44 w 60"/>
                  <a:gd name="T51" fmla="*/ 42 h 104"/>
                  <a:gd name="T52" fmla="*/ 48 w 60"/>
                  <a:gd name="T53" fmla="*/ 48 h 104"/>
                  <a:gd name="T54" fmla="*/ 48 w 60"/>
                  <a:gd name="T55" fmla="*/ 54 h 104"/>
                  <a:gd name="T56" fmla="*/ 48 w 60"/>
                  <a:gd name="T57" fmla="*/ 104 h 104"/>
                  <a:gd name="T58" fmla="*/ 60 w 60"/>
                  <a:gd name="T59" fmla="*/ 104 h 104"/>
                  <a:gd name="T60" fmla="*/ 60 w 60"/>
                  <a:gd name="T61" fmla="*/ 52 h 10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0"/>
                  <a:gd name="T94" fmla="*/ 0 h 104"/>
                  <a:gd name="T95" fmla="*/ 60 w 60"/>
                  <a:gd name="T96" fmla="*/ 104 h 10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0" h="104">
                    <a:moveTo>
                      <a:pt x="60" y="52"/>
                    </a:moveTo>
                    <a:lnTo>
                      <a:pt x="60" y="52"/>
                    </a:lnTo>
                    <a:lnTo>
                      <a:pt x="60" y="46"/>
                    </a:lnTo>
                    <a:lnTo>
                      <a:pt x="58" y="40"/>
                    </a:lnTo>
                    <a:lnTo>
                      <a:pt x="56" y="36"/>
                    </a:lnTo>
                    <a:lnTo>
                      <a:pt x="52" y="32"/>
                    </a:lnTo>
                    <a:lnTo>
                      <a:pt x="44" y="28"/>
                    </a:lnTo>
                    <a:lnTo>
                      <a:pt x="34" y="26"/>
                    </a:lnTo>
                    <a:lnTo>
                      <a:pt x="26" y="28"/>
                    </a:lnTo>
                    <a:lnTo>
                      <a:pt x="20" y="30"/>
                    </a:lnTo>
                    <a:lnTo>
                      <a:pt x="12" y="3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04"/>
                    </a:lnTo>
                    <a:lnTo>
                      <a:pt x="12" y="104"/>
                    </a:lnTo>
                    <a:lnTo>
                      <a:pt x="12" y="62"/>
                    </a:lnTo>
                    <a:lnTo>
                      <a:pt x="14" y="52"/>
                    </a:lnTo>
                    <a:lnTo>
                      <a:pt x="18" y="44"/>
                    </a:lnTo>
                    <a:lnTo>
                      <a:pt x="26" y="40"/>
                    </a:lnTo>
                    <a:lnTo>
                      <a:pt x="32" y="38"/>
                    </a:lnTo>
                    <a:lnTo>
                      <a:pt x="40" y="40"/>
                    </a:lnTo>
                    <a:lnTo>
                      <a:pt x="44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104"/>
                    </a:lnTo>
                    <a:lnTo>
                      <a:pt x="60" y="104"/>
                    </a:lnTo>
                    <a:lnTo>
                      <a:pt x="6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3" name="Freeform 272"/>
              <p:cNvSpPr>
                <a:spLocks noEditPoints="1"/>
              </p:cNvSpPr>
              <p:nvPr/>
            </p:nvSpPr>
            <p:spPr bwMode="auto">
              <a:xfrm>
                <a:off x="2022" y="1470"/>
                <a:ext cx="68" cy="80"/>
              </a:xfrm>
              <a:custGeom>
                <a:avLst/>
                <a:gdLst>
                  <a:gd name="T0" fmla="*/ 54 w 68"/>
                  <a:gd name="T1" fmla="*/ 54 h 80"/>
                  <a:gd name="T2" fmla="*/ 54 w 68"/>
                  <a:gd name="T3" fmla="*/ 54 h 80"/>
                  <a:gd name="T4" fmla="*/ 52 w 68"/>
                  <a:gd name="T5" fmla="*/ 60 h 80"/>
                  <a:gd name="T6" fmla="*/ 48 w 68"/>
                  <a:gd name="T7" fmla="*/ 64 h 80"/>
                  <a:gd name="T8" fmla="*/ 42 w 68"/>
                  <a:gd name="T9" fmla="*/ 68 h 80"/>
                  <a:gd name="T10" fmla="*/ 34 w 68"/>
                  <a:gd name="T11" fmla="*/ 70 h 80"/>
                  <a:gd name="T12" fmla="*/ 34 w 68"/>
                  <a:gd name="T13" fmla="*/ 70 h 80"/>
                  <a:gd name="T14" fmla="*/ 26 w 68"/>
                  <a:gd name="T15" fmla="*/ 68 h 80"/>
                  <a:gd name="T16" fmla="*/ 18 w 68"/>
                  <a:gd name="T17" fmla="*/ 62 h 80"/>
                  <a:gd name="T18" fmla="*/ 14 w 68"/>
                  <a:gd name="T19" fmla="*/ 54 h 80"/>
                  <a:gd name="T20" fmla="*/ 14 w 68"/>
                  <a:gd name="T21" fmla="*/ 44 h 80"/>
                  <a:gd name="T22" fmla="*/ 68 w 68"/>
                  <a:gd name="T23" fmla="*/ 44 h 80"/>
                  <a:gd name="T24" fmla="*/ 68 w 68"/>
                  <a:gd name="T25" fmla="*/ 44 h 80"/>
                  <a:gd name="T26" fmla="*/ 66 w 68"/>
                  <a:gd name="T27" fmla="*/ 26 h 80"/>
                  <a:gd name="T28" fmla="*/ 64 w 68"/>
                  <a:gd name="T29" fmla="*/ 18 h 80"/>
                  <a:gd name="T30" fmla="*/ 60 w 68"/>
                  <a:gd name="T31" fmla="*/ 12 h 80"/>
                  <a:gd name="T32" fmla="*/ 56 w 68"/>
                  <a:gd name="T33" fmla="*/ 8 h 80"/>
                  <a:gd name="T34" fmla="*/ 50 w 68"/>
                  <a:gd name="T35" fmla="*/ 4 h 80"/>
                  <a:gd name="T36" fmla="*/ 44 w 68"/>
                  <a:gd name="T37" fmla="*/ 2 h 80"/>
                  <a:gd name="T38" fmla="*/ 36 w 68"/>
                  <a:gd name="T39" fmla="*/ 0 h 80"/>
                  <a:gd name="T40" fmla="*/ 36 w 68"/>
                  <a:gd name="T41" fmla="*/ 0 h 80"/>
                  <a:gd name="T42" fmla="*/ 26 w 68"/>
                  <a:gd name="T43" fmla="*/ 2 h 80"/>
                  <a:gd name="T44" fmla="*/ 20 w 68"/>
                  <a:gd name="T45" fmla="*/ 4 h 80"/>
                  <a:gd name="T46" fmla="*/ 14 w 68"/>
                  <a:gd name="T47" fmla="*/ 8 h 80"/>
                  <a:gd name="T48" fmla="*/ 8 w 68"/>
                  <a:gd name="T49" fmla="*/ 12 h 80"/>
                  <a:gd name="T50" fmla="*/ 4 w 68"/>
                  <a:gd name="T51" fmla="*/ 18 h 80"/>
                  <a:gd name="T52" fmla="*/ 2 w 68"/>
                  <a:gd name="T53" fmla="*/ 26 h 80"/>
                  <a:gd name="T54" fmla="*/ 0 w 68"/>
                  <a:gd name="T55" fmla="*/ 42 h 80"/>
                  <a:gd name="T56" fmla="*/ 0 w 68"/>
                  <a:gd name="T57" fmla="*/ 42 h 80"/>
                  <a:gd name="T58" fmla="*/ 0 w 68"/>
                  <a:gd name="T59" fmla="*/ 50 h 80"/>
                  <a:gd name="T60" fmla="*/ 2 w 68"/>
                  <a:gd name="T61" fmla="*/ 58 h 80"/>
                  <a:gd name="T62" fmla="*/ 4 w 68"/>
                  <a:gd name="T63" fmla="*/ 64 h 80"/>
                  <a:gd name="T64" fmla="*/ 8 w 68"/>
                  <a:gd name="T65" fmla="*/ 70 h 80"/>
                  <a:gd name="T66" fmla="*/ 14 w 68"/>
                  <a:gd name="T67" fmla="*/ 74 h 80"/>
                  <a:gd name="T68" fmla="*/ 20 w 68"/>
                  <a:gd name="T69" fmla="*/ 78 h 80"/>
                  <a:gd name="T70" fmla="*/ 26 w 68"/>
                  <a:gd name="T71" fmla="*/ 80 h 80"/>
                  <a:gd name="T72" fmla="*/ 34 w 68"/>
                  <a:gd name="T73" fmla="*/ 80 h 80"/>
                  <a:gd name="T74" fmla="*/ 34 w 68"/>
                  <a:gd name="T75" fmla="*/ 80 h 80"/>
                  <a:gd name="T76" fmla="*/ 46 w 68"/>
                  <a:gd name="T77" fmla="*/ 78 h 80"/>
                  <a:gd name="T78" fmla="*/ 54 w 68"/>
                  <a:gd name="T79" fmla="*/ 74 h 80"/>
                  <a:gd name="T80" fmla="*/ 54 w 68"/>
                  <a:gd name="T81" fmla="*/ 74 h 80"/>
                  <a:gd name="T82" fmla="*/ 60 w 68"/>
                  <a:gd name="T83" fmla="*/ 70 h 80"/>
                  <a:gd name="T84" fmla="*/ 64 w 68"/>
                  <a:gd name="T85" fmla="*/ 64 h 80"/>
                  <a:gd name="T86" fmla="*/ 66 w 68"/>
                  <a:gd name="T87" fmla="*/ 54 h 80"/>
                  <a:gd name="T88" fmla="*/ 54 w 68"/>
                  <a:gd name="T89" fmla="*/ 54 h 80"/>
                  <a:gd name="T90" fmla="*/ 14 w 68"/>
                  <a:gd name="T91" fmla="*/ 34 h 80"/>
                  <a:gd name="T92" fmla="*/ 14 w 68"/>
                  <a:gd name="T93" fmla="*/ 34 h 80"/>
                  <a:gd name="T94" fmla="*/ 14 w 68"/>
                  <a:gd name="T95" fmla="*/ 26 h 80"/>
                  <a:gd name="T96" fmla="*/ 20 w 68"/>
                  <a:gd name="T97" fmla="*/ 18 h 80"/>
                  <a:gd name="T98" fmla="*/ 26 w 68"/>
                  <a:gd name="T99" fmla="*/ 14 h 80"/>
                  <a:gd name="T100" fmla="*/ 34 w 68"/>
                  <a:gd name="T101" fmla="*/ 12 h 80"/>
                  <a:gd name="T102" fmla="*/ 34 w 68"/>
                  <a:gd name="T103" fmla="*/ 12 h 80"/>
                  <a:gd name="T104" fmla="*/ 44 w 68"/>
                  <a:gd name="T105" fmla="*/ 14 h 80"/>
                  <a:gd name="T106" fmla="*/ 50 w 68"/>
                  <a:gd name="T107" fmla="*/ 18 h 80"/>
                  <a:gd name="T108" fmla="*/ 54 w 68"/>
                  <a:gd name="T109" fmla="*/ 26 h 80"/>
                  <a:gd name="T110" fmla="*/ 54 w 68"/>
                  <a:gd name="T111" fmla="*/ 34 h 80"/>
                  <a:gd name="T112" fmla="*/ 14 w 68"/>
                  <a:gd name="T113" fmla="*/ 34 h 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"/>
                  <a:gd name="T172" fmla="*/ 0 h 80"/>
                  <a:gd name="T173" fmla="*/ 68 w 68"/>
                  <a:gd name="T174" fmla="*/ 80 h 8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" h="80">
                    <a:moveTo>
                      <a:pt x="54" y="54"/>
                    </a:moveTo>
                    <a:lnTo>
                      <a:pt x="54" y="54"/>
                    </a:lnTo>
                    <a:lnTo>
                      <a:pt x="52" y="60"/>
                    </a:lnTo>
                    <a:lnTo>
                      <a:pt x="48" y="64"/>
                    </a:lnTo>
                    <a:lnTo>
                      <a:pt x="42" y="68"/>
                    </a:lnTo>
                    <a:lnTo>
                      <a:pt x="34" y="70"/>
                    </a:lnTo>
                    <a:lnTo>
                      <a:pt x="26" y="68"/>
                    </a:lnTo>
                    <a:lnTo>
                      <a:pt x="18" y="62"/>
                    </a:lnTo>
                    <a:lnTo>
                      <a:pt x="14" y="54"/>
                    </a:lnTo>
                    <a:lnTo>
                      <a:pt x="14" y="44"/>
                    </a:lnTo>
                    <a:lnTo>
                      <a:pt x="68" y="44"/>
                    </a:lnTo>
                    <a:lnTo>
                      <a:pt x="66" y="26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4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6" y="78"/>
                    </a:lnTo>
                    <a:lnTo>
                      <a:pt x="54" y="74"/>
                    </a:lnTo>
                    <a:lnTo>
                      <a:pt x="60" y="70"/>
                    </a:lnTo>
                    <a:lnTo>
                      <a:pt x="64" y="64"/>
                    </a:lnTo>
                    <a:lnTo>
                      <a:pt x="66" y="54"/>
                    </a:lnTo>
                    <a:lnTo>
                      <a:pt x="54" y="54"/>
                    </a:lnTo>
                    <a:close/>
                    <a:moveTo>
                      <a:pt x="14" y="34"/>
                    </a:moveTo>
                    <a:lnTo>
                      <a:pt x="14" y="34"/>
                    </a:lnTo>
                    <a:lnTo>
                      <a:pt x="14" y="26"/>
                    </a:lnTo>
                    <a:lnTo>
                      <a:pt x="20" y="18"/>
                    </a:lnTo>
                    <a:lnTo>
                      <a:pt x="26" y="14"/>
                    </a:lnTo>
                    <a:lnTo>
                      <a:pt x="34" y="12"/>
                    </a:lnTo>
                    <a:lnTo>
                      <a:pt x="44" y="14"/>
                    </a:lnTo>
                    <a:lnTo>
                      <a:pt x="50" y="18"/>
                    </a:lnTo>
                    <a:lnTo>
                      <a:pt x="54" y="26"/>
                    </a:lnTo>
                    <a:lnTo>
                      <a:pt x="5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4" name="Freeform 273"/>
              <p:cNvSpPr>
                <a:spLocks noEditPoints="1"/>
              </p:cNvSpPr>
              <p:nvPr/>
            </p:nvSpPr>
            <p:spPr bwMode="auto">
              <a:xfrm>
                <a:off x="2100" y="1444"/>
                <a:ext cx="68" cy="106"/>
              </a:xfrm>
              <a:custGeom>
                <a:avLst/>
                <a:gdLst>
                  <a:gd name="T0" fmla="*/ 68 w 68"/>
                  <a:gd name="T1" fmla="*/ 0 h 106"/>
                  <a:gd name="T2" fmla="*/ 54 w 68"/>
                  <a:gd name="T3" fmla="*/ 0 h 106"/>
                  <a:gd name="T4" fmla="*/ 54 w 68"/>
                  <a:gd name="T5" fmla="*/ 40 h 106"/>
                  <a:gd name="T6" fmla="*/ 54 w 68"/>
                  <a:gd name="T7" fmla="*/ 40 h 106"/>
                  <a:gd name="T8" fmla="*/ 54 w 68"/>
                  <a:gd name="T9" fmla="*/ 40 h 106"/>
                  <a:gd name="T10" fmla="*/ 52 w 68"/>
                  <a:gd name="T11" fmla="*/ 36 h 106"/>
                  <a:gd name="T12" fmla="*/ 48 w 68"/>
                  <a:gd name="T13" fmla="*/ 32 h 106"/>
                  <a:gd name="T14" fmla="*/ 40 w 68"/>
                  <a:gd name="T15" fmla="*/ 28 h 106"/>
                  <a:gd name="T16" fmla="*/ 32 w 68"/>
                  <a:gd name="T17" fmla="*/ 26 h 106"/>
                  <a:gd name="T18" fmla="*/ 32 w 68"/>
                  <a:gd name="T19" fmla="*/ 26 h 106"/>
                  <a:gd name="T20" fmla="*/ 24 w 68"/>
                  <a:gd name="T21" fmla="*/ 28 h 106"/>
                  <a:gd name="T22" fmla="*/ 18 w 68"/>
                  <a:gd name="T23" fmla="*/ 30 h 106"/>
                  <a:gd name="T24" fmla="*/ 14 w 68"/>
                  <a:gd name="T25" fmla="*/ 32 h 106"/>
                  <a:gd name="T26" fmla="*/ 8 w 68"/>
                  <a:gd name="T27" fmla="*/ 38 h 106"/>
                  <a:gd name="T28" fmla="*/ 6 w 68"/>
                  <a:gd name="T29" fmla="*/ 42 h 106"/>
                  <a:gd name="T30" fmla="*/ 2 w 68"/>
                  <a:gd name="T31" fmla="*/ 50 h 106"/>
                  <a:gd name="T32" fmla="*/ 0 w 68"/>
                  <a:gd name="T33" fmla="*/ 64 h 106"/>
                  <a:gd name="T34" fmla="*/ 0 w 68"/>
                  <a:gd name="T35" fmla="*/ 64 h 106"/>
                  <a:gd name="T36" fmla="*/ 2 w 68"/>
                  <a:gd name="T37" fmla="*/ 78 h 106"/>
                  <a:gd name="T38" fmla="*/ 4 w 68"/>
                  <a:gd name="T39" fmla="*/ 86 h 106"/>
                  <a:gd name="T40" fmla="*/ 8 w 68"/>
                  <a:gd name="T41" fmla="*/ 92 h 106"/>
                  <a:gd name="T42" fmla="*/ 12 w 68"/>
                  <a:gd name="T43" fmla="*/ 98 h 106"/>
                  <a:gd name="T44" fmla="*/ 18 w 68"/>
                  <a:gd name="T45" fmla="*/ 102 h 106"/>
                  <a:gd name="T46" fmla="*/ 26 w 68"/>
                  <a:gd name="T47" fmla="*/ 106 h 106"/>
                  <a:gd name="T48" fmla="*/ 34 w 68"/>
                  <a:gd name="T49" fmla="*/ 106 h 106"/>
                  <a:gd name="T50" fmla="*/ 34 w 68"/>
                  <a:gd name="T51" fmla="*/ 106 h 106"/>
                  <a:gd name="T52" fmla="*/ 40 w 68"/>
                  <a:gd name="T53" fmla="*/ 106 h 106"/>
                  <a:gd name="T54" fmla="*/ 46 w 68"/>
                  <a:gd name="T55" fmla="*/ 104 h 106"/>
                  <a:gd name="T56" fmla="*/ 50 w 68"/>
                  <a:gd name="T57" fmla="*/ 100 h 106"/>
                  <a:gd name="T58" fmla="*/ 56 w 68"/>
                  <a:gd name="T59" fmla="*/ 94 h 106"/>
                  <a:gd name="T60" fmla="*/ 56 w 68"/>
                  <a:gd name="T61" fmla="*/ 94 h 106"/>
                  <a:gd name="T62" fmla="*/ 56 w 68"/>
                  <a:gd name="T63" fmla="*/ 104 h 106"/>
                  <a:gd name="T64" fmla="*/ 68 w 68"/>
                  <a:gd name="T65" fmla="*/ 104 h 106"/>
                  <a:gd name="T66" fmla="*/ 68 w 68"/>
                  <a:gd name="T67" fmla="*/ 0 h 106"/>
                  <a:gd name="T68" fmla="*/ 14 w 68"/>
                  <a:gd name="T69" fmla="*/ 66 h 106"/>
                  <a:gd name="T70" fmla="*/ 14 w 68"/>
                  <a:gd name="T71" fmla="*/ 66 h 106"/>
                  <a:gd name="T72" fmla="*/ 14 w 68"/>
                  <a:gd name="T73" fmla="*/ 58 h 106"/>
                  <a:gd name="T74" fmla="*/ 16 w 68"/>
                  <a:gd name="T75" fmla="*/ 48 h 106"/>
                  <a:gd name="T76" fmla="*/ 20 w 68"/>
                  <a:gd name="T77" fmla="*/ 44 h 106"/>
                  <a:gd name="T78" fmla="*/ 22 w 68"/>
                  <a:gd name="T79" fmla="*/ 40 h 106"/>
                  <a:gd name="T80" fmla="*/ 28 w 68"/>
                  <a:gd name="T81" fmla="*/ 38 h 106"/>
                  <a:gd name="T82" fmla="*/ 34 w 68"/>
                  <a:gd name="T83" fmla="*/ 38 h 106"/>
                  <a:gd name="T84" fmla="*/ 34 w 68"/>
                  <a:gd name="T85" fmla="*/ 38 h 106"/>
                  <a:gd name="T86" fmla="*/ 40 w 68"/>
                  <a:gd name="T87" fmla="*/ 38 h 106"/>
                  <a:gd name="T88" fmla="*/ 46 w 68"/>
                  <a:gd name="T89" fmla="*/ 42 h 106"/>
                  <a:gd name="T90" fmla="*/ 48 w 68"/>
                  <a:gd name="T91" fmla="*/ 44 h 106"/>
                  <a:gd name="T92" fmla="*/ 52 w 68"/>
                  <a:gd name="T93" fmla="*/ 50 h 106"/>
                  <a:gd name="T94" fmla="*/ 54 w 68"/>
                  <a:gd name="T95" fmla="*/ 60 h 106"/>
                  <a:gd name="T96" fmla="*/ 54 w 68"/>
                  <a:gd name="T97" fmla="*/ 70 h 106"/>
                  <a:gd name="T98" fmla="*/ 54 w 68"/>
                  <a:gd name="T99" fmla="*/ 70 h 106"/>
                  <a:gd name="T100" fmla="*/ 54 w 68"/>
                  <a:gd name="T101" fmla="*/ 76 h 106"/>
                  <a:gd name="T102" fmla="*/ 52 w 68"/>
                  <a:gd name="T103" fmla="*/ 82 h 106"/>
                  <a:gd name="T104" fmla="*/ 48 w 68"/>
                  <a:gd name="T105" fmla="*/ 90 h 106"/>
                  <a:gd name="T106" fmla="*/ 40 w 68"/>
                  <a:gd name="T107" fmla="*/ 94 h 106"/>
                  <a:gd name="T108" fmla="*/ 34 w 68"/>
                  <a:gd name="T109" fmla="*/ 96 h 106"/>
                  <a:gd name="T110" fmla="*/ 34 w 68"/>
                  <a:gd name="T111" fmla="*/ 96 h 106"/>
                  <a:gd name="T112" fmla="*/ 30 w 68"/>
                  <a:gd name="T113" fmla="*/ 94 h 106"/>
                  <a:gd name="T114" fmla="*/ 26 w 68"/>
                  <a:gd name="T115" fmla="*/ 92 h 106"/>
                  <a:gd name="T116" fmla="*/ 18 w 68"/>
                  <a:gd name="T117" fmla="*/ 86 h 106"/>
                  <a:gd name="T118" fmla="*/ 16 w 68"/>
                  <a:gd name="T119" fmla="*/ 78 h 106"/>
                  <a:gd name="T120" fmla="*/ 14 w 68"/>
                  <a:gd name="T121" fmla="*/ 66 h 106"/>
                  <a:gd name="T122" fmla="*/ 14 w 68"/>
                  <a:gd name="T123" fmla="*/ 66 h 10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8"/>
                  <a:gd name="T187" fmla="*/ 0 h 106"/>
                  <a:gd name="T188" fmla="*/ 68 w 68"/>
                  <a:gd name="T189" fmla="*/ 106 h 10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8" h="106">
                    <a:moveTo>
                      <a:pt x="68" y="0"/>
                    </a:moveTo>
                    <a:lnTo>
                      <a:pt x="54" y="0"/>
                    </a:lnTo>
                    <a:lnTo>
                      <a:pt x="54" y="40"/>
                    </a:lnTo>
                    <a:lnTo>
                      <a:pt x="52" y="36"/>
                    </a:lnTo>
                    <a:lnTo>
                      <a:pt x="48" y="32"/>
                    </a:lnTo>
                    <a:lnTo>
                      <a:pt x="40" y="28"/>
                    </a:lnTo>
                    <a:lnTo>
                      <a:pt x="32" y="26"/>
                    </a:lnTo>
                    <a:lnTo>
                      <a:pt x="24" y="28"/>
                    </a:lnTo>
                    <a:lnTo>
                      <a:pt x="18" y="30"/>
                    </a:lnTo>
                    <a:lnTo>
                      <a:pt x="14" y="32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2" y="50"/>
                    </a:lnTo>
                    <a:lnTo>
                      <a:pt x="0" y="64"/>
                    </a:lnTo>
                    <a:lnTo>
                      <a:pt x="2" y="78"/>
                    </a:lnTo>
                    <a:lnTo>
                      <a:pt x="4" y="86"/>
                    </a:lnTo>
                    <a:lnTo>
                      <a:pt x="8" y="92"/>
                    </a:lnTo>
                    <a:lnTo>
                      <a:pt x="12" y="98"/>
                    </a:lnTo>
                    <a:lnTo>
                      <a:pt x="18" y="102"/>
                    </a:lnTo>
                    <a:lnTo>
                      <a:pt x="26" y="106"/>
                    </a:lnTo>
                    <a:lnTo>
                      <a:pt x="34" y="106"/>
                    </a:lnTo>
                    <a:lnTo>
                      <a:pt x="40" y="106"/>
                    </a:lnTo>
                    <a:lnTo>
                      <a:pt x="46" y="104"/>
                    </a:lnTo>
                    <a:lnTo>
                      <a:pt x="50" y="100"/>
                    </a:lnTo>
                    <a:lnTo>
                      <a:pt x="56" y="94"/>
                    </a:lnTo>
                    <a:lnTo>
                      <a:pt x="56" y="104"/>
                    </a:lnTo>
                    <a:lnTo>
                      <a:pt x="68" y="104"/>
                    </a:lnTo>
                    <a:lnTo>
                      <a:pt x="68" y="0"/>
                    </a:lnTo>
                    <a:close/>
                    <a:moveTo>
                      <a:pt x="14" y="66"/>
                    </a:moveTo>
                    <a:lnTo>
                      <a:pt x="14" y="66"/>
                    </a:lnTo>
                    <a:lnTo>
                      <a:pt x="14" y="58"/>
                    </a:lnTo>
                    <a:lnTo>
                      <a:pt x="16" y="48"/>
                    </a:lnTo>
                    <a:lnTo>
                      <a:pt x="20" y="44"/>
                    </a:lnTo>
                    <a:lnTo>
                      <a:pt x="22" y="40"/>
                    </a:lnTo>
                    <a:lnTo>
                      <a:pt x="28" y="38"/>
                    </a:lnTo>
                    <a:lnTo>
                      <a:pt x="34" y="38"/>
                    </a:lnTo>
                    <a:lnTo>
                      <a:pt x="40" y="38"/>
                    </a:lnTo>
                    <a:lnTo>
                      <a:pt x="46" y="42"/>
                    </a:lnTo>
                    <a:lnTo>
                      <a:pt x="48" y="44"/>
                    </a:lnTo>
                    <a:lnTo>
                      <a:pt x="52" y="50"/>
                    </a:lnTo>
                    <a:lnTo>
                      <a:pt x="54" y="60"/>
                    </a:lnTo>
                    <a:lnTo>
                      <a:pt x="54" y="70"/>
                    </a:lnTo>
                    <a:lnTo>
                      <a:pt x="54" y="76"/>
                    </a:lnTo>
                    <a:lnTo>
                      <a:pt x="52" y="82"/>
                    </a:lnTo>
                    <a:lnTo>
                      <a:pt x="48" y="90"/>
                    </a:lnTo>
                    <a:lnTo>
                      <a:pt x="40" y="94"/>
                    </a:lnTo>
                    <a:lnTo>
                      <a:pt x="34" y="96"/>
                    </a:lnTo>
                    <a:lnTo>
                      <a:pt x="30" y="94"/>
                    </a:lnTo>
                    <a:lnTo>
                      <a:pt x="26" y="92"/>
                    </a:lnTo>
                    <a:lnTo>
                      <a:pt x="18" y="86"/>
                    </a:lnTo>
                    <a:lnTo>
                      <a:pt x="16" y="78"/>
                    </a:lnTo>
                    <a:lnTo>
                      <a:pt x="1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5" name="Freeform 274"/>
              <p:cNvSpPr>
                <a:spLocks/>
              </p:cNvSpPr>
              <p:nvPr/>
            </p:nvSpPr>
            <p:spPr bwMode="auto">
              <a:xfrm>
                <a:off x="2186" y="1472"/>
                <a:ext cx="60" cy="78"/>
              </a:xfrm>
              <a:custGeom>
                <a:avLst/>
                <a:gdLst>
                  <a:gd name="T0" fmla="*/ 60 w 60"/>
                  <a:gd name="T1" fmla="*/ 76 h 78"/>
                  <a:gd name="T2" fmla="*/ 60 w 60"/>
                  <a:gd name="T3" fmla="*/ 0 h 78"/>
                  <a:gd name="T4" fmla="*/ 48 w 60"/>
                  <a:gd name="T5" fmla="*/ 0 h 78"/>
                  <a:gd name="T6" fmla="*/ 48 w 60"/>
                  <a:gd name="T7" fmla="*/ 42 h 78"/>
                  <a:gd name="T8" fmla="*/ 48 w 60"/>
                  <a:gd name="T9" fmla="*/ 42 h 78"/>
                  <a:gd name="T10" fmla="*/ 46 w 60"/>
                  <a:gd name="T11" fmla="*/ 50 h 78"/>
                  <a:gd name="T12" fmla="*/ 42 w 60"/>
                  <a:gd name="T13" fmla="*/ 58 h 78"/>
                  <a:gd name="T14" fmla="*/ 36 w 60"/>
                  <a:gd name="T15" fmla="*/ 64 h 78"/>
                  <a:gd name="T16" fmla="*/ 32 w 60"/>
                  <a:gd name="T17" fmla="*/ 66 h 78"/>
                  <a:gd name="T18" fmla="*/ 26 w 60"/>
                  <a:gd name="T19" fmla="*/ 68 h 78"/>
                  <a:gd name="T20" fmla="*/ 26 w 60"/>
                  <a:gd name="T21" fmla="*/ 68 h 78"/>
                  <a:gd name="T22" fmla="*/ 20 w 60"/>
                  <a:gd name="T23" fmla="*/ 66 h 78"/>
                  <a:gd name="T24" fmla="*/ 16 w 60"/>
                  <a:gd name="T25" fmla="*/ 64 h 78"/>
                  <a:gd name="T26" fmla="*/ 14 w 60"/>
                  <a:gd name="T27" fmla="*/ 58 h 78"/>
                  <a:gd name="T28" fmla="*/ 12 w 60"/>
                  <a:gd name="T29" fmla="*/ 50 h 78"/>
                  <a:gd name="T30" fmla="*/ 12 w 60"/>
                  <a:gd name="T31" fmla="*/ 0 h 78"/>
                  <a:gd name="T32" fmla="*/ 0 w 60"/>
                  <a:gd name="T33" fmla="*/ 0 h 78"/>
                  <a:gd name="T34" fmla="*/ 0 w 60"/>
                  <a:gd name="T35" fmla="*/ 54 h 78"/>
                  <a:gd name="T36" fmla="*/ 0 w 60"/>
                  <a:gd name="T37" fmla="*/ 54 h 78"/>
                  <a:gd name="T38" fmla="*/ 0 w 60"/>
                  <a:gd name="T39" fmla="*/ 62 h 78"/>
                  <a:gd name="T40" fmla="*/ 2 w 60"/>
                  <a:gd name="T41" fmla="*/ 66 h 78"/>
                  <a:gd name="T42" fmla="*/ 8 w 60"/>
                  <a:gd name="T43" fmla="*/ 74 h 78"/>
                  <a:gd name="T44" fmla="*/ 16 w 60"/>
                  <a:gd name="T45" fmla="*/ 78 h 78"/>
                  <a:gd name="T46" fmla="*/ 24 w 60"/>
                  <a:gd name="T47" fmla="*/ 78 h 78"/>
                  <a:gd name="T48" fmla="*/ 24 w 60"/>
                  <a:gd name="T49" fmla="*/ 78 h 78"/>
                  <a:gd name="T50" fmla="*/ 32 w 60"/>
                  <a:gd name="T51" fmla="*/ 78 h 78"/>
                  <a:gd name="T52" fmla="*/ 38 w 60"/>
                  <a:gd name="T53" fmla="*/ 74 h 78"/>
                  <a:gd name="T54" fmla="*/ 44 w 60"/>
                  <a:gd name="T55" fmla="*/ 70 h 78"/>
                  <a:gd name="T56" fmla="*/ 48 w 60"/>
                  <a:gd name="T57" fmla="*/ 64 h 78"/>
                  <a:gd name="T58" fmla="*/ 48 w 60"/>
                  <a:gd name="T59" fmla="*/ 66 h 78"/>
                  <a:gd name="T60" fmla="*/ 48 w 60"/>
                  <a:gd name="T61" fmla="*/ 76 h 78"/>
                  <a:gd name="T62" fmla="*/ 60 w 60"/>
                  <a:gd name="T63" fmla="*/ 76 h 7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78"/>
                  <a:gd name="T98" fmla="*/ 60 w 60"/>
                  <a:gd name="T99" fmla="*/ 78 h 7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78">
                    <a:moveTo>
                      <a:pt x="60" y="76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48" y="42"/>
                    </a:lnTo>
                    <a:lnTo>
                      <a:pt x="46" y="50"/>
                    </a:lnTo>
                    <a:lnTo>
                      <a:pt x="42" y="58"/>
                    </a:lnTo>
                    <a:lnTo>
                      <a:pt x="36" y="64"/>
                    </a:lnTo>
                    <a:lnTo>
                      <a:pt x="32" y="66"/>
                    </a:lnTo>
                    <a:lnTo>
                      <a:pt x="26" y="68"/>
                    </a:lnTo>
                    <a:lnTo>
                      <a:pt x="20" y="66"/>
                    </a:lnTo>
                    <a:lnTo>
                      <a:pt x="16" y="64"/>
                    </a:lnTo>
                    <a:lnTo>
                      <a:pt x="14" y="58"/>
                    </a:lnTo>
                    <a:lnTo>
                      <a:pt x="12" y="5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62"/>
                    </a:lnTo>
                    <a:lnTo>
                      <a:pt x="2" y="66"/>
                    </a:lnTo>
                    <a:lnTo>
                      <a:pt x="8" y="74"/>
                    </a:lnTo>
                    <a:lnTo>
                      <a:pt x="16" y="78"/>
                    </a:lnTo>
                    <a:lnTo>
                      <a:pt x="24" y="78"/>
                    </a:lnTo>
                    <a:lnTo>
                      <a:pt x="32" y="78"/>
                    </a:lnTo>
                    <a:lnTo>
                      <a:pt x="38" y="74"/>
                    </a:lnTo>
                    <a:lnTo>
                      <a:pt x="44" y="70"/>
                    </a:lnTo>
                    <a:lnTo>
                      <a:pt x="48" y="64"/>
                    </a:lnTo>
                    <a:lnTo>
                      <a:pt x="48" y="66"/>
                    </a:lnTo>
                    <a:lnTo>
                      <a:pt x="48" y="76"/>
                    </a:lnTo>
                    <a:lnTo>
                      <a:pt x="6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6" name="Rectangle 275"/>
              <p:cNvSpPr>
                <a:spLocks noChangeArrowheads="1"/>
              </p:cNvSpPr>
              <p:nvPr/>
            </p:nvSpPr>
            <p:spPr bwMode="auto">
              <a:xfrm>
                <a:off x="2266" y="1444"/>
                <a:ext cx="12" cy="1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7" name="Freeform 276"/>
              <p:cNvSpPr>
                <a:spLocks noEditPoints="1"/>
              </p:cNvSpPr>
              <p:nvPr/>
            </p:nvSpPr>
            <p:spPr bwMode="auto">
              <a:xfrm>
                <a:off x="2294" y="1470"/>
                <a:ext cx="68" cy="80"/>
              </a:xfrm>
              <a:custGeom>
                <a:avLst/>
                <a:gdLst>
                  <a:gd name="T0" fmla="*/ 54 w 68"/>
                  <a:gd name="T1" fmla="*/ 54 h 80"/>
                  <a:gd name="T2" fmla="*/ 54 w 68"/>
                  <a:gd name="T3" fmla="*/ 54 h 80"/>
                  <a:gd name="T4" fmla="*/ 52 w 68"/>
                  <a:gd name="T5" fmla="*/ 60 h 80"/>
                  <a:gd name="T6" fmla="*/ 48 w 68"/>
                  <a:gd name="T7" fmla="*/ 64 h 80"/>
                  <a:gd name="T8" fmla="*/ 42 w 68"/>
                  <a:gd name="T9" fmla="*/ 68 h 80"/>
                  <a:gd name="T10" fmla="*/ 34 w 68"/>
                  <a:gd name="T11" fmla="*/ 70 h 80"/>
                  <a:gd name="T12" fmla="*/ 34 w 68"/>
                  <a:gd name="T13" fmla="*/ 70 h 80"/>
                  <a:gd name="T14" fmla="*/ 24 w 68"/>
                  <a:gd name="T15" fmla="*/ 68 h 80"/>
                  <a:gd name="T16" fmla="*/ 18 w 68"/>
                  <a:gd name="T17" fmla="*/ 62 h 80"/>
                  <a:gd name="T18" fmla="*/ 14 w 68"/>
                  <a:gd name="T19" fmla="*/ 54 h 80"/>
                  <a:gd name="T20" fmla="*/ 12 w 68"/>
                  <a:gd name="T21" fmla="*/ 44 h 80"/>
                  <a:gd name="T22" fmla="*/ 68 w 68"/>
                  <a:gd name="T23" fmla="*/ 44 h 80"/>
                  <a:gd name="T24" fmla="*/ 68 w 68"/>
                  <a:gd name="T25" fmla="*/ 44 h 80"/>
                  <a:gd name="T26" fmla="*/ 66 w 68"/>
                  <a:gd name="T27" fmla="*/ 26 h 80"/>
                  <a:gd name="T28" fmla="*/ 64 w 68"/>
                  <a:gd name="T29" fmla="*/ 18 h 80"/>
                  <a:gd name="T30" fmla="*/ 60 w 68"/>
                  <a:gd name="T31" fmla="*/ 12 h 80"/>
                  <a:gd name="T32" fmla="*/ 54 w 68"/>
                  <a:gd name="T33" fmla="*/ 8 h 80"/>
                  <a:gd name="T34" fmla="*/ 50 w 68"/>
                  <a:gd name="T35" fmla="*/ 4 h 80"/>
                  <a:gd name="T36" fmla="*/ 42 w 68"/>
                  <a:gd name="T37" fmla="*/ 2 h 80"/>
                  <a:gd name="T38" fmla="*/ 36 w 68"/>
                  <a:gd name="T39" fmla="*/ 0 h 80"/>
                  <a:gd name="T40" fmla="*/ 36 w 68"/>
                  <a:gd name="T41" fmla="*/ 0 h 80"/>
                  <a:gd name="T42" fmla="*/ 26 w 68"/>
                  <a:gd name="T43" fmla="*/ 2 h 80"/>
                  <a:gd name="T44" fmla="*/ 20 w 68"/>
                  <a:gd name="T45" fmla="*/ 4 h 80"/>
                  <a:gd name="T46" fmla="*/ 12 w 68"/>
                  <a:gd name="T47" fmla="*/ 8 h 80"/>
                  <a:gd name="T48" fmla="*/ 8 w 68"/>
                  <a:gd name="T49" fmla="*/ 12 h 80"/>
                  <a:gd name="T50" fmla="*/ 4 w 68"/>
                  <a:gd name="T51" fmla="*/ 18 h 80"/>
                  <a:gd name="T52" fmla="*/ 2 w 68"/>
                  <a:gd name="T53" fmla="*/ 26 h 80"/>
                  <a:gd name="T54" fmla="*/ 0 w 68"/>
                  <a:gd name="T55" fmla="*/ 42 h 80"/>
                  <a:gd name="T56" fmla="*/ 0 w 68"/>
                  <a:gd name="T57" fmla="*/ 42 h 80"/>
                  <a:gd name="T58" fmla="*/ 0 w 68"/>
                  <a:gd name="T59" fmla="*/ 50 h 80"/>
                  <a:gd name="T60" fmla="*/ 2 w 68"/>
                  <a:gd name="T61" fmla="*/ 58 h 80"/>
                  <a:gd name="T62" fmla="*/ 4 w 68"/>
                  <a:gd name="T63" fmla="*/ 64 h 80"/>
                  <a:gd name="T64" fmla="*/ 8 w 68"/>
                  <a:gd name="T65" fmla="*/ 70 h 80"/>
                  <a:gd name="T66" fmla="*/ 12 w 68"/>
                  <a:gd name="T67" fmla="*/ 74 h 80"/>
                  <a:gd name="T68" fmla="*/ 18 w 68"/>
                  <a:gd name="T69" fmla="*/ 78 h 80"/>
                  <a:gd name="T70" fmla="*/ 26 w 68"/>
                  <a:gd name="T71" fmla="*/ 80 h 80"/>
                  <a:gd name="T72" fmla="*/ 32 w 68"/>
                  <a:gd name="T73" fmla="*/ 80 h 80"/>
                  <a:gd name="T74" fmla="*/ 32 w 68"/>
                  <a:gd name="T75" fmla="*/ 80 h 80"/>
                  <a:gd name="T76" fmla="*/ 46 w 68"/>
                  <a:gd name="T77" fmla="*/ 78 h 80"/>
                  <a:gd name="T78" fmla="*/ 54 w 68"/>
                  <a:gd name="T79" fmla="*/ 74 h 80"/>
                  <a:gd name="T80" fmla="*/ 54 w 68"/>
                  <a:gd name="T81" fmla="*/ 74 h 80"/>
                  <a:gd name="T82" fmla="*/ 60 w 68"/>
                  <a:gd name="T83" fmla="*/ 70 h 80"/>
                  <a:gd name="T84" fmla="*/ 64 w 68"/>
                  <a:gd name="T85" fmla="*/ 64 h 80"/>
                  <a:gd name="T86" fmla="*/ 66 w 68"/>
                  <a:gd name="T87" fmla="*/ 54 h 80"/>
                  <a:gd name="T88" fmla="*/ 54 w 68"/>
                  <a:gd name="T89" fmla="*/ 54 h 80"/>
                  <a:gd name="T90" fmla="*/ 12 w 68"/>
                  <a:gd name="T91" fmla="*/ 34 h 80"/>
                  <a:gd name="T92" fmla="*/ 12 w 68"/>
                  <a:gd name="T93" fmla="*/ 34 h 80"/>
                  <a:gd name="T94" fmla="*/ 14 w 68"/>
                  <a:gd name="T95" fmla="*/ 26 h 80"/>
                  <a:gd name="T96" fmla="*/ 18 w 68"/>
                  <a:gd name="T97" fmla="*/ 18 h 80"/>
                  <a:gd name="T98" fmla="*/ 26 w 68"/>
                  <a:gd name="T99" fmla="*/ 14 h 80"/>
                  <a:gd name="T100" fmla="*/ 34 w 68"/>
                  <a:gd name="T101" fmla="*/ 12 h 80"/>
                  <a:gd name="T102" fmla="*/ 34 w 68"/>
                  <a:gd name="T103" fmla="*/ 12 h 80"/>
                  <a:gd name="T104" fmla="*/ 44 w 68"/>
                  <a:gd name="T105" fmla="*/ 14 h 80"/>
                  <a:gd name="T106" fmla="*/ 50 w 68"/>
                  <a:gd name="T107" fmla="*/ 18 h 80"/>
                  <a:gd name="T108" fmla="*/ 54 w 68"/>
                  <a:gd name="T109" fmla="*/ 26 h 80"/>
                  <a:gd name="T110" fmla="*/ 54 w 68"/>
                  <a:gd name="T111" fmla="*/ 34 h 80"/>
                  <a:gd name="T112" fmla="*/ 12 w 68"/>
                  <a:gd name="T113" fmla="*/ 34 h 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"/>
                  <a:gd name="T172" fmla="*/ 0 h 80"/>
                  <a:gd name="T173" fmla="*/ 68 w 68"/>
                  <a:gd name="T174" fmla="*/ 80 h 8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" h="80">
                    <a:moveTo>
                      <a:pt x="54" y="54"/>
                    </a:moveTo>
                    <a:lnTo>
                      <a:pt x="54" y="54"/>
                    </a:lnTo>
                    <a:lnTo>
                      <a:pt x="52" y="60"/>
                    </a:lnTo>
                    <a:lnTo>
                      <a:pt x="48" y="64"/>
                    </a:lnTo>
                    <a:lnTo>
                      <a:pt x="42" y="68"/>
                    </a:lnTo>
                    <a:lnTo>
                      <a:pt x="34" y="70"/>
                    </a:lnTo>
                    <a:lnTo>
                      <a:pt x="24" y="68"/>
                    </a:lnTo>
                    <a:lnTo>
                      <a:pt x="18" y="62"/>
                    </a:lnTo>
                    <a:lnTo>
                      <a:pt x="14" y="54"/>
                    </a:lnTo>
                    <a:lnTo>
                      <a:pt x="12" y="44"/>
                    </a:lnTo>
                    <a:lnTo>
                      <a:pt x="68" y="44"/>
                    </a:lnTo>
                    <a:lnTo>
                      <a:pt x="66" y="26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2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2" y="74"/>
                    </a:lnTo>
                    <a:lnTo>
                      <a:pt x="18" y="78"/>
                    </a:lnTo>
                    <a:lnTo>
                      <a:pt x="26" y="80"/>
                    </a:lnTo>
                    <a:lnTo>
                      <a:pt x="32" y="80"/>
                    </a:lnTo>
                    <a:lnTo>
                      <a:pt x="46" y="78"/>
                    </a:lnTo>
                    <a:lnTo>
                      <a:pt x="54" y="74"/>
                    </a:lnTo>
                    <a:lnTo>
                      <a:pt x="60" y="70"/>
                    </a:lnTo>
                    <a:lnTo>
                      <a:pt x="64" y="64"/>
                    </a:lnTo>
                    <a:lnTo>
                      <a:pt x="66" y="54"/>
                    </a:lnTo>
                    <a:lnTo>
                      <a:pt x="54" y="54"/>
                    </a:lnTo>
                    <a:close/>
                    <a:moveTo>
                      <a:pt x="12" y="34"/>
                    </a:moveTo>
                    <a:lnTo>
                      <a:pt x="12" y="34"/>
                    </a:lnTo>
                    <a:lnTo>
                      <a:pt x="14" y="26"/>
                    </a:lnTo>
                    <a:lnTo>
                      <a:pt x="18" y="18"/>
                    </a:lnTo>
                    <a:lnTo>
                      <a:pt x="26" y="14"/>
                    </a:lnTo>
                    <a:lnTo>
                      <a:pt x="34" y="12"/>
                    </a:lnTo>
                    <a:lnTo>
                      <a:pt x="44" y="14"/>
                    </a:lnTo>
                    <a:lnTo>
                      <a:pt x="50" y="18"/>
                    </a:lnTo>
                    <a:lnTo>
                      <a:pt x="54" y="26"/>
                    </a:lnTo>
                    <a:lnTo>
                      <a:pt x="54" y="34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18" name="Line 277"/>
              <p:cNvSpPr>
                <a:spLocks noChangeShapeType="1"/>
              </p:cNvSpPr>
              <p:nvPr/>
            </p:nvSpPr>
            <p:spPr bwMode="auto">
              <a:xfrm>
                <a:off x="1656" y="2772"/>
                <a:ext cx="2592" cy="1"/>
              </a:xfrm>
              <a:prstGeom prst="line">
                <a:avLst/>
              </a:prstGeom>
              <a:noFill/>
              <a:ln w="3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19" name="Freeform 278"/>
              <p:cNvSpPr>
                <a:spLocks noEditPoints="1"/>
              </p:cNvSpPr>
              <p:nvPr/>
            </p:nvSpPr>
            <p:spPr bwMode="auto">
              <a:xfrm>
                <a:off x="3120" y="1372"/>
                <a:ext cx="86" cy="104"/>
              </a:xfrm>
              <a:custGeom>
                <a:avLst/>
                <a:gdLst>
                  <a:gd name="T0" fmla="*/ 0 w 86"/>
                  <a:gd name="T1" fmla="*/ 104 h 104"/>
                  <a:gd name="T2" fmla="*/ 42 w 86"/>
                  <a:gd name="T3" fmla="*/ 104 h 104"/>
                  <a:gd name="T4" fmla="*/ 42 w 86"/>
                  <a:gd name="T5" fmla="*/ 104 h 104"/>
                  <a:gd name="T6" fmla="*/ 54 w 86"/>
                  <a:gd name="T7" fmla="*/ 102 h 104"/>
                  <a:gd name="T8" fmla="*/ 62 w 86"/>
                  <a:gd name="T9" fmla="*/ 98 h 104"/>
                  <a:gd name="T10" fmla="*/ 70 w 86"/>
                  <a:gd name="T11" fmla="*/ 94 h 104"/>
                  <a:gd name="T12" fmla="*/ 76 w 86"/>
                  <a:gd name="T13" fmla="*/ 86 h 104"/>
                  <a:gd name="T14" fmla="*/ 80 w 86"/>
                  <a:gd name="T15" fmla="*/ 78 h 104"/>
                  <a:gd name="T16" fmla="*/ 84 w 86"/>
                  <a:gd name="T17" fmla="*/ 68 h 104"/>
                  <a:gd name="T18" fmla="*/ 86 w 86"/>
                  <a:gd name="T19" fmla="*/ 50 h 104"/>
                  <a:gd name="T20" fmla="*/ 86 w 86"/>
                  <a:gd name="T21" fmla="*/ 50 h 104"/>
                  <a:gd name="T22" fmla="*/ 84 w 86"/>
                  <a:gd name="T23" fmla="*/ 40 h 104"/>
                  <a:gd name="T24" fmla="*/ 82 w 86"/>
                  <a:gd name="T25" fmla="*/ 30 h 104"/>
                  <a:gd name="T26" fmla="*/ 78 w 86"/>
                  <a:gd name="T27" fmla="*/ 22 h 104"/>
                  <a:gd name="T28" fmla="*/ 74 w 86"/>
                  <a:gd name="T29" fmla="*/ 14 h 104"/>
                  <a:gd name="T30" fmla="*/ 68 w 86"/>
                  <a:gd name="T31" fmla="*/ 8 h 104"/>
                  <a:gd name="T32" fmla="*/ 60 w 86"/>
                  <a:gd name="T33" fmla="*/ 4 h 104"/>
                  <a:gd name="T34" fmla="*/ 52 w 86"/>
                  <a:gd name="T35" fmla="*/ 2 h 104"/>
                  <a:gd name="T36" fmla="*/ 42 w 86"/>
                  <a:gd name="T37" fmla="*/ 0 h 104"/>
                  <a:gd name="T38" fmla="*/ 0 w 86"/>
                  <a:gd name="T39" fmla="*/ 0 h 104"/>
                  <a:gd name="T40" fmla="*/ 0 w 86"/>
                  <a:gd name="T41" fmla="*/ 104 h 104"/>
                  <a:gd name="T42" fmla="*/ 14 w 86"/>
                  <a:gd name="T43" fmla="*/ 12 h 104"/>
                  <a:gd name="T44" fmla="*/ 40 w 86"/>
                  <a:gd name="T45" fmla="*/ 12 h 104"/>
                  <a:gd name="T46" fmla="*/ 40 w 86"/>
                  <a:gd name="T47" fmla="*/ 12 h 104"/>
                  <a:gd name="T48" fmla="*/ 46 w 86"/>
                  <a:gd name="T49" fmla="*/ 14 h 104"/>
                  <a:gd name="T50" fmla="*/ 52 w 86"/>
                  <a:gd name="T51" fmla="*/ 16 h 104"/>
                  <a:gd name="T52" fmla="*/ 58 w 86"/>
                  <a:gd name="T53" fmla="*/ 18 h 104"/>
                  <a:gd name="T54" fmla="*/ 62 w 86"/>
                  <a:gd name="T55" fmla="*/ 22 h 104"/>
                  <a:gd name="T56" fmla="*/ 66 w 86"/>
                  <a:gd name="T57" fmla="*/ 28 h 104"/>
                  <a:gd name="T58" fmla="*/ 68 w 86"/>
                  <a:gd name="T59" fmla="*/ 34 h 104"/>
                  <a:gd name="T60" fmla="*/ 70 w 86"/>
                  <a:gd name="T61" fmla="*/ 42 h 104"/>
                  <a:gd name="T62" fmla="*/ 72 w 86"/>
                  <a:gd name="T63" fmla="*/ 52 h 104"/>
                  <a:gd name="T64" fmla="*/ 72 w 86"/>
                  <a:gd name="T65" fmla="*/ 52 h 104"/>
                  <a:gd name="T66" fmla="*/ 68 w 86"/>
                  <a:gd name="T67" fmla="*/ 70 h 104"/>
                  <a:gd name="T68" fmla="*/ 66 w 86"/>
                  <a:gd name="T69" fmla="*/ 76 h 104"/>
                  <a:gd name="T70" fmla="*/ 62 w 86"/>
                  <a:gd name="T71" fmla="*/ 82 h 104"/>
                  <a:gd name="T72" fmla="*/ 58 w 86"/>
                  <a:gd name="T73" fmla="*/ 86 h 104"/>
                  <a:gd name="T74" fmla="*/ 54 w 86"/>
                  <a:gd name="T75" fmla="*/ 90 h 104"/>
                  <a:gd name="T76" fmla="*/ 48 w 86"/>
                  <a:gd name="T77" fmla="*/ 92 h 104"/>
                  <a:gd name="T78" fmla="*/ 42 w 86"/>
                  <a:gd name="T79" fmla="*/ 92 h 104"/>
                  <a:gd name="T80" fmla="*/ 14 w 86"/>
                  <a:gd name="T81" fmla="*/ 92 h 104"/>
                  <a:gd name="T82" fmla="*/ 14 w 86"/>
                  <a:gd name="T83" fmla="*/ 12 h 1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6"/>
                  <a:gd name="T127" fmla="*/ 0 h 104"/>
                  <a:gd name="T128" fmla="*/ 86 w 86"/>
                  <a:gd name="T129" fmla="*/ 104 h 1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6" h="104">
                    <a:moveTo>
                      <a:pt x="0" y="104"/>
                    </a:moveTo>
                    <a:lnTo>
                      <a:pt x="42" y="104"/>
                    </a:lnTo>
                    <a:lnTo>
                      <a:pt x="54" y="102"/>
                    </a:lnTo>
                    <a:lnTo>
                      <a:pt x="62" y="98"/>
                    </a:lnTo>
                    <a:lnTo>
                      <a:pt x="70" y="94"/>
                    </a:lnTo>
                    <a:lnTo>
                      <a:pt x="76" y="86"/>
                    </a:lnTo>
                    <a:lnTo>
                      <a:pt x="80" y="78"/>
                    </a:lnTo>
                    <a:lnTo>
                      <a:pt x="84" y="68"/>
                    </a:lnTo>
                    <a:lnTo>
                      <a:pt x="86" y="50"/>
                    </a:lnTo>
                    <a:lnTo>
                      <a:pt x="84" y="40"/>
                    </a:lnTo>
                    <a:lnTo>
                      <a:pt x="82" y="30"/>
                    </a:lnTo>
                    <a:lnTo>
                      <a:pt x="78" y="22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104"/>
                    </a:lnTo>
                    <a:close/>
                    <a:moveTo>
                      <a:pt x="14" y="12"/>
                    </a:moveTo>
                    <a:lnTo>
                      <a:pt x="40" y="12"/>
                    </a:lnTo>
                    <a:lnTo>
                      <a:pt x="46" y="14"/>
                    </a:lnTo>
                    <a:lnTo>
                      <a:pt x="52" y="16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6" y="28"/>
                    </a:lnTo>
                    <a:lnTo>
                      <a:pt x="68" y="34"/>
                    </a:lnTo>
                    <a:lnTo>
                      <a:pt x="70" y="42"/>
                    </a:lnTo>
                    <a:lnTo>
                      <a:pt x="72" y="52"/>
                    </a:lnTo>
                    <a:lnTo>
                      <a:pt x="68" y="70"/>
                    </a:lnTo>
                    <a:lnTo>
                      <a:pt x="66" y="76"/>
                    </a:lnTo>
                    <a:lnTo>
                      <a:pt x="62" y="82"/>
                    </a:lnTo>
                    <a:lnTo>
                      <a:pt x="58" y="86"/>
                    </a:lnTo>
                    <a:lnTo>
                      <a:pt x="54" y="90"/>
                    </a:lnTo>
                    <a:lnTo>
                      <a:pt x="48" y="92"/>
                    </a:lnTo>
                    <a:lnTo>
                      <a:pt x="42" y="92"/>
                    </a:lnTo>
                    <a:lnTo>
                      <a:pt x="14" y="9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0" name="Freeform 279"/>
              <p:cNvSpPr>
                <a:spLocks noEditPoints="1"/>
              </p:cNvSpPr>
              <p:nvPr/>
            </p:nvSpPr>
            <p:spPr bwMode="auto">
              <a:xfrm>
                <a:off x="3218" y="1398"/>
                <a:ext cx="70" cy="80"/>
              </a:xfrm>
              <a:custGeom>
                <a:avLst/>
                <a:gdLst>
                  <a:gd name="T0" fmla="*/ 14 w 70"/>
                  <a:gd name="T1" fmla="*/ 26 h 80"/>
                  <a:gd name="T2" fmla="*/ 18 w 70"/>
                  <a:gd name="T3" fmla="*/ 16 h 80"/>
                  <a:gd name="T4" fmla="*/ 32 w 70"/>
                  <a:gd name="T5" fmla="*/ 12 h 80"/>
                  <a:gd name="T6" fmla="*/ 40 w 70"/>
                  <a:gd name="T7" fmla="*/ 12 h 80"/>
                  <a:gd name="T8" fmla="*/ 48 w 70"/>
                  <a:gd name="T9" fmla="*/ 18 h 80"/>
                  <a:gd name="T10" fmla="*/ 50 w 70"/>
                  <a:gd name="T11" fmla="*/ 24 h 80"/>
                  <a:gd name="T12" fmla="*/ 48 w 70"/>
                  <a:gd name="T13" fmla="*/ 30 h 80"/>
                  <a:gd name="T14" fmla="*/ 22 w 70"/>
                  <a:gd name="T15" fmla="*/ 34 h 80"/>
                  <a:gd name="T16" fmla="*/ 16 w 70"/>
                  <a:gd name="T17" fmla="*/ 36 h 80"/>
                  <a:gd name="T18" fmla="*/ 6 w 70"/>
                  <a:gd name="T19" fmla="*/ 42 h 80"/>
                  <a:gd name="T20" fmla="*/ 0 w 70"/>
                  <a:gd name="T21" fmla="*/ 52 h 80"/>
                  <a:gd name="T22" fmla="*/ 0 w 70"/>
                  <a:gd name="T23" fmla="*/ 58 h 80"/>
                  <a:gd name="T24" fmla="*/ 6 w 70"/>
                  <a:gd name="T25" fmla="*/ 74 h 80"/>
                  <a:gd name="T26" fmla="*/ 24 w 70"/>
                  <a:gd name="T27" fmla="*/ 80 h 80"/>
                  <a:gd name="T28" fmla="*/ 32 w 70"/>
                  <a:gd name="T29" fmla="*/ 78 h 80"/>
                  <a:gd name="T30" fmla="*/ 46 w 70"/>
                  <a:gd name="T31" fmla="*/ 72 h 80"/>
                  <a:gd name="T32" fmla="*/ 50 w 70"/>
                  <a:gd name="T33" fmla="*/ 68 h 80"/>
                  <a:gd name="T34" fmla="*/ 52 w 70"/>
                  <a:gd name="T35" fmla="*/ 76 h 80"/>
                  <a:gd name="T36" fmla="*/ 64 w 70"/>
                  <a:gd name="T37" fmla="*/ 80 h 80"/>
                  <a:gd name="T38" fmla="*/ 70 w 70"/>
                  <a:gd name="T39" fmla="*/ 78 h 80"/>
                  <a:gd name="T40" fmla="*/ 70 w 70"/>
                  <a:gd name="T41" fmla="*/ 68 h 80"/>
                  <a:gd name="T42" fmla="*/ 66 w 70"/>
                  <a:gd name="T43" fmla="*/ 70 h 80"/>
                  <a:gd name="T44" fmla="*/ 62 w 70"/>
                  <a:gd name="T45" fmla="*/ 64 h 80"/>
                  <a:gd name="T46" fmla="*/ 62 w 70"/>
                  <a:gd name="T47" fmla="*/ 22 h 80"/>
                  <a:gd name="T48" fmla="*/ 58 w 70"/>
                  <a:gd name="T49" fmla="*/ 10 h 80"/>
                  <a:gd name="T50" fmla="*/ 50 w 70"/>
                  <a:gd name="T51" fmla="*/ 4 h 80"/>
                  <a:gd name="T52" fmla="*/ 34 w 70"/>
                  <a:gd name="T53" fmla="*/ 0 h 80"/>
                  <a:gd name="T54" fmla="*/ 22 w 70"/>
                  <a:gd name="T55" fmla="*/ 2 h 80"/>
                  <a:gd name="T56" fmla="*/ 8 w 70"/>
                  <a:gd name="T57" fmla="*/ 10 h 80"/>
                  <a:gd name="T58" fmla="*/ 4 w 70"/>
                  <a:gd name="T59" fmla="*/ 20 h 80"/>
                  <a:gd name="T60" fmla="*/ 14 w 70"/>
                  <a:gd name="T61" fmla="*/ 26 h 80"/>
                  <a:gd name="T62" fmla="*/ 50 w 70"/>
                  <a:gd name="T63" fmla="*/ 52 h 80"/>
                  <a:gd name="T64" fmla="*/ 42 w 70"/>
                  <a:gd name="T65" fmla="*/ 64 h 80"/>
                  <a:gd name="T66" fmla="*/ 26 w 70"/>
                  <a:gd name="T67" fmla="*/ 70 h 80"/>
                  <a:gd name="T68" fmla="*/ 20 w 70"/>
                  <a:gd name="T69" fmla="*/ 68 h 80"/>
                  <a:gd name="T70" fmla="*/ 14 w 70"/>
                  <a:gd name="T71" fmla="*/ 62 h 80"/>
                  <a:gd name="T72" fmla="*/ 12 w 70"/>
                  <a:gd name="T73" fmla="*/ 56 h 80"/>
                  <a:gd name="T74" fmla="*/ 18 w 70"/>
                  <a:gd name="T75" fmla="*/ 48 h 80"/>
                  <a:gd name="T76" fmla="*/ 28 w 70"/>
                  <a:gd name="T77" fmla="*/ 44 h 80"/>
                  <a:gd name="T78" fmla="*/ 44 w 70"/>
                  <a:gd name="T79" fmla="*/ 42 h 80"/>
                  <a:gd name="T80" fmla="*/ 50 w 70"/>
                  <a:gd name="T81" fmla="*/ 52 h 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0"/>
                  <a:gd name="T124" fmla="*/ 0 h 80"/>
                  <a:gd name="T125" fmla="*/ 70 w 70"/>
                  <a:gd name="T126" fmla="*/ 80 h 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0" h="80">
                    <a:moveTo>
                      <a:pt x="14" y="26"/>
                    </a:moveTo>
                    <a:lnTo>
                      <a:pt x="14" y="26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4" y="12"/>
                    </a:lnTo>
                    <a:lnTo>
                      <a:pt x="32" y="12"/>
                    </a:lnTo>
                    <a:lnTo>
                      <a:pt x="40" y="12"/>
                    </a:lnTo>
                    <a:lnTo>
                      <a:pt x="46" y="14"/>
                    </a:lnTo>
                    <a:lnTo>
                      <a:pt x="48" y="18"/>
                    </a:lnTo>
                    <a:lnTo>
                      <a:pt x="50" y="24"/>
                    </a:lnTo>
                    <a:lnTo>
                      <a:pt x="50" y="28"/>
                    </a:lnTo>
                    <a:lnTo>
                      <a:pt x="48" y="30"/>
                    </a:lnTo>
                    <a:lnTo>
                      <a:pt x="44" y="32"/>
                    </a:lnTo>
                    <a:lnTo>
                      <a:pt x="22" y="34"/>
                    </a:lnTo>
                    <a:lnTo>
                      <a:pt x="16" y="36"/>
                    </a:lnTo>
                    <a:lnTo>
                      <a:pt x="10" y="38"/>
                    </a:lnTo>
                    <a:lnTo>
                      <a:pt x="6" y="42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4"/>
                    </a:lnTo>
                    <a:lnTo>
                      <a:pt x="14" y="78"/>
                    </a:lnTo>
                    <a:lnTo>
                      <a:pt x="24" y="80"/>
                    </a:lnTo>
                    <a:lnTo>
                      <a:pt x="32" y="78"/>
                    </a:lnTo>
                    <a:lnTo>
                      <a:pt x="40" y="76"/>
                    </a:lnTo>
                    <a:lnTo>
                      <a:pt x="46" y="72"/>
                    </a:lnTo>
                    <a:lnTo>
                      <a:pt x="50" y="68"/>
                    </a:lnTo>
                    <a:lnTo>
                      <a:pt x="50" y="72"/>
                    </a:lnTo>
                    <a:lnTo>
                      <a:pt x="52" y="76"/>
                    </a:lnTo>
                    <a:lnTo>
                      <a:pt x="56" y="78"/>
                    </a:lnTo>
                    <a:lnTo>
                      <a:pt x="64" y="80"/>
                    </a:lnTo>
                    <a:lnTo>
                      <a:pt x="70" y="78"/>
                    </a:lnTo>
                    <a:lnTo>
                      <a:pt x="70" y="68"/>
                    </a:lnTo>
                    <a:lnTo>
                      <a:pt x="66" y="70"/>
                    </a:lnTo>
                    <a:lnTo>
                      <a:pt x="64" y="68"/>
                    </a:lnTo>
                    <a:lnTo>
                      <a:pt x="62" y="64"/>
                    </a:lnTo>
                    <a:lnTo>
                      <a:pt x="62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4" y="6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4" y="26"/>
                    </a:lnTo>
                    <a:lnTo>
                      <a:pt x="14" y="26"/>
                    </a:lnTo>
                    <a:close/>
                    <a:moveTo>
                      <a:pt x="50" y="52"/>
                    </a:moveTo>
                    <a:lnTo>
                      <a:pt x="50" y="52"/>
                    </a:lnTo>
                    <a:lnTo>
                      <a:pt x="48" y="58"/>
                    </a:lnTo>
                    <a:lnTo>
                      <a:pt x="42" y="64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0" y="68"/>
                    </a:lnTo>
                    <a:lnTo>
                      <a:pt x="16" y="66"/>
                    </a:lnTo>
                    <a:lnTo>
                      <a:pt x="14" y="62"/>
                    </a:lnTo>
                    <a:lnTo>
                      <a:pt x="12" y="56"/>
                    </a:lnTo>
                    <a:lnTo>
                      <a:pt x="14" y="50"/>
                    </a:lnTo>
                    <a:lnTo>
                      <a:pt x="18" y="48"/>
                    </a:lnTo>
                    <a:lnTo>
                      <a:pt x="24" y="46"/>
                    </a:lnTo>
                    <a:lnTo>
                      <a:pt x="28" y="44"/>
                    </a:lnTo>
                    <a:lnTo>
                      <a:pt x="44" y="42"/>
                    </a:lnTo>
                    <a:lnTo>
                      <a:pt x="50" y="40"/>
                    </a:lnTo>
                    <a:lnTo>
                      <a:pt x="5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1" name="Freeform 280"/>
              <p:cNvSpPr>
                <a:spLocks/>
              </p:cNvSpPr>
              <p:nvPr/>
            </p:nvSpPr>
            <p:spPr bwMode="auto">
              <a:xfrm>
                <a:off x="3294" y="1380"/>
                <a:ext cx="36" cy="98"/>
              </a:xfrm>
              <a:custGeom>
                <a:avLst/>
                <a:gdLst>
                  <a:gd name="T0" fmla="*/ 36 w 36"/>
                  <a:gd name="T1" fmla="*/ 32 h 98"/>
                  <a:gd name="T2" fmla="*/ 36 w 36"/>
                  <a:gd name="T3" fmla="*/ 20 h 98"/>
                  <a:gd name="T4" fmla="*/ 24 w 36"/>
                  <a:gd name="T5" fmla="*/ 20 h 98"/>
                  <a:gd name="T6" fmla="*/ 24 w 36"/>
                  <a:gd name="T7" fmla="*/ 0 h 98"/>
                  <a:gd name="T8" fmla="*/ 10 w 36"/>
                  <a:gd name="T9" fmla="*/ 0 h 98"/>
                  <a:gd name="T10" fmla="*/ 10 w 36"/>
                  <a:gd name="T11" fmla="*/ 20 h 98"/>
                  <a:gd name="T12" fmla="*/ 0 w 36"/>
                  <a:gd name="T13" fmla="*/ 20 h 98"/>
                  <a:gd name="T14" fmla="*/ 0 w 36"/>
                  <a:gd name="T15" fmla="*/ 32 h 98"/>
                  <a:gd name="T16" fmla="*/ 10 w 36"/>
                  <a:gd name="T17" fmla="*/ 32 h 98"/>
                  <a:gd name="T18" fmla="*/ 10 w 36"/>
                  <a:gd name="T19" fmla="*/ 80 h 98"/>
                  <a:gd name="T20" fmla="*/ 10 w 36"/>
                  <a:gd name="T21" fmla="*/ 80 h 98"/>
                  <a:gd name="T22" fmla="*/ 12 w 36"/>
                  <a:gd name="T23" fmla="*/ 88 h 98"/>
                  <a:gd name="T24" fmla="*/ 14 w 36"/>
                  <a:gd name="T25" fmla="*/ 92 h 98"/>
                  <a:gd name="T26" fmla="*/ 18 w 36"/>
                  <a:gd name="T27" fmla="*/ 96 h 98"/>
                  <a:gd name="T28" fmla="*/ 26 w 36"/>
                  <a:gd name="T29" fmla="*/ 98 h 98"/>
                  <a:gd name="T30" fmla="*/ 26 w 36"/>
                  <a:gd name="T31" fmla="*/ 98 h 98"/>
                  <a:gd name="T32" fmla="*/ 36 w 36"/>
                  <a:gd name="T33" fmla="*/ 96 h 98"/>
                  <a:gd name="T34" fmla="*/ 36 w 36"/>
                  <a:gd name="T35" fmla="*/ 86 h 98"/>
                  <a:gd name="T36" fmla="*/ 30 w 36"/>
                  <a:gd name="T37" fmla="*/ 86 h 98"/>
                  <a:gd name="T38" fmla="*/ 30 w 36"/>
                  <a:gd name="T39" fmla="*/ 86 h 98"/>
                  <a:gd name="T40" fmla="*/ 26 w 36"/>
                  <a:gd name="T41" fmla="*/ 86 h 98"/>
                  <a:gd name="T42" fmla="*/ 24 w 36"/>
                  <a:gd name="T43" fmla="*/ 84 h 98"/>
                  <a:gd name="T44" fmla="*/ 24 w 36"/>
                  <a:gd name="T45" fmla="*/ 80 h 98"/>
                  <a:gd name="T46" fmla="*/ 24 w 36"/>
                  <a:gd name="T47" fmla="*/ 32 h 98"/>
                  <a:gd name="T48" fmla="*/ 36 w 36"/>
                  <a:gd name="T49" fmla="*/ 32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6"/>
                  <a:gd name="T76" fmla="*/ 0 h 98"/>
                  <a:gd name="T77" fmla="*/ 36 w 36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6" h="98">
                    <a:moveTo>
                      <a:pt x="36" y="32"/>
                    </a:moveTo>
                    <a:lnTo>
                      <a:pt x="36" y="20"/>
                    </a:lnTo>
                    <a:lnTo>
                      <a:pt x="24" y="2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10" y="20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10" y="80"/>
                    </a:lnTo>
                    <a:lnTo>
                      <a:pt x="12" y="88"/>
                    </a:lnTo>
                    <a:lnTo>
                      <a:pt x="14" y="92"/>
                    </a:lnTo>
                    <a:lnTo>
                      <a:pt x="18" y="96"/>
                    </a:lnTo>
                    <a:lnTo>
                      <a:pt x="26" y="98"/>
                    </a:lnTo>
                    <a:lnTo>
                      <a:pt x="36" y="96"/>
                    </a:lnTo>
                    <a:lnTo>
                      <a:pt x="36" y="86"/>
                    </a:lnTo>
                    <a:lnTo>
                      <a:pt x="30" y="86"/>
                    </a:lnTo>
                    <a:lnTo>
                      <a:pt x="26" y="86"/>
                    </a:lnTo>
                    <a:lnTo>
                      <a:pt x="24" y="84"/>
                    </a:lnTo>
                    <a:lnTo>
                      <a:pt x="24" y="80"/>
                    </a:lnTo>
                    <a:lnTo>
                      <a:pt x="24" y="32"/>
                    </a:lnTo>
                    <a:lnTo>
                      <a:pt x="36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2" name="Freeform 281"/>
              <p:cNvSpPr>
                <a:spLocks noEditPoints="1"/>
              </p:cNvSpPr>
              <p:nvPr/>
            </p:nvSpPr>
            <p:spPr bwMode="auto">
              <a:xfrm>
                <a:off x="3338" y="1398"/>
                <a:ext cx="70" cy="80"/>
              </a:xfrm>
              <a:custGeom>
                <a:avLst/>
                <a:gdLst>
                  <a:gd name="T0" fmla="*/ 14 w 70"/>
                  <a:gd name="T1" fmla="*/ 26 h 80"/>
                  <a:gd name="T2" fmla="*/ 18 w 70"/>
                  <a:gd name="T3" fmla="*/ 16 h 80"/>
                  <a:gd name="T4" fmla="*/ 32 w 70"/>
                  <a:gd name="T5" fmla="*/ 12 h 80"/>
                  <a:gd name="T6" fmla="*/ 40 w 70"/>
                  <a:gd name="T7" fmla="*/ 12 h 80"/>
                  <a:gd name="T8" fmla="*/ 48 w 70"/>
                  <a:gd name="T9" fmla="*/ 18 h 80"/>
                  <a:gd name="T10" fmla="*/ 50 w 70"/>
                  <a:gd name="T11" fmla="*/ 24 h 80"/>
                  <a:gd name="T12" fmla="*/ 48 w 70"/>
                  <a:gd name="T13" fmla="*/ 30 h 80"/>
                  <a:gd name="T14" fmla="*/ 22 w 70"/>
                  <a:gd name="T15" fmla="*/ 34 h 80"/>
                  <a:gd name="T16" fmla="*/ 16 w 70"/>
                  <a:gd name="T17" fmla="*/ 36 h 80"/>
                  <a:gd name="T18" fmla="*/ 6 w 70"/>
                  <a:gd name="T19" fmla="*/ 42 h 80"/>
                  <a:gd name="T20" fmla="*/ 0 w 70"/>
                  <a:gd name="T21" fmla="*/ 52 h 80"/>
                  <a:gd name="T22" fmla="*/ 0 w 70"/>
                  <a:gd name="T23" fmla="*/ 58 h 80"/>
                  <a:gd name="T24" fmla="*/ 6 w 70"/>
                  <a:gd name="T25" fmla="*/ 74 h 80"/>
                  <a:gd name="T26" fmla="*/ 22 w 70"/>
                  <a:gd name="T27" fmla="*/ 80 h 80"/>
                  <a:gd name="T28" fmla="*/ 32 w 70"/>
                  <a:gd name="T29" fmla="*/ 78 h 80"/>
                  <a:gd name="T30" fmla="*/ 46 w 70"/>
                  <a:gd name="T31" fmla="*/ 72 h 80"/>
                  <a:gd name="T32" fmla="*/ 50 w 70"/>
                  <a:gd name="T33" fmla="*/ 68 h 80"/>
                  <a:gd name="T34" fmla="*/ 52 w 70"/>
                  <a:gd name="T35" fmla="*/ 76 h 80"/>
                  <a:gd name="T36" fmla="*/ 64 w 70"/>
                  <a:gd name="T37" fmla="*/ 80 h 80"/>
                  <a:gd name="T38" fmla="*/ 70 w 70"/>
                  <a:gd name="T39" fmla="*/ 78 h 80"/>
                  <a:gd name="T40" fmla="*/ 70 w 70"/>
                  <a:gd name="T41" fmla="*/ 68 h 80"/>
                  <a:gd name="T42" fmla="*/ 66 w 70"/>
                  <a:gd name="T43" fmla="*/ 70 h 80"/>
                  <a:gd name="T44" fmla="*/ 62 w 70"/>
                  <a:gd name="T45" fmla="*/ 64 h 80"/>
                  <a:gd name="T46" fmla="*/ 62 w 70"/>
                  <a:gd name="T47" fmla="*/ 22 h 80"/>
                  <a:gd name="T48" fmla="*/ 58 w 70"/>
                  <a:gd name="T49" fmla="*/ 10 h 80"/>
                  <a:gd name="T50" fmla="*/ 50 w 70"/>
                  <a:gd name="T51" fmla="*/ 4 h 80"/>
                  <a:gd name="T52" fmla="*/ 34 w 70"/>
                  <a:gd name="T53" fmla="*/ 0 h 80"/>
                  <a:gd name="T54" fmla="*/ 22 w 70"/>
                  <a:gd name="T55" fmla="*/ 2 h 80"/>
                  <a:gd name="T56" fmla="*/ 8 w 70"/>
                  <a:gd name="T57" fmla="*/ 10 h 80"/>
                  <a:gd name="T58" fmla="*/ 4 w 70"/>
                  <a:gd name="T59" fmla="*/ 20 h 80"/>
                  <a:gd name="T60" fmla="*/ 14 w 70"/>
                  <a:gd name="T61" fmla="*/ 26 h 80"/>
                  <a:gd name="T62" fmla="*/ 50 w 70"/>
                  <a:gd name="T63" fmla="*/ 52 h 80"/>
                  <a:gd name="T64" fmla="*/ 42 w 70"/>
                  <a:gd name="T65" fmla="*/ 64 h 80"/>
                  <a:gd name="T66" fmla="*/ 26 w 70"/>
                  <a:gd name="T67" fmla="*/ 70 h 80"/>
                  <a:gd name="T68" fmla="*/ 20 w 70"/>
                  <a:gd name="T69" fmla="*/ 68 h 80"/>
                  <a:gd name="T70" fmla="*/ 14 w 70"/>
                  <a:gd name="T71" fmla="*/ 62 h 80"/>
                  <a:gd name="T72" fmla="*/ 12 w 70"/>
                  <a:gd name="T73" fmla="*/ 56 h 80"/>
                  <a:gd name="T74" fmla="*/ 18 w 70"/>
                  <a:gd name="T75" fmla="*/ 48 h 80"/>
                  <a:gd name="T76" fmla="*/ 28 w 70"/>
                  <a:gd name="T77" fmla="*/ 44 h 80"/>
                  <a:gd name="T78" fmla="*/ 44 w 70"/>
                  <a:gd name="T79" fmla="*/ 42 h 80"/>
                  <a:gd name="T80" fmla="*/ 50 w 70"/>
                  <a:gd name="T81" fmla="*/ 52 h 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0"/>
                  <a:gd name="T124" fmla="*/ 0 h 80"/>
                  <a:gd name="T125" fmla="*/ 70 w 70"/>
                  <a:gd name="T126" fmla="*/ 80 h 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0" h="80">
                    <a:moveTo>
                      <a:pt x="14" y="26"/>
                    </a:moveTo>
                    <a:lnTo>
                      <a:pt x="14" y="26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4" y="12"/>
                    </a:lnTo>
                    <a:lnTo>
                      <a:pt x="32" y="12"/>
                    </a:lnTo>
                    <a:lnTo>
                      <a:pt x="40" y="12"/>
                    </a:lnTo>
                    <a:lnTo>
                      <a:pt x="46" y="14"/>
                    </a:lnTo>
                    <a:lnTo>
                      <a:pt x="48" y="18"/>
                    </a:lnTo>
                    <a:lnTo>
                      <a:pt x="50" y="24"/>
                    </a:lnTo>
                    <a:lnTo>
                      <a:pt x="48" y="28"/>
                    </a:lnTo>
                    <a:lnTo>
                      <a:pt x="48" y="30"/>
                    </a:lnTo>
                    <a:lnTo>
                      <a:pt x="42" y="32"/>
                    </a:lnTo>
                    <a:lnTo>
                      <a:pt x="22" y="34"/>
                    </a:lnTo>
                    <a:lnTo>
                      <a:pt x="16" y="36"/>
                    </a:lnTo>
                    <a:lnTo>
                      <a:pt x="10" y="38"/>
                    </a:lnTo>
                    <a:lnTo>
                      <a:pt x="6" y="42"/>
                    </a:lnTo>
                    <a:lnTo>
                      <a:pt x="2" y="46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4"/>
                    </a:lnTo>
                    <a:lnTo>
                      <a:pt x="14" y="78"/>
                    </a:lnTo>
                    <a:lnTo>
                      <a:pt x="22" y="80"/>
                    </a:lnTo>
                    <a:lnTo>
                      <a:pt x="32" y="78"/>
                    </a:lnTo>
                    <a:lnTo>
                      <a:pt x="40" y="76"/>
                    </a:lnTo>
                    <a:lnTo>
                      <a:pt x="46" y="72"/>
                    </a:lnTo>
                    <a:lnTo>
                      <a:pt x="50" y="68"/>
                    </a:lnTo>
                    <a:lnTo>
                      <a:pt x="50" y="72"/>
                    </a:lnTo>
                    <a:lnTo>
                      <a:pt x="52" y="76"/>
                    </a:lnTo>
                    <a:lnTo>
                      <a:pt x="56" y="78"/>
                    </a:lnTo>
                    <a:lnTo>
                      <a:pt x="64" y="80"/>
                    </a:lnTo>
                    <a:lnTo>
                      <a:pt x="70" y="78"/>
                    </a:lnTo>
                    <a:lnTo>
                      <a:pt x="70" y="68"/>
                    </a:lnTo>
                    <a:lnTo>
                      <a:pt x="66" y="70"/>
                    </a:lnTo>
                    <a:lnTo>
                      <a:pt x="64" y="68"/>
                    </a:lnTo>
                    <a:lnTo>
                      <a:pt x="62" y="64"/>
                    </a:lnTo>
                    <a:lnTo>
                      <a:pt x="62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4" y="6"/>
                    </a:lnTo>
                    <a:lnTo>
                      <a:pt x="50" y="4"/>
                    </a:lnTo>
                    <a:lnTo>
                      <a:pt x="40" y="2"/>
                    </a:lnTo>
                    <a:lnTo>
                      <a:pt x="34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4" y="26"/>
                    </a:lnTo>
                    <a:lnTo>
                      <a:pt x="14" y="26"/>
                    </a:lnTo>
                    <a:close/>
                    <a:moveTo>
                      <a:pt x="50" y="52"/>
                    </a:moveTo>
                    <a:lnTo>
                      <a:pt x="50" y="52"/>
                    </a:lnTo>
                    <a:lnTo>
                      <a:pt x="48" y="58"/>
                    </a:lnTo>
                    <a:lnTo>
                      <a:pt x="42" y="64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0" y="68"/>
                    </a:lnTo>
                    <a:lnTo>
                      <a:pt x="16" y="66"/>
                    </a:lnTo>
                    <a:lnTo>
                      <a:pt x="14" y="62"/>
                    </a:lnTo>
                    <a:lnTo>
                      <a:pt x="12" y="56"/>
                    </a:lnTo>
                    <a:lnTo>
                      <a:pt x="14" y="50"/>
                    </a:lnTo>
                    <a:lnTo>
                      <a:pt x="18" y="48"/>
                    </a:lnTo>
                    <a:lnTo>
                      <a:pt x="24" y="46"/>
                    </a:lnTo>
                    <a:lnTo>
                      <a:pt x="28" y="44"/>
                    </a:lnTo>
                    <a:lnTo>
                      <a:pt x="44" y="42"/>
                    </a:lnTo>
                    <a:lnTo>
                      <a:pt x="50" y="40"/>
                    </a:lnTo>
                    <a:lnTo>
                      <a:pt x="5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3" name="Freeform 282"/>
              <p:cNvSpPr>
                <a:spLocks noEditPoints="1"/>
              </p:cNvSpPr>
              <p:nvPr/>
            </p:nvSpPr>
            <p:spPr bwMode="auto">
              <a:xfrm>
                <a:off x="3460" y="1398"/>
                <a:ext cx="66" cy="108"/>
              </a:xfrm>
              <a:custGeom>
                <a:avLst/>
                <a:gdLst>
                  <a:gd name="T0" fmla="*/ 12 w 66"/>
                  <a:gd name="T1" fmla="*/ 44 h 108"/>
                  <a:gd name="T2" fmla="*/ 12 w 66"/>
                  <a:gd name="T3" fmla="*/ 44 h 108"/>
                  <a:gd name="T4" fmla="*/ 12 w 66"/>
                  <a:gd name="T5" fmla="*/ 34 h 108"/>
                  <a:gd name="T6" fmla="*/ 16 w 66"/>
                  <a:gd name="T7" fmla="*/ 24 h 108"/>
                  <a:gd name="T8" fmla="*/ 18 w 66"/>
                  <a:gd name="T9" fmla="*/ 18 h 108"/>
                  <a:gd name="T10" fmla="*/ 22 w 66"/>
                  <a:gd name="T11" fmla="*/ 16 h 108"/>
                  <a:gd name="T12" fmla="*/ 26 w 66"/>
                  <a:gd name="T13" fmla="*/ 12 h 108"/>
                  <a:gd name="T14" fmla="*/ 32 w 66"/>
                  <a:gd name="T15" fmla="*/ 12 h 108"/>
                  <a:gd name="T16" fmla="*/ 32 w 66"/>
                  <a:gd name="T17" fmla="*/ 12 h 108"/>
                  <a:gd name="T18" fmla="*/ 40 w 66"/>
                  <a:gd name="T19" fmla="*/ 12 h 108"/>
                  <a:gd name="T20" fmla="*/ 44 w 66"/>
                  <a:gd name="T21" fmla="*/ 14 h 108"/>
                  <a:gd name="T22" fmla="*/ 48 w 66"/>
                  <a:gd name="T23" fmla="*/ 18 h 108"/>
                  <a:gd name="T24" fmla="*/ 50 w 66"/>
                  <a:gd name="T25" fmla="*/ 22 h 108"/>
                  <a:gd name="T26" fmla="*/ 52 w 66"/>
                  <a:gd name="T27" fmla="*/ 32 h 108"/>
                  <a:gd name="T28" fmla="*/ 54 w 66"/>
                  <a:gd name="T29" fmla="*/ 40 h 108"/>
                  <a:gd name="T30" fmla="*/ 54 w 66"/>
                  <a:gd name="T31" fmla="*/ 40 h 108"/>
                  <a:gd name="T32" fmla="*/ 52 w 66"/>
                  <a:gd name="T33" fmla="*/ 52 h 108"/>
                  <a:gd name="T34" fmla="*/ 48 w 66"/>
                  <a:gd name="T35" fmla="*/ 60 h 108"/>
                  <a:gd name="T36" fmla="*/ 42 w 66"/>
                  <a:gd name="T37" fmla="*/ 66 h 108"/>
                  <a:gd name="T38" fmla="*/ 38 w 66"/>
                  <a:gd name="T39" fmla="*/ 68 h 108"/>
                  <a:gd name="T40" fmla="*/ 32 w 66"/>
                  <a:gd name="T41" fmla="*/ 70 h 108"/>
                  <a:gd name="T42" fmla="*/ 32 w 66"/>
                  <a:gd name="T43" fmla="*/ 70 h 108"/>
                  <a:gd name="T44" fmla="*/ 26 w 66"/>
                  <a:gd name="T45" fmla="*/ 68 h 108"/>
                  <a:gd name="T46" fmla="*/ 20 w 66"/>
                  <a:gd name="T47" fmla="*/ 64 h 108"/>
                  <a:gd name="T48" fmla="*/ 14 w 66"/>
                  <a:gd name="T49" fmla="*/ 56 h 108"/>
                  <a:gd name="T50" fmla="*/ 12 w 66"/>
                  <a:gd name="T51" fmla="*/ 50 h 108"/>
                  <a:gd name="T52" fmla="*/ 12 w 66"/>
                  <a:gd name="T53" fmla="*/ 44 h 108"/>
                  <a:gd name="T54" fmla="*/ 12 w 66"/>
                  <a:gd name="T55" fmla="*/ 44 h 108"/>
                  <a:gd name="T56" fmla="*/ 0 w 66"/>
                  <a:gd name="T57" fmla="*/ 108 h 108"/>
                  <a:gd name="T58" fmla="*/ 12 w 66"/>
                  <a:gd name="T59" fmla="*/ 108 h 108"/>
                  <a:gd name="T60" fmla="*/ 12 w 66"/>
                  <a:gd name="T61" fmla="*/ 70 h 108"/>
                  <a:gd name="T62" fmla="*/ 14 w 66"/>
                  <a:gd name="T63" fmla="*/ 70 h 108"/>
                  <a:gd name="T64" fmla="*/ 14 w 66"/>
                  <a:gd name="T65" fmla="*/ 70 h 108"/>
                  <a:gd name="T66" fmla="*/ 16 w 66"/>
                  <a:gd name="T67" fmla="*/ 74 h 108"/>
                  <a:gd name="T68" fmla="*/ 20 w 66"/>
                  <a:gd name="T69" fmla="*/ 78 h 108"/>
                  <a:gd name="T70" fmla="*/ 26 w 66"/>
                  <a:gd name="T71" fmla="*/ 80 h 108"/>
                  <a:gd name="T72" fmla="*/ 34 w 66"/>
                  <a:gd name="T73" fmla="*/ 80 h 108"/>
                  <a:gd name="T74" fmla="*/ 34 w 66"/>
                  <a:gd name="T75" fmla="*/ 80 h 108"/>
                  <a:gd name="T76" fmla="*/ 42 w 66"/>
                  <a:gd name="T77" fmla="*/ 80 h 108"/>
                  <a:gd name="T78" fmla="*/ 50 w 66"/>
                  <a:gd name="T79" fmla="*/ 76 h 108"/>
                  <a:gd name="T80" fmla="*/ 54 w 66"/>
                  <a:gd name="T81" fmla="*/ 72 h 108"/>
                  <a:gd name="T82" fmla="*/ 60 w 66"/>
                  <a:gd name="T83" fmla="*/ 66 h 108"/>
                  <a:gd name="T84" fmla="*/ 62 w 66"/>
                  <a:gd name="T85" fmla="*/ 60 h 108"/>
                  <a:gd name="T86" fmla="*/ 64 w 66"/>
                  <a:gd name="T87" fmla="*/ 52 h 108"/>
                  <a:gd name="T88" fmla="*/ 66 w 66"/>
                  <a:gd name="T89" fmla="*/ 38 h 108"/>
                  <a:gd name="T90" fmla="*/ 66 w 66"/>
                  <a:gd name="T91" fmla="*/ 38 h 108"/>
                  <a:gd name="T92" fmla="*/ 64 w 66"/>
                  <a:gd name="T93" fmla="*/ 24 h 108"/>
                  <a:gd name="T94" fmla="*/ 62 w 66"/>
                  <a:gd name="T95" fmla="*/ 16 h 108"/>
                  <a:gd name="T96" fmla="*/ 58 w 66"/>
                  <a:gd name="T97" fmla="*/ 12 h 108"/>
                  <a:gd name="T98" fmla="*/ 54 w 66"/>
                  <a:gd name="T99" fmla="*/ 6 h 108"/>
                  <a:gd name="T100" fmla="*/ 48 w 66"/>
                  <a:gd name="T101" fmla="*/ 4 h 108"/>
                  <a:gd name="T102" fmla="*/ 42 w 66"/>
                  <a:gd name="T103" fmla="*/ 2 h 108"/>
                  <a:gd name="T104" fmla="*/ 34 w 66"/>
                  <a:gd name="T105" fmla="*/ 0 h 108"/>
                  <a:gd name="T106" fmla="*/ 34 w 66"/>
                  <a:gd name="T107" fmla="*/ 0 h 108"/>
                  <a:gd name="T108" fmla="*/ 26 w 66"/>
                  <a:gd name="T109" fmla="*/ 2 h 108"/>
                  <a:gd name="T110" fmla="*/ 20 w 66"/>
                  <a:gd name="T111" fmla="*/ 6 h 108"/>
                  <a:gd name="T112" fmla="*/ 16 w 66"/>
                  <a:gd name="T113" fmla="*/ 10 h 108"/>
                  <a:gd name="T114" fmla="*/ 12 w 66"/>
                  <a:gd name="T115" fmla="*/ 14 h 108"/>
                  <a:gd name="T116" fmla="*/ 12 w 66"/>
                  <a:gd name="T117" fmla="*/ 14 h 108"/>
                  <a:gd name="T118" fmla="*/ 12 w 66"/>
                  <a:gd name="T119" fmla="*/ 2 h 108"/>
                  <a:gd name="T120" fmla="*/ 0 w 66"/>
                  <a:gd name="T121" fmla="*/ 2 h 108"/>
                  <a:gd name="T122" fmla="*/ 0 w 66"/>
                  <a:gd name="T123" fmla="*/ 108 h 1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6"/>
                  <a:gd name="T187" fmla="*/ 0 h 108"/>
                  <a:gd name="T188" fmla="*/ 66 w 66"/>
                  <a:gd name="T189" fmla="*/ 108 h 10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6" h="108">
                    <a:moveTo>
                      <a:pt x="12" y="44"/>
                    </a:moveTo>
                    <a:lnTo>
                      <a:pt x="12" y="44"/>
                    </a:lnTo>
                    <a:lnTo>
                      <a:pt x="12" y="34"/>
                    </a:lnTo>
                    <a:lnTo>
                      <a:pt x="16" y="24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2"/>
                    </a:lnTo>
                    <a:lnTo>
                      <a:pt x="32" y="12"/>
                    </a:lnTo>
                    <a:lnTo>
                      <a:pt x="40" y="12"/>
                    </a:lnTo>
                    <a:lnTo>
                      <a:pt x="44" y="14"/>
                    </a:lnTo>
                    <a:lnTo>
                      <a:pt x="48" y="18"/>
                    </a:lnTo>
                    <a:lnTo>
                      <a:pt x="50" y="22"/>
                    </a:lnTo>
                    <a:lnTo>
                      <a:pt x="52" y="32"/>
                    </a:lnTo>
                    <a:lnTo>
                      <a:pt x="54" y="40"/>
                    </a:lnTo>
                    <a:lnTo>
                      <a:pt x="52" y="52"/>
                    </a:lnTo>
                    <a:lnTo>
                      <a:pt x="48" y="60"/>
                    </a:lnTo>
                    <a:lnTo>
                      <a:pt x="42" y="66"/>
                    </a:lnTo>
                    <a:lnTo>
                      <a:pt x="38" y="68"/>
                    </a:lnTo>
                    <a:lnTo>
                      <a:pt x="32" y="70"/>
                    </a:lnTo>
                    <a:lnTo>
                      <a:pt x="26" y="68"/>
                    </a:lnTo>
                    <a:lnTo>
                      <a:pt x="20" y="64"/>
                    </a:lnTo>
                    <a:lnTo>
                      <a:pt x="14" y="56"/>
                    </a:lnTo>
                    <a:lnTo>
                      <a:pt x="12" y="50"/>
                    </a:lnTo>
                    <a:lnTo>
                      <a:pt x="12" y="44"/>
                    </a:lnTo>
                    <a:close/>
                    <a:moveTo>
                      <a:pt x="0" y="108"/>
                    </a:moveTo>
                    <a:lnTo>
                      <a:pt x="12" y="108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6" y="74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2" y="80"/>
                    </a:lnTo>
                    <a:lnTo>
                      <a:pt x="50" y="76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2" y="60"/>
                    </a:lnTo>
                    <a:lnTo>
                      <a:pt x="64" y="52"/>
                    </a:lnTo>
                    <a:lnTo>
                      <a:pt x="66" y="38"/>
                    </a:lnTo>
                    <a:lnTo>
                      <a:pt x="64" y="24"/>
                    </a:lnTo>
                    <a:lnTo>
                      <a:pt x="62" y="16"/>
                    </a:lnTo>
                    <a:lnTo>
                      <a:pt x="58" y="12"/>
                    </a:lnTo>
                    <a:lnTo>
                      <a:pt x="54" y="6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6" y="10"/>
                    </a:lnTo>
                    <a:lnTo>
                      <a:pt x="12" y="14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4" name="Rectangle 283"/>
              <p:cNvSpPr>
                <a:spLocks noChangeArrowheads="1"/>
              </p:cNvSpPr>
              <p:nvPr/>
            </p:nvSpPr>
            <p:spPr bwMode="auto">
              <a:xfrm>
                <a:off x="3542" y="1372"/>
                <a:ext cx="12" cy="1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5" name="Freeform 284"/>
              <p:cNvSpPr>
                <a:spLocks noEditPoints="1"/>
              </p:cNvSpPr>
              <p:nvPr/>
            </p:nvSpPr>
            <p:spPr bwMode="auto">
              <a:xfrm>
                <a:off x="3568" y="1398"/>
                <a:ext cx="72" cy="80"/>
              </a:xfrm>
              <a:custGeom>
                <a:avLst/>
                <a:gdLst>
                  <a:gd name="T0" fmla="*/ 16 w 72"/>
                  <a:gd name="T1" fmla="*/ 26 h 80"/>
                  <a:gd name="T2" fmla="*/ 20 w 72"/>
                  <a:gd name="T3" fmla="*/ 16 h 80"/>
                  <a:gd name="T4" fmla="*/ 34 w 72"/>
                  <a:gd name="T5" fmla="*/ 12 h 80"/>
                  <a:gd name="T6" fmla="*/ 42 w 72"/>
                  <a:gd name="T7" fmla="*/ 12 h 80"/>
                  <a:gd name="T8" fmla="*/ 50 w 72"/>
                  <a:gd name="T9" fmla="*/ 18 h 80"/>
                  <a:gd name="T10" fmla="*/ 52 w 72"/>
                  <a:gd name="T11" fmla="*/ 24 h 80"/>
                  <a:gd name="T12" fmla="*/ 50 w 72"/>
                  <a:gd name="T13" fmla="*/ 30 h 80"/>
                  <a:gd name="T14" fmla="*/ 24 w 72"/>
                  <a:gd name="T15" fmla="*/ 34 h 80"/>
                  <a:gd name="T16" fmla="*/ 16 w 72"/>
                  <a:gd name="T17" fmla="*/ 36 h 80"/>
                  <a:gd name="T18" fmla="*/ 8 w 72"/>
                  <a:gd name="T19" fmla="*/ 42 h 80"/>
                  <a:gd name="T20" fmla="*/ 2 w 72"/>
                  <a:gd name="T21" fmla="*/ 52 h 80"/>
                  <a:gd name="T22" fmla="*/ 0 w 72"/>
                  <a:gd name="T23" fmla="*/ 58 h 80"/>
                  <a:gd name="T24" fmla="*/ 8 w 72"/>
                  <a:gd name="T25" fmla="*/ 74 h 80"/>
                  <a:gd name="T26" fmla="*/ 24 w 72"/>
                  <a:gd name="T27" fmla="*/ 80 h 80"/>
                  <a:gd name="T28" fmla="*/ 34 w 72"/>
                  <a:gd name="T29" fmla="*/ 78 h 80"/>
                  <a:gd name="T30" fmla="*/ 48 w 72"/>
                  <a:gd name="T31" fmla="*/ 72 h 80"/>
                  <a:gd name="T32" fmla="*/ 52 w 72"/>
                  <a:gd name="T33" fmla="*/ 68 h 80"/>
                  <a:gd name="T34" fmla="*/ 54 w 72"/>
                  <a:gd name="T35" fmla="*/ 76 h 80"/>
                  <a:gd name="T36" fmla="*/ 66 w 72"/>
                  <a:gd name="T37" fmla="*/ 80 h 80"/>
                  <a:gd name="T38" fmla="*/ 72 w 72"/>
                  <a:gd name="T39" fmla="*/ 78 h 80"/>
                  <a:gd name="T40" fmla="*/ 72 w 72"/>
                  <a:gd name="T41" fmla="*/ 68 h 80"/>
                  <a:gd name="T42" fmla="*/ 68 w 72"/>
                  <a:gd name="T43" fmla="*/ 70 h 80"/>
                  <a:gd name="T44" fmla="*/ 64 w 72"/>
                  <a:gd name="T45" fmla="*/ 64 h 80"/>
                  <a:gd name="T46" fmla="*/ 64 w 72"/>
                  <a:gd name="T47" fmla="*/ 22 h 80"/>
                  <a:gd name="T48" fmla="*/ 60 w 72"/>
                  <a:gd name="T49" fmla="*/ 10 h 80"/>
                  <a:gd name="T50" fmla="*/ 52 w 72"/>
                  <a:gd name="T51" fmla="*/ 4 h 80"/>
                  <a:gd name="T52" fmla="*/ 36 w 72"/>
                  <a:gd name="T53" fmla="*/ 0 h 80"/>
                  <a:gd name="T54" fmla="*/ 24 w 72"/>
                  <a:gd name="T55" fmla="*/ 2 h 80"/>
                  <a:gd name="T56" fmla="*/ 10 w 72"/>
                  <a:gd name="T57" fmla="*/ 10 h 80"/>
                  <a:gd name="T58" fmla="*/ 6 w 72"/>
                  <a:gd name="T59" fmla="*/ 20 h 80"/>
                  <a:gd name="T60" fmla="*/ 16 w 72"/>
                  <a:gd name="T61" fmla="*/ 26 h 80"/>
                  <a:gd name="T62" fmla="*/ 50 w 72"/>
                  <a:gd name="T63" fmla="*/ 52 h 80"/>
                  <a:gd name="T64" fmla="*/ 44 w 72"/>
                  <a:gd name="T65" fmla="*/ 64 h 80"/>
                  <a:gd name="T66" fmla="*/ 28 w 72"/>
                  <a:gd name="T67" fmla="*/ 70 h 80"/>
                  <a:gd name="T68" fmla="*/ 22 w 72"/>
                  <a:gd name="T69" fmla="*/ 68 h 80"/>
                  <a:gd name="T70" fmla="*/ 14 w 72"/>
                  <a:gd name="T71" fmla="*/ 62 h 80"/>
                  <a:gd name="T72" fmla="*/ 14 w 72"/>
                  <a:gd name="T73" fmla="*/ 56 h 80"/>
                  <a:gd name="T74" fmla="*/ 20 w 72"/>
                  <a:gd name="T75" fmla="*/ 48 h 80"/>
                  <a:gd name="T76" fmla="*/ 30 w 72"/>
                  <a:gd name="T77" fmla="*/ 44 h 80"/>
                  <a:gd name="T78" fmla="*/ 46 w 72"/>
                  <a:gd name="T79" fmla="*/ 42 h 80"/>
                  <a:gd name="T80" fmla="*/ 50 w 72"/>
                  <a:gd name="T81" fmla="*/ 52 h 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2"/>
                  <a:gd name="T124" fmla="*/ 0 h 80"/>
                  <a:gd name="T125" fmla="*/ 72 w 72"/>
                  <a:gd name="T126" fmla="*/ 80 h 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2" h="80">
                    <a:moveTo>
                      <a:pt x="16" y="26"/>
                    </a:moveTo>
                    <a:lnTo>
                      <a:pt x="16" y="26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4" y="12"/>
                    </a:lnTo>
                    <a:lnTo>
                      <a:pt x="34" y="12"/>
                    </a:lnTo>
                    <a:lnTo>
                      <a:pt x="42" y="12"/>
                    </a:lnTo>
                    <a:lnTo>
                      <a:pt x="46" y="14"/>
                    </a:lnTo>
                    <a:lnTo>
                      <a:pt x="50" y="18"/>
                    </a:lnTo>
                    <a:lnTo>
                      <a:pt x="52" y="24"/>
                    </a:lnTo>
                    <a:lnTo>
                      <a:pt x="50" y="28"/>
                    </a:lnTo>
                    <a:lnTo>
                      <a:pt x="50" y="30"/>
                    </a:lnTo>
                    <a:lnTo>
                      <a:pt x="44" y="32"/>
                    </a:lnTo>
                    <a:lnTo>
                      <a:pt x="24" y="34"/>
                    </a:lnTo>
                    <a:lnTo>
                      <a:pt x="16" y="36"/>
                    </a:lnTo>
                    <a:lnTo>
                      <a:pt x="12" y="38"/>
                    </a:lnTo>
                    <a:lnTo>
                      <a:pt x="8" y="42"/>
                    </a:lnTo>
                    <a:lnTo>
                      <a:pt x="4" y="46"/>
                    </a:lnTo>
                    <a:lnTo>
                      <a:pt x="2" y="52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4"/>
                    </a:lnTo>
                    <a:lnTo>
                      <a:pt x="14" y="78"/>
                    </a:lnTo>
                    <a:lnTo>
                      <a:pt x="24" y="80"/>
                    </a:lnTo>
                    <a:lnTo>
                      <a:pt x="34" y="78"/>
                    </a:lnTo>
                    <a:lnTo>
                      <a:pt x="42" y="76"/>
                    </a:lnTo>
                    <a:lnTo>
                      <a:pt x="48" y="72"/>
                    </a:lnTo>
                    <a:lnTo>
                      <a:pt x="52" y="68"/>
                    </a:lnTo>
                    <a:lnTo>
                      <a:pt x="52" y="72"/>
                    </a:lnTo>
                    <a:lnTo>
                      <a:pt x="54" y="76"/>
                    </a:lnTo>
                    <a:lnTo>
                      <a:pt x="58" y="78"/>
                    </a:lnTo>
                    <a:lnTo>
                      <a:pt x="66" y="80"/>
                    </a:lnTo>
                    <a:lnTo>
                      <a:pt x="72" y="78"/>
                    </a:lnTo>
                    <a:lnTo>
                      <a:pt x="72" y="68"/>
                    </a:lnTo>
                    <a:lnTo>
                      <a:pt x="68" y="70"/>
                    </a:lnTo>
                    <a:lnTo>
                      <a:pt x="64" y="68"/>
                    </a:lnTo>
                    <a:lnTo>
                      <a:pt x="64" y="64"/>
                    </a:lnTo>
                    <a:lnTo>
                      <a:pt x="64" y="22"/>
                    </a:lnTo>
                    <a:lnTo>
                      <a:pt x="62" y="16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52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8" y="14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16" y="26"/>
                    </a:lnTo>
                    <a:close/>
                    <a:moveTo>
                      <a:pt x="50" y="52"/>
                    </a:moveTo>
                    <a:lnTo>
                      <a:pt x="50" y="52"/>
                    </a:lnTo>
                    <a:lnTo>
                      <a:pt x="48" y="58"/>
                    </a:lnTo>
                    <a:lnTo>
                      <a:pt x="44" y="64"/>
                    </a:lnTo>
                    <a:lnTo>
                      <a:pt x="36" y="68"/>
                    </a:lnTo>
                    <a:lnTo>
                      <a:pt x="28" y="70"/>
                    </a:lnTo>
                    <a:lnTo>
                      <a:pt x="22" y="68"/>
                    </a:lnTo>
                    <a:lnTo>
                      <a:pt x="18" y="66"/>
                    </a:lnTo>
                    <a:lnTo>
                      <a:pt x="14" y="62"/>
                    </a:lnTo>
                    <a:lnTo>
                      <a:pt x="14" y="56"/>
                    </a:lnTo>
                    <a:lnTo>
                      <a:pt x="16" y="50"/>
                    </a:lnTo>
                    <a:lnTo>
                      <a:pt x="20" y="48"/>
                    </a:lnTo>
                    <a:lnTo>
                      <a:pt x="24" y="46"/>
                    </a:lnTo>
                    <a:lnTo>
                      <a:pt x="30" y="44"/>
                    </a:lnTo>
                    <a:lnTo>
                      <a:pt x="46" y="42"/>
                    </a:lnTo>
                    <a:lnTo>
                      <a:pt x="50" y="40"/>
                    </a:lnTo>
                    <a:lnTo>
                      <a:pt x="5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6" name="Freeform 285"/>
              <p:cNvSpPr>
                <a:spLocks/>
              </p:cNvSpPr>
              <p:nvPr/>
            </p:nvSpPr>
            <p:spPr bwMode="auto">
              <a:xfrm>
                <a:off x="3652" y="1398"/>
                <a:ext cx="62" cy="78"/>
              </a:xfrm>
              <a:custGeom>
                <a:avLst/>
                <a:gdLst>
                  <a:gd name="T0" fmla="*/ 62 w 62"/>
                  <a:gd name="T1" fmla="*/ 26 h 78"/>
                  <a:gd name="T2" fmla="*/ 62 w 62"/>
                  <a:gd name="T3" fmla="*/ 26 h 78"/>
                  <a:gd name="T4" fmla="*/ 62 w 62"/>
                  <a:gd name="T5" fmla="*/ 20 h 78"/>
                  <a:gd name="T6" fmla="*/ 60 w 62"/>
                  <a:gd name="T7" fmla="*/ 14 h 78"/>
                  <a:gd name="T8" fmla="*/ 56 w 62"/>
                  <a:gd name="T9" fmla="*/ 10 h 78"/>
                  <a:gd name="T10" fmla="*/ 54 w 62"/>
                  <a:gd name="T11" fmla="*/ 6 h 78"/>
                  <a:gd name="T12" fmla="*/ 44 w 62"/>
                  <a:gd name="T13" fmla="*/ 2 h 78"/>
                  <a:gd name="T14" fmla="*/ 36 w 62"/>
                  <a:gd name="T15" fmla="*/ 0 h 78"/>
                  <a:gd name="T16" fmla="*/ 36 w 62"/>
                  <a:gd name="T17" fmla="*/ 0 h 78"/>
                  <a:gd name="T18" fmla="*/ 28 w 62"/>
                  <a:gd name="T19" fmla="*/ 2 h 78"/>
                  <a:gd name="T20" fmla="*/ 20 w 62"/>
                  <a:gd name="T21" fmla="*/ 6 h 78"/>
                  <a:gd name="T22" fmla="*/ 16 w 62"/>
                  <a:gd name="T23" fmla="*/ 10 h 78"/>
                  <a:gd name="T24" fmla="*/ 14 w 62"/>
                  <a:gd name="T25" fmla="*/ 14 h 78"/>
                  <a:gd name="T26" fmla="*/ 12 w 62"/>
                  <a:gd name="T27" fmla="*/ 14 h 78"/>
                  <a:gd name="T28" fmla="*/ 12 w 62"/>
                  <a:gd name="T29" fmla="*/ 2 h 78"/>
                  <a:gd name="T30" fmla="*/ 0 w 62"/>
                  <a:gd name="T31" fmla="*/ 2 h 78"/>
                  <a:gd name="T32" fmla="*/ 0 w 62"/>
                  <a:gd name="T33" fmla="*/ 78 h 78"/>
                  <a:gd name="T34" fmla="*/ 14 w 62"/>
                  <a:gd name="T35" fmla="*/ 78 h 78"/>
                  <a:gd name="T36" fmla="*/ 14 w 62"/>
                  <a:gd name="T37" fmla="*/ 36 h 78"/>
                  <a:gd name="T38" fmla="*/ 14 w 62"/>
                  <a:gd name="T39" fmla="*/ 36 h 78"/>
                  <a:gd name="T40" fmla="*/ 14 w 62"/>
                  <a:gd name="T41" fmla="*/ 30 h 78"/>
                  <a:gd name="T42" fmla="*/ 16 w 62"/>
                  <a:gd name="T43" fmla="*/ 24 h 78"/>
                  <a:gd name="T44" fmla="*/ 20 w 62"/>
                  <a:gd name="T45" fmla="*/ 16 h 78"/>
                  <a:gd name="T46" fmla="*/ 28 w 62"/>
                  <a:gd name="T47" fmla="*/ 12 h 78"/>
                  <a:gd name="T48" fmla="*/ 34 w 62"/>
                  <a:gd name="T49" fmla="*/ 12 h 78"/>
                  <a:gd name="T50" fmla="*/ 34 w 62"/>
                  <a:gd name="T51" fmla="*/ 12 h 78"/>
                  <a:gd name="T52" fmla="*/ 42 w 62"/>
                  <a:gd name="T53" fmla="*/ 14 h 78"/>
                  <a:gd name="T54" fmla="*/ 46 w 62"/>
                  <a:gd name="T55" fmla="*/ 16 h 78"/>
                  <a:gd name="T56" fmla="*/ 48 w 62"/>
                  <a:gd name="T57" fmla="*/ 24 h 78"/>
                  <a:gd name="T58" fmla="*/ 50 w 62"/>
                  <a:gd name="T59" fmla="*/ 32 h 78"/>
                  <a:gd name="T60" fmla="*/ 50 w 62"/>
                  <a:gd name="T61" fmla="*/ 78 h 78"/>
                  <a:gd name="T62" fmla="*/ 62 w 62"/>
                  <a:gd name="T63" fmla="*/ 78 h 78"/>
                  <a:gd name="T64" fmla="*/ 62 w 62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78"/>
                  <a:gd name="T101" fmla="*/ 62 w 62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78">
                    <a:moveTo>
                      <a:pt x="62" y="26"/>
                    </a:moveTo>
                    <a:lnTo>
                      <a:pt x="62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4" y="6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0" y="6"/>
                    </a:lnTo>
                    <a:lnTo>
                      <a:pt x="16" y="10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78"/>
                    </a:lnTo>
                    <a:lnTo>
                      <a:pt x="14" y="78"/>
                    </a:lnTo>
                    <a:lnTo>
                      <a:pt x="14" y="36"/>
                    </a:lnTo>
                    <a:lnTo>
                      <a:pt x="14" y="30"/>
                    </a:lnTo>
                    <a:lnTo>
                      <a:pt x="16" y="24"/>
                    </a:lnTo>
                    <a:lnTo>
                      <a:pt x="20" y="16"/>
                    </a:lnTo>
                    <a:lnTo>
                      <a:pt x="28" y="12"/>
                    </a:lnTo>
                    <a:lnTo>
                      <a:pt x="34" y="12"/>
                    </a:lnTo>
                    <a:lnTo>
                      <a:pt x="42" y="14"/>
                    </a:lnTo>
                    <a:lnTo>
                      <a:pt x="46" y="16"/>
                    </a:lnTo>
                    <a:lnTo>
                      <a:pt x="48" y="24"/>
                    </a:lnTo>
                    <a:lnTo>
                      <a:pt x="50" y="32"/>
                    </a:lnTo>
                    <a:lnTo>
                      <a:pt x="50" y="78"/>
                    </a:lnTo>
                    <a:lnTo>
                      <a:pt x="62" y="78"/>
                    </a:lnTo>
                    <a:lnTo>
                      <a:pt x="6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7" name="Freeform 286"/>
              <p:cNvSpPr>
                <a:spLocks noEditPoints="1"/>
              </p:cNvSpPr>
              <p:nvPr/>
            </p:nvSpPr>
            <p:spPr bwMode="auto">
              <a:xfrm>
                <a:off x="3730" y="1398"/>
                <a:ext cx="68" cy="80"/>
              </a:xfrm>
              <a:custGeom>
                <a:avLst/>
                <a:gdLst>
                  <a:gd name="T0" fmla="*/ 54 w 68"/>
                  <a:gd name="T1" fmla="*/ 54 h 80"/>
                  <a:gd name="T2" fmla="*/ 54 w 68"/>
                  <a:gd name="T3" fmla="*/ 54 h 80"/>
                  <a:gd name="T4" fmla="*/ 52 w 68"/>
                  <a:gd name="T5" fmla="*/ 60 h 80"/>
                  <a:gd name="T6" fmla="*/ 48 w 68"/>
                  <a:gd name="T7" fmla="*/ 64 h 80"/>
                  <a:gd name="T8" fmla="*/ 42 w 68"/>
                  <a:gd name="T9" fmla="*/ 68 h 80"/>
                  <a:gd name="T10" fmla="*/ 34 w 68"/>
                  <a:gd name="T11" fmla="*/ 70 h 80"/>
                  <a:gd name="T12" fmla="*/ 34 w 68"/>
                  <a:gd name="T13" fmla="*/ 70 h 80"/>
                  <a:gd name="T14" fmla="*/ 26 w 68"/>
                  <a:gd name="T15" fmla="*/ 68 h 80"/>
                  <a:gd name="T16" fmla="*/ 18 w 68"/>
                  <a:gd name="T17" fmla="*/ 62 h 80"/>
                  <a:gd name="T18" fmla="*/ 14 w 68"/>
                  <a:gd name="T19" fmla="*/ 54 h 80"/>
                  <a:gd name="T20" fmla="*/ 12 w 68"/>
                  <a:gd name="T21" fmla="*/ 44 h 80"/>
                  <a:gd name="T22" fmla="*/ 68 w 68"/>
                  <a:gd name="T23" fmla="*/ 44 h 80"/>
                  <a:gd name="T24" fmla="*/ 68 w 68"/>
                  <a:gd name="T25" fmla="*/ 44 h 80"/>
                  <a:gd name="T26" fmla="*/ 66 w 68"/>
                  <a:gd name="T27" fmla="*/ 26 h 80"/>
                  <a:gd name="T28" fmla="*/ 64 w 68"/>
                  <a:gd name="T29" fmla="*/ 18 h 80"/>
                  <a:gd name="T30" fmla="*/ 60 w 68"/>
                  <a:gd name="T31" fmla="*/ 12 h 80"/>
                  <a:gd name="T32" fmla="*/ 56 w 68"/>
                  <a:gd name="T33" fmla="*/ 8 h 80"/>
                  <a:gd name="T34" fmla="*/ 50 w 68"/>
                  <a:gd name="T35" fmla="*/ 4 h 80"/>
                  <a:gd name="T36" fmla="*/ 42 w 68"/>
                  <a:gd name="T37" fmla="*/ 2 h 80"/>
                  <a:gd name="T38" fmla="*/ 36 w 68"/>
                  <a:gd name="T39" fmla="*/ 0 h 80"/>
                  <a:gd name="T40" fmla="*/ 36 w 68"/>
                  <a:gd name="T41" fmla="*/ 0 h 80"/>
                  <a:gd name="T42" fmla="*/ 26 w 68"/>
                  <a:gd name="T43" fmla="*/ 2 h 80"/>
                  <a:gd name="T44" fmla="*/ 20 w 68"/>
                  <a:gd name="T45" fmla="*/ 4 h 80"/>
                  <a:gd name="T46" fmla="*/ 14 w 68"/>
                  <a:gd name="T47" fmla="*/ 8 h 80"/>
                  <a:gd name="T48" fmla="*/ 8 w 68"/>
                  <a:gd name="T49" fmla="*/ 12 h 80"/>
                  <a:gd name="T50" fmla="*/ 4 w 68"/>
                  <a:gd name="T51" fmla="*/ 18 h 80"/>
                  <a:gd name="T52" fmla="*/ 2 w 68"/>
                  <a:gd name="T53" fmla="*/ 26 h 80"/>
                  <a:gd name="T54" fmla="*/ 0 w 68"/>
                  <a:gd name="T55" fmla="*/ 42 h 80"/>
                  <a:gd name="T56" fmla="*/ 0 w 68"/>
                  <a:gd name="T57" fmla="*/ 42 h 80"/>
                  <a:gd name="T58" fmla="*/ 0 w 68"/>
                  <a:gd name="T59" fmla="*/ 50 h 80"/>
                  <a:gd name="T60" fmla="*/ 2 w 68"/>
                  <a:gd name="T61" fmla="*/ 58 h 80"/>
                  <a:gd name="T62" fmla="*/ 4 w 68"/>
                  <a:gd name="T63" fmla="*/ 64 h 80"/>
                  <a:gd name="T64" fmla="*/ 8 w 68"/>
                  <a:gd name="T65" fmla="*/ 70 h 80"/>
                  <a:gd name="T66" fmla="*/ 12 w 68"/>
                  <a:gd name="T67" fmla="*/ 74 h 80"/>
                  <a:gd name="T68" fmla="*/ 18 w 68"/>
                  <a:gd name="T69" fmla="*/ 78 h 80"/>
                  <a:gd name="T70" fmla="*/ 26 w 68"/>
                  <a:gd name="T71" fmla="*/ 80 h 80"/>
                  <a:gd name="T72" fmla="*/ 32 w 68"/>
                  <a:gd name="T73" fmla="*/ 80 h 80"/>
                  <a:gd name="T74" fmla="*/ 32 w 68"/>
                  <a:gd name="T75" fmla="*/ 80 h 80"/>
                  <a:gd name="T76" fmla="*/ 46 w 68"/>
                  <a:gd name="T77" fmla="*/ 78 h 80"/>
                  <a:gd name="T78" fmla="*/ 54 w 68"/>
                  <a:gd name="T79" fmla="*/ 74 h 80"/>
                  <a:gd name="T80" fmla="*/ 54 w 68"/>
                  <a:gd name="T81" fmla="*/ 74 h 80"/>
                  <a:gd name="T82" fmla="*/ 60 w 68"/>
                  <a:gd name="T83" fmla="*/ 70 h 80"/>
                  <a:gd name="T84" fmla="*/ 64 w 68"/>
                  <a:gd name="T85" fmla="*/ 64 h 80"/>
                  <a:gd name="T86" fmla="*/ 66 w 68"/>
                  <a:gd name="T87" fmla="*/ 54 h 80"/>
                  <a:gd name="T88" fmla="*/ 54 w 68"/>
                  <a:gd name="T89" fmla="*/ 54 h 80"/>
                  <a:gd name="T90" fmla="*/ 12 w 68"/>
                  <a:gd name="T91" fmla="*/ 34 h 80"/>
                  <a:gd name="T92" fmla="*/ 12 w 68"/>
                  <a:gd name="T93" fmla="*/ 34 h 80"/>
                  <a:gd name="T94" fmla="*/ 14 w 68"/>
                  <a:gd name="T95" fmla="*/ 26 h 80"/>
                  <a:gd name="T96" fmla="*/ 18 w 68"/>
                  <a:gd name="T97" fmla="*/ 18 h 80"/>
                  <a:gd name="T98" fmla="*/ 26 w 68"/>
                  <a:gd name="T99" fmla="*/ 14 h 80"/>
                  <a:gd name="T100" fmla="*/ 34 w 68"/>
                  <a:gd name="T101" fmla="*/ 12 h 80"/>
                  <a:gd name="T102" fmla="*/ 34 w 68"/>
                  <a:gd name="T103" fmla="*/ 12 h 80"/>
                  <a:gd name="T104" fmla="*/ 44 w 68"/>
                  <a:gd name="T105" fmla="*/ 14 h 80"/>
                  <a:gd name="T106" fmla="*/ 50 w 68"/>
                  <a:gd name="T107" fmla="*/ 18 h 80"/>
                  <a:gd name="T108" fmla="*/ 54 w 68"/>
                  <a:gd name="T109" fmla="*/ 26 h 80"/>
                  <a:gd name="T110" fmla="*/ 54 w 68"/>
                  <a:gd name="T111" fmla="*/ 34 h 80"/>
                  <a:gd name="T112" fmla="*/ 12 w 68"/>
                  <a:gd name="T113" fmla="*/ 34 h 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"/>
                  <a:gd name="T172" fmla="*/ 0 h 80"/>
                  <a:gd name="T173" fmla="*/ 68 w 68"/>
                  <a:gd name="T174" fmla="*/ 80 h 8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" h="80">
                    <a:moveTo>
                      <a:pt x="54" y="54"/>
                    </a:moveTo>
                    <a:lnTo>
                      <a:pt x="54" y="54"/>
                    </a:lnTo>
                    <a:lnTo>
                      <a:pt x="52" y="60"/>
                    </a:lnTo>
                    <a:lnTo>
                      <a:pt x="48" y="64"/>
                    </a:lnTo>
                    <a:lnTo>
                      <a:pt x="42" y="68"/>
                    </a:lnTo>
                    <a:lnTo>
                      <a:pt x="34" y="70"/>
                    </a:lnTo>
                    <a:lnTo>
                      <a:pt x="26" y="68"/>
                    </a:lnTo>
                    <a:lnTo>
                      <a:pt x="18" y="62"/>
                    </a:lnTo>
                    <a:lnTo>
                      <a:pt x="14" y="54"/>
                    </a:lnTo>
                    <a:lnTo>
                      <a:pt x="12" y="44"/>
                    </a:lnTo>
                    <a:lnTo>
                      <a:pt x="68" y="44"/>
                    </a:lnTo>
                    <a:lnTo>
                      <a:pt x="66" y="26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2" y="74"/>
                    </a:lnTo>
                    <a:lnTo>
                      <a:pt x="18" y="78"/>
                    </a:lnTo>
                    <a:lnTo>
                      <a:pt x="26" y="80"/>
                    </a:lnTo>
                    <a:lnTo>
                      <a:pt x="32" y="80"/>
                    </a:lnTo>
                    <a:lnTo>
                      <a:pt x="46" y="78"/>
                    </a:lnTo>
                    <a:lnTo>
                      <a:pt x="54" y="74"/>
                    </a:lnTo>
                    <a:lnTo>
                      <a:pt x="60" y="70"/>
                    </a:lnTo>
                    <a:lnTo>
                      <a:pt x="64" y="64"/>
                    </a:lnTo>
                    <a:lnTo>
                      <a:pt x="66" y="54"/>
                    </a:lnTo>
                    <a:lnTo>
                      <a:pt x="54" y="54"/>
                    </a:lnTo>
                    <a:close/>
                    <a:moveTo>
                      <a:pt x="12" y="34"/>
                    </a:moveTo>
                    <a:lnTo>
                      <a:pt x="12" y="34"/>
                    </a:lnTo>
                    <a:lnTo>
                      <a:pt x="14" y="26"/>
                    </a:lnTo>
                    <a:lnTo>
                      <a:pt x="18" y="18"/>
                    </a:lnTo>
                    <a:lnTo>
                      <a:pt x="26" y="14"/>
                    </a:lnTo>
                    <a:lnTo>
                      <a:pt x="34" y="12"/>
                    </a:lnTo>
                    <a:lnTo>
                      <a:pt x="44" y="14"/>
                    </a:lnTo>
                    <a:lnTo>
                      <a:pt x="50" y="18"/>
                    </a:lnTo>
                    <a:lnTo>
                      <a:pt x="54" y="26"/>
                    </a:lnTo>
                    <a:lnTo>
                      <a:pt x="54" y="34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8" name="Freeform 287"/>
              <p:cNvSpPr>
                <a:spLocks/>
              </p:cNvSpPr>
              <p:nvPr/>
            </p:nvSpPr>
            <p:spPr bwMode="auto">
              <a:xfrm>
                <a:off x="3036" y="2834"/>
                <a:ext cx="90" cy="108"/>
              </a:xfrm>
              <a:custGeom>
                <a:avLst/>
                <a:gdLst>
                  <a:gd name="T0" fmla="*/ 90 w 90"/>
                  <a:gd name="T1" fmla="*/ 34 h 108"/>
                  <a:gd name="T2" fmla="*/ 82 w 90"/>
                  <a:gd name="T3" fmla="*/ 16 h 108"/>
                  <a:gd name="T4" fmla="*/ 72 w 90"/>
                  <a:gd name="T5" fmla="*/ 6 h 108"/>
                  <a:gd name="T6" fmla="*/ 56 w 90"/>
                  <a:gd name="T7" fmla="*/ 0 h 108"/>
                  <a:gd name="T8" fmla="*/ 48 w 90"/>
                  <a:gd name="T9" fmla="*/ 0 h 108"/>
                  <a:gd name="T10" fmla="*/ 28 w 90"/>
                  <a:gd name="T11" fmla="*/ 4 h 108"/>
                  <a:gd name="T12" fmla="*/ 12 w 90"/>
                  <a:gd name="T13" fmla="*/ 14 h 108"/>
                  <a:gd name="T14" fmla="*/ 2 w 90"/>
                  <a:gd name="T15" fmla="*/ 32 h 108"/>
                  <a:gd name="T16" fmla="*/ 0 w 90"/>
                  <a:gd name="T17" fmla="*/ 54 h 108"/>
                  <a:gd name="T18" fmla="*/ 0 w 90"/>
                  <a:gd name="T19" fmla="*/ 68 h 108"/>
                  <a:gd name="T20" fmla="*/ 8 w 90"/>
                  <a:gd name="T21" fmla="*/ 88 h 108"/>
                  <a:gd name="T22" fmla="*/ 20 w 90"/>
                  <a:gd name="T23" fmla="*/ 102 h 108"/>
                  <a:gd name="T24" fmla="*/ 36 w 90"/>
                  <a:gd name="T25" fmla="*/ 108 h 108"/>
                  <a:gd name="T26" fmla="*/ 46 w 90"/>
                  <a:gd name="T27" fmla="*/ 108 h 108"/>
                  <a:gd name="T28" fmla="*/ 62 w 90"/>
                  <a:gd name="T29" fmla="*/ 106 h 108"/>
                  <a:gd name="T30" fmla="*/ 76 w 90"/>
                  <a:gd name="T31" fmla="*/ 98 h 108"/>
                  <a:gd name="T32" fmla="*/ 88 w 90"/>
                  <a:gd name="T33" fmla="*/ 80 h 108"/>
                  <a:gd name="T34" fmla="*/ 78 w 90"/>
                  <a:gd name="T35" fmla="*/ 68 h 108"/>
                  <a:gd name="T36" fmla="*/ 74 w 90"/>
                  <a:gd name="T37" fmla="*/ 76 h 108"/>
                  <a:gd name="T38" fmla="*/ 68 w 90"/>
                  <a:gd name="T39" fmla="*/ 88 h 108"/>
                  <a:gd name="T40" fmla="*/ 56 w 90"/>
                  <a:gd name="T41" fmla="*/ 96 h 108"/>
                  <a:gd name="T42" fmla="*/ 48 w 90"/>
                  <a:gd name="T43" fmla="*/ 96 h 108"/>
                  <a:gd name="T44" fmla="*/ 32 w 90"/>
                  <a:gd name="T45" fmla="*/ 94 h 108"/>
                  <a:gd name="T46" fmla="*/ 20 w 90"/>
                  <a:gd name="T47" fmla="*/ 84 h 108"/>
                  <a:gd name="T48" fmla="*/ 16 w 90"/>
                  <a:gd name="T49" fmla="*/ 70 h 108"/>
                  <a:gd name="T50" fmla="*/ 14 w 90"/>
                  <a:gd name="T51" fmla="*/ 54 h 108"/>
                  <a:gd name="T52" fmla="*/ 16 w 90"/>
                  <a:gd name="T53" fmla="*/ 36 h 108"/>
                  <a:gd name="T54" fmla="*/ 24 w 90"/>
                  <a:gd name="T55" fmla="*/ 22 h 108"/>
                  <a:gd name="T56" fmla="*/ 34 w 90"/>
                  <a:gd name="T57" fmla="*/ 14 h 108"/>
                  <a:gd name="T58" fmla="*/ 48 w 90"/>
                  <a:gd name="T59" fmla="*/ 12 h 108"/>
                  <a:gd name="T60" fmla="*/ 56 w 90"/>
                  <a:gd name="T61" fmla="*/ 14 h 108"/>
                  <a:gd name="T62" fmla="*/ 72 w 90"/>
                  <a:gd name="T63" fmla="*/ 22 h 108"/>
                  <a:gd name="T64" fmla="*/ 76 w 90"/>
                  <a:gd name="T65" fmla="*/ 34 h 1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0"/>
                  <a:gd name="T100" fmla="*/ 0 h 108"/>
                  <a:gd name="T101" fmla="*/ 90 w 90"/>
                  <a:gd name="T102" fmla="*/ 108 h 1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0" h="108">
                    <a:moveTo>
                      <a:pt x="90" y="34"/>
                    </a:moveTo>
                    <a:lnTo>
                      <a:pt x="90" y="34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8" y="10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18" y="8"/>
                    </a:lnTo>
                    <a:lnTo>
                      <a:pt x="12" y="14"/>
                    </a:lnTo>
                    <a:lnTo>
                      <a:pt x="6" y="22"/>
                    </a:lnTo>
                    <a:lnTo>
                      <a:pt x="2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4" y="80"/>
                    </a:lnTo>
                    <a:lnTo>
                      <a:pt x="8" y="88"/>
                    </a:lnTo>
                    <a:lnTo>
                      <a:pt x="14" y="96"/>
                    </a:lnTo>
                    <a:lnTo>
                      <a:pt x="20" y="102"/>
                    </a:lnTo>
                    <a:lnTo>
                      <a:pt x="28" y="106"/>
                    </a:lnTo>
                    <a:lnTo>
                      <a:pt x="36" y="108"/>
                    </a:lnTo>
                    <a:lnTo>
                      <a:pt x="46" y="108"/>
                    </a:lnTo>
                    <a:lnTo>
                      <a:pt x="56" y="108"/>
                    </a:lnTo>
                    <a:lnTo>
                      <a:pt x="62" y="106"/>
                    </a:lnTo>
                    <a:lnTo>
                      <a:pt x="68" y="102"/>
                    </a:lnTo>
                    <a:lnTo>
                      <a:pt x="76" y="98"/>
                    </a:lnTo>
                    <a:lnTo>
                      <a:pt x="82" y="90"/>
                    </a:lnTo>
                    <a:lnTo>
                      <a:pt x="88" y="80"/>
                    </a:lnTo>
                    <a:lnTo>
                      <a:pt x="90" y="68"/>
                    </a:lnTo>
                    <a:lnTo>
                      <a:pt x="78" y="68"/>
                    </a:lnTo>
                    <a:lnTo>
                      <a:pt x="74" y="76"/>
                    </a:lnTo>
                    <a:lnTo>
                      <a:pt x="72" y="82"/>
                    </a:lnTo>
                    <a:lnTo>
                      <a:pt x="68" y="88"/>
                    </a:lnTo>
                    <a:lnTo>
                      <a:pt x="64" y="92"/>
                    </a:lnTo>
                    <a:lnTo>
                      <a:pt x="56" y="96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2" y="94"/>
                    </a:lnTo>
                    <a:lnTo>
                      <a:pt x="26" y="90"/>
                    </a:lnTo>
                    <a:lnTo>
                      <a:pt x="20" y="84"/>
                    </a:lnTo>
                    <a:lnTo>
                      <a:pt x="18" y="78"/>
                    </a:lnTo>
                    <a:lnTo>
                      <a:pt x="16" y="70"/>
                    </a:lnTo>
                    <a:lnTo>
                      <a:pt x="14" y="54"/>
                    </a:lnTo>
                    <a:lnTo>
                      <a:pt x="14" y="44"/>
                    </a:lnTo>
                    <a:lnTo>
                      <a:pt x="16" y="36"/>
                    </a:lnTo>
                    <a:lnTo>
                      <a:pt x="20" y="28"/>
                    </a:lnTo>
                    <a:lnTo>
                      <a:pt x="24" y="22"/>
                    </a:lnTo>
                    <a:lnTo>
                      <a:pt x="28" y="18"/>
                    </a:lnTo>
                    <a:lnTo>
                      <a:pt x="34" y="14"/>
                    </a:lnTo>
                    <a:lnTo>
                      <a:pt x="40" y="12"/>
                    </a:lnTo>
                    <a:lnTo>
                      <a:pt x="48" y="12"/>
                    </a:lnTo>
                    <a:lnTo>
                      <a:pt x="56" y="14"/>
                    </a:lnTo>
                    <a:lnTo>
                      <a:pt x="64" y="16"/>
                    </a:lnTo>
                    <a:lnTo>
                      <a:pt x="72" y="22"/>
                    </a:lnTo>
                    <a:lnTo>
                      <a:pt x="74" y="28"/>
                    </a:lnTo>
                    <a:lnTo>
                      <a:pt x="76" y="34"/>
                    </a:lnTo>
                    <a:lnTo>
                      <a:pt x="9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29" name="Freeform 288"/>
              <p:cNvSpPr>
                <a:spLocks noEditPoints="1"/>
              </p:cNvSpPr>
              <p:nvPr/>
            </p:nvSpPr>
            <p:spPr bwMode="auto">
              <a:xfrm>
                <a:off x="3138" y="2862"/>
                <a:ext cx="70" cy="80"/>
              </a:xfrm>
              <a:custGeom>
                <a:avLst/>
                <a:gdLst>
                  <a:gd name="T0" fmla="*/ 0 w 70"/>
                  <a:gd name="T1" fmla="*/ 40 h 80"/>
                  <a:gd name="T2" fmla="*/ 4 w 70"/>
                  <a:gd name="T3" fmla="*/ 62 h 80"/>
                  <a:gd name="T4" fmla="*/ 12 w 70"/>
                  <a:gd name="T5" fmla="*/ 72 h 80"/>
                  <a:gd name="T6" fmla="*/ 26 w 70"/>
                  <a:gd name="T7" fmla="*/ 80 h 80"/>
                  <a:gd name="T8" fmla="*/ 34 w 70"/>
                  <a:gd name="T9" fmla="*/ 80 h 80"/>
                  <a:gd name="T10" fmla="*/ 50 w 70"/>
                  <a:gd name="T11" fmla="*/ 76 h 80"/>
                  <a:gd name="T12" fmla="*/ 60 w 70"/>
                  <a:gd name="T13" fmla="*/ 68 h 80"/>
                  <a:gd name="T14" fmla="*/ 68 w 70"/>
                  <a:gd name="T15" fmla="*/ 54 h 80"/>
                  <a:gd name="T16" fmla="*/ 70 w 70"/>
                  <a:gd name="T17" fmla="*/ 40 h 80"/>
                  <a:gd name="T18" fmla="*/ 64 w 70"/>
                  <a:gd name="T19" fmla="*/ 20 h 80"/>
                  <a:gd name="T20" fmla="*/ 56 w 70"/>
                  <a:gd name="T21" fmla="*/ 8 h 80"/>
                  <a:gd name="T22" fmla="*/ 42 w 70"/>
                  <a:gd name="T23" fmla="*/ 2 h 80"/>
                  <a:gd name="T24" fmla="*/ 34 w 70"/>
                  <a:gd name="T25" fmla="*/ 0 h 80"/>
                  <a:gd name="T26" fmla="*/ 18 w 70"/>
                  <a:gd name="T27" fmla="*/ 4 h 80"/>
                  <a:gd name="T28" fmla="*/ 8 w 70"/>
                  <a:gd name="T29" fmla="*/ 14 h 80"/>
                  <a:gd name="T30" fmla="*/ 2 w 70"/>
                  <a:gd name="T31" fmla="*/ 26 h 80"/>
                  <a:gd name="T32" fmla="*/ 0 w 70"/>
                  <a:gd name="T33" fmla="*/ 40 h 80"/>
                  <a:gd name="T34" fmla="*/ 12 w 70"/>
                  <a:gd name="T35" fmla="*/ 40 h 80"/>
                  <a:gd name="T36" fmla="*/ 16 w 70"/>
                  <a:gd name="T37" fmla="*/ 22 h 80"/>
                  <a:gd name="T38" fmla="*/ 24 w 70"/>
                  <a:gd name="T39" fmla="*/ 14 h 80"/>
                  <a:gd name="T40" fmla="*/ 34 w 70"/>
                  <a:gd name="T41" fmla="*/ 12 h 80"/>
                  <a:gd name="T42" fmla="*/ 40 w 70"/>
                  <a:gd name="T43" fmla="*/ 12 h 80"/>
                  <a:gd name="T44" fmla="*/ 50 w 70"/>
                  <a:gd name="T45" fmla="*/ 18 h 80"/>
                  <a:gd name="T46" fmla="*/ 56 w 70"/>
                  <a:gd name="T47" fmla="*/ 32 h 80"/>
                  <a:gd name="T48" fmla="*/ 56 w 70"/>
                  <a:gd name="T49" fmla="*/ 40 h 80"/>
                  <a:gd name="T50" fmla="*/ 52 w 70"/>
                  <a:gd name="T51" fmla="*/ 58 h 80"/>
                  <a:gd name="T52" fmla="*/ 46 w 70"/>
                  <a:gd name="T53" fmla="*/ 66 h 80"/>
                  <a:gd name="T54" fmla="*/ 34 w 70"/>
                  <a:gd name="T55" fmla="*/ 70 h 80"/>
                  <a:gd name="T56" fmla="*/ 28 w 70"/>
                  <a:gd name="T57" fmla="*/ 68 h 80"/>
                  <a:gd name="T58" fmla="*/ 20 w 70"/>
                  <a:gd name="T59" fmla="*/ 62 h 80"/>
                  <a:gd name="T60" fmla="*/ 14 w 70"/>
                  <a:gd name="T61" fmla="*/ 50 h 80"/>
                  <a:gd name="T62" fmla="*/ 12 w 70"/>
                  <a:gd name="T63" fmla="*/ 40 h 8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"/>
                  <a:gd name="T97" fmla="*/ 0 h 80"/>
                  <a:gd name="T98" fmla="*/ 70 w 70"/>
                  <a:gd name="T99" fmla="*/ 80 h 8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" h="80">
                    <a:moveTo>
                      <a:pt x="0" y="40"/>
                    </a:moveTo>
                    <a:lnTo>
                      <a:pt x="0" y="40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2" y="72"/>
                    </a:lnTo>
                    <a:lnTo>
                      <a:pt x="18" y="76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2" y="80"/>
                    </a:lnTo>
                    <a:lnTo>
                      <a:pt x="50" y="76"/>
                    </a:lnTo>
                    <a:lnTo>
                      <a:pt x="56" y="72"/>
                    </a:lnTo>
                    <a:lnTo>
                      <a:pt x="60" y="68"/>
                    </a:lnTo>
                    <a:lnTo>
                      <a:pt x="64" y="62"/>
                    </a:lnTo>
                    <a:lnTo>
                      <a:pt x="68" y="54"/>
                    </a:lnTo>
                    <a:lnTo>
                      <a:pt x="70" y="40"/>
                    </a:lnTo>
                    <a:lnTo>
                      <a:pt x="68" y="26"/>
                    </a:lnTo>
                    <a:lnTo>
                      <a:pt x="64" y="20"/>
                    </a:lnTo>
                    <a:lnTo>
                      <a:pt x="60" y="14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4"/>
                    </a:lnTo>
                    <a:lnTo>
                      <a:pt x="12" y="8"/>
                    </a:lnTo>
                    <a:lnTo>
                      <a:pt x="8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40"/>
                    </a:lnTo>
                    <a:close/>
                    <a:moveTo>
                      <a:pt x="12" y="40"/>
                    </a:moveTo>
                    <a:lnTo>
                      <a:pt x="12" y="40"/>
                    </a:lnTo>
                    <a:lnTo>
                      <a:pt x="14" y="3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4" y="14"/>
                    </a:lnTo>
                    <a:lnTo>
                      <a:pt x="28" y="12"/>
                    </a:lnTo>
                    <a:lnTo>
                      <a:pt x="34" y="12"/>
                    </a:lnTo>
                    <a:lnTo>
                      <a:pt x="40" y="12"/>
                    </a:lnTo>
                    <a:lnTo>
                      <a:pt x="46" y="14"/>
                    </a:lnTo>
                    <a:lnTo>
                      <a:pt x="50" y="18"/>
                    </a:lnTo>
                    <a:lnTo>
                      <a:pt x="52" y="22"/>
                    </a:lnTo>
                    <a:lnTo>
                      <a:pt x="56" y="32"/>
                    </a:lnTo>
                    <a:lnTo>
                      <a:pt x="56" y="40"/>
                    </a:lnTo>
                    <a:lnTo>
                      <a:pt x="56" y="50"/>
                    </a:lnTo>
                    <a:lnTo>
                      <a:pt x="52" y="58"/>
                    </a:lnTo>
                    <a:lnTo>
                      <a:pt x="50" y="62"/>
                    </a:lnTo>
                    <a:lnTo>
                      <a:pt x="46" y="66"/>
                    </a:lnTo>
                    <a:lnTo>
                      <a:pt x="40" y="68"/>
                    </a:lnTo>
                    <a:lnTo>
                      <a:pt x="34" y="70"/>
                    </a:lnTo>
                    <a:lnTo>
                      <a:pt x="28" y="68"/>
                    </a:lnTo>
                    <a:lnTo>
                      <a:pt x="24" y="66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4" y="50"/>
                    </a:lnTo>
                    <a:lnTo>
                      <a:pt x="1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0" name="Freeform 289"/>
              <p:cNvSpPr>
                <a:spLocks/>
              </p:cNvSpPr>
              <p:nvPr/>
            </p:nvSpPr>
            <p:spPr bwMode="auto">
              <a:xfrm>
                <a:off x="3222" y="2862"/>
                <a:ext cx="60" cy="78"/>
              </a:xfrm>
              <a:custGeom>
                <a:avLst/>
                <a:gdLst>
                  <a:gd name="T0" fmla="*/ 60 w 60"/>
                  <a:gd name="T1" fmla="*/ 26 h 78"/>
                  <a:gd name="T2" fmla="*/ 60 w 60"/>
                  <a:gd name="T3" fmla="*/ 26 h 78"/>
                  <a:gd name="T4" fmla="*/ 60 w 60"/>
                  <a:gd name="T5" fmla="*/ 20 h 78"/>
                  <a:gd name="T6" fmla="*/ 58 w 60"/>
                  <a:gd name="T7" fmla="*/ 14 h 78"/>
                  <a:gd name="T8" fmla="*/ 56 w 60"/>
                  <a:gd name="T9" fmla="*/ 10 h 78"/>
                  <a:gd name="T10" fmla="*/ 52 w 60"/>
                  <a:gd name="T11" fmla="*/ 6 h 78"/>
                  <a:gd name="T12" fmla="*/ 44 w 60"/>
                  <a:gd name="T13" fmla="*/ 2 h 78"/>
                  <a:gd name="T14" fmla="*/ 34 w 60"/>
                  <a:gd name="T15" fmla="*/ 0 h 78"/>
                  <a:gd name="T16" fmla="*/ 34 w 60"/>
                  <a:gd name="T17" fmla="*/ 0 h 78"/>
                  <a:gd name="T18" fmla="*/ 26 w 60"/>
                  <a:gd name="T19" fmla="*/ 2 h 78"/>
                  <a:gd name="T20" fmla="*/ 20 w 60"/>
                  <a:gd name="T21" fmla="*/ 6 h 78"/>
                  <a:gd name="T22" fmla="*/ 14 w 60"/>
                  <a:gd name="T23" fmla="*/ 10 h 78"/>
                  <a:gd name="T24" fmla="*/ 12 w 60"/>
                  <a:gd name="T25" fmla="*/ 14 h 78"/>
                  <a:gd name="T26" fmla="*/ 12 w 60"/>
                  <a:gd name="T27" fmla="*/ 14 h 78"/>
                  <a:gd name="T28" fmla="*/ 12 w 60"/>
                  <a:gd name="T29" fmla="*/ 2 h 78"/>
                  <a:gd name="T30" fmla="*/ 0 w 60"/>
                  <a:gd name="T31" fmla="*/ 2 h 78"/>
                  <a:gd name="T32" fmla="*/ 0 w 60"/>
                  <a:gd name="T33" fmla="*/ 78 h 78"/>
                  <a:gd name="T34" fmla="*/ 12 w 60"/>
                  <a:gd name="T35" fmla="*/ 78 h 78"/>
                  <a:gd name="T36" fmla="*/ 12 w 60"/>
                  <a:gd name="T37" fmla="*/ 36 h 78"/>
                  <a:gd name="T38" fmla="*/ 12 w 60"/>
                  <a:gd name="T39" fmla="*/ 36 h 78"/>
                  <a:gd name="T40" fmla="*/ 12 w 60"/>
                  <a:gd name="T41" fmla="*/ 30 h 78"/>
                  <a:gd name="T42" fmla="*/ 14 w 60"/>
                  <a:gd name="T43" fmla="*/ 24 h 78"/>
                  <a:gd name="T44" fmla="*/ 20 w 60"/>
                  <a:gd name="T45" fmla="*/ 16 h 78"/>
                  <a:gd name="T46" fmla="*/ 26 w 60"/>
                  <a:gd name="T47" fmla="*/ 12 h 78"/>
                  <a:gd name="T48" fmla="*/ 32 w 60"/>
                  <a:gd name="T49" fmla="*/ 12 h 78"/>
                  <a:gd name="T50" fmla="*/ 32 w 60"/>
                  <a:gd name="T51" fmla="*/ 12 h 78"/>
                  <a:gd name="T52" fmla="*/ 40 w 60"/>
                  <a:gd name="T53" fmla="*/ 14 h 78"/>
                  <a:gd name="T54" fmla="*/ 44 w 60"/>
                  <a:gd name="T55" fmla="*/ 16 h 78"/>
                  <a:gd name="T56" fmla="*/ 48 w 60"/>
                  <a:gd name="T57" fmla="*/ 24 h 78"/>
                  <a:gd name="T58" fmla="*/ 48 w 60"/>
                  <a:gd name="T59" fmla="*/ 32 h 78"/>
                  <a:gd name="T60" fmla="*/ 48 w 60"/>
                  <a:gd name="T61" fmla="*/ 78 h 78"/>
                  <a:gd name="T62" fmla="*/ 60 w 60"/>
                  <a:gd name="T63" fmla="*/ 78 h 78"/>
                  <a:gd name="T64" fmla="*/ 60 w 60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0"/>
                  <a:gd name="T100" fmla="*/ 0 h 78"/>
                  <a:gd name="T101" fmla="*/ 60 w 60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0" h="78">
                    <a:moveTo>
                      <a:pt x="60" y="26"/>
                    </a:moveTo>
                    <a:lnTo>
                      <a:pt x="60" y="26"/>
                    </a:lnTo>
                    <a:lnTo>
                      <a:pt x="60" y="20"/>
                    </a:lnTo>
                    <a:lnTo>
                      <a:pt x="58" y="14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4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2" y="14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78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4" y="24"/>
                    </a:lnTo>
                    <a:lnTo>
                      <a:pt x="20" y="16"/>
                    </a:lnTo>
                    <a:lnTo>
                      <a:pt x="26" y="12"/>
                    </a:lnTo>
                    <a:lnTo>
                      <a:pt x="32" y="12"/>
                    </a:lnTo>
                    <a:lnTo>
                      <a:pt x="40" y="14"/>
                    </a:lnTo>
                    <a:lnTo>
                      <a:pt x="44" y="16"/>
                    </a:lnTo>
                    <a:lnTo>
                      <a:pt x="48" y="24"/>
                    </a:lnTo>
                    <a:lnTo>
                      <a:pt x="48" y="32"/>
                    </a:lnTo>
                    <a:lnTo>
                      <a:pt x="48" y="78"/>
                    </a:lnTo>
                    <a:lnTo>
                      <a:pt x="60" y="78"/>
                    </a:lnTo>
                    <a:lnTo>
                      <a:pt x="6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1" name="Freeform 290"/>
              <p:cNvSpPr>
                <a:spLocks/>
              </p:cNvSpPr>
              <p:nvPr/>
            </p:nvSpPr>
            <p:spPr bwMode="auto">
              <a:xfrm>
                <a:off x="3294" y="2844"/>
                <a:ext cx="36" cy="98"/>
              </a:xfrm>
              <a:custGeom>
                <a:avLst/>
                <a:gdLst>
                  <a:gd name="T0" fmla="*/ 36 w 36"/>
                  <a:gd name="T1" fmla="*/ 32 h 98"/>
                  <a:gd name="T2" fmla="*/ 36 w 36"/>
                  <a:gd name="T3" fmla="*/ 20 h 98"/>
                  <a:gd name="T4" fmla="*/ 24 w 36"/>
                  <a:gd name="T5" fmla="*/ 20 h 98"/>
                  <a:gd name="T6" fmla="*/ 24 w 36"/>
                  <a:gd name="T7" fmla="*/ 0 h 98"/>
                  <a:gd name="T8" fmla="*/ 10 w 36"/>
                  <a:gd name="T9" fmla="*/ 0 h 98"/>
                  <a:gd name="T10" fmla="*/ 10 w 36"/>
                  <a:gd name="T11" fmla="*/ 20 h 98"/>
                  <a:gd name="T12" fmla="*/ 0 w 36"/>
                  <a:gd name="T13" fmla="*/ 20 h 98"/>
                  <a:gd name="T14" fmla="*/ 0 w 36"/>
                  <a:gd name="T15" fmla="*/ 32 h 98"/>
                  <a:gd name="T16" fmla="*/ 10 w 36"/>
                  <a:gd name="T17" fmla="*/ 32 h 98"/>
                  <a:gd name="T18" fmla="*/ 10 w 36"/>
                  <a:gd name="T19" fmla="*/ 80 h 98"/>
                  <a:gd name="T20" fmla="*/ 10 w 36"/>
                  <a:gd name="T21" fmla="*/ 80 h 98"/>
                  <a:gd name="T22" fmla="*/ 12 w 36"/>
                  <a:gd name="T23" fmla="*/ 88 h 98"/>
                  <a:gd name="T24" fmla="*/ 14 w 36"/>
                  <a:gd name="T25" fmla="*/ 92 h 98"/>
                  <a:gd name="T26" fmla="*/ 18 w 36"/>
                  <a:gd name="T27" fmla="*/ 96 h 98"/>
                  <a:gd name="T28" fmla="*/ 26 w 36"/>
                  <a:gd name="T29" fmla="*/ 98 h 98"/>
                  <a:gd name="T30" fmla="*/ 26 w 36"/>
                  <a:gd name="T31" fmla="*/ 98 h 98"/>
                  <a:gd name="T32" fmla="*/ 36 w 36"/>
                  <a:gd name="T33" fmla="*/ 96 h 98"/>
                  <a:gd name="T34" fmla="*/ 36 w 36"/>
                  <a:gd name="T35" fmla="*/ 86 h 98"/>
                  <a:gd name="T36" fmla="*/ 30 w 36"/>
                  <a:gd name="T37" fmla="*/ 86 h 98"/>
                  <a:gd name="T38" fmla="*/ 30 w 36"/>
                  <a:gd name="T39" fmla="*/ 86 h 98"/>
                  <a:gd name="T40" fmla="*/ 26 w 36"/>
                  <a:gd name="T41" fmla="*/ 86 h 98"/>
                  <a:gd name="T42" fmla="*/ 24 w 36"/>
                  <a:gd name="T43" fmla="*/ 84 h 98"/>
                  <a:gd name="T44" fmla="*/ 24 w 36"/>
                  <a:gd name="T45" fmla="*/ 80 h 98"/>
                  <a:gd name="T46" fmla="*/ 24 w 36"/>
                  <a:gd name="T47" fmla="*/ 32 h 98"/>
                  <a:gd name="T48" fmla="*/ 36 w 36"/>
                  <a:gd name="T49" fmla="*/ 32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6"/>
                  <a:gd name="T76" fmla="*/ 0 h 98"/>
                  <a:gd name="T77" fmla="*/ 36 w 36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6" h="98">
                    <a:moveTo>
                      <a:pt x="36" y="32"/>
                    </a:moveTo>
                    <a:lnTo>
                      <a:pt x="36" y="20"/>
                    </a:lnTo>
                    <a:lnTo>
                      <a:pt x="24" y="20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10" y="20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10" y="80"/>
                    </a:lnTo>
                    <a:lnTo>
                      <a:pt x="12" y="88"/>
                    </a:lnTo>
                    <a:lnTo>
                      <a:pt x="14" y="92"/>
                    </a:lnTo>
                    <a:lnTo>
                      <a:pt x="18" y="96"/>
                    </a:lnTo>
                    <a:lnTo>
                      <a:pt x="26" y="98"/>
                    </a:lnTo>
                    <a:lnTo>
                      <a:pt x="36" y="96"/>
                    </a:lnTo>
                    <a:lnTo>
                      <a:pt x="36" y="86"/>
                    </a:lnTo>
                    <a:lnTo>
                      <a:pt x="30" y="86"/>
                    </a:lnTo>
                    <a:lnTo>
                      <a:pt x="26" y="86"/>
                    </a:lnTo>
                    <a:lnTo>
                      <a:pt x="24" y="84"/>
                    </a:lnTo>
                    <a:lnTo>
                      <a:pt x="24" y="80"/>
                    </a:lnTo>
                    <a:lnTo>
                      <a:pt x="24" y="32"/>
                    </a:lnTo>
                    <a:lnTo>
                      <a:pt x="36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2" name="Freeform 291"/>
              <p:cNvSpPr>
                <a:spLocks/>
              </p:cNvSpPr>
              <p:nvPr/>
            </p:nvSpPr>
            <p:spPr bwMode="auto">
              <a:xfrm>
                <a:off x="3344" y="2862"/>
                <a:ext cx="36" cy="78"/>
              </a:xfrm>
              <a:custGeom>
                <a:avLst/>
                <a:gdLst>
                  <a:gd name="T0" fmla="*/ 12 w 36"/>
                  <a:gd name="T1" fmla="*/ 34 h 78"/>
                  <a:gd name="T2" fmla="*/ 12 w 36"/>
                  <a:gd name="T3" fmla="*/ 34 h 78"/>
                  <a:gd name="T4" fmla="*/ 14 w 36"/>
                  <a:gd name="T5" fmla="*/ 26 h 78"/>
                  <a:gd name="T6" fmla="*/ 18 w 36"/>
                  <a:gd name="T7" fmla="*/ 20 h 78"/>
                  <a:gd name="T8" fmla="*/ 24 w 36"/>
                  <a:gd name="T9" fmla="*/ 16 h 78"/>
                  <a:gd name="T10" fmla="*/ 32 w 36"/>
                  <a:gd name="T11" fmla="*/ 14 h 78"/>
                  <a:gd name="T12" fmla="*/ 36 w 36"/>
                  <a:gd name="T13" fmla="*/ 14 h 78"/>
                  <a:gd name="T14" fmla="*/ 36 w 36"/>
                  <a:gd name="T15" fmla="*/ 0 h 78"/>
                  <a:gd name="T16" fmla="*/ 36 w 36"/>
                  <a:gd name="T17" fmla="*/ 0 h 78"/>
                  <a:gd name="T18" fmla="*/ 32 w 36"/>
                  <a:gd name="T19" fmla="*/ 0 h 78"/>
                  <a:gd name="T20" fmla="*/ 32 w 36"/>
                  <a:gd name="T21" fmla="*/ 0 h 78"/>
                  <a:gd name="T22" fmla="*/ 26 w 36"/>
                  <a:gd name="T23" fmla="*/ 2 h 78"/>
                  <a:gd name="T24" fmla="*/ 20 w 36"/>
                  <a:gd name="T25" fmla="*/ 4 h 78"/>
                  <a:gd name="T26" fmla="*/ 16 w 36"/>
                  <a:gd name="T27" fmla="*/ 10 h 78"/>
                  <a:gd name="T28" fmla="*/ 12 w 36"/>
                  <a:gd name="T29" fmla="*/ 16 h 78"/>
                  <a:gd name="T30" fmla="*/ 12 w 36"/>
                  <a:gd name="T31" fmla="*/ 16 h 78"/>
                  <a:gd name="T32" fmla="*/ 12 w 36"/>
                  <a:gd name="T33" fmla="*/ 2 h 78"/>
                  <a:gd name="T34" fmla="*/ 0 w 36"/>
                  <a:gd name="T35" fmla="*/ 2 h 78"/>
                  <a:gd name="T36" fmla="*/ 0 w 36"/>
                  <a:gd name="T37" fmla="*/ 78 h 78"/>
                  <a:gd name="T38" fmla="*/ 12 w 36"/>
                  <a:gd name="T39" fmla="*/ 78 h 78"/>
                  <a:gd name="T40" fmla="*/ 12 w 36"/>
                  <a:gd name="T41" fmla="*/ 34 h 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"/>
                  <a:gd name="T64" fmla="*/ 0 h 78"/>
                  <a:gd name="T65" fmla="*/ 36 w 36"/>
                  <a:gd name="T66" fmla="*/ 78 h 7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" h="78">
                    <a:moveTo>
                      <a:pt x="12" y="34"/>
                    </a:moveTo>
                    <a:lnTo>
                      <a:pt x="12" y="34"/>
                    </a:lnTo>
                    <a:lnTo>
                      <a:pt x="14" y="26"/>
                    </a:lnTo>
                    <a:lnTo>
                      <a:pt x="18" y="20"/>
                    </a:lnTo>
                    <a:lnTo>
                      <a:pt x="24" y="16"/>
                    </a:lnTo>
                    <a:lnTo>
                      <a:pt x="32" y="14"/>
                    </a:lnTo>
                    <a:lnTo>
                      <a:pt x="36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6" y="10"/>
                    </a:lnTo>
                    <a:lnTo>
                      <a:pt x="12" y="16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78"/>
                    </a:lnTo>
                    <a:lnTo>
                      <a:pt x="12" y="78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3" name="Freeform 292"/>
              <p:cNvSpPr>
                <a:spLocks noEditPoints="1"/>
              </p:cNvSpPr>
              <p:nvPr/>
            </p:nvSpPr>
            <p:spPr bwMode="auto">
              <a:xfrm>
                <a:off x="3386" y="2862"/>
                <a:ext cx="68" cy="80"/>
              </a:xfrm>
              <a:custGeom>
                <a:avLst/>
                <a:gdLst>
                  <a:gd name="T0" fmla="*/ 0 w 68"/>
                  <a:gd name="T1" fmla="*/ 40 h 80"/>
                  <a:gd name="T2" fmla="*/ 4 w 68"/>
                  <a:gd name="T3" fmla="*/ 62 h 80"/>
                  <a:gd name="T4" fmla="*/ 12 w 68"/>
                  <a:gd name="T5" fmla="*/ 72 h 80"/>
                  <a:gd name="T6" fmla="*/ 26 w 68"/>
                  <a:gd name="T7" fmla="*/ 80 h 80"/>
                  <a:gd name="T8" fmla="*/ 34 w 68"/>
                  <a:gd name="T9" fmla="*/ 80 h 80"/>
                  <a:gd name="T10" fmla="*/ 50 w 68"/>
                  <a:gd name="T11" fmla="*/ 76 h 80"/>
                  <a:gd name="T12" fmla="*/ 60 w 68"/>
                  <a:gd name="T13" fmla="*/ 68 h 80"/>
                  <a:gd name="T14" fmla="*/ 66 w 68"/>
                  <a:gd name="T15" fmla="*/ 54 h 80"/>
                  <a:gd name="T16" fmla="*/ 68 w 68"/>
                  <a:gd name="T17" fmla="*/ 40 h 80"/>
                  <a:gd name="T18" fmla="*/ 64 w 68"/>
                  <a:gd name="T19" fmla="*/ 20 h 80"/>
                  <a:gd name="T20" fmla="*/ 56 w 68"/>
                  <a:gd name="T21" fmla="*/ 8 h 80"/>
                  <a:gd name="T22" fmla="*/ 42 w 68"/>
                  <a:gd name="T23" fmla="*/ 2 h 80"/>
                  <a:gd name="T24" fmla="*/ 34 w 68"/>
                  <a:gd name="T25" fmla="*/ 0 h 80"/>
                  <a:gd name="T26" fmla="*/ 18 w 68"/>
                  <a:gd name="T27" fmla="*/ 4 h 80"/>
                  <a:gd name="T28" fmla="*/ 8 w 68"/>
                  <a:gd name="T29" fmla="*/ 14 h 80"/>
                  <a:gd name="T30" fmla="*/ 2 w 68"/>
                  <a:gd name="T31" fmla="*/ 26 h 80"/>
                  <a:gd name="T32" fmla="*/ 0 w 68"/>
                  <a:gd name="T33" fmla="*/ 40 h 80"/>
                  <a:gd name="T34" fmla="*/ 12 w 68"/>
                  <a:gd name="T35" fmla="*/ 40 h 80"/>
                  <a:gd name="T36" fmla="*/ 16 w 68"/>
                  <a:gd name="T37" fmla="*/ 22 h 80"/>
                  <a:gd name="T38" fmla="*/ 22 w 68"/>
                  <a:gd name="T39" fmla="*/ 14 h 80"/>
                  <a:gd name="T40" fmla="*/ 34 w 68"/>
                  <a:gd name="T41" fmla="*/ 12 h 80"/>
                  <a:gd name="T42" fmla="*/ 40 w 68"/>
                  <a:gd name="T43" fmla="*/ 12 h 80"/>
                  <a:gd name="T44" fmla="*/ 48 w 68"/>
                  <a:gd name="T45" fmla="*/ 18 h 80"/>
                  <a:gd name="T46" fmla="*/ 54 w 68"/>
                  <a:gd name="T47" fmla="*/ 32 h 80"/>
                  <a:gd name="T48" fmla="*/ 56 w 68"/>
                  <a:gd name="T49" fmla="*/ 40 h 80"/>
                  <a:gd name="T50" fmla="*/ 52 w 68"/>
                  <a:gd name="T51" fmla="*/ 58 h 80"/>
                  <a:gd name="T52" fmla="*/ 46 w 68"/>
                  <a:gd name="T53" fmla="*/ 66 h 80"/>
                  <a:gd name="T54" fmla="*/ 34 w 68"/>
                  <a:gd name="T55" fmla="*/ 70 h 80"/>
                  <a:gd name="T56" fmla="*/ 28 w 68"/>
                  <a:gd name="T57" fmla="*/ 68 h 80"/>
                  <a:gd name="T58" fmla="*/ 20 w 68"/>
                  <a:gd name="T59" fmla="*/ 62 h 80"/>
                  <a:gd name="T60" fmla="*/ 14 w 68"/>
                  <a:gd name="T61" fmla="*/ 50 h 80"/>
                  <a:gd name="T62" fmla="*/ 12 w 68"/>
                  <a:gd name="T63" fmla="*/ 40 h 8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8"/>
                  <a:gd name="T97" fmla="*/ 0 h 80"/>
                  <a:gd name="T98" fmla="*/ 68 w 68"/>
                  <a:gd name="T99" fmla="*/ 80 h 8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8" h="80">
                    <a:moveTo>
                      <a:pt x="0" y="40"/>
                    </a:moveTo>
                    <a:lnTo>
                      <a:pt x="0" y="40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2" y="72"/>
                    </a:lnTo>
                    <a:lnTo>
                      <a:pt x="18" y="76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2" y="80"/>
                    </a:lnTo>
                    <a:lnTo>
                      <a:pt x="50" y="76"/>
                    </a:lnTo>
                    <a:lnTo>
                      <a:pt x="56" y="72"/>
                    </a:lnTo>
                    <a:lnTo>
                      <a:pt x="60" y="68"/>
                    </a:lnTo>
                    <a:lnTo>
                      <a:pt x="64" y="62"/>
                    </a:lnTo>
                    <a:lnTo>
                      <a:pt x="66" y="54"/>
                    </a:lnTo>
                    <a:lnTo>
                      <a:pt x="68" y="40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4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4"/>
                    </a:lnTo>
                    <a:lnTo>
                      <a:pt x="12" y="8"/>
                    </a:lnTo>
                    <a:lnTo>
                      <a:pt x="8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40"/>
                    </a:lnTo>
                    <a:close/>
                    <a:moveTo>
                      <a:pt x="12" y="40"/>
                    </a:moveTo>
                    <a:lnTo>
                      <a:pt x="12" y="40"/>
                    </a:lnTo>
                    <a:lnTo>
                      <a:pt x="14" y="3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8" y="12"/>
                    </a:lnTo>
                    <a:lnTo>
                      <a:pt x="34" y="12"/>
                    </a:lnTo>
                    <a:lnTo>
                      <a:pt x="40" y="12"/>
                    </a:lnTo>
                    <a:lnTo>
                      <a:pt x="46" y="14"/>
                    </a:lnTo>
                    <a:lnTo>
                      <a:pt x="48" y="18"/>
                    </a:lnTo>
                    <a:lnTo>
                      <a:pt x="52" y="22"/>
                    </a:lnTo>
                    <a:lnTo>
                      <a:pt x="54" y="32"/>
                    </a:lnTo>
                    <a:lnTo>
                      <a:pt x="56" y="40"/>
                    </a:lnTo>
                    <a:lnTo>
                      <a:pt x="54" y="50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6" y="66"/>
                    </a:lnTo>
                    <a:lnTo>
                      <a:pt x="40" y="68"/>
                    </a:lnTo>
                    <a:lnTo>
                      <a:pt x="34" y="70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4" y="50"/>
                    </a:lnTo>
                    <a:lnTo>
                      <a:pt x="1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4" name="Rectangle 293"/>
              <p:cNvSpPr>
                <a:spLocks noChangeArrowheads="1"/>
              </p:cNvSpPr>
              <p:nvPr/>
            </p:nvSpPr>
            <p:spPr bwMode="auto">
              <a:xfrm>
                <a:off x="3470" y="2836"/>
                <a:ext cx="12" cy="1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5" name="Freeform 294"/>
              <p:cNvSpPr>
                <a:spLocks noEditPoints="1"/>
              </p:cNvSpPr>
              <p:nvPr/>
            </p:nvSpPr>
            <p:spPr bwMode="auto">
              <a:xfrm>
                <a:off x="3540" y="2862"/>
                <a:ext cx="66" cy="108"/>
              </a:xfrm>
              <a:custGeom>
                <a:avLst/>
                <a:gdLst>
                  <a:gd name="T0" fmla="*/ 12 w 66"/>
                  <a:gd name="T1" fmla="*/ 44 h 108"/>
                  <a:gd name="T2" fmla="*/ 12 w 66"/>
                  <a:gd name="T3" fmla="*/ 44 h 108"/>
                  <a:gd name="T4" fmla="*/ 12 w 66"/>
                  <a:gd name="T5" fmla="*/ 34 h 108"/>
                  <a:gd name="T6" fmla="*/ 16 w 66"/>
                  <a:gd name="T7" fmla="*/ 24 h 108"/>
                  <a:gd name="T8" fmla="*/ 18 w 66"/>
                  <a:gd name="T9" fmla="*/ 18 h 108"/>
                  <a:gd name="T10" fmla="*/ 22 w 66"/>
                  <a:gd name="T11" fmla="*/ 16 h 108"/>
                  <a:gd name="T12" fmla="*/ 26 w 66"/>
                  <a:gd name="T13" fmla="*/ 12 h 108"/>
                  <a:gd name="T14" fmla="*/ 32 w 66"/>
                  <a:gd name="T15" fmla="*/ 12 h 108"/>
                  <a:gd name="T16" fmla="*/ 32 w 66"/>
                  <a:gd name="T17" fmla="*/ 12 h 108"/>
                  <a:gd name="T18" fmla="*/ 38 w 66"/>
                  <a:gd name="T19" fmla="*/ 12 h 108"/>
                  <a:gd name="T20" fmla="*/ 44 w 66"/>
                  <a:gd name="T21" fmla="*/ 14 h 108"/>
                  <a:gd name="T22" fmla="*/ 48 w 66"/>
                  <a:gd name="T23" fmla="*/ 18 h 108"/>
                  <a:gd name="T24" fmla="*/ 50 w 66"/>
                  <a:gd name="T25" fmla="*/ 22 h 108"/>
                  <a:gd name="T26" fmla="*/ 52 w 66"/>
                  <a:gd name="T27" fmla="*/ 32 h 108"/>
                  <a:gd name="T28" fmla="*/ 52 w 66"/>
                  <a:gd name="T29" fmla="*/ 40 h 108"/>
                  <a:gd name="T30" fmla="*/ 52 w 66"/>
                  <a:gd name="T31" fmla="*/ 40 h 108"/>
                  <a:gd name="T32" fmla="*/ 52 w 66"/>
                  <a:gd name="T33" fmla="*/ 52 h 108"/>
                  <a:gd name="T34" fmla="*/ 48 w 66"/>
                  <a:gd name="T35" fmla="*/ 60 h 108"/>
                  <a:gd name="T36" fmla="*/ 42 w 66"/>
                  <a:gd name="T37" fmla="*/ 66 h 108"/>
                  <a:gd name="T38" fmla="*/ 38 w 66"/>
                  <a:gd name="T39" fmla="*/ 68 h 108"/>
                  <a:gd name="T40" fmla="*/ 32 w 66"/>
                  <a:gd name="T41" fmla="*/ 70 h 108"/>
                  <a:gd name="T42" fmla="*/ 32 w 66"/>
                  <a:gd name="T43" fmla="*/ 70 h 108"/>
                  <a:gd name="T44" fmla="*/ 26 w 66"/>
                  <a:gd name="T45" fmla="*/ 68 h 108"/>
                  <a:gd name="T46" fmla="*/ 20 w 66"/>
                  <a:gd name="T47" fmla="*/ 64 h 108"/>
                  <a:gd name="T48" fmla="*/ 14 w 66"/>
                  <a:gd name="T49" fmla="*/ 56 h 108"/>
                  <a:gd name="T50" fmla="*/ 12 w 66"/>
                  <a:gd name="T51" fmla="*/ 50 h 108"/>
                  <a:gd name="T52" fmla="*/ 12 w 66"/>
                  <a:gd name="T53" fmla="*/ 44 h 108"/>
                  <a:gd name="T54" fmla="*/ 12 w 66"/>
                  <a:gd name="T55" fmla="*/ 44 h 108"/>
                  <a:gd name="T56" fmla="*/ 0 w 66"/>
                  <a:gd name="T57" fmla="*/ 108 h 108"/>
                  <a:gd name="T58" fmla="*/ 12 w 66"/>
                  <a:gd name="T59" fmla="*/ 108 h 108"/>
                  <a:gd name="T60" fmla="*/ 12 w 66"/>
                  <a:gd name="T61" fmla="*/ 70 h 108"/>
                  <a:gd name="T62" fmla="*/ 14 w 66"/>
                  <a:gd name="T63" fmla="*/ 70 h 108"/>
                  <a:gd name="T64" fmla="*/ 14 w 66"/>
                  <a:gd name="T65" fmla="*/ 70 h 108"/>
                  <a:gd name="T66" fmla="*/ 16 w 66"/>
                  <a:gd name="T67" fmla="*/ 74 h 108"/>
                  <a:gd name="T68" fmla="*/ 20 w 66"/>
                  <a:gd name="T69" fmla="*/ 78 h 108"/>
                  <a:gd name="T70" fmla="*/ 26 w 66"/>
                  <a:gd name="T71" fmla="*/ 80 h 108"/>
                  <a:gd name="T72" fmla="*/ 34 w 66"/>
                  <a:gd name="T73" fmla="*/ 80 h 108"/>
                  <a:gd name="T74" fmla="*/ 34 w 66"/>
                  <a:gd name="T75" fmla="*/ 80 h 108"/>
                  <a:gd name="T76" fmla="*/ 42 w 66"/>
                  <a:gd name="T77" fmla="*/ 80 h 108"/>
                  <a:gd name="T78" fmla="*/ 48 w 66"/>
                  <a:gd name="T79" fmla="*/ 76 h 108"/>
                  <a:gd name="T80" fmla="*/ 54 w 66"/>
                  <a:gd name="T81" fmla="*/ 72 h 108"/>
                  <a:gd name="T82" fmla="*/ 60 w 66"/>
                  <a:gd name="T83" fmla="*/ 66 h 108"/>
                  <a:gd name="T84" fmla="*/ 62 w 66"/>
                  <a:gd name="T85" fmla="*/ 60 h 108"/>
                  <a:gd name="T86" fmla="*/ 64 w 66"/>
                  <a:gd name="T87" fmla="*/ 52 h 108"/>
                  <a:gd name="T88" fmla="*/ 66 w 66"/>
                  <a:gd name="T89" fmla="*/ 38 h 108"/>
                  <a:gd name="T90" fmla="*/ 66 w 66"/>
                  <a:gd name="T91" fmla="*/ 38 h 108"/>
                  <a:gd name="T92" fmla="*/ 64 w 66"/>
                  <a:gd name="T93" fmla="*/ 24 h 108"/>
                  <a:gd name="T94" fmla="*/ 62 w 66"/>
                  <a:gd name="T95" fmla="*/ 16 h 108"/>
                  <a:gd name="T96" fmla="*/ 58 w 66"/>
                  <a:gd name="T97" fmla="*/ 12 h 108"/>
                  <a:gd name="T98" fmla="*/ 54 w 66"/>
                  <a:gd name="T99" fmla="*/ 6 h 108"/>
                  <a:gd name="T100" fmla="*/ 48 w 66"/>
                  <a:gd name="T101" fmla="*/ 4 h 108"/>
                  <a:gd name="T102" fmla="*/ 42 w 66"/>
                  <a:gd name="T103" fmla="*/ 2 h 108"/>
                  <a:gd name="T104" fmla="*/ 34 w 66"/>
                  <a:gd name="T105" fmla="*/ 0 h 108"/>
                  <a:gd name="T106" fmla="*/ 34 w 66"/>
                  <a:gd name="T107" fmla="*/ 0 h 108"/>
                  <a:gd name="T108" fmla="*/ 26 w 66"/>
                  <a:gd name="T109" fmla="*/ 2 h 108"/>
                  <a:gd name="T110" fmla="*/ 20 w 66"/>
                  <a:gd name="T111" fmla="*/ 6 h 108"/>
                  <a:gd name="T112" fmla="*/ 16 w 66"/>
                  <a:gd name="T113" fmla="*/ 10 h 108"/>
                  <a:gd name="T114" fmla="*/ 12 w 66"/>
                  <a:gd name="T115" fmla="*/ 14 h 108"/>
                  <a:gd name="T116" fmla="*/ 12 w 66"/>
                  <a:gd name="T117" fmla="*/ 14 h 108"/>
                  <a:gd name="T118" fmla="*/ 12 w 66"/>
                  <a:gd name="T119" fmla="*/ 2 h 108"/>
                  <a:gd name="T120" fmla="*/ 0 w 66"/>
                  <a:gd name="T121" fmla="*/ 2 h 108"/>
                  <a:gd name="T122" fmla="*/ 0 w 66"/>
                  <a:gd name="T123" fmla="*/ 108 h 1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6"/>
                  <a:gd name="T187" fmla="*/ 0 h 108"/>
                  <a:gd name="T188" fmla="*/ 66 w 66"/>
                  <a:gd name="T189" fmla="*/ 108 h 10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6" h="108">
                    <a:moveTo>
                      <a:pt x="12" y="44"/>
                    </a:moveTo>
                    <a:lnTo>
                      <a:pt x="12" y="44"/>
                    </a:lnTo>
                    <a:lnTo>
                      <a:pt x="12" y="34"/>
                    </a:lnTo>
                    <a:lnTo>
                      <a:pt x="16" y="24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2"/>
                    </a:lnTo>
                    <a:lnTo>
                      <a:pt x="32" y="12"/>
                    </a:lnTo>
                    <a:lnTo>
                      <a:pt x="38" y="12"/>
                    </a:lnTo>
                    <a:lnTo>
                      <a:pt x="44" y="14"/>
                    </a:lnTo>
                    <a:lnTo>
                      <a:pt x="48" y="18"/>
                    </a:lnTo>
                    <a:lnTo>
                      <a:pt x="50" y="22"/>
                    </a:lnTo>
                    <a:lnTo>
                      <a:pt x="52" y="32"/>
                    </a:lnTo>
                    <a:lnTo>
                      <a:pt x="52" y="40"/>
                    </a:lnTo>
                    <a:lnTo>
                      <a:pt x="52" y="52"/>
                    </a:lnTo>
                    <a:lnTo>
                      <a:pt x="48" y="60"/>
                    </a:lnTo>
                    <a:lnTo>
                      <a:pt x="42" y="66"/>
                    </a:lnTo>
                    <a:lnTo>
                      <a:pt x="38" y="68"/>
                    </a:lnTo>
                    <a:lnTo>
                      <a:pt x="32" y="70"/>
                    </a:lnTo>
                    <a:lnTo>
                      <a:pt x="26" y="68"/>
                    </a:lnTo>
                    <a:lnTo>
                      <a:pt x="20" y="64"/>
                    </a:lnTo>
                    <a:lnTo>
                      <a:pt x="14" y="56"/>
                    </a:lnTo>
                    <a:lnTo>
                      <a:pt x="12" y="50"/>
                    </a:lnTo>
                    <a:lnTo>
                      <a:pt x="12" y="44"/>
                    </a:lnTo>
                    <a:close/>
                    <a:moveTo>
                      <a:pt x="0" y="108"/>
                    </a:moveTo>
                    <a:lnTo>
                      <a:pt x="12" y="108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6" y="74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4" y="80"/>
                    </a:lnTo>
                    <a:lnTo>
                      <a:pt x="42" y="80"/>
                    </a:lnTo>
                    <a:lnTo>
                      <a:pt x="48" y="76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2" y="60"/>
                    </a:lnTo>
                    <a:lnTo>
                      <a:pt x="64" y="52"/>
                    </a:lnTo>
                    <a:lnTo>
                      <a:pt x="66" y="38"/>
                    </a:lnTo>
                    <a:lnTo>
                      <a:pt x="64" y="24"/>
                    </a:lnTo>
                    <a:lnTo>
                      <a:pt x="62" y="16"/>
                    </a:lnTo>
                    <a:lnTo>
                      <a:pt x="58" y="12"/>
                    </a:lnTo>
                    <a:lnTo>
                      <a:pt x="54" y="6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6" y="10"/>
                    </a:lnTo>
                    <a:lnTo>
                      <a:pt x="12" y="14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6" name="Rectangle 295"/>
              <p:cNvSpPr>
                <a:spLocks noChangeArrowheads="1"/>
              </p:cNvSpPr>
              <p:nvPr/>
            </p:nvSpPr>
            <p:spPr bwMode="auto">
              <a:xfrm>
                <a:off x="3622" y="2836"/>
                <a:ext cx="12" cy="1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7" name="Freeform 296"/>
              <p:cNvSpPr>
                <a:spLocks noEditPoints="1"/>
              </p:cNvSpPr>
              <p:nvPr/>
            </p:nvSpPr>
            <p:spPr bwMode="auto">
              <a:xfrm>
                <a:off x="3648" y="2862"/>
                <a:ext cx="72" cy="80"/>
              </a:xfrm>
              <a:custGeom>
                <a:avLst/>
                <a:gdLst>
                  <a:gd name="T0" fmla="*/ 16 w 72"/>
                  <a:gd name="T1" fmla="*/ 26 h 80"/>
                  <a:gd name="T2" fmla="*/ 20 w 72"/>
                  <a:gd name="T3" fmla="*/ 16 h 80"/>
                  <a:gd name="T4" fmla="*/ 34 w 72"/>
                  <a:gd name="T5" fmla="*/ 12 h 80"/>
                  <a:gd name="T6" fmla="*/ 42 w 72"/>
                  <a:gd name="T7" fmla="*/ 12 h 80"/>
                  <a:gd name="T8" fmla="*/ 50 w 72"/>
                  <a:gd name="T9" fmla="*/ 18 h 80"/>
                  <a:gd name="T10" fmla="*/ 52 w 72"/>
                  <a:gd name="T11" fmla="*/ 24 h 80"/>
                  <a:gd name="T12" fmla="*/ 48 w 72"/>
                  <a:gd name="T13" fmla="*/ 30 h 80"/>
                  <a:gd name="T14" fmla="*/ 24 w 72"/>
                  <a:gd name="T15" fmla="*/ 34 h 80"/>
                  <a:gd name="T16" fmla="*/ 16 w 72"/>
                  <a:gd name="T17" fmla="*/ 36 h 80"/>
                  <a:gd name="T18" fmla="*/ 8 w 72"/>
                  <a:gd name="T19" fmla="*/ 42 h 80"/>
                  <a:gd name="T20" fmla="*/ 2 w 72"/>
                  <a:gd name="T21" fmla="*/ 52 h 80"/>
                  <a:gd name="T22" fmla="*/ 0 w 72"/>
                  <a:gd name="T23" fmla="*/ 58 h 80"/>
                  <a:gd name="T24" fmla="*/ 8 w 72"/>
                  <a:gd name="T25" fmla="*/ 74 h 80"/>
                  <a:gd name="T26" fmla="*/ 24 w 72"/>
                  <a:gd name="T27" fmla="*/ 80 h 80"/>
                  <a:gd name="T28" fmla="*/ 34 w 72"/>
                  <a:gd name="T29" fmla="*/ 78 h 80"/>
                  <a:gd name="T30" fmla="*/ 48 w 72"/>
                  <a:gd name="T31" fmla="*/ 72 h 80"/>
                  <a:gd name="T32" fmla="*/ 52 w 72"/>
                  <a:gd name="T33" fmla="*/ 68 h 80"/>
                  <a:gd name="T34" fmla="*/ 54 w 72"/>
                  <a:gd name="T35" fmla="*/ 76 h 80"/>
                  <a:gd name="T36" fmla="*/ 64 w 72"/>
                  <a:gd name="T37" fmla="*/ 80 h 80"/>
                  <a:gd name="T38" fmla="*/ 72 w 72"/>
                  <a:gd name="T39" fmla="*/ 78 h 80"/>
                  <a:gd name="T40" fmla="*/ 72 w 72"/>
                  <a:gd name="T41" fmla="*/ 68 h 80"/>
                  <a:gd name="T42" fmla="*/ 68 w 72"/>
                  <a:gd name="T43" fmla="*/ 70 h 80"/>
                  <a:gd name="T44" fmla="*/ 64 w 72"/>
                  <a:gd name="T45" fmla="*/ 64 h 80"/>
                  <a:gd name="T46" fmla="*/ 64 w 72"/>
                  <a:gd name="T47" fmla="*/ 22 h 80"/>
                  <a:gd name="T48" fmla="*/ 60 w 72"/>
                  <a:gd name="T49" fmla="*/ 10 h 80"/>
                  <a:gd name="T50" fmla="*/ 52 w 72"/>
                  <a:gd name="T51" fmla="*/ 4 h 80"/>
                  <a:gd name="T52" fmla="*/ 36 w 72"/>
                  <a:gd name="T53" fmla="*/ 0 h 80"/>
                  <a:gd name="T54" fmla="*/ 22 w 72"/>
                  <a:gd name="T55" fmla="*/ 2 h 80"/>
                  <a:gd name="T56" fmla="*/ 10 w 72"/>
                  <a:gd name="T57" fmla="*/ 10 h 80"/>
                  <a:gd name="T58" fmla="*/ 6 w 72"/>
                  <a:gd name="T59" fmla="*/ 20 h 80"/>
                  <a:gd name="T60" fmla="*/ 16 w 72"/>
                  <a:gd name="T61" fmla="*/ 26 h 80"/>
                  <a:gd name="T62" fmla="*/ 50 w 72"/>
                  <a:gd name="T63" fmla="*/ 52 h 80"/>
                  <a:gd name="T64" fmla="*/ 44 w 72"/>
                  <a:gd name="T65" fmla="*/ 64 h 80"/>
                  <a:gd name="T66" fmla="*/ 28 w 72"/>
                  <a:gd name="T67" fmla="*/ 70 h 80"/>
                  <a:gd name="T68" fmla="*/ 22 w 72"/>
                  <a:gd name="T69" fmla="*/ 68 h 80"/>
                  <a:gd name="T70" fmla="*/ 14 w 72"/>
                  <a:gd name="T71" fmla="*/ 62 h 80"/>
                  <a:gd name="T72" fmla="*/ 14 w 72"/>
                  <a:gd name="T73" fmla="*/ 56 h 80"/>
                  <a:gd name="T74" fmla="*/ 20 w 72"/>
                  <a:gd name="T75" fmla="*/ 48 h 80"/>
                  <a:gd name="T76" fmla="*/ 30 w 72"/>
                  <a:gd name="T77" fmla="*/ 44 h 80"/>
                  <a:gd name="T78" fmla="*/ 46 w 72"/>
                  <a:gd name="T79" fmla="*/ 42 h 80"/>
                  <a:gd name="T80" fmla="*/ 50 w 72"/>
                  <a:gd name="T81" fmla="*/ 52 h 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2"/>
                  <a:gd name="T124" fmla="*/ 0 h 80"/>
                  <a:gd name="T125" fmla="*/ 72 w 72"/>
                  <a:gd name="T126" fmla="*/ 80 h 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2" h="80">
                    <a:moveTo>
                      <a:pt x="16" y="26"/>
                    </a:moveTo>
                    <a:lnTo>
                      <a:pt x="16" y="26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4" y="12"/>
                    </a:lnTo>
                    <a:lnTo>
                      <a:pt x="34" y="12"/>
                    </a:lnTo>
                    <a:lnTo>
                      <a:pt x="42" y="12"/>
                    </a:lnTo>
                    <a:lnTo>
                      <a:pt x="46" y="14"/>
                    </a:lnTo>
                    <a:lnTo>
                      <a:pt x="50" y="18"/>
                    </a:lnTo>
                    <a:lnTo>
                      <a:pt x="52" y="24"/>
                    </a:lnTo>
                    <a:lnTo>
                      <a:pt x="50" y="28"/>
                    </a:lnTo>
                    <a:lnTo>
                      <a:pt x="48" y="30"/>
                    </a:lnTo>
                    <a:lnTo>
                      <a:pt x="44" y="32"/>
                    </a:lnTo>
                    <a:lnTo>
                      <a:pt x="24" y="34"/>
                    </a:lnTo>
                    <a:lnTo>
                      <a:pt x="16" y="36"/>
                    </a:lnTo>
                    <a:lnTo>
                      <a:pt x="12" y="38"/>
                    </a:lnTo>
                    <a:lnTo>
                      <a:pt x="8" y="42"/>
                    </a:lnTo>
                    <a:lnTo>
                      <a:pt x="4" y="46"/>
                    </a:lnTo>
                    <a:lnTo>
                      <a:pt x="2" y="52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4"/>
                    </a:lnTo>
                    <a:lnTo>
                      <a:pt x="14" y="78"/>
                    </a:lnTo>
                    <a:lnTo>
                      <a:pt x="24" y="80"/>
                    </a:lnTo>
                    <a:lnTo>
                      <a:pt x="34" y="78"/>
                    </a:lnTo>
                    <a:lnTo>
                      <a:pt x="42" y="76"/>
                    </a:lnTo>
                    <a:lnTo>
                      <a:pt x="48" y="72"/>
                    </a:lnTo>
                    <a:lnTo>
                      <a:pt x="52" y="68"/>
                    </a:lnTo>
                    <a:lnTo>
                      <a:pt x="52" y="72"/>
                    </a:lnTo>
                    <a:lnTo>
                      <a:pt x="54" y="76"/>
                    </a:lnTo>
                    <a:lnTo>
                      <a:pt x="58" y="78"/>
                    </a:lnTo>
                    <a:lnTo>
                      <a:pt x="64" y="80"/>
                    </a:lnTo>
                    <a:lnTo>
                      <a:pt x="72" y="78"/>
                    </a:lnTo>
                    <a:lnTo>
                      <a:pt x="72" y="68"/>
                    </a:lnTo>
                    <a:lnTo>
                      <a:pt x="68" y="70"/>
                    </a:lnTo>
                    <a:lnTo>
                      <a:pt x="64" y="68"/>
                    </a:lnTo>
                    <a:lnTo>
                      <a:pt x="64" y="64"/>
                    </a:lnTo>
                    <a:lnTo>
                      <a:pt x="64" y="22"/>
                    </a:lnTo>
                    <a:lnTo>
                      <a:pt x="62" y="16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52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22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16" y="26"/>
                    </a:lnTo>
                    <a:close/>
                    <a:moveTo>
                      <a:pt x="50" y="52"/>
                    </a:moveTo>
                    <a:lnTo>
                      <a:pt x="50" y="52"/>
                    </a:lnTo>
                    <a:lnTo>
                      <a:pt x="48" y="58"/>
                    </a:lnTo>
                    <a:lnTo>
                      <a:pt x="44" y="64"/>
                    </a:lnTo>
                    <a:lnTo>
                      <a:pt x="36" y="68"/>
                    </a:lnTo>
                    <a:lnTo>
                      <a:pt x="28" y="70"/>
                    </a:lnTo>
                    <a:lnTo>
                      <a:pt x="22" y="68"/>
                    </a:lnTo>
                    <a:lnTo>
                      <a:pt x="18" y="66"/>
                    </a:lnTo>
                    <a:lnTo>
                      <a:pt x="14" y="62"/>
                    </a:lnTo>
                    <a:lnTo>
                      <a:pt x="14" y="56"/>
                    </a:lnTo>
                    <a:lnTo>
                      <a:pt x="16" y="50"/>
                    </a:lnTo>
                    <a:lnTo>
                      <a:pt x="20" y="48"/>
                    </a:lnTo>
                    <a:lnTo>
                      <a:pt x="24" y="46"/>
                    </a:lnTo>
                    <a:lnTo>
                      <a:pt x="30" y="44"/>
                    </a:lnTo>
                    <a:lnTo>
                      <a:pt x="46" y="42"/>
                    </a:lnTo>
                    <a:lnTo>
                      <a:pt x="50" y="40"/>
                    </a:lnTo>
                    <a:lnTo>
                      <a:pt x="5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8" name="Freeform 297"/>
              <p:cNvSpPr>
                <a:spLocks/>
              </p:cNvSpPr>
              <p:nvPr/>
            </p:nvSpPr>
            <p:spPr bwMode="auto">
              <a:xfrm>
                <a:off x="3732" y="2862"/>
                <a:ext cx="62" cy="78"/>
              </a:xfrm>
              <a:custGeom>
                <a:avLst/>
                <a:gdLst>
                  <a:gd name="T0" fmla="*/ 62 w 62"/>
                  <a:gd name="T1" fmla="*/ 26 h 78"/>
                  <a:gd name="T2" fmla="*/ 62 w 62"/>
                  <a:gd name="T3" fmla="*/ 26 h 78"/>
                  <a:gd name="T4" fmla="*/ 62 w 62"/>
                  <a:gd name="T5" fmla="*/ 20 h 78"/>
                  <a:gd name="T6" fmla="*/ 60 w 62"/>
                  <a:gd name="T7" fmla="*/ 14 h 78"/>
                  <a:gd name="T8" fmla="*/ 56 w 62"/>
                  <a:gd name="T9" fmla="*/ 10 h 78"/>
                  <a:gd name="T10" fmla="*/ 54 w 62"/>
                  <a:gd name="T11" fmla="*/ 6 h 78"/>
                  <a:gd name="T12" fmla="*/ 44 w 62"/>
                  <a:gd name="T13" fmla="*/ 2 h 78"/>
                  <a:gd name="T14" fmla="*/ 36 w 62"/>
                  <a:gd name="T15" fmla="*/ 0 h 78"/>
                  <a:gd name="T16" fmla="*/ 36 w 62"/>
                  <a:gd name="T17" fmla="*/ 0 h 78"/>
                  <a:gd name="T18" fmla="*/ 28 w 62"/>
                  <a:gd name="T19" fmla="*/ 2 h 78"/>
                  <a:gd name="T20" fmla="*/ 20 w 62"/>
                  <a:gd name="T21" fmla="*/ 6 h 78"/>
                  <a:gd name="T22" fmla="*/ 16 w 62"/>
                  <a:gd name="T23" fmla="*/ 10 h 78"/>
                  <a:gd name="T24" fmla="*/ 14 w 62"/>
                  <a:gd name="T25" fmla="*/ 14 h 78"/>
                  <a:gd name="T26" fmla="*/ 12 w 62"/>
                  <a:gd name="T27" fmla="*/ 14 h 78"/>
                  <a:gd name="T28" fmla="*/ 12 w 62"/>
                  <a:gd name="T29" fmla="*/ 2 h 78"/>
                  <a:gd name="T30" fmla="*/ 0 w 62"/>
                  <a:gd name="T31" fmla="*/ 2 h 78"/>
                  <a:gd name="T32" fmla="*/ 0 w 62"/>
                  <a:gd name="T33" fmla="*/ 78 h 78"/>
                  <a:gd name="T34" fmla="*/ 14 w 62"/>
                  <a:gd name="T35" fmla="*/ 78 h 78"/>
                  <a:gd name="T36" fmla="*/ 14 w 62"/>
                  <a:gd name="T37" fmla="*/ 36 h 78"/>
                  <a:gd name="T38" fmla="*/ 14 w 62"/>
                  <a:gd name="T39" fmla="*/ 36 h 78"/>
                  <a:gd name="T40" fmla="*/ 14 w 62"/>
                  <a:gd name="T41" fmla="*/ 30 h 78"/>
                  <a:gd name="T42" fmla="*/ 16 w 62"/>
                  <a:gd name="T43" fmla="*/ 24 h 78"/>
                  <a:gd name="T44" fmla="*/ 20 w 62"/>
                  <a:gd name="T45" fmla="*/ 16 h 78"/>
                  <a:gd name="T46" fmla="*/ 28 w 62"/>
                  <a:gd name="T47" fmla="*/ 12 h 78"/>
                  <a:gd name="T48" fmla="*/ 34 w 62"/>
                  <a:gd name="T49" fmla="*/ 12 h 78"/>
                  <a:gd name="T50" fmla="*/ 34 w 62"/>
                  <a:gd name="T51" fmla="*/ 12 h 78"/>
                  <a:gd name="T52" fmla="*/ 40 w 62"/>
                  <a:gd name="T53" fmla="*/ 14 h 78"/>
                  <a:gd name="T54" fmla="*/ 46 w 62"/>
                  <a:gd name="T55" fmla="*/ 16 h 78"/>
                  <a:gd name="T56" fmla="*/ 48 w 62"/>
                  <a:gd name="T57" fmla="*/ 24 h 78"/>
                  <a:gd name="T58" fmla="*/ 50 w 62"/>
                  <a:gd name="T59" fmla="*/ 32 h 78"/>
                  <a:gd name="T60" fmla="*/ 50 w 62"/>
                  <a:gd name="T61" fmla="*/ 78 h 78"/>
                  <a:gd name="T62" fmla="*/ 62 w 62"/>
                  <a:gd name="T63" fmla="*/ 78 h 78"/>
                  <a:gd name="T64" fmla="*/ 62 w 62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78"/>
                  <a:gd name="T101" fmla="*/ 62 w 62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78">
                    <a:moveTo>
                      <a:pt x="62" y="26"/>
                    </a:moveTo>
                    <a:lnTo>
                      <a:pt x="62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4" y="6"/>
                    </a:lnTo>
                    <a:lnTo>
                      <a:pt x="44" y="2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0" y="6"/>
                    </a:lnTo>
                    <a:lnTo>
                      <a:pt x="16" y="10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78"/>
                    </a:lnTo>
                    <a:lnTo>
                      <a:pt x="14" y="78"/>
                    </a:lnTo>
                    <a:lnTo>
                      <a:pt x="14" y="36"/>
                    </a:lnTo>
                    <a:lnTo>
                      <a:pt x="14" y="30"/>
                    </a:lnTo>
                    <a:lnTo>
                      <a:pt x="16" y="24"/>
                    </a:lnTo>
                    <a:lnTo>
                      <a:pt x="20" y="16"/>
                    </a:lnTo>
                    <a:lnTo>
                      <a:pt x="28" y="12"/>
                    </a:lnTo>
                    <a:lnTo>
                      <a:pt x="34" y="12"/>
                    </a:lnTo>
                    <a:lnTo>
                      <a:pt x="40" y="14"/>
                    </a:lnTo>
                    <a:lnTo>
                      <a:pt x="46" y="16"/>
                    </a:lnTo>
                    <a:lnTo>
                      <a:pt x="48" y="24"/>
                    </a:lnTo>
                    <a:lnTo>
                      <a:pt x="50" y="32"/>
                    </a:lnTo>
                    <a:lnTo>
                      <a:pt x="50" y="78"/>
                    </a:lnTo>
                    <a:lnTo>
                      <a:pt x="62" y="78"/>
                    </a:lnTo>
                    <a:lnTo>
                      <a:pt x="6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39" name="Freeform 298"/>
              <p:cNvSpPr>
                <a:spLocks noEditPoints="1"/>
              </p:cNvSpPr>
              <p:nvPr/>
            </p:nvSpPr>
            <p:spPr bwMode="auto">
              <a:xfrm>
                <a:off x="3810" y="2862"/>
                <a:ext cx="68" cy="80"/>
              </a:xfrm>
              <a:custGeom>
                <a:avLst/>
                <a:gdLst>
                  <a:gd name="T0" fmla="*/ 54 w 68"/>
                  <a:gd name="T1" fmla="*/ 54 h 80"/>
                  <a:gd name="T2" fmla="*/ 54 w 68"/>
                  <a:gd name="T3" fmla="*/ 54 h 80"/>
                  <a:gd name="T4" fmla="*/ 52 w 68"/>
                  <a:gd name="T5" fmla="*/ 60 h 80"/>
                  <a:gd name="T6" fmla="*/ 48 w 68"/>
                  <a:gd name="T7" fmla="*/ 64 h 80"/>
                  <a:gd name="T8" fmla="*/ 42 w 68"/>
                  <a:gd name="T9" fmla="*/ 68 h 80"/>
                  <a:gd name="T10" fmla="*/ 34 w 68"/>
                  <a:gd name="T11" fmla="*/ 70 h 80"/>
                  <a:gd name="T12" fmla="*/ 34 w 68"/>
                  <a:gd name="T13" fmla="*/ 70 h 80"/>
                  <a:gd name="T14" fmla="*/ 24 w 68"/>
                  <a:gd name="T15" fmla="*/ 68 h 80"/>
                  <a:gd name="T16" fmla="*/ 18 w 68"/>
                  <a:gd name="T17" fmla="*/ 62 h 80"/>
                  <a:gd name="T18" fmla="*/ 14 w 68"/>
                  <a:gd name="T19" fmla="*/ 54 h 80"/>
                  <a:gd name="T20" fmla="*/ 12 w 68"/>
                  <a:gd name="T21" fmla="*/ 44 h 80"/>
                  <a:gd name="T22" fmla="*/ 68 w 68"/>
                  <a:gd name="T23" fmla="*/ 44 h 80"/>
                  <a:gd name="T24" fmla="*/ 68 w 68"/>
                  <a:gd name="T25" fmla="*/ 44 h 80"/>
                  <a:gd name="T26" fmla="*/ 66 w 68"/>
                  <a:gd name="T27" fmla="*/ 26 h 80"/>
                  <a:gd name="T28" fmla="*/ 62 w 68"/>
                  <a:gd name="T29" fmla="*/ 18 h 80"/>
                  <a:gd name="T30" fmla="*/ 60 w 68"/>
                  <a:gd name="T31" fmla="*/ 12 h 80"/>
                  <a:gd name="T32" fmla="*/ 54 w 68"/>
                  <a:gd name="T33" fmla="*/ 8 h 80"/>
                  <a:gd name="T34" fmla="*/ 50 w 68"/>
                  <a:gd name="T35" fmla="*/ 4 h 80"/>
                  <a:gd name="T36" fmla="*/ 42 w 68"/>
                  <a:gd name="T37" fmla="*/ 2 h 80"/>
                  <a:gd name="T38" fmla="*/ 36 w 68"/>
                  <a:gd name="T39" fmla="*/ 0 h 80"/>
                  <a:gd name="T40" fmla="*/ 36 w 68"/>
                  <a:gd name="T41" fmla="*/ 0 h 80"/>
                  <a:gd name="T42" fmla="*/ 26 w 68"/>
                  <a:gd name="T43" fmla="*/ 2 h 80"/>
                  <a:gd name="T44" fmla="*/ 20 w 68"/>
                  <a:gd name="T45" fmla="*/ 4 h 80"/>
                  <a:gd name="T46" fmla="*/ 12 w 68"/>
                  <a:gd name="T47" fmla="*/ 8 h 80"/>
                  <a:gd name="T48" fmla="*/ 8 w 68"/>
                  <a:gd name="T49" fmla="*/ 12 h 80"/>
                  <a:gd name="T50" fmla="*/ 4 w 68"/>
                  <a:gd name="T51" fmla="*/ 18 h 80"/>
                  <a:gd name="T52" fmla="*/ 2 w 68"/>
                  <a:gd name="T53" fmla="*/ 26 h 80"/>
                  <a:gd name="T54" fmla="*/ 0 w 68"/>
                  <a:gd name="T55" fmla="*/ 42 h 80"/>
                  <a:gd name="T56" fmla="*/ 0 w 68"/>
                  <a:gd name="T57" fmla="*/ 42 h 80"/>
                  <a:gd name="T58" fmla="*/ 0 w 68"/>
                  <a:gd name="T59" fmla="*/ 50 h 80"/>
                  <a:gd name="T60" fmla="*/ 2 w 68"/>
                  <a:gd name="T61" fmla="*/ 58 h 80"/>
                  <a:gd name="T62" fmla="*/ 4 w 68"/>
                  <a:gd name="T63" fmla="*/ 64 h 80"/>
                  <a:gd name="T64" fmla="*/ 8 w 68"/>
                  <a:gd name="T65" fmla="*/ 70 h 80"/>
                  <a:gd name="T66" fmla="*/ 12 w 68"/>
                  <a:gd name="T67" fmla="*/ 74 h 80"/>
                  <a:gd name="T68" fmla="*/ 18 w 68"/>
                  <a:gd name="T69" fmla="*/ 78 h 80"/>
                  <a:gd name="T70" fmla="*/ 26 w 68"/>
                  <a:gd name="T71" fmla="*/ 80 h 80"/>
                  <a:gd name="T72" fmla="*/ 32 w 68"/>
                  <a:gd name="T73" fmla="*/ 80 h 80"/>
                  <a:gd name="T74" fmla="*/ 32 w 68"/>
                  <a:gd name="T75" fmla="*/ 80 h 80"/>
                  <a:gd name="T76" fmla="*/ 46 w 68"/>
                  <a:gd name="T77" fmla="*/ 78 h 80"/>
                  <a:gd name="T78" fmla="*/ 54 w 68"/>
                  <a:gd name="T79" fmla="*/ 74 h 80"/>
                  <a:gd name="T80" fmla="*/ 54 w 68"/>
                  <a:gd name="T81" fmla="*/ 74 h 80"/>
                  <a:gd name="T82" fmla="*/ 60 w 68"/>
                  <a:gd name="T83" fmla="*/ 70 h 80"/>
                  <a:gd name="T84" fmla="*/ 64 w 68"/>
                  <a:gd name="T85" fmla="*/ 64 h 80"/>
                  <a:gd name="T86" fmla="*/ 66 w 68"/>
                  <a:gd name="T87" fmla="*/ 54 h 80"/>
                  <a:gd name="T88" fmla="*/ 54 w 68"/>
                  <a:gd name="T89" fmla="*/ 54 h 80"/>
                  <a:gd name="T90" fmla="*/ 12 w 68"/>
                  <a:gd name="T91" fmla="*/ 34 h 80"/>
                  <a:gd name="T92" fmla="*/ 12 w 68"/>
                  <a:gd name="T93" fmla="*/ 34 h 80"/>
                  <a:gd name="T94" fmla="*/ 14 w 68"/>
                  <a:gd name="T95" fmla="*/ 26 h 80"/>
                  <a:gd name="T96" fmla="*/ 18 w 68"/>
                  <a:gd name="T97" fmla="*/ 18 h 80"/>
                  <a:gd name="T98" fmla="*/ 26 w 68"/>
                  <a:gd name="T99" fmla="*/ 14 h 80"/>
                  <a:gd name="T100" fmla="*/ 34 w 68"/>
                  <a:gd name="T101" fmla="*/ 12 h 80"/>
                  <a:gd name="T102" fmla="*/ 34 w 68"/>
                  <a:gd name="T103" fmla="*/ 12 h 80"/>
                  <a:gd name="T104" fmla="*/ 44 w 68"/>
                  <a:gd name="T105" fmla="*/ 14 h 80"/>
                  <a:gd name="T106" fmla="*/ 50 w 68"/>
                  <a:gd name="T107" fmla="*/ 18 h 80"/>
                  <a:gd name="T108" fmla="*/ 52 w 68"/>
                  <a:gd name="T109" fmla="*/ 26 h 80"/>
                  <a:gd name="T110" fmla="*/ 54 w 68"/>
                  <a:gd name="T111" fmla="*/ 34 h 80"/>
                  <a:gd name="T112" fmla="*/ 12 w 68"/>
                  <a:gd name="T113" fmla="*/ 34 h 8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"/>
                  <a:gd name="T172" fmla="*/ 0 h 80"/>
                  <a:gd name="T173" fmla="*/ 68 w 68"/>
                  <a:gd name="T174" fmla="*/ 80 h 8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" h="80">
                    <a:moveTo>
                      <a:pt x="54" y="54"/>
                    </a:moveTo>
                    <a:lnTo>
                      <a:pt x="54" y="54"/>
                    </a:lnTo>
                    <a:lnTo>
                      <a:pt x="52" y="60"/>
                    </a:lnTo>
                    <a:lnTo>
                      <a:pt x="48" y="64"/>
                    </a:lnTo>
                    <a:lnTo>
                      <a:pt x="42" y="68"/>
                    </a:lnTo>
                    <a:lnTo>
                      <a:pt x="34" y="70"/>
                    </a:lnTo>
                    <a:lnTo>
                      <a:pt x="24" y="68"/>
                    </a:lnTo>
                    <a:lnTo>
                      <a:pt x="18" y="62"/>
                    </a:lnTo>
                    <a:lnTo>
                      <a:pt x="14" y="54"/>
                    </a:lnTo>
                    <a:lnTo>
                      <a:pt x="12" y="44"/>
                    </a:lnTo>
                    <a:lnTo>
                      <a:pt x="68" y="44"/>
                    </a:lnTo>
                    <a:lnTo>
                      <a:pt x="66" y="26"/>
                    </a:lnTo>
                    <a:lnTo>
                      <a:pt x="62" y="18"/>
                    </a:lnTo>
                    <a:lnTo>
                      <a:pt x="60" y="12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2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2" y="74"/>
                    </a:lnTo>
                    <a:lnTo>
                      <a:pt x="18" y="78"/>
                    </a:lnTo>
                    <a:lnTo>
                      <a:pt x="26" y="80"/>
                    </a:lnTo>
                    <a:lnTo>
                      <a:pt x="32" y="80"/>
                    </a:lnTo>
                    <a:lnTo>
                      <a:pt x="46" y="78"/>
                    </a:lnTo>
                    <a:lnTo>
                      <a:pt x="54" y="74"/>
                    </a:lnTo>
                    <a:lnTo>
                      <a:pt x="60" y="70"/>
                    </a:lnTo>
                    <a:lnTo>
                      <a:pt x="64" y="64"/>
                    </a:lnTo>
                    <a:lnTo>
                      <a:pt x="66" y="54"/>
                    </a:lnTo>
                    <a:lnTo>
                      <a:pt x="54" y="54"/>
                    </a:lnTo>
                    <a:close/>
                    <a:moveTo>
                      <a:pt x="12" y="34"/>
                    </a:moveTo>
                    <a:lnTo>
                      <a:pt x="12" y="34"/>
                    </a:lnTo>
                    <a:lnTo>
                      <a:pt x="14" y="26"/>
                    </a:lnTo>
                    <a:lnTo>
                      <a:pt x="18" y="18"/>
                    </a:lnTo>
                    <a:lnTo>
                      <a:pt x="26" y="14"/>
                    </a:lnTo>
                    <a:lnTo>
                      <a:pt x="34" y="12"/>
                    </a:lnTo>
                    <a:lnTo>
                      <a:pt x="44" y="14"/>
                    </a:lnTo>
                    <a:lnTo>
                      <a:pt x="50" y="18"/>
                    </a:lnTo>
                    <a:lnTo>
                      <a:pt x="52" y="26"/>
                    </a:lnTo>
                    <a:lnTo>
                      <a:pt x="54" y="34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0" name="Rectangle 299"/>
              <p:cNvSpPr>
                <a:spLocks noChangeArrowheads="1"/>
              </p:cNvSpPr>
              <p:nvPr/>
            </p:nvSpPr>
            <p:spPr bwMode="auto">
              <a:xfrm>
                <a:off x="1296" y="1260"/>
                <a:ext cx="3168" cy="1800"/>
              </a:xfrm>
              <a:prstGeom prst="rect">
                <a:avLst/>
              </a:prstGeom>
              <a:noFill/>
              <a:ln w="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1" name="Line 300"/>
              <p:cNvSpPr>
                <a:spLocks noChangeShapeType="1"/>
              </p:cNvSpPr>
              <p:nvPr/>
            </p:nvSpPr>
            <p:spPr bwMode="auto">
              <a:xfrm>
                <a:off x="4104" y="2556"/>
                <a:ext cx="1" cy="216"/>
              </a:xfrm>
              <a:prstGeom prst="line">
                <a:avLst/>
              </a:prstGeom>
              <a:noFill/>
              <a:ln w="3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42" name="Freeform 301"/>
              <p:cNvSpPr>
                <a:spLocks/>
              </p:cNvSpPr>
              <p:nvPr/>
            </p:nvSpPr>
            <p:spPr bwMode="auto">
              <a:xfrm>
                <a:off x="4082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3" name="Freeform 302"/>
              <p:cNvSpPr>
                <a:spLocks/>
              </p:cNvSpPr>
              <p:nvPr/>
            </p:nvSpPr>
            <p:spPr bwMode="auto">
              <a:xfrm>
                <a:off x="4082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4" name="Line 303"/>
              <p:cNvSpPr>
                <a:spLocks noChangeShapeType="1"/>
              </p:cNvSpPr>
              <p:nvPr/>
            </p:nvSpPr>
            <p:spPr bwMode="auto">
              <a:xfrm>
                <a:off x="3672" y="2556"/>
                <a:ext cx="1" cy="216"/>
              </a:xfrm>
              <a:prstGeom prst="line">
                <a:avLst/>
              </a:prstGeom>
              <a:noFill/>
              <a:ln w="3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45" name="Freeform 304"/>
              <p:cNvSpPr>
                <a:spLocks/>
              </p:cNvSpPr>
              <p:nvPr/>
            </p:nvSpPr>
            <p:spPr bwMode="auto">
              <a:xfrm>
                <a:off x="3650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6" name="Freeform 305"/>
              <p:cNvSpPr>
                <a:spLocks/>
              </p:cNvSpPr>
              <p:nvPr/>
            </p:nvSpPr>
            <p:spPr bwMode="auto">
              <a:xfrm>
                <a:off x="3650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7" name="Line 306"/>
              <p:cNvSpPr>
                <a:spLocks noChangeShapeType="1"/>
              </p:cNvSpPr>
              <p:nvPr/>
            </p:nvSpPr>
            <p:spPr bwMode="auto">
              <a:xfrm>
                <a:off x="3240" y="2556"/>
                <a:ext cx="1" cy="216"/>
              </a:xfrm>
              <a:prstGeom prst="line">
                <a:avLst/>
              </a:prstGeom>
              <a:noFill/>
              <a:ln w="3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48" name="Freeform 307"/>
              <p:cNvSpPr>
                <a:spLocks/>
              </p:cNvSpPr>
              <p:nvPr/>
            </p:nvSpPr>
            <p:spPr bwMode="auto">
              <a:xfrm>
                <a:off x="3218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49" name="Freeform 308"/>
              <p:cNvSpPr>
                <a:spLocks/>
              </p:cNvSpPr>
              <p:nvPr/>
            </p:nvSpPr>
            <p:spPr bwMode="auto">
              <a:xfrm>
                <a:off x="3218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0" name="Line 309"/>
              <p:cNvSpPr>
                <a:spLocks noChangeShapeType="1"/>
              </p:cNvSpPr>
              <p:nvPr/>
            </p:nvSpPr>
            <p:spPr bwMode="auto">
              <a:xfrm>
                <a:off x="2808" y="2556"/>
                <a:ext cx="1" cy="216"/>
              </a:xfrm>
              <a:prstGeom prst="line">
                <a:avLst/>
              </a:prstGeom>
              <a:noFill/>
              <a:ln w="3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51" name="Freeform 310"/>
              <p:cNvSpPr>
                <a:spLocks/>
              </p:cNvSpPr>
              <p:nvPr/>
            </p:nvSpPr>
            <p:spPr bwMode="auto">
              <a:xfrm>
                <a:off x="2786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2" name="Freeform 311"/>
              <p:cNvSpPr>
                <a:spLocks/>
              </p:cNvSpPr>
              <p:nvPr/>
            </p:nvSpPr>
            <p:spPr bwMode="auto">
              <a:xfrm>
                <a:off x="2786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3" name="Line 312"/>
              <p:cNvSpPr>
                <a:spLocks noChangeShapeType="1"/>
              </p:cNvSpPr>
              <p:nvPr/>
            </p:nvSpPr>
            <p:spPr bwMode="auto">
              <a:xfrm>
                <a:off x="1944" y="2556"/>
                <a:ext cx="1" cy="216"/>
              </a:xfrm>
              <a:prstGeom prst="line">
                <a:avLst/>
              </a:prstGeom>
              <a:noFill/>
              <a:ln w="3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54" name="Freeform 313"/>
              <p:cNvSpPr>
                <a:spLocks/>
              </p:cNvSpPr>
              <p:nvPr/>
            </p:nvSpPr>
            <p:spPr bwMode="auto">
              <a:xfrm>
                <a:off x="1922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5" name="Freeform 314"/>
              <p:cNvSpPr>
                <a:spLocks/>
              </p:cNvSpPr>
              <p:nvPr/>
            </p:nvSpPr>
            <p:spPr bwMode="auto">
              <a:xfrm>
                <a:off x="1922" y="2750"/>
                <a:ext cx="44" cy="44"/>
              </a:xfrm>
              <a:custGeom>
                <a:avLst/>
                <a:gdLst>
                  <a:gd name="T0" fmla="*/ 22 w 44"/>
                  <a:gd name="T1" fmla="*/ 0 h 44"/>
                  <a:gd name="T2" fmla="*/ 22 w 44"/>
                  <a:gd name="T3" fmla="*/ 0 h 44"/>
                  <a:gd name="T4" fmla="*/ 14 w 44"/>
                  <a:gd name="T5" fmla="*/ 2 h 44"/>
                  <a:gd name="T6" fmla="*/ 6 w 44"/>
                  <a:gd name="T7" fmla="*/ 6 h 44"/>
                  <a:gd name="T8" fmla="*/ 2 w 44"/>
                  <a:gd name="T9" fmla="*/ 14 h 44"/>
                  <a:gd name="T10" fmla="*/ 0 w 44"/>
                  <a:gd name="T11" fmla="*/ 22 h 44"/>
                  <a:gd name="T12" fmla="*/ 0 w 44"/>
                  <a:gd name="T13" fmla="*/ 22 h 44"/>
                  <a:gd name="T14" fmla="*/ 2 w 44"/>
                  <a:gd name="T15" fmla="*/ 30 h 44"/>
                  <a:gd name="T16" fmla="*/ 6 w 44"/>
                  <a:gd name="T17" fmla="*/ 38 h 44"/>
                  <a:gd name="T18" fmla="*/ 14 w 44"/>
                  <a:gd name="T19" fmla="*/ 42 h 44"/>
                  <a:gd name="T20" fmla="*/ 22 w 44"/>
                  <a:gd name="T21" fmla="*/ 44 h 44"/>
                  <a:gd name="T22" fmla="*/ 22 w 44"/>
                  <a:gd name="T23" fmla="*/ 44 h 44"/>
                  <a:gd name="T24" fmla="*/ 30 w 44"/>
                  <a:gd name="T25" fmla="*/ 42 h 44"/>
                  <a:gd name="T26" fmla="*/ 38 w 44"/>
                  <a:gd name="T27" fmla="*/ 38 h 44"/>
                  <a:gd name="T28" fmla="*/ 42 w 44"/>
                  <a:gd name="T29" fmla="*/ 30 h 44"/>
                  <a:gd name="T30" fmla="*/ 44 w 44"/>
                  <a:gd name="T31" fmla="*/ 22 h 44"/>
                  <a:gd name="T32" fmla="*/ 44 w 44"/>
                  <a:gd name="T33" fmla="*/ 22 h 44"/>
                  <a:gd name="T34" fmla="*/ 42 w 44"/>
                  <a:gd name="T35" fmla="*/ 14 h 44"/>
                  <a:gd name="T36" fmla="*/ 38 w 44"/>
                  <a:gd name="T37" fmla="*/ 6 h 44"/>
                  <a:gd name="T38" fmla="*/ 30 w 44"/>
                  <a:gd name="T39" fmla="*/ 2 h 44"/>
                  <a:gd name="T40" fmla="*/ 22 w 44"/>
                  <a:gd name="T41" fmla="*/ 0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44"/>
                  <a:gd name="T65" fmla="*/ 44 w 44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8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6" name="Rectangle 315"/>
              <p:cNvSpPr>
                <a:spLocks noChangeArrowheads="1"/>
              </p:cNvSpPr>
              <p:nvPr/>
            </p:nvSpPr>
            <p:spPr bwMode="auto">
              <a:xfrm>
                <a:off x="3096" y="2340"/>
                <a:ext cx="288" cy="288"/>
              </a:xfrm>
              <a:prstGeom prst="rect">
                <a:avLst/>
              </a:prstGeom>
              <a:solidFill>
                <a:srgbClr val="FFCCFF"/>
              </a:solidFill>
              <a:ln w="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7" name="Freeform 316"/>
              <p:cNvSpPr>
                <a:spLocks noEditPoints="1"/>
              </p:cNvSpPr>
              <p:nvPr/>
            </p:nvSpPr>
            <p:spPr bwMode="auto">
              <a:xfrm>
                <a:off x="3200" y="2434"/>
                <a:ext cx="84" cy="102"/>
              </a:xfrm>
              <a:custGeom>
                <a:avLst/>
                <a:gdLst>
                  <a:gd name="T0" fmla="*/ 0 w 84"/>
                  <a:gd name="T1" fmla="*/ 102 h 102"/>
                  <a:gd name="T2" fmla="*/ 40 w 84"/>
                  <a:gd name="T3" fmla="*/ 102 h 102"/>
                  <a:gd name="T4" fmla="*/ 40 w 84"/>
                  <a:gd name="T5" fmla="*/ 102 h 102"/>
                  <a:gd name="T6" fmla="*/ 52 w 84"/>
                  <a:gd name="T7" fmla="*/ 102 h 102"/>
                  <a:gd name="T8" fmla="*/ 62 w 84"/>
                  <a:gd name="T9" fmla="*/ 98 h 102"/>
                  <a:gd name="T10" fmla="*/ 70 w 84"/>
                  <a:gd name="T11" fmla="*/ 92 h 102"/>
                  <a:gd name="T12" fmla="*/ 76 w 84"/>
                  <a:gd name="T13" fmla="*/ 84 h 102"/>
                  <a:gd name="T14" fmla="*/ 80 w 84"/>
                  <a:gd name="T15" fmla="*/ 76 h 102"/>
                  <a:gd name="T16" fmla="*/ 82 w 84"/>
                  <a:gd name="T17" fmla="*/ 68 h 102"/>
                  <a:gd name="T18" fmla="*/ 84 w 84"/>
                  <a:gd name="T19" fmla="*/ 50 h 102"/>
                  <a:gd name="T20" fmla="*/ 84 w 84"/>
                  <a:gd name="T21" fmla="*/ 50 h 102"/>
                  <a:gd name="T22" fmla="*/ 84 w 84"/>
                  <a:gd name="T23" fmla="*/ 38 h 102"/>
                  <a:gd name="T24" fmla="*/ 82 w 84"/>
                  <a:gd name="T25" fmla="*/ 30 h 102"/>
                  <a:gd name="T26" fmla="*/ 78 w 84"/>
                  <a:gd name="T27" fmla="*/ 20 h 102"/>
                  <a:gd name="T28" fmla="*/ 74 w 84"/>
                  <a:gd name="T29" fmla="*/ 14 h 102"/>
                  <a:gd name="T30" fmla="*/ 68 w 84"/>
                  <a:gd name="T31" fmla="*/ 8 h 102"/>
                  <a:gd name="T32" fmla="*/ 60 w 84"/>
                  <a:gd name="T33" fmla="*/ 4 h 102"/>
                  <a:gd name="T34" fmla="*/ 52 w 84"/>
                  <a:gd name="T35" fmla="*/ 0 h 102"/>
                  <a:gd name="T36" fmla="*/ 42 w 84"/>
                  <a:gd name="T37" fmla="*/ 0 h 102"/>
                  <a:gd name="T38" fmla="*/ 0 w 84"/>
                  <a:gd name="T39" fmla="*/ 0 h 102"/>
                  <a:gd name="T40" fmla="*/ 0 w 84"/>
                  <a:gd name="T41" fmla="*/ 102 h 102"/>
                  <a:gd name="T42" fmla="*/ 14 w 84"/>
                  <a:gd name="T43" fmla="*/ 12 h 102"/>
                  <a:gd name="T44" fmla="*/ 40 w 84"/>
                  <a:gd name="T45" fmla="*/ 12 h 102"/>
                  <a:gd name="T46" fmla="*/ 40 w 84"/>
                  <a:gd name="T47" fmla="*/ 12 h 102"/>
                  <a:gd name="T48" fmla="*/ 46 w 84"/>
                  <a:gd name="T49" fmla="*/ 12 h 102"/>
                  <a:gd name="T50" fmla="*/ 52 w 84"/>
                  <a:gd name="T51" fmla="*/ 14 h 102"/>
                  <a:gd name="T52" fmla="*/ 58 w 84"/>
                  <a:gd name="T53" fmla="*/ 16 h 102"/>
                  <a:gd name="T54" fmla="*/ 62 w 84"/>
                  <a:gd name="T55" fmla="*/ 22 h 102"/>
                  <a:gd name="T56" fmla="*/ 66 w 84"/>
                  <a:gd name="T57" fmla="*/ 26 h 102"/>
                  <a:gd name="T58" fmla="*/ 68 w 84"/>
                  <a:gd name="T59" fmla="*/ 34 h 102"/>
                  <a:gd name="T60" fmla="*/ 70 w 84"/>
                  <a:gd name="T61" fmla="*/ 42 h 102"/>
                  <a:gd name="T62" fmla="*/ 70 w 84"/>
                  <a:gd name="T63" fmla="*/ 50 h 102"/>
                  <a:gd name="T64" fmla="*/ 70 w 84"/>
                  <a:gd name="T65" fmla="*/ 50 h 102"/>
                  <a:gd name="T66" fmla="*/ 68 w 84"/>
                  <a:gd name="T67" fmla="*/ 68 h 102"/>
                  <a:gd name="T68" fmla="*/ 66 w 84"/>
                  <a:gd name="T69" fmla="*/ 74 h 102"/>
                  <a:gd name="T70" fmla="*/ 62 w 84"/>
                  <a:gd name="T71" fmla="*/ 80 h 102"/>
                  <a:gd name="T72" fmla="*/ 58 w 84"/>
                  <a:gd name="T73" fmla="*/ 84 h 102"/>
                  <a:gd name="T74" fmla="*/ 54 w 84"/>
                  <a:gd name="T75" fmla="*/ 88 h 102"/>
                  <a:gd name="T76" fmla="*/ 48 w 84"/>
                  <a:gd name="T77" fmla="*/ 90 h 102"/>
                  <a:gd name="T78" fmla="*/ 40 w 84"/>
                  <a:gd name="T79" fmla="*/ 90 h 102"/>
                  <a:gd name="T80" fmla="*/ 14 w 84"/>
                  <a:gd name="T81" fmla="*/ 90 h 102"/>
                  <a:gd name="T82" fmla="*/ 14 w 84"/>
                  <a:gd name="T83" fmla="*/ 12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4"/>
                  <a:gd name="T127" fmla="*/ 0 h 102"/>
                  <a:gd name="T128" fmla="*/ 84 w 84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4" h="102">
                    <a:moveTo>
                      <a:pt x="0" y="102"/>
                    </a:moveTo>
                    <a:lnTo>
                      <a:pt x="40" y="102"/>
                    </a:lnTo>
                    <a:lnTo>
                      <a:pt x="52" y="102"/>
                    </a:lnTo>
                    <a:lnTo>
                      <a:pt x="62" y="98"/>
                    </a:lnTo>
                    <a:lnTo>
                      <a:pt x="70" y="92"/>
                    </a:lnTo>
                    <a:lnTo>
                      <a:pt x="76" y="84"/>
                    </a:lnTo>
                    <a:lnTo>
                      <a:pt x="80" y="76"/>
                    </a:lnTo>
                    <a:lnTo>
                      <a:pt x="82" y="68"/>
                    </a:lnTo>
                    <a:lnTo>
                      <a:pt x="84" y="50"/>
                    </a:lnTo>
                    <a:lnTo>
                      <a:pt x="84" y="38"/>
                    </a:lnTo>
                    <a:lnTo>
                      <a:pt x="82" y="30"/>
                    </a:lnTo>
                    <a:lnTo>
                      <a:pt x="78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102"/>
                    </a:lnTo>
                    <a:close/>
                    <a:moveTo>
                      <a:pt x="14" y="12"/>
                    </a:moveTo>
                    <a:lnTo>
                      <a:pt x="40" y="12"/>
                    </a:lnTo>
                    <a:lnTo>
                      <a:pt x="46" y="12"/>
                    </a:lnTo>
                    <a:lnTo>
                      <a:pt x="52" y="14"/>
                    </a:lnTo>
                    <a:lnTo>
                      <a:pt x="58" y="16"/>
                    </a:lnTo>
                    <a:lnTo>
                      <a:pt x="62" y="22"/>
                    </a:lnTo>
                    <a:lnTo>
                      <a:pt x="66" y="26"/>
                    </a:lnTo>
                    <a:lnTo>
                      <a:pt x="68" y="34"/>
                    </a:lnTo>
                    <a:lnTo>
                      <a:pt x="70" y="42"/>
                    </a:lnTo>
                    <a:lnTo>
                      <a:pt x="70" y="50"/>
                    </a:lnTo>
                    <a:lnTo>
                      <a:pt x="68" y="68"/>
                    </a:lnTo>
                    <a:lnTo>
                      <a:pt x="66" y="74"/>
                    </a:lnTo>
                    <a:lnTo>
                      <a:pt x="62" y="80"/>
                    </a:lnTo>
                    <a:lnTo>
                      <a:pt x="58" y="84"/>
                    </a:lnTo>
                    <a:lnTo>
                      <a:pt x="54" y="88"/>
                    </a:lnTo>
                    <a:lnTo>
                      <a:pt x="48" y="90"/>
                    </a:lnTo>
                    <a:lnTo>
                      <a:pt x="40" y="90"/>
                    </a:lnTo>
                    <a:lnTo>
                      <a:pt x="14" y="9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8" name="Rectangle 317"/>
              <p:cNvSpPr>
                <a:spLocks noChangeArrowheads="1"/>
              </p:cNvSpPr>
              <p:nvPr/>
            </p:nvSpPr>
            <p:spPr bwMode="auto">
              <a:xfrm>
                <a:off x="3528" y="2340"/>
                <a:ext cx="288" cy="288"/>
              </a:xfrm>
              <a:prstGeom prst="rect">
                <a:avLst/>
              </a:prstGeom>
              <a:solidFill>
                <a:srgbClr val="FFCCFF"/>
              </a:solidFill>
              <a:ln w="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59" name="Freeform 318"/>
              <p:cNvSpPr>
                <a:spLocks noEditPoints="1"/>
              </p:cNvSpPr>
              <p:nvPr/>
            </p:nvSpPr>
            <p:spPr bwMode="auto">
              <a:xfrm>
                <a:off x="3632" y="2434"/>
                <a:ext cx="84" cy="102"/>
              </a:xfrm>
              <a:custGeom>
                <a:avLst/>
                <a:gdLst>
                  <a:gd name="T0" fmla="*/ 0 w 84"/>
                  <a:gd name="T1" fmla="*/ 102 h 102"/>
                  <a:gd name="T2" fmla="*/ 40 w 84"/>
                  <a:gd name="T3" fmla="*/ 102 h 102"/>
                  <a:gd name="T4" fmla="*/ 40 w 84"/>
                  <a:gd name="T5" fmla="*/ 102 h 102"/>
                  <a:gd name="T6" fmla="*/ 52 w 84"/>
                  <a:gd name="T7" fmla="*/ 102 h 102"/>
                  <a:gd name="T8" fmla="*/ 62 w 84"/>
                  <a:gd name="T9" fmla="*/ 98 h 102"/>
                  <a:gd name="T10" fmla="*/ 70 w 84"/>
                  <a:gd name="T11" fmla="*/ 92 h 102"/>
                  <a:gd name="T12" fmla="*/ 76 w 84"/>
                  <a:gd name="T13" fmla="*/ 84 h 102"/>
                  <a:gd name="T14" fmla="*/ 80 w 84"/>
                  <a:gd name="T15" fmla="*/ 76 h 102"/>
                  <a:gd name="T16" fmla="*/ 82 w 84"/>
                  <a:gd name="T17" fmla="*/ 68 h 102"/>
                  <a:gd name="T18" fmla="*/ 84 w 84"/>
                  <a:gd name="T19" fmla="*/ 50 h 102"/>
                  <a:gd name="T20" fmla="*/ 84 w 84"/>
                  <a:gd name="T21" fmla="*/ 50 h 102"/>
                  <a:gd name="T22" fmla="*/ 84 w 84"/>
                  <a:gd name="T23" fmla="*/ 38 h 102"/>
                  <a:gd name="T24" fmla="*/ 82 w 84"/>
                  <a:gd name="T25" fmla="*/ 30 h 102"/>
                  <a:gd name="T26" fmla="*/ 78 w 84"/>
                  <a:gd name="T27" fmla="*/ 20 h 102"/>
                  <a:gd name="T28" fmla="*/ 74 w 84"/>
                  <a:gd name="T29" fmla="*/ 14 h 102"/>
                  <a:gd name="T30" fmla="*/ 68 w 84"/>
                  <a:gd name="T31" fmla="*/ 8 h 102"/>
                  <a:gd name="T32" fmla="*/ 60 w 84"/>
                  <a:gd name="T33" fmla="*/ 4 h 102"/>
                  <a:gd name="T34" fmla="*/ 52 w 84"/>
                  <a:gd name="T35" fmla="*/ 0 h 102"/>
                  <a:gd name="T36" fmla="*/ 42 w 84"/>
                  <a:gd name="T37" fmla="*/ 0 h 102"/>
                  <a:gd name="T38" fmla="*/ 0 w 84"/>
                  <a:gd name="T39" fmla="*/ 0 h 102"/>
                  <a:gd name="T40" fmla="*/ 0 w 84"/>
                  <a:gd name="T41" fmla="*/ 102 h 102"/>
                  <a:gd name="T42" fmla="*/ 14 w 84"/>
                  <a:gd name="T43" fmla="*/ 12 h 102"/>
                  <a:gd name="T44" fmla="*/ 40 w 84"/>
                  <a:gd name="T45" fmla="*/ 12 h 102"/>
                  <a:gd name="T46" fmla="*/ 40 w 84"/>
                  <a:gd name="T47" fmla="*/ 12 h 102"/>
                  <a:gd name="T48" fmla="*/ 46 w 84"/>
                  <a:gd name="T49" fmla="*/ 12 h 102"/>
                  <a:gd name="T50" fmla="*/ 52 w 84"/>
                  <a:gd name="T51" fmla="*/ 14 h 102"/>
                  <a:gd name="T52" fmla="*/ 58 w 84"/>
                  <a:gd name="T53" fmla="*/ 16 h 102"/>
                  <a:gd name="T54" fmla="*/ 62 w 84"/>
                  <a:gd name="T55" fmla="*/ 22 h 102"/>
                  <a:gd name="T56" fmla="*/ 66 w 84"/>
                  <a:gd name="T57" fmla="*/ 26 h 102"/>
                  <a:gd name="T58" fmla="*/ 68 w 84"/>
                  <a:gd name="T59" fmla="*/ 34 h 102"/>
                  <a:gd name="T60" fmla="*/ 70 w 84"/>
                  <a:gd name="T61" fmla="*/ 42 h 102"/>
                  <a:gd name="T62" fmla="*/ 70 w 84"/>
                  <a:gd name="T63" fmla="*/ 50 h 102"/>
                  <a:gd name="T64" fmla="*/ 70 w 84"/>
                  <a:gd name="T65" fmla="*/ 50 h 102"/>
                  <a:gd name="T66" fmla="*/ 68 w 84"/>
                  <a:gd name="T67" fmla="*/ 68 h 102"/>
                  <a:gd name="T68" fmla="*/ 66 w 84"/>
                  <a:gd name="T69" fmla="*/ 74 h 102"/>
                  <a:gd name="T70" fmla="*/ 62 w 84"/>
                  <a:gd name="T71" fmla="*/ 80 h 102"/>
                  <a:gd name="T72" fmla="*/ 58 w 84"/>
                  <a:gd name="T73" fmla="*/ 84 h 102"/>
                  <a:gd name="T74" fmla="*/ 54 w 84"/>
                  <a:gd name="T75" fmla="*/ 88 h 102"/>
                  <a:gd name="T76" fmla="*/ 48 w 84"/>
                  <a:gd name="T77" fmla="*/ 90 h 102"/>
                  <a:gd name="T78" fmla="*/ 40 w 84"/>
                  <a:gd name="T79" fmla="*/ 90 h 102"/>
                  <a:gd name="T80" fmla="*/ 14 w 84"/>
                  <a:gd name="T81" fmla="*/ 90 h 102"/>
                  <a:gd name="T82" fmla="*/ 14 w 84"/>
                  <a:gd name="T83" fmla="*/ 12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4"/>
                  <a:gd name="T127" fmla="*/ 0 h 102"/>
                  <a:gd name="T128" fmla="*/ 84 w 84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4" h="102">
                    <a:moveTo>
                      <a:pt x="0" y="102"/>
                    </a:moveTo>
                    <a:lnTo>
                      <a:pt x="40" y="102"/>
                    </a:lnTo>
                    <a:lnTo>
                      <a:pt x="52" y="102"/>
                    </a:lnTo>
                    <a:lnTo>
                      <a:pt x="62" y="98"/>
                    </a:lnTo>
                    <a:lnTo>
                      <a:pt x="70" y="92"/>
                    </a:lnTo>
                    <a:lnTo>
                      <a:pt x="76" y="84"/>
                    </a:lnTo>
                    <a:lnTo>
                      <a:pt x="80" y="76"/>
                    </a:lnTo>
                    <a:lnTo>
                      <a:pt x="82" y="68"/>
                    </a:lnTo>
                    <a:lnTo>
                      <a:pt x="84" y="50"/>
                    </a:lnTo>
                    <a:lnTo>
                      <a:pt x="84" y="38"/>
                    </a:lnTo>
                    <a:lnTo>
                      <a:pt x="82" y="30"/>
                    </a:lnTo>
                    <a:lnTo>
                      <a:pt x="78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102"/>
                    </a:lnTo>
                    <a:close/>
                    <a:moveTo>
                      <a:pt x="14" y="12"/>
                    </a:moveTo>
                    <a:lnTo>
                      <a:pt x="40" y="12"/>
                    </a:lnTo>
                    <a:lnTo>
                      <a:pt x="46" y="12"/>
                    </a:lnTo>
                    <a:lnTo>
                      <a:pt x="52" y="14"/>
                    </a:lnTo>
                    <a:lnTo>
                      <a:pt x="58" y="16"/>
                    </a:lnTo>
                    <a:lnTo>
                      <a:pt x="62" y="22"/>
                    </a:lnTo>
                    <a:lnTo>
                      <a:pt x="66" y="26"/>
                    </a:lnTo>
                    <a:lnTo>
                      <a:pt x="68" y="34"/>
                    </a:lnTo>
                    <a:lnTo>
                      <a:pt x="70" y="42"/>
                    </a:lnTo>
                    <a:lnTo>
                      <a:pt x="70" y="50"/>
                    </a:lnTo>
                    <a:lnTo>
                      <a:pt x="68" y="68"/>
                    </a:lnTo>
                    <a:lnTo>
                      <a:pt x="66" y="74"/>
                    </a:lnTo>
                    <a:lnTo>
                      <a:pt x="62" y="80"/>
                    </a:lnTo>
                    <a:lnTo>
                      <a:pt x="58" y="84"/>
                    </a:lnTo>
                    <a:lnTo>
                      <a:pt x="54" y="88"/>
                    </a:lnTo>
                    <a:lnTo>
                      <a:pt x="48" y="90"/>
                    </a:lnTo>
                    <a:lnTo>
                      <a:pt x="40" y="90"/>
                    </a:lnTo>
                    <a:lnTo>
                      <a:pt x="14" y="9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0" name="Rectangle 319"/>
              <p:cNvSpPr>
                <a:spLocks noChangeArrowheads="1"/>
              </p:cNvSpPr>
              <p:nvPr/>
            </p:nvSpPr>
            <p:spPr bwMode="auto">
              <a:xfrm>
                <a:off x="3960" y="2340"/>
                <a:ext cx="288" cy="288"/>
              </a:xfrm>
              <a:prstGeom prst="rect">
                <a:avLst/>
              </a:prstGeom>
              <a:solidFill>
                <a:srgbClr val="FFCCFF"/>
              </a:solidFill>
              <a:ln w="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1" name="Freeform 320"/>
              <p:cNvSpPr>
                <a:spLocks noEditPoints="1"/>
              </p:cNvSpPr>
              <p:nvPr/>
            </p:nvSpPr>
            <p:spPr bwMode="auto">
              <a:xfrm>
                <a:off x="4064" y="2434"/>
                <a:ext cx="84" cy="102"/>
              </a:xfrm>
              <a:custGeom>
                <a:avLst/>
                <a:gdLst>
                  <a:gd name="T0" fmla="*/ 0 w 84"/>
                  <a:gd name="T1" fmla="*/ 102 h 102"/>
                  <a:gd name="T2" fmla="*/ 40 w 84"/>
                  <a:gd name="T3" fmla="*/ 102 h 102"/>
                  <a:gd name="T4" fmla="*/ 40 w 84"/>
                  <a:gd name="T5" fmla="*/ 102 h 102"/>
                  <a:gd name="T6" fmla="*/ 52 w 84"/>
                  <a:gd name="T7" fmla="*/ 102 h 102"/>
                  <a:gd name="T8" fmla="*/ 62 w 84"/>
                  <a:gd name="T9" fmla="*/ 98 h 102"/>
                  <a:gd name="T10" fmla="*/ 70 w 84"/>
                  <a:gd name="T11" fmla="*/ 92 h 102"/>
                  <a:gd name="T12" fmla="*/ 76 w 84"/>
                  <a:gd name="T13" fmla="*/ 84 h 102"/>
                  <a:gd name="T14" fmla="*/ 80 w 84"/>
                  <a:gd name="T15" fmla="*/ 76 h 102"/>
                  <a:gd name="T16" fmla="*/ 82 w 84"/>
                  <a:gd name="T17" fmla="*/ 68 h 102"/>
                  <a:gd name="T18" fmla="*/ 84 w 84"/>
                  <a:gd name="T19" fmla="*/ 50 h 102"/>
                  <a:gd name="T20" fmla="*/ 84 w 84"/>
                  <a:gd name="T21" fmla="*/ 50 h 102"/>
                  <a:gd name="T22" fmla="*/ 84 w 84"/>
                  <a:gd name="T23" fmla="*/ 38 h 102"/>
                  <a:gd name="T24" fmla="*/ 82 w 84"/>
                  <a:gd name="T25" fmla="*/ 30 h 102"/>
                  <a:gd name="T26" fmla="*/ 78 w 84"/>
                  <a:gd name="T27" fmla="*/ 20 h 102"/>
                  <a:gd name="T28" fmla="*/ 74 w 84"/>
                  <a:gd name="T29" fmla="*/ 14 h 102"/>
                  <a:gd name="T30" fmla="*/ 68 w 84"/>
                  <a:gd name="T31" fmla="*/ 8 h 102"/>
                  <a:gd name="T32" fmla="*/ 60 w 84"/>
                  <a:gd name="T33" fmla="*/ 4 h 102"/>
                  <a:gd name="T34" fmla="*/ 52 w 84"/>
                  <a:gd name="T35" fmla="*/ 0 h 102"/>
                  <a:gd name="T36" fmla="*/ 42 w 84"/>
                  <a:gd name="T37" fmla="*/ 0 h 102"/>
                  <a:gd name="T38" fmla="*/ 0 w 84"/>
                  <a:gd name="T39" fmla="*/ 0 h 102"/>
                  <a:gd name="T40" fmla="*/ 0 w 84"/>
                  <a:gd name="T41" fmla="*/ 102 h 102"/>
                  <a:gd name="T42" fmla="*/ 14 w 84"/>
                  <a:gd name="T43" fmla="*/ 12 h 102"/>
                  <a:gd name="T44" fmla="*/ 40 w 84"/>
                  <a:gd name="T45" fmla="*/ 12 h 102"/>
                  <a:gd name="T46" fmla="*/ 40 w 84"/>
                  <a:gd name="T47" fmla="*/ 12 h 102"/>
                  <a:gd name="T48" fmla="*/ 46 w 84"/>
                  <a:gd name="T49" fmla="*/ 12 h 102"/>
                  <a:gd name="T50" fmla="*/ 52 w 84"/>
                  <a:gd name="T51" fmla="*/ 14 h 102"/>
                  <a:gd name="T52" fmla="*/ 58 w 84"/>
                  <a:gd name="T53" fmla="*/ 16 h 102"/>
                  <a:gd name="T54" fmla="*/ 62 w 84"/>
                  <a:gd name="T55" fmla="*/ 22 h 102"/>
                  <a:gd name="T56" fmla="*/ 66 w 84"/>
                  <a:gd name="T57" fmla="*/ 26 h 102"/>
                  <a:gd name="T58" fmla="*/ 68 w 84"/>
                  <a:gd name="T59" fmla="*/ 34 h 102"/>
                  <a:gd name="T60" fmla="*/ 70 w 84"/>
                  <a:gd name="T61" fmla="*/ 42 h 102"/>
                  <a:gd name="T62" fmla="*/ 70 w 84"/>
                  <a:gd name="T63" fmla="*/ 50 h 102"/>
                  <a:gd name="T64" fmla="*/ 70 w 84"/>
                  <a:gd name="T65" fmla="*/ 50 h 102"/>
                  <a:gd name="T66" fmla="*/ 68 w 84"/>
                  <a:gd name="T67" fmla="*/ 68 h 102"/>
                  <a:gd name="T68" fmla="*/ 66 w 84"/>
                  <a:gd name="T69" fmla="*/ 74 h 102"/>
                  <a:gd name="T70" fmla="*/ 62 w 84"/>
                  <a:gd name="T71" fmla="*/ 80 h 102"/>
                  <a:gd name="T72" fmla="*/ 58 w 84"/>
                  <a:gd name="T73" fmla="*/ 84 h 102"/>
                  <a:gd name="T74" fmla="*/ 54 w 84"/>
                  <a:gd name="T75" fmla="*/ 88 h 102"/>
                  <a:gd name="T76" fmla="*/ 48 w 84"/>
                  <a:gd name="T77" fmla="*/ 90 h 102"/>
                  <a:gd name="T78" fmla="*/ 40 w 84"/>
                  <a:gd name="T79" fmla="*/ 90 h 102"/>
                  <a:gd name="T80" fmla="*/ 14 w 84"/>
                  <a:gd name="T81" fmla="*/ 90 h 102"/>
                  <a:gd name="T82" fmla="*/ 14 w 84"/>
                  <a:gd name="T83" fmla="*/ 12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4"/>
                  <a:gd name="T127" fmla="*/ 0 h 102"/>
                  <a:gd name="T128" fmla="*/ 84 w 84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4" h="102">
                    <a:moveTo>
                      <a:pt x="0" y="102"/>
                    </a:moveTo>
                    <a:lnTo>
                      <a:pt x="40" y="102"/>
                    </a:lnTo>
                    <a:lnTo>
                      <a:pt x="52" y="102"/>
                    </a:lnTo>
                    <a:lnTo>
                      <a:pt x="62" y="98"/>
                    </a:lnTo>
                    <a:lnTo>
                      <a:pt x="70" y="92"/>
                    </a:lnTo>
                    <a:lnTo>
                      <a:pt x="76" y="84"/>
                    </a:lnTo>
                    <a:lnTo>
                      <a:pt x="80" y="76"/>
                    </a:lnTo>
                    <a:lnTo>
                      <a:pt x="82" y="68"/>
                    </a:lnTo>
                    <a:lnTo>
                      <a:pt x="84" y="50"/>
                    </a:lnTo>
                    <a:lnTo>
                      <a:pt x="84" y="38"/>
                    </a:lnTo>
                    <a:lnTo>
                      <a:pt x="82" y="30"/>
                    </a:lnTo>
                    <a:lnTo>
                      <a:pt x="78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102"/>
                    </a:lnTo>
                    <a:close/>
                    <a:moveTo>
                      <a:pt x="14" y="12"/>
                    </a:moveTo>
                    <a:lnTo>
                      <a:pt x="40" y="12"/>
                    </a:lnTo>
                    <a:lnTo>
                      <a:pt x="46" y="12"/>
                    </a:lnTo>
                    <a:lnTo>
                      <a:pt x="52" y="14"/>
                    </a:lnTo>
                    <a:lnTo>
                      <a:pt x="58" y="16"/>
                    </a:lnTo>
                    <a:lnTo>
                      <a:pt x="62" y="22"/>
                    </a:lnTo>
                    <a:lnTo>
                      <a:pt x="66" y="26"/>
                    </a:lnTo>
                    <a:lnTo>
                      <a:pt x="68" y="34"/>
                    </a:lnTo>
                    <a:lnTo>
                      <a:pt x="70" y="42"/>
                    </a:lnTo>
                    <a:lnTo>
                      <a:pt x="70" y="50"/>
                    </a:lnTo>
                    <a:lnTo>
                      <a:pt x="68" y="68"/>
                    </a:lnTo>
                    <a:lnTo>
                      <a:pt x="66" y="74"/>
                    </a:lnTo>
                    <a:lnTo>
                      <a:pt x="62" y="80"/>
                    </a:lnTo>
                    <a:lnTo>
                      <a:pt x="58" y="84"/>
                    </a:lnTo>
                    <a:lnTo>
                      <a:pt x="54" y="88"/>
                    </a:lnTo>
                    <a:lnTo>
                      <a:pt x="48" y="90"/>
                    </a:lnTo>
                    <a:lnTo>
                      <a:pt x="40" y="90"/>
                    </a:lnTo>
                    <a:lnTo>
                      <a:pt x="14" y="9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2" name="Rectangle 321"/>
              <p:cNvSpPr>
                <a:spLocks noChangeArrowheads="1"/>
              </p:cNvSpPr>
              <p:nvPr/>
            </p:nvSpPr>
            <p:spPr bwMode="auto">
              <a:xfrm>
                <a:off x="2664" y="2340"/>
                <a:ext cx="288" cy="288"/>
              </a:xfrm>
              <a:prstGeom prst="rect">
                <a:avLst/>
              </a:prstGeom>
              <a:solidFill>
                <a:srgbClr val="66FF66"/>
              </a:solidFill>
              <a:ln w="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3" name="Freeform 322"/>
              <p:cNvSpPr>
                <a:spLocks/>
              </p:cNvSpPr>
              <p:nvPr/>
            </p:nvSpPr>
            <p:spPr bwMode="auto">
              <a:xfrm>
                <a:off x="2720" y="2434"/>
                <a:ext cx="82" cy="102"/>
              </a:xfrm>
              <a:custGeom>
                <a:avLst/>
                <a:gdLst>
                  <a:gd name="T0" fmla="*/ 68 w 82"/>
                  <a:gd name="T1" fmla="*/ 82 h 102"/>
                  <a:gd name="T2" fmla="*/ 68 w 82"/>
                  <a:gd name="T3" fmla="*/ 82 h 102"/>
                  <a:gd name="T4" fmla="*/ 16 w 82"/>
                  <a:gd name="T5" fmla="*/ 0 h 102"/>
                  <a:gd name="T6" fmla="*/ 0 w 82"/>
                  <a:gd name="T7" fmla="*/ 0 h 102"/>
                  <a:gd name="T8" fmla="*/ 0 w 82"/>
                  <a:gd name="T9" fmla="*/ 102 h 102"/>
                  <a:gd name="T10" fmla="*/ 12 w 82"/>
                  <a:gd name="T11" fmla="*/ 102 h 102"/>
                  <a:gd name="T12" fmla="*/ 12 w 82"/>
                  <a:gd name="T13" fmla="*/ 20 h 102"/>
                  <a:gd name="T14" fmla="*/ 12 w 82"/>
                  <a:gd name="T15" fmla="*/ 20 h 102"/>
                  <a:gd name="T16" fmla="*/ 66 w 82"/>
                  <a:gd name="T17" fmla="*/ 102 h 102"/>
                  <a:gd name="T18" fmla="*/ 82 w 82"/>
                  <a:gd name="T19" fmla="*/ 102 h 102"/>
                  <a:gd name="T20" fmla="*/ 82 w 82"/>
                  <a:gd name="T21" fmla="*/ 0 h 102"/>
                  <a:gd name="T22" fmla="*/ 68 w 82"/>
                  <a:gd name="T23" fmla="*/ 0 h 102"/>
                  <a:gd name="T24" fmla="*/ 68 w 82"/>
                  <a:gd name="T25" fmla="*/ 82 h 1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2"/>
                  <a:gd name="T40" fmla="*/ 0 h 102"/>
                  <a:gd name="T41" fmla="*/ 82 w 82"/>
                  <a:gd name="T42" fmla="*/ 102 h 10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2" h="102">
                    <a:moveTo>
                      <a:pt x="68" y="82"/>
                    </a:moveTo>
                    <a:lnTo>
                      <a:pt x="68" y="8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12" y="102"/>
                    </a:lnTo>
                    <a:lnTo>
                      <a:pt x="12" y="20"/>
                    </a:lnTo>
                    <a:lnTo>
                      <a:pt x="66" y="102"/>
                    </a:lnTo>
                    <a:lnTo>
                      <a:pt x="82" y="102"/>
                    </a:lnTo>
                    <a:lnTo>
                      <a:pt x="82" y="0"/>
                    </a:lnTo>
                    <a:lnTo>
                      <a:pt x="68" y="0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4" name="Freeform 323"/>
              <p:cNvSpPr>
                <a:spLocks/>
              </p:cNvSpPr>
              <p:nvPr/>
            </p:nvSpPr>
            <p:spPr bwMode="auto">
              <a:xfrm>
                <a:off x="2818" y="2430"/>
                <a:ext cx="84" cy="110"/>
              </a:xfrm>
              <a:custGeom>
                <a:avLst/>
                <a:gdLst>
                  <a:gd name="T0" fmla="*/ 80 w 84"/>
                  <a:gd name="T1" fmla="*/ 34 h 110"/>
                  <a:gd name="T2" fmla="*/ 76 w 84"/>
                  <a:gd name="T3" fmla="*/ 18 h 110"/>
                  <a:gd name="T4" fmla="*/ 68 w 84"/>
                  <a:gd name="T5" fmla="*/ 8 h 110"/>
                  <a:gd name="T6" fmla="*/ 52 w 84"/>
                  <a:gd name="T7" fmla="*/ 2 h 110"/>
                  <a:gd name="T8" fmla="*/ 40 w 84"/>
                  <a:gd name="T9" fmla="*/ 0 h 110"/>
                  <a:gd name="T10" fmla="*/ 24 w 84"/>
                  <a:gd name="T11" fmla="*/ 4 h 110"/>
                  <a:gd name="T12" fmla="*/ 12 w 84"/>
                  <a:gd name="T13" fmla="*/ 10 h 110"/>
                  <a:gd name="T14" fmla="*/ 6 w 84"/>
                  <a:gd name="T15" fmla="*/ 20 h 110"/>
                  <a:gd name="T16" fmla="*/ 4 w 84"/>
                  <a:gd name="T17" fmla="*/ 32 h 110"/>
                  <a:gd name="T18" fmla="*/ 6 w 84"/>
                  <a:gd name="T19" fmla="*/ 44 h 110"/>
                  <a:gd name="T20" fmla="*/ 20 w 84"/>
                  <a:gd name="T21" fmla="*/ 56 h 110"/>
                  <a:gd name="T22" fmla="*/ 48 w 84"/>
                  <a:gd name="T23" fmla="*/ 62 h 110"/>
                  <a:gd name="T24" fmla="*/ 58 w 84"/>
                  <a:gd name="T25" fmla="*/ 64 h 110"/>
                  <a:gd name="T26" fmla="*/ 68 w 84"/>
                  <a:gd name="T27" fmla="*/ 74 h 110"/>
                  <a:gd name="T28" fmla="*/ 70 w 84"/>
                  <a:gd name="T29" fmla="*/ 80 h 110"/>
                  <a:gd name="T30" fmla="*/ 66 w 84"/>
                  <a:gd name="T31" fmla="*/ 90 h 110"/>
                  <a:gd name="T32" fmla="*/ 50 w 84"/>
                  <a:gd name="T33" fmla="*/ 96 h 110"/>
                  <a:gd name="T34" fmla="*/ 42 w 84"/>
                  <a:gd name="T35" fmla="*/ 98 h 110"/>
                  <a:gd name="T36" fmla="*/ 24 w 84"/>
                  <a:gd name="T37" fmla="*/ 92 h 110"/>
                  <a:gd name="T38" fmla="*/ 16 w 84"/>
                  <a:gd name="T39" fmla="*/ 86 h 110"/>
                  <a:gd name="T40" fmla="*/ 14 w 84"/>
                  <a:gd name="T41" fmla="*/ 74 h 110"/>
                  <a:gd name="T42" fmla="*/ 0 w 84"/>
                  <a:gd name="T43" fmla="*/ 74 h 110"/>
                  <a:gd name="T44" fmla="*/ 2 w 84"/>
                  <a:gd name="T45" fmla="*/ 88 h 110"/>
                  <a:gd name="T46" fmla="*/ 12 w 84"/>
                  <a:gd name="T47" fmla="*/ 100 h 110"/>
                  <a:gd name="T48" fmla="*/ 16 w 84"/>
                  <a:gd name="T49" fmla="*/ 102 h 110"/>
                  <a:gd name="T50" fmla="*/ 30 w 84"/>
                  <a:gd name="T51" fmla="*/ 108 h 110"/>
                  <a:gd name="T52" fmla="*/ 42 w 84"/>
                  <a:gd name="T53" fmla="*/ 110 h 110"/>
                  <a:gd name="T54" fmla="*/ 64 w 84"/>
                  <a:gd name="T55" fmla="*/ 106 h 110"/>
                  <a:gd name="T56" fmla="*/ 74 w 84"/>
                  <a:gd name="T57" fmla="*/ 98 h 110"/>
                  <a:gd name="T58" fmla="*/ 82 w 84"/>
                  <a:gd name="T59" fmla="*/ 86 h 110"/>
                  <a:gd name="T60" fmla="*/ 84 w 84"/>
                  <a:gd name="T61" fmla="*/ 78 h 110"/>
                  <a:gd name="T62" fmla="*/ 76 w 84"/>
                  <a:gd name="T63" fmla="*/ 60 h 110"/>
                  <a:gd name="T64" fmla="*/ 60 w 84"/>
                  <a:gd name="T65" fmla="*/ 50 h 110"/>
                  <a:gd name="T66" fmla="*/ 30 w 84"/>
                  <a:gd name="T67" fmla="*/ 44 h 110"/>
                  <a:gd name="T68" fmla="*/ 22 w 84"/>
                  <a:gd name="T69" fmla="*/ 40 h 110"/>
                  <a:gd name="T70" fmla="*/ 18 w 84"/>
                  <a:gd name="T71" fmla="*/ 30 h 110"/>
                  <a:gd name="T72" fmla="*/ 18 w 84"/>
                  <a:gd name="T73" fmla="*/ 26 h 110"/>
                  <a:gd name="T74" fmla="*/ 26 w 84"/>
                  <a:gd name="T75" fmla="*/ 16 h 110"/>
                  <a:gd name="T76" fmla="*/ 42 w 84"/>
                  <a:gd name="T77" fmla="*/ 12 h 110"/>
                  <a:gd name="T78" fmla="*/ 50 w 84"/>
                  <a:gd name="T79" fmla="*/ 14 h 110"/>
                  <a:gd name="T80" fmla="*/ 64 w 84"/>
                  <a:gd name="T81" fmla="*/ 24 h 110"/>
                  <a:gd name="T82" fmla="*/ 68 w 84"/>
                  <a:gd name="T83" fmla="*/ 34 h 1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4"/>
                  <a:gd name="T127" fmla="*/ 0 h 110"/>
                  <a:gd name="T128" fmla="*/ 84 w 84"/>
                  <a:gd name="T129" fmla="*/ 110 h 1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4" h="110">
                    <a:moveTo>
                      <a:pt x="80" y="34"/>
                    </a:moveTo>
                    <a:lnTo>
                      <a:pt x="80" y="34"/>
                    </a:lnTo>
                    <a:lnTo>
                      <a:pt x="78" y="24"/>
                    </a:lnTo>
                    <a:lnTo>
                      <a:pt x="76" y="18"/>
                    </a:lnTo>
                    <a:lnTo>
                      <a:pt x="74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2" y="2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10" y="16"/>
                    </a:lnTo>
                    <a:lnTo>
                      <a:pt x="6" y="20"/>
                    </a:lnTo>
                    <a:lnTo>
                      <a:pt x="4" y="32"/>
                    </a:lnTo>
                    <a:lnTo>
                      <a:pt x="6" y="38"/>
                    </a:lnTo>
                    <a:lnTo>
                      <a:pt x="6" y="44"/>
                    </a:lnTo>
                    <a:lnTo>
                      <a:pt x="12" y="50"/>
                    </a:lnTo>
                    <a:lnTo>
                      <a:pt x="20" y="56"/>
                    </a:lnTo>
                    <a:lnTo>
                      <a:pt x="26" y="56"/>
                    </a:lnTo>
                    <a:lnTo>
                      <a:pt x="48" y="62"/>
                    </a:lnTo>
                    <a:lnTo>
                      <a:pt x="58" y="64"/>
                    </a:lnTo>
                    <a:lnTo>
                      <a:pt x="64" y="68"/>
                    </a:lnTo>
                    <a:lnTo>
                      <a:pt x="68" y="74"/>
                    </a:lnTo>
                    <a:lnTo>
                      <a:pt x="70" y="80"/>
                    </a:lnTo>
                    <a:lnTo>
                      <a:pt x="68" y="86"/>
                    </a:lnTo>
                    <a:lnTo>
                      <a:pt x="66" y="90"/>
                    </a:lnTo>
                    <a:lnTo>
                      <a:pt x="60" y="94"/>
                    </a:lnTo>
                    <a:lnTo>
                      <a:pt x="50" y="96"/>
                    </a:lnTo>
                    <a:lnTo>
                      <a:pt x="42" y="98"/>
                    </a:lnTo>
                    <a:lnTo>
                      <a:pt x="32" y="96"/>
                    </a:lnTo>
                    <a:lnTo>
                      <a:pt x="24" y="92"/>
                    </a:lnTo>
                    <a:lnTo>
                      <a:pt x="20" y="90"/>
                    </a:lnTo>
                    <a:lnTo>
                      <a:pt x="16" y="86"/>
                    </a:lnTo>
                    <a:lnTo>
                      <a:pt x="14" y="80"/>
                    </a:lnTo>
                    <a:lnTo>
                      <a:pt x="14" y="74"/>
                    </a:lnTo>
                    <a:lnTo>
                      <a:pt x="0" y="74"/>
                    </a:lnTo>
                    <a:lnTo>
                      <a:pt x="2" y="80"/>
                    </a:lnTo>
                    <a:lnTo>
                      <a:pt x="2" y="88"/>
                    </a:lnTo>
                    <a:lnTo>
                      <a:pt x="6" y="94"/>
                    </a:lnTo>
                    <a:lnTo>
                      <a:pt x="12" y="100"/>
                    </a:lnTo>
                    <a:lnTo>
                      <a:pt x="16" y="102"/>
                    </a:lnTo>
                    <a:lnTo>
                      <a:pt x="22" y="106"/>
                    </a:lnTo>
                    <a:lnTo>
                      <a:pt x="30" y="108"/>
                    </a:lnTo>
                    <a:lnTo>
                      <a:pt x="42" y="110"/>
                    </a:lnTo>
                    <a:lnTo>
                      <a:pt x="56" y="108"/>
                    </a:lnTo>
                    <a:lnTo>
                      <a:pt x="64" y="106"/>
                    </a:lnTo>
                    <a:lnTo>
                      <a:pt x="70" y="104"/>
                    </a:lnTo>
                    <a:lnTo>
                      <a:pt x="74" y="98"/>
                    </a:lnTo>
                    <a:lnTo>
                      <a:pt x="80" y="94"/>
                    </a:lnTo>
                    <a:lnTo>
                      <a:pt x="82" y="86"/>
                    </a:lnTo>
                    <a:lnTo>
                      <a:pt x="84" y="78"/>
                    </a:lnTo>
                    <a:lnTo>
                      <a:pt x="82" y="68"/>
                    </a:lnTo>
                    <a:lnTo>
                      <a:pt x="76" y="60"/>
                    </a:lnTo>
                    <a:lnTo>
                      <a:pt x="68" y="54"/>
                    </a:lnTo>
                    <a:lnTo>
                      <a:pt x="60" y="50"/>
                    </a:lnTo>
                    <a:lnTo>
                      <a:pt x="30" y="44"/>
                    </a:lnTo>
                    <a:lnTo>
                      <a:pt x="26" y="42"/>
                    </a:lnTo>
                    <a:lnTo>
                      <a:pt x="22" y="40"/>
                    </a:lnTo>
                    <a:lnTo>
                      <a:pt x="20" y="36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20" y="22"/>
                    </a:lnTo>
                    <a:lnTo>
                      <a:pt x="26" y="16"/>
                    </a:lnTo>
                    <a:lnTo>
                      <a:pt x="34" y="14"/>
                    </a:lnTo>
                    <a:lnTo>
                      <a:pt x="42" y="12"/>
                    </a:lnTo>
                    <a:lnTo>
                      <a:pt x="50" y="14"/>
                    </a:lnTo>
                    <a:lnTo>
                      <a:pt x="58" y="18"/>
                    </a:lnTo>
                    <a:lnTo>
                      <a:pt x="64" y="24"/>
                    </a:lnTo>
                    <a:lnTo>
                      <a:pt x="66" y="28"/>
                    </a:lnTo>
                    <a:lnTo>
                      <a:pt x="68" y="34"/>
                    </a:lnTo>
                    <a:lnTo>
                      <a:pt x="8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5" name="Line 324"/>
              <p:cNvSpPr>
                <a:spLocks noChangeShapeType="1"/>
              </p:cNvSpPr>
              <p:nvPr/>
            </p:nvSpPr>
            <p:spPr bwMode="auto">
              <a:xfrm flipV="1">
                <a:off x="3240" y="2176"/>
                <a:ext cx="1" cy="116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66" name="Freeform 325"/>
              <p:cNvSpPr>
                <a:spLocks/>
              </p:cNvSpPr>
              <p:nvPr/>
            </p:nvSpPr>
            <p:spPr bwMode="auto">
              <a:xfrm>
                <a:off x="3220" y="2122"/>
                <a:ext cx="40" cy="68"/>
              </a:xfrm>
              <a:custGeom>
                <a:avLst/>
                <a:gdLst>
                  <a:gd name="T0" fmla="*/ 12 w 40"/>
                  <a:gd name="T1" fmla="*/ 36 h 68"/>
                  <a:gd name="T2" fmla="*/ 12 w 40"/>
                  <a:gd name="T3" fmla="*/ 36 h 68"/>
                  <a:gd name="T4" fmla="*/ 6 w 40"/>
                  <a:gd name="T5" fmla="*/ 54 h 68"/>
                  <a:gd name="T6" fmla="*/ 0 w 40"/>
                  <a:gd name="T7" fmla="*/ 68 h 68"/>
                  <a:gd name="T8" fmla="*/ 40 w 40"/>
                  <a:gd name="T9" fmla="*/ 68 h 68"/>
                  <a:gd name="T10" fmla="*/ 40 w 40"/>
                  <a:gd name="T11" fmla="*/ 68 h 68"/>
                  <a:gd name="T12" fmla="*/ 36 w 40"/>
                  <a:gd name="T13" fmla="*/ 56 h 68"/>
                  <a:gd name="T14" fmla="*/ 28 w 40"/>
                  <a:gd name="T15" fmla="*/ 36 h 68"/>
                  <a:gd name="T16" fmla="*/ 28 w 40"/>
                  <a:gd name="T17" fmla="*/ 36 h 68"/>
                  <a:gd name="T18" fmla="*/ 22 w 40"/>
                  <a:gd name="T19" fmla="*/ 16 h 68"/>
                  <a:gd name="T20" fmla="*/ 20 w 40"/>
                  <a:gd name="T21" fmla="*/ 0 h 68"/>
                  <a:gd name="T22" fmla="*/ 20 w 40"/>
                  <a:gd name="T23" fmla="*/ 0 h 68"/>
                  <a:gd name="T24" fmla="*/ 18 w 40"/>
                  <a:gd name="T25" fmla="*/ 16 h 68"/>
                  <a:gd name="T26" fmla="*/ 12 w 40"/>
                  <a:gd name="T27" fmla="*/ 36 h 68"/>
                  <a:gd name="T28" fmla="*/ 12 w 40"/>
                  <a:gd name="T29" fmla="*/ 36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68"/>
                  <a:gd name="T47" fmla="*/ 40 w 40"/>
                  <a:gd name="T48" fmla="*/ 68 h 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68">
                    <a:moveTo>
                      <a:pt x="12" y="36"/>
                    </a:moveTo>
                    <a:lnTo>
                      <a:pt x="12" y="36"/>
                    </a:lnTo>
                    <a:lnTo>
                      <a:pt x="6" y="54"/>
                    </a:lnTo>
                    <a:lnTo>
                      <a:pt x="0" y="68"/>
                    </a:lnTo>
                    <a:lnTo>
                      <a:pt x="40" y="68"/>
                    </a:lnTo>
                    <a:lnTo>
                      <a:pt x="36" y="56"/>
                    </a:lnTo>
                    <a:lnTo>
                      <a:pt x="28" y="36"/>
                    </a:lnTo>
                    <a:lnTo>
                      <a:pt x="22" y="16"/>
                    </a:lnTo>
                    <a:lnTo>
                      <a:pt x="20" y="0"/>
                    </a:lnTo>
                    <a:lnTo>
                      <a:pt x="18" y="16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7" name="Freeform 326"/>
              <p:cNvSpPr>
                <a:spLocks/>
              </p:cNvSpPr>
              <p:nvPr/>
            </p:nvSpPr>
            <p:spPr bwMode="auto">
              <a:xfrm>
                <a:off x="3220" y="2278"/>
                <a:ext cx="40" cy="68"/>
              </a:xfrm>
              <a:custGeom>
                <a:avLst/>
                <a:gdLst>
                  <a:gd name="T0" fmla="*/ 28 w 40"/>
                  <a:gd name="T1" fmla="*/ 32 h 68"/>
                  <a:gd name="T2" fmla="*/ 28 w 40"/>
                  <a:gd name="T3" fmla="*/ 32 h 68"/>
                  <a:gd name="T4" fmla="*/ 34 w 40"/>
                  <a:gd name="T5" fmla="*/ 16 h 68"/>
                  <a:gd name="T6" fmla="*/ 40 w 40"/>
                  <a:gd name="T7" fmla="*/ 0 h 68"/>
                  <a:gd name="T8" fmla="*/ 0 w 40"/>
                  <a:gd name="T9" fmla="*/ 0 h 68"/>
                  <a:gd name="T10" fmla="*/ 0 w 40"/>
                  <a:gd name="T11" fmla="*/ 0 h 68"/>
                  <a:gd name="T12" fmla="*/ 4 w 40"/>
                  <a:gd name="T13" fmla="*/ 14 h 68"/>
                  <a:gd name="T14" fmla="*/ 12 w 40"/>
                  <a:gd name="T15" fmla="*/ 32 h 68"/>
                  <a:gd name="T16" fmla="*/ 12 w 40"/>
                  <a:gd name="T17" fmla="*/ 32 h 68"/>
                  <a:gd name="T18" fmla="*/ 18 w 40"/>
                  <a:gd name="T19" fmla="*/ 52 h 68"/>
                  <a:gd name="T20" fmla="*/ 20 w 40"/>
                  <a:gd name="T21" fmla="*/ 68 h 68"/>
                  <a:gd name="T22" fmla="*/ 20 w 40"/>
                  <a:gd name="T23" fmla="*/ 68 h 68"/>
                  <a:gd name="T24" fmla="*/ 22 w 40"/>
                  <a:gd name="T25" fmla="*/ 52 h 68"/>
                  <a:gd name="T26" fmla="*/ 28 w 40"/>
                  <a:gd name="T27" fmla="*/ 32 h 68"/>
                  <a:gd name="T28" fmla="*/ 28 w 40"/>
                  <a:gd name="T29" fmla="*/ 32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68"/>
                  <a:gd name="T47" fmla="*/ 40 w 40"/>
                  <a:gd name="T48" fmla="*/ 68 h 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68">
                    <a:moveTo>
                      <a:pt x="28" y="32"/>
                    </a:moveTo>
                    <a:lnTo>
                      <a:pt x="28" y="32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4" y="14"/>
                    </a:lnTo>
                    <a:lnTo>
                      <a:pt x="12" y="32"/>
                    </a:lnTo>
                    <a:lnTo>
                      <a:pt x="18" y="52"/>
                    </a:lnTo>
                    <a:lnTo>
                      <a:pt x="20" y="68"/>
                    </a:lnTo>
                    <a:lnTo>
                      <a:pt x="22" y="5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8" name="Freeform 327"/>
              <p:cNvSpPr>
                <a:spLocks/>
              </p:cNvSpPr>
              <p:nvPr/>
            </p:nvSpPr>
            <p:spPr bwMode="auto">
              <a:xfrm>
                <a:off x="3168" y="1980"/>
                <a:ext cx="144" cy="144"/>
              </a:xfrm>
              <a:custGeom>
                <a:avLst/>
                <a:gdLst>
                  <a:gd name="T0" fmla="*/ 144 w 144"/>
                  <a:gd name="T1" fmla="*/ 72 h 144"/>
                  <a:gd name="T2" fmla="*/ 144 w 144"/>
                  <a:gd name="T3" fmla="*/ 72 h 144"/>
                  <a:gd name="T4" fmla="*/ 142 w 144"/>
                  <a:gd name="T5" fmla="*/ 86 h 144"/>
                  <a:gd name="T6" fmla="*/ 138 w 144"/>
                  <a:gd name="T7" fmla="*/ 100 h 144"/>
                  <a:gd name="T8" fmla="*/ 132 w 144"/>
                  <a:gd name="T9" fmla="*/ 112 h 144"/>
                  <a:gd name="T10" fmla="*/ 122 w 144"/>
                  <a:gd name="T11" fmla="*/ 122 h 144"/>
                  <a:gd name="T12" fmla="*/ 112 w 144"/>
                  <a:gd name="T13" fmla="*/ 132 h 144"/>
                  <a:gd name="T14" fmla="*/ 100 w 144"/>
                  <a:gd name="T15" fmla="*/ 138 h 144"/>
                  <a:gd name="T16" fmla="*/ 86 w 144"/>
                  <a:gd name="T17" fmla="*/ 142 h 144"/>
                  <a:gd name="T18" fmla="*/ 72 w 144"/>
                  <a:gd name="T19" fmla="*/ 144 h 144"/>
                  <a:gd name="T20" fmla="*/ 72 w 144"/>
                  <a:gd name="T21" fmla="*/ 144 h 144"/>
                  <a:gd name="T22" fmla="*/ 58 w 144"/>
                  <a:gd name="T23" fmla="*/ 142 h 144"/>
                  <a:gd name="T24" fmla="*/ 44 w 144"/>
                  <a:gd name="T25" fmla="*/ 138 h 144"/>
                  <a:gd name="T26" fmla="*/ 32 w 144"/>
                  <a:gd name="T27" fmla="*/ 132 h 144"/>
                  <a:gd name="T28" fmla="*/ 22 w 144"/>
                  <a:gd name="T29" fmla="*/ 122 h 144"/>
                  <a:gd name="T30" fmla="*/ 12 w 144"/>
                  <a:gd name="T31" fmla="*/ 112 h 144"/>
                  <a:gd name="T32" fmla="*/ 6 w 144"/>
                  <a:gd name="T33" fmla="*/ 100 h 144"/>
                  <a:gd name="T34" fmla="*/ 2 w 144"/>
                  <a:gd name="T35" fmla="*/ 86 h 144"/>
                  <a:gd name="T36" fmla="*/ 0 w 144"/>
                  <a:gd name="T37" fmla="*/ 72 h 144"/>
                  <a:gd name="T38" fmla="*/ 0 w 144"/>
                  <a:gd name="T39" fmla="*/ 72 h 144"/>
                  <a:gd name="T40" fmla="*/ 2 w 144"/>
                  <a:gd name="T41" fmla="*/ 58 h 144"/>
                  <a:gd name="T42" fmla="*/ 6 w 144"/>
                  <a:gd name="T43" fmla="*/ 44 h 144"/>
                  <a:gd name="T44" fmla="*/ 12 w 144"/>
                  <a:gd name="T45" fmla="*/ 32 h 144"/>
                  <a:gd name="T46" fmla="*/ 22 w 144"/>
                  <a:gd name="T47" fmla="*/ 22 h 144"/>
                  <a:gd name="T48" fmla="*/ 32 w 144"/>
                  <a:gd name="T49" fmla="*/ 12 h 144"/>
                  <a:gd name="T50" fmla="*/ 44 w 144"/>
                  <a:gd name="T51" fmla="*/ 6 h 144"/>
                  <a:gd name="T52" fmla="*/ 58 w 144"/>
                  <a:gd name="T53" fmla="*/ 2 h 144"/>
                  <a:gd name="T54" fmla="*/ 72 w 144"/>
                  <a:gd name="T55" fmla="*/ 0 h 144"/>
                  <a:gd name="T56" fmla="*/ 72 w 144"/>
                  <a:gd name="T57" fmla="*/ 0 h 144"/>
                  <a:gd name="T58" fmla="*/ 86 w 144"/>
                  <a:gd name="T59" fmla="*/ 2 h 144"/>
                  <a:gd name="T60" fmla="*/ 100 w 144"/>
                  <a:gd name="T61" fmla="*/ 6 h 144"/>
                  <a:gd name="T62" fmla="*/ 112 w 144"/>
                  <a:gd name="T63" fmla="*/ 12 h 144"/>
                  <a:gd name="T64" fmla="*/ 122 w 144"/>
                  <a:gd name="T65" fmla="*/ 22 h 144"/>
                  <a:gd name="T66" fmla="*/ 132 w 144"/>
                  <a:gd name="T67" fmla="*/ 32 h 144"/>
                  <a:gd name="T68" fmla="*/ 138 w 144"/>
                  <a:gd name="T69" fmla="*/ 44 h 144"/>
                  <a:gd name="T70" fmla="*/ 142 w 144"/>
                  <a:gd name="T71" fmla="*/ 58 h 144"/>
                  <a:gd name="T72" fmla="*/ 144 w 144"/>
                  <a:gd name="T73" fmla="*/ 72 h 144"/>
                  <a:gd name="T74" fmla="*/ 144 w 144"/>
                  <a:gd name="T75" fmla="*/ 72 h 14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4"/>
                  <a:gd name="T115" fmla="*/ 0 h 144"/>
                  <a:gd name="T116" fmla="*/ 144 w 144"/>
                  <a:gd name="T117" fmla="*/ 144 h 14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4" h="144">
                    <a:moveTo>
                      <a:pt x="144" y="72"/>
                    </a:moveTo>
                    <a:lnTo>
                      <a:pt x="144" y="72"/>
                    </a:lnTo>
                    <a:lnTo>
                      <a:pt x="142" y="86"/>
                    </a:lnTo>
                    <a:lnTo>
                      <a:pt x="138" y="100"/>
                    </a:lnTo>
                    <a:lnTo>
                      <a:pt x="132" y="112"/>
                    </a:lnTo>
                    <a:lnTo>
                      <a:pt x="122" y="122"/>
                    </a:lnTo>
                    <a:lnTo>
                      <a:pt x="112" y="132"/>
                    </a:lnTo>
                    <a:lnTo>
                      <a:pt x="100" y="138"/>
                    </a:lnTo>
                    <a:lnTo>
                      <a:pt x="86" y="142"/>
                    </a:lnTo>
                    <a:lnTo>
                      <a:pt x="72" y="144"/>
                    </a:lnTo>
                    <a:lnTo>
                      <a:pt x="58" y="142"/>
                    </a:lnTo>
                    <a:lnTo>
                      <a:pt x="44" y="138"/>
                    </a:lnTo>
                    <a:lnTo>
                      <a:pt x="32" y="132"/>
                    </a:lnTo>
                    <a:lnTo>
                      <a:pt x="22" y="122"/>
                    </a:lnTo>
                    <a:lnTo>
                      <a:pt x="12" y="112"/>
                    </a:lnTo>
                    <a:lnTo>
                      <a:pt x="6" y="100"/>
                    </a:lnTo>
                    <a:lnTo>
                      <a:pt x="2" y="86"/>
                    </a:lnTo>
                    <a:lnTo>
                      <a:pt x="0" y="72"/>
                    </a:lnTo>
                    <a:lnTo>
                      <a:pt x="2" y="58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2" y="22"/>
                    </a:lnTo>
                    <a:lnTo>
                      <a:pt x="32" y="12"/>
                    </a:lnTo>
                    <a:lnTo>
                      <a:pt x="44" y="6"/>
                    </a:lnTo>
                    <a:lnTo>
                      <a:pt x="58" y="2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100" y="6"/>
                    </a:lnTo>
                    <a:lnTo>
                      <a:pt x="112" y="12"/>
                    </a:lnTo>
                    <a:lnTo>
                      <a:pt x="122" y="22"/>
                    </a:lnTo>
                    <a:lnTo>
                      <a:pt x="132" y="32"/>
                    </a:lnTo>
                    <a:lnTo>
                      <a:pt x="138" y="44"/>
                    </a:lnTo>
                    <a:lnTo>
                      <a:pt x="142" y="58"/>
                    </a:lnTo>
                    <a:lnTo>
                      <a:pt x="144" y="72"/>
                    </a:lnTo>
                    <a:close/>
                  </a:path>
                </a:pathLst>
              </a:custGeom>
              <a:solidFill>
                <a:srgbClr val="FFFF00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69" name="Rectangle 328"/>
              <p:cNvSpPr>
                <a:spLocks noChangeArrowheads="1"/>
              </p:cNvSpPr>
              <p:nvPr/>
            </p:nvSpPr>
            <p:spPr bwMode="auto">
              <a:xfrm>
                <a:off x="3206" y="1996"/>
                <a:ext cx="6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Helvetica" pitchFamily="-83" charset="0"/>
                  </a:rPr>
                  <a:t>V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0" name="Line 329"/>
              <p:cNvSpPr>
                <a:spLocks noChangeShapeType="1"/>
              </p:cNvSpPr>
              <p:nvPr/>
            </p:nvSpPr>
            <p:spPr bwMode="auto">
              <a:xfrm flipV="1">
                <a:off x="3672" y="2176"/>
                <a:ext cx="1" cy="116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71" name="Freeform 330"/>
              <p:cNvSpPr>
                <a:spLocks/>
              </p:cNvSpPr>
              <p:nvPr/>
            </p:nvSpPr>
            <p:spPr bwMode="auto">
              <a:xfrm>
                <a:off x="3652" y="2122"/>
                <a:ext cx="40" cy="68"/>
              </a:xfrm>
              <a:custGeom>
                <a:avLst/>
                <a:gdLst>
                  <a:gd name="T0" fmla="*/ 12 w 40"/>
                  <a:gd name="T1" fmla="*/ 36 h 68"/>
                  <a:gd name="T2" fmla="*/ 12 w 40"/>
                  <a:gd name="T3" fmla="*/ 36 h 68"/>
                  <a:gd name="T4" fmla="*/ 6 w 40"/>
                  <a:gd name="T5" fmla="*/ 54 h 68"/>
                  <a:gd name="T6" fmla="*/ 0 w 40"/>
                  <a:gd name="T7" fmla="*/ 68 h 68"/>
                  <a:gd name="T8" fmla="*/ 40 w 40"/>
                  <a:gd name="T9" fmla="*/ 68 h 68"/>
                  <a:gd name="T10" fmla="*/ 40 w 40"/>
                  <a:gd name="T11" fmla="*/ 68 h 68"/>
                  <a:gd name="T12" fmla="*/ 36 w 40"/>
                  <a:gd name="T13" fmla="*/ 56 h 68"/>
                  <a:gd name="T14" fmla="*/ 28 w 40"/>
                  <a:gd name="T15" fmla="*/ 36 h 68"/>
                  <a:gd name="T16" fmla="*/ 28 w 40"/>
                  <a:gd name="T17" fmla="*/ 36 h 68"/>
                  <a:gd name="T18" fmla="*/ 22 w 40"/>
                  <a:gd name="T19" fmla="*/ 16 h 68"/>
                  <a:gd name="T20" fmla="*/ 20 w 40"/>
                  <a:gd name="T21" fmla="*/ 0 h 68"/>
                  <a:gd name="T22" fmla="*/ 20 w 40"/>
                  <a:gd name="T23" fmla="*/ 0 h 68"/>
                  <a:gd name="T24" fmla="*/ 18 w 40"/>
                  <a:gd name="T25" fmla="*/ 16 h 68"/>
                  <a:gd name="T26" fmla="*/ 12 w 40"/>
                  <a:gd name="T27" fmla="*/ 36 h 68"/>
                  <a:gd name="T28" fmla="*/ 12 w 40"/>
                  <a:gd name="T29" fmla="*/ 36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68"/>
                  <a:gd name="T47" fmla="*/ 40 w 40"/>
                  <a:gd name="T48" fmla="*/ 68 h 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68">
                    <a:moveTo>
                      <a:pt x="12" y="36"/>
                    </a:moveTo>
                    <a:lnTo>
                      <a:pt x="12" y="36"/>
                    </a:lnTo>
                    <a:lnTo>
                      <a:pt x="6" y="54"/>
                    </a:lnTo>
                    <a:lnTo>
                      <a:pt x="0" y="68"/>
                    </a:lnTo>
                    <a:lnTo>
                      <a:pt x="40" y="68"/>
                    </a:lnTo>
                    <a:lnTo>
                      <a:pt x="36" y="56"/>
                    </a:lnTo>
                    <a:lnTo>
                      <a:pt x="28" y="36"/>
                    </a:lnTo>
                    <a:lnTo>
                      <a:pt x="22" y="16"/>
                    </a:lnTo>
                    <a:lnTo>
                      <a:pt x="20" y="0"/>
                    </a:lnTo>
                    <a:lnTo>
                      <a:pt x="18" y="16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2" name="Freeform 331"/>
              <p:cNvSpPr>
                <a:spLocks/>
              </p:cNvSpPr>
              <p:nvPr/>
            </p:nvSpPr>
            <p:spPr bwMode="auto">
              <a:xfrm>
                <a:off x="3652" y="2278"/>
                <a:ext cx="40" cy="68"/>
              </a:xfrm>
              <a:custGeom>
                <a:avLst/>
                <a:gdLst>
                  <a:gd name="T0" fmla="*/ 28 w 40"/>
                  <a:gd name="T1" fmla="*/ 32 h 68"/>
                  <a:gd name="T2" fmla="*/ 28 w 40"/>
                  <a:gd name="T3" fmla="*/ 32 h 68"/>
                  <a:gd name="T4" fmla="*/ 34 w 40"/>
                  <a:gd name="T5" fmla="*/ 16 h 68"/>
                  <a:gd name="T6" fmla="*/ 40 w 40"/>
                  <a:gd name="T7" fmla="*/ 0 h 68"/>
                  <a:gd name="T8" fmla="*/ 0 w 40"/>
                  <a:gd name="T9" fmla="*/ 0 h 68"/>
                  <a:gd name="T10" fmla="*/ 0 w 40"/>
                  <a:gd name="T11" fmla="*/ 0 h 68"/>
                  <a:gd name="T12" fmla="*/ 4 w 40"/>
                  <a:gd name="T13" fmla="*/ 14 h 68"/>
                  <a:gd name="T14" fmla="*/ 12 w 40"/>
                  <a:gd name="T15" fmla="*/ 32 h 68"/>
                  <a:gd name="T16" fmla="*/ 12 w 40"/>
                  <a:gd name="T17" fmla="*/ 32 h 68"/>
                  <a:gd name="T18" fmla="*/ 18 w 40"/>
                  <a:gd name="T19" fmla="*/ 52 h 68"/>
                  <a:gd name="T20" fmla="*/ 20 w 40"/>
                  <a:gd name="T21" fmla="*/ 68 h 68"/>
                  <a:gd name="T22" fmla="*/ 20 w 40"/>
                  <a:gd name="T23" fmla="*/ 68 h 68"/>
                  <a:gd name="T24" fmla="*/ 22 w 40"/>
                  <a:gd name="T25" fmla="*/ 52 h 68"/>
                  <a:gd name="T26" fmla="*/ 28 w 40"/>
                  <a:gd name="T27" fmla="*/ 32 h 68"/>
                  <a:gd name="T28" fmla="*/ 28 w 40"/>
                  <a:gd name="T29" fmla="*/ 32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68"/>
                  <a:gd name="T47" fmla="*/ 40 w 40"/>
                  <a:gd name="T48" fmla="*/ 68 h 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68">
                    <a:moveTo>
                      <a:pt x="28" y="32"/>
                    </a:moveTo>
                    <a:lnTo>
                      <a:pt x="28" y="32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4" y="14"/>
                    </a:lnTo>
                    <a:lnTo>
                      <a:pt x="12" y="32"/>
                    </a:lnTo>
                    <a:lnTo>
                      <a:pt x="18" y="52"/>
                    </a:lnTo>
                    <a:lnTo>
                      <a:pt x="20" y="68"/>
                    </a:lnTo>
                    <a:lnTo>
                      <a:pt x="22" y="5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3" name="Freeform 332"/>
              <p:cNvSpPr>
                <a:spLocks/>
              </p:cNvSpPr>
              <p:nvPr/>
            </p:nvSpPr>
            <p:spPr bwMode="auto">
              <a:xfrm>
                <a:off x="3600" y="1980"/>
                <a:ext cx="144" cy="144"/>
              </a:xfrm>
              <a:custGeom>
                <a:avLst/>
                <a:gdLst>
                  <a:gd name="T0" fmla="*/ 144 w 144"/>
                  <a:gd name="T1" fmla="*/ 72 h 144"/>
                  <a:gd name="T2" fmla="*/ 144 w 144"/>
                  <a:gd name="T3" fmla="*/ 72 h 144"/>
                  <a:gd name="T4" fmla="*/ 142 w 144"/>
                  <a:gd name="T5" fmla="*/ 86 h 144"/>
                  <a:gd name="T6" fmla="*/ 138 w 144"/>
                  <a:gd name="T7" fmla="*/ 100 h 144"/>
                  <a:gd name="T8" fmla="*/ 132 w 144"/>
                  <a:gd name="T9" fmla="*/ 112 h 144"/>
                  <a:gd name="T10" fmla="*/ 122 w 144"/>
                  <a:gd name="T11" fmla="*/ 122 h 144"/>
                  <a:gd name="T12" fmla="*/ 112 w 144"/>
                  <a:gd name="T13" fmla="*/ 132 h 144"/>
                  <a:gd name="T14" fmla="*/ 100 w 144"/>
                  <a:gd name="T15" fmla="*/ 138 h 144"/>
                  <a:gd name="T16" fmla="*/ 86 w 144"/>
                  <a:gd name="T17" fmla="*/ 142 h 144"/>
                  <a:gd name="T18" fmla="*/ 72 w 144"/>
                  <a:gd name="T19" fmla="*/ 144 h 144"/>
                  <a:gd name="T20" fmla="*/ 72 w 144"/>
                  <a:gd name="T21" fmla="*/ 144 h 144"/>
                  <a:gd name="T22" fmla="*/ 58 w 144"/>
                  <a:gd name="T23" fmla="*/ 142 h 144"/>
                  <a:gd name="T24" fmla="*/ 44 w 144"/>
                  <a:gd name="T25" fmla="*/ 138 h 144"/>
                  <a:gd name="T26" fmla="*/ 32 w 144"/>
                  <a:gd name="T27" fmla="*/ 132 h 144"/>
                  <a:gd name="T28" fmla="*/ 22 w 144"/>
                  <a:gd name="T29" fmla="*/ 122 h 144"/>
                  <a:gd name="T30" fmla="*/ 12 w 144"/>
                  <a:gd name="T31" fmla="*/ 112 h 144"/>
                  <a:gd name="T32" fmla="*/ 6 w 144"/>
                  <a:gd name="T33" fmla="*/ 100 h 144"/>
                  <a:gd name="T34" fmla="*/ 2 w 144"/>
                  <a:gd name="T35" fmla="*/ 86 h 144"/>
                  <a:gd name="T36" fmla="*/ 0 w 144"/>
                  <a:gd name="T37" fmla="*/ 72 h 144"/>
                  <a:gd name="T38" fmla="*/ 0 w 144"/>
                  <a:gd name="T39" fmla="*/ 72 h 144"/>
                  <a:gd name="T40" fmla="*/ 2 w 144"/>
                  <a:gd name="T41" fmla="*/ 58 h 144"/>
                  <a:gd name="T42" fmla="*/ 6 w 144"/>
                  <a:gd name="T43" fmla="*/ 44 h 144"/>
                  <a:gd name="T44" fmla="*/ 12 w 144"/>
                  <a:gd name="T45" fmla="*/ 32 h 144"/>
                  <a:gd name="T46" fmla="*/ 22 w 144"/>
                  <a:gd name="T47" fmla="*/ 22 h 144"/>
                  <a:gd name="T48" fmla="*/ 32 w 144"/>
                  <a:gd name="T49" fmla="*/ 12 h 144"/>
                  <a:gd name="T50" fmla="*/ 44 w 144"/>
                  <a:gd name="T51" fmla="*/ 6 h 144"/>
                  <a:gd name="T52" fmla="*/ 58 w 144"/>
                  <a:gd name="T53" fmla="*/ 2 h 144"/>
                  <a:gd name="T54" fmla="*/ 72 w 144"/>
                  <a:gd name="T55" fmla="*/ 0 h 144"/>
                  <a:gd name="T56" fmla="*/ 72 w 144"/>
                  <a:gd name="T57" fmla="*/ 0 h 144"/>
                  <a:gd name="T58" fmla="*/ 86 w 144"/>
                  <a:gd name="T59" fmla="*/ 2 h 144"/>
                  <a:gd name="T60" fmla="*/ 100 w 144"/>
                  <a:gd name="T61" fmla="*/ 6 h 144"/>
                  <a:gd name="T62" fmla="*/ 112 w 144"/>
                  <a:gd name="T63" fmla="*/ 12 h 144"/>
                  <a:gd name="T64" fmla="*/ 122 w 144"/>
                  <a:gd name="T65" fmla="*/ 22 h 144"/>
                  <a:gd name="T66" fmla="*/ 132 w 144"/>
                  <a:gd name="T67" fmla="*/ 32 h 144"/>
                  <a:gd name="T68" fmla="*/ 138 w 144"/>
                  <a:gd name="T69" fmla="*/ 44 h 144"/>
                  <a:gd name="T70" fmla="*/ 142 w 144"/>
                  <a:gd name="T71" fmla="*/ 58 h 144"/>
                  <a:gd name="T72" fmla="*/ 144 w 144"/>
                  <a:gd name="T73" fmla="*/ 72 h 144"/>
                  <a:gd name="T74" fmla="*/ 144 w 144"/>
                  <a:gd name="T75" fmla="*/ 72 h 14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4"/>
                  <a:gd name="T115" fmla="*/ 0 h 144"/>
                  <a:gd name="T116" fmla="*/ 144 w 144"/>
                  <a:gd name="T117" fmla="*/ 144 h 14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4" h="144">
                    <a:moveTo>
                      <a:pt x="144" y="72"/>
                    </a:moveTo>
                    <a:lnTo>
                      <a:pt x="144" y="72"/>
                    </a:lnTo>
                    <a:lnTo>
                      <a:pt x="142" y="86"/>
                    </a:lnTo>
                    <a:lnTo>
                      <a:pt x="138" y="100"/>
                    </a:lnTo>
                    <a:lnTo>
                      <a:pt x="132" y="112"/>
                    </a:lnTo>
                    <a:lnTo>
                      <a:pt x="122" y="122"/>
                    </a:lnTo>
                    <a:lnTo>
                      <a:pt x="112" y="132"/>
                    </a:lnTo>
                    <a:lnTo>
                      <a:pt x="100" y="138"/>
                    </a:lnTo>
                    <a:lnTo>
                      <a:pt x="86" y="142"/>
                    </a:lnTo>
                    <a:lnTo>
                      <a:pt x="72" y="144"/>
                    </a:lnTo>
                    <a:lnTo>
                      <a:pt x="58" y="142"/>
                    </a:lnTo>
                    <a:lnTo>
                      <a:pt x="44" y="138"/>
                    </a:lnTo>
                    <a:lnTo>
                      <a:pt x="32" y="132"/>
                    </a:lnTo>
                    <a:lnTo>
                      <a:pt x="22" y="122"/>
                    </a:lnTo>
                    <a:lnTo>
                      <a:pt x="12" y="112"/>
                    </a:lnTo>
                    <a:lnTo>
                      <a:pt x="6" y="100"/>
                    </a:lnTo>
                    <a:lnTo>
                      <a:pt x="2" y="86"/>
                    </a:lnTo>
                    <a:lnTo>
                      <a:pt x="0" y="72"/>
                    </a:lnTo>
                    <a:lnTo>
                      <a:pt x="2" y="58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2" y="22"/>
                    </a:lnTo>
                    <a:lnTo>
                      <a:pt x="32" y="12"/>
                    </a:lnTo>
                    <a:lnTo>
                      <a:pt x="44" y="6"/>
                    </a:lnTo>
                    <a:lnTo>
                      <a:pt x="58" y="2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100" y="6"/>
                    </a:lnTo>
                    <a:lnTo>
                      <a:pt x="112" y="12"/>
                    </a:lnTo>
                    <a:lnTo>
                      <a:pt x="122" y="22"/>
                    </a:lnTo>
                    <a:lnTo>
                      <a:pt x="132" y="32"/>
                    </a:lnTo>
                    <a:lnTo>
                      <a:pt x="138" y="44"/>
                    </a:lnTo>
                    <a:lnTo>
                      <a:pt x="142" y="58"/>
                    </a:lnTo>
                    <a:lnTo>
                      <a:pt x="144" y="72"/>
                    </a:lnTo>
                    <a:close/>
                  </a:path>
                </a:pathLst>
              </a:custGeom>
              <a:solidFill>
                <a:srgbClr val="FFFF00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4" name="Rectangle 333"/>
              <p:cNvSpPr>
                <a:spLocks noChangeArrowheads="1"/>
              </p:cNvSpPr>
              <p:nvPr/>
            </p:nvSpPr>
            <p:spPr bwMode="auto">
              <a:xfrm>
                <a:off x="3638" y="1996"/>
                <a:ext cx="5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Helvetica" pitchFamily="-83" charset="0"/>
                  </a:rPr>
                  <a:t>V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5" name="Line 334"/>
              <p:cNvSpPr>
                <a:spLocks noChangeShapeType="1"/>
              </p:cNvSpPr>
              <p:nvPr/>
            </p:nvSpPr>
            <p:spPr bwMode="auto">
              <a:xfrm flipV="1">
                <a:off x="4104" y="2176"/>
                <a:ext cx="1" cy="116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76" name="Freeform 335"/>
              <p:cNvSpPr>
                <a:spLocks/>
              </p:cNvSpPr>
              <p:nvPr/>
            </p:nvSpPr>
            <p:spPr bwMode="auto">
              <a:xfrm>
                <a:off x="4084" y="2122"/>
                <a:ext cx="40" cy="68"/>
              </a:xfrm>
              <a:custGeom>
                <a:avLst/>
                <a:gdLst>
                  <a:gd name="T0" fmla="*/ 12 w 40"/>
                  <a:gd name="T1" fmla="*/ 36 h 68"/>
                  <a:gd name="T2" fmla="*/ 12 w 40"/>
                  <a:gd name="T3" fmla="*/ 36 h 68"/>
                  <a:gd name="T4" fmla="*/ 6 w 40"/>
                  <a:gd name="T5" fmla="*/ 54 h 68"/>
                  <a:gd name="T6" fmla="*/ 0 w 40"/>
                  <a:gd name="T7" fmla="*/ 68 h 68"/>
                  <a:gd name="T8" fmla="*/ 40 w 40"/>
                  <a:gd name="T9" fmla="*/ 68 h 68"/>
                  <a:gd name="T10" fmla="*/ 40 w 40"/>
                  <a:gd name="T11" fmla="*/ 68 h 68"/>
                  <a:gd name="T12" fmla="*/ 36 w 40"/>
                  <a:gd name="T13" fmla="*/ 56 h 68"/>
                  <a:gd name="T14" fmla="*/ 28 w 40"/>
                  <a:gd name="T15" fmla="*/ 36 h 68"/>
                  <a:gd name="T16" fmla="*/ 28 w 40"/>
                  <a:gd name="T17" fmla="*/ 36 h 68"/>
                  <a:gd name="T18" fmla="*/ 22 w 40"/>
                  <a:gd name="T19" fmla="*/ 16 h 68"/>
                  <a:gd name="T20" fmla="*/ 20 w 40"/>
                  <a:gd name="T21" fmla="*/ 0 h 68"/>
                  <a:gd name="T22" fmla="*/ 20 w 40"/>
                  <a:gd name="T23" fmla="*/ 0 h 68"/>
                  <a:gd name="T24" fmla="*/ 18 w 40"/>
                  <a:gd name="T25" fmla="*/ 16 h 68"/>
                  <a:gd name="T26" fmla="*/ 12 w 40"/>
                  <a:gd name="T27" fmla="*/ 36 h 68"/>
                  <a:gd name="T28" fmla="*/ 12 w 40"/>
                  <a:gd name="T29" fmla="*/ 36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68"/>
                  <a:gd name="T47" fmla="*/ 40 w 40"/>
                  <a:gd name="T48" fmla="*/ 68 h 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68">
                    <a:moveTo>
                      <a:pt x="12" y="36"/>
                    </a:moveTo>
                    <a:lnTo>
                      <a:pt x="12" y="36"/>
                    </a:lnTo>
                    <a:lnTo>
                      <a:pt x="6" y="54"/>
                    </a:lnTo>
                    <a:lnTo>
                      <a:pt x="0" y="68"/>
                    </a:lnTo>
                    <a:lnTo>
                      <a:pt x="40" y="68"/>
                    </a:lnTo>
                    <a:lnTo>
                      <a:pt x="36" y="56"/>
                    </a:lnTo>
                    <a:lnTo>
                      <a:pt x="28" y="36"/>
                    </a:lnTo>
                    <a:lnTo>
                      <a:pt x="22" y="16"/>
                    </a:lnTo>
                    <a:lnTo>
                      <a:pt x="20" y="0"/>
                    </a:lnTo>
                    <a:lnTo>
                      <a:pt x="18" y="16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7" name="Freeform 336"/>
              <p:cNvSpPr>
                <a:spLocks/>
              </p:cNvSpPr>
              <p:nvPr/>
            </p:nvSpPr>
            <p:spPr bwMode="auto">
              <a:xfrm>
                <a:off x="4084" y="2278"/>
                <a:ext cx="40" cy="68"/>
              </a:xfrm>
              <a:custGeom>
                <a:avLst/>
                <a:gdLst>
                  <a:gd name="T0" fmla="*/ 28 w 40"/>
                  <a:gd name="T1" fmla="*/ 32 h 68"/>
                  <a:gd name="T2" fmla="*/ 28 w 40"/>
                  <a:gd name="T3" fmla="*/ 32 h 68"/>
                  <a:gd name="T4" fmla="*/ 34 w 40"/>
                  <a:gd name="T5" fmla="*/ 16 h 68"/>
                  <a:gd name="T6" fmla="*/ 40 w 40"/>
                  <a:gd name="T7" fmla="*/ 0 h 68"/>
                  <a:gd name="T8" fmla="*/ 0 w 40"/>
                  <a:gd name="T9" fmla="*/ 0 h 68"/>
                  <a:gd name="T10" fmla="*/ 0 w 40"/>
                  <a:gd name="T11" fmla="*/ 0 h 68"/>
                  <a:gd name="T12" fmla="*/ 4 w 40"/>
                  <a:gd name="T13" fmla="*/ 14 h 68"/>
                  <a:gd name="T14" fmla="*/ 12 w 40"/>
                  <a:gd name="T15" fmla="*/ 32 h 68"/>
                  <a:gd name="T16" fmla="*/ 12 w 40"/>
                  <a:gd name="T17" fmla="*/ 32 h 68"/>
                  <a:gd name="T18" fmla="*/ 18 w 40"/>
                  <a:gd name="T19" fmla="*/ 52 h 68"/>
                  <a:gd name="T20" fmla="*/ 20 w 40"/>
                  <a:gd name="T21" fmla="*/ 68 h 68"/>
                  <a:gd name="T22" fmla="*/ 20 w 40"/>
                  <a:gd name="T23" fmla="*/ 68 h 68"/>
                  <a:gd name="T24" fmla="*/ 22 w 40"/>
                  <a:gd name="T25" fmla="*/ 52 h 68"/>
                  <a:gd name="T26" fmla="*/ 28 w 40"/>
                  <a:gd name="T27" fmla="*/ 32 h 68"/>
                  <a:gd name="T28" fmla="*/ 28 w 40"/>
                  <a:gd name="T29" fmla="*/ 32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0"/>
                  <a:gd name="T46" fmla="*/ 0 h 68"/>
                  <a:gd name="T47" fmla="*/ 40 w 40"/>
                  <a:gd name="T48" fmla="*/ 68 h 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0" h="68">
                    <a:moveTo>
                      <a:pt x="28" y="32"/>
                    </a:moveTo>
                    <a:lnTo>
                      <a:pt x="28" y="32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4" y="14"/>
                    </a:lnTo>
                    <a:lnTo>
                      <a:pt x="12" y="32"/>
                    </a:lnTo>
                    <a:lnTo>
                      <a:pt x="18" y="52"/>
                    </a:lnTo>
                    <a:lnTo>
                      <a:pt x="20" y="68"/>
                    </a:lnTo>
                    <a:lnTo>
                      <a:pt x="22" y="5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8" name="Freeform 337"/>
              <p:cNvSpPr>
                <a:spLocks/>
              </p:cNvSpPr>
              <p:nvPr/>
            </p:nvSpPr>
            <p:spPr bwMode="auto">
              <a:xfrm>
                <a:off x="4032" y="1980"/>
                <a:ext cx="144" cy="144"/>
              </a:xfrm>
              <a:custGeom>
                <a:avLst/>
                <a:gdLst>
                  <a:gd name="T0" fmla="*/ 144 w 144"/>
                  <a:gd name="T1" fmla="*/ 72 h 144"/>
                  <a:gd name="T2" fmla="*/ 144 w 144"/>
                  <a:gd name="T3" fmla="*/ 72 h 144"/>
                  <a:gd name="T4" fmla="*/ 142 w 144"/>
                  <a:gd name="T5" fmla="*/ 86 h 144"/>
                  <a:gd name="T6" fmla="*/ 138 w 144"/>
                  <a:gd name="T7" fmla="*/ 100 h 144"/>
                  <a:gd name="T8" fmla="*/ 132 w 144"/>
                  <a:gd name="T9" fmla="*/ 112 h 144"/>
                  <a:gd name="T10" fmla="*/ 122 w 144"/>
                  <a:gd name="T11" fmla="*/ 122 h 144"/>
                  <a:gd name="T12" fmla="*/ 112 w 144"/>
                  <a:gd name="T13" fmla="*/ 132 h 144"/>
                  <a:gd name="T14" fmla="*/ 100 w 144"/>
                  <a:gd name="T15" fmla="*/ 138 h 144"/>
                  <a:gd name="T16" fmla="*/ 86 w 144"/>
                  <a:gd name="T17" fmla="*/ 142 h 144"/>
                  <a:gd name="T18" fmla="*/ 72 w 144"/>
                  <a:gd name="T19" fmla="*/ 144 h 144"/>
                  <a:gd name="T20" fmla="*/ 72 w 144"/>
                  <a:gd name="T21" fmla="*/ 144 h 144"/>
                  <a:gd name="T22" fmla="*/ 58 w 144"/>
                  <a:gd name="T23" fmla="*/ 142 h 144"/>
                  <a:gd name="T24" fmla="*/ 44 w 144"/>
                  <a:gd name="T25" fmla="*/ 138 h 144"/>
                  <a:gd name="T26" fmla="*/ 32 w 144"/>
                  <a:gd name="T27" fmla="*/ 132 h 144"/>
                  <a:gd name="T28" fmla="*/ 22 w 144"/>
                  <a:gd name="T29" fmla="*/ 122 h 144"/>
                  <a:gd name="T30" fmla="*/ 12 w 144"/>
                  <a:gd name="T31" fmla="*/ 112 h 144"/>
                  <a:gd name="T32" fmla="*/ 6 w 144"/>
                  <a:gd name="T33" fmla="*/ 100 h 144"/>
                  <a:gd name="T34" fmla="*/ 2 w 144"/>
                  <a:gd name="T35" fmla="*/ 86 h 144"/>
                  <a:gd name="T36" fmla="*/ 0 w 144"/>
                  <a:gd name="T37" fmla="*/ 72 h 144"/>
                  <a:gd name="T38" fmla="*/ 0 w 144"/>
                  <a:gd name="T39" fmla="*/ 72 h 144"/>
                  <a:gd name="T40" fmla="*/ 2 w 144"/>
                  <a:gd name="T41" fmla="*/ 58 h 144"/>
                  <a:gd name="T42" fmla="*/ 6 w 144"/>
                  <a:gd name="T43" fmla="*/ 44 h 144"/>
                  <a:gd name="T44" fmla="*/ 12 w 144"/>
                  <a:gd name="T45" fmla="*/ 32 h 144"/>
                  <a:gd name="T46" fmla="*/ 22 w 144"/>
                  <a:gd name="T47" fmla="*/ 22 h 144"/>
                  <a:gd name="T48" fmla="*/ 32 w 144"/>
                  <a:gd name="T49" fmla="*/ 12 h 144"/>
                  <a:gd name="T50" fmla="*/ 44 w 144"/>
                  <a:gd name="T51" fmla="*/ 6 h 144"/>
                  <a:gd name="T52" fmla="*/ 58 w 144"/>
                  <a:gd name="T53" fmla="*/ 2 h 144"/>
                  <a:gd name="T54" fmla="*/ 72 w 144"/>
                  <a:gd name="T55" fmla="*/ 0 h 144"/>
                  <a:gd name="T56" fmla="*/ 72 w 144"/>
                  <a:gd name="T57" fmla="*/ 0 h 144"/>
                  <a:gd name="T58" fmla="*/ 86 w 144"/>
                  <a:gd name="T59" fmla="*/ 2 h 144"/>
                  <a:gd name="T60" fmla="*/ 100 w 144"/>
                  <a:gd name="T61" fmla="*/ 6 h 144"/>
                  <a:gd name="T62" fmla="*/ 112 w 144"/>
                  <a:gd name="T63" fmla="*/ 12 h 144"/>
                  <a:gd name="T64" fmla="*/ 122 w 144"/>
                  <a:gd name="T65" fmla="*/ 22 h 144"/>
                  <a:gd name="T66" fmla="*/ 132 w 144"/>
                  <a:gd name="T67" fmla="*/ 32 h 144"/>
                  <a:gd name="T68" fmla="*/ 138 w 144"/>
                  <a:gd name="T69" fmla="*/ 44 h 144"/>
                  <a:gd name="T70" fmla="*/ 142 w 144"/>
                  <a:gd name="T71" fmla="*/ 58 h 144"/>
                  <a:gd name="T72" fmla="*/ 144 w 144"/>
                  <a:gd name="T73" fmla="*/ 72 h 144"/>
                  <a:gd name="T74" fmla="*/ 144 w 144"/>
                  <a:gd name="T75" fmla="*/ 72 h 14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4"/>
                  <a:gd name="T115" fmla="*/ 0 h 144"/>
                  <a:gd name="T116" fmla="*/ 144 w 144"/>
                  <a:gd name="T117" fmla="*/ 144 h 14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4" h="144">
                    <a:moveTo>
                      <a:pt x="144" y="72"/>
                    </a:moveTo>
                    <a:lnTo>
                      <a:pt x="144" y="72"/>
                    </a:lnTo>
                    <a:lnTo>
                      <a:pt x="142" y="86"/>
                    </a:lnTo>
                    <a:lnTo>
                      <a:pt x="138" y="100"/>
                    </a:lnTo>
                    <a:lnTo>
                      <a:pt x="132" y="112"/>
                    </a:lnTo>
                    <a:lnTo>
                      <a:pt x="122" y="122"/>
                    </a:lnTo>
                    <a:lnTo>
                      <a:pt x="112" y="132"/>
                    </a:lnTo>
                    <a:lnTo>
                      <a:pt x="100" y="138"/>
                    </a:lnTo>
                    <a:lnTo>
                      <a:pt x="86" y="142"/>
                    </a:lnTo>
                    <a:lnTo>
                      <a:pt x="72" y="144"/>
                    </a:lnTo>
                    <a:lnTo>
                      <a:pt x="58" y="142"/>
                    </a:lnTo>
                    <a:lnTo>
                      <a:pt x="44" y="138"/>
                    </a:lnTo>
                    <a:lnTo>
                      <a:pt x="32" y="132"/>
                    </a:lnTo>
                    <a:lnTo>
                      <a:pt x="22" y="122"/>
                    </a:lnTo>
                    <a:lnTo>
                      <a:pt x="12" y="112"/>
                    </a:lnTo>
                    <a:lnTo>
                      <a:pt x="6" y="100"/>
                    </a:lnTo>
                    <a:lnTo>
                      <a:pt x="2" y="86"/>
                    </a:lnTo>
                    <a:lnTo>
                      <a:pt x="0" y="72"/>
                    </a:lnTo>
                    <a:lnTo>
                      <a:pt x="2" y="58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2" y="22"/>
                    </a:lnTo>
                    <a:lnTo>
                      <a:pt x="32" y="12"/>
                    </a:lnTo>
                    <a:lnTo>
                      <a:pt x="44" y="6"/>
                    </a:lnTo>
                    <a:lnTo>
                      <a:pt x="58" y="2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100" y="6"/>
                    </a:lnTo>
                    <a:lnTo>
                      <a:pt x="112" y="12"/>
                    </a:lnTo>
                    <a:lnTo>
                      <a:pt x="122" y="22"/>
                    </a:lnTo>
                    <a:lnTo>
                      <a:pt x="132" y="32"/>
                    </a:lnTo>
                    <a:lnTo>
                      <a:pt x="138" y="44"/>
                    </a:lnTo>
                    <a:lnTo>
                      <a:pt x="142" y="58"/>
                    </a:lnTo>
                    <a:lnTo>
                      <a:pt x="144" y="72"/>
                    </a:lnTo>
                    <a:close/>
                  </a:path>
                </a:pathLst>
              </a:custGeom>
              <a:solidFill>
                <a:srgbClr val="FFFF00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79" name="Rectangle 338"/>
              <p:cNvSpPr>
                <a:spLocks noChangeArrowheads="1"/>
              </p:cNvSpPr>
              <p:nvPr/>
            </p:nvSpPr>
            <p:spPr bwMode="auto">
              <a:xfrm>
                <a:off x="4070" y="1996"/>
                <a:ext cx="5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Helvetica" pitchFamily="-83" charset="0"/>
                  </a:rPr>
                  <a:t>V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80" name="Line 339"/>
              <p:cNvSpPr>
                <a:spLocks noChangeShapeType="1"/>
              </p:cNvSpPr>
              <p:nvPr/>
            </p:nvSpPr>
            <p:spPr bwMode="auto">
              <a:xfrm flipH="1" flipV="1">
                <a:off x="1720" y="2068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81" name="Freeform 340"/>
              <p:cNvSpPr>
                <a:spLocks/>
              </p:cNvSpPr>
              <p:nvPr/>
            </p:nvSpPr>
            <p:spPr bwMode="auto">
              <a:xfrm>
                <a:off x="1706" y="2044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82" name="Line 341"/>
              <p:cNvSpPr>
                <a:spLocks noChangeShapeType="1"/>
              </p:cNvSpPr>
              <p:nvPr/>
            </p:nvSpPr>
            <p:spPr bwMode="auto">
              <a:xfrm flipV="1">
                <a:off x="1768" y="2068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83" name="Freeform 342"/>
              <p:cNvSpPr>
                <a:spLocks/>
              </p:cNvSpPr>
              <p:nvPr/>
            </p:nvSpPr>
            <p:spPr bwMode="auto">
              <a:xfrm>
                <a:off x="1792" y="2044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84" name="Line 343"/>
              <p:cNvSpPr>
                <a:spLocks noChangeShapeType="1"/>
              </p:cNvSpPr>
              <p:nvPr/>
            </p:nvSpPr>
            <p:spPr bwMode="auto">
              <a:xfrm flipH="1" flipV="1">
                <a:off x="1864" y="2068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85" name="Freeform 344"/>
              <p:cNvSpPr>
                <a:spLocks/>
              </p:cNvSpPr>
              <p:nvPr/>
            </p:nvSpPr>
            <p:spPr bwMode="auto">
              <a:xfrm>
                <a:off x="1850" y="2044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86" name="Line 345"/>
              <p:cNvSpPr>
                <a:spLocks noChangeShapeType="1"/>
              </p:cNvSpPr>
              <p:nvPr/>
            </p:nvSpPr>
            <p:spPr bwMode="auto">
              <a:xfrm flipV="1">
                <a:off x="1912" y="2068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87" name="Freeform 346"/>
              <p:cNvSpPr>
                <a:spLocks/>
              </p:cNvSpPr>
              <p:nvPr/>
            </p:nvSpPr>
            <p:spPr bwMode="auto">
              <a:xfrm>
                <a:off x="1936" y="2044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88" name="Line 347"/>
              <p:cNvSpPr>
                <a:spLocks noChangeShapeType="1"/>
              </p:cNvSpPr>
              <p:nvPr/>
            </p:nvSpPr>
            <p:spPr bwMode="auto">
              <a:xfrm flipH="1" flipV="1">
                <a:off x="2008" y="2068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89" name="Freeform 348"/>
              <p:cNvSpPr>
                <a:spLocks/>
              </p:cNvSpPr>
              <p:nvPr/>
            </p:nvSpPr>
            <p:spPr bwMode="auto">
              <a:xfrm>
                <a:off x="1994" y="2044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90" name="Line 349"/>
              <p:cNvSpPr>
                <a:spLocks noChangeShapeType="1"/>
              </p:cNvSpPr>
              <p:nvPr/>
            </p:nvSpPr>
            <p:spPr bwMode="auto">
              <a:xfrm flipV="1">
                <a:off x="2056" y="1996"/>
                <a:ext cx="108" cy="136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91" name="Freeform 350"/>
              <p:cNvSpPr>
                <a:spLocks/>
              </p:cNvSpPr>
              <p:nvPr/>
            </p:nvSpPr>
            <p:spPr bwMode="auto">
              <a:xfrm>
                <a:off x="2152" y="1974"/>
                <a:ext cx="28" cy="34"/>
              </a:xfrm>
              <a:custGeom>
                <a:avLst/>
                <a:gdLst>
                  <a:gd name="T0" fmla="*/ 14 w 28"/>
                  <a:gd name="T1" fmla="*/ 12 h 34"/>
                  <a:gd name="T2" fmla="*/ 14 w 28"/>
                  <a:gd name="T3" fmla="*/ 12 h 34"/>
                  <a:gd name="T4" fmla="*/ 0 w 28"/>
                  <a:gd name="T5" fmla="*/ 22 h 34"/>
                  <a:gd name="T6" fmla="*/ 16 w 28"/>
                  <a:gd name="T7" fmla="*/ 34 h 34"/>
                  <a:gd name="T8" fmla="*/ 16 w 28"/>
                  <a:gd name="T9" fmla="*/ 34 h 34"/>
                  <a:gd name="T10" fmla="*/ 22 w 28"/>
                  <a:gd name="T11" fmla="*/ 18 h 34"/>
                  <a:gd name="T12" fmla="*/ 22 w 28"/>
                  <a:gd name="T13" fmla="*/ 18 h 34"/>
                  <a:gd name="T14" fmla="*/ 28 w 28"/>
                  <a:gd name="T15" fmla="*/ 0 h 34"/>
                  <a:gd name="T16" fmla="*/ 28 w 28"/>
                  <a:gd name="T17" fmla="*/ 0 h 34"/>
                  <a:gd name="T18" fmla="*/ 14 w 28"/>
                  <a:gd name="T19" fmla="*/ 12 h 34"/>
                  <a:gd name="T20" fmla="*/ 14 w 28"/>
                  <a:gd name="T21" fmla="*/ 12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"/>
                  <a:gd name="T34" fmla="*/ 0 h 34"/>
                  <a:gd name="T35" fmla="*/ 28 w 28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" h="34">
                    <a:moveTo>
                      <a:pt x="14" y="12"/>
                    </a:moveTo>
                    <a:lnTo>
                      <a:pt x="14" y="12"/>
                    </a:lnTo>
                    <a:lnTo>
                      <a:pt x="0" y="22"/>
                    </a:lnTo>
                    <a:lnTo>
                      <a:pt x="16" y="34"/>
                    </a:lnTo>
                    <a:lnTo>
                      <a:pt x="22" y="18"/>
                    </a:lnTo>
                    <a:lnTo>
                      <a:pt x="28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92" name="Line 351"/>
              <p:cNvSpPr>
                <a:spLocks noChangeShapeType="1"/>
              </p:cNvSpPr>
              <p:nvPr/>
            </p:nvSpPr>
            <p:spPr bwMode="auto">
              <a:xfrm flipH="1" flipV="1">
                <a:off x="2152" y="1780"/>
                <a:ext cx="36" cy="136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93" name="Freeform 352"/>
              <p:cNvSpPr>
                <a:spLocks/>
              </p:cNvSpPr>
              <p:nvPr/>
            </p:nvSpPr>
            <p:spPr bwMode="auto">
              <a:xfrm>
                <a:off x="2144" y="1754"/>
                <a:ext cx="20" cy="36"/>
              </a:xfrm>
              <a:custGeom>
                <a:avLst/>
                <a:gdLst>
                  <a:gd name="T0" fmla="*/ 2 w 20"/>
                  <a:gd name="T1" fmla="*/ 18 h 36"/>
                  <a:gd name="T2" fmla="*/ 2 w 20"/>
                  <a:gd name="T3" fmla="*/ 18 h 36"/>
                  <a:gd name="T4" fmla="*/ 0 w 20"/>
                  <a:gd name="T5" fmla="*/ 36 h 36"/>
                  <a:gd name="T6" fmla="*/ 20 w 20"/>
                  <a:gd name="T7" fmla="*/ 30 h 36"/>
                  <a:gd name="T8" fmla="*/ 20 w 20"/>
                  <a:gd name="T9" fmla="*/ 30 h 36"/>
                  <a:gd name="T10" fmla="*/ 10 w 20"/>
                  <a:gd name="T11" fmla="*/ 16 h 36"/>
                  <a:gd name="T12" fmla="*/ 10 w 20"/>
                  <a:gd name="T13" fmla="*/ 16 h 36"/>
                  <a:gd name="T14" fmla="*/ 2 w 20"/>
                  <a:gd name="T15" fmla="*/ 0 h 36"/>
                  <a:gd name="T16" fmla="*/ 2 w 20"/>
                  <a:gd name="T17" fmla="*/ 0 h 36"/>
                  <a:gd name="T18" fmla="*/ 2 w 20"/>
                  <a:gd name="T19" fmla="*/ 18 h 36"/>
                  <a:gd name="T20" fmla="*/ 2 w 20"/>
                  <a:gd name="T21" fmla="*/ 18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"/>
                  <a:gd name="T34" fmla="*/ 0 h 36"/>
                  <a:gd name="T35" fmla="*/ 20 w 20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" h="36">
                    <a:moveTo>
                      <a:pt x="2" y="18"/>
                    </a:moveTo>
                    <a:lnTo>
                      <a:pt x="2" y="18"/>
                    </a:lnTo>
                    <a:lnTo>
                      <a:pt x="0" y="36"/>
                    </a:lnTo>
                    <a:lnTo>
                      <a:pt x="20" y="30"/>
                    </a:lnTo>
                    <a:lnTo>
                      <a:pt x="10" y="16"/>
                    </a:lnTo>
                    <a:lnTo>
                      <a:pt x="2" y="0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94" name="Line 353"/>
              <p:cNvSpPr>
                <a:spLocks noChangeShapeType="1"/>
              </p:cNvSpPr>
              <p:nvPr/>
            </p:nvSpPr>
            <p:spPr bwMode="auto">
              <a:xfrm flipV="1">
                <a:off x="1696" y="1924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95" name="Freeform 354"/>
              <p:cNvSpPr>
                <a:spLocks/>
              </p:cNvSpPr>
              <p:nvPr/>
            </p:nvSpPr>
            <p:spPr bwMode="auto">
              <a:xfrm>
                <a:off x="1720" y="1900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96" name="Line 355"/>
              <p:cNvSpPr>
                <a:spLocks noChangeShapeType="1"/>
              </p:cNvSpPr>
              <p:nvPr/>
            </p:nvSpPr>
            <p:spPr bwMode="auto">
              <a:xfrm flipH="1" flipV="1">
                <a:off x="1792" y="1924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97" name="Freeform 356"/>
              <p:cNvSpPr>
                <a:spLocks/>
              </p:cNvSpPr>
              <p:nvPr/>
            </p:nvSpPr>
            <p:spPr bwMode="auto">
              <a:xfrm>
                <a:off x="1778" y="1900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98" name="Line 357"/>
              <p:cNvSpPr>
                <a:spLocks noChangeShapeType="1"/>
              </p:cNvSpPr>
              <p:nvPr/>
            </p:nvSpPr>
            <p:spPr bwMode="auto">
              <a:xfrm flipV="1">
                <a:off x="1840" y="1924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899" name="Freeform 358"/>
              <p:cNvSpPr>
                <a:spLocks/>
              </p:cNvSpPr>
              <p:nvPr/>
            </p:nvSpPr>
            <p:spPr bwMode="auto">
              <a:xfrm>
                <a:off x="1864" y="1900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00" name="Line 359"/>
              <p:cNvSpPr>
                <a:spLocks noChangeShapeType="1"/>
              </p:cNvSpPr>
              <p:nvPr/>
            </p:nvSpPr>
            <p:spPr bwMode="auto">
              <a:xfrm flipH="1" flipV="1">
                <a:off x="1936" y="1924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01" name="Freeform 360"/>
              <p:cNvSpPr>
                <a:spLocks/>
              </p:cNvSpPr>
              <p:nvPr/>
            </p:nvSpPr>
            <p:spPr bwMode="auto">
              <a:xfrm>
                <a:off x="1922" y="1900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02" name="Line 361"/>
              <p:cNvSpPr>
                <a:spLocks noChangeShapeType="1"/>
              </p:cNvSpPr>
              <p:nvPr/>
            </p:nvSpPr>
            <p:spPr bwMode="auto">
              <a:xfrm flipV="1">
                <a:off x="1984" y="1924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03" name="Freeform 362"/>
              <p:cNvSpPr>
                <a:spLocks/>
              </p:cNvSpPr>
              <p:nvPr/>
            </p:nvSpPr>
            <p:spPr bwMode="auto">
              <a:xfrm>
                <a:off x="2008" y="1900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04" name="Line 363"/>
              <p:cNvSpPr>
                <a:spLocks noChangeShapeType="1"/>
              </p:cNvSpPr>
              <p:nvPr/>
            </p:nvSpPr>
            <p:spPr bwMode="auto">
              <a:xfrm flipH="1" flipV="1">
                <a:off x="1720" y="1780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05" name="Freeform 364"/>
              <p:cNvSpPr>
                <a:spLocks/>
              </p:cNvSpPr>
              <p:nvPr/>
            </p:nvSpPr>
            <p:spPr bwMode="auto">
              <a:xfrm>
                <a:off x="1706" y="1756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06" name="Line 365"/>
              <p:cNvSpPr>
                <a:spLocks noChangeShapeType="1"/>
              </p:cNvSpPr>
              <p:nvPr/>
            </p:nvSpPr>
            <p:spPr bwMode="auto">
              <a:xfrm flipV="1">
                <a:off x="1768" y="1780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07" name="Freeform 366"/>
              <p:cNvSpPr>
                <a:spLocks/>
              </p:cNvSpPr>
              <p:nvPr/>
            </p:nvSpPr>
            <p:spPr bwMode="auto">
              <a:xfrm>
                <a:off x="1792" y="1756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08" name="Line 367"/>
              <p:cNvSpPr>
                <a:spLocks noChangeShapeType="1"/>
              </p:cNvSpPr>
              <p:nvPr/>
            </p:nvSpPr>
            <p:spPr bwMode="auto">
              <a:xfrm flipH="1" flipV="1">
                <a:off x="1864" y="1780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09" name="Freeform 368"/>
              <p:cNvSpPr>
                <a:spLocks/>
              </p:cNvSpPr>
              <p:nvPr/>
            </p:nvSpPr>
            <p:spPr bwMode="auto">
              <a:xfrm>
                <a:off x="1850" y="1756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0" name="Line 369"/>
              <p:cNvSpPr>
                <a:spLocks noChangeShapeType="1"/>
              </p:cNvSpPr>
              <p:nvPr/>
            </p:nvSpPr>
            <p:spPr bwMode="auto">
              <a:xfrm flipV="1">
                <a:off x="1912" y="1780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11" name="Freeform 370"/>
              <p:cNvSpPr>
                <a:spLocks/>
              </p:cNvSpPr>
              <p:nvPr/>
            </p:nvSpPr>
            <p:spPr bwMode="auto">
              <a:xfrm>
                <a:off x="1936" y="1756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2" name="Line 371"/>
              <p:cNvSpPr>
                <a:spLocks noChangeShapeType="1"/>
              </p:cNvSpPr>
              <p:nvPr/>
            </p:nvSpPr>
            <p:spPr bwMode="auto">
              <a:xfrm flipH="1" flipV="1">
                <a:off x="2008" y="1780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13" name="Freeform 372"/>
              <p:cNvSpPr>
                <a:spLocks/>
              </p:cNvSpPr>
              <p:nvPr/>
            </p:nvSpPr>
            <p:spPr bwMode="auto">
              <a:xfrm>
                <a:off x="1994" y="1756"/>
                <a:ext cx="26" cy="34"/>
              </a:xfrm>
              <a:custGeom>
                <a:avLst/>
                <a:gdLst>
                  <a:gd name="T0" fmla="*/ 6 w 26"/>
                  <a:gd name="T1" fmla="*/ 18 h 34"/>
                  <a:gd name="T2" fmla="*/ 6 w 26"/>
                  <a:gd name="T3" fmla="*/ 18 h 34"/>
                  <a:gd name="T4" fmla="*/ 8 w 26"/>
                  <a:gd name="T5" fmla="*/ 34 h 34"/>
                  <a:gd name="T6" fmla="*/ 26 w 26"/>
                  <a:gd name="T7" fmla="*/ 24 h 34"/>
                  <a:gd name="T8" fmla="*/ 26 w 26"/>
                  <a:gd name="T9" fmla="*/ 24 h 34"/>
                  <a:gd name="T10" fmla="*/ 12 w 26"/>
                  <a:gd name="T11" fmla="*/ 14 h 34"/>
                  <a:gd name="T12" fmla="*/ 12 w 26"/>
                  <a:gd name="T13" fmla="*/ 14 h 34"/>
                  <a:gd name="T14" fmla="*/ 0 w 26"/>
                  <a:gd name="T15" fmla="*/ 0 h 34"/>
                  <a:gd name="T16" fmla="*/ 0 w 26"/>
                  <a:gd name="T17" fmla="*/ 0 h 34"/>
                  <a:gd name="T18" fmla="*/ 6 w 26"/>
                  <a:gd name="T19" fmla="*/ 18 h 34"/>
                  <a:gd name="T20" fmla="*/ 6 w 26"/>
                  <a:gd name="T21" fmla="*/ 1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6" y="18"/>
                    </a:moveTo>
                    <a:lnTo>
                      <a:pt x="6" y="18"/>
                    </a:lnTo>
                    <a:lnTo>
                      <a:pt x="8" y="34"/>
                    </a:lnTo>
                    <a:lnTo>
                      <a:pt x="26" y="24"/>
                    </a:lnTo>
                    <a:lnTo>
                      <a:pt x="12" y="14"/>
                    </a:lnTo>
                    <a:lnTo>
                      <a:pt x="0" y="0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4" name="Line 373"/>
              <p:cNvSpPr>
                <a:spLocks noChangeShapeType="1"/>
              </p:cNvSpPr>
              <p:nvPr/>
            </p:nvSpPr>
            <p:spPr bwMode="auto">
              <a:xfrm flipV="1">
                <a:off x="2056" y="1780"/>
                <a:ext cx="36" cy="64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15" name="Freeform 374"/>
              <p:cNvSpPr>
                <a:spLocks/>
              </p:cNvSpPr>
              <p:nvPr/>
            </p:nvSpPr>
            <p:spPr bwMode="auto">
              <a:xfrm>
                <a:off x="2080" y="1756"/>
                <a:ext cx="26" cy="34"/>
              </a:xfrm>
              <a:custGeom>
                <a:avLst/>
                <a:gdLst>
                  <a:gd name="T0" fmla="*/ 14 w 26"/>
                  <a:gd name="T1" fmla="*/ 14 h 34"/>
                  <a:gd name="T2" fmla="*/ 14 w 26"/>
                  <a:gd name="T3" fmla="*/ 14 h 34"/>
                  <a:gd name="T4" fmla="*/ 0 w 26"/>
                  <a:gd name="T5" fmla="*/ 24 h 34"/>
                  <a:gd name="T6" fmla="*/ 18 w 26"/>
                  <a:gd name="T7" fmla="*/ 34 h 34"/>
                  <a:gd name="T8" fmla="*/ 18 w 26"/>
                  <a:gd name="T9" fmla="*/ 34 h 34"/>
                  <a:gd name="T10" fmla="*/ 20 w 26"/>
                  <a:gd name="T11" fmla="*/ 18 h 34"/>
                  <a:gd name="T12" fmla="*/ 20 w 26"/>
                  <a:gd name="T13" fmla="*/ 18 h 34"/>
                  <a:gd name="T14" fmla="*/ 26 w 26"/>
                  <a:gd name="T15" fmla="*/ 0 h 34"/>
                  <a:gd name="T16" fmla="*/ 26 w 26"/>
                  <a:gd name="T17" fmla="*/ 0 h 34"/>
                  <a:gd name="T18" fmla="*/ 14 w 26"/>
                  <a:gd name="T19" fmla="*/ 14 h 34"/>
                  <a:gd name="T20" fmla="*/ 14 w 26"/>
                  <a:gd name="T21" fmla="*/ 14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34"/>
                  <a:gd name="T35" fmla="*/ 26 w 26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3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24"/>
                    </a:lnTo>
                    <a:lnTo>
                      <a:pt x="18" y="34"/>
                    </a:lnTo>
                    <a:lnTo>
                      <a:pt x="20" y="18"/>
                    </a:lnTo>
                    <a:lnTo>
                      <a:pt x="26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6" name="Freeform 375"/>
              <p:cNvSpPr>
                <a:spLocks/>
              </p:cNvSpPr>
              <p:nvPr/>
            </p:nvSpPr>
            <p:spPr bwMode="auto">
              <a:xfrm>
                <a:off x="2160" y="1908"/>
                <a:ext cx="72" cy="72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28 w 72"/>
                  <a:gd name="T5" fmla="*/ 0 h 72"/>
                  <a:gd name="T6" fmla="*/ 22 w 72"/>
                  <a:gd name="T7" fmla="*/ 2 h 72"/>
                  <a:gd name="T8" fmla="*/ 16 w 72"/>
                  <a:gd name="T9" fmla="*/ 6 h 72"/>
                  <a:gd name="T10" fmla="*/ 10 w 72"/>
                  <a:gd name="T11" fmla="*/ 10 h 72"/>
                  <a:gd name="T12" fmla="*/ 6 w 72"/>
                  <a:gd name="T13" fmla="*/ 16 h 72"/>
                  <a:gd name="T14" fmla="*/ 2 w 72"/>
                  <a:gd name="T15" fmla="*/ 22 h 72"/>
                  <a:gd name="T16" fmla="*/ 0 w 72"/>
                  <a:gd name="T17" fmla="*/ 28 h 72"/>
                  <a:gd name="T18" fmla="*/ 0 w 72"/>
                  <a:gd name="T19" fmla="*/ 36 h 72"/>
                  <a:gd name="T20" fmla="*/ 0 w 72"/>
                  <a:gd name="T21" fmla="*/ 36 h 72"/>
                  <a:gd name="T22" fmla="*/ 0 w 72"/>
                  <a:gd name="T23" fmla="*/ 44 h 72"/>
                  <a:gd name="T24" fmla="*/ 2 w 72"/>
                  <a:gd name="T25" fmla="*/ 50 h 72"/>
                  <a:gd name="T26" fmla="*/ 6 w 72"/>
                  <a:gd name="T27" fmla="*/ 56 h 72"/>
                  <a:gd name="T28" fmla="*/ 10 w 72"/>
                  <a:gd name="T29" fmla="*/ 62 h 72"/>
                  <a:gd name="T30" fmla="*/ 16 w 72"/>
                  <a:gd name="T31" fmla="*/ 66 h 72"/>
                  <a:gd name="T32" fmla="*/ 22 w 72"/>
                  <a:gd name="T33" fmla="*/ 70 h 72"/>
                  <a:gd name="T34" fmla="*/ 28 w 72"/>
                  <a:gd name="T35" fmla="*/ 72 h 72"/>
                  <a:gd name="T36" fmla="*/ 36 w 72"/>
                  <a:gd name="T37" fmla="*/ 72 h 72"/>
                  <a:gd name="T38" fmla="*/ 36 w 72"/>
                  <a:gd name="T39" fmla="*/ 72 h 72"/>
                  <a:gd name="T40" fmla="*/ 44 w 72"/>
                  <a:gd name="T41" fmla="*/ 72 h 72"/>
                  <a:gd name="T42" fmla="*/ 50 w 72"/>
                  <a:gd name="T43" fmla="*/ 70 h 72"/>
                  <a:gd name="T44" fmla="*/ 56 w 72"/>
                  <a:gd name="T45" fmla="*/ 66 h 72"/>
                  <a:gd name="T46" fmla="*/ 62 w 72"/>
                  <a:gd name="T47" fmla="*/ 62 h 72"/>
                  <a:gd name="T48" fmla="*/ 66 w 72"/>
                  <a:gd name="T49" fmla="*/ 56 h 72"/>
                  <a:gd name="T50" fmla="*/ 70 w 72"/>
                  <a:gd name="T51" fmla="*/ 50 h 72"/>
                  <a:gd name="T52" fmla="*/ 72 w 72"/>
                  <a:gd name="T53" fmla="*/ 44 h 72"/>
                  <a:gd name="T54" fmla="*/ 72 w 72"/>
                  <a:gd name="T55" fmla="*/ 36 h 72"/>
                  <a:gd name="T56" fmla="*/ 72 w 72"/>
                  <a:gd name="T57" fmla="*/ 36 h 72"/>
                  <a:gd name="T58" fmla="*/ 72 w 72"/>
                  <a:gd name="T59" fmla="*/ 28 h 72"/>
                  <a:gd name="T60" fmla="*/ 70 w 72"/>
                  <a:gd name="T61" fmla="*/ 22 h 72"/>
                  <a:gd name="T62" fmla="*/ 66 w 72"/>
                  <a:gd name="T63" fmla="*/ 16 h 72"/>
                  <a:gd name="T64" fmla="*/ 62 w 72"/>
                  <a:gd name="T65" fmla="*/ 10 h 72"/>
                  <a:gd name="T66" fmla="*/ 56 w 72"/>
                  <a:gd name="T67" fmla="*/ 6 h 72"/>
                  <a:gd name="T68" fmla="*/ 50 w 72"/>
                  <a:gd name="T69" fmla="*/ 2 h 72"/>
                  <a:gd name="T70" fmla="*/ 44 w 72"/>
                  <a:gd name="T71" fmla="*/ 0 h 72"/>
                  <a:gd name="T72" fmla="*/ 36 w 72"/>
                  <a:gd name="T73" fmla="*/ 0 h 7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2"/>
                  <a:gd name="T112" fmla="*/ 0 h 72"/>
                  <a:gd name="T113" fmla="*/ 72 w 72"/>
                  <a:gd name="T114" fmla="*/ 72 h 7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50" y="70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4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7" name="Freeform 376"/>
              <p:cNvSpPr>
                <a:spLocks/>
              </p:cNvSpPr>
              <p:nvPr/>
            </p:nvSpPr>
            <p:spPr bwMode="auto">
              <a:xfrm>
                <a:off x="2160" y="1908"/>
                <a:ext cx="72" cy="72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28 w 72"/>
                  <a:gd name="T5" fmla="*/ 0 h 72"/>
                  <a:gd name="T6" fmla="*/ 22 w 72"/>
                  <a:gd name="T7" fmla="*/ 2 h 72"/>
                  <a:gd name="T8" fmla="*/ 16 w 72"/>
                  <a:gd name="T9" fmla="*/ 6 h 72"/>
                  <a:gd name="T10" fmla="*/ 10 w 72"/>
                  <a:gd name="T11" fmla="*/ 10 h 72"/>
                  <a:gd name="T12" fmla="*/ 6 w 72"/>
                  <a:gd name="T13" fmla="*/ 16 h 72"/>
                  <a:gd name="T14" fmla="*/ 2 w 72"/>
                  <a:gd name="T15" fmla="*/ 22 h 72"/>
                  <a:gd name="T16" fmla="*/ 0 w 72"/>
                  <a:gd name="T17" fmla="*/ 28 h 72"/>
                  <a:gd name="T18" fmla="*/ 0 w 72"/>
                  <a:gd name="T19" fmla="*/ 36 h 72"/>
                  <a:gd name="T20" fmla="*/ 0 w 72"/>
                  <a:gd name="T21" fmla="*/ 36 h 72"/>
                  <a:gd name="T22" fmla="*/ 0 w 72"/>
                  <a:gd name="T23" fmla="*/ 44 h 72"/>
                  <a:gd name="T24" fmla="*/ 2 w 72"/>
                  <a:gd name="T25" fmla="*/ 50 h 72"/>
                  <a:gd name="T26" fmla="*/ 6 w 72"/>
                  <a:gd name="T27" fmla="*/ 56 h 72"/>
                  <a:gd name="T28" fmla="*/ 10 w 72"/>
                  <a:gd name="T29" fmla="*/ 62 h 72"/>
                  <a:gd name="T30" fmla="*/ 16 w 72"/>
                  <a:gd name="T31" fmla="*/ 66 h 72"/>
                  <a:gd name="T32" fmla="*/ 22 w 72"/>
                  <a:gd name="T33" fmla="*/ 70 h 72"/>
                  <a:gd name="T34" fmla="*/ 28 w 72"/>
                  <a:gd name="T35" fmla="*/ 72 h 72"/>
                  <a:gd name="T36" fmla="*/ 36 w 72"/>
                  <a:gd name="T37" fmla="*/ 72 h 72"/>
                  <a:gd name="T38" fmla="*/ 36 w 72"/>
                  <a:gd name="T39" fmla="*/ 72 h 72"/>
                  <a:gd name="T40" fmla="*/ 44 w 72"/>
                  <a:gd name="T41" fmla="*/ 72 h 72"/>
                  <a:gd name="T42" fmla="*/ 50 w 72"/>
                  <a:gd name="T43" fmla="*/ 70 h 72"/>
                  <a:gd name="T44" fmla="*/ 56 w 72"/>
                  <a:gd name="T45" fmla="*/ 66 h 72"/>
                  <a:gd name="T46" fmla="*/ 62 w 72"/>
                  <a:gd name="T47" fmla="*/ 62 h 72"/>
                  <a:gd name="T48" fmla="*/ 66 w 72"/>
                  <a:gd name="T49" fmla="*/ 56 h 72"/>
                  <a:gd name="T50" fmla="*/ 70 w 72"/>
                  <a:gd name="T51" fmla="*/ 50 h 72"/>
                  <a:gd name="T52" fmla="*/ 72 w 72"/>
                  <a:gd name="T53" fmla="*/ 44 h 72"/>
                  <a:gd name="T54" fmla="*/ 72 w 72"/>
                  <a:gd name="T55" fmla="*/ 36 h 72"/>
                  <a:gd name="T56" fmla="*/ 72 w 72"/>
                  <a:gd name="T57" fmla="*/ 36 h 72"/>
                  <a:gd name="T58" fmla="*/ 72 w 72"/>
                  <a:gd name="T59" fmla="*/ 28 h 72"/>
                  <a:gd name="T60" fmla="*/ 70 w 72"/>
                  <a:gd name="T61" fmla="*/ 22 h 72"/>
                  <a:gd name="T62" fmla="*/ 66 w 72"/>
                  <a:gd name="T63" fmla="*/ 16 h 72"/>
                  <a:gd name="T64" fmla="*/ 62 w 72"/>
                  <a:gd name="T65" fmla="*/ 10 h 72"/>
                  <a:gd name="T66" fmla="*/ 56 w 72"/>
                  <a:gd name="T67" fmla="*/ 6 h 72"/>
                  <a:gd name="T68" fmla="*/ 50 w 72"/>
                  <a:gd name="T69" fmla="*/ 2 h 72"/>
                  <a:gd name="T70" fmla="*/ 44 w 72"/>
                  <a:gd name="T71" fmla="*/ 0 h 72"/>
                  <a:gd name="T72" fmla="*/ 36 w 72"/>
                  <a:gd name="T73" fmla="*/ 0 h 7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2"/>
                  <a:gd name="T112" fmla="*/ 0 h 72"/>
                  <a:gd name="T113" fmla="*/ 72 w 72"/>
                  <a:gd name="T114" fmla="*/ 72 h 7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50" y="70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4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8" name="Freeform 377"/>
              <p:cNvSpPr>
                <a:spLocks/>
              </p:cNvSpPr>
              <p:nvPr/>
            </p:nvSpPr>
            <p:spPr bwMode="auto">
              <a:xfrm>
                <a:off x="1656" y="1980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FFFF00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19" name="Freeform 378"/>
              <p:cNvSpPr>
                <a:spLocks/>
              </p:cNvSpPr>
              <p:nvPr/>
            </p:nvSpPr>
            <p:spPr bwMode="auto">
              <a:xfrm>
                <a:off x="1800" y="1980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FFFF00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0" name="Freeform 379"/>
              <p:cNvSpPr>
                <a:spLocks/>
              </p:cNvSpPr>
              <p:nvPr/>
            </p:nvSpPr>
            <p:spPr bwMode="auto">
              <a:xfrm>
                <a:off x="1944" y="1980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FFFF00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1" name="Freeform 380"/>
              <p:cNvSpPr>
                <a:spLocks/>
              </p:cNvSpPr>
              <p:nvPr/>
            </p:nvSpPr>
            <p:spPr bwMode="auto">
              <a:xfrm>
                <a:off x="1728" y="2124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2" name="Freeform 381"/>
              <p:cNvSpPr>
                <a:spLocks/>
              </p:cNvSpPr>
              <p:nvPr/>
            </p:nvSpPr>
            <p:spPr bwMode="auto">
              <a:xfrm>
                <a:off x="1872" y="2124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3" name="Freeform 382"/>
              <p:cNvSpPr>
                <a:spLocks/>
              </p:cNvSpPr>
              <p:nvPr/>
            </p:nvSpPr>
            <p:spPr bwMode="auto">
              <a:xfrm>
                <a:off x="2016" y="2124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4" name="Freeform 383"/>
              <p:cNvSpPr>
                <a:spLocks/>
              </p:cNvSpPr>
              <p:nvPr/>
            </p:nvSpPr>
            <p:spPr bwMode="auto">
              <a:xfrm>
                <a:off x="1728" y="1836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5" name="Freeform 384"/>
              <p:cNvSpPr>
                <a:spLocks/>
              </p:cNvSpPr>
              <p:nvPr/>
            </p:nvSpPr>
            <p:spPr bwMode="auto">
              <a:xfrm>
                <a:off x="1872" y="1836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6" name="Freeform 385"/>
              <p:cNvSpPr>
                <a:spLocks/>
              </p:cNvSpPr>
              <p:nvPr/>
            </p:nvSpPr>
            <p:spPr bwMode="auto">
              <a:xfrm>
                <a:off x="2016" y="1836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7" name="Freeform 386"/>
              <p:cNvSpPr>
                <a:spLocks/>
              </p:cNvSpPr>
              <p:nvPr/>
            </p:nvSpPr>
            <p:spPr bwMode="auto">
              <a:xfrm>
                <a:off x="1656" y="1692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8" name="Freeform 387"/>
              <p:cNvSpPr>
                <a:spLocks/>
              </p:cNvSpPr>
              <p:nvPr/>
            </p:nvSpPr>
            <p:spPr bwMode="auto">
              <a:xfrm>
                <a:off x="1800" y="1692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29" name="Freeform 388"/>
              <p:cNvSpPr>
                <a:spLocks/>
              </p:cNvSpPr>
              <p:nvPr/>
            </p:nvSpPr>
            <p:spPr bwMode="auto">
              <a:xfrm>
                <a:off x="1944" y="1692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30" name="Freeform 389"/>
              <p:cNvSpPr>
                <a:spLocks/>
              </p:cNvSpPr>
              <p:nvPr/>
            </p:nvSpPr>
            <p:spPr bwMode="auto">
              <a:xfrm>
                <a:off x="2088" y="1692"/>
                <a:ext cx="72" cy="72"/>
              </a:xfrm>
              <a:custGeom>
                <a:avLst/>
                <a:gdLst>
                  <a:gd name="T0" fmla="*/ 72 w 72"/>
                  <a:gd name="T1" fmla="*/ 36 h 72"/>
                  <a:gd name="T2" fmla="*/ 72 w 72"/>
                  <a:gd name="T3" fmla="*/ 36 h 72"/>
                  <a:gd name="T4" fmla="*/ 72 w 72"/>
                  <a:gd name="T5" fmla="*/ 44 h 72"/>
                  <a:gd name="T6" fmla="*/ 70 w 72"/>
                  <a:gd name="T7" fmla="*/ 50 h 72"/>
                  <a:gd name="T8" fmla="*/ 66 w 72"/>
                  <a:gd name="T9" fmla="*/ 56 h 72"/>
                  <a:gd name="T10" fmla="*/ 62 w 72"/>
                  <a:gd name="T11" fmla="*/ 62 h 72"/>
                  <a:gd name="T12" fmla="*/ 56 w 72"/>
                  <a:gd name="T13" fmla="*/ 66 h 72"/>
                  <a:gd name="T14" fmla="*/ 50 w 72"/>
                  <a:gd name="T15" fmla="*/ 70 h 72"/>
                  <a:gd name="T16" fmla="*/ 44 w 72"/>
                  <a:gd name="T17" fmla="*/ 72 h 72"/>
                  <a:gd name="T18" fmla="*/ 36 w 72"/>
                  <a:gd name="T19" fmla="*/ 72 h 72"/>
                  <a:gd name="T20" fmla="*/ 36 w 72"/>
                  <a:gd name="T21" fmla="*/ 72 h 72"/>
                  <a:gd name="T22" fmla="*/ 28 w 72"/>
                  <a:gd name="T23" fmla="*/ 72 h 72"/>
                  <a:gd name="T24" fmla="*/ 22 w 72"/>
                  <a:gd name="T25" fmla="*/ 70 h 72"/>
                  <a:gd name="T26" fmla="*/ 16 w 72"/>
                  <a:gd name="T27" fmla="*/ 66 h 72"/>
                  <a:gd name="T28" fmla="*/ 10 w 72"/>
                  <a:gd name="T29" fmla="*/ 62 h 72"/>
                  <a:gd name="T30" fmla="*/ 6 w 72"/>
                  <a:gd name="T31" fmla="*/ 56 h 72"/>
                  <a:gd name="T32" fmla="*/ 2 w 72"/>
                  <a:gd name="T33" fmla="*/ 50 h 72"/>
                  <a:gd name="T34" fmla="*/ 0 w 72"/>
                  <a:gd name="T35" fmla="*/ 44 h 72"/>
                  <a:gd name="T36" fmla="*/ 0 w 72"/>
                  <a:gd name="T37" fmla="*/ 36 h 72"/>
                  <a:gd name="T38" fmla="*/ 0 w 72"/>
                  <a:gd name="T39" fmla="*/ 36 h 72"/>
                  <a:gd name="T40" fmla="*/ 0 w 72"/>
                  <a:gd name="T41" fmla="*/ 28 h 72"/>
                  <a:gd name="T42" fmla="*/ 2 w 72"/>
                  <a:gd name="T43" fmla="*/ 22 h 72"/>
                  <a:gd name="T44" fmla="*/ 6 w 72"/>
                  <a:gd name="T45" fmla="*/ 16 h 72"/>
                  <a:gd name="T46" fmla="*/ 10 w 72"/>
                  <a:gd name="T47" fmla="*/ 10 h 72"/>
                  <a:gd name="T48" fmla="*/ 16 w 72"/>
                  <a:gd name="T49" fmla="*/ 6 h 72"/>
                  <a:gd name="T50" fmla="*/ 22 w 72"/>
                  <a:gd name="T51" fmla="*/ 2 h 72"/>
                  <a:gd name="T52" fmla="*/ 28 w 72"/>
                  <a:gd name="T53" fmla="*/ 0 h 72"/>
                  <a:gd name="T54" fmla="*/ 36 w 72"/>
                  <a:gd name="T55" fmla="*/ 0 h 72"/>
                  <a:gd name="T56" fmla="*/ 36 w 72"/>
                  <a:gd name="T57" fmla="*/ 0 h 72"/>
                  <a:gd name="T58" fmla="*/ 44 w 72"/>
                  <a:gd name="T59" fmla="*/ 0 h 72"/>
                  <a:gd name="T60" fmla="*/ 50 w 72"/>
                  <a:gd name="T61" fmla="*/ 2 h 72"/>
                  <a:gd name="T62" fmla="*/ 56 w 72"/>
                  <a:gd name="T63" fmla="*/ 6 h 72"/>
                  <a:gd name="T64" fmla="*/ 62 w 72"/>
                  <a:gd name="T65" fmla="*/ 10 h 72"/>
                  <a:gd name="T66" fmla="*/ 66 w 72"/>
                  <a:gd name="T67" fmla="*/ 16 h 72"/>
                  <a:gd name="T68" fmla="*/ 70 w 72"/>
                  <a:gd name="T69" fmla="*/ 22 h 72"/>
                  <a:gd name="T70" fmla="*/ 72 w 72"/>
                  <a:gd name="T71" fmla="*/ 28 h 72"/>
                  <a:gd name="T72" fmla="*/ 72 w 72"/>
                  <a:gd name="T73" fmla="*/ 36 h 72"/>
                  <a:gd name="T74" fmla="*/ 72 w 72"/>
                  <a:gd name="T75" fmla="*/ 36 h 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2"/>
                  <a:gd name="T115" fmla="*/ 0 h 72"/>
                  <a:gd name="T116" fmla="*/ 72 w 72"/>
                  <a:gd name="T117" fmla="*/ 72 h 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2" h="72">
                    <a:moveTo>
                      <a:pt x="72" y="36"/>
                    </a:moveTo>
                    <a:lnTo>
                      <a:pt x="72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6" y="56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0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6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66FF66"/>
              </a:solidFill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31" name="Line 390"/>
              <p:cNvSpPr>
                <a:spLocks noChangeShapeType="1"/>
              </p:cNvSpPr>
              <p:nvPr/>
            </p:nvSpPr>
            <p:spPr bwMode="auto">
              <a:xfrm flipH="1">
                <a:off x="236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2" name="Line 391"/>
              <p:cNvSpPr>
                <a:spLocks noChangeShapeType="1"/>
              </p:cNvSpPr>
              <p:nvPr/>
            </p:nvSpPr>
            <p:spPr bwMode="auto">
              <a:xfrm>
                <a:off x="2360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3" name="Line 392"/>
              <p:cNvSpPr>
                <a:spLocks noChangeShapeType="1"/>
              </p:cNvSpPr>
              <p:nvPr/>
            </p:nvSpPr>
            <p:spPr bwMode="auto">
              <a:xfrm flipH="1">
                <a:off x="234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4" name="Line 393"/>
              <p:cNvSpPr>
                <a:spLocks noChangeShapeType="1"/>
              </p:cNvSpPr>
              <p:nvPr/>
            </p:nvSpPr>
            <p:spPr bwMode="auto">
              <a:xfrm flipH="1">
                <a:off x="233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5" name="Line 394"/>
              <p:cNvSpPr>
                <a:spLocks noChangeShapeType="1"/>
              </p:cNvSpPr>
              <p:nvPr/>
            </p:nvSpPr>
            <p:spPr bwMode="auto">
              <a:xfrm>
                <a:off x="2328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6" name="Line 395"/>
              <p:cNvSpPr>
                <a:spLocks noChangeShapeType="1"/>
              </p:cNvSpPr>
              <p:nvPr/>
            </p:nvSpPr>
            <p:spPr bwMode="auto">
              <a:xfrm flipH="1">
                <a:off x="231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7" name="Line 396"/>
              <p:cNvSpPr>
                <a:spLocks noChangeShapeType="1"/>
              </p:cNvSpPr>
              <p:nvPr/>
            </p:nvSpPr>
            <p:spPr bwMode="auto">
              <a:xfrm flipH="1">
                <a:off x="230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8" name="Line 397"/>
              <p:cNvSpPr>
                <a:spLocks noChangeShapeType="1"/>
              </p:cNvSpPr>
              <p:nvPr/>
            </p:nvSpPr>
            <p:spPr bwMode="auto">
              <a:xfrm>
                <a:off x="2296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39" name="Line 398"/>
              <p:cNvSpPr>
                <a:spLocks noChangeShapeType="1"/>
              </p:cNvSpPr>
              <p:nvPr/>
            </p:nvSpPr>
            <p:spPr bwMode="auto">
              <a:xfrm flipH="1">
                <a:off x="228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0" name="Line 399"/>
              <p:cNvSpPr>
                <a:spLocks noChangeShapeType="1"/>
              </p:cNvSpPr>
              <p:nvPr/>
            </p:nvSpPr>
            <p:spPr bwMode="auto">
              <a:xfrm flipH="1">
                <a:off x="227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1" name="Line 400"/>
              <p:cNvSpPr>
                <a:spLocks noChangeShapeType="1"/>
              </p:cNvSpPr>
              <p:nvPr/>
            </p:nvSpPr>
            <p:spPr bwMode="auto">
              <a:xfrm>
                <a:off x="2264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2" name="Line 401"/>
              <p:cNvSpPr>
                <a:spLocks noChangeShapeType="1"/>
              </p:cNvSpPr>
              <p:nvPr/>
            </p:nvSpPr>
            <p:spPr bwMode="auto">
              <a:xfrm flipH="1">
                <a:off x="224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3" name="Line 402"/>
              <p:cNvSpPr>
                <a:spLocks noChangeShapeType="1"/>
              </p:cNvSpPr>
              <p:nvPr/>
            </p:nvSpPr>
            <p:spPr bwMode="auto">
              <a:xfrm flipH="1">
                <a:off x="224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4" name="Line 403"/>
              <p:cNvSpPr>
                <a:spLocks noChangeShapeType="1"/>
              </p:cNvSpPr>
              <p:nvPr/>
            </p:nvSpPr>
            <p:spPr bwMode="auto">
              <a:xfrm>
                <a:off x="2232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5" name="Line 404"/>
              <p:cNvSpPr>
                <a:spLocks noChangeShapeType="1"/>
              </p:cNvSpPr>
              <p:nvPr/>
            </p:nvSpPr>
            <p:spPr bwMode="auto">
              <a:xfrm flipH="1">
                <a:off x="221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6" name="Line 405"/>
              <p:cNvSpPr>
                <a:spLocks noChangeShapeType="1"/>
              </p:cNvSpPr>
              <p:nvPr/>
            </p:nvSpPr>
            <p:spPr bwMode="auto">
              <a:xfrm flipH="1">
                <a:off x="220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7" name="Line 406"/>
              <p:cNvSpPr>
                <a:spLocks noChangeShapeType="1"/>
              </p:cNvSpPr>
              <p:nvPr/>
            </p:nvSpPr>
            <p:spPr bwMode="auto">
              <a:xfrm>
                <a:off x="2200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8" name="Line 407"/>
              <p:cNvSpPr>
                <a:spLocks noChangeShapeType="1"/>
              </p:cNvSpPr>
              <p:nvPr/>
            </p:nvSpPr>
            <p:spPr bwMode="auto">
              <a:xfrm flipH="1">
                <a:off x="218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49" name="Line 408"/>
              <p:cNvSpPr>
                <a:spLocks noChangeShapeType="1"/>
              </p:cNvSpPr>
              <p:nvPr/>
            </p:nvSpPr>
            <p:spPr bwMode="auto">
              <a:xfrm flipH="1">
                <a:off x="217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0" name="Line 409"/>
              <p:cNvSpPr>
                <a:spLocks noChangeShapeType="1"/>
              </p:cNvSpPr>
              <p:nvPr/>
            </p:nvSpPr>
            <p:spPr bwMode="auto">
              <a:xfrm>
                <a:off x="2168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1" name="Line 410"/>
              <p:cNvSpPr>
                <a:spLocks noChangeShapeType="1"/>
              </p:cNvSpPr>
              <p:nvPr/>
            </p:nvSpPr>
            <p:spPr bwMode="auto">
              <a:xfrm flipH="1">
                <a:off x="215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2" name="Line 411"/>
              <p:cNvSpPr>
                <a:spLocks noChangeShapeType="1"/>
              </p:cNvSpPr>
              <p:nvPr/>
            </p:nvSpPr>
            <p:spPr bwMode="auto">
              <a:xfrm flipH="1">
                <a:off x="214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3" name="Line 412"/>
              <p:cNvSpPr>
                <a:spLocks noChangeShapeType="1"/>
              </p:cNvSpPr>
              <p:nvPr/>
            </p:nvSpPr>
            <p:spPr bwMode="auto">
              <a:xfrm>
                <a:off x="2136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4" name="Line 413"/>
              <p:cNvSpPr>
                <a:spLocks noChangeShapeType="1"/>
              </p:cNvSpPr>
              <p:nvPr/>
            </p:nvSpPr>
            <p:spPr bwMode="auto">
              <a:xfrm flipH="1">
                <a:off x="212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5" name="Line 414"/>
              <p:cNvSpPr>
                <a:spLocks noChangeShapeType="1"/>
              </p:cNvSpPr>
              <p:nvPr/>
            </p:nvSpPr>
            <p:spPr bwMode="auto">
              <a:xfrm flipH="1">
                <a:off x="211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6" name="Line 415"/>
              <p:cNvSpPr>
                <a:spLocks noChangeShapeType="1"/>
              </p:cNvSpPr>
              <p:nvPr/>
            </p:nvSpPr>
            <p:spPr bwMode="auto">
              <a:xfrm>
                <a:off x="2104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7" name="Line 416"/>
              <p:cNvSpPr>
                <a:spLocks noChangeShapeType="1"/>
              </p:cNvSpPr>
              <p:nvPr/>
            </p:nvSpPr>
            <p:spPr bwMode="auto">
              <a:xfrm flipH="1">
                <a:off x="208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8" name="Line 417"/>
              <p:cNvSpPr>
                <a:spLocks noChangeShapeType="1"/>
              </p:cNvSpPr>
              <p:nvPr/>
            </p:nvSpPr>
            <p:spPr bwMode="auto">
              <a:xfrm flipH="1">
                <a:off x="208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59" name="Line 418"/>
              <p:cNvSpPr>
                <a:spLocks noChangeShapeType="1"/>
              </p:cNvSpPr>
              <p:nvPr/>
            </p:nvSpPr>
            <p:spPr bwMode="auto">
              <a:xfrm>
                <a:off x="2072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0" name="Line 419"/>
              <p:cNvSpPr>
                <a:spLocks noChangeShapeType="1"/>
              </p:cNvSpPr>
              <p:nvPr/>
            </p:nvSpPr>
            <p:spPr bwMode="auto">
              <a:xfrm flipH="1">
                <a:off x="205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1" name="Line 420"/>
              <p:cNvSpPr>
                <a:spLocks noChangeShapeType="1"/>
              </p:cNvSpPr>
              <p:nvPr/>
            </p:nvSpPr>
            <p:spPr bwMode="auto">
              <a:xfrm flipH="1">
                <a:off x="204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2" name="Line 421"/>
              <p:cNvSpPr>
                <a:spLocks noChangeShapeType="1"/>
              </p:cNvSpPr>
              <p:nvPr/>
            </p:nvSpPr>
            <p:spPr bwMode="auto">
              <a:xfrm>
                <a:off x="2040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3" name="Line 422"/>
              <p:cNvSpPr>
                <a:spLocks noChangeShapeType="1"/>
              </p:cNvSpPr>
              <p:nvPr/>
            </p:nvSpPr>
            <p:spPr bwMode="auto">
              <a:xfrm flipH="1">
                <a:off x="202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4" name="Line 423"/>
              <p:cNvSpPr>
                <a:spLocks noChangeShapeType="1"/>
              </p:cNvSpPr>
              <p:nvPr/>
            </p:nvSpPr>
            <p:spPr bwMode="auto">
              <a:xfrm flipH="1">
                <a:off x="201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5" name="Line 424"/>
              <p:cNvSpPr>
                <a:spLocks noChangeShapeType="1"/>
              </p:cNvSpPr>
              <p:nvPr/>
            </p:nvSpPr>
            <p:spPr bwMode="auto">
              <a:xfrm>
                <a:off x="2008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6" name="Line 425"/>
              <p:cNvSpPr>
                <a:spLocks noChangeShapeType="1"/>
              </p:cNvSpPr>
              <p:nvPr/>
            </p:nvSpPr>
            <p:spPr bwMode="auto">
              <a:xfrm flipH="1">
                <a:off x="199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7" name="Line 426"/>
              <p:cNvSpPr>
                <a:spLocks noChangeShapeType="1"/>
              </p:cNvSpPr>
              <p:nvPr/>
            </p:nvSpPr>
            <p:spPr bwMode="auto">
              <a:xfrm flipH="1">
                <a:off x="198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8" name="Line 427"/>
              <p:cNvSpPr>
                <a:spLocks noChangeShapeType="1"/>
              </p:cNvSpPr>
              <p:nvPr/>
            </p:nvSpPr>
            <p:spPr bwMode="auto">
              <a:xfrm>
                <a:off x="1976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69" name="Line 428"/>
              <p:cNvSpPr>
                <a:spLocks noChangeShapeType="1"/>
              </p:cNvSpPr>
              <p:nvPr/>
            </p:nvSpPr>
            <p:spPr bwMode="auto">
              <a:xfrm flipH="1">
                <a:off x="196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0" name="Line 429"/>
              <p:cNvSpPr>
                <a:spLocks noChangeShapeType="1"/>
              </p:cNvSpPr>
              <p:nvPr/>
            </p:nvSpPr>
            <p:spPr bwMode="auto">
              <a:xfrm flipH="1">
                <a:off x="195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1" name="Line 430"/>
              <p:cNvSpPr>
                <a:spLocks noChangeShapeType="1"/>
              </p:cNvSpPr>
              <p:nvPr/>
            </p:nvSpPr>
            <p:spPr bwMode="auto">
              <a:xfrm>
                <a:off x="1944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2" name="Line 431"/>
              <p:cNvSpPr>
                <a:spLocks noChangeShapeType="1"/>
              </p:cNvSpPr>
              <p:nvPr/>
            </p:nvSpPr>
            <p:spPr bwMode="auto">
              <a:xfrm flipH="1">
                <a:off x="192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3" name="Line 432"/>
              <p:cNvSpPr>
                <a:spLocks noChangeShapeType="1"/>
              </p:cNvSpPr>
              <p:nvPr/>
            </p:nvSpPr>
            <p:spPr bwMode="auto">
              <a:xfrm flipH="1">
                <a:off x="192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4" name="Line 433"/>
              <p:cNvSpPr>
                <a:spLocks noChangeShapeType="1"/>
              </p:cNvSpPr>
              <p:nvPr/>
            </p:nvSpPr>
            <p:spPr bwMode="auto">
              <a:xfrm>
                <a:off x="1912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</p:grpSp>
        <p:grpSp>
          <p:nvGrpSpPr>
            <p:cNvPr id="4" name="Group 635"/>
            <p:cNvGrpSpPr>
              <a:grpSpLocks/>
            </p:cNvGrpSpPr>
            <p:nvPr/>
          </p:nvGrpSpPr>
          <p:grpSpPr bwMode="auto">
            <a:xfrm>
              <a:off x="1512" y="1620"/>
              <a:ext cx="512" cy="1225"/>
              <a:chOff x="1512" y="1620"/>
              <a:chExt cx="512" cy="1225"/>
            </a:xfrm>
          </p:grpSpPr>
          <p:sp>
            <p:nvSpPr>
              <p:cNvPr id="160976" name="Line 435"/>
              <p:cNvSpPr>
                <a:spLocks noChangeShapeType="1"/>
              </p:cNvSpPr>
              <p:nvPr/>
            </p:nvSpPr>
            <p:spPr bwMode="auto">
              <a:xfrm flipH="1">
                <a:off x="189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7" name="Line 436"/>
              <p:cNvSpPr>
                <a:spLocks noChangeShapeType="1"/>
              </p:cNvSpPr>
              <p:nvPr/>
            </p:nvSpPr>
            <p:spPr bwMode="auto">
              <a:xfrm flipH="1">
                <a:off x="188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8" name="Line 437"/>
              <p:cNvSpPr>
                <a:spLocks noChangeShapeType="1"/>
              </p:cNvSpPr>
              <p:nvPr/>
            </p:nvSpPr>
            <p:spPr bwMode="auto">
              <a:xfrm>
                <a:off x="1880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79" name="Line 438"/>
              <p:cNvSpPr>
                <a:spLocks noChangeShapeType="1"/>
              </p:cNvSpPr>
              <p:nvPr/>
            </p:nvSpPr>
            <p:spPr bwMode="auto">
              <a:xfrm flipH="1">
                <a:off x="186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0" name="Line 439"/>
              <p:cNvSpPr>
                <a:spLocks noChangeShapeType="1"/>
              </p:cNvSpPr>
              <p:nvPr/>
            </p:nvSpPr>
            <p:spPr bwMode="auto">
              <a:xfrm flipH="1">
                <a:off x="185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1" name="Line 440"/>
              <p:cNvSpPr>
                <a:spLocks noChangeShapeType="1"/>
              </p:cNvSpPr>
              <p:nvPr/>
            </p:nvSpPr>
            <p:spPr bwMode="auto">
              <a:xfrm>
                <a:off x="1848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2" name="Line 441"/>
              <p:cNvSpPr>
                <a:spLocks noChangeShapeType="1"/>
              </p:cNvSpPr>
              <p:nvPr/>
            </p:nvSpPr>
            <p:spPr bwMode="auto">
              <a:xfrm flipH="1">
                <a:off x="183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3" name="Line 442"/>
              <p:cNvSpPr>
                <a:spLocks noChangeShapeType="1"/>
              </p:cNvSpPr>
              <p:nvPr/>
            </p:nvSpPr>
            <p:spPr bwMode="auto">
              <a:xfrm flipH="1">
                <a:off x="182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4" name="Line 443"/>
              <p:cNvSpPr>
                <a:spLocks noChangeShapeType="1"/>
              </p:cNvSpPr>
              <p:nvPr/>
            </p:nvSpPr>
            <p:spPr bwMode="auto">
              <a:xfrm>
                <a:off x="1816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5" name="Line 444"/>
              <p:cNvSpPr>
                <a:spLocks noChangeShapeType="1"/>
              </p:cNvSpPr>
              <p:nvPr/>
            </p:nvSpPr>
            <p:spPr bwMode="auto">
              <a:xfrm flipH="1">
                <a:off x="180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6" name="Line 445"/>
              <p:cNvSpPr>
                <a:spLocks noChangeShapeType="1"/>
              </p:cNvSpPr>
              <p:nvPr/>
            </p:nvSpPr>
            <p:spPr bwMode="auto">
              <a:xfrm flipH="1">
                <a:off x="179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7" name="Line 446"/>
              <p:cNvSpPr>
                <a:spLocks noChangeShapeType="1"/>
              </p:cNvSpPr>
              <p:nvPr/>
            </p:nvSpPr>
            <p:spPr bwMode="auto">
              <a:xfrm>
                <a:off x="1784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8" name="Line 447"/>
              <p:cNvSpPr>
                <a:spLocks noChangeShapeType="1"/>
              </p:cNvSpPr>
              <p:nvPr/>
            </p:nvSpPr>
            <p:spPr bwMode="auto">
              <a:xfrm flipH="1">
                <a:off x="176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89" name="Line 448"/>
              <p:cNvSpPr>
                <a:spLocks noChangeShapeType="1"/>
              </p:cNvSpPr>
              <p:nvPr/>
            </p:nvSpPr>
            <p:spPr bwMode="auto">
              <a:xfrm flipH="1">
                <a:off x="176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0" name="Line 449"/>
              <p:cNvSpPr>
                <a:spLocks noChangeShapeType="1"/>
              </p:cNvSpPr>
              <p:nvPr/>
            </p:nvSpPr>
            <p:spPr bwMode="auto">
              <a:xfrm>
                <a:off x="1752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1" name="Line 450"/>
              <p:cNvSpPr>
                <a:spLocks noChangeShapeType="1"/>
              </p:cNvSpPr>
              <p:nvPr/>
            </p:nvSpPr>
            <p:spPr bwMode="auto">
              <a:xfrm flipH="1">
                <a:off x="173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2" name="Line 451"/>
              <p:cNvSpPr>
                <a:spLocks noChangeShapeType="1"/>
              </p:cNvSpPr>
              <p:nvPr/>
            </p:nvSpPr>
            <p:spPr bwMode="auto">
              <a:xfrm flipH="1">
                <a:off x="172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3" name="Line 452"/>
              <p:cNvSpPr>
                <a:spLocks noChangeShapeType="1"/>
              </p:cNvSpPr>
              <p:nvPr/>
            </p:nvSpPr>
            <p:spPr bwMode="auto">
              <a:xfrm>
                <a:off x="1720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4" name="Line 453"/>
              <p:cNvSpPr>
                <a:spLocks noChangeShapeType="1"/>
              </p:cNvSpPr>
              <p:nvPr/>
            </p:nvSpPr>
            <p:spPr bwMode="auto">
              <a:xfrm flipH="1">
                <a:off x="170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5" name="Line 454"/>
              <p:cNvSpPr>
                <a:spLocks noChangeShapeType="1"/>
              </p:cNvSpPr>
              <p:nvPr/>
            </p:nvSpPr>
            <p:spPr bwMode="auto">
              <a:xfrm flipH="1">
                <a:off x="169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6" name="Line 455"/>
              <p:cNvSpPr>
                <a:spLocks noChangeShapeType="1"/>
              </p:cNvSpPr>
              <p:nvPr/>
            </p:nvSpPr>
            <p:spPr bwMode="auto">
              <a:xfrm>
                <a:off x="1688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7" name="Line 456"/>
              <p:cNvSpPr>
                <a:spLocks noChangeShapeType="1"/>
              </p:cNvSpPr>
              <p:nvPr/>
            </p:nvSpPr>
            <p:spPr bwMode="auto">
              <a:xfrm flipH="1">
                <a:off x="167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8" name="Line 457"/>
              <p:cNvSpPr>
                <a:spLocks noChangeShapeType="1"/>
              </p:cNvSpPr>
              <p:nvPr/>
            </p:nvSpPr>
            <p:spPr bwMode="auto">
              <a:xfrm flipH="1">
                <a:off x="166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0999" name="Line 458"/>
              <p:cNvSpPr>
                <a:spLocks noChangeShapeType="1"/>
              </p:cNvSpPr>
              <p:nvPr/>
            </p:nvSpPr>
            <p:spPr bwMode="auto">
              <a:xfrm>
                <a:off x="1656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0" name="Line 459"/>
              <p:cNvSpPr>
                <a:spLocks noChangeShapeType="1"/>
              </p:cNvSpPr>
              <p:nvPr/>
            </p:nvSpPr>
            <p:spPr bwMode="auto">
              <a:xfrm flipH="1">
                <a:off x="164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1" name="Line 460"/>
              <p:cNvSpPr>
                <a:spLocks noChangeShapeType="1"/>
              </p:cNvSpPr>
              <p:nvPr/>
            </p:nvSpPr>
            <p:spPr bwMode="auto">
              <a:xfrm flipH="1">
                <a:off x="1632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2" name="Line 461"/>
              <p:cNvSpPr>
                <a:spLocks noChangeShapeType="1"/>
              </p:cNvSpPr>
              <p:nvPr/>
            </p:nvSpPr>
            <p:spPr bwMode="auto">
              <a:xfrm>
                <a:off x="1624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3" name="Line 462"/>
              <p:cNvSpPr>
                <a:spLocks noChangeShapeType="1"/>
              </p:cNvSpPr>
              <p:nvPr/>
            </p:nvSpPr>
            <p:spPr bwMode="auto">
              <a:xfrm flipH="1">
                <a:off x="160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4" name="Line 463"/>
              <p:cNvSpPr>
                <a:spLocks noChangeShapeType="1"/>
              </p:cNvSpPr>
              <p:nvPr/>
            </p:nvSpPr>
            <p:spPr bwMode="auto">
              <a:xfrm flipH="1">
                <a:off x="1600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5" name="Line 464"/>
              <p:cNvSpPr>
                <a:spLocks noChangeShapeType="1"/>
              </p:cNvSpPr>
              <p:nvPr/>
            </p:nvSpPr>
            <p:spPr bwMode="auto">
              <a:xfrm>
                <a:off x="1592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6" name="Line 465"/>
              <p:cNvSpPr>
                <a:spLocks noChangeShapeType="1"/>
              </p:cNvSpPr>
              <p:nvPr/>
            </p:nvSpPr>
            <p:spPr bwMode="auto">
              <a:xfrm flipH="1">
                <a:off x="157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7" name="Line 466"/>
              <p:cNvSpPr>
                <a:spLocks noChangeShapeType="1"/>
              </p:cNvSpPr>
              <p:nvPr/>
            </p:nvSpPr>
            <p:spPr bwMode="auto">
              <a:xfrm flipH="1">
                <a:off x="1568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8" name="Line 467"/>
              <p:cNvSpPr>
                <a:spLocks noChangeShapeType="1"/>
              </p:cNvSpPr>
              <p:nvPr/>
            </p:nvSpPr>
            <p:spPr bwMode="auto">
              <a:xfrm>
                <a:off x="1560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09" name="Line 468"/>
              <p:cNvSpPr>
                <a:spLocks noChangeShapeType="1"/>
              </p:cNvSpPr>
              <p:nvPr/>
            </p:nvSpPr>
            <p:spPr bwMode="auto">
              <a:xfrm flipH="1">
                <a:off x="1544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0" name="Line 469"/>
              <p:cNvSpPr>
                <a:spLocks noChangeShapeType="1"/>
              </p:cNvSpPr>
              <p:nvPr/>
            </p:nvSpPr>
            <p:spPr bwMode="auto">
              <a:xfrm flipH="1">
                <a:off x="1536" y="2844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1" name="Line 470"/>
              <p:cNvSpPr>
                <a:spLocks noChangeShapeType="1"/>
              </p:cNvSpPr>
              <p:nvPr/>
            </p:nvSpPr>
            <p:spPr bwMode="auto">
              <a:xfrm>
                <a:off x="1528" y="28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2" name="Freeform 471"/>
              <p:cNvSpPr>
                <a:spLocks/>
              </p:cNvSpPr>
              <p:nvPr/>
            </p:nvSpPr>
            <p:spPr bwMode="auto">
              <a:xfrm>
                <a:off x="1512" y="2844"/>
                <a:ext cx="8" cy="1"/>
              </a:xfrm>
              <a:custGeom>
                <a:avLst/>
                <a:gdLst>
                  <a:gd name="T0" fmla="*/ 8 w 8"/>
                  <a:gd name="T1" fmla="*/ 0 h 1"/>
                  <a:gd name="T2" fmla="*/ 0 w 8"/>
                  <a:gd name="T3" fmla="*/ 0 h 1"/>
                  <a:gd name="T4" fmla="*/ 0 w 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1"/>
                  <a:gd name="T11" fmla="*/ 8 w 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1">
                    <a:moveTo>
                      <a:pt x="8" y="0"/>
                    </a:moveTo>
                    <a:lnTo>
                      <a:pt x="0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013" name="Line 472"/>
              <p:cNvSpPr>
                <a:spLocks noChangeShapeType="1"/>
              </p:cNvSpPr>
              <p:nvPr/>
            </p:nvSpPr>
            <p:spPr bwMode="auto">
              <a:xfrm flipV="1">
                <a:off x="1512" y="283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4" name="Line 473"/>
              <p:cNvSpPr>
                <a:spLocks noChangeShapeType="1"/>
              </p:cNvSpPr>
              <p:nvPr/>
            </p:nvSpPr>
            <p:spPr bwMode="auto">
              <a:xfrm>
                <a:off x="1512" y="282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5" name="Line 474"/>
              <p:cNvSpPr>
                <a:spLocks noChangeShapeType="1"/>
              </p:cNvSpPr>
              <p:nvPr/>
            </p:nvSpPr>
            <p:spPr bwMode="auto">
              <a:xfrm flipV="1">
                <a:off x="1512" y="281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6" name="Line 475"/>
              <p:cNvSpPr>
                <a:spLocks noChangeShapeType="1"/>
              </p:cNvSpPr>
              <p:nvPr/>
            </p:nvSpPr>
            <p:spPr bwMode="auto">
              <a:xfrm flipV="1">
                <a:off x="1512" y="280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7" name="Line 476"/>
              <p:cNvSpPr>
                <a:spLocks noChangeShapeType="1"/>
              </p:cNvSpPr>
              <p:nvPr/>
            </p:nvSpPr>
            <p:spPr bwMode="auto">
              <a:xfrm>
                <a:off x="1512" y="279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8" name="Line 477"/>
              <p:cNvSpPr>
                <a:spLocks noChangeShapeType="1"/>
              </p:cNvSpPr>
              <p:nvPr/>
            </p:nvSpPr>
            <p:spPr bwMode="auto">
              <a:xfrm flipV="1">
                <a:off x="1512" y="278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19" name="Line 478"/>
              <p:cNvSpPr>
                <a:spLocks noChangeShapeType="1"/>
              </p:cNvSpPr>
              <p:nvPr/>
            </p:nvSpPr>
            <p:spPr bwMode="auto">
              <a:xfrm flipV="1">
                <a:off x="1512" y="277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0" name="Line 479"/>
              <p:cNvSpPr>
                <a:spLocks noChangeShapeType="1"/>
              </p:cNvSpPr>
              <p:nvPr/>
            </p:nvSpPr>
            <p:spPr bwMode="auto">
              <a:xfrm>
                <a:off x="1512" y="276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1" name="Line 480"/>
              <p:cNvSpPr>
                <a:spLocks noChangeShapeType="1"/>
              </p:cNvSpPr>
              <p:nvPr/>
            </p:nvSpPr>
            <p:spPr bwMode="auto">
              <a:xfrm flipV="1">
                <a:off x="1512" y="274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2" name="Line 481"/>
              <p:cNvSpPr>
                <a:spLocks noChangeShapeType="1"/>
              </p:cNvSpPr>
              <p:nvPr/>
            </p:nvSpPr>
            <p:spPr bwMode="auto">
              <a:xfrm flipV="1">
                <a:off x="1512" y="274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3" name="Line 482"/>
              <p:cNvSpPr>
                <a:spLocks noChangeShapeType="1"/>
              </p:cNvSpPr>
              <p:nvPr/>
            </p:nvSpPr>
            <p:spPr bwMode="auto">
              <a:xfrm>
                <a:off x="1512" y="273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4" name="Line 483"/>
              <p:cNvSpPr>
                <a:spLocks noChangeShapeType="1"/>
              </p:cNvSpPr>
              <p:nvPr/>
            </p:nvSpPr>
            <p:spPr bwMode="auto">
              <a:xfrm flipV="1">
                <a:off x="1512" y="271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5" name="Line 484"/>
              <p:cNvSpPr>
                <a:spLocks noChangeShapeType="1"/>
              </p:cNvSpPr>
              <p:nvPr/>
            </p:nvSpPr>
            <p:spPr bwMode="auto">
              <a:xfrm flipV="1">
                <a:off x="1512" y="270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6" name="Line 485"/>
              <p:cNvSpPr>
                <a:spLocks noChangeShapeType="1"/>
              </p:cNvSpPr>
              <p:nvPr/>
            </p:nvSpPr>
            <p:spPr bwMode="auto">
              <a:xfrm>
                <a:off x="1512" y="270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7" name="Line 486"/>
              <p:cNvSpPr>
                <a:spLocks noChangeShapeType="1"/>
              </p:cNvSpPr>
              <p:nvPr/>
            </p:nvSpPr>
            <p:spPr bwMode="auto">
              <a:xfrm flipV="1">
                <a:off x="1512" y="268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8" name="Line 487"/>
              <p:cNvSpPr>
                <a:spLocks noChangeShapeType="1"/>
              </p:cNvSpPr>
              <p:nvPr/>
            </p:nvSpPr>
            <p:spPr bwMode="auto">
              <a:xfrm flipV="1">
                <a:off x="1512" y="267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29" name="Line 488"/>
              <p:cNvSpPr>
                <a:spLocks noChangeShapeType="1"/>
              </p:cNvSpPr>
              <p:nvPr/>
            </p:nvSpPr>
            <p:spPr bwMode="auto">
              <a:xfrm>
                <a:off x="1512" y="266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0" name="Line 489"/>
              <p:cNvSpPr>
                <a:spLocks noChangeShapeType="1"/>
              </p:cNvSpPr>
              <p:nvPr/>
            </p:nvSpPr>
            <p:spPr bwMode="auto">
              <a:xfrm flipV="1">
                <a:off x="1512" y="265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1" name="Line 490"/>
              <p:cNvSpPr>
                <a:spLocks noChangeShapeType="1"/>
              </p:cNvSpPr>
              <p:nvPr/>
            </p:nvSpPr>
            <p:spPr bwMode="auto">
              <a:xfrm flipV="1">
                <a:off x="1512" y="264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2" name="Line 491"/>
              <p:cNvSpPr>
                <a:spLocks noChangeShapeType="1"/>
              </p:cNvSpPr>
              <p:nvPr/>
            </p:nvSpPr>
            <p:spPr bwMode="auto">
              <a:xfrm>
                <a:off x="1512" y="26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3" name="Line 492"/>
              <p:cNvSpPr>
                <a:spLocks noChangeShapeType="1"/>
              </p:cNvSpPr>
              <p:nvPr/>
            </p:nvSpPr>
            <p:spPr bwMode="auto">
              <a:xfrm flipV="1">
                <a:off x="1512" y="262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4" name="Line 493"/>
              <p:cNvSpPr>
                <a:spLocks noChangeShapeType="1"/>
              </p:cNvSpPr>
              <p:nvPr/>
            </p:nvSpPr>
            <p:spPr bwMode="auto">
              <a:xfrm flipV="1">
                <a:off x="1512" y="261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5" name="Line 494"/>
              <p:cNvSpPr>
                <a:spLocks noChangeShapeType="1"/>
              </p:cNvSpPr>
              <p:nvPr/>
            </p:nvSpPr>
            <p:spPr bwMode="auto">
              <a:xfrm>
                <a:off x="1512" y="260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6" name="Line 495"/>
              <p:cNvSpPr>
                <a:spLocks noChangeShapeType="1"/>
              </p:cNvSpPr>
              <p:nvPr/>
            </p:nvSpPr>
            <p:spPr bwMode="auto">
              <a:xfrm flipV="1">
                <a:off x="1512" y="258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7" name="Line 496"/>
              <p:cNvSpPr>
                <a:spLocks noChangeShapeType="1"/>
              </p:cNvSpPr>
              <p:nvPr/>
            </p:nvSpPr>
            <p:spPr bwMode="auto">
              <a:xfrm flipV="1">
                <a:off x="1512" y="258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8" name="Line 497"/>
              <p:cNvSpPr>
                <a:spLocks noChangeShapeType="1"/>
              </p:cNvSpPr>
              <p:nvPr/>
            </p:nvSpPr>
            <p:spPr bwMode="auto">
              <a:xfrm>
                <a:off x="1512" y="257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39" name="Line 498"/>
              <p:cNvSpPr>
                <a:spLocks noChangeShapeType="1"/>
              </p:cNvSpPr>
              <p:nvPr/>
            </p:nvSpPr>
            <p:spPr bwMode="auto">
              <a:xfrm flipV="1">
                <a:off x="1512" y="255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0" name="Line 499"/>
              <p:cNvSpPr>
                <a:spLocks noChangeShapeType="1"/>
              </p:cNvSpPr>
              <p:nvPr/>
            </p:nvSpPr>
            <p:spPr bwMode="auto">
              <a:xfrm flipV="1">
                <a:off x="1512" y="254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1" name="Line 500"/>
              <p:cNvSpPr>
                <a:spLocks noChangeShapeType="1"/>
              </p:cNvSpPr>
              <p:nvPr/>
            </p:nvSpPr>
            <p:spPr bwMode="auto">
              <a:xfrm>
                <a:off x="1512" y="25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2" name="Line 501"/>
              <p:cNvSpPr>
                <a:spLocks noChangeShapeType="1"/>
              </p:cNvSpPr>
              <p:nvPr/>
            </p:nvSpPr>
            <p:spPr bwMode="auto">
              <a:xfrm flipV="1">
                <a:off x="1512" y="252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3" name="Line 502"/>
              <p:cNvSpPr>
                <a:spLocks noChangeShapeType="1"/>
              </p:cNvSpPr>
              <p:nvPr/>
            </p:nvSpPr>
            <p:spPr bwMode="auto">
              <a:xfrm flipV="1">
                <a:off x="1512" y="251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4" name="Line 503"/>
              <p:cNvSpPr>
                <a:spLocks noChangeShapeType="1"/>
              </p:cNvSpPr>
              <p:nvPr/>
            </p:nvSpPr>
            <p:spPr bwMode="auto">
              <a:xfrm>
                <a:off x="1512" y="250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5" name="Line 504"/>
              <p:cNvSpPr>
                <a:spLocks noChangeShapeType="1"/>
              </p:cNvSpPr>
              <p:nvPr/>
            </p:nvSpPr>
            <p:spPr bwMode="auto">
              <a:xfrm flipV="1">
                <a:off x="1512" y="249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6" name="Line 505"/>
              <p:cNvSpPr>
                <a:spLocks noChangeShapeType="1"/>
              </p:cNvSpPr>
              <p:nvPr/>
            </p:nvSpPr>
            <p:spPr bwMode="auto">
              <a:xfrm flipV="1">
                <a:off x="1512" y="248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7" name="Line 506"/>
              <p:cNvSpPr>
                <a:spLocks noChangeShapeType="1"/>
              </p:cNvSpPr>
              <p:nvPr/>
            </p:nvSpPr>
            <p:spPr bwMode="auto">
              <a:xfrm>
                <a:off x="1512" y="247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8" name="Line 507"/>
              <p:cNvSpPr>
                <a:spLocks noChangeShapeType="1"/>
              </p:cNvSpPr>
              <p:nvPr/>
            </p:nvSpPr>
            <p:spPr bwMode="auto">
              <a:xfrm flipV="1">
                <a:off x="1512" y="246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49" name="Line 508"/>
              <p:cNvSpPr>
                <a:spLocks noChangeShapeType="1"/>
              </p:cNvSpPr>
              <p:nvPr/>
            </p:nvSpPr>
            <p:spPr bwMode="auto">
              <a:xfrm flipV="1">
                <a:off x="1512" y="245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0" name="Line 509"/>
              <p:cNvSpPr>
                <a:spLocks noChangeShapeType="1"/>
              </p:cNvSpPr>
              <p:nvPr/>
            </p:nvSpPr>
            <p:spPr bwMode="auto">
              <a:xfrm>
                <a:off x="1512" y="24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1" name="Line 510"/>
              <p:cNvSpPr>
                <a:spLocks noChangeShapeType="1"/>
              </p:cNvSpPr>
              <p:nvPr/>
            </p:nvSpPr>
            <p:spPr bwMode="auto">
              <a:xfrm flipV="1">
                <a:off x="1512" y="242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2" name="Line 511"/>
              <p:cNvSpPr>
                <a:spLocks noChangeShapeType="1"/>
              </p:cNvSpPr>
              <p:nvPr/>
            </p:nvSpPr>
            <p:spPr bwMode="auto">
              <a:xfrm flipV="1">
                <a:off x="1512" y="242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3" name="Line 512"/>
              <p:cNvSpPr>
                <a:spLocks noChangeShapeType="1"/>
              </p:cNvSpPr>
              <p:nvPr/>
            </p:nvSpPr>
            <p:spPr bwMode="auto">
              <a:xfrm>
                <a:off x="1512" y="241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4" name="Line 513"/>
              <p:cNvSpPr>
                <a:spLocks noChangeShapeType="1"/>
              </p:cNvSpPr>
              <p:nvPr/>
            </p:nvSpPr>
            <p:spPr bwMode="auto">
              <a:xfrm flipV="1">
                <a:off x="1512" y="239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5" name="Line 514"/>
              <p:cNvSpPr>
                <a:spLocks noChangeShapeType="1"/>
              </p:cNvSpPr>
              <p:nvPr/>
            </p:nvSpPr>
            <p:spPr bwMode="auto">
              <a:xfrm flipV="1">
                <a:off x="1512" y="238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6" name="Line 515"/>
              <p:cNvSpPr>
                <a:spLocks noChangeShapeType="1"/>
              </p:cNvSpPr>
              <p:nvPr/>
            </p:nvSpPr>
            <p:spPr bwMode="auto">
              <a:xfrm>
                <a:off x="1512" y="238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7" name="Line 516"/>
              <p:cNvSpPr>
                <a:spLocks noChangeShapeType="1"/>
              </p:cNvSpPr>
              <p:nvPr/>
            </p:nvSpPr>
            <p:spPr bwMode="auto">
              <a:xfrm flipV="1">
                <a:off x="1512" y="236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8" name="Line 517"/>
              <p:cNvSpPr>
                <a:spLocks noChangeShapeType="1"/>
              </p:cNvSpPr>
              <p:nvPr/>
            </p:nvSpPr>
            <p:spPr bwMode="auto">
              <a:xfrm flipV="1">
                <a:off x="1512" y="235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59" name="Line 518"/>
              <p:cNvSpPr>
                <a:spLocks noChangeShapeType="1"/>
              </p:cNvSpPr>
              <p:nvPr/>
            </p:nvSpPr>
            <p:spPr bwMode="auto">
              <a:xfrm>
                <a:off x="1512" y="234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0" name="Line 519"/>
              <p:cNvSpPr>
                <a:spLocks noChangeShapeType="1"/>
              </p:cNvSpPr>
              <p:nvPr/>
            </p:nvSpPr>
            <p:spPr bwMode="auto">
              <a:xfrm flipV="1">
                <a:off x="1512" y="233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1" name="Line 520"/>
              <p:cNvSpPr>
                <a:spLocks noChangeShapeType="1"/>
              </p:cNvSpPr>
              <p:nvPr/>
            </p:nvSpPr>
            <p:spPr bwMode="auto">
              <a:xfrm flipV="1">
                <a:off x="1512" y="232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2" name="Line 521"/>
              <p:cNvSpPr>
                <a:spLocks noChangeShapeType="1"/>
              </p:cNvSpPr>
              <p:nvPr/>
            </p:nvSpPr>
            <p:spPr bwMode="auto">
              <a:xfrm>
                <a:off x="1512" y="231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3" name="Line 522"/>
              <p:cNvSpPr>
                <a:spLocks noChangeShapeType="1"/>
              </p:cNvSpPr>
              <p:nvPr/>
            </p:nvSpPr>
            <p:spPr bwMode="auto">
              <a:xfrm flipV="1">
                <a:off x="1512" y="230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4" name="Line 523"/>
              <p:cNvSpPr>
                <a:spLocks noChangeShapeType="1"/>
              </p:cNvSpPr>
              <p:nvPr/>
            </p:nvSpPr>
            <p:spPr bwMode="auto">
              <a:xfrm flipV="1">
                <a:off x="1512" y="229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5" name="Line 524"/>
              <p:cNvSpPr>
                <a:spLocks noChangeShapeType="1"/>
              </p:cNvSpPr>
              <p:nvPr/>
            </p:nvSpPr>
            <p:spPr bwMode="auto">
              <a:xfrm>
                <a:off x="1512" y="228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6" name="Line 525"/>
              <p:cNvSpPr>
                <a:spLocks noChangeShapeType="1"/>
              </p:cNvSpPr>
              <p:nvPr/>
            </p:nvSpPr>
            <p:spPr bwMode="auto">
              <a:xfrm flipV="1">
                <a:off x="1512" y="226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7" name="Line 526"/>
              <p:cNvSpPr>
                <a:spLocks noChangeShapeType="1"/>
              </p:cNvSpPr>
              <p:nvPr/>
            </p:nvSpPr>
            <p:spPr bwMode="auto">
              <a:xfrm flipV="1">
                <a:off x="1512" y="226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8" name="Line 527"/>
              <p:cNvSpPr>
                <a:spLocks noChangeShapeType="1"/>
              </p:cNvSpPr>
              <p:nvPr/>
            </p:nvSpPr>
            <p:spPr bwMode="auto">
              <a:xfrm>
                <a:off x="1512" y="22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69" name="Line 528"/>
              <p:cNvSpPr>
                <a:spLocks noChangeShapeType="1"/>
              </p:cNvSpPr>
              <p:nvPr/>
            </p:nvSpPr>
            <p:spPr bwMode="auto">
              <a:xfrm flipV="1">
                <a:off x="1512" y="223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0" name="Line 529"/>
              <p:cNvSpPr>
                <a:spLocks noChangeShapeType="1"/>
              </p:cNvSpPr>
              <p:nvPr/>
            </p:nvSpPr>
            <p:spPr bwMode="auto">
              <a:xfrm flipV="1">
                <a:off x="1512" y="222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1" name="Line 530"/>
              <p:cNvSpPr>
                <a:spLocks noChangeShapeType="1"/>
              </p:cNvSpPr>
              <p:nvPr/>
            </p:nvSpPr>
            <p:spPr bwMode="auto">
              <a:xfrm>
                <a:off x="1512" y="22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2" name="Line 531"/>
              <p:cNvSpPr>
                <a:spLocks noChangeShapeType="1"/>
              </p:cNvSpPr>
              <p:nvPr/>
            </p:nvSpPr>
            <p:spPr bwMode="auto">
              <a:xfrm flipV="1">
                <a:off x="1512" y="220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3" name="Line 532"/>
              <p:cNvSpPr>
                <a:spLocks noChangeShapeType="1"/>
              </p:cNvSpPr>
              <p:nvPr/>
            </p:nvSpPr>
            <p:spPr bwMode="auto">
              <a:xfrm flipV="1">
                <a:off x="1512" y="219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4" name="Line 533"/>
              <p:cNvSpPr>
                <a:spLocks noChangeShapeType="1"/>
              </p:cNvSpPr>
              <p:nvPr/>
            </p:nvSpPr>
            <p:spPr bwMode="auto">
              <a:xfrm>
                <a:off x="1512" y="218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5" name="Line 534"/>
              <p:cNvSpPr>
                <a:spLocks noChangeShapeType="1"/>
              </p:cNvSpPr>
              <p:nvPr/>
            </p:nvSpPr>
            <p:spPr bwMode="auto">
              <a:xfrm flipV="1">
                <a:off x="1512" y="217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6" name="Line 535"/>
              <p:cNvSpPr>
                <a:spLocks noChangeShapeType="1"/>
              </p:cNvSpPr>
              <p:nvPr/>
            </p:nvSpPr>
            <p:spPr bwMode="auto">
              <a:xfrm flipV="1">
                <a:off x="1512" y="216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7" name="Line 536"/>
              <p:cNvSpPr>
                <a:spLocks noChangeShapeType="1"/>
              </p:cNvSpPr>
              <p:nvPr/>
            </p:nvSpPr>
            <p:spPr bwMode="auto">
              <a:xfrm>
                <a:off x="1512" y="215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8" name="Line 537"/>
              <p:cNvSpPr>
                <a:spLocks noChangeShapeType="1"/>
              </p:cNvSpPr>
              <p:nvPr/>
            </p:nvSpPr>
            <p:spPr bwMode="auto">
              <a:xfrm flipV="1">
                <a:off x="1512" y="214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79" name="Line 538"/>
              <p:cNvSpPr>
                <a:spLocks noChangeShapeType="1"/>
              </p:cNvSpPr>
              <p:nvPr/>
            </p:nvSpPr>
            <p:spPr bwMode="auto">
              <a:xfrm flipV="1">
                <a:off x="1512" y="213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0" name="Line 539"/>
              <p:cNvSpPr>
                <a:spLocks noChangeShapeType="1"/>
              </p:cNvSpPr>
              <p:nvPr/>
            </p:nvSpPr>
            <p:spPr bwMode="auto">
              <a:xfrm>
                <a:off x="1512" y="212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1" name="Line 540"/>
              <p:cNvSpPr>
                <a:spLocks noChangeShapeType="1"/>
              </p:cNvSpPr>
              <p:nvPr/>
            </p:nvSpPr>
            <p:spPr bwMode="auto">
              <a:xfrm flipV="1">
                <a:off x="1512" y="210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2" name="Line 541"/>
              <p:cNvSpPr>
                <a:spLocks noChangeShapeType="1"/>
              </p:cNvSpPr>
              <p:nvPr/>
            </p:nvSpPr>
            <p:spPr bwMode="auto">
              <a:xfrm flipV="1">
                <a:off x="1512" y="210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3" name="Line 542"/>
              <p:cNvSpPr>
                <a:spLocks noChangeShapeType="1"/>
              </p:cNvSpPr>
              <p:nvPr/>
            </p:nvSpPr>
            <p:spPr bwMode="auto">
              <a:xfrm>
                <a:off x="1512" y="209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4" name="Line 543"/>
              <p:cNvSpPr>
                <a:spLocks noChangeShapeType="1"/>
              </p:cNvSpPr>
              <p:nvPr/>
            </p:nvSpPr>
            <p:spPr bwMode="auto">
              <a:xfrm flipV="1">
                <a:off x="1512" y="207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5" name="Line 544"/>
              <p:cNvSpPr>
                <a:spLocks noChangeShapeType="1"/>
              </p:cNvSpPr>
              <p:nvPr/>
            </p:nvSpPr>
            <p:spPr bwMode="auto">
              <a:xfrm flipV="1">
                <a:off x="1512" y="206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6" name="Line 545"/>
              <p:cNvSpPr>
                <a:spLocks noChangeShapeType="1"/>
              </p:cNvSpPr>
              <p:nvPr/>
            </p:nvSpPr>
            <p:spPr bwMode="auto">
              <a:xfrm>
                <a:off x="1512" y="20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7" name="Line 546"/>
              <p:cNvSpPr>
                <a:spLocks noChangeShapeType="1"/>
              </p:cNvSpPr>
              <p:nvPr/>
            </p:nvSpPr>
            <p:spPr bwMode="auto">
              <a:xfrm flipV="1">
                <a:off x="1512" y="204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8" name="Line 547"/>
              <p:cNvSpPr>
                <a:spLocks noChangeShapeType="1"/>
              </p:cNvSpPr>
              <p:nvPr/>
            </p:nvSpPr>
            <p:spPr bwMode="auto">
              <a:xfrm flipV="1">
                <a:off x="1512" y="203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89" name="Line 548"/>
              <p:cNvSpPr>
                <a:spLocks noChangeShapeType="1"/>
              </p:cNvSpPr>
              <p:nvPr/>
            </p:nvSpPr>
            <p:spPr bwMode="auto">
              <a:xfrm>
                <a:off x="1512" y="202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0" name="Line 549"/>
              <p:cNvSpPr>
                <a:spLocks noChangeShapeType="1"/>
              </p:cNvSpPr>
              <p:nvPr/>
            </p:nvSpPr>
            <p:spPr bwMode="auto">
              <a:xfrm flipV="1">
                <a:off x="1512" y="201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1" name="Line 550"/>
              <p:cNvSpPr>
                <a:spLocks noChangeShapeType="1"/>
              </p:cNvSpPr>
              <p:nvPr/>
            </p:nvSpPr>
            <p:spPr bwMode="auto">
              <a:xfrm flipV="1">
                <a:off x="1512" y="200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2" name="Line 551"/>
              <p:cNvSpPr>
                <a:spLocks noChangeShapeType="1"/>
              </p:cNvSpPr>
              <p:nvPr/>
            </p:nvSpPr>
            <p:spPr bwMode="auto">
              <a:xfrm>
                <a:off x="1512" y="199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3" name="Line 552"/>
              <p:cNvSpPr>
                <a:spLocks noChangeShapeType="1"/>
              </p:cNvSpPr>
              <p:nvPr/>
            </p:nvSpPr>
            <p:spPr bwMode="auto">
              <a:xfrm flipV="1">
                <a:off x="1512" y="198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4" name="Line 553"/>
              <p:cNvSpPr>
                <a:spLocks noChangeShapeType="1"/>
              </p:cNvSpPr>
              <p:nvPr/>
            </p:nvSpPr>
            <p:spPr bwMode="auto">
              <a:xfrm flipV="1">
                <a:off x="1512" y="197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5" name="Line 554"/>
              <p:cNvSpPr>
                <a:spLocks noChangeShapeType="1"/>
              </p:cNvSpPr>
              <p:nvPr/>
            </p:nvSpPr>
            <p:spPr bwMode="auto">
              <a:xfrm>
                <a:off x="1512" y="196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6" name="Line 555"/>
              <p:cNvSpPr>
                <a:spLocks noChangeShapeType="1"/>
              </p:cNvSpPr>
              <p:nvPr/>
            </p:nvSpPr>
            <p:spPr bwMode="auto">
              <a:xfrm flipV="1">
                <a:off x="1512" y="194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7" name="Line 556"/>
              <p:cNvSpPr>
                <a:spLocks noChangeShapeType="1"/>
              </p:cNvSpPr>
              <p:nvPr/>
            </p:nvSpPr>
            <p:spPr bwMode="auto">
              <a:xfrm flipV="1">
                <a:off x="1512" y="194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8" name="Line 557"/>
              <p:cNvSpPr>
                <a:spLocks noChangeShapeType="1"/>
              </p:cNvSpPr>
              <p:nvPr/>
            </p:nvSpPr>
            <p:spPr bwMode="auto">
              <a:xfrm>
                <a:off x="1512" y="193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099" name="Line 558"/>
              <p:cNvSpPr>
                <a:spLocks noChangeShapeType="1"/>
              </p:cNvSpPr>
              <p:nvPr/>
            </p:nvSpPr>
            <p:spPr bwMode="auto">
              <a:xfrm flipV="1">
                <a:off x="1512" y="191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0" name="Line 559"/>
              <p:cNvSpPr>
                <a:spLocks noChangeShapeType="1"/>
              </p:cNvSpPr>
              <p:nvPr/>
            </p:nvSpPr>
            <p:spPr bwMode="auto">
              <a:xfrm flipV="1">
                <a:off x="1512" y="190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1" name="Line 560"/>
              <p:cNvSpPr>
                <a:spLocks noChangeShapeType="1"/>
              </p:cNvSpPr>
              <p:nvPr/>
            </p:nvSpPr>
            <p:spPr bwMode="auto">
              <a:xfrm>
                <a:off x="1512" y="190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2" name="Line 561"/>
              <p:cNvSpPr>
                <a:spLocks noChangeShapeType="1"/>
              </p:cNvSpPr>
              <p:nvPr/>
            </p:nvSpPr>
            <p:spPr bwMode="auto">
              <a:xfrm flipV="1">
                <a:off x="1512" y="188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3" name="Line 562"/>
              <p:cNvSpPr>
                <a:spLocks noChangeShapeType="1"/>
              </p:cNvSpPr>
              <p:nvPr/>
            </p:nvSpPr>
            <p:spPr bwMode="auto">
              <a:xfrm flipV="1">
                <a:off x="1512" y="187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4" name="Line 563"/>
              <p:cNvSpPr>
                <a:spLocks noChangeShapeType="1"/>
              </p:cNvSpPr>
              <p:nvPr/>
            </p:nvSpPr>
            <p:spPr bwMode="auto">
              <a:xfrm>
                <a:off x="1512" y="186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5" name="Line 564"/>
              <p:cNvSpPr>
                <a:spLocks noChangeShapeType="1"/>
              </p:cNvSpPr>
              <p:nvPr/>
            </p:nvSpPr>
            <p:spPr bwMode="auto">
              <a:xfrm flipV="1">
                <a:off x="1512" y="185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6" name="Line 565"/>
              <p:cNvSpPr>
                <a:spLocks noChangeShapeType="1"/>
              </p:cNvSpPr>
              <p:nvPr/>
            </p:nvSpPr>
            <p:spPr bwMode="auto">
              <a:xfrm flipV="1">
                <a:off x="1512" y="184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7" name="Line 566"/>
              <p:cNvSpPr>
                <a:spLocks noChangeShapeType="1"/>
              </p:cNvSpPr>
              <p:nvPr/>
            </p:nvSpPr>
            <p:spPr bwMode="auto">
              <a:xfrm>
                <a:off x="1512" y="18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8" name="Line 567"/>
              <p:cNvSpPr>
                <a:spLocks noChangeShapeType="1"/>
              </p:cNvSpPr>
              <p:nvPr/>
            </p:nvSpPr>
            <p:spPr bwMode="auto">
              <a:xfrm flipV="1">
                <a:off x="1512" y="182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09" name="Line 568"/>
              <p:cNvSpPr>
                <a:spLocks noChangeShapeType="1"/>
              </p:cNvSpPr>
              <p:nvPr/>
            </p:nvSpPr>
            <p:spPr bwMode="auto">
              <a:xfrm flipV="1">
                <a:off x="1512" y="181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0" name="Line 569"/>
              <p:cNvSpPr>
                <a:spLocks noChangeShapeType="1"/>
              </p:cNvSpPr>
              <p:nvPr/>
            </p:nvSpPr>
            <p:spPr bwMode="auto">
              <a:xfrm>
                <a:off x="1512" y="180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1" name="Line 570"/>
              <p:cNvSpPr>
                <a:spLocks noChangeShapeType="1"/>
              </p:cNvSpPr>
              <p:nvPr/>
            </p:nvSpPr>
            <p:spPr bwMode="auto">
              <a:xfrm flipV="1">
                <a:off x="1512" y="178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2" name="Line 571"/>
              <p:cNvSpPr>
                <a:spLocks noChangeShapeType="1"/>
              </p:cNvSpPr>
              <p:nvPr/>
            </p:nvSpPr>
            <p:spPr bwMode="auto">
              <a:xfrm flipV="1">
                <a:off x="1512" y="178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3" name="Line 572"/>
              <p:cNvSpPr>
                <a:spLocks noChangeShapeType="1"/>
              </p:cNvSpPr>
              <p:nvPr/>
            </p:nvSpPr>
            <p:spPr bwMode="auto">
              <a:xfrm>
                <a:off x="1512" y="177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4" name="Line 573"/>
              <p:cNvSpPr>
                <a:spLocks noChangeShapeType="1"/>
              </p:cNvSpPr>
              <p:nvPr/>
            </p:nvSpPr>
            <p:spPr bwMode="auto">
              <a:xfrm flipV="1">
                <a:off x="1512" y="175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5" name="Line 574"/>
              <p:cNvSpPr>
                <a:spLocks noChangeShapeType="1"/>
              </p:cNvSpPr>
              <p:nvPr/>
            </p:nvSpPr>
            <p:spPr bwMode="auto">
              <a:xfrm flipV="1">
                <a:off x="1512" y="174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6" name="Line 575"/>
              <p:cNvSpPr>
                <a:spLocks noChangeShapeType="1"/>
              </p:cNvSpPr>
              <p:nvPr/>
            </p:nvSpPr>
            <p:spPr bwMode="auto">
              <a:xfrm>
                <a:off x="1512" y="17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7" name="Line 576"/>
              <p:cNvSpPr>
                <a:spLocks noChangeShapeType="1"/>
              </p:cNvSpPr>
              <p:nvPr/>
            </p:nvSpPr>
            <p:spPr bwMode="auto">
              <a:xfrm flipV="1">
                <a:off x="1512" y="172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8" name="Line 577"/>
              <p:cNvSpPr>
                <a:spLocks noChangeShapeType="1"/>
              </p:cNvSpPr>
              <p:nvPr/>
            </p:nvSpPr>
            <p:spPr bwMode="auto">
              <a:xfrm flipV="1">
                <a:off x="1512" y="1716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19" name="Line 578"/>
              <p:cNvSpPr>
                <a:spLocks noChangeShapeType="1"/>
              </p:cNvSpPr>
              <p:nvPr/>
            </p:nvSpPr>
            <p:spPr bwMode="auto">
              <a:xfrm>
                <a:off x="1512" y="1708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0" name="Line 579"/>
              <p:cNvSpPr>
                <a:spLocks noChangeShapeType="1"/>
              </p:cNvSpPr>
              <p:nvPr/>
            </p:nvSpPr>
            <p:spPr bwMode="auto">
              <a:xfrm flipV="1">
                <a:off x="1512" y="169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1" name="Line 580"/>
              <p:cNvSpPr>
                <a:spLocks noChangeShapeType="1"/>
              </p:cNvSpPr>
              <p:nvPr/>
            </p:nvSpPr>
            <p:spPr bwMode="auto">
              <a:xfrm flipV="1">
                <a:off x="1512" y="1684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2" name="Line 581"/>
              <p:cNvSpPr>
                <a:spLocks noChangeShapeType="1"/>
              </p:cNvSpPr>
              <p:nvPr/>
            </p:nvSpPr>
            <p:spPr bwMode="auto">
              <a:xfrm>
                <a:off x="1512" y="167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3" name="Line 582"/>
              <p:cNvSpPr>
                <a:spLocks noChangeShapeType="1"/>
              </p:cNvSpPr>
              <p:nvPr/>
            </p:nvSpPr>
            <p:spPr bwMode="auto">
              <a:xfrm flipV="1">
                <a:off x="1512" y="1660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4" name="Line 583"/>
              <p:cNvSpPr>
                <a:spLocks noChangeShapeType="1"/>
              </p:cNvSpPr>
              <p:nvPr/>
            </p:nvSpPr>
            <p:spPr bwMode="auto">
              <a:xfrm flipV="1">
                <a:off x="1512" y="1652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5" name="Line 584"/>
              <p:cNvSpPr>
                <a:spLocks noChangeShapeType="1"/>
              </p:cNvSpPr>
              <p:nvPr/>
            </p:nvSpPr>
            <p:spPr bwMode="auto">
              <a:xfrm>
                <a:off x="1512" y="1644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6" name="Line 585"/>
              <p:cNvSpPr>
                <a:spLocks noChangeShapeType="1"/>
              </p:cNvSpPr>
              <p:nvPr/>
            </p:nvSpPr>
            <p:spPr bwMode="auto">
              <a:xfrm flipV="1">
                <a:off x="1512" y="1628"/>
                <a:ext cx="1" cy="8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7" name="Freeform 586"/>
              <p:cNvSpPr>
                <a:spLocks/>
              </p:cNvSpPr>
              <p:nvPr/>
            </p:nvSpPr>
            <p:spPr bwMode="auto">
              <a:xfrm>
                <a:off x="1512" y="1620"/>
                <a:ext cx="1" cy="8"/>
              </a:xfrm>
              <a:custGeom>
                <a:avLst/>
                <a:gdLst>
                  <a:gd name="T0" fmla="*/ 0 w 1"/>
                  <a:gd name="T1" fmla="*/ 8 h 8"/>
                  <a:gd name="T2" fmla="*/ 0 w 1"/>
                  <a:gd name="T3" fmla="*/ 0 h 8"/>
                  <a:gd name="T4" fmla="*/ 0 w 1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8"/>
                  <a:gd name="T11" fmla="*/ 1 w 1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8">
                    <a:moveTo>
                      <a:pt x="0" y="8"/>
                    </a:moveTo>
                    <a:lnTo>
                      <a:pt x="0" y="0"/>
                    </a:lnTo>
                  </a:path>
                </a:pathLst>
              </a:cu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128" name="Line 587"/>
              <p:cNvSpPr>
                <a:spLocks noChangeShapeType="1"/>
              </p:cNvSpPr>
              <p:nvPr/>
            </p:nvSpPr>
            <p:spPr bwMode="auto">
              <a:xfrm>
                <a:off x="1520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29" name="Line 588"/>
              <p:cNvSpPr>
                <a:spLocks noChangeShapeType="1"/>
              </p:cNvSpPr>
              <p:nvPr/>
            </p:nvSpPr>
            <p:spPr bwMode="auto">
              <a:xfrm>
                <a:off x="152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0" name="Line 589"/>
              <p:cNvSpPr>
                <a:spLocks noChangeShapeType="1"/>
              </p:cNvSpPr>
              <p:nvPr/>
            </p:nvSpPr>
            <p:spPr bwMode="auto">
              <a:xfrm>
                <a:off x="153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1" name="Line 590"/>
              <p:cNvSpPr>
                <a:spLocks noChangeShapeType="1"/>
              </p:cNvSpPr>
              <p:nvPr/>
            </p:nvSpPr>
            <p:spPr bwMode="auto">
              <a:xfrm>
                <a:off x="1552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2" name="Line 591"/>
              <p:cNvSpPr>
                <a:spLocks noChangeShapeType="1"/>
              </p:cNvSpPr>
              <p:nvPr/>
            </p:nvSpPr>
            <p:spPr bwMode="auto">
              <a:xfrm>
                <a:off x="1560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3" name="Line 592"/>
              <p:cNvSpPr>
                <a:spLocks noChangeShapeType="1"/>
              </p:cNvSpPr>
              <p:nvPr/>
            </p:nvSpPr>
            <p:spPr bwMode="auto">
              <a:xfrm>
                <a:off x="156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4" name="Line 593"/>
              <p:cNvSpPr>
                <a:spLocks noChangeShapeType="1"/>
              </p:cNvSpPr>
              <p:nvPr/>
            </p:nvSpPr>
            <p:spPr bwMode="auto">
              <a:xfrm>
                <a:off x="1584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5" name="Line 594"/>
              <p:cNvSpPr>
                <a:spLocks noChangeShapeType="1"/>
              </p:cNvSpPr>
              <p:nvPr/>
            </p:nvSpPr>
            <p:spPr bwMode="auto">
              <a:xfrm>
                <a:off x="1592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6" name="Line 595"/>
              <p:cNvSpPr>
                <a:spLocks noChangeShapeType="1"/>
              </p:cNvSpPr>
              <p:nvPr/>
            </p:nvSpPr>
            <p:spPr bwMode="auto">
              <a:xfrm>
                <a:off x="1600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7" name="Line 596"/>
              <p:cNvSpPr>
                <a:spLocks noChangeShapeType="1"/>
              </p:cNvSpPr>
              <p:nvPr/>
            </p:nvSpPr>
            <p:spPr bwMode="auto">
              <a:xfrm>
                <a:off x="1616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8" name="Line 597"/>
              <p:cNvSpPr>
                <a:spLocks noChangeShapeType="1"/>
              </p:cNvSpPr>
              <p:nvPr/>
            </p:nvSpPr>
            <p:spPr bwMode="auto">
              <a:xfrm>
                <a:off x="1624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39" name="Line 598"/>
              <p:cNvSpPr>
                <a:spLocks noChangeShapeType="1"/>
              </p:cNvSpPr>
              <p:nvPr/>
            </p:nvSpPr>
            <p:spPr bwMode="auto">
              <a:xfrm>
                <a:off x="1632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0" name="Line 599"/>
              <p:cNvSpPr>
                <a:spLocks noChangeShapeType="1"/>
              </p:cNvSpPr>
              <p:nvPr/>
            </p:nvSpPr>
            <p:spPr bwMode="auto">
              <a:xfrm>
                <a:off x="1648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1" name="Line 600"/>
              <p:cNvSpPr>
                <a:spLocks noChangeShapeType="1"/>
              </p:cNvSpPr>
              <p:nvPr/>
            </p:nvSpPr>
            <p:spPr bwMode="auto">
              <a:xfrm>
                <a:off x="165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2" name="Line 601"/>
              <p:cNvSpPr>
                <a:spLocks noChangeShapeType="1"/>
              </p:cNvSpPr>
              <p:nvPr/>
            </p:nvSpPr>
            <p:spPr bwMode="auto">
              <a:xfrm>
                <a:off x="1664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3" name="Line 602"/>
              <p:cNvSpPr>
                <a:spLocks noChangeShapeType="1"/>
              </p:cNvSpPr>
              <p:nvPr/>
            </p:nvSpPr>
            <p:spPr bwMode="auto">
              <a:xfrm>
                <a:off x="1680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4" name="Line 603"/>
              <p:cNvSpPr>
                <a:spLocks noChangeShapeType="1"/>
              </p:cNvSpPr>
              <p:nvPr/>
            </p:nvSpPr>
            <p:spPr bwMode="auto">
              <a:xfrm>
                <a:off x="168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5" name="Line 604"/>
              <p:cNvSpPr>
                <a:spLocks noChangeShapeType="1"/>
              </p:cNvSpPr>
              <p:nvPr/>
            </p:nvSpPr>
            <p:spPr bwMode="auto">
              <a:xfrm>
                <a:off x="169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6" name="Line 605"/>
              <p:cNvSpPr>
                <a:spLocks noChangeShapeType="1"/>
              </p:cNvSpPr>
              <p:nvPr/>
            </p:nvSpPr>
            <p:spPr bwMode="auto">
              <a:xfrm>
                <a:off x="1712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7" name="Line 606"/>
              <p:cNvSpPr>
                <a:spLocks noChangeShapeType="1"/>
              </p:cNvSpPr>
              <p:nvPr/>
            </p:nvSpPr>
            <p:spPr bwMode="auto">
              <a:xfrm>
                <a:off x="1720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8" name="Line 607"/>
              <p:cNvSpPr>
                <a:spLocks noChangeShapeType="1"/>
              </p:cNvSpPr>
              <p:nvPr/>
            </p:nvSpPr>
            <p:spPr bwMode="auto">
              <a:xfrm>
                <a:off x="172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49" name="Line 608"/>
              <p:cNvSpPr>
                <a:spLocks noChangeShapeType="1"/>
              </p:cNvSpPr>
              <p:nvPr/>
            </p:nvSpPr>
            <p:spPr bwMode="auto">
              <a:xfrm>
                <a:off x="1744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0" name="Line 609"/>
              <p:cNvSpPr>
                <a:spLocks noChangeShapeType="1"/>
              </p:cNvSpPr>
              <p:nvPr/>
            </p:nvSpPr>
            <p:spPr bwMode="auto">
              <a:xfrm>
                <a:off x="1752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1" name="Line 610"/>
              <p:cNvSpPr>
                <a:spLocks noChangeShapeType="1"/>
              </p:cNvSpPr>
              <p:nvPr/>
            </p:nvSpPr>
            <p:spPr bwMode="auto">
              <a:xfrm>
                <a:off x="1760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2" name="Line 611"/>
              <p:cNvSpPr>
                <a:spLocks noChangeShapeType="1"/>
              </p:cNvSpPr>
              <p:nvPr/>
            </p:nvSpPr>
            <p:spPr bwMode="auto">
              <a:xfrm>
                <a:off x="1776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3" name="Line 612"/>
              <p:cNvSpPr>
                <a:spLocks noChangeShapeType="1"/>
              </p:cNvSpPr>
              <p:nvPr/>
            </p:nvSpPr>
            <p:spPr bwMode="auto">
              <a:xfrm>
                <a:off x="1784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4" name="Line 613"/>
              <p:cNvSpPr>
                <a:spLocks noChangeShapeType="1"/>
              </p:cNvSpPr>
              <p:nvPr/>
            </p:nvSpPr>
            <p:spPr bwMode="auto">
              <a:xfrm>
                <a:off x="1792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5" name="Line 614"/>
              <p:cNvSpPr>
                <a:spLocks noChangeShapeType="1"/>
              </p:cNvSpPr>
              <p:nvPr/>
            </p:nvSpPr>
            <p:spPr bwMode="auto">
              <a:xfrm>
                <a:off x="1808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6" name="Line 615"/>
              <p:cNvSpPr>
                <a:spLocks noChangeShapeType="1"/>
              </p:cNvSpPr>
              <p:nvPr/>
            </p:nvSpPr>
            <p:spPr bwMode="auto">
              <a:xfrm>
                <a:off x="181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7" name="Line 616"/>
              <p:cNvSpPr>
                <a:spLocks noChangeShapeType="1"/>
              </p:cNvSpPr>
              <p:nvPr/>
            </p:nvSpPr>
            <p:spPr bwMode="auto">
              <a:xfrm>
                <a:off x="1824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8" name="Line 617"/>
              <p:cNvSpPr>
                <a:spLocks noChangeShapeType="1"/>
              </p:cNvSpPr>
              <p:nvPr/>
            </p:nvSpPr>
            <p:spPr bwMode="auto">
              <a:xfrm>
                <a:off x="1840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59" name="Line 618"/>
              <p:cNvSpPr>
                <a:spLocks noChangeShapeType="1"/>
              </p:cNvSpPr>
              <p:nvPr/>
            </p:nvSpPr>
            <p:spPr bwMode="auto">
              <a:xfrm>
                <a:off x="184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0" name="Line 619"/>
              <p:cNvSpPr>
                <a:spLocks noChangeShapeType="1"/>
              </p:cNvSpPr>
              <p:nvPr/>
            </p:nvSpPr>
            <p:spPr bwMode="auto">
              <a:xfrm>
                <a:off x="185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1" name="Line 620"/>
              <p:cNvSpPr>
                <a:spLocks noChangeShapeType="1"/>
              </p:cNvSpPr>
              <p:nvPr/>
            </p:nvSpPr>
            <p:spPr bwMode="auto">
              <a:xfrm>
                <a:off x="1872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2" name="Line 621"/>
              <p:cNvSpPr>
                <a:spLocks noChangeShapeType="1"/>
              </p:cNvSpPr>
              <p:nvPr/>
            </p:nvSpPr>
            <p:spPr bwMode="auto">
              <a:xfrm>
                <a:off x="1880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3" name="Line 622"/>
              <p:cNvSpPr>
                <a:spLocks noChangeShapeType="1"/>
              </p:cNvSpPr>
              <p:nvPr/>
            </p:nvSpPr>
            <p:spPr bwMode="auto">
              <a:xfrm>
                <a:off x="188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4" name="Line 623"/>
              <p:cNvSpPr>
                <a:spLocks noChangeShapeType="1"/>
              </p:cNvSpPr>
              <p:nvPr/>
            </p:nvSpPr>
            <p:spPr bwMode="auto">
              <a:xfrm>
                <a:off x="1904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5" name="Line 624"/>
              <p:cNvSpPr>
                <a:spLocks noChangeShapeType="1"/>
              </p:cNvSpPr>
              <p:nvPr/>
            </p:nvSpPr>
            <p:spPr bwMode="auto">
              <a:xfrm>
                <a:off x="1912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6" name="Line 625"/>
              <p:cNvSpPr>
                <a:spLocks noChangeShapeType="1"/>
              </p:cNvSpPr>
              <p:nvPr/>
            </p:nvSpPr>
            <p:spPr bwMode="auto">
              <a:xfrm>
                <a:off x="1920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7" name="Line 626"/>
              <p:cNvSpPr>
                <a:spLocks noChangeShapeType="1"/>
              </p:cNvSpPr>
              <p:nvPr/>
            </p:nvSpPr>
            <p:spPr bwMode="auto">
              <a:xfrm>
                <a:off x="1936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8" name="Line 627"/>
              <p:cNvSpPr>
                <a:spLocks noChangeShapeType="1"/>
              </p:cNvSpPr>
              <p:nvPr/>
            </p:nvSpPr>
            <p:spPr bwMode="auto">
              <a:xfrm>
                <a:off x="1944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69" name="Line 628"/>
              <p:cNvSpPr>
                <a:spLocks noChangeShapeType="1"/>
              </p:cNvSpPr>
              <p:nvPr/>
            </p:nvSpPr>
            <p:spPr bwMode="auto">
              <a:xfrm>
                <a:off x="1952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70" name="Line 629"/>
              <p:cNvSpPr>
                <a:spLocks noChangeShapeType="1"/>
              </p:cNvSpPr>
              <p:nvPr/>
            </p:nvSpPr>
            <p:spPr bwMode="auto">
              <a:xfrm>
                <a:off x="1968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71" name="Line 630"/>
              <p:cNvSpPr>
                <a:spLocks noChangeShapeType="1"/>
              </p:cNvSpPr>
              <p:nvPr/>
            </p:nvSpPr>
            <p:spPr bwMode="auto">
              <a:xfrm>
                <a:off x="197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72" name="Line 631"/>
              <p:cNvSpPr>
                <a:spLocks noChangeShapeType="1"/>
              </p:cNvSpPr>
              <p:nvPr/>
            </p:nvSpPr>
            <p:spPr bwMode="auto">
              <a:xfrm>
                <a:off x="1984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73" name="Line 632"/>
              <p:cNvSpPr>
                <a:spLocks noChangeShapeType="1"/>
              </p:cNvSpPr>
              <p:nvPr/>
            </p:nvSpPr>
            <p:spPr bwMode="auto">
              <a:xfrm>
                <a:off x="2000" y="162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74" name="Line 633"/>
              <p:cNvSpPr>
                <a:spLocks noChangeShapeType="1"/>
              </p:cNvSpPr>
              <p:nvPr/>
            </p:nvSpPr>
            <p:spPr bwMode="auto">
              <a:xfrm>
                <a:off x="2008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  <p:sp>
            <p:nvSpPr>
              <p:cNvPr id="161175" name="Line 634"/>
              <p:cNvSpPr>
                <a:spLocks noChangeShapeType="1"/>
              </p:cNvSpPr>
              <p:nvPr/>
            </p:nvSpPr>
            <p:spPr bwMode="auto">
              <a:xfrm>
                <a:off x="2016" y="162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Courier New" pitchFamily="-83" charset="0"/>
                </a:endParaRPr>
              </a:p>
            </p:txBody>
          </p:sp>
        </p:grpSp>
        <p:sp>
          <p:nvSpPr>
            <p:cNvPr id="161176" name="Line 636"/>
            <p:cNvSpPr>
              <a:spLocks noChangeShapeType="1"/>
            </p:cNvSpPr>
            <p:nvPr/>
          </p:nvSpPr>
          <p:spPr bwMode="auto">
            <a:xfrm>
              <a:off x="2032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77" name="Line 637"/>
            <p:cNvSpPr>
              <a:spLocks noChangeShapeType="1"/>
            </p:cNvSpPr>
            <p:nvPr/>
          </p:nvSpPr>
          <p:spPr bwMode="auto">
            <a:xfrm>
              <a:off x="2040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78" name="Line 638"/>
            <p:cNvSpPr>
              <a:spLocks noChangeShapeType="1"/>
            </p:cNvSpPr>
            <p:nvPr/>
          </p:nvSpPr>
          <p:spPr bwMode="auto">
            <a:xfrm>
              <a:off x="2048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79" name="Line 639"/>
            <p:cNvSpPr>
              <a:spLocks noChangeShapeType="1"/>
            </p:cNvSpPr>
            <p:nvPr/>
          </p:nvSpPr>
          <p:spPr bwMode="auto">
            <a:xfrm>
              <a:off x="2064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0" name="Line 640"/>
            <p:cNvSpPr>
              <a:spLocks noChangeShapeType="1"/>
            </p:cNvSpPr>
            <p:nvPr/>
          </p:nvSpPr>
          <p:spPr bwMode="auto">
            <a:xfrm>
              <a:off x="2072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1" name="Line 641"/>
            <p:cNvSpPr>
              <a:spLocks noChangeShapeType="1"/>
            </p:cNvSpPr>
            <p:nvPr/>
          </p:nvSpPr>
          <p:spPr bwMode="auto">
            <a:xfrm>
              <a:off x="2080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2" name="Line 642"/>
            <p:cNvSpPr>
              <a:spLocks noChangeShapeType="1"/>
            </p:cNvSpPr>
            <p:nvPr/>
          </p:nvSpPr>
          <p:spPr bwMode="auto">
            <a:xfrm>
              <a:off x="2096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3" name="Line 643"/>
            <p:cNvSpPr>
              <a:spLocks noChangeShapeType="1"/>
            </p:cNvSpPr>
            <p:nvPr/>
          </p:nvSpPr>
          <p:spPr bwMode="auto">
            <a:xfrm>
              <a:off x="2104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4" name="Line 644"/>
            <p:cNvSpPr>
              <a:spLocks noChangeShapeType="1"/>
            </p:cNvSpPr>
            <p:nvPr/>
          </p:nvSpPr>
          <p:spPr bwMode="auto">
            <a:xfrm>
              <a:off x="2112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5" name="Line 645"/>
            <p:cNvSpPr>
              <a:spLocks noChangeShapeType="1"/>
            </p:cNvSpPr>
            <p:nvPr/>
          </p:nvSpPr>
          <p:spPr bwMode="auto">
            <a:xfrm>
              <a:off x="2128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6" name="Line 646"/>
            <p:cNvSpPr>
              <a:spLocks noChangeShapeType="1"/>
            </p:cNvSpPr>
            <p:nvPr/>
          </p:nvSpPr>
          <p:spPr bwMode="auto">
            <a:xfrm>
              <a:off x="2136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7" name="Line 647"/>
            <p:cNvSpPr>
              <a:spLocks noChangeShapeType="1"/>
            </p:cNvSpPr>
            <p:nvPr/>
          </p:nvSpPr>
          <p:spPr bwMode="auto">
            <a:xfrm>
              <a:off x="2144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8" name="Line 648"/>
            <p:cNvSpPr>
              <a:spLocks noChangeShapeType="1"/>
            </p:cNvSpPr>
            <p:nvPr/>
          </p:nvSpPr>
          <p:spPr bwMode="auto">
            <a:xfrm>
              <a:off x="2160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89" name="Line 649"/>
            <p:cNvSpPr>
              <a:spLocks noChangeShapeType="1"/>
            </p:cNvSpPr>
            <p:nvPr/>
          </p:nvSpPr>
          <p:spPr bwMode="auto">
            <a:xfrm>
              <a:off x="2168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0" name="Line 650"/>
            <p:cNvSpPr>
              <a:spLocks noChangeShapeType="1"/>
            </p:cNvSpPr>
            <p:nvPr/>
          </p:nvSpPr>
          <p:spPr bwMode="auto">
            <a:xfrm>
              <a:off x="2176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1" name="Line 651"/>
            <p:cNvSpPr>
              <a:spLocks noChangeShapeType="1"/>
            </p:cNvSpPr>
            <p:nvPr/>
          </p:nvSpPr>
          <p:spPr bwMode="auto">
            <a:xfrm>
              <a:off x="2192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2" name="Line 652"/>
            <p:cNvSpPr>
              <a:spLocks noChangeShapeType="1"/>
            </p:cNvSpPr>
            <p:nvPr/>
          </p:nvSpPr>
          <p:spPr bwMode="auto">
            <a:xfrm>
              <a:off x="2200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3" name="Line 653"/>
            <p:cNvSpPr>
              <a:spLocks noChangeShapeType="1"/>
            </p:cNvSpPr>
            <p:nvPr/>
          </p:nvSpPr>
          <p:spPr bwMode="auto">
            <a:xfrm>
              <a:off x="2208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4" name="Line 654"/>
            <p:cNvSpPr>
              <a:spLocks noChangeShapeType="1"/>
            </p:cNvSpPr>
            <p:nvPr/>
          </p:nvSpPr>
          <p:spPr bwMode="auto">
            <a:xfrm>
              <a:off x="2224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5" name="Line 655"/>
            <p:cNvSpPr>
              <a:spLocks noChangeShapeType="1"/>
            </p:cNvSpPr>
            <p:nvPr/>
          </p:nvSpPr>
          <p:spPr bwMode="auto">
            <a:xfrm>
              <a:off x="2232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6" name="Line 656"/>
            <p:cNvSpPr>
              <a:spLocks noChangeShapeType="1"/>
            </p:cNvSpPr>
            <p:nvPr/>
          </p:nvSpPr>
          <p:spPr bwMode="auto">
            <a:xfrm>
              <a:off x="2240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7" name="Line 657"/>
            <p:cNvSpPr>
              <a:spLocks noChangeShapeType="1"/>
            </p:cNvSpPr>
            <p:nvPr/>
          </p:nvSpPr>
          <p:spPr bwMode="auto">
            <a:xfrm>
              <a:off x="2256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8" name="Line 658"/>
            <p:cNvSpPr>
              <a:spLocks noChangeShapeType="1"/>
            </p:cNvSpPr>
            <p:nvPr/>
          </p:nvSpPr>
          <p:spPr bwMode="auto">
            <a:xfrm>
              <a:off x="2264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199" name="Line 659"/>
            <p:cNvSpPr>
              <a:spLocks noChangeShapeType="1"/>
            </p:cNvSpPr>
            <p:nvPr/>
          </p:nvSpPr>
          <p:spPr bwMode="auto">
            <a:xfrm>
              <a:off x="2272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0" name="Line 660"/>
            <p:cNvSpPr>
              <a:spLocks noChangeShapeType="1"/>
            </p:cNvSpPr>
            <p:nvPr/>
          </p:nvSpPr>
          <p:spPr bwMode="auto">
            <a:xfrm>
              <a:off x="2288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1" name="Line 661"/>
            <p:cNvSpPr>
              <a:spLocks noChangeShapeType="1"/>
            </p:cNvSpPr>
            <p:nvPr/>
          </p:nvSpPr>
          <p:spPr bwMode="auto">
            <a:xfrm>
              <a:off x="2296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2" name="Line 662"/>
            <p:cNvSpPr>
              <a:spLocks noChangeShapeType="1"/>
            </p:cNvSpPr>
            <p:nvPr/>
          </p:nvSpPr>
          <p:spPr bwMode="auto">
            <a:xfrm>
              <a:off x="2304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3" name="Line 663"/>
            <p:cNvSpPr>
              <a:spLocks noChangeShapeType="1"/>
            </p:cNvSpPr>
            <p:nvPr/>
          </p:nvSpPr>
          <p:spPr bwMode="auto">
            <a:xfrm>
              <a:off x="2320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4" name="Line 664"/>
            <p:cNvSpPr>
              <a:spLocks noChangeShapeType="1"/>
            </p:cNvSpPr>
            <p:nvPr/>
          </p:nvSpPr>
          <p:spPr bwMode="auto">
            <a:xfrm>
              <a:off x="2328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5" name="Line 665"/>
            <p:cNvSpPr>
              <a:spLocks noChangeShapeType="1"/>
            </p:cNvSpPr>
            <p:nvPr/>
          </p:nvSpPr>
          <p:spPr bwMode="auto">
            <a:xfrm>
              <a:off x="2336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6" name="Line 666"/>
            <p:cNvSpPr>
              <a:spLocks noChangeShapeType="1"/>
            </p:cNvSpPr>
            <p:nvPr/>
          </p:nvSpPr>
          <p:spPr bwMode="auto">
            <a:xfrm>
              <a:off x="2352" y="1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7" name="Line 667"/>
            <p:cNvSpPr>
              <a:spLocks noChangeShapeType="1"/>
            </p:cNvSpPr>
            <p:nvPr/>
          </p:nvSpPr>
          <p:spPr bwMode="auto">
            <a:xfrm>
              <a:off x="2360" y="162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08" name="Freeform 668"/>
            <p:cNvSpPr>
              <a:spLocks/>
            </p:cNvSpPr>
            <p:nvPr/>
          </p:nvSpPr>
          <p:spPr bwMode="auto">
            <a:xfrm>
              <a:off x="2368" y="1620"/>
              <a:ext cx="8" cy="1"/>
            </a:xfrm>
            <a:custGeom>
              <a:avLst/>
              <a:gdLst>
                <a:gd name="T0" fmla="*/ 0 w 8"/>
                <a:gd name="T1" fmla="*/ 0 h 1"/>
                <a:gd name="T2" fmla="*/ 8 w 8"/>
                <a:gd name="T3" fmla="*/ 0 h 1"/>
                <a:gd name="T4" fmla="*/ 8 w 8"/>
                <a:gd name="T5" fmla="*/ 0 h 1"/>
                <a:gd name="T6" fmla="*/ 0 60000 65536"/>
                <a:gd name="T7" fmla="*/ 0 60000 65536"/>
                <a:gd name="T8" fmla="*/ 0 60000 65536"/>
                <a:gd name="T9" fmla="*/ 0 w 8"/>
                <a:gd name="T10" fmla="*/ 0 h 1"/>
                <a:gd name="T11" fmla="*/ 8 w 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">
                  <a:moveTo>
                    <a:pt x="0" y="0"/>
                  </a:moveTo>
                  <a:lnTo>
                    <a:pt x="8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209" name="Line 669"/>
            <p:cNvSpPr>
              <a:spLocks noChangeShapeType="1"/>
            </p:cNvSpPr>
            <p:nvPr/>
          </p:nvSpPr>
          <p:spPr bwMode="auto">
            <a:xfrm>
              <a:off x="2376" y="162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0" name="Line 670"/>
            <p:cNvSpPr>
              <a:spLocks noChangeShapeType="1"/>
            </p:cNvSpPr>
            <p:nvPr/>
          </p:nvSpPr>
          <p:spPr bwMode="auto">
            <a:xfrm>
              <a:off x="2376" y="163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1" name="Line 671"/>
            <p:cNvSpPr>
              <a:spLocks noChangeShapeType="1"/>
            </p:cNvSpPr>
            <p:nvPr/>
          </p:nvSpPr>
          <p:spPr bwMode="auto">
            <a:xfrm>
              <a:off x="2376" y="164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2" name="Line 672"/>
            <p:cNvSpPr>
              <a:spLocks noChangeShapeType="1"/>
            </p:cNvSpPr>
            <p:nvPr/>
          </p:nvSpPr>
          <p:spPr bwMode="auto">
            <a:xfrm>
              <a:off x="2376" y="16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3" name="Line 673"/>
            <p:cNvSpPr>
              <a:spLocks noChangeShapeType="1"/>
            </p:cNvSpPr>
            <p:nvPr/>
          </p:nvSpPr>
          <p:spPr bwMode="auto">
            <a:xfrm>
              <a:off x="2376" y="166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4" name="Line 674"/>
            <p:cNvSpPr>
              <a:spLocks noChangeShapeType="1"/>
            </p:cNvSpPr>
            <p:nvPr/>
          </p:nvSpPr>
          <p:spPr bwMode="auto">
            <a:xfrm>
              <a:off x="2376" y="167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5" name="Line 675"/>
            <p:cNvSpPr>
              <a:spLocks noChangeShapeType="1"/>
            </p:cNvSpPr>
            <p:nvPr/>
          </p:nvSpPr>
          <p:spPr bwMode="auto">
            <a:xfrm>
              <a:off x="2376" y="169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6" name="Line 676"/>
            <p:cNvSpPr>
              <a:spLocks noChangeShapeType="1"/>
            </p:cNvSpPr>
            <p:nvPr/>
          </p:nvSpPr>
          <p:spPr bwMode="auto">
            <a:xfrm>
              <a:off x="2376" y="170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7" name="Line 677"/>
            <p:cNvSpPr>
              <a:spLocks noChangeShapeType="1"/>
            </p:cNvSpPr>
            <p:nvPr/>
          </p:nvSpPr>
          <p:spPr bwMode="auto">
            <a:xfrm>
              <a:off x="2376" y="170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8" name="Line 678"/>
            <p:cNvSpPr>
              <a:spLocks noChangeShapeType="1"/>
            </p:cNvSpPr>
            <p:nvPr/>
          </p:nvSpPr>
          <p:spPr bwMode="auto">
            <a:xfrm>
              <a:off x="2376" y="172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19" name="Line 679"/>
            <p:cNvSpPr>
              <a:spLocks noChangeShapeType="1"/>
            </p:cNvSpPr>
            <p:nvPr/>
          </p:nvSpPr>
          <p:spPr bwMode="auto">
            <a:xfrm>
              <a:off x="2376" y="173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0" name="Line 680"/>
            <p:cNvSpPr>
              <a:spLocks noChangeShapeType="1"/>
            </p:cNvSpPr>
            <p:nvPr/>
          </p:nvSpPr>
          <p:spPr bwMode="auto">
            <a:xfrm>
              <a:off x="2376" y="174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1" name="Line 681"/>
            <p:cNvSpPr>
              <a:spLocks noChangeShapeType="1"/>
            </p:cNvSpPr>
            <p:nvPr/>
          </p:nvSpPr>
          <p:spPr bwMode="auto">
            <a:xfrm>
              <a:off x="2376" y="17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2" name="Line 682"/>
            <p:cNvSpPr>
              <a:spLocks noChangeShapeType="1"/>
            </p:cNvSpPr>
            <p:nvPr/>
          </p:nvSpPr>
          <p:spPr bwMode="auto">
            <a:xfrm>
              <a:off x="2376" y="176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3" name="Line 683"/>
            <p:cNvSpPr>
              <a:spLocks noChangeShapeType="1"/>
            </p:cNvSpPr>
            <p:nvPr/>
          </p:nvSpPr>
          <p:spPr bwMode="auto">
            <a:xfrm>
              <a:off x="2376" y="177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4" name="Line 684"/>
            <p:cNvSpPr>
              <a:spLocks noChangeShapeType="1"/>
            </p:cNvSpPr>
            <p:nvPr/>
          </p:nvSpPr>
          <p:spPr bwMode="auto">
            <a:xfrm>
              <a:off x="2376" y="17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5" name="Line 685"/>
            <p:cNvSpPr>
              <a:spLocks noChangeShapeType="1"/>
            </p:cNvSpPr>
            <p:nvPr/>
          </p:nvSpPr>
          <p:spPr bwMode="auto">
            <a:xfrm>
              <a:off x="2376" y="179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6" name="Line 686"/>
            <p:cNvSpPr>
              <a:spLocks noChangeShapeType="1"/>
            </p:cNvSpPr>
            <p:nvPr/>
          </p:nvSpPr>
          <p:spPr bwMode="auto">
            <a:xfrm>
              <a:off x="2376" y="180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7" name="Line 687"/>
            <p:cNvSpPr>
              <a:spLocks noChangeShapeType="1"/>
            </p:cNvSpPr>
            <p:nvPr/>
          </p:nvSpPr>
          <p:spPr bwMode="auto">
            <a:xfrm>
              <a:off x="2376" y="18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8" name="Line 688"/>
            <p:cNvSpPr>
              <a:spLocks noChangeShapeType="1"/>
            </p:cNvSpPr>
            <p:nvPr/>
          </p:nvSpPr>
          <p:spPr bwMode="auto">
            <a:xfrm>
              <a:off x="2376" y="182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29" name="Line 689"/>
            <p:cNvSpPr>
              <a:spLocks noChangeShapeType="1"/>
            </p:cNvSpPr>
            <p:nvPr/>
          </p:nvSpPr>
          <p:spPr bwMode="auto">
            <a:xfrm>
              <a:off x="2376" y="183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0" name="Line 690"/>
            <p:cNvSpPr>
              <a:spLocks noChangeShapeType="1"/>
            </p:cNvSpPr>
            <p:nvPr/>
          </p:nvSpPr>
          <p:spPr bwMode="auto">
            <a:xfrm>
              <a:off x="2376" y="185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1" name="Line 691"/>
            <p:cNvSpPr>
              <a:spLocks noChangeShapeType="1"/>
            </p:cNvSpPr>
            <p:nvPr/>
          </p:nvSpPr>
          <p:spPr bwMode="auto">
            <a:xfrm>
              <a:off x="2376" y="186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2" name="Line 692"/>
            <p:cNvSpPr>
              <a:spLocks noChangeShapeType="1"/>
            </p:cNvSpPr>
            <p:nvPr/>
          </p:nvSpPr>
          <p:spPr bwMode="auto">
            <a:xfrm>
              <a:off x="2376" y="186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3" name="Line 693"/>
            <p:cNvSpPr>
              <a:spLocks noChangeShapeType="1"/>
            </p:cNvSpPr>
            <p:nvPr/>
          </p:nvSpPr>
          <p:spPr bwMode="auto">
            <a:xfrm>
              <a:off x="2376" y="18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4" name="Line 694"/>
            <p:cNvSpPr>
              <a:spLocks noChangeShapeType="1"/>
            </p:cNvSpPr>
            <p:nvPr/>
          </p:nvSpPr>
          <p:spPr bwMode="auto">
            <a:xfrm>
              <a:off x="2376" y="189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5" name="Line 695"/>
            <p:cNvSpPr>
              <a:spLocks noChangeShapeType="1"/>
            </p:cNvSpPr>
            <p:nvPr/>
          </p:nvSpPr>
          <p:spPr bwMode="auto">
            <a:xfrm>
              <a:off x="2376" y="190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6" name="Line 696"/>
            <p:cNvSpPr>
              <a:spLocks noChangeShapeType="1"/>
            </p:cNvSpPr>
            <p:nvPr/>
          </p:nvSpPr>
          <p:spPr bwMode="auto">
            <a:xfrm>
              <a:off x="2376" y="191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7" name="Line 697"/>
            <p:cNvSpPr>
              <a:spLocks noChangeShapeType="1"/>
            </p:cNvSpPr>
            <p:nvPr/>
          </p:nvSpPr>
          <p:spPr bwMode="auto">
            <a:xfrm>
              <a:off x="2376" y="192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8" name="Line 698"/>
            <p:cNvSpPr>
              <a:spLocks noChangeShapeType="1"/>
            </p:cNvSpPr>
            <p:nvPr/>
          </p:nvSpPr>
          <p:spPr bwMode="auto">
            <a:xfrm>
              <a:off x="2376" y="193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39" name="Line 699"/>
            <p:cNvSpPr>
              <a:spLocks noChangeShapeType="1"/>
            </p:cNvSpPr>
            <p:nvPr/>
          </p:nvSpPr>
          <p:spPr bwMode="auto">
            <a:xfrm>
              <a:off x="2376" y="194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0" name="Line 700"/>
            <p:cNvSpPr>
              <a:spLocks noChangeShapeType="1"/>
            </p:cNvSpPr>
            <p:nvPr/>
          </p:nvSpPr>
          <p:spPr bwMode="auto">
            <a:xfrm>
              <a:off x="2376" y="195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1" name="Line 701"/>
            <p:cNvSpPr>
              <a:spLocks noChangeShapeType="1"/>
            </p:cNvSpPr>
            <p:nvPr/>
          </p:nvSpPr>
          <p:spPr bwMode="auto">
            <a:xfrm>
              <a:off x="2376" y="196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2" name="Line 702"/>
            <p:cNvSpPr>
              <a:spLocks noChangeShapeType="1"/>
            </p:cNvSpPr>
            <p:nvPr/>
          </p:nvSpPr>
          <p:spPr bwMode="auto">
            <a:xfrm>
              <a:off x="2376" y="198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3" name="Line 703"/>
            <p:cNvSpPr>
              <a:spLocks noChangeShapeType="1"/>
            </p:cNvSpPr>
            <p:nvPr/>
          </p:nvSpPr>
          <p:spPr bwMode="auto">
            <a:xfrm>
              <a:off x="2376" y="198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4" name="Line 704"/>
            <p:cNvSpPr>
              <a:spLocks noChangeShapeType="1"/>
            </p:cNvSpPr>
            <p:nvPr/>
          </p:nvSpPr>
          <p:spPr bwMode="auto">
            <a:xfrm>
              <a:off x="2376" y="199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5" name="Line 705"/>
            <p:cNvSpPr>
              <a:spLocks noChangeShapeType="1"/>
            </p:cNvSpPr>
            <p:nvPr/>
          </p:nvSpPr>
          <p:spPr bwMode="auto">
            <a:xfrm>
              <a:off x="2376" y="201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6" name="Line 706"/>
            <p:cNvSpPr>
              <a:spLocks noChangeShapeType="1"/>
            </p:cNvSpPr>
            <p:nvPr/>
          </p:nvSpPr>
          <p:spPr bwMode="auto">
            <a:xfrm>
              <a:off x="2376" y="202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7" name="Line 707"/>
            <p:cNvSpPr>
              <a:spLocks noChangeShapeType="1"/>
            </p:cNvSpPr>
            <p:nvPr/>
          </p:nvSpPr>
          <p:spPr bwMode="auto">
            <a:xfrm>
              <a:off x="2376" y="202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8" name="Line 708"/>
            <p:cNvSpPr>
              <a:spLocks noChangeShapeType="1"/>
            </p:cNvSpPr>
            <p:nvPr/>
          </p:nvSpPr>
          <p:spPr bwMode="auto">
            <a:xfrm>
              <a:off x="237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49" name="Line 709"/>
            <p:cNvSpPr>
              <a:spLocks noChangeShapeType="1"/>
            </p:cNvSpPr>
            <p:nvPr/>
          </p:nvSpPr>
          <p:spPr bwMode="auto">
            <a:xfrm>
              <a:off x="2376" y="205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0" name="Line 710"/>
            <p:cNvSpPr>
              <a:spLocks noChangeShapeType="1"/>
            </p:cNvSpPr>
            <p:nvPr/>
          </p:nvSpPr>
          <p:spPr bwMode="auto">
            <a:xfrm>
              <a:off x="2376" y="206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1" name="Line 711"/>
            <p:cNvSpPr>
              <a:spLocks noChangeShapeType="1"/>
            </p:cNvSpPr>
            <p:nvPr/>
          </p:nvSpPr>
          <p:spPr bwMode="auto">
            <a:xfrm>
              <a:off x="2376" y="207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2" name="Line 712"/>
            <p:cNvSpPr>
              <a:spLocks noChangeShapeType="1"/>
            </p:cNvSpPr>
            <p:nvPr/>
          </p:nvSpPr>
          <p:spPr bwMode="auto">
            <a:xfrm>
              <a:off x="2376" y="208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3" name="Line 713"/>
            <p:cNvSpPr>
              <a:spLocks noChangeShapeType="1"/>
            </p:cNvSpPr>
            <p:nvPr/>
          </p:nvSpPr>
          <p:spPr bwMode="auto">
            <a:xfrm>
              <a:off x="2376" y="209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4" name="Line 714"/>
            <p:cNvSpPr>
              <a:spLocks noChangeShapeType="1"/>
            </p:cNvSpPr>
            <p:nvPr/>
          </p:nvSpPr>
          <p:spPr bwMode="auto">
            <a:xfrm>
              <a:off x="2376" y="210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5" name="Line 715"/>
            <p:cNvSpPr>
              <a:spLocks noChangeShapeType="1"/>
            </p:cNvSpPr>
            <p:nvPr/>
          </p:nvSpPr>
          <p:spPr bwMode="auto">
            <a:xfrm>
              <a:off x="2376" y="211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6" name="Line 716"/>
            <p:cNvSpPr>
              <a:spLocks noChangeShapeType="1"/>
            </p:cNvSpPr>
            <p:nvPr/>
          </p:nvSpPr>
          <p:spPr bwMode="auto">
            <a:xfrm>
              <a:off x="2376" y="212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7" name="Line 717"/>
            <p:cNvSpPr>
              <a:spLocks noChangeShapeType="1"/>
            </p:cNvSpPr>
            <p:nvPr/>
          </p:nvSpPr>
          <p:spPr bwMode="auto">
            <a:xfrm>
              <a:off x="2376" y="214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8" name="Line 718"/>
            <p:cNvSpPr>
              <a:spLocks noChangeShapeType="1"/>
            </p:cNvSpPr>
            <p:nvPr/>
          </p:nvSpPr>
          <p:spPr bwMode="auto">
            <a:xfrm>
              <a:off x="2376" y="214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59" name="Line 719"/>
            <p:cNvSpPr>
              <a:spLocks noChangeShapeType="1"/>
            </p:cNvSpPr>
            <p:nvPr/>
          </p:nvSpPr>
          <p:spPr bwMode="auto">
            <a:xfrm>
              <a:off x="2376" y="215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0" name="Line 720"/>
            <p:cNvSpPr>
              <a:spLocks noChangeShapeType="1"/>
            </p:cNvSpPr>
            <p:nvPr/>
          </p:nvSpPr>
          <p:spPr bwMode="auto">
            <a:xfrm>
              <a:off x="2376" y="217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1" name="Line 721"/>
            <p:cNvSpPr>
              <a:spLocks noChangeShapeType="1"/>
            </p:cNvSpPr>
            <p:nvPr/>
          </p:nvSpPr>
          <p:spPr bwMode="auto">
            <a:xfrm>
              <a:off x="2376" y="218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2" name="Line 722"/>
            <p:cNvSpPr>
              <a:spLocks noChangeShapeType="1"/>
            </p:cNvSpPr>
            <p:nvPr/>
          </p:nvSpPr>
          <p:spPr bwMode="auto">
            <a:xfrm>
              <a:off x="2376" y="218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3" name="Line 723"/>
            <p:cNvSpPr>
              <a:spLocks noChangeShapeType="1"/>
            </p:cNvSpPr>
            <p:nvPr/>
          </p:nvSpPr>
          <p:spPr bwMode="auto">
            <a:xfrm>
              <a:off x="2376" y="220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4" name="Line 724"/>
            <p:cNvSpPr>
              <a:spLocks noChangeShapeType="1"/>
            </p:cNvSpPr>
            <p:nvPr/>
          </p:nvSpPr>
          <p:spPr bwMode="auto">
            <a:xfrm>
              <a:off x="2376" y="221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5" name="Line 725"/>
            <p:cNvSpPr>
              <a:spLocks noChangeShapeType="1"/>
            </p:cNvSpPr>
            <p:nvPr/>
          </p:nvSpPr>
          <p:spPr bwMode="auto">
            <a:xfrm>
              <a:off x="2376" y="222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6" name="Line 726"/>
            <p:cNvSpPr>
              <a:spLocks noChangeShapeType="1"/>
            </p:cNvSpPr>
            <p:nvPr/>
          </p:nvSpPr>
          <p:spPr bwMode="auto">
            <a:xfrm>
              <a:off x="2376" y="22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7" name="Line 727"/>
            <p:cNvSpPr>
              <a:spLocks noChangeShapeType="1"/>
            </p:cNvSpPr>
            <p:nvPr/>
          </p:nvSpPr>
          <p:spPr bwMode="auto">
            <a:xfrm>
              <a:off x="2376" y="224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8" name="Line 728"/>
            <p:cNvSpPr>
              <a:spLocks noChangeShapeType="1"/>
            </p:cNvSpPr>
            <p:nvPr/>
          </p:nvSpPr>
          <p:spPr bwMode="auto">
            <a:xfrm>
              <a:off x="2376" y="225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69" name="Line 729"/>
            <p:cNvSpPr>
              <a:spLocks noChangeShapeType="1"/>
            </p:cNvSpPr>
            <p:nvPr/>
          </p:nvSpPr>
          <p:spPr bwMode="auto">
            <a:xfrm>
              <a:off x="2376" y="22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0" name="Line 730"/>
            <p:cNvSpPr>
              <a:spLocks noChangeShapeType="1"/>
            </p:cNvSpPr>
            <p:nvPr/>
          </p:nvSpPr>
          <p:spPr bwMode="auto">
            <a:xfrm>
              <a:off x="2376" y="227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1" name="Line 731"/>
            <p:cNvSpPr>
              <a:spLocks noChangeShapeType="1"/>
            </p:cNvSpPr>
            <p:nvPr/>
          </p:nvSpPr>
          <p:spPr bwMode="auto">
            <a:xfrm>
              <a:off x="2376" y="228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2" name="Line 732"/>
            <p:cNvSpPr>
              <a:spLocks noChangeShapeType="1"/>
            </p:cNvSpPr>
            <p:nvPr/>
          </p:nvSpPr>
          <p:spPr bwMode="auto">
            <a:xfrm>
              <a:off x="2376" y="230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3" name="Line 733"/>
            <p:cNvSpPr>
              <a:spLocks noChangeShapeType="1"/>
            </p:cNvSpPr>
            <p:nvPr/>
          </p:nvSpPr>
          <p:spPr bwMode="auto">
            <a:xfrm>
              <a:off x="2376" y="230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4" name="Line 734"/>
            <p:cNvSpPr>
              <a:spLocks noChangeShapeType="1"/>
            </p:cNvSpPr>
            <p:nvPr/>
          </p:nvSpPr>
          <p:spPr bwMode="auto">
            <a:xfrm>
              <a:off x="2376" y="231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5" name="Line 735"/>
            <p:cNvSpPr>
              <a:spLocks noChangeShapeType="1"/>
            </p:cNvSpPr>
            <p:nvPr/>
          </p:nvSpPr>
          <p:spPr bwMode="auto">
            <a:xfrm>
              <a:off x="2376" y="233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6" name="Line 736"/>
            <p:cNvSpPr>
              <a:spLocks noChangeShapeType="1"/>
            </p:cNvSpPr>
            <p:nvPr/>
          </p:nvSpPr>
          <p:spPr bwMode="auto">
            <a:xfrm>
              <a:off x="2376" y="234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7" name="Line 737"/>
            <p:cNvSpPr>
              <a:spLocks noChangeShapeType="1"/>
            </p:cNvSpPr>
            <p:nvPr/>
          </p:nvSpPr>
          <p:spPr bwMode="auto">
            <a:xfrm>
              <a:off x="2376" y="234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8" name="Line 738"/>
            <p:cNvSpPr>
              <a:spLocks noChangeShapeType="1"/>
            </p:cNvSpPr>
            <p:nvPr/>
          </p:nvSpPr>
          <p:spPr bwMode="auto">
            <a:xfrm>
              <a:off x="2376" y="236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79" name="Line 739"/>
            <p:cNvSpPr>
              <a:spLocks noChangeShapeType="1"/>
            </p:cNvSpPr>
            <p:nvPr/>
          </p:nvSpPr>
          <p:spPr bwMode="auto">
            <a:xfrm>
              <a:off x="2376" y="237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0" name="Line 740"/>
            <p:cNvSpPr>
              <a:spLocks noChangeShapeType="1"/>
            </p:cNvSpPr>
            <p:nvPr/>
          </p:nvSpPr>
          <p:spPr bwMode="auto">
            <a:xfrm>
              <a:off x="2376" y="238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1" name="Line 741"/>
            <p:cNvSpPr>
              <a:spLocks noChangeShapeType="1"/>
            </p:cNvSpPr>
            <p:nvPr/>
          </p:nvSpPr>
          <p:spPr bwMode="auto">
            <a:xfrm>
              <a:off x="2376" y="239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2" name="Line 742"/>
            <p:cNvSpPr>
              <a:spLocks noChangeShapeType="1"/>
            </p:cNvSpPr>
            <p:nvPr/>
          </p:nvSpPr>
          <p:spPr bwMode="auto">
            <a:xfrm>
              <a:off x="2376" y="240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3" name="Line 743"/>
            <p:cNvSpPr>
              <a:spLocks noChangeShapeType="1"/>
            </p:cNvSpPr>
            <p:nvPr/>
          </p:nvSpPr>
          <p:spPr bwMode="auto">
            <a:xfrm>
              <a:off x="2376" y="241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4" name="Line 744"/>
            <p:cNvSpPr>
              <a:spLocks noChangeShapeType="1"/>
            </p:cNvSpPr>
            <p:nvPr/>
          </p:nvSpPr>
          <p:spPr bwMode="auto">
            <a:xfrm>
              <a:off x="2376" y="242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5" name="Line 745"/>
            <p:cNvSpPr>
              <a:spLocks noChangeShapeType="1"/>
            </p:cNvSpPr>
            <p:nvPr/>
          </p:nvSpPr>
          <p:spPr bwMode="auto">
            <a:xfrm>
              <a:off x="2376" y="243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6" name="Line 746"/>
            <p:cNvSpPr>
              <a:spLocks noChangeShapeType="1"/>
            </p:cNvSpPr>
            <p:nvPr/>
          </p:nvSpPr>
          <p:spPr bwMode="auto">
            <a:xfrm>
              <a:off x="2376" y="244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7" name="Line 747"/>
            <p:cNvSpPr>
              <a:spLocks noChangeShapeType="1"/>
            </p:cNvSpPr>
            <p:nvPr/>
          </p:nvSpPr>
          <p:spPr bwMode="auto">
            <a:xfrm>
              <a:off x="2376" y="24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8" name="Line 748"/>
            <p:cNvSpPr>
              <a:spLocks noChangeShapeType="1"/>
            </p:cNvSpPr>
            <p:nvPr/>
          </p:nvSpPr>
          <p:spPr bwMode="auto">
            <a:xfrm>
              <a:off x="2376" y="246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89" name="Line 749"/>
            <p:cNvSpPr>
              <a:spLocks noChangeShapeType="1"/>
            </p:cNvSpPr>
            <p:nvPr/>
          </p:nvSpPr>
          <p:spPr bwMode="auto">
            <a:xfrm>
              <a:off x="2376" y="247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0" name="Line 750"/>
            <p:cNvSpPr>
              <a:spLocks noChangeShapeType="1"/>
            </p:cNvSpPr>
            <p:nvPr/>
          </p:nvSpPr>
          <p:spPr bwMode="auto">
            <a:xfrm>
              <a:off x="2376" y="249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1" name="Line 751"/>
            <p:cNvSpPr>
              <a:spLocks noChangeShapeType="1"/>
            </p:cNvSpPr>
            <p:nvPr/>
          </p:nvSpPr>
          <p:spPr bwMode="auto">
            <a:xfrm>
              <a:off x="2376" y="250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2" name="Line 752"/>
            <p:cNvSpPr>
              <a:spLocks noChangeShapeType="1"/>
            </p:cNvSpPr>
            <p:nvPr/>
          </p:nvSpPr>
          <p:spPr bwMode="auto">
            <a:xfrm>
              <a:off x="2376" y="250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3" name="Line 753"/>
            <p:cNvSpPr>
              <a:spLocks noChangeShapeType="1"/>
            </p:cNvSpPr>
            <p:nvPr/>
          </p:nvSpPr>
          <p:spPr bwMode="auto">
            <a:xfrm>
              <a:off x="2376" y="252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4" name="Line 754"/>
            <p:cNvSpPr>
              <a:spLocks noChangeShapeType="1"/>
            </p:cNvSpPr>
            <p:nvPr/>
          </p:nvSpPr>
          <p:spPr bwMode="auto">
            <a:xfrm>
              <a:off x="2376" y="253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5" name="Line 755"/>
            <p:cNvSpPr>
              <a:spLocks noChangeShapeType="1"/>
            </p:cNvSpPr>
            <p:nvPr/>
          </p:nvSpPr>
          <p:spPr bwMode="auto">
            <a:xfrm>
              <a:off x="2376" y="254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6" name="Line 756"/>
            <p:cNvSpPr>
              <a:spLocks noChangeShapeType="1"/>
            </p:cNvSpPr>
            <p:nvPr/>
          </p:nvSpPr>
          <p:spPr bwMode="auto">
            <a:xfrm>
              <a:off x="2376" y="25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7" name="Line 757"/>
            <p:cNvSpPr>
              <a:spLocks noChangeShapeType="1"/>
            </p:cNvSpPr>
            <p:nvPr/>
          </p:nvSpPr>
          <p:spPr bwMode="auto">
            <a:xfrm>
              <a:off x="2376" y="256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8" name="Line 758"/>
            <p:cNvSpPr>
              <a:spLocks noChangeShapeType="1"/>
            </p:cNvSpPr>
            <p:nvPr/>
          </p:nvSpPr>
          <p:spPr bwMode="auto">
            <a:xfrm>
              <a:off x="2376" y="257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299" name="Line 759"/>
            <p:cNvSpPr>
              <a:spLocks noChangeShapeType="1"/>
            </p:cNvSpPr>
            <p:nvPr/>
          </p:nvSpPr>
          <p:spPr bwMode="auto">
            <a:xfrm>
              <a:off x="2376" y="25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0" name="Line 760"/>
            <p:cNvSpPr>
              <a:spLocks noChangeShapeType="1"/>
            </p:cNvSpPr>
            <p:nvPr/>
          </p:nvSpPr>
          <p:spPr bwMode="auto">
            <a:xfrm>
              <a:off x="2376" y="259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1" name="Line 761"/>
            <p:cNvSpPr>
              <a:spLocks noChangeShapeType="1"/>
            </p:cNvSpPr>
            <p:nvPr/>
          </p:nvSpPr>
          <p:spPr bwMode="auto">
            <a:xfrm>
              <a:off x="2376" y="260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2" name="Line 762"/>
            <p:cNvSpPr>
              <a:spLocks noChangeShapeType="1"/>
            </p:cNvSpPr>
            <p:nvPr/>
          </p:nvSpPr>
          <p:spPr bwMode="auto">
            <a:xfrm>
              <a:off x="2376" y="262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3" name="Line 763"/>
            <p:cNvSpPr>
              <a:spLocks noChangeShapeType="1"/>
            </p:cNvSpPr>
            <p:nvPr/>
          </p:nvSpPr>
          <p:spPr bwMode="auto">
            <a:xfrm>
              <a:off x="2376" y="262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4" name="Line 764"/>
            <p:cNvSpPr>
              <a:spLocks noChangeShapeType="1"/>
            </p:cNvSpPr>
            <p:nvPr/>
          </p:nvSpPr>
          <p:spPr bwMode="auto">
            <a:xfrm>
              <a:off x="2376" y="263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5" name="Line 765"/>
            <p:cNvSpPr>
              <a:spLocks noChangeShapeType="1"/>
            </p:cNvSpPr>
            <p:nvPr/>
          </p:nvSpPr>
          <p:spPr bwMode="auto">
            <a:xfrm>
              <a:off x="2376" y="265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6" name="Line 766"/>
            <p:cNvSpPr>
              <a:spLocks noChangeShapeType="1"/>
            </p:cNvSpPr>
            <p:nvPr/>
          </p:nvSpPr>
          <p:spPr bwMode="auto">
            <a:xfrm>
              <a:off x="2376" y="266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7" name="Line 767"/>
            <p:cNvSpPr>
              <a:spLocks noChangeShapeType="1"/>
            </p:cNvSpPr>
            <p:nvPr/>
          </p:nvSpPr>
          <p:spPr bwMode="auto">
            <a:xfrm>
              <a:off x="2376" y="266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8" name="Line 768"/>
            <p:cNvSpPr>
              <a:spLocks noChangeShapeType="1"/>
            </p:cNvSpPr>
            <p:nvPr/>
          </p:nvSpPr>
          <p:spPr bwMode="auto">
            <a:xfrm>
              <a:off x="2376" y="26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09" name="Line 769"/>
            <p:cNvSpPr>
              <a:spLocks noChangeShapeType="1"/>
            </p:cNvSpPr>
            <p:nvPr/>
          </p:nvSpPr>
          <p:spPr bwMode="auto">
            <a:xfrm>
              <a:off x="2376" y="269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0" name="Line 770"/>
            <p:cNvSpPr>
              <a:spLocks noChangeShapeType="1"/>
            </p:cNvSpPr>
            <p:nvPr/>
          </p:nvSpPr>
          <p:spPr bwMode="auto">
            <a:xfrm>
              <a:off x="2376" y="270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1" name="Line 771"/>
            <p:cNvSpPr>
              <a:spLocks noChangeShapeType="1"/>
            </p:cNvSpPr>
            <p:nvPr/>
          </p:nvSpPr>
          <p:spPr bwMode="auto">
            <a:xfrm>
              <a:off x="2376" y="271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2" name="Line 772"/>
            <p:cNvSpPr>
              <a:spLocks noChangeShapeType="1"/>
            </p:cNvSpPr>
            <p:nvPr/>
          </p:nvSpPr>
          <p:spPr bwMode="auto">
            <a:xfrm>
              <a:off x="2376" y="272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3" name="Line 773"/>
            <p:cNvSpPr>
              <a:spLocks noChangeShapeType="1"/>
            </p:cNvSpPr>
            <p:nvPr/>
          </p:nvSpPr>
          <p:spPr bwMode="auto">
            <a:xfrm>
              <a:off x="2376" y="2732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4" name="Line 774"/>
            <p:cNvSpPr>
              <a:spLocks noChangeShapeType="1"/>
            </p:cNvSpPr>
            <p:nvPr/>
          </p:nvSpPr>
          <p:spPr bwMode="auto">
            <a:xfrm>
              <a:off x="2376" y="274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5" name="Line 775"/>
            <p:cNvSpPr>
              <a:spLocks noChangeShapeType="1"/>
            </p:cNvSpPr>
            <p:nvPr/>
          </p:nvSpPr>
          <p:spPr bwMode="auto">
            <a:xfrm>
              <a:off x="2376" y="275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6" name="Line 776"/>
            <p:cNvSpPr>
              <a:spLocks noChangeShapeType="1"/>
            </p:cNvSpPr>
            <p:nvPr/>
          </p:nvSpPr>
          <p:spPr bwMode="auto">
            <a:xfrm>
              <a:off x="2376" y="2764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7" name="Line 777"/>
            <p:cNvSpPr>
              <a:spLocks noChangeShapeType="1"/>
            </p:cNvSpPr>
            <p:nvPr/>
          </p:nvSpPr>
          <p:spPr bwMode="auto">
            <a:xfrm>
              <a:off x="2376" y="278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8" name="Line 778"/>
            <p:cNvSpPr>
              <a:spLocks noChangeShapeType="1"/>
            </p:cNvSpPr>
            <p:nvPr/>
          </p:nvSpPr>
          <p:spPr bwMode="auto">
            <a:xfrm>
              <a:off x="2376" y="278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19" name="Line 779"/>
            <p:cNvSpPr>
              <a:spLocks noChangeShapeType="1"/>
            </p:cNvSpPr>
            <p:nvPr/>
          </p:nvSpPr>
          <p:spPr bwMode="auto">
            <a:xfrm>
              <a:off x="2376" y="2796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20" name="Line 780"/>
            <p:cNvSpPr>
              <a:spLocks noChangeShapeType="1"/>
            </p:cNvSpPr>
            <p:nvPr/>
          </p:nvSpPr>
          <p:spPr bwMode="auto">
            <a:xfrm>
              <a:off x="2376" y="281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21" name="Line 781"/>
            <p:cNvSpPr>
              <a:spLocks noChangeShapeType="1"/>
            </p:cNvSpPr>
            <p:nvPr/>
          </p:nvSpPr>
          <p:spPr bwMode="auto">
            <a:xfrm>
              <a:off x="2376" y="2820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22" name="Line 782"/>
            <p:cNvSpPr>
              <a:spLocks noChangeShapeType="1"/>
            </p:cNvSpPr>
            <p:nvPr/>
          </p:nvSpPr>
          <p:spPr bwMode="auto">
            <a:xfrm>
              <a:off x="2376" y="2828"/>
              <a:ext cx="1" cy="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Courier New" pitchFamily="-83" charset="0"/>
              </a:endParaRPr>
            </a:p>
          </p:txBody>
        </p:sp>
        <p:sp>
          <p:nvSpPr>
            <p:cNvPr id="161323" name="Freeform 783"/>
            <p:cNvSpPr>
              <a:spLocks noEditPoints="1"/>
            </p:cNvSpPr>
            <p:nvPr/>
          </p:nvSpPr>
          <p:spPr bwMode="auto">
            <a:xfrm>
              <a:off x="1656" y="2286"/>
              <a:ext cx="520" cy="398"/>
            </a:xfrm>
            <a:custGeom>
              <a:avLst/>
              <a:gdLst>
                <a:gd name="T0" fmla="*/ 112 w 520"/>
                <a:gd name="T1" fmla="*/ 312 h 398"/>
                <a:gd name="T2" fmla="*/ 128 w 520"/>
                <a:gd name="T3" fmla="*/ 298 h 398"/>
                <a:gd name="T4" fmla="*/ 184 w 520"/>
                <a:gd name="T5" fmla="*/ 298 h 398"/>
                <a:gd name="T6" fmla="*/ 184 w 520"/>
                <a:gd name="T7" fmla="*/ 260 h 398"/>
                <a:gd name="T8" fmla="*/ 142 w 520"/>
                <a:gd name="T9" fmla="*/ 260 h 398"/>
                <a:gd name="T10" fmla="*/ 142 w 520"/>
                <a:gd name="T11" fmla="*/ 0 h 398"/>
                <a:gd name="T12" fmla="*/ 290 w 520"/>
                <a:gd name="T13" fmla="*/ 0 h 398"/>
                <a:gd name="T14" fmla="*/ 436 w 520"/>
                <a:gd name="T15" fmla="*/ 0 h 398"/>
                <a:gd name="T16" fmla="*/ 436 w 520"/>
                <a:gd name="T17" fmla="*/ 198 h 398"/>
                <a:gd name="T18" fmla="*/ 436 w 520"/>
                <a:gd name="T19" fmla="*/ 260 h 398"/>
                <a:gd name="T20" fmla="*/ 396 w 520"/>
                <a:gd name="T21" fmla="*/ 260 h 398"/>
                <a:gd name="T22" fmla="*/ 396 w 520"/>
                <a:gd name="T23" fmla="*/ 298 h 398"/>
                <a:gd name="T24" fmla="*/ 428 w 520"/>
                <a:gd name="T25" fmla="*/ 298 h 398"/>
                <a:gd name="T26" fmla="*/ 460 w 520"/>
                <a:gd name="T27" fmla="*/ 326 h 398"/>
                <a:gd name="T28" fmla="*/ 506 w 520"/>
                <a:gd name="T29" fmla="*/ 366 h 398"/>
                <a:gd name="T30" fmla="*/ 512 w 520"/>
                <a:gd name="T31" fmla="*/ 368 h 398"/>
                <a:gd name="T32" fmla="*/ 514 w 520"/>
                <a:gd name="T33" fmla="*/ 374 h 398"/>
                <a:gd name="T34" fmla="*/ 520 w 520"/>
                <a:gd name="T35" fmla="*/ 380 h 398"/>
                <a:gd name="T36" fmla="*/ 520 w 520"/>
                <a:gd name="T37" fmla="*/ 384 h 398"/>
                <a:gd name="T38" fmla="*/ 520 w 520"/>
                <a:gd name="T39" fmla="*/ 386 h 398"/>
                <a:gd name="T40" fmla="*/ 520 w 520"/>
                <a:gd name="T41" fmla="*/ 388 h 398"/>
                <a:gd name="T42" fmla="*/ 520 w 520"/>
                <a:gd name="T43" fmla="*/ 392 h 398"/>
                <a:gd name="T44" fmla="*/ 518 w 520"/>
                <a:gd name="T45" fmla="*/ 394 h 398"/>
                <a:gd name="T46" fmla="*/ 514 w 520"/>
                <a:gd name="T47" fmla="*/ 394 h 398"/>
                <a:gd name="T48" fmla="*/ 510 w 520"/>
                <a:gd name="T49" fmla="*/ 398 h 398"/>
                <a:gd name="T50" fmla="*/ 506 w 520"/>
                <a:gd name="T51" fmla="*/ 398 h 398"/>
                <a:gd name="T52" fmla="*/ 264 w 520"/>
                <a:gd name="T53" fmla="*/ 398 h 398"/>
                <a:gd name="T54" fmla="*/ 50 w 520"/>
                <a:gd name="T55" fmla="*/ 398 h 398"/>
                <a:gd name="T56" fmla="*/ 44 w 520"/>
                <a:gd name="T57" fmla="*/ 398 h 398"/>
                <a:gd name="T58" fmla="*/ 42 w 520"/>
                <a:gd name="T59" fmla="*/ 394 h 398"/>
                <a:gd name="T60" fmla="*/ 38 w 520"/>
                <a:gd name="T61" fmla="*/ 394 h 398"/>
                <a:gd name="T62" fmla="*/ 36 w 520"/>
                <a:gd name="T63" fmla="*/ 392 h 398"/>
                <a:gd name="T64" fmla="*/ 34 w 520"/>
                <a:gd name="T65" fmla="*/ 392 h 398"/>
                <a:gd name="T66" fmla="*/ 34 w 520"/>
                <a:gd name="T67" fmla="*/ 388 h 398"/>
                <a:gd name="T68" fmla="*/ 34 w 520"/>
                <a:gd name="T69" fmla="*/ 386 h 398"/>
                <a:gd name="T70" fmla="*/ 34 w 520"/>
                <a:gd name="T71" fmla="*/ 384 h 398"/>
                <a:gd name="T72" fmla="*/ 36 w 520"/>
                <a:gd name="T73" fmla="*/ 380 h 398"/>
                <a:gd name="T74" fmla="*/ 38 w 520"/>
                <a:gd name="T75" fmla="*/ 374 h 398"/>
                <a:gd name="T76" fmla="*/ 42 w 520"/>
                <a:gd name="T77" fmla="*/ 368 h 398"/>
                <a:gd name="T78" fmla="*/ 48 w 520"/>
                <a:gd name="T79" fmla="*/ 366 h 398"/>
                <a:gd name="T80" fmla="*/ 0 w 520"/>
                <a:gd name="T81" fmla="*/ 366 h 398"/>
                <a:gd name="T82" fmla="*/ 0 w 520"/>
                <a:gd name="T83" fmla="*/ 198 h 398"/>
                <a:gd name="T84" fmla="*/ 0 w 520"/>
                <a:gd name="T85" fmla="*/ 50 h 398"/>
                <a:gd name="T86" fmla="*/ 112 w 520"/>
                <a:gd name="T87" fmla="*/ 50 h 398"/>
                <a:gd name="T88" fmla="*/ 112 w 520"/>
                <a:gd name="T89" fmla="*/ 312 h 398"/>
                <a:gd name="T90" fmla="*/ 112 w 520"/>
                <a:gd name="T91" fmla="*/ 312 h 398"/>
                <a:gd name="T92" fmla="*/ 112 w 520"/>
                <a:gd name="T93" fmla="*/ 312 h 398"/>
                <a:gd name="T94" fmla="*/ 100 w 520"/>
                <a:gd name="T95" fmla="*/ 320 h 398"/>
                <a:gd name="T96" fmla="*/ 62 w 520"/>
                <a:gd name="T97" fmla="*/ 354 h 398"/>
                <a:gd name="T98" fmla="*/ 48 w 520"/>
                <a:gd name="T99" fmla="*/ 366 h 398"/>
                <a:gd name="T100" fmla="*/ 112 w 520"/>
                <a:gd name="T101" fmla="*/ 312 h 398"/>
                <a:gd name="T102" fmla="*/ 112 w 520"/>
                <a:gd name="T103" fmla="*/ 312 h 3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0"/>
                <a:gd name="T157" fmla="*/ 0 h 398"/>
                <a:gd name="T158" fmla="*/ 520 w 520"/>
                <a:gd name="T159" fmla="*/ 398 h 3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0" h="398">
                  <a:moveTo>
                    <a:pt x="112" y="312"/>
                  </a:moveTo>
                  <a:lnTo>
                    <a:pt x="128" y="298"/>
                  </a:lnTo>
                  <a:lnTo>
                    <a:pt x="184" y="298"/>
                  </a:lnTo>
                  <a:lnTo>
                    <a:pt x="184" y="260"/>
                  </a:lnTo>
                  <a:lnTo>
                    <a:pt x="142" y="260"/>
                  </a:lnTo>
                  <a:lnTo>
                    <a:pt x="142" y="0"/>
                  </a:lnTo>
                  <a:lnTo>
                    <a:pt x="290" y="0"/>
                  </a:lnTo>
                  <a:lnTo>
                    <a:pt x="436" y="0"/>
                  </a:lnTo>
                  <a:lnTo>
                    <a:pt x="436" y="198"/>
                  </a:lnTo>
                  <a:lnTo>
                    <a:pt x="436" y="260"/>
                  </a:lnTo>
                  <a:lnTo>
                    <a:pt x="396" y="260"/>
                  </a:lnTo>
                  <a:lnTo>
                    <a:pt x="396" y="298"/>
                  </a:lnTo>
                  <a:lnTo>
                    <a:pt x="428" y="298"/>
                  </a:lnTo>
                  <a:lnTo>
                    <a:pt x="460" y="326"/>
                  </a:lnTo>
                  <a:lnTo>
                    <a:pt x="506" y="366"/>
                  </a:lnTo>
                  <a:lnTo>
                    <a:pt x="512" y="368"/>
                  </a:lnTo>
                  <a:lnTo>
                    <a:pt x="514" y="374"/>
                  </a:lnTo>
                  <a:lnTo>
                    <a:pt x="520" y="380"/>
                  </a:lnTo>
                  <a:lnTo>
                    <a:pt x="520" y="384"/>
                  </a:lnTo>
                  <a:lnTo>
                    <a:pt x="520" y="386"/>
                  </a:lnTo>
                  <a:lnTo>
                    <a:pt x="520" y="388"/>
                  </a:lnTo>
                  <a:lnTo>
                    <a:pt x="520" y="392"/>
                  </a:lnTo>
                  <a:lnTo>
                    <a:pt x="518" y="394"/>
                  </a:lnTo>
                  <a:lnTo>
                    <a:pt x="514" y="394"/>
                  </a:lnTo>
                  <a:lnTo>
                    <a:pt x="510" y="398"/>
                  </a:lnTo>
                  <a:lnTo>
                    <a:pt x="506" y="398"/>
                  </a:lnTo>
                  <a:lnTo>
                    <a:pt x="264" y="398"/>
                  </a:lnTo>
                  <a:lnTo>
                    <a:pt x="50" y="398"/>
                  </a:lnTo>
                  <a:lnTo>
                    <a:pt x="44" y="398"/>
                  </a:lnTo>
                  <a:lnTo>
                    <a:pt x="42" y="394"/>
                  </a:lnTo>
                  <a:lnTo>
                    <a:pt x="38" y="394"/>
                  </a:lnTo>
                  <a:lnTo>
                    <a:pt x="36" y="392"/>
                  </a:lnTo>
                  <a:lnTo>
                    <a:pt x="34" y="392"/>
                  </a:lnTo>
                  <a:lnTo>
                    <a:pt x="34" y="388"/>
                  </a:lnTo>
                  <a:lnTo>
                    <a:pt x="34" y="386"/>
                  </a:lnTo>
                  <a:lnTo>
                    <a:pt x="34" y="384"/>
                  </a:lnTo>
                  <a:lnTo>
                    <a:pt x="36" y="380"/>
                  </a:lnTo>
                  <a:lnTo>
                    <a:pt x="38" y="374"/>
                  </a:lnTo>
                  <a:lnTo>
                    <a:pt x="42" y="368"/>
                  </a:lnTo>
                  <a:lnTo>
                    <a:pt x="48" y="366"/>
                  </a:lnTo>
                  <a:lnTo>
                    <a:pt x="0" y="366"/>
                  </a:lnTo>
                  <a:lnTo>
                    <a:pt x="0" y="198"/>
                  </a:lnTo>
                  <a:lnTo>
                    <a:pt x="0" y="50"/>
                  </a:lnTo>
                  <a:lnTo>
                    <a:pt x="112" y="50"/>
                  </a:lnTo>
                  <a:lnTo>
                    <a:pt x="112" y="312"/>
                  </a:lnTo>
                  <a:close/>
                  <a:moveTo>
                    <a:pt x="112" y="312"/>
                  </a:moveTo>
                  <a:lnTo>
                    <a:pt x="100" y="320"/>
                  </a:lnTo>
                  <a:lnTo>
                    <a:pt x="62" y="354"/>
                  </a:lnTo>
                  <a:lnTo>
                    <a:pt x="48" y="366"/>
                  </a:lnTo>
                  <a:lnTo>
                    <a:pt x="112" y="312"/>
                  </a:lnTo>
                  <a:close/>
                </a:path>
              </a:pathLst>
            </a:custGeom>
            <a:solidFill>
              <a:srgbClr val="FFFFCC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24" name="Freeform 784"/>
            <p:cNvSpPr>
              <a:spLocks/>
            </p:cNvSpPr>
            <p:nvPr/>
          </p:nvSpPr>
          <p:spPr bwMode="auto">
            <a:xfrm>
              <a:off x="1770" y="2598"/>
              <a:ext cx="326" cy="14"/>
            </a:xfrm>
            <a:custGeom>
              <a:avLst/>
              <a:gdLst>
                <a:gd name="T0" fmla="*/ 326 w 326"/>
                <a:gd name="T1" fmla="*/ 14 h 14"/>
                <a:gd name="T2" fmla="*/ 308 w 326"/>
                <a:gd name="T3" fmla="*/ 0 h 14"/>
                <a:gd name="T4" fmla="*/ 16 w 326"/>
                <a:gd name="T5" fmla="*/ 0 h 14"/>
                <a:gd name="T6" fmla="*/ 0 w 326"/>
                <a:gd name="T7" fmla="*/ 14 h 14"/>
                <a:gd name="T8" fmla="*/ 326 w 326"/>
                <a:gd name="T9" fmla="*/ 14 h 14"/>
                <a:gd name="T10" fmla="*/ 326 w 326"/>
                <a:gd name="T11" fmla="*/ 14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6"/>
                <a:gd name="T19" fmla="*/ 0 h 14"/>
                <a:gd name="T20" fmla="*/ 326 w 326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6" h="14">
                  <a:moveTo>
                    <a:pt x="326" y="14"/>
                  </a:moveTo>
                  <a:lnTo>
                    <a:pt x="308" y="0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326" y="14"/>
                  </a:lnTo>
                  <a:close/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25" name="Freeform 785"/>
            <p:cNvSpPr>
              <a:spLocks/>
            </p:cNvSpPr>
            <p:nvPr/>
          </p:nvSpPr>
          <p:spPr bwMode="auto">
            <a:xfrm>
              <a:off x="1742" y="2624"/>
              <a:ext cx="382" cy="14"/>
            </a:xfrm>
            <a:custGeom>
              <a:avLst/>
              <a:gdLst>
                <a:gd name="T0" fmla="*/ 382 w 382"/>
                <a:gd name="T1" fmla="*/ 14 h 14"/>
                <a:gd name="T2" fmla="*/ 364 w 382"/>
                <a:gd name="T3" fmla="*/ 0 h 14"/>
                <a:gd name="T4" fmla="*/ 16 w 382"/>
                <a:gd name="T5" fmla="*/ 0 h 14"/>
                <a:gd name="T6" fmla="*/ 0 w 382"/>
                <a:gd name="T7" fmla="*/ 14 h 14"/>
                <a:gd name="T8" fmla="*/ 382 w 382"/>
                <a:gd name="T9" fmla="*/ 14 h 14"/>
                <a:gd name="T10" fmla="*/ 382 w 382"/>
                <a:gd name="T11" fmla="*/ 14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2"/>
                <a:gd name="T19" fmla="*/ 0 h 14"/>
                <a:gd name="T20" fmla="*/ 382 w 382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2" h="14">
                  <a:moveTo>
                    <a:pt x="382" y="14"/>
                  </a:moveTo>
                  <a:lnTo>
                    <a:pt x="364" y="0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382" y="14"/>
                  </a:lnTo>
                  <a:close/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26" name="Freeform 786"/>
            <p:cNvSpPr>
              <a:spLocks/>
            </p:cNvSpPr>
            <p:nvPr/>
          </p:nvSpPr>
          <p:spPr bwMode="auto">
            <a:xfrm>
              <a:off x="1714" y="2650"/>
              <a:ext cx="438" cy="14"/>
            </a:xfrm>
            <a:custGeom>
              <a:avLst/>
              <a:gdLst>
                <a:gd name="T0" fmla="*/ 438 w 438"/>
                <a:gd name="T1" fmla="*/ 14 h 14"/>
                <a:gd name="T2" fmla="*/ 420 w 438"/>
                <a:gd name="T3" fmla="*/ 0 h 14"/>
                <a:gd name="T4" fmla="*/ 18 w 438"/>
                <a:gd name="T5" fmla="*/ 0 h 14"/>
                <a:gd name="T6" fmla="*/ 0 w 438"/>
                <a:gd name="T7" fmla="*/ 14 h 14"/>
                <a:gd name="T8" fmla="*/ 438 w 438"/>
                <a:gd name="T9" fmla="*/ 14 h 14"/>
                <a:gd name="T10" fmla="*/ 438 w 438"/>
                <a:gd name="T11" fmla="*/ 14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"/>
                <a:gd name="T19" fmla="*/ 0 h 14"/>
                <a:gd name="T20" fmla="*/ 438 w 438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" h="14">
                  <a:moveTo>
                    <a:pt x="438" y="14"/>
                  </a:moveTo>
                  <a:lnTo>
                    <a:pt x="420" y="0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438" y="14"/>
                  </a:lnTo>
                  <a:close/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27" name="Rectangle 787"/>
            <p:cNvSpPr>
              <a:spLocks noChangeArrowheads="1"/>
            </p:cNvSpPr>
            <p:nvPr/>
          </p:nvSpPr>
          <p:spPr bwMode="auto">
            <a:xfrm>
              <a:off x="1840" y="2328"/>
              <a:ext cx="212" cy="176"/>
            </a:xfrm>
            <a:prstGeom prst="rect">
              <a:avLst/>
            </a:prstGeom>
            <a:noFill/>
            <a:ln w="6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28" name="Freeform 788"/>
            <p:cNvSpPr>
              <a:spLocks noEditPoints="1"/>
            </p:cNvSpPr>
            <p:nvPr/>
          </p:nvSpPr>
          <p:spPr bwMode="auto">
            <a:xfrm>
              <a:off x="1670" y="2360"/>
              <a:ext cx="382" cy="224"/>
            </a:xfrm>
            <a:custGeom>
              <a:avLst/>
              <a:gdLst>
                <a:gd name="T0" fmla="*/ 84 w 382"/>
                <a:gd name="T1" fmla="*/ 0 h 224"/>
                <a:gd name="T2" fmla="*/ 84 w 382"/>
                <a:gd name="T3" fmla="*/ 4 h 224"/>
                <a:gd name="T4" fmla="*/ 0 w 382"/>
                <a:gd name="T5" fmla="*/ 4 h 224"/>
                <a:gd name="T6" fmla="*/ 0 w 382"/>
                <a:gd name="T7" fmla="*/ 0 h 224"/>
                <a:gd name="T8" fmla="*/ 84 w 382"/>
                <a:gd name="T9" fmla="*/ 0 h 224"/>
                <a:gd name="T10" fmla="*/ 84 w 382"/>
                <a:gd name="T11" fmla="*/ 0 h 224"/>
                <a:gd name="T12" fmla="*/ 170 w 382"/>
                <a:gd name="T13" fmla="*/ 186 h 224"/>
                <a:gd name="T14" fmla="*/ 382 w 382"/>
                <a:gd name="T15" fmla="*/ 186 h 224"/>
                <a:gd name="T16" fmla="*/ 382 w 382"/>
                <a:gd name="T17" fmla="*/ 224 h 224"/>
                <a:gd name="T18" fmla="*/ 170 w 382"/>
                <a:gd name="T19" fmla="*/ 224 h 224"/>
                <a:gd name="T20" fmla="*/ 170 w 382"/>
                <a:gd name="T21" fmla="*/ 186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2"/>
                <a:gd name="T34" fmla="*/ 0 h 224"/>
                <a:gd name="T35" fmla="*/ 382 w 382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2" h="224">
                  <a:moveTo>
                    <a:pt x="84" y="0"/>
                  </a:moveTo>
                  <a:lnTo>
                    <a:pt x="8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84" y="0"/>
                  </a:lnTo>
                  <a:close/>
                  <a:moveTo>
                    <a:pt x="170" y="186"/>
                  </a:moveTo>
                  <a:lnTo>
                    <a:pt x="382" y="186"/>
                  </a:lnTo>
                  <a:lnTo>
                    <a:pt x="382" y="224"/>
                  </a:lnTo>
                  <a:lnTo>
                    <a:pt x="170" y="224"/>
                  </a:lnTo>
                  <a:lnTo>
                    <a:pt x="170" y="186"/>
                  </a:lnTo>
                  <a:close/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29" name="Freeform 789"/>
            <p:cNvSpPr>
              <a:spLocks/>
            </p:cNvSpPr>
            <p:nvPr/>
          </p:nvSpPr>
          <p:spPr bwMode="auto">
            <a:xfrm>
              <a:off x="1850" y="2362"/>
              <a:ext cx="60" cy="106"/>
            </a:xfrm>
            <a:custGeom>
              <a:avLst/>
              <a:gdLst>
                <a:gd name="T0" fmla="*/ 0 w 60"/>
                <a:gd name="T1" fmla="*/ 70 h 106"/>
                <a:gd name="T2" fmla="*/ 0 w 60"/>
                <a:gd name="T3" fmla="*/ 82 h 106"/>
                <a:gd name="T4" fmla="*/ 0 w 60"/>
                <a:gd name="T5" fmla="*/ 82 h 106"/>
                <a:gd name="T6" fmla="*/ 2 w 60"/>
                <a:gd name="T7" fmla="*/ 90 h 106"/>
                <a:gd name="T8" fmla="*/ 6 w 60"/>
                <a:gd name="T9" fmla="*/ 98 h 106"/>
                <a:gd name="T10" fmla="*/ 10 w 60"/>
                <a:gd name="T11" fmla="*/ 102 h 106"/>
                <a:gd name="T12" fmla="*/ 16 w 60"/>
                <a:gd name="T13" fmla="*/ 104 h 106"/>
                <a:gd name="T14" fmla="*/ 22 w 60"/>
                <a:gd name="T15" fmla="*/ 106 h 106"/>
                <a:gd name="T16" fmla="*/ 30 w 60"/>
                <a:gd name="T17" fmla="*/ 106 h 106"/>
                <a:gd name="T18" fmla="*/ 30 w 60"/>
                <a:gd name="T19" fmla="*/ 106 h 106"/>
                <a:gd name="T20" fmla="*/ 40 w 60"/>
                <a:gd name="T21" fmla="*/ 106 h 106"/>
                <a:gd name="T22" fmla="*/ 50 w 60"/>
                <a:gd name="T23" fmla="*/ 100 h 106"/>
                <a:gd name="T24" fmla="*/ 54 w 60"/>
                <a:gd name="T25" fmla="*/ 96 h 106"/>
                <a:gd name="T26" fmla="*/ 58 w 60"/>
                <a:gd name="T27" fmla="*/ 92 h 106"/>
                <a:gd name="T28" fmla="*/ 60 w 60"/>
                <a:gd name="T29" fmla="*/ 84 h 106"/>
                <a:gd name="T30" fmla="*/ 60 w 60"/>
                <a:gd name="T31" fmla="*/ 76 h 106"/>
                <a:gd name="T32" fmla="*/ 60 w 60"/>
                <a:gd name="T33" fmla="*/ 0 h 106"/>
                <a:gd name="T34" fmla="*/ 46 w 60"/>
                <a:gd name="T35" fmla="*/ 0 h 106"/>
                <a:gd name="T36" fmla="*/ 46 w 60"/>
                <a:gd name="T37" fmla="*/ 76 h 106"/>
                <a:gd name="T38" fmla="*/ 46 w 60"/>
                <a:gd name="T39" fmla="*/ 76 h 106"/>
                <a:gd name="T40" fmla="*/ 46 w 60"/>
                <a:gd name="T41" fmla="*/ 84 h 106"/>
                <a:gd name="T42" fmla="*/ 42 w 60"/>
                <a:gd name="T43" fmla="*/ 90 h 106"/>
                <a:gd name="T44" fmla="*/ 38 w 60"/>
                <a:gd name="T45" fmla="*/ 94 h 106"/>
                <a:gd name="T46" fmla="*/ 30 w 60"/>
                <a:gd name="T47" fmla="*/ 94 h 106"/>
                <a:gd name="T48" fmla="*/ 30 w 60"/>
                <a:gd name="T49" fmla="*/ 94 h 106"/>
                <a:gd name="T50" fmla="*/ 22 w 60"/>
                <a:gd name="T51" fmla="*/ 94 h 106"/>
                <a:gd name="T52" fmla="*/ 18 w 60"/>
                <a:gd name="T53" fmla="*/ 92 h 106"/>
                <a:gd name="T54" fmla="*/ 14 w 60"/>
                <a:gd name="T55" fmla="*/ 86 h 106"/>
                <a:gd name="T56" fmla="*/ 14 w 60"/>
                <a:gd name="T57" fmla="*/ 78 h 106"/>
                <a:gd name="T58" fmla="*/ 14 w 60"/>
                <a:gd name="T59" fmla="*/ 70 h 106"/>
                <a:gd name="T60" fmla="*/ 0 w 60"/>
                <a:gd name="T61" fmla="*/ 70 h 10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0"/>
                <a:gd name="T94" fmla="*/ 0 h 106"/>
                <a:gd name="T95" fmla="*/ 60 w 60"/>
                <a:gd name="T96" fmla="*/ 106 h 10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0" h="106">
                  <a:moveTo>
                    <a:pt x="0" y="70"/>
                  </a:moveTo>
                  <a:lnTo>
                    <a:pt x="0" y="82"/>
                  </a:lnTo>
                  <a:lnTo>
                    <a:pt x="2" y="90"/>
                  </a:lnTo>
                  <a:lnTo>
                    <a:pt x="6" y="98"/>
                  </a:lnTo>
                  <a:lnTo>
                    <a:pt x="10" y="102"/>
                  </a:lnTo>
                  <a:lnTo>
                    <a:pt x="16" y="104"/>
                  </a:lnTo>
                  <a:lnTo>
                    <a:pt x="22" y="106"/>
                  </a:lnTo>
                  <a:lnTo>
                    <a:pt x="30" y="106"/>
                  </a:lnTo>
                  <a:lnTo>
                    <a:pt x="40" y="106"/>
                  </a:lnTo>
                  <a:lnTo>
                    <a:pt x="50" y="100"/>
                  </a:lnTo>
                  <a:lnTo>
                    <a:pt x="54" y="96"/>
                  </a:lnTo>
                  <a:lnTo>
                    <a:pt x="58" y="92"/>
                  </a:lnTo>
                  <a:lnTo>
                    <a:pt x="60" y="84"/>
                  </a:lnTo>
                  <a:lnTo>
                    <a:pt x="60" y="76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46" y="76"/>
                  </a:lnTo>
                  <a:lnTo>
                    <a:pt x="46" y="84"/>
                  </a:lnTo>
                  <a:lnTo>
                    <a:pt x="42" y="90"/>
                  </a:lnTo>
                  <a:lnTo>
                    <a:pt x="38" y="94"/>
                  </a:lnTo>
                  <a:lnTo>
                    <a:pt x="30" y="94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330" name="Freeform 790"/>
            <p:cNvSpPr>
              <a:spLocks/>
            </p:cNvSpPr>
            <p:nvPr/>
          </p:nvSpPr>
          <p:spPr bwMode="auto">
            <a:xfrm>
              <a:off x="1930" y="2362"/>
              <a:ext cx="100" cy="104"/>
            </a:xfrm>
            <a:custGeom>
              <a:avLst/>
              <a:gdLst>
                <a:gd name="T0" fmla="*/ 100 w 100"/>
                <a:gd name="T1" fmla="*/ 104 h 104"/>
                <a:gd name="T2" fmla="*/ 100 w 100"/>
                <a:gd name="T3" fmla="*/ 0 h 104"/>
                <a:gd name="T4" fmla="*/ 80 w 100"/>
                <a:gd name="T5" fmla="*/ 0 h 104"/>
                <a:gd name="T6" fmla="*/ 50 w 100"/>
                <a:gd name="T7" fmla="*/ 88 h 104"/>
                <a:gd name="T8" fmla="*/ 50 w 100"/>
                <a:gd name="T9" fmla="*/ 88 h 104"/>
                <a:gd name="T10" fmla="*/ 20 w 100"/>
                <a:gd name="T11" fmla="*/ 0 h 104"/>
                <a:gd name="T12" fmla="*/ 0 w 100"/>
                <a:gd name="T13" fmla="*/ 0 h 104"/>
                <a:gd name="T14" fmla="*/ 0 w 100"/>
                <a:gd name="T15" fmla="*/ 104 h 104"/>
                <a:gd name="T16" fmla="*/ 14 w 100"/>
                <a:gd name="T17" fmla="*/ 104 h 104"/>
                <a:gd name="T18" fmla="*/ 14 w 100"/>
                <a:gd name="T19" fmla="*/ 44 h 104"/>
                <a:gd name="T20" fmla="*/ 14 w 100"/>
                <a:gd name="T21" fmla="*/ 44 h 104"/>
                <a:gd name="T22" fmla="*/ 14 w 100"/>
                <a:gd name="T23" fmla="*/ 18 h 104"/>
                <a:gd name="T24" fmla="*/ 14 w 100"/>
                <a:gd name="T25" fmla="*/ 18 h 104"/>
                <a:gd name="T26" fmla="*/ 44 w 100"/>
                <a:gd name="T27" fmla="*/ 104 h 104"/>
                <a:gd name="T28" fmla="*/ 56 w 100"/>
                <a:gd name="T29" fmla="*/ 104 h 104"/>
                <a:gd name="T30" fmla="*/ 86 w 100"/>
                <a:gd name="T31" fmla="*/ 18 h 104"/>
                <a:gd name="T32" fmla="*/ 86 w 100"/>
                <a:gd name="T33" fmla="*/ 18 h 104"/>
                <a:gd name="T34" fmla="*/ 86 w 100"/>
                <a:gd name="T35" fmla="*/ 18 h 104"/>
                <a:gd name="T36" fmla="*/ 86 w 100"/>
                <a:gd name="T37" fmla="*/ 44 h 104"/>
                <a:gd name="T38" fmla="*/ 86 w 100"/>
                <a:gd name="T39" fmla="*/ 104 h 104"/>
                <a:gd name="T40" fmla="*/ 100 w 100"/>
                <a:gd name="T41" fmla="*/ 104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0"/>
                <a:gd name="T64" fmla="*/ 0 h 104"/>
                <a:gd name="T65" fmla="*/ 100 w 100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0" h="104">
                  <a:moveTo>
                    <a:pt x="100" y="104"/>
                  </a:moveTo>
                  <a:lnTo>
                    <a:pt x="100" y="0"/>
                  </a:lnTo>
                  <a:lnTo>
                    <a:pt x="80" y="0"/>
                  </a:lnTo>
                  <a:lnTo>
                    <a:pt x="50" y="88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4" y="104"/>
                  </a:lnTo>
                  <a:lnTo>
                    <a:pt x="14" y="44"/>
                  </a:lnTo>
                  <a:lnTo>
                    <a:pt x="14" y="18"/>
                  </a:lnTo>
                  <a:lnTo>
                    <a:pt x="44" y="104"/>
                  </a:lnTo>
                  <a:lnTo>
                    <a:pt x="56" y="104"/>
                  </a:lnTo>
                  <a:lnTo>
                    <a:pt x="86" y="18"/>
                  </a:lnTo>
                  <a:lnTo>
                    <a:pt x="86" y="44"/>
                  </a:lnTo>
                  <a:lnTo>
                    <a:pt x="86" y="104"/>
                  </a:lnTo>
                  <a:lnTo>
                    <a:pt x="100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pitchFamily="-8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pitchFamily="-83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69070</TotalTime>
  <Words>3625</Words>
  <Application>Microsoft Macintosh PowerPoint</Application>
  <PresentationFormat>On-screen Show (4:3)</PresentationFormat>
  <Paragraphs>998</Paragraphs>
  <Slides>62</Slides>
  <Notes>31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Default Design</vt:lpstr>
      <vt:lpstr>Dryad and DryadLINQ</vt:lpstr>
      <vt:lpstr>Distributed Data-Parallel Programming using Dryad</vt:lpstr>
      <vt:lpstr>Dryad goals</vt:lpstr>
      <vt:lpstr>A typical data-intensive query (Quick Skim)</vt:lpstr>
      <vt:lpstr>Steps in the query</vt:lpstr>
      <vt:lpstr>Serial execution</vt:lpstr>
      <vt:lpstr>Parallel execution</vt:lpstr>
      <vt:lpstr>How does Dryad fit in?</vt:lpstr>
      <vt:lpstr>Runtime</vt:lpstr>
      <vt:lpstr>Job = Directed Acyclic Graph</vt:lpstr>
      <vt:lpstr>What’s wrong with MapReduce?</vt:lpstr>
      <vt:lpstr>What’s wrong with Map+Reduce?</vt:lpstr>
      <vt:lpstr>How about Map+Reduce+Join+…?</vt:lpstr>
      <vt:lpstr>How about Map+Reduce+Join+…?</vt:lpstr>
      <vt:lpstr>Graph complexity composes</vt:lpstr>
      <vt:lpstr>Scheduler state machine</vt:lpstr>
      <vt:lpstr>Dryad DAG architecture</vt:lpstr>
      <vt:lpstr>Some Case Studies (Take a peek offline)</vt:lpstr>
      <vt:lpstr>DryadLINQ A System for General-Purpose Distributed Data-Parallel Computing</vt:lpstr>
      <vt:lpstr>Distributed Data-Parallel Computing</vt:lpstr>
      <vt:lpstr>  DryadLINQ Overview </vt:lpstr>
      <vt:lpstr>LINQ</vt:lpstr>
      <vt:lpstr>LINQ System Architecture</vt:lpstr>
      <vt:lpstr>Recall: Dryad Architecture</vt:lpstr>
      <vt:lpstr>A Simple LINQ Example: Word Count</vt:lpstr>
      <vt:lpstr>Word Count in DryadLINQ</vt:lpstr>
      <vt:lpstr>Distributed Execution of Word Count</vt:lpstr>
      <vt:lpstr>DryadLINQ System Architecture</vt:lpstr>
      <vt:lpstr>DryadLINQ Internals</vt:lpstr>
      <vt:lpstr>Execution Plan for Word Count</vt:lpstr>
      <vt:lpstr>Execution Plan for Word Count</vt:lpstr>
      <vt:lpstr>MapReduce in DryadLINQ</vt:lpstr>
      <vt:lpstr>Map-Reduce Plan (When reduce is combiner-enabled)</vt:lpstr>
      <vt:lpstr>PageRank: A more complex example (Take a peek offline)</vt:lpstr>
      <vt:lpstr>LINQ System Architecture</vt:lpstr>
      <vt:lpstr>Combining with PLINQ</vt:lpstr>
      <vt:lpstr>Combining with LINQ-to-SQL</vt:lpstr>
      <vt:lpstr>Software Stack</vt:lpstr>
      <vt:lpstr>Future Directions</vt:lpstr>
      <vt:lpstr>Dryad Case Studies</vt:lpstr>
      <vt:lpstr>SkyServer DB Query</vt:lpstr>
      <vt:lpstr>SkyServer DB query</vt:lpstr>
      <vt:lpstr>Slide 43</vt:lpstr>
      <vt:lpstr>Slide 44</vt:lpstr>
      <vt:lpstr>Slide 45</vt:lpstr>
      <vt:lpstr>Query histogram computation</vt:lpstr>
      <vt:lpstr>Naïve histogram topology</vt:lpstr>
      <vt:lpstr>Efficient histogram topology</vt:lpstr>
      <vt:lpstr>Slide 49</vt:lpstr>
      <vt:lpstr>Slide 50</vt:lpstr>
      <vt:lpstr>Slide 51</vt:lpstr>
      <vt:lpstr>Slide 52</vt:lpstr>
      <vt:lpstr>Slide 53</vt:lpstr>
      <vt:lpstr>Slide 54</vt:lpstr>
      <vt:lpstr>Final histogram refinement</vt:lpstr>
      <vt:lpstr>Optimizing Dryad applications</vt:lpstr>
      <vt:lpstr>DryadLINQ: PageRank example</vt:lpstr>
      <vt:lpstr>An Example: PageRank</vt:lpstr>
      <vt:lpstr>One PageRank Step in DryadLINQ</vt:lpstr>
      <vt:lpstr>The Complete PageRank Program</vt:lpstr>
      <vt:lpstr>One Iteration PageRank</vt:lpstr>
      <vt:lpstr>Multi-Iteration PageRank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DryadLINQ: Making Large-Scale Distributed Computing Simple</dc:title>
  <dc:creator>yuanbyu</dc:creator>
  <cp:lastModifiedBy>Aditya Akella</cp:lastModifiedBy>
  <cp:revision>2174</cp:revision>
  <cp:lastPrinted>2012-09-21T14:57:29Z</cp:lastPrinted>
  <dcterms:created xsi:type="dcterms:W3CDTF">2012-09-21T14:55:32Z</dcterms:created>
  <dcterms:modified xsi:type="dcterms:W3CDTF">2012-09-21T15:42:16Z</dcterms:modified>
</cp:coreProperties>
</file>