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70" r:id="rId5"/>
    <p:sldId id="271" r:id="rId6"/>
    <p:sldId id="273" r:id="rId7"/>
    <p:sldId id="272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5238" autoAdjust="0"/>
  </p:normalViewPr>
  <p:slideViewPr>
    <p:cSldViewPr snapToGrid="0" snapToObjects="1">
      <p:cViewPr varScale="1">
        <p:scale>
          <a:sx n="109" d="100"/>
          <a:sy n="109" d="100"/>
        </p:scale>
        <p:origin x="-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38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53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543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569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999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47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800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1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266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61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44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6B23-5450-BF46-9DCE-62A2773CDF7C}" type="datetimeFigureOut">
              <a:rPr lang="en-US" smtClean="0"/>
              <a:pPr/>
              <a:t>10/22/11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6EFA-47EB-7547-A337-FF55B42F3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999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945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 smtClean="0"/>
              <a:t>FlumeJava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Easy, Efficient Data-Parallel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23057"/>
            <a:ext cx="6400800" cy="229651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Google @PLDI’10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Mosharaf Chowdhury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35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Efficient data-parallel pipelines</a:t>
            </a:r>
            <a:endParaRPr lang="en-US" dirty="0"/>
          </a:p>
          <a:p>
            <a:pPr lvl="1"/>
            <a:r>
              <a:rPr lang="en-US" dirty="0" smtClean="0"/>
              <a:t>Chain of MapReduce programs</a:t>
            </a:r>
            <a:endParaRPr lang="en-US" dirty="0"/>
          </a:p>
          <a:p>
            <a:pPr lvl="1"/>
            <a:r>
              <a:rPr lang="en-US" dirty="0" smtClean="0"/>
              <a:t>Iterative jobs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Exposes a </a:t>
            </a:r>
            <a:r>
              <a:rPr lang="en-US" i="1" dirty="0" smtClean="0"/>
              <a:t>limited set of parallel operations</a:t>
            </a:r>
            <a:r>
              <a:rPr lang="en-US" dirty="0" smtClean="0"/>
              <a:t> on </a:t>
            </a:r>
            <a:r>
              <a:rPr lang="en-US" i="1" dirty="0" smtClean="0"/>
              <a:t>immutable parallel collections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02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Expressiveness</a:t>
            </a:r>
          </a:p>
          <a:p>
            <a:r>
              <a:rPr lang="en-US" b="1" dirty="0" smtClean="0"/>
              <a:t>Abstractions</a:t>
            </a:r>
          </a:p>
          <a:p>
            <a:pPr lvl="1"/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Implementation strategy</a:t>
            </a:r>
            <a:endParaRPr lang="en-US" dirty="0"/>
          </a:p>
          <a:p>
            <a:r>
              <a:rPr lang="en-US" b="1" dirty="0" smtClean="0"/>
              <a:t>Performance</a:t>
            </a:r>
          </a:p>
          <a:p>
            <a:pPr lvl="1"/>
            <a:r>
              <a:rPr lang="en-US" dirty="0" smtClean="0"/>
              <a:t>Lazy evaluation</a:t>
            </a:r>
          </a:p>
          <a:p>
            <a:pPr lvl="1"/>
            <a:r>
              <a:rPr lang="en-US" dirty="0" smtClean="0"/>
              <a:t>Dynamic optimization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Usability </a:t>
            </a:r>
            <a:r>
              <a:rPr lang="en-US" b="1" dirty="0"/>
              <a:t>&amp; </a:t>
            </a:r>
            <a:r>
              <a:rPr lang="en-US" b="1" dirty="0" smtClean="0"/>
              <a:t>deployability</a:t>
            </a:r>
          </a:p>
          <a:p>
            <a:pPr lvl="1"/>
            <a:r>
              <a:rPr lang="en-US" dirty="0" smtClean="0"/>
              <a:t>Implemented as a Java library</a:t>
            </a:r>
          </a:p>
          <a:p>
            <a:pPr lvl="1"/>
            <a:r>
              <a:rPr lang="en-US" dirty="0" smtClean="0"/>
              <a:t>Inspired by the failure of Lumberjack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52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FlumeJava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8524" y="2287812"/>
            <a:ext cx="1783134" cy="1200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a Java program using the FlumeJava library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35795" y="2509634"/>
            <a:ext cx="2213695" cy="7568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Console"/>
                <a:cs typeface="Lucida Console"/>
              </a:rPr>
              <a:t>FlumeJava.run();</a:t>
            </a:r>
            <a:endParaRPr lang="en-US" sz="1600" dirty="0">
              <a:latin typeface="Lucida Console"/>
              <a:cs typeface="Lucida Console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97562" y="2379150"/>
            <a:ext cx="1591774" cy="1017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0639" y="4462537"/>
            <a:ext cx="1365620" cy="643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55191" y="2722757"/>
            <a:ext cx="461005" cy="3305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43023" y="2722757"/>
            <a:ext cx="461005" cy="3305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15136" y="3581773"/>
            <a:ext cx="356627" cy="6785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2370" y="2030628"/>
            <a:ext cx="452307" cy="452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283575" y="2256941"/>
            <a:ext cx="452307" cy="452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6271408" y="2183028"/>
            <a:ext cx="452307" cy="452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6384485" y="4236224"/>
            <a:ext cx="452307" cy="452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74495" y="45582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062389"/>
            <a:ext cx="5340701" cy="1569660"/>
          </a:xfrm>
          <a:prstGeom prst="wedgeRectCallout">
            <a:avLst>
              <a:gd name="adj1" fmla="val -29139"/>
              <a:gd name="adj2" fmla="val -860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Lucida Console"/>
                <a:cs typeface="Lucida Console"/>
              </a:rPr>
              <a:t>PCollection</a:t>
            </a:r>
            <a:r>
              <a:rPr lang="en-US" sz="1200" dirty="0">
                <a:latin typeface="Lucida Console"/>
                <a:cs typeface="Lucida Console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lang="en-US" sz="1200" dirty="0">
                <a:latin typeface="Lucida Console"/>
                <a:cs typeface="Lucida Console"/>
              </a:rPr>
              <a:t>&gt; words = </a:t>
            </a:r>
          </a:p>
          <a:p>
            <a:r>
              <a:rPr lang="en-US" sz="1200" dirty="0">
                <a:latin typeface="Lucida Console"/>
                <a:cs typeface="Lucida Console"/>
              </a:rPr>
              <a:t>  </a:t>
            </a:r>
            <a:r>
              <a:rPr lang="en-US" sz="1200" dirty="0" err="1">
                <a:latin typeface="Lucida Console"/>
                <a:cs typeface="Lucida Console"/>
              </a:rPr>
              <a:t>lines.</a:t>
            </a:r>
            <a:r>
              <a:rPr lang="en-US" sz="1200" b="1" i="1" dirty="0" err="1">
                <a:latin typeface="Lucida Console"/>
                <a:cs typeface="Lucida Console"/>
              </a:rPr>
              <a:t>parallelDo</a:t>
            </a:r>
            <a:r>
              <a:rPr lang="en-US" sz="1200" dirty="0">
                <a:latin typeface="Lucida Console"/>
                <a:cs typeface="Lucida Console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new</a:t>
            </a:r>
            <a:r>
              <a:rPr lang="en-US" sz="1200" dirty="0">
                <a:latin typeface="Lucida Console"/>
                <a:cs typeface="Lucida Console"/>
              </a:rPr>
              <a:t> </a:t>
            </a:r>
            <a:r>
              <a:rPr lang="en-US" sz="1200" dirty="0" err="1">
                <a:latin typeface="Lucida Console"/>
                <a:cs typeface="Lucida Console"/>
              </a:rPr>
              <a:t>DoFn</a:t>
            </a:r>
            <a:r>
              <a:rPr lang="en-US" sz="1200" dirty="0">
                <a:latin typeface="Lucida Console"/>
                <a:cs typeface="Lucida Console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lang="en-US" sz="1200" dirty="0" smtClean="0">
                <a:latin typeface="Lucida Console"/>
                <a:cs typeface="Lucida Console"/>
              </a:rPr>
              <a:t>, </a:t>
            </a:r>
            <a:r>
              <a:rPr lang="en-US" sz="1200" dirty="0" smtClean="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lang="en-US" sz="1200" dirty="0">
                <a:latin typeface="Lucida Console"/>
                <a:cs typeface="Lucida Console"/>
              </a:rPr>
              <a:t>&gt;() {</a:t>
            </a:r>
          </a:p>
          <a:p>
            <a:r>
              <a:rPr lang="en-US" sz="1200" dirty="0">
                <a:latin typeface="Lucida Console"/>
                <a:cs typeface="Lucida Console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void</a:t>
            </a:r>
            <a:r>
              <a:rPr lang="en-US" sz="1200" dirty="0">
                <a:latin typeface="Lucida Console"/>
                <a:cs typeface="Lucida Console"/>
              </a:rPr>
              <a:t> process(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lang="en-US" sz="1200" dirty="0">
                <a:latin typeface="Lucida Console"/>
                <a:cs typeface="Lucida Console"/>
              </a:rPr>
              <a:t> line, </a:t>
            </a:r>
            <a:r>
              <a:rPr lang="en-US" sz="1200" dirty="0" err="1">
                <a:latin typeface="Lucida Console"/>
                <a:cs typeface="Lucida Console"/>
              </a:rPr>
              <a:t>EmitFn</a:t>
            </a:r>
            <a:r>
              <a:rPr lang="en-US" sz="1200" dirty="0">
                <a:latin typeface="Lucida Console"/>
                <a:cs typeface="Lucida Console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lang="en-US" sz="1200" dirty="0">
                <a:latin typeface="Lucida Console"/>
                <a:cs typeface="Lucida Console"/>
              </a:rPr>
              <a:t>&gt; </a:t>
            </a:r>
            <a:r>
              <a:rPr lang="en-US" sz="1200" dirty="0" err="1">
                <a:latin typeface="Lucida Console"/>
                <a:cs typeface="Lucida Console"/>
              </a:rPr>
              <a:t>emitFn</a:t>
            </a:r>
            <a:r>
              <a:rPr lang="en-US" sz="1200" dirty="0">
                <a:latin typeface="Lucida Console"/>
                <a:cs typeface="Lucida Console"/>
              </a:rPr>
              <a:t>) { </a:t>
            </a:r>
          </a:p>
          <a:p>
            <a:r>
              <a:rPr lang="en-US" sz="1200" dirty="0">
                <a:latin typeface="Lucida Console"/>
                <a:cs typeface="Lucida Console"/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for</a:t>
            </a:r>
            <a:r>
              <a:rPr lang="en-US" sz="1200" dirty="0">
                <a:latin typeface="Lucida Console"/>
                <a:cs typeface="Lucida Console"/>
              </a:rPr>
              <a:t> (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lang="en-US" sz="1200" dirty="0">
                <a:latin typeface="Lucida Console"/>
                <a:cs typeface="Lucida Console"/>
              </a:rPr>
              <a:t> word : </a:t>
            </a:r>
            <a:r>
              <a:rPr lang="en-US" sz="1200" dirty="0" err="1">
                <a:latin typeface="Lucida Console"/>
                <a:cs typeface="Lucida Console"/>
              </a:rPr>
              <a:t>splitIntoWords</a:t>
            </a:r>
            <a:r>
              <a:rPr lang="en-US" sz="1200" dirty="0">
                <a:latin typeface="Lucida Console"/>
                <a:cs typeface="Lucida Console"/>
              </a:rPr>
              <a:t>(line)) {</a:t>
            </a:r>
          </a:p>
          <a:p>
            <a:r>
              <a:rPr lang="en-US" sz="1200" dirty="0">
                <a:latin typeface="Lucida Console"/>
                <a:cs typeface="Lucida Console"/>
              </a:rPr>
              <a:t>        </a:t>
            </a:r>
            <a:r>
              <a:rPr lang="en-US" sz="1200" dirty="0" err="1">
                <a:latin typeface="Lucida Console"/>
                <a:cs typeface="Lucida Console"/>
              </a:rPr>
              <a:t>emitFn.emit</a:t>
            </a:r>
            <a:r>
              <a:rPr lang="en-US" sz="1200" dirty="0">
                <a:latin typeface="Lucida Console"/>
                <a:cs typeface="Lucida Console"/>
              </a:rPr>
              <a:t>(word); </a:t>
            </a:r>
          </a:p>
          <a:p>
            <a:r>
              <a:rPr lang="en-US" sz="1200" dirty="0">
                <a:latin typeface="Lucida Console"/>
                <a:cs typeface="Lucida Console"/>
              </a:rPr>
              <a:t>      }</a:t>
            </a:r>
          </a:p>
          <a:p>
            <a:r>
              <a:rPr lang="en-US" sz="1200" dirty="0">
                <a:latin typeface="Lucida Console"/>
                <a:cs typeface="Lucida Console"/>
              </a:rPr>
              <a:t>    }</a:t>
            </a:r>
          </a:p>
          <a:p>
            <a:r>
              <a:rPr lang="en-US" sz="1200" dirty="0">
                <a:latin typeface="Lucida Console"/>
                <a:cs typeface="Lucida Console"/>
              </a:rPr>
              <a:t>  }, </a:t>
            </a:r>
            <a:r>
              <a:rPr lang="en-US" sz="1200" b="1" i="1" dirty="0" err="1">
                <a:latin typeface="Lucida Console"/>
                <a:cs typeface="Lucida Console"/>
              </a:rPr>
              <a:t>collectionOf</a:t>
            </a:r>
            <a:r>
              <a:rPr lang="en-US" sz="1200" dirty="0">
                <a:latin typeface="Lucida Console"/>
                <a:cs typeface="Lucida Console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Lucida Console"/>
                <a:cs typeface="Lucida Console"/>
              </a:rPr>
              <a:t>strings</a:t>
            </a:r>
            <a:r>
              <a:rPr lang="en-US" sz="1200" dirty="0">
                <a:latin typeface="Lucida Console"/>
                <a:cs typeface="Lucida Console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57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Parallel Collections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PCollection</a:t>
            </a:r>
            <a:r>
              <a:rPr lang="en-US" dirty="0" smtClean="0"/>
              <a:t>&lt;T&gt;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PTable</a:t>
            </a:r>
            <a:r>
              <a:rPr lang="en-US" dirty="0" smtClean="0"/>
              <a:t>&lt;K, V&gt;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 smtClean="0"/>
              <a:t>Data-parallel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Primitives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parallelDo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combineValues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latten()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Derived 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ount()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</a:t>
            </a:r>
            <a:r>
              <a:rPr lang="en-US" dirty="0" smtClean="0"/>
              <a:t>oin()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op()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MapShuffleCombineReduce</a:t>
            </a:r>
            <a:r>
              <a:rPr lang="en-US" dirty="0" smtClean="0"/>
              <a:t> (MSCR)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8770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Transform combinations of the four primitives into single MapReduce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Generalizes MapReduce</a:t>
            </a:r>
          </a:p>
          <a:p>
            <a:pPr lvl="1"/>
            <a:r>
              <a:rPr lang="en-US" dirty="0" smtClean="0"/>
              <a:t>Multiple reducers/combiners</a:t>
            </a:r>
          </a:p>
          <a:p>
            <a:pPr lvl="1"/>
            <a:r>
              <a:rPr lang="en-US" dirty="0" smtClean="0"/>
              <a:t>Multiple output per reducer</a:t>
            </a:r>
          </a:p>
          <a:p>
            <a:pPr lvl="1"/>
            <a:r>
              <a:rPr lang="en-US" dirty="0" smtClean="0"/>
              <a:t>Pass-through outputs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3317" b="3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7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Optimizer Strategy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22909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Sink </a:t>
            </a:r>
            <a:r>
              <a:rPr lang="en-US" i="1" dirty="0" smtClean="0"/>
              <a:t>flatten</a:t>
            </a:r>
            <a:r>
              <a:rPr lang="en-US" dirty="0" smtClean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Lift </a:t>
            </a:r>
            <a:r>
              <a:rPr lang="en-US" i="1" dirty="0" err="1" smtClean="0"/>
              <a:t>CombineValue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fusion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Fuse </a:t>
            </a:r>
            <a:r>
              <a:rPr lang="en-US" i="1" dirty="0" err="1" smtClean="0"/>
              <a:t>parallelDo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Fuse </a:t>
            </a:r>
            <a:r>
              <a:rPr lang="en-US" i="1" dirty="0" smtClean="0"/>
              <a:t>MSCR</a:t>
            </a:r>
            <a:r>
              <a:rPr lang="en-US" dirty="0" smtClean="0"/>
              <a:t>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5733" y="1535113"/>
            <a:ext cx="2511065" cy="639762"/>
          </a:xfrm>
        </p:spPr>
        <p:txBody>
          <a:bodyPr anchor="ctr"/>
          <a:lstStyle/>
          <a:p>
            <a:r>
              <a:rPr lang="en-US" dirty="0" smtClean="0"/>
              <a:t>Optimizer Output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5733" y="2174876"/>
            <a:ext cx="2511065" cy="352290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MSCR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Flatten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</a:t>
            </a:r>
            <a:endParaRPr lang="en-US" dirty="0"/>
          </a:p>
        </p:txBody>
      </p:sp>
      <p:sp>
        <p:nvSpPr>
          <p:cNvPr id="13" name="Notched Right Arrow 12"/>
          <p:cNvSpPr/>
          <p:nvPr/>
        </p:nvSpPr>
        <p:spPr>
          <a:xfrm>
            <a:off x="3853304" y="3349079"/>
            <a:ext cx="2026683" cy="1174352"/>
          </a:xfrm>
          <a:prstGeom prst="notch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95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or Miss?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97048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Sizable reduction in SLOC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 err="1" smtClean="0"/>
              <a:t>Sawzall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5x reduction in average number of stages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Faster than other approaches</a:t>
            </a:r>
          </a:p>
          <a:p>
            <a:pPr lvl="1"/>
            <a:r>
              <a:rPr lang="en-US" dirty="0" smtClean="0"/>
              <a:t>Except for Hand-optimized MapReduce chains</a:t>
            </a:r>
          </a:p>
          <a:p>
            <a:pPr lvl="1"/>
            <a:endParaRPr lang="en-US" dirty="0"/>
          </a:p>
          <a:p>
            <a:r>
              <a:rPr lang="en-US" dirty="0" smtClean="0"/>
              <a:t>319 users over a year period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63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275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FlumeJava  Easy, Efficient Data-Parallel Pipelines</vt:lpstr>
      <vt:lpstr>Problem</vt:lpstr>
      <vt:lpstr>Goals</vt:lpstr>
      <vt:lpstr>FlumeJava Workflow</vt:lpstr>
      <vt:lpstr>Core Abstractions</vt:lpstr>
      <vt:lpstr>MapShuffleCombineReduce (MSCR)</vt:lpstr>
      <vt:lpstr>Optimization</vt:lpstr>
      <vt:lpstr>Hit or Miss?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Ion Stoica</cp:lastModifiedBy>
  <cp:revision>138</cp:revision>
  <dcterms:created xsi:type="dcterms:W3CDTF">2011-10-23T06:37:22Z</dcterms:created>
  <dcterms:modified xsi:type="dcterms:W3CDTF">2011-10-23T06:38:17Z</dcterms:modified>
</cp:coreProperties>
</file>