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8" r:id="rId14"/>
    <p:sldId id="259" r:id="rId15"/>
    <p:sldId id="260" r:id="rId16"/>
    <p:sldId id="264" r:id="rId17"/>
    <p:sldId id="261" r:id="rId18"/>
    <p:sldId id="262" r:id="rId19"/>
    <p:sldId id="263" r:id="rId20"/>
    <p:sldId id="265" r:id="rId21"/>
    <p:sldId id="26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4356-AD83-DE42-9CAE-6AB20C0ED565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51BC-36B9-B046-AF9C-95B6E8828B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 Abstractions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20</a:t>
            </a:r>
          </a:p>
          <a:p>
            <a:r>
              <a:rPr lang="en-US" dirty="0" smtClean="0"/>
              <a:t>Aditya Akella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50" y="1600200"/>
            <a:ext cx="4165778" cy="5257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 </a:t>
            </a:r>
            <a:r>
              <a:rPr lang="en-US" dirty="0"/>
              <a:t>and S identical.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Deny </a:t>
            </a:r>
            <a:r>
              <a:rPr lang="en-US" dirty="0"/>
              <a:t>overrides </a:t>
            </a:r>
            <a:r>
              <a:rPr lang="en-US" dirty="0" smtClean="0"/>
              <a:t>Allow.</a:t>
            </a:r>
          </a:p>
          <a:p>
            <a:r>
              <a:rPr lang="en-US" dirty="0" smtClean="0"/>
              <a:t>GMB </a:t>
            </a:r>
            <a:r>
              <a:rPr lang="en-US" dirty="0"/>
              <a:t>combines as </a:t>
            </a:r>
            <a:r>
              <a:rPr lang="en-US" b="1" dirty="0"/>
              <a:t>max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Child </a:t>
            </a:r>
            <a:r>
              <a:rPr lang="en-US" dirty="0"/>
              <a:t>overrides Parent for Access Control GMB combines as </a:t>
            </a:r>
            <a:r>
              <a:rPr lang="en-US" b="1" dirty="0"/>
              <a:t>max 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    </a:t>
            </a:r>
          </a:p>
        </p:txBody>
      </p:sp>
      <p:pic>
        <p:nvPicPr>
          <p:cNvPr id="4" name="Picture 3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3408"/>
            <a:ext cx="4065255" cy="4722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466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Only Requirements: </a:t>
            </a:r>
            <a:r>
              <a:rPr lang="en-US" sz="2800" dirty="0" smtClean="0"/>
              <a:t>Associative, </a:t>
            </a:r>
            <a:r>
              <a:rPr lang="en-US" sz="2800" b="1" dirty="0" smtClean="0"/>
              <a:t>0-identity 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 and PANE</a:t>
            </a:r>
            <a:endParaRPr lang="en-US" dirty="0"/>
          </a:p>
        </p:txBody>
      </p:sp>
      <p:pic>
        <p:nvPicPr>
          <p:cNvPr id="5" name="Picture 4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0907"/>
            <a:ext cx="8060353" cy="50862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of PANE + HFT?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rcRect l="1068" t="2388" r="1068" b="2388"/>
          <a:stretch>
            <a:fillRect/>
          </a:stretch>
        </p:blipFill>
        <p:spPr>
          <a:xfrm>
            <a:off x="1104918" y="1708283"/>
            <a:ext cx="6934164" cy="430979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isolation</a:t>
            </a:r>
          </a:p>
          <a:p>
            <a:r>
              <a:rPr lang="en-US" dirty="0" smtClean="0"/>
              <a:t>Physical isolation</a:t>
            </a:r>
          </a:p>
          <a:p>
            <a:r>
              <a:rPr lang="en-US" dirty="0" smtClean="0"/>
              <a:t>Control isolation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VLANs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obviously bad (why?)</a:t>
            </a:r>
            <a:endParaRPr lang="en-US" dirty="0" smtClean="0"/>
          </a:p>
          <a:p>
            <a:r>
              <a:rPr lang="en-US" dirty="0" err="1" smtClean="0"/>
              <a:t>Flowvisor</a:t>
            </a:r>
            <a:endParaRPr lang="en-US" dirty="0" smtClean="0"/>
          </a:p>
          <a:p>
            <a:r>
              <a:rPr lang="en-US" dirty="0" smtClean="0"/>
              <a:t>“Splendid”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Flowvisor</a:t>
            </a:r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7" y="1779526"/>
            <a:ext cx="6236291" cy="4073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1355" y="270606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Intercepts/analyzes/</a:t>
            </a:r>
            <a:br>
              <a:rPr lang="en-US" dirty="0" smtClean="0"/>
            </a:br>
            <a:r>
              <a:rPr lang="en-US" dirty="0" smtClean="0"/>
              <a:t>multiplexes events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5534757" y="3017579"/>
            <a:ext cx="1056599" cy="1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 in Splendid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isolation </a:t>
            </a:r>
            <a:r>
              <a:rPr lang="en-US" b="1" dirty="0"/>
              <a:t>part of the language.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dirty="0"/>
              <a:t>For </a:t>
            </a:r>
            <a:r>
              <a:rPr lang="en-US" i="1" dirty="0"/>
              <a:t>security </a:t>
            </a:r>
            <a:r>
              <a:rPr lang="en-US" dirty="0"/>
              <a:t>and </a:t>
            </a:r>
            <a:r>
              <a:rPr lang="en-US" i="1" dirty="0"/>
              <a:t>modularity. </a:t>
            </a:r>
            <a:endParaRPr lang="en-US" dirty="0" smtClean="0"/>
          </a:p>
          <a:p>
            <a:r>
              <a:rPr lang="en-US" dirty="0" smtClean="0"/>
              <a:t>Give </a:t>
            </a:r>
            <a:r>
              <a:rPr lang="en-US" dirty="0"/>
              <a:t>each client a </a:t>
            </a:r>
            <a:r>
              <a:rPr lang="en-US" b="1" dirty="0"/>
              <a:t>slice </a:t>
            </a:r>
            <a:r>
              <a:rPr lang="en-US" dirty="0"/>
              <a:t>of the network which they can assume complete control over, as if they were alone on the network.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set of slices and a policy for each slice, </a:t>
            </a:r>
            <a:r>
              <a:rPr lang="en-US" b="1" dirty="0"/>
              <a:t>compile </a:t>
            </a:r>
            <a:r>
              <a:rPr lang="en-US" dirty="0"/>
              <a:t>them into one </a:t>
            </a:r>
            <a:r>
              <a:rPr lang="en-US" dirty="0" smtClean="0"/>
              <a:t>whole</a:t>
            </a:r>
            <a:r>
              <a:rPr lang="en-US" dirty="0"/>
              <a:t> </a:t>
            </a:r>
            <a:r>
              <a:rPr lang="en-US" dirty="0" smtClean="0"/>
              <a:t>network </a:t>
            </a:r>
            <a:r>
              <a:rPr lang="en-US" dirty="0"/>
              <a:t>program that enforces </a:t>
            </a:r>
            <a:r>
              <a:rPr lang="en-US" dirty="0" smtClean="0"/>
              <a:t>isolation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37" b="-1037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2" y="1277826"/>
            <a:ext cx="7655296" cy="4792268"/>
          </a:xfrm>
          <a:prstGeom prst="rect">
            <a:avLst/>
          </a:prstGeom>
        </p:spPr>
      </p:pic>
      <p:pic>
        <p:nvPicPr>
          <p:cNvPr id="5" name="Picture 4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2" y="5741231"/>
            <a:ext cx="7419489" cy="1058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4924" y="5522518"/>
            <a:ext cx="16222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Outgoing </a:t>
            </a:r>
            <a:r>
              <a:rPr lang="en-US" dirty="0" err="1" smtClean="0"/>
              <a:t>pkts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beyond defining a virtual network, configuring specific network functions</a:t>
            </a:r>
          </a:p>
          <a:p>
            <a:r>
              <a:rPr lang="en-US" dirty="0" smtClean="0"/>
              <a:t>Application interface</a:t>
            </a:r>
          </a:p>
          <a:p>
            <a:pPr lvl="1"/>
            <a:r>
              <a:rPr lang="en-US" dirty="0" smtClean="0"/>
              <a:t>PANE: Participatory networking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HFT: Delegation and conflict resolution</a:t>
            </a:r>
          </a:p>
          <a:p>
            <a:pPr lvl="1"/>
            <a:r>
              <a:rPr lang="en-US" dirty="0" smtClean="0"/>
              <a:t>Splendid isolation: Slicing/isolation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549" r="-7247"/>
          <a:stretch>
            <a:fillRect/>
          </a:stretch>
        </p:blipFill>
        <p:spPr>
          <a:xfrm>
            <a:off x="3927871" y="1600200"/>
            <a:ext cx="4758929" cy="4525963"/>
          </a:xfrm>
        </p:spPr>
      </p:pic>
      <p:sp>
        <p:nvSpPr>
          <p:cNvPr id="5" name="Rectangle 4"/>
          <p:cNvSpPr/>
          <p:nvPr/>
        </p:nvSpPr>
        <p:spPr>
          <a:xfrm>
            <a:off x="5052140" y="4124412"/>
            <a:ext cx="396173" cy="873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5050" y="4124412"/>
            <a:ext cx="396173" cy="873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47656" y="5856023"/>
            <a:ext cx="396173" cy="873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862776"/>
            <a:ext cx="3286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 </a:t>
            </a:r>
            <a:r>
              <a:rPr lang="en-US" dirty="0"/>
              <a:t>a set of slices and policies. </a:t>
            </a:r>
            <a:endParaRPr lang="en-US" dirty="0" smtClean="0"/>
          </a:p>
          <a:p>
            <a:r>
              <a:rPr lang="en-US" i="1" dirty="0"/>
              <a:t>(Must be VLAN-­‐independent.)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918001"/>
            <a:ext cx="2973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a single, global</a:t>
            </a:r>
            <a:r>
              <a:rPr lang="en-US" dirty="0" smtClean="0"/>
              <a:t> policy</a:t>
            </a:r>
            <a:br>
              <a:rPr lang="en-US" dirty="0" smtClean="0"/>
            </a:br>
            <a:r>
              <a:rPr lang="en-US" dirty="0" smtClean="0"/>
              <a:t>that enforces isolation.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Splendid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Read-only </a:t>
            </a:r>
            <a:r>
              <a:rPr lang="en-US" dirty="0"/>
              <a:t>slices.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an admin/billing slice that monitors use. </a:t>
            </a:r>
            <a:r>
              <a:rPr lang="en-US" dirty="0" smtClean="0"/>
              <a:t>Isolation </a:t>
            </a:r>
            <a:r>
              <a:rPr lang="en-US" dirty="0"/>
              <a:t>is too </a:t>
            </a:r>
            <a:r>
              <a:rPr lang="en-US" dirty="0" smtClean="0"/>
              <a:t>strong</a:t>
            </a:r>
          </a:p>
          <a:p>
            <a:r>
              <a:rPr lang="en-US" dirty="0" smtClean="0"/>
              <a:t>Isolation </a:t>
            </a:r>
            <a:r>
              <a:rPr lang="en-US" dirty="0"/>
              <a:t>as</a:t>
            </a:r>
            <a:r>
              <a:rPr lang="en-US" dirty="0" smtClean="0"/>
              <a:t> the way to “enforce” program modularity?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Flowvisor</a:t>
            </a:r>
            <a:r>
              <a:rPr lang="en-US" dirty="0" smtClean="0"/>
              <a:t> vs. Splendid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243287" y="3990426"/>
            <a:ext cx="4776861" cy="11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043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Why is FV better?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0030" y="1607821"/>
            <a:ext cx="41104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Why is Splendid better?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Participatory networking and 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PANE: user interface for the network control plane</a:t>
            </a:r>
          </a:p>
          <a:p>
            <a:pPr lvl="1"/>
            <a:r>
              <a:rPr lang="en-US" dirty="0" smtClean="0"/>
              <a:t>End-users, devices or applications</a:t>
            </a:r>
          </a:p>
          <a:p>
            <a:r>
              <a:rPr lang="en-US" dirty="0" smtClean="0"/>
              <a:t>Key components:</a:t>
            </a:r>
          </a:p>
          <a:p>
            <a:pPr lvl="1"/>
            <a:r>
              <a:rPr lang="en-US" dirty="0" smtClean="0"/>
              <a:t>Privilege delegation to reconcile requests and network constraints</a:t>
            </a:r>
          </a:p>
          <a:p>
            <a:pPr lvl="1"/>
            <a:r>
              <a:rPr lang="en-US" dirty="0" smtClean="0"/>
              <a:t>A protocol and API to interaction</a:t>
            </a:r>
          </a:p>
          <a:p>
            <a:pPr lvl="1"/>
            <a:r>
              <a:rPr lang="en-US" dirty="0" smtClean="0"/>
              <a:t>A suitable control logic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Hierarchy of </a:t>
            </a:r>
            <a:r>
              <a:rPr lang="en-US" i="1" dirty="0" smtClean="0"/>
              <a:t>shares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All shares can sub-delegate</a:t>
            </a:r>
          </a:p>
          <a:p>
            <a:pPr lvl="1"/>
            <a:r>
              <a:rPr lang="en-US" dirty="0" smtClean="0"/>
              <a:t>Subsets defined on subset</a:t>
            </a:r>
            <a:br>
              <a:rPr lang="en-US" dirty="0" smtClean="0"/>
            </a:br>
            <a:r>
              <a:rPr lang="en-US" dirty="0" smtClean="0"/>
              <a:t>of parent’s flow group</a:t>
            </a:r>
          </a:p>
          <a:p>
            <a:pPr lvl="1"/>
            <a:r>
              <a:rPr lang="en-US" dirty="0" smtClean="0"/>
              <a:t>May not have more permissive</a:t>
            </a:r>
            <a:br>
              <a:rPr lang="en-US" dirty="0" smtClean="0"/>
            </a:br>
            <a:r>
              <a:rPr lang="en-US" dirty="0" smtClean="0"/>
              <a:t>privileges</a:t>
            </a:r>
          </a:p>
          <a:p>
            <a:pPr lvl="1"/>
            <a:endParaRPr lang="en-US" dirty="0"/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62" y="1600200"/>
            <a:ext cx="3043239" cy="1971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7201" y="2156873"/>
            <a:ext cx="1786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Which speakers can</a:t>
            </a:r>
            <a:br>
              <a:rPr lang="en-US" sz="1400" dirty="0" smtClean="0"/>
            </a:br>
            <a:r>
              <a:rPr lang="en-US" sz="1400" dirty="0" smtClean="0"/>
              <a:t>issue which messages</a:t>
            </a:r>
            <a:br>
              <a:rPr lang="en-US" sz="1400" dirty="0" smtClean="0"/>
            </a:br>
            <a:r>
              <a:rPr lang="en-US" sz="1400" dirty="0" smtClean="0"/>
              <a:t>on which </a:t>
            </a:r>
            <a:r>
              <a:rPr lang="en-US" sz="1400" dirty="0" err="1" smtClean="0"/>
              <a:t>flowgroups</a:t>
            </a:r>
            <a:endParaRPr lang="en-US" sz="1400" dirty="0"/>
          </a:p>
        </p:txBody>
      </p:sp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97" y="3935456"/>
            <a:ext cx="2809789" cy="17811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“API”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5999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Requests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allow/deny, reserve, limit</a:t>
            </a:r>
          </a:p>
          <a:p>
            <a:pPr lvl="1"/>
            <a:r>
              <a:rPr lang="en-US" dirty="0" smtClean="0">
                <a:sym typeface="Wingdings"/>
              </a:rPr>
              <a:t>Could be associated with time</a:t>
            </a:r>
          </a:p>
          <a:p>
            <a:pPr lvl="1"/>
            <a:r>
              <a:rPr lang="en-US" dirty="0" smtClean="0">
                <a:sym typeface="Wingdings"/>
              </a:rPr>
              <a:t>“Come back later”</a:t>
            </a:r>
            <a:endParaRPr lang="en-US" dirty="0" smtClean="0"/>
          </a:p>
          <a:p>
            <a:r>
              <a:rPr lang="en-US" dirty="0" smtClean="0"/>
              <a:t>Hints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for traffic prioritization, future traffic patterns</a:t>
            </a:r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read network state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Accept a message if </a:t>
            </a:r>
          </a:p>
          <a:p>
            <a:pPr lvl="1"/>
            <a:r>
              <a:rPr lang="en-US" dirty="0" smtClean="0"/>
              <a:t>it passes privilege check, </a:t>
            </a:r>
          </a:p>
          <a:p>
            <a:pPr lvl="1"/>
            <a:r>
              <a:rPr lang="en-US" dirty="0" smtClean="0"/>
              <a:t>referenced </a:t>
            </a:r>
            <a:r>
              <a:rPr lang="en-US" dirty="0" err="1" smtClean="0"/>
              <a:t>flowgroup</a:t>
            </a:r>
            <a:r>
              <a:rPr lang="en-US" dirty="0" smtClean="0"/>
              <a:t> is  subset of share’s group, </a:t>
            </a:r>
            <a:endParaRPr lang="en-US" dirty="0"/>
          </a:p>
          <a:p>
            <a:pPr lvl="1"/>
            <a:r>
              <a:rPr lang="en-US" dirty="0" smtClean="0"/>
              <a:t>if the request can co-exist with previously accepted requests</a:t>
            </a:r>
            <a:endParaRPr lang="en-US" dirty="0"/>
          </a:p>
        </p:txBody>
      </p:sp>
      <p:pic>
        <p:nvPicPr>
          <p:cNvPr id="4" name="Picture 3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66" y="2161171"/>
            <a:ext cx="4616834" cy="2006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of privileges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hierarchy of policies</a:t>
            </a:r>
            <a:endParaRPr lang="en-US" dirty="0"/>
          </a:p>
        </p:txBody>
      </p:sp>
      <p:pic>
        <p:nvPicPr>
          <p:cNvPr id="4" name="Picture 3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18" y="2641671"/>
            <a:ext cx="7198096" cy="3717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 resolution operators: node-internal, inter-sibling and parent-child</a:t>
            </a:r>
            <a:endParaRPr lang="en-US" dirty="0"/>
          </a:p>
        </p:txBody>
      </p:sp>
      <p:pic>
        <p:nvPicPr>
          <p:cNvPr id="4" name="Picture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2637892"/>
            <a:ext cx="7252058" cy="37216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Conflict resolution operators: node-internal, inter-sibling and parent-child</a:t>
            </a:r>
            <a:endParaRPr lang="en-US" dirty="0"/>
          </a:p>
        </p:txBody>
      </p:sp>
      <p:pic>
        <p:nvPicPr>
          <p:cNvPr id="8" name="Picture 7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2633472"/>
            <a:ext cx="7365560" cy="3721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5" y="2633472"/>
            <a:ext cx="7087945" cy="372160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HFT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438</Words>
  <Application>Microsoft Macintosh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SDN Abstractions</vt:lpstr>
      <vt:lpstr>Slide 2</vt:lpstr>
      <vt:lpstr>Participatory networking and HFT</vt:lpstr>
      <vt:lpstr>Privilege delegation</vt:lpstr>
      <vt:lpstr>“API”</vt:lpstr>
      <vt:lpstr>HFT</vt:lpstr>
      <vt:lpstr>HFT</vt:lpstr>
      <vt:lpstr>HFT</vt:lpstr>
      <vt:lpstr>Slide 9</vt:lpstr>
      <vt:lpstr>HFT Operators</vt:lpstr>
      <vt:lpstr>HFT and PANE</vt:lpstr>
      <vt:lpstr>Critique of PANE + HFT?</vt:lpstr>
      <vt:lpstr>Isolation</vt:lpstr>
      <vt:lpstr>Slide 14</vt:lpstr>
      <vt:lpstr>Some possibilities</vt:lpstr>
      <vt:lpstr>Flowvisor</vt:lpstr>
      <vt:lpstr>Slices in Splendid</vt:lpstr>
      <vt:lpstr>Slices</vt:lpstr>
      <vt:lpstr>Slices</vt:lpstr>
      <vt:lpstr>Implementation</vt:lpstr>
      <vt:lpstr>Issues with Splendid</vt:lpstr>
      <vt:lpstr>Flowvisor vs. Splendid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Abstractions</dc:title>
  <dc:creator>Aditya Akella</dc:creator>
  <cp:lastModifiedBy>Aditya Akella</cp:lastModifiedBy>
  <cp:revision>7</cp:revision>
  <dcterms:created xsi:type="dcterms:W3CDTF">2012-11-07T14:51:34Z</dcterms:created>
  <dcterms:modified xsi:type="dcterms:W3CDTF">2012-11-07T16:15:24Z</dcterms:modified>
</cp:coreProperties>
</file>