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4" r:id="rId1"/>
  </p:sldMasterIdLst>
  <p:notesMasterIdLst>
    <p:notesMasterId r:id="rId33"/>
  </p:notesMasterIdLst>
  <p:sldIdLst>
    <p:sldId id="256" r:id="rId2"/>
    <p:sldId id="302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90" r:id="rId22"/>
    <p:sldId id="259" r:id="rId23"/>
    <p:sldId id="260" r:id="rId24"/>
    <p:sldId id="261" r:id="rId25"/>
    <p:sldId id="262" r:id="rId26"/>
    <p:sldId id="264" r:id="rId27"/>
    <p:sldId id="263" r:id="rId28"/>
    <p:sldId id="268" r:id="rId29"/>
    <p:sldId id="269" r:id="rId30"/>
    <p:sldId id="270" r:id="rId31"/>
    <p:sldId id="31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3200" autoAdjust="0"/>
  </p:normalViewPr>
  <p:slideViewPr>
    <p:cSldViewPr>
      <p:cViewPr varScale="1">
        <p:scale>
          <a:sx n="99" d="100"/>
          <a:sy n="99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E1D3A-15B5-4E56-A775-F2B286CE04FB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CE22AA-CF04-4A5F-83D9-A4EA69492DA5}">
      <dgm:prSet phldrT="[Text]"/>
      <dgm:spPr/>
      <dgm:t>
        <a:bodyPr/>
        <a:lstStyle/>
        <a:p>
          <a:r>
            <a:rPr lang="en-US" dirty="0" smtClean="0"/>
            <a:t>keyspace</a:t>
          </a:r>
          <a:endParaRPr lang="en-US" dirty="0"/>
        </a:p>
      </dgm:t>
    </dgm:pt>
    <dgm:pt modelId="{0892CD8B-A8F8-483A-9E76-E9A731F34B9C}" type="parTrans" cxnId="{65CECC5C-2EF4-4FF7-997E-CA61AF41272D}">
      <dgm:prSet/>
      <dgm:spPr/>
      <dgm:t>
        <a:bodyPr/>
        <a:lstStyle/>
        <a:p>
          <a:endParaRPr lang="en-US"/>
        </a:p>
      </dgm:t>
    </dgm:pt>
    <dgm:pt modelId="{52F71C03-4EB9-4380-8DF3-9EC0AFDE3741}" type="sibTrans" cxnId="{65CECC5C-2EF4-4FF7-997E-CA61AF41272D}">
      <dgm:prSet/>
      <dgm:spPr/>
      <dgm:t>
        <a:bodyPr/>
        <a:lstStyle/>
        <a:p>
          <a:endParaRPr lang="en-US"/>
        </a:p>
      </dgm:t>
    </dgm:pt>
    <dgm:pt modelId="{D71C543F-E6A6-4C22-BCD2-CA18A1401061}">
      <dgm:prSet phldrT="[Text]"/>
      <dgm:spPr/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B8ED416E-99E6-481E-A812-49076768243B}" type="parTrans" cxnId="{82AFACE8-AE10-4CF0-A132-180B475D8314}">
      <dgm:prSet/>
      <dgm:spPr/>
      <dgm:t>
        <a:bodyPr/>
        <a:lstStyle/>
        <a:p>
          <a:endParaRPr lang="en-US"/>
        </a:p>
      </dgm:t>
    </dgm:pt>
    <dgm:pt modelId="{AA2E03F6-D8FF-4E5D-B95A-B1F0EA2309BD}" type="sibTrans" cxnId="{82AFACE8-AE10-4CF0-A132-180B475D8314}">
      <dgm:prSet/>
      <dgm:spPr/>
      <dgm:t>
        <a:bodyPr/>
        <a:lstStyle/>
        <a:p>
          <a:endParaRPr lang="en-US"/>
        </a:p>
      </dgm:t>
    </dgm:pt>
    <dgm:pt modelId="{ADB9EEF1-2C0C-4BBC-993C-064CBDE32AD5}">
      <dgm:prSet phldrT="[Text]"/>
      <dgm:spPr/>
      <dgm:t>
        <a:bodyPr/>
        <a:lstStyle/>
        <a:p>
          <a:r>
            <a:rPr lang="en-US" dirty="0" smtClean="0"/>
            <a:t>column family</a:t>
          </a:r>
          <a:endParaRPr lang="en-US" dirty="0"/>
        </a:p>
      </dgm:t>
    </dgm:pt>
    <dgm:pt modelId="{1CE59CB7-2CB2-4A18-8601-F839E684B4AD}" type="parTrans" cxnId="{756A97AE-5753-40CF-9065-5C342557BB13}">
      <dgm:prSet/>
      <dgm:spPr/>
      <dgm:t>
        <a:bodyPr/>
        <a:lstStyle/>
        <a:p>
          <a:endParaRPr lang="en-US"/>
        </a:p>
      </dgm:t>
    </dgm:pt>
    <dgm:pt modelId="{7E26536C-11B8-4B1B-BC05-1FF6B3F11DE5}" type="sibTrans" cxnId="{756A97AE-5753-40CF-9065-5C342557BB13}">
      <dgm:prSet/>
      <dgm:spPr/>
      <dgm:t>
        <a:bodyPr/>
        <a:lstStyle/>
        <a:p>
          <a:endParaRPr lang="en-US"/>
        </a:p>
      </dgm:t>
    </dgm:pt>
    <dgm:pt modelId="{A6A90F1D-2FA0-4948-9AF0-E1E495ACA2BB}">
      <dgm:prSet phldrT="[Text]"/>
      <dgm:spPr/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55A8024C-265D-44DB-8633-2708ECACD46D}" type="parTrans" cxnId="{39DD3BC2-37FE-4369-9623-C105370F6DC1}">
      <dgm:prSet/>
      <dgm:spPr/>
      <dgm:t>
        <a:bodyPr/>
        <a:lstStyle/>
        <a:p>
          <a:endParaRPr lang="en-US"/>
        </a:p>
      </dgm:t>
    </dgm:pt>
    <dgm:pt modelId="{2AE429B7-FF14-4955-A7E9-59BF40FB3D2E}" type="sibTrans" cxnId="{39DD3BC2-37FE-4369-9623-C105370F6DC1}">
      <dgm:prSet/>
      <dgm:spPr/>
      <dgm:t>
        <a:bodyPr/>
        <a:lstStyle/>
        <a:p>
          <a:endParaRPr lang="en-US"/>
        </a:p>
      </dgm:t>
    </dgm:pt>
    <dgm:pt modelId="{3A2BF13F-A4A4-4247-A9B4-A2ED58677810}">
      <dgm:prSet phldrT="[Text]"/>
      <dgm:spPr/>
      <dgm:t>
        <a:bodyPr/>
        <a:lstStyle/>
        <a:p>
          <a:r>
            <a:rPr lang="en-US" dirty="0" smtClean="0"/>
            <a:t>column</a:t>
          </a:r>
          <a:endParaRPr lang="en-US" dirty="0"/>
        </a:p>
      </dgm:t>
    </dgm:pt>
    <dgm:pt modelId="{9B73398C-59C1-4D50-96EB-3CAF63AB6209}" type="parTrans" cxnId="{C9EBBEA9-87FB-4B26-9D50-57C8188F9F24}">
      <dgm:prSet/>
      <dgm:spPr/>
      <dgm:t>
        <a:bodyPr/>
        <a:lstStyle/>
        <a:p>
          <a:endParaRPr lang="en-US"/>
        </a:p>
      </dgm:t>
    </dgm:pt>
    <dgm:pt modelId="{DFD7420E-09AC-4FE5-AED7-1ED04B8BF3AF}" type="sibTrans" cxnId="{C9EBBEA9-87FB-4B26-9D50-57C8188F9F24}">
      <dgm:prSet/>
      <dgm:spPr/>
      <dgm:t>
        <a:bodyPr/>
        <a:lstStyle/>
        <a:p>
          <a:endParaRPr lang="en-US"/>
        </a:p>
      </dgm:t>
    </dgm:pt>
    <dgm:pt modelId="{1C96BDE6-C6C1-4A16-9902-718712F94B13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29E348-028D-45EB-A722-BDED292A99D3}" type="parTrans" cxnId="{B9CD591C-7014-476A-93CC-174314095280}">
      <dgm:prSet/>
      <dgm:spPr/>
      <dgm:t>
        <a:bodyPr/>
        <a:lstStyle/>
        <a:p>
          <a:endParaRPr lang="en-US"/>
        </a:p>
      </dgm:t>
    </dgm:pt>
    <dgm:pt modelId="{61956C77-A1FC-4CF7-AB94-9A35C65C07FB}" type="sibTrans" cxnId="{B9CD591C-7014-476A-93CC-174314095280}">
      <dgm:prSet/>
      <dgm:spPr/>
      <dgm:t>
        <a:bodyPr/>
        <a:lstStyle/>
        <a:p>
          <a:endParaRPr lang="en-US"/>
        </a:p>
      </dgm:t>
    </dgm:pt>
    <dgm:pt modelId="{CCCE0C66-2D0A-46FD-B535-556194241400}">
      <dgm:prSet phldrT="[Text]"/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75825808-DE30-48CE-BA21-3C6ADB6A61F9}" type="parTrans" cxnId="{A424F66E-D8E5-4295-AF6E-C1EEC9F1EA1C}">
      <dgm:prSet/>
      <dgm:spPr/>
      <dgm:t>
        <a:bodyPr/>
        <a:lstStyle/>
        <a:p>
          <a:endParaRPr lang="en-US"/>
        </a:p>
      </dgm:t>
    </dgm:pt>
    <dgm:pt modelId="{88B90AF5-B4E9-40E7-ABA4-701397293D4F}" type="sibTrans" cxnId="{A424F66E-D8E5-4295-AF6E-C1EEC9F1EA1C}">
      <dgm:prSet/>
      <dgm:spPr/>
      <dgm:t>
        <a:bodyPr/>
        <a:lstStyle/>
        <a:p>
          <a:endParaRPr lang="en-US"/>
        </a:p>
      </dgm:t>
    </dgm:pt>
    <dgm:pt modelId="{6A844357-D172-44C0-98C6-FD71A59A2CB3}">
      <dgm:prSet phldrT="[Text]"/>
      <dgm:spPr/>
      <dgm:t>
        <a:bodyPr/>
        <a:lstStyle/>
        <a:p>
          <a:r>
            <a:rPr lang="en-US" dirty="0" smtClean="0"/>
            <a:t>timestamp</a:t>
          </a:r>
          <a:endParaRPr lang="en-US" dirty="0"/>
        </a:p>
      </dgm:t>
    </dgm:pt>
    <dgm:pt modelId="{C7347D7C-C678-4C17-93B0-DF299112D845}" type="parTrans" cxnId="{ECF07706-3575-422C-87E5-CB9D2123F1E4}">
      <dgm:prSet/>
      <dgm:spPr/>
      <dgm:t>
        <a:bodyPr/>
        <a:lstStyle/>
        <a:p>
          <a:endParaRPr lang="en-US"/>
        </a:p>
      </dgm:t>
    </dgm:pt>
    <dgm:pt modelId="{919CB1B4-863D-4B63-9ED1-5ACF6639569F}" type="sibTrans" cxnId="{ECF07706-3575-422C-87E5-CB9D2123F1E4}">
      <dgm:prSet/>
      <dgm:spPr/>
      <dgm:t>
        <a:bodyPr/>
        <a:lstStyle/>
        <a:p>
          <a:endParaRPr lang="en-US"/>
        </a:p>
      </dgm:t>
    </dgm:pt>
    <dgm:pt modelId="{D7CEAEB2-2122-4D70-AE2A-98BBBF9E8DD1}" type="pres">
      <dgm:prSet presAssocID="{D6AE1D3A-15B5-4E56-A775-F2B286CE04F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524B62-EA82-4708-8F12-0A94EA9A64CB}" type="pres">
      <dgm:prSet presAssocID="{D6AE1D3A-15B5-4E56-A775-F2B286CE04FB}" presName="outerBox" presStyleCnt="0"/>
      <dgm:spPr/>
    </dgm:pt>
    <dgm:pt modelId="{F1848F84-0646-4A2B-8170-B7C42BA708C9}" type="pres">
      <dgm:prSet presAssocID="{D6AE1D3A-15B5-4E56-A775-F2B286CE04FB}" presName="outerBoxParent" presStyleLbl="node1" presStyleIdx="0" presStyleCnt="3"/>
      <dgm:spPr/>
      <dgm:t>
        <a:bodyPr/>
        <a:lstStyle/>
        <a:p>
          <a:endParaRPr lang="en-US"/>
        </a:p>
      </dgm:t>
    </dgm:pt>
    <dgm:pt modelId="{AAD66351-A74D-4BAE-9F8B-C5E5ECF52A04}" type="pres">
      <dgm:prSet presAssocID="{D6AE1D3A-15B5-4E56-A775-F2B286CE04FB}" presName="outerBoxChildren" presStyleCnt="0"/>
      <dgm:spPr/>
    </dgm:pt>
    <dgm:pt modelId="{8F438FAF-C577-470D-AD20-6E8C5D7B0159}" type="pres">
      <dgm:prSet presAssocID="{D71C543F-E6A6-4C22-BCD2-CA18A140106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5C9BC-C79A-4126-B684-47EDB14911B9}" type="pres">
      <dgm:prSet presAssocID="{D6AE1D3A-15B5-4E56-A775-F2B286CE04FB}" presName="middleBox" presStyleCnt="0"/>
      <dgm:spPr/>
    </dgm:pt>
    <dgm:pt modelId="{95A7AE4D-4947-4201-95AB-D0B84A6B3DB8}" type="pres">
      <dgm:prSet presAssocID="{D6AE1D3A-15B5-4E56-A775-F2B286CE04FB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51DA4DB6-9DB2-43EB-8931-CB198EAD17B8}" type="pres">
      <dgm:prSet presAssocID="{D6AE1D3A-15B5-4E56-A775-F2B286CE04FB}" presName="middleBoxChildren" presStyleCnt="0"/>
      <dgm:spPr/>
    </dgm:pt>
    <dgm:pt modelId="{20917537-8ED6-4BAC-97B3-0518484F274C}" type="pres">
      <dgm:prSet presAssocID="{A6A90F1D-2FA0-4948-9AF0-E1E495ACA2BB}" presName="m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20DC4-7F50-49B6-A87E-AA70460B8375}" type="pres">
      <dgm:prSet presAssocID="{D6AE1D3A-15B5-4E56-A775-F2B286CE04FB}" presName="centerBox" presStyleCnt="0"/>
      <dgm:spPr/>
    </dgm:pt>
    <dgm:pt modelId="{F1F3302F-C8CC-4311-9C25-A3740FA66609}" type="pres">
      <dgm:prSet presAssocID="{D6AE1D3A-15B5-4E56-A775-F2B286CE04FB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23F9ECD-E03D-446B-86AE-BA6E27A55232}" type="pres">
      <dgm:prSet presAssocID="{D6AE1D3A-15B5-4E56-A775-F2B286CE04FB}" presName="centerBoxChildren" presStyleCnt="0"/>
      <dgm:spPr/>
    </dgm:pt>
    <dgm:pt modelId="{D88E844E-79CB-4270-B62E-2098AFE9232F}" type="pres">
      <dgm:prSet presAssocID="{1C96BDE6-C6C1-4A16-9902-718712F94B13}" presName="c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10F01-25B0-40E4-ACAB-16D3541FBBDB}" type="pres">
      <dgm:prSet presAssocID="{61956C77-A1FC-4CF7-AB94-9A35C65C07FB}" presName="centerSibTrans" presStyleCnt="0"/>
      <dgm:spPr/>
    </dgm:pt>
    <dgm:pt modelId="{BADBC161-B0D5-4821-A0B5-0F4BF83DA2EA}" type="pres">
      <dgm:prSet presAssocID="{CCCE0C66-2D0A-46FD-B535-556194241400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FC396-F2D6-4F31-9B32-7726E847491C}" type="pres">
      <dgm:prSet presAssocID="{88B90AF5-B4E9-40E7-ABA4-701397293D4F}" presName="centerSibTrans" presStyleCnt="0"/>
      <dgm:spPr/>
    </dgm:pt>
    <dgm:pt modelId="{340CDAD0-4FF5-4533-BC24-0028BA835A5E}" type="pres">
      <dgm:prSet presAssocID="{6A844357-D172-44C0-98C6-FD71A59A2CB3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40D413-0097-41BB-81D9-717588EE50A0}" type="presOf" srcId="{CCCE0C66-2D0A-46FD-B535-556194241400}" destId="{BADBC161-B0D5-4821-A0B5-0F4BF83DA2EA}" srcOrd="0" destOrd="0" presId="urn:microsoft.com/office/officeart/2005/8/layout/target2"/>
    <dgm:cxn modelId="{E1121012-7189-441F-8044-F758DE4DE17A}" type="presOf" srcId="{6A844357-D172-44C0-98C6-FD71A59A2CB3}" destId="{340CDAD0-4FF5-4533-BC24-0028BA835A5E}" srcOrd="0" destOrd="0" presId="urn:microsoft.com/office/officeart/2005/8/layout/target2"/>
    <dgm:cxn modelId="{C9EBBEA9-87FB-4B26-9D50-57C8188F9F24}" srcId="{D6AE1D3A-15B5-4E56-A775-F2B286CE04FB}" destId="{3A2BF13F-A4A4-4247-A9B4-A2ED58677810}" srcOrd="2" destOrd="0" parTransId="{9B73398C-59C1-4D50-96EB-3CAF63AB6209}" sibTransId="{DFD7420E-09AC-4FE5-AED7-1ED04B8BF3AF}"/>
    <dgm:cxn modelId="{9A41F4F7-8DBF-4088-9A48-E89C7CDFADA5}" type="presOf" srcId="{3A2BF13F-A4A4-4247-A9B4-A2ED58677810}" destId="{F1F3302F-C8CC-4311-9C25-A3740FA66609}" srcOrd="0" destOrd="0" presId="urn:microsoft.com/office/officeart/2005/8/layout/target2"/>
    <dgm:cxn modelId="{82AFACE8-AE10-4CF0-A132-180B475D8314}" srcId="{25CE22AA-CF04-4A5F-83D9-A4EA69492DA5}" destId="{D71C543F-E6A6-4C22-BCD2-CA18A1401061}" srcOrd="0" destOrd="0" parTransId="{B8ED416E-99E6-481E-A812-49076768243B}" sibTransId="{AA2E03F6-D8FF-4E5D-B95A-B1F0EA2309BD}"/>
    <dgm:cxn modelId="{756A97AE-5753-40CF-9065-5C342557BB13}" srcId="{D6AE1D3A-15B5-4E56-A775-F2B286CE04FB}" destId="{ADB9EEF1-2C0C-4BBC-993C-064CBDE32AD5}" srcOrd="1" destOrd="0" parTransId="{1CE59CB7-2CB2-4A18-8601-F839E684B4AD}" sibTransId="{7E26536C-11B8-4B1B-BC05-1FF6B3F11DE5}"/>
    <dgm:cxn modelId="{03421767-14D6-472A-8050-EC44C9E224F0}" type="presOf" srcId="{ADB9EEF1-2C0C-4BBC-993C-064CBDE32AD5}" destId="{95A7AE4D-4947-4201-95AB-D0B84A6B3DB8}" srcOrd="0" destOrd="0" presId="urn:microsoft.com/office/officeart/2005/8/layout/target2"/>
    <dgm:cxn modelId="{39DD3BC2-37FE-4369-9623-C105370F6DC1}" srcId="{ADB9EEF1-2C0C-4BBC-993C-064CBDE32AD5}" destId="{A6A90F1D-2FA0-4948-9AF0-E1E495ACA2BB}" srcOrd="0" destOrd="0" parTransId="{55A8024C-265D-44DB-8633-2708ECACD46D}" sibTransId="{2AE429B7-FF14-4955-A7E9-59BF40FB3D2E}"/>
    <dgm:cxn modelId="{BDB4EF3A-E017-4E39-AA6C-AB793E30ACDA}" type="presOf" srcId="{D71C543F-E6A6-4C22-BCD2-CA18A1401061}" destId="{8F438FAF-C577-470D-AD20-6E8C5D7B0159}" srcOrd="0" destOrd="0" presId="urn:microsoft.com/office/officeart/2005/8/layout/target2"/>
    <dgm:cxn modelId="{A424F66E-D8E5-4295-AF6E-C1EEC9F1EA1C}" srcId="{3A2BF13F-A4A4-4247-A9B4-A2ED58677810}" destId="{CCCE0C66-2D0A-46FD-B535-556194241400}" srcOrd="1" destOrd="0" parTransId="{75825808-DE30-48CE-BA21-3C6ADB6A61F9}" sibTransId="{88B90AF5-B4E9-40E7-ABA4-701397293D4F}"/>
    <dgm:cxn modelId="{B9CD591C-7014-476A-93CC-174314095280}" srcId="{3A2BF13F-A4A4-4247-A9B4-A2ED58677810}" destId="{1C96BDE6-C6C1-4A16-9902-718712F94B13}" srcOrd="0" destOrd="0" parTransId="{F929E348-028D-45EB-A722-BDED292A99D3}" sibTransId="{61956C77-A1FC-4CF7-AB94-9A35C65C07FB}"/>
    <dgm:cxn modelId="{ECF07706-3575-422C-87E5-CB9D2123F1E4}" srcId="{3A2BF13F-A4A4-4247-A9B4-A2ED58677810}" destId="{6A844357-D172-44C0-98C6-FD71A59A2CB3}" srcOrd="2" destOrd="0" parTransId="{C7347D7C-C678-4C17-93B0-DF299112D845}" sibTransId="{919CB1B4-863D-4B63-9ED1-5ACF6639569F}"/>
    <dgm:cxn modelId="{9D315FC1-13AD-4096-8300-658DC2B3F538}" type="presOf" srcId="{A6A90F1D-2FA0-4948-9AF0-E1E495ACA2BB}" destId="{20917537-8ED6-4BAC-97B3-0518484F274C}" srcOrd="0" destOrd="0" presId="urn:microsoft.com/office/officeart/2005/8/layout/target2"/>
    <dgm:cxn modelId="{2A17E5B2-674D-4808-8E0F-DE3B81C3BCE5}" type="presOf" srcId="{1C96BDE6-C6C1-4A16-9902-718712F94B13}" destId="{D88E844E-79CB-4270-B62E-2098AFE9232F}" srcOrd="0" destOrd="0" presId="urn:microsoft.com/office/officeart/2005/8/layout/target2"/>
    <dgm:cxn modelId="{65CECC5C-2EF4-4FF7-997E-CA61AF41272D}" srcId="{D6AE1D3A-15B5-4E56-A775-F2B286CE04FB}" destId="{25CE22AA-CF04-4A5F-83D9-A4EA69492DA5}" srcOrd="0" destOrd="0" parTransId="{0892CD8B-A8F8-483A-9E76-E9A731F34B9C}" sibTransId="{52F71C03-4EB9-4380-8DF3-9EC0AFDE3741}"/>
    <dgm:cxn modelId="{BFAA91DB-FECB-4C8C-A12A-C8078C15E84B}" type="presOf" srcId="{D6AE1D3A-15B5-4E56-A775-F2B286CE04FB}" destId="{D7CEAEB2-2122-4D70-AE2A-98BBBF9E8DD1}" srcOrd="0" destOrd="0" presId="urn:microsoft.com/office/officeart/2005/8/layout/target2"/>
    <dgm:cxn modelId="{B771B68F-BBDA-4AD5-BD86-EE8DA8FCE893}" type="presOf" srcId="{25CE22AA-CF04-4A5F-83D9-A4EA69492DA5}" destId="{F1848F84-0646-4A2B-8170-B7C42BA708C9}" srcOrd="0" destOrd="0" presId="urn:microsoft.com/office/officeart/2005/8/layout/target2"/>
    <dgm:cxn modelId="{9E62A8D9-018D-40F9-849C-EA506928F652}" type="presParOf" srcId="{D7CEAEB2-2122-4D70-AE2A-98BBBF9E8DD1}" destId="{6A524B62-EA82-4708-8F12-0A94EA9A64CB}" srcOrd="0" destOrd="0" presId="urn:microsoft.com/office/officeart/2005/8/layout/target2"/>
    <dgm:cxn modelId="{CD844CCB-8079-417A-8181-0E84B7F11483}" type="presParOf" srcId="{6A524B62-EA82-4708-8F12-0A94EA9A64CB}" destId="{F1848F84-0646-4A2B-8170-B7C42BA708C9}" srcOrd="0" destOrd="0" presId="urn:microsoft.com/office/officeart/2005/8/layout/target2"/>
    <dgm:cxn modelId="{7BE39C38-792D-48E1-81B8-FE6F29D322EE}" type="presParOf" srcId="{6A524B62-EA82-4708-8F12-0A94EA9A64CB}" destId="{AAD66351-A74D-4BAE-9F8B-C5E5ECF52A04}" srcOrd="1" destOrd="0" presId="urn:microsoft.com/office/officeart/2005/8/layout/target2"/>
    <dgm:cxn modelId="{53729897-8077-4BA3-A38E-08892B0A5C5E}" type="presParOf" srcId="{AAD66351-A74D-4BAE-9F8B-C5E5ECF52A04}" destId="{8F438FAF-C577-470D-AD20-6E8C5D7B0159}" srcOrd="0" destOrd="0" presId="urn:microsoft.com/office/officeart/2005/8/layout/target2"/>
    <dgm:cxn modelId="{55B843BB-B53C-4EB2-BE61-F95E5C9EE823}" type="presParOf" srcId="{D7CEAEB2-2122-4D70-AE2A-98BBBF9E8DD1}" destId="{4D35C9BC-C79A-4126-B684-47EDB14911B9}" srcOrd="1" destOrd="0" presId="urn:microsoft.com/office/officeart/2005/8/layout/target2"/>
    <dgm:cxn modelId="{075B79B9-D033-4683-B439-3A47D8D22F6D}" type="presParOf" srcId="{4D35C9BC-C79A-4126-B684-47EDB14911B9}" destId="{95A7AE4D-4947-4201-95AB-D0B84A6B3DB8}" srcOrd="0" destOrd="0" presId="urn:microsoft.com/office/officeart/2005/8/layout/target2"/>
    <dgm:cxn modelId="{F6BE2817-7C52-41D9-834F-72837401F849}" type="presParOf" srcId="{4D35C9BC-C79A-4126-B684-47EDB14911B9}" destId="{51DA4DB6-9DB2-43EB-8931-CB198EAD17B8}" srcOrd="1" destOrd="0" presId="urn:microsoft.com/office/officeart/2005/8/layout/target2"/>
    <dgm:cxn modelId="{AF42E513-C1BF-4B61-A068-6DD11C302D4C}" type="presParOf" srcId="{51DA4DB6-9DB2-43EB-8931-CB198EAD17B8}" destId="{20917537-8ED6-4BAC-97B3-0518484F274C}" srcOrd="0" destOrd="0" presId="urn:microsoft.com/office/officeart/2005/8/layout/target2"/>
    <dgm:cxn modelId="{7DC1A7BE-5079-4563-8F67-C84BACA46E4D}" type="presParOf" srcId="{D7CEAEB2-2122-4D70-AE2A-98BBBF9E8DD1}" destId="{2CC20DC4-7F50-49B6-A87E-AA70460B8375}" srcOrd="2" destOrd="0" presId="urn:microsoft.com/office/officeart/2005/8/layout/target2"/>
    <dgm:cxn modelId="{85043225-72C0-47EE-9523-6BB22F40DC11}" type="presParOf" srcId="{2CC20DC4-7F50-49B6-A87E-AA70460B8375}" destId="{F1F3302F-C8CC-4311-9C25-A3740FA66609}" srcOrd="0" destOrd="0" presId="urn:microsoft.com/office/officeart/2005/8/layout/target2"/>
    <dgm:cxn modelId="{99497977-6CC7-4C63-9880-C202A725414B}" type="presParOf" srcId="{2CC20DC4-7F50-49B6-A87E-AA70460B8375}" destId="{523F9ECD-E03D-446B-86AE-BA6E27A55232}" srcOrd="1" destOrd="0" presId="urn:microsoft.com/office/officeart/2005/8/layout/target2"/>
    <dgm:cxn modelId="{1A00785F-467D-48B1-A117-9A84048BFEDC}" type="presParOf" srcId="{523F9ECD-E03D-446B-86AE-BA6E27A55232}" destId="{D88E844E-79CB-4270-B62E-2098AFE9232F}" srcOrd="0" destOrd="0" presId="urn:microsoft.com/office/officeart/2005/8/layout/target2"/>
    <dgm:cxn modelId="{8C0AF10B-4BC2-48EC-90E6-C25A7F2E8874}" type="presParOf" srcId="{523F9ECD-E03D-446B-86AE-BA6E27A55232}" destId="{CA110F01-25B0-40E4-ACAB-16D3541FBBDB}" srcOrd="1" destOrd="0" presId="urn:microsoft.com/office/officeart/2005/8/layout/target2"/>
    <dgm:cxn modelId="{EBE3ED7F-385A-462E-8D66-D6339A3E6554}" type="presParOf" srcId="{523F9ECD-E03D-446B-86AE-BA6E27A55232}" destId="{BADBC161-B0D5-4821-A0B5-0F4BF83DA2EA}" srcOrd="2" destOrd="0" presId="urn:microsoft.com/office/officeart/2005/8/layout/target2"/>
    <dgm:cxn modelId="{9409FF7B-25B0-4D59-AE2B-D0262493854A}" type="presParOf" srcId="{523F9ECD-E03D-446B-86AE-BA6E27A55232}" destId="{7CBFC396-F2D6-4F31-9B32-7726E847491C}" srcOrd="3" destOrd="0" presId="urn:microsoft.com/office/officeart/2005/8/layout/target2"/>
    <dgm:cxn modelId="{35A998B1-3C9A-452C-BDB7-4A2B5C168416}" type="presParOf" srcId="{523F9ECD-E03D-446B-86AE-BA6E27A55232}" destId="{340CDAD0-4FF5-4533-BC24-0028BA835A5E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848F84-0646-4A2B-8170-B7C42BA708C9}">
      <dsp:nvSpPr>
        <dsp:cNvPr id="0" name=""/>
        <dsp:cNvSpPr/>
      </dsp:nvSpPr>
      <dsp:spPr>
        <a:xfrm>
          <a:off x="0" y="0"/>
          <a:ext cx="8229600" cy="4525963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351265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keyspace</a:t>
          </a:r>
          <a:endParaRPr lang="en-US" sz="3800" kern="1200" dirty="0"/>
        </a:p>
      </dsp:txBody>
      <dsp:txXfrm>
        <a:off x="0" y="0"/>
        <a:ext cx="8229600" cy="4525963"/>
      </dsp:txXfrm>
    </dsp:sp>
    <dsp:sp modelId="{8F438FAF-C577-470D-AD20-6E8C5D7B0159}">
      <dsp:nvSpPr>
        <dsp:cNvPr id="0" name=""/>
        <dsp:cNvSpPr/>
      </dsp:nvSpPr>
      <dsp:spPr>
        <a:xfrm>
          <a:off x="205740" y="1131490"/>
          <a:ext cx="1234440" cy="31681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settings</a:t>
          </a:r>
          <a:endParaRPr lang="en-US" sz="2100" kern="1200" dirty="0"/>
        </a:p>
      </dsp:txBody>
      <dsp:txXfrm>
        <a:off x="205740" y="1131490"/>
        <a:ext cx="1234440" cy="3168174"/>
      </dsp:txXfrm>
    </dsp:sp>
    <dsp:sp modelId="{95A7AE4D-4947-4201-95AB-D0B84A6B3DB8}">
      <dsp:nvSpPr>
        <dsp:cNvPr id="0" name=""/>
        <dsp:cNvSpPr/>
      </dsp:nvSpPr>
      <dsp:spPr>
        <a:xfrm>
          <a:off x="1645920" y="1131490"/>
          <a:ext cx="6377940" cy="31681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2011791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column family</a:t>
          </a:r>
          <a:endParaRPr lang="en-US" sz="3800" kern="1200" dirty="0"/>
        </a:p>
      </dsp:txBody>
      <dsp:txXfrm>
        <a:off x="1645920" y="1131490"/>
        <a:ext cx="6377940" cy="3168174"/>
      </dsp:txXfrm>
    </dsp:sp>
    <dsp:sp modelId="{20917537-8ED6-4BAC-97B3-0518484F274C}">
      <dsp:nvSpPr>
        <dsp:cNvPr id="0" name=""/>
        <dsp:cNvSpPr/>
      </dsp:nvSpPr>
      <dsp:spPr>
        <a:xfrm>
          <a:off x="1805368" y="2240351"/>
          <a:ext cx="1275588" cy="18217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settings</a:t>
          </a:r>
          <a:endParaRPr lang="en-US" sz="2100" kern="1200" dirty="0"/>
        </a:p>
      </dsp:txBody>
      <dsp:txXfrm>
        <a:off x="1805368" y="2240351"/>
        <a:ext cx="1275588" cy="1821700"/>
      </dsp:txXfrm>
    </dsp:sp>
    <dsp:sp modelId="{F1F3302F-C8CC-4311-9C25-A3740FA66609}">
      <dsp:nvSpPr>
        <dsp:cNvPr id="0" name=""/>
        <dsp:cNvSpPr/>
      </dsp:nvSpPr>
      <dsp:spPr>
        <a:xfrm>
          <a:off x="3250692" y="2262981"/>
          <a:ext cx="4567428" cy="18103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021862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column</a:t>
          </a:r>
          <a:endParaRPr lang="en-US" sz="3800" kern="1200" dirty="0"/>
        </a:p>
      </dsp:txBody>
      <dsp:txXfrm>
        <a:off x="3250692" y="2262981"/>
        <a:ext cx="4567428" cy="1810385"/>
      </dsp:txXfrm>
    </dsp:sp>
    <dsp:sp modelId="{D88E844E-79CB-4270-B62E-2098AFE9232F}">
      <dsp:nvSpPr>
        <dsp:cNvPr id="0" name=""/>
        <dsp:cNvSpPr/>
      </dsp:nvSpPr>
      <dsp:spPr>
        <a:xfrm>
          <a:off x="3364877" y="3077654"/>
          <a:ext cx="1417396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name</a:t>
          </a:r>
          <a:endParaRPr lang="en-US" sz="2100" kern="1200" dirty="0"/>
        </a:p>
      </dsp:txBody>
      <dsp:txXfrm>
        <a:off x="3364877" y="3077654"/>
        <a:ext cx="1417396" cy="814673"/>
      </dsp:txXfrm>
    </dsp:sp>
    <dsp:sp modelId="{BADBC161-B0D5-4821-A0B5-0F4BF83DA2EA}">
      <dsp:nvSpPr>
        <dsp:cNvPr id="0" name=""/>
        <dsp:cNvSpPr/>
      </dsp:nvSpPr>
      <dsp:spPr>
        <a:xfrm>
          <a:off x="4822598" y="3077654"/>
          <a:ext cx="1417396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4822598" y="3077654"/>
        <a:ext cx="1417396" cy="814673"/>
      </dsp:txXfrm>
    </dsp:sp>
    <dsp:sp modelId="{340CDAD0-4FF5-4533-BC24-0028BA835A5E}">
      <dsp:nvSpPr>
        <dsp:cNvPr id="0" name=""/>
        <dsp:cNvSpPr/>
      </dsp:nvSpPr>
      <dsp:spPr>
        <a:xfrm>
          <a:off x="6280319" y="3077654"/>
          <a:ext cx="1417396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timestamp</a:t>
          </a:r>
          <a:endParaRPr lang="en-US" sz="2100" kern="1200" dirty="0"/>
        </a:p>
      </dsp:txBody>
      <dsp:txXfrm>
        <a:off x="6280319" y="3077654"/>
        <a:ext cx="1417396" cy="81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A7021-A77D-4CE3-9788-6D4DD33A54F4}" type="datetimeFigureOut">
              <a:rPr lang="en-US" smtClean="0"/>
              <a:pPr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81B41-FAF2-41F7-B075-493B1D47C8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65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[3] is a simple protocol that a group of machines in a distributed system can use to agree</a:t>
            </a:r>
          </a:p>
          <a:p>
            <a:r>
              <a:rPr lang="en-US" dirty="0" smtClean="0"/>
              <a:t>on a value proposed by a member of the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81B41-FAF2-41F7-B075-493B1D47C88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05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81B41-FAF2-41F7-B075-493B1D47C8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418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81B41-FAF2-41F7-B075-493B1D47C88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096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92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817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068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144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378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781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49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120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55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713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25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erengeti.cloudfoundry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ea typeface="MS PGothic" pitchFamily="34" charset="-128"/>
                <a:cs typeface="ＭＳ Ｐゴシック" pitchFamily="-65" charset="-128"/>
              </a:rPr>
              <a:t>Cloud Storage</a:t>
            </a:r>
            <a:endParaRPr lang="en-US" sz="7200" dirty="0">
              <a:ea typeface="MS PGothic" pitchFamily="34" charset="-128"/>
              <a:cs typeface="ＭＳ Ｐゴシック" pitchFamily="-65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Yizheng Chen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56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Relies on local file system for data persistency.</a:t>
            </a:r>
          </a:p>
          <a:p>
            <a:r>
              <a:rPr lang="en-US" sz="2500" b="1" dirty="0"/>
              <a:t>Write operations happens in 2 steps</a:t>
            </a:r>
          </a:p>
          <a:p>
            <a:pPr lvl="1"/>
            <a:r>
              <a:rPr lang="en-US" sz="2100" b="1" dirty="0"/>
              <a:t>Write to commit log in local disk of the node</a:t>
            </a:r>
          </a:p>
          <a:p>
            <a:pPr lvl="1"/>
            <a:r>
              <a:rPr lang="en-US" sz="2100" b="1" dirty="0"/>
              <a:t>Update in-memory data structure.</a:t>
            </a:r>
          </a:p>
          <a:p>
            <a:r>
              <a:rPr lang="en-US" sz="2500" b="1" dirty="0" smtClean="0"/>
              <a:t>Read </a:t>
            </a:r>
            <a:r>
              <a:rPr lang="en-US" sz="2500" b="1" dirty="0"/>
              <a:t>operation</a:t>
            </a:r>
          </a:p>
          <a:p>
            <a:pPr lvl="1"/>
            <a:r>
              <a:rPr lang="en-US" sz="2100" b="1" dirty="0"/>
              <a:t>Looks up in-memory ds first before looking up files on disk.</a:t>
            </a:r>
          </a:p>
          <a:p>
            <a:pPr lvl="1"/>
            <a:r>
              <a:rPr lang="en-US" sz="2100" b="1" dirty="0"/>
              <a:t>Uses Bloom Filter (summarization of keys in file store in memory) to avoid looking up files that do not contain the key.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42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447800" y="2438400"/>
            <a:ext cx="5410200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00400" y="207645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Query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962400" y="3170238"/>
            <a:ext cx="0" cy="639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33600" y="33670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Closest replica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90800" y="2676525"/>
            <a:ext cx="38862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Cassandra Cluster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200400" y="3814763"/>
            <a:ext cx="205740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Replica A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267200" y="2057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Result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133600" y="5491163"/>
            <a:ext cx="1828800" cy="3762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Replica B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724400" y="5491163"/>
            <a:ext cx="1828800" cy="3762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Replica C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H="1">
            <a:off x="3352800" y="4195763"/>
            <a:ext cx="3810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4724400" y="4195763"/>
            <a:ext cx="533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505200" y="459105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Digest Query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143000" y="4805363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Digest Response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962400" y="1681163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4343400" y="1681163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971800" y="4191000"/>
            <a:ext cx="3810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105400" y="4191000"/>
            <a:ext cx="533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10200" y="4800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Digest Response</a:t>
            </a: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4343400" y="3170238"/>
            <a:ext cx="0" cy="639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962400" y="33670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Result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124200" y="1300163"/>
            <a:ext cx="205740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Client</a:t>
            </a:r>
          </a:p>
        </p:txBody>
      </p:sp>
      <p:sp>
        <p:nvSpPr>
          <p:cNvPr id="25" name="Left-Up Arrow 24"/>
          <p:cNvSpPr/>
          <p:nvPr/>
        </p:nvSpPr>
        <p:spPr>
          <a:xfrm rot="10800000">
            <a:off x="2286000" y="3810000"/>
            <a:ext cx="838200" cy="160020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Left-Up Arrow 25"/>
          <p:cNvSpPr/>
          <p:nvPr/>
        </p:nvSpPr>
        <p:spPr>
          <a:xfrm rot="16200000">
            <a:off x="4953000" y="4191000"/>
            <a:ext cx="1600200" cy="83820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6705600" y="3200400"/>
            <a:ext cx="1905000" cy="914400"/>
          </a:xfrm>
          <a:prstGeom prst="wedgeRoundRectCallout">
            <a:avLst>
              <a:gd name="adj1" fmla="val -270833"/>
              <a:gd name="adj2" fmla="val 1515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705600" y="3200400"/>
            <a:ext cx="1905000" cy="914400"/>
          </a:xfrm>
          <a:prstGeom prst="wedgeRoundRectCallout">
            <a:avLst>
              <a:gd name="adj1" fmla="val -88833"/>
              <a:gd name="adj2" fmla="val 1202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Read repair if digests differ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457200" y="6454775"/>
            <a:ext cx="815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n-US" sz="1200"/>
              <a:t>* Figure taken from  Avinash Lakshman and Prashant Malik (authors of the paper) slides.</a:t>
            </a:r>
            <a:endParaRPr lang="en-US" sz="1200" b="1">
              <a:solidFill>
                <a:srgbClr val="333C8D"/>
              </a:solidFill>
            </a:endParaRPr>
          </a:p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84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 animBg="1"/>
      <p:bldP spid="23" grpId="0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ltGray">
          <a:xfrm rot="5400000">
            <a:off x="-2422525" y="10699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ltGray">
          <a:xfrm rot="5400000" flipH="1">
            <a:off x="-2016918" y="150574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gray">
          <a:xfrm>
            <a:off x="2112963" y="1854200"/>
            <a:ext cx="6732587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Cassandra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137542" y="3191768"/>
            <a:ext cx="381000" cy="381000"/>
            <a:chOff x="2078" y="1680"/>
            <a:chExt cx="1615" cy="1615"/>
          </a:xfrm>
        </p:grpSpPr>
        <p:sp>
          <p:nvSpPr>
            <p:cNvPr id="10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1752600" y="1927225"/>
            <a:ext cx="381000" cy="381000"/>
            <a:chOff x="2078" y="1680"/>
            <a:chExt cx="1615" cy="1615"/>
          </a:xfrm>
        </p:grpSpPr>
        <p:sp>
          <p:nvSpPr>
            <p:cNvPr id="24" name="Oval 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27" name="Oval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29" name="Oval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AutoShape 9"/>
          <p:cNvSpPr>
            <a:spLocks noChangeArrowheads="1"/>
          </p:cNvSpPr>
          <p:nvPr/>
        </p:nvSpPr>
        <p:spPr bwMode="gray">
          <a:xfrm>
            <a:off x="2071791" y="4509238"/>
            <a:ext cx="63373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Hadoop/HDFS in Cloud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1759727" y="4572620"/>
            <a:ext cx="381000" cy="381000"/>
            <a:chOff x="2078" y="1680"/>
            <a:chExt cx="1615" cy="1615"/>
          </a:xfrm>
        </p:grpSpPr>
        <p:sp>
          <p:nvSpPr>
            <p:cNvPr id="3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AutoShape 9"/>
          <p:cNvSpPr>
            <a:spLocks noChangeArrowheads="1"/>
          </p:cNvSpPr>
          <p:nvPr/>
        </p:nvSpPr>
        <p:spPr bwMode="gray">
          <a:xfrm>
            <a:off x="2483768" y="3140968"/>
            <a:ext cx="63373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Megastore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18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services should be highly scalable (millions of </a:t>
            </a:r>
            <a:r>
              <a:rPr lang="en-US" dirty="0" smtClean="0"/>
              <a:t>users)</a:t>
            </a:r>
          </a:p>
          <a:p>
            <a:r>
              <a:rPr lang="en-US" dirty="0" smtClean="0"/>
              <a:t>responsive </a:t>
            </a:r>
            <a:r>
              <a:rPr lang="en-US" dirty="0"/>
              <a:t>to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highly available</a:t>
            </a:r>
            <a:endParaRPr lang="en-US" dirty="0"/>
          </a:p>
          <a:p>
            <a:r>
              <a:rPr lang="en-US" dirty="0"/>
              <a:t>provide a consistent view of data (update should be visible immediately and </a:t>
            </a:r>
            <a:r>
              <a:rPr lang="en-US" dirty="0" smtClean="0"/>
              <a:t>durable)</a:t>
            </a:r>
          </a:p>
          <a:p>
            <a:r>
              <a:rPr lang="en-US" dirty="0" smtClean="0"/>
              <a:t>it </a:t>
            </a:r>
            <a:r>
              <a:rPr lang="en-US" dirty="0"/>
              <a:t>is challenging for the underlying storage system to meet </a:t>
            </a:r>
            <a:r>
              <a:rPr lang="en-US" dirty="0" smtClean="0"/>
              <a:t>all these </a:t>
            </a:r>
            <a:r>
              <a:rPr lang="en-US" dirty="0"/>
              <a:t>potential conflicting </a:t>
            </a:r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29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Existing solutions not </a:t>
            </a:r>
            <a:r>
              <a:rPr lang="en-US" b="1" dirty="0" smtClean="0"/>
              <a:t>sufficient</a:t>
            </a:r>
          </a:p>
          <a:p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vs. RDBMS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638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vs.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NoSQL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Bigtable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smtClean="0"/>
              <a:t>Cassandra)</a:t>
            </a:r>
          </a:p>
          <a:p>
            <a:pPr lvl="1"/>
            <a:r>
              <a:rPr lang="en-US" dirty="0"/>
              <a:t>Merits:</a:t>
            </a:r>
          </a:p>
          <a:p>
            <a:pPr marL="457200" lvl="1" indent="0">
              <a:buNone/>
            </a:pPr>
            <a:r>
              <a:rPr lang="en-US" dirty="0" smtClean="0"/>
              <a:t>	+ </a:t>
            </a:r>
            <a:r>
              <a:rPr lang="en-US" dirty="0"/>
              <a:t>Highly scalable</a:t>
            </a:r>
          </a:p>
          <a:p>
            <a:pPr lvl="1"/>
            <a:r>
              <a:rPr lang="en-US" dirty="0"/>
              <a:t>Limitations:</a:t>
            </a:r>
          </a:p>
          <a:p>
            <a:pPr marL="457200" lvl="1" indent="0">
              <a:buNone/>
            </a:pPr>
            <a:r>
              <a:rPr lang="en-US" dirty="0" smtClean="0"/>
              <a:t>	‐ </a:t>
            </a:r>
            <a:r>
              <a:rPr lang="en-US" dirty="0"/>
              <a:t>Less features to build applications (transaction at the granularity of single key, poor schema support</a:t>
            </a:r>
          </a:p>
          <a:p>
            <a:pPr marL="457200" lvl="1" indent="0">
              <a:buNone/>
            </a:pPr>
            <a:r>
              <a:rPr lang="en-US" dirty="0"/>
              <a:t>and query capability, limited API (put/get))</a:t>
            </a:r>
          </a:p>
          <a:p>
            <a:pPr marL="457200" lvl="1" indent="0">
              <a:buNone/>
            </a:pPr>
            <a:r>
              <a:rPr lang="en-US" dirty="0" smtClean="0"/>
              <a:t>	‐ </a:t>
            </a:r>
            <a:r>
              <a:rPr lang="en-US" dirty="0"/>
              <a:t>Loose consistency models with asynchronous replication (eventual consistency)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453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vs.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RDBMS </a:t>
            </a:r>
            <a:r>
              <a:rPr lang="en-US" dirty="0" smtClean="0"/>
              <a:t>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Merits:</a:t>
            </a:r>
          </a:p>
          <a:p>
            <a:pPr marL="457200" lvl="1" indent="0">
              <a:buNone/>
            </a:pPr>
            <a:r>
              <a:rPr lang="en-US" dirty="0" smtClean="0"/>
              <a:t>	+ </a:t>
            </a:r>
            <a:r>
              <a:rPr lang="en-US" dirty="0"/>
              <a:t>Mature, rich data management features, easy to build applications</a:t>
            </a:r>
          </a:p>
          <a:p>
            <a:pPr marL="457200" lvl="1" indent="0">
              <a:buNone/>
            </a:pPr>
            <a:r>
              <a:rPr lang="en-US" dirty="0" smtClean="0"/>
              <a:t>	+ </a:t>
            </a:r>
            <a:r>
              <a:rPr lang="en-US" dirty="0"/>
              <a:t>Synchronous replication comes with strong transactional semantics</a:t>
            </a:r>
          </a:p>
          <a:p>
            <a:pPr lvl="1"/>
            <a:r>
              <a:rPr lang="en-US" dirty="0"/>
              <a:t>Limitations:</a:t>
            </a:r>
          </a:p>
          <a:p>
            <a:pPr marL="457200" lvl="1" indent="0">
              <a:buNone/>
            </a:pPr>
            <a:r>
              <a:rPr lang="en-US" dirty="0" smtClean="0"/>
              <a:t>	‐ </a:t>
            </a:r>
            <a:r>
              <a:rPr lang="en-US" dirty="0"/>
              <a:t>Hard to scale</a:t>
            </a:r>
          </a:p>
          <a:p>
            <a:pPr marL="457200" lvl="1" indent="0">
              <a:buNone/>
            </a:pPr>
            <a:r>
              <a:rPr lang="en-US" dirty="0" smtClean="0"/>
              <a:t>	‐ </a:t>
            </a:r>
            <a:r>
              <a:rPr lang="en-US" dirty="0"/>
              <a:t>Synchronous replication may have performance and scalability </a:t>
            </a:r>
            <a:r>
              <a:rPr lang="en-US" dirty="0" smtClean="0"/>
              <a:t>issues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may </a:t>
            </a:r>
            <a:r>
              <a:rPr lang="en-US" dirty="0"/>
              <a:t>not have </a:t>
            </a:r>
            <a:r>
              <a:rPr lang="en-US" dirty="0" smtClean="0"/>
              <a:t>fault‐tolerant replication </a:t>
            </a:r>
            <a:r>
              <a:rPr lang="en-US" dirty="0"/>
              <a:t>mechanisms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062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Megastore </a:t>
            </a:r>
            <a:r>
              <a:rPr lang="en-US" dirty="0"/>
              <a:t>combines the merits from both </a:t>
            </a:r>
            <a:r>
              <a:rPr lang="en-US" dirty="0" err="1"/>
              <a:t>NoSQL</a:t>
            </a:r>
            <a:r>
              <a:rPr lang="en-US" dirty="0"/>
              <a:t> and RDBMS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both scalable and highly available,</a:t>
            </a:r>
          </a:p>
          <a:p>
            <a:pPr lvl="1"/>
            <a:r>
              <a:rPr lang="en-US" dirty="0"/>
              <a:t>allows fast development and provides enhanced replication consistency</a:t>
            </a:r>
          </a:p>
          <a:p>
            <a:r>
              <a:rPr lang="en-US" dirty="0" smtClean="0"/>
              <a:t>A </a:t>
            </a:r>
            <a:r>
              <a:rPr lang="en-US" dirty="0" err="1"/>
              <a:t>Paxos</a:t>
            </a:r>
            <a:r>
              <a:rPr lang="en-US" dirty="0"/>
              <a:t>‐based wide‐area synchronous replication method for primary user data on every write </a:t>
            </a:r>
            <a:r>
              <a:rPr lang="en-US" dirty="0" smtClean="0"/>
              <a:t>across datacenters </a:t>
            </a:r>
            <a:r>
              <a:rPr lang="en-US" dirty="0"/>
              <a:t>to meet scalability and performance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902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Axis vs. Wide Replication Axis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001991" cy="36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696" y="5589240"/>
            <a:ext cx="848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scalability and throughput, based on the observation that most internet services can be </a:t>
            </a:r>
            <a:r>
              <a:rPr lang="en-US" dirty="0" smtClean="0"/>
              <a:t>suitably partitioned</a:t>
            </a:r>
            <a:r>
              <a:rPr lang="en-US" dirty="0"/>
              <a:t>, Megastore partitions the database into entity groups (small sub‐databases), each with </a:t>
            </a:r>
            <a:r>
              <a:rPr lang="en-US" dirty="0" smtClean="0"/>
              <a:t>its replicated </a:t>
            </a:r>
            <a:r>
              <a:rPr lang="en-US" dirty="0"/>
              <a:t>log stored in </a:t>
            </a:r>
            <a:r>
              <a:rPr lang="en-US" dirty="0" smtClean="0"/>
              <a:t>per‐replica/per‐datacenter </a:t>
            </a:r>
            <a:r>
              <a:rPr lang="en-US" dirty="0" err="1"/>
              <a:t>Bigtable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665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adds rich primitives to </a:t>
            </a:r>
            <a:r>
              <a:rPr lang="en-US" dirty="0" err="1"/>
              <a:t>Bigtable</a:t>
            </a:r>
            <a:r>
              <a:rPr lang="en-US" dirty="0"/>
              <a:t> such as ACID </a:t>
            </a:r>
            <a:r>
              <a:rPr lang="en-US" dirty="0" smtClean="0"/>
              <a:t>transactions, several </a:t>
            </a:r>
            <a:r>
              <a:rPr lang="en-US" dirty="0"/>
              <a:t>kinds of indexes and </a:t>
            </a:r>
            <a:r>
              <a:rPr lang="en-US" dirty="0" smtClean="0"/>
              <a:t>queues </a:t>
            </a:r>
            <a:r>
              <a:rPr lang="en-US" dirty="0"/>
              <a:t>under the constraint of tolerable latency and </a:t>
            </a:r>
            <a:r>
              <a:rPr lang="en-US" dirty="0" smtClean="0"/>
              <a:t>scalability requirements</a:t>
            </a:r>
          </a:p>
          <a:p>
            <a:pPr lvl="1"/>
            <a:r>
              <a:rPr lang="en-US" dirty="0"/>
              <a:t>ease the application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provides transactional features within an entity group, but only gives </a:t>
            </a:r>
            <a:r>
              <a:rPr lang="en-US" dirty="0" smtClean="0"/>
              <a:t>limited consistency </a:t>
            </a:r>
            <a:r>
              <a:rPr lang="en-US" dirty="0"/>
              <a:t>guarantees across entity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Operations across entity groups usually use asynchronous</a:t>
            </a:r>
          </a:p>
          <a:p>
            <a:pPr lvl="1"/>
            <a:r>
              <a:rPr lang="en-US" dirty="0"/>
              <a:t>messaging and rely on two‐phase commits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94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ltGray">
          <a:xfrm rot="5400000">
            <a:off x="-2422525" y="10699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ltGray">
          <a:xfrm rot="5400000" flipH="1">
            <a:off x="-2016918" y="150574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gray">
          <a:xfrm>
            <a:off x="2112963" y="1854200"/>
            <a:ext cx="6732587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Cassandra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137542" y="3191768"/>
            <a:ext cx="381000" cy="381000"/>
            <a:chOff x="2078" y="1680"/>
            <a:chExt cx="1615" cy="1615"/>
          </a:xfrm>
        </p:grpSpPr>
        <p:sp>
          <p:nvSpPr>
            <p:cNvPr id="10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1752600" y="1927225"/>
            <a:ext cx="381000" cy="381000"/>
            <a:chOff x="2078" y="1680"/>
            <a:chExt cx="1615" cy="1615"/>
          </a:xfrm>
        </p:grpSpPr>
        <p:sp>
          <p:nvSpPr>
            <p:cNvPr id="24" name="Oval 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27" name="Oval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29" name="Oval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AutoShape 9"/>
          <p:cNvSpPr>
            <a:spLocks noChangeArrowheads="1"/>
          </p:cNvSpPr>
          <p:nvPr/>
        </p:nvSpPr>
        <p:spPr bwMode="gray">
          <a:xfrm>
            <a:off x="2071791" y="4509238"/>
            <a:ext cx="63373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Hadoop/HDFS in Cloud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1759727" y="4572620"/>
            <a:ext cx="381000" cy="381000"/>
            <a:chOff x="2078" y="1680"/>
            <a:chExt cx="1615" cy="1615"/>
          </a:xfrm>
        </p:grpSpPr>
        <p:sp>
          <p:nvSpPr>
            <p:cNvPr id="3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AutoShape 9"/>
          <p:cNvSpPr>
            <a:spLocks noChangeArrowheads="1"/>
          </p:cNvSpPr>
          <p:nvPr/>
        </p:nvSpPr>
        <p:spPr bwMode="gray">
          <a:xfrm>
            <a:off x="2483768" y="3140968"/>
            <a:ext cx="63373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Megastore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84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entity group which provides </a:t>
            </a:r>
            <a:r>
              <a:rPr lang="en-US" dirty="0" err="1"/>
              <a:t>serializable</a:t>
            </a:r>
            <a:r>
              <a:rPr lang="en-US" dirty="0"/>
              <a:t> ACID semantics, read and write could happen at the </a:t>
            </a:r>
            <a:r>
              <a:rPr lang="en-US" dirty="0" smtClean="0"/>
              <a:t>same time</a:t>
            </a:r>
          </a:p>
          <a:p>
            <a:pPr lvl="1"/>
            <a:r>
              <a:rPr lang="en-US" dirty="0" smtClean="0"/>
              <a:t>leverages </a:t>
            </a:r>
            <a:r>
              <a:rPr lang="en-US" dirty="0"/>
              <a:t>the feature of </a:t>
            </a:r>
            <a:r>
              <a:rPr lang="en-US" dirty="0" err="1"/>
              <a:t>Bigtable</a:t>
            </a:r>
            <a:r>
              <a:rPr lang="en-US" dirty="0"/>
              <a:t> – multiple values can be stored in a cell with </a:t>
            </a:r>
            <a:r>
              <a:rPr lang="en-US" dirty="0" smtClean="0"/>
              <a:t>multiple timestamps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Megastore also provides different kinds of read with different </a:t>
            </a:r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Current read</a:t>
            </a:r>
          </a:p>
          <a:p>
            <a:pPr lvl="2"/>
            <a:r>
              <a:rPr lang="en-US" dirty="0" smtClean="0"/>
              <a:t>Snapshot</a:t>
            </a:r>
            <a:r>
              <a:rPr lang="en-US" dirty="0"/>
              <a:t> </a:t>
            </a:r>
            <a:r>
              <a:rPr lang="en-US" dirty="0" smtClean="0"/>
              <a:t>read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nconsistent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20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ltGray">
          <a:xfrm rot="5400000">
            <a:off x="-2422525" y="10699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ltGray">
          <a:xfrm rot="5400000" flipH="1">
            <a:off x="-2016918" y="150574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gray">
          <a:xfrm>
            <a:off x="2112963" y="1854200"/>
            <a:ext cx="6732587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Cassandra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137542" y="3191768"/>
            <a:ext cx="381000" cy="381000"/>
            <a:chOff x="2078" y="1680"/>
            <a:chExt cx="1615" cy="1615"/>
          </a:xfrm>
        </p:grpSpPr>
        <p:sp>
          <p:nvSpPr>
            <p:cNvPr id="10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1752600" y="1927225"/>
            <a:ext cx="381000" cy="381000"/>
            <a:chOff x="2078" y="1680"/>
            <a:chExt cx="1615" cy="1615"/>
          </a:xfrm>
        </p:grpSpPr>
        <p:sp>
          <p:nvSpPr>
            <p:cNvPr id="24" name="Oval 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27" name="Oval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29" name="Oval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AutoShape 9"/>
          <p:cNvSpPr>
            <a:spLocks noChangeArrowheads="1"/>
          </p:cNvSpPr>
          <p:nvPr/>
        </p:nvSpPr>
        <p:spPr bwMode="gray">
          <a:xfrm>
            <a:off x="2071791" y="4509238"/>
            <a:ext cx="63373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Hadoop/HDFS in Cloud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1759727" y="4572620"/>
            <a:ext cx="381000" cy="381000"/>
            <a:chOff x="2078" y="1680"/>
            <a:chExt cx="1615" cy="1615"/>
          </a:xfrm>
        </p:grpSpPr>
        <p:sp>
          <p:nvSpPr>
            <p:cNvPr id="3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AutoShape 9"/>
          <p:cNvSpPr>
            <a:spLocks noChangeArrowheads="1"/>
          </p:cNvSpPr>
          <p:nvPr/>
        </p:nvSpPr>
        <p:spPr bwMode="gray">
          <a:xfrm>
            <a:off x="2483768" y="3140968"/>
            <a:ext cx="63373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prstClr val="white"/>
                </a:solidFill>
              </a:rPr>
              <a:t>Megastore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9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2" y="1556792"/>
            <a:ext cx="9129217" cy="475252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on a virtualized infrastructure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Datacenter efficiency (server consolidation), Multi-tenancy</a:t>
            </a:r>
          </a:p>
          <a:p>
            <a:pPr lvl="3"/>
            <a:r>
              <a:rPr lang="en-US" dirty="0" smtClean="0"/>
              <a:t>multiple application servers consolidated onto one physical server, with little or no decrease in overall performance</a:t>
            </a:r>
          </a:p>
          <a:p>
            <a:pPr lvl="2"/>
            <a:r>
              <a:rPr lang="en-US" dirty="0" smtClean="0"/>
              <a:t>Simple to operate</a:t>
            </a:r>
          </a:p>
          <a:p>
            <a:pPr lvl="3"/>
            <a:r>
              <a:rPr lang="en-US" dirty="0" smtClean="0"/>
              <a:t>Rapid Provisioning/deployment</a:t>
            </a:r>
          </a:p>
          <a:p>
            <a:pPr lvl="3"/>
            <a:r>
              <a:rPr lang="en-US" dirty="0" smtClean="0"/>
              <a:t>Easy clone/move of Cluster (encapsulate an application into an image)</a:t>
            </a:r>
          </a:p>
          <a:p>
            <a:pPr lvl="2"/>
            <a:r>
              <a:rPr lang="en-US" dirty="0" smtClean="0"/>
              <a:t>High Availability (HA)</a:t>
            </a:r>
          </a:p>
          <a:p>
            <a:pPr lvl="3"/>
            <a:r>
              <a:rPr lang="en-US" dirty="0" smtClean="0"/>
              <a:t>No more single point of failure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ny affected virtual machines are restarted on another host in a VMware cluster</a:t>
            </a:r>
          </a:p>
          <a:p>
            <a:pPr lvl="3"/>
            <a:r>
              <a:rPr lang="en-US" dirty="0" smtClean="0"/>
              <a:t>Virtual machines may be moved from server to server with no downtime using </a:t>
            </a:r>
          </a:p>
          <a:p>
            <a:pPr marL="1371600" lvl="3" indent="0">
              <a:buNone/>
            </a:pPr>
            <a:r>
              <a:rPr lang="en-US" dirty="0" smtClean="0"/>
              <a:t>     VMware </a:t>
            </a:r>
            <a:r>
              <a:rPr lang="en-US" dirty="0" err="1" smtClean="0"/>
              <a:t>vMotion</a:t>
            </a:r>
            <a:r>
              <a:rPr lang="en-US" dirty="0" smtClean="0"/>
              <a:t>™</a:t>
            </a:r>
          </a:p>
          <a:p>
            <a:pPr lvl="2"/>
            <a:r>
              <a:rPr lang="en-US" dirty="0" smtClean="0"/>
              <a:t>Elastic Scaling</a:t>
            </a:r>
          </a:p>
          <a:p>
            <a:pPr lvl="3"/>
            <a:r>
              <a:rPr lang="en-US" dirty="0" smtClean="0"/>
              <a:t>On demand shrink/expand</a:t>
            </a:r>
          </a:p>
          <a:p>
            <a:pPr lvl="3"/>
            <a:r>
              <a:rPr lang="en-US" dirty="0" smtClean="0"/>
              <a:t>Resource guarantee</a:t>
            </a:r>
          </a:p>
          <a:p>
            <a:pPr lvl="3"/>
            <a:r>
              <a:rPr lang="en-US" dirty="0" smtClean="0"/>
              <a:t>Independent scaling of compute and data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03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on a virtualized infrastructure</a:t>
            </a:r>
          </a:p>
          <a:p>
            <a:pPr lvl="1"/>
            <a:r>
              <a:rPr lang="en-US" dirty="0" smtClean="0"/>
              <a:t>Concerns:</a:t>
            </a:r>
          </a:p>
          <a:p>
            <a:pPr lvl="2"/>
            <a:r>
              <a:rPr lang="en-US" dirty="0" smtClean="0"/>
              <a:t>Data locality for performance: move computation to data</a:t>
            </a:r>
          </a:p>
          <a:p>
            <a:pPr lvl="2"/>
            <a:r>
              <a:rPr lang="en-US" dirty="0" smtClean="0"/>
              <a:t>Replica placement for reliability</a:t>
            </a:r>
          </a:p>
          <a:p>
            <a:pPr lvl="1"/>
            <a:r>
              <a:rPr lang="en-US" dirty="0" smtClean="0"/>
              <a:t>What’s different in virtualized environment:</a:t>
            </a:r>
          </a:p>
          <a:p>
            <a:pPr lvl="2"/>
            <a:r>
              <a:rPr lang="en-US" dirty="0" smtClean="0"/>
              <a:t>Extra redundancy: Windows Azure Blob Storage</a:t>
            </a:r>
          </a:p>
          <a:p>
            <a:pPr lvl="2"/>
            <a:r>
              <a:rPr lang="en-US" dirty="0" smtClean="0"/>
              <a:t>VMs on the same physical host are affected by the same hardware failure</a:t>
            </a:r>
          </a:p>
          <a:p>
            <a:pPr lvl="2"/>
            <a:r>
              <a:rPr lang="en-US" dirty="0" smtClean="0"/>
              <a:t>The “network” between VMs on the same physical host is better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748464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Hadoop</a:t>
            </a:r>
            <a:r>
              <a:rPr lang="en-US" dirty="0" smtClean="0"/>
              <a:t> could be running on a virtual platform </a:t>
            </a:r>
          </a:p>
          <a:p>
            <a:pPr lvl="1"/>
            <a:r>
              <a:rPr lang="en-US" dirty="0" smtClean="0"/>
              <a:t>Solutions from </a:t>
            </a:r>
            <a:r>
              <a:rPr lang="en-US" dirty="0" err="1" smtClean="0"/>
              <a:t>VMWare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Virtualization Extensions (HVE)</a:t>
            </a:r>
          </a:p>
          <a:p>
            <a:pPr lvl="3"/>
            <a:r>
              <a:rPr lang="en-US" dirty="0" smtClean="0"/>
              <a:t>Make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virtualization-aware</a:t>
            </a:r>
          </a:p>
          <a:p>
            <a:pPr lvl="3"/>
            <a:r>
              <a:rPr lang="en-US" dirty="0" smtClean="0"/>
              <a:t>Enhance </a:t>
            </a:r>
            <a:r>
              <a:rPr lang="en-US" dirty="0"/>
              <a:t>the support for failure and locality topologies </a:t>
            </a:r>
            <a:endParaRPr lang="en-US" dirty="0" smtClean="0"/>
          </a:p>
          <a:p>
            <a:pPr lvl="2"/>
            <a:r>
              <a:rPr lang="en-US" dirty="0" smtClean="0"/>
              <a:t>Serengeti project in </a:t>
            </a:r>
            <a:r>
              <a:rPr lang="en-US" dirty="0" err="1" smtClean="0"/>
              <a:t>CloudFoundry</a:t>
            </a:r>
            <a:r>
              <a:rPr lang="en-US" dirty="0" smtClean="0"/>
              <a:t> (open source </a:t>
            </a:r>
            <a:r>
              <a:rPr lang="en-US" dirty="0" err="1" smtClean="0"/>
              <a:t>PaaS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>
                <a:hlinkClick r:id="rId3"/>
              </a:rPr>
              <a:t>http://serengeti.cloudfoundry.com/</a:t>
            </a:r>
            <a:endParaRPr lang="en-US" dirty="0" smtClean="0"/>
          </a:p>
          <a:p>
            <a:pPr lvl="3"/>
            <a:r>
              <a:rPr lang="en-US" dirty="0"/>
              <a:t>E</a:t>
            </a:r>
            <a:r>
              <a:rPr lang="en-US" dirty="0" smtClean="0"/>
              <a:t>nable the rapid deployment of an Apache </a:t>
            </a:r>
            <a:r>
              <a:rPr lang="en-US" dirty="0" err="1" smtClean="0"/>
              <a:t>Hadoop</a:t>
            </a:r>
            <a:r>
              <a:rPr lang="en-US" dirty="0" smtClean="0"/>
              <a:t> cluster (HDFS, </a:t>
            </a:r>
            <a:r>
              <a:rPr lang="en-US" dirty="0" err="1" smtClean="0"/>
              <a:t>MapReduce</a:t>
            </a:r>
            <a:r>
              <a:rPr lang="en-US" dirty="0" smtClean="0"/>
              <a:t>, Pig, Hive, ..) on a virtual platform</a:t>
            </a:r>
          </a:p>
          <a:p>
            <a:pPr lvl="1"/>
            <a:r>
              <a:rPr lang="en-US" dirty="0" smtClean="0"/>
              <a:t>Several options</a:t>
            </a:r>
          </a:p>
          <a:p>
            <a:pPr lvl="2"/>
            <a:r>
              <a:rPr lang="en-US" dirty="0" smtClean="0"/>
              <a:t>Add/remove VMs (virtual nodes)</a:t>
            </a:r>
          </a:p>
          <a:p>
            <a:pPr lvl="2"/>
            <a:r>
              <a:rPr lang="en-US" dirty="0" smtClean="0"/>
              <a:t>Grow/shrink a VM</a:t>
            </a:r>
          </a:p>
          <a:p>
            <a:pPr lvl="2"/>
            <a:r>
              <a:rPr lang="en-US" dirty="0" smtClean="0"/>
              <a:t>Separate compute from data</a:t>
            </a:r>
          </a:p>
          <a:p>
            <a:pPr lvl="1"/>
            <a:r>
              <a:rPr lang="en-US" dirty="0" smtClean="0"/>
              <a:t>2012 </a:t>
            </a:r>
            <a:r>
              <a:rPr lang="en-US" dirty="0" err="1" smtClean="0"/>
              <a:t>Hadoop</a:t>
            </a:r>
            <a:r>
              <a:rPr lang="en-US" dirty="0" smtClean="0"/>
              <a:t> Summit by Richard McDougall, Application Infrastructure CTO/ Big Data Chief Architect at </a:t>
            </a:r>
            <a:r>
              <a:rPr lang="en-US" dirty="0" err="1" smtClean="0"/>
              <a:t>VMWare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34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Add/remove VMs (virtual nodes)</a:t>
            </a:r>
            <a:endParaRPr lang="en-US" dirty="0"/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627533" y="1525458"/>
            <a:ext cx="1862809" cy="3071337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300" b="1">
              <a:solidFill>
                <a:schemeClr val="bg2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75134" y="4811855"/>
            <a:ext cx="7759075" cy="64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4901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b="1">
                <a:solidFill>
                  <a:srgbClr val="F2F2F2"/>
                </a:solidFill>
              </a:rPr>
              <a:t>Virtualization Host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892757" y="1525458"/>
            <a:ext cx="2594526" cy="307133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pic>
        <p:nvPicPr>
          <p:cNvPr id="7" name="Picture 12" descr="Disk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5155" y="4092450"/>
            <a:ext cx="552461" cy="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475134" y="1525458"/>
            <a:ext cx="868154" cy="307133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chemeClr val="bg2"/>
                </a:solidFill>
              </a:rPr>
              <a:t>Other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chemeClr val="bg2"/>
                </a:solidFill>
              </a:rPr>
              <a:t>Workload</a:t>
            </a: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4381366" y="3135488"/>
            <a:ext cx="0" cy="2735897"/>
          </a:xfrm>
          <a:prstGeom prst="line">
            <a:avLst/>
          </a:prstGeom>
          <a:noFill/>
          <a:ln w="22225" cap="rnd">
            <a:solidFill>
              <a:schemeClr val="bg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auto">
          <a:xfrm>
            <a:off x="4098514" y="4948264"/>
            <a:ext cx="725742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VMDK</a:t>
            </a:r>
          </a:p>
        </p:txBody>
      </p:sp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3797636" y="3177913"/>
            <a:ext cx="1327498" cy="7322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Datanode</a:t>
            </a:r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3800909" y="1706820"/>
            <a:ext cx="1320952" cy="143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b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Task Tracker</a:t>
            </a:r>
            <a:endParaRPr lang="en-US" sz="1200">
              <a:solidFill>
                <a:srgbClr val="F2F2F2"/>
              </a:solidFill>
            </a:endParaRPr>
          </a:p>
        </p:txBody>
      </p:sp>
      <p:pic>
        <p:nvPicPr>
          <p:cNvPr id="13" name="Picture 8" descr="Disk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0521" y="5698785"/>
            <a:ext cx="881729" cy="65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875327" y="2239347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75327" y="1884329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1343288" y="2594365"/>
            <a:ext cx="1147055" cy="1010437"/>
          </a:xfrm>
          <a:prstGeom prst="leftRightArrow">
            <a:avLst>
              <a:gd name="adj1" fmla="val 50000"/>
              <a:gd name="adj2" fmla="val 3243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639683" y="1525458"/>
            <a:ext cx="2594526" cy="307133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pic>
        <p:nvPicPr>
          <p:cNvPr id="18" name="Picture 12" descr="Disk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2081" y="4092450"/>
            <a:ext cx="552461" cy="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7128292" y="3135488"/>
            <a:ext cx="0" cy="2735897"/>
          </a:xfrm>
          <a:prstGeom prst="line">
            <a:avLst/>
          </a:prstGeom>
          <a:noFill/>
          <a:ln w="22225" cap="rnd">
            <a:solidFill>
              <a:schemeClr val="bg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2"/>
          <p:cNvSpPr>
            <a:spLocks noChangeArrowheads="1"/>
          </p:cNvSpPr>
          <p:nvPr/>
        </p:nvSpPr>
        <p:spPr bwMode="auto">
          <a:xfrm>
            <a:off x="6845440" y="4948264"/>
            <a:ext cx="725742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VMDK</a:t>
            </a: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6544562" y="3177913"/>
            <a:ext cx="1327498" cy="7322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rgbClr val="F2F2F2"/>
                </a:solidFill>
              </a:rPr>
              <a:t>Datanode</a:t>
            </a:r>
            <a:endParaRPr lang="en-US" sz="1200" dirty="0">
              <a:solidFill>
                <a:srgbClr val="F2F2F2"/>
              </a:solidFill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6547835" y="1706820"/>
            <a:ext cx="1320952" cy="143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b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Task Tracker</a:t>
            </a:r>
            <a:endParaRPr lang="en-US" sz="1200">
              <a:solidFill>
                <a:srgbClr val="F2F2F2"/>
              </a:solidFill>
            </a:endParaRPr>
          </a:p>
        </p:txBody>
      </p:sp>
      <p:pic>
        <p:nvPicPr>
          <p:cNvPr id="23" name="Picture 8" descr="Disk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7447" y="5698785"/>
            <a:ext cx="881729" cy="65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6622253" y="2239347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2253" y="1884329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5517232"/>
            <a:ext cx="488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Powering </a:t>
            </a:r>
            <a:r>
              <a:rPr lang="en-US" b="1" dirty="0"/>
              <a:t>off the </a:t>
            </a:r>
            <a:r>
              <a:rPr lang="en-US" b="1" dirty="0" err="1"/>
              <a:t>Hadoop</a:t>
            </a:r>
            <a:r>
              <a:rPr lang="en-US" b="1" dirty="0"/>
              <a:t> VM</a:t>
            </a:r>
          </a:p>
          <a:p>
            <a:r>
              <a:rPr lang="en-US" b="1" dirty="0"/>
              <a:t>would in effect fail the </a:t>
            </a:r>
            <a:r>
              <a:rPr lang="en-US" b="1" dirty="0" err="1" smtClean="0"/>
              <a:t>datanode</a:t>
            </a:r>
            <a:endParaRPr lang="en-US" b="1" dirty="0" smtClean="0"/>
          </a:p>
          <a:p>
            <a:r>
              <a:rPr lang="en-US" b="1" dirty="0" smtClean="0"/>
              <a:t>* </a:t>
            </a:r>
            <a:r>
              <a:rPr lang="en-US" b="1" dirty="0"/>
              <a:t>Adding a node would require TBs of </a:t>
            </a:r>
          </a:p>
          <a:p>
            <a:r>
              <a:rPr lang="en-US" b="1" dirty="0"/>
              <a:t>data replication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6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Grow/shrink a VM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75134" y="4811855"/>
            <a:ext cx="7759075" cy="64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4901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b="1">
                <a:solidFill>
                  <a:srgbClr val="F2F2F2"/>
                </a:solidFill>
              </a:rPr>
              <a:t>Virtualization Host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5286022" y="1525458"/>
            <a:ext cx="1862809" cy="3071337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300" b="1">
              <a:solidFill>
                <a:schemeClr val="bg2"/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6001777" y="2594365"/>
            <a:ext cx="1147055" cy="1010437"/>
          </a:xfrm>
          <a:prstGeom prst="leftRightArrow">
            <a:avLst>
              <a:gd name="adj1" fmla="val 50000"/>
              <a:gd name="adj2" fmla="val 3243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627533" y="1525458"/>
            <a:ext cx="1862809" cy="3071337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300" b="1">
              <a:solidFill>
                <a:schemeClr val="bg2"/>
              </a:solidFill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3441163" y="1525458"/>
            <a:ext cx="2594526" cy="307133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pic>
        <p:nvPicPr>
          <p:cNvPr id="9" name="Picture 12" descr="Disk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561" y="4092450"/>
            <a:ext cx="552461" cy="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75134" y="1525458"/>
            <a:ext cx="868154" cy="307133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chemeClr val="bg2"/>
                </a:solidFill>
              </a:rPr>
              <a:t>Other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chemeClr val="bg2"/>
                </a:solidFill>
              </a:rPr>
              <a:t>Workload</a:t>
            </a: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4929772" y="3135488"/>
            <a:ext cx="0" cy="2735897"/>
          </a:xfrm>
          <a:prstGeom prst="line">
            <a:avLst/>
          </a:prstGeom>
          <a:noFill/>
          <a:ln w="22225" cap="rnd">
            <a:solidFill>
              <a:schemeClr val="bg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4646920" y="4948264"/>
            <a:ext cx="725742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VMDK</a:t>
            </a: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4346042" y="3177913"/>
            <a:ext cx="1327498" cy="7322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Datanode</a:t>
            </a:r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14" name="AutoShape 33"/>
          <p:cNvSpPr>
            <a:spLocks noChangeArrowheads="1"/>
          </p:cNvSpPr>
          <p:nvPr/>
        </p:nvSpPr>
        <p:spPr bwMode="auto">
          <a:xfrm>
            <a:off x="4349315" y="1706820"/>
            <a:ext cx="1320952" cy="143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b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Task Tracker</a:t>
            </a:r>
            <a:endParaRPr lang="en-US" sz="1200">
              <a:solidFill>
                <a:srgbClr val="F2F2F2"/>
              </a:solidFill>
            </a:endParaRPr>
          </a:p>
        </p:txBody>
      </p:sp>
      <p:pic>
        <p:nvPicPr>
          <p:cNvPr id="15" name="Picture 8" descr="Disk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927" y="5698785"/>
            <a:ext cx="881729" cy="65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4423733" y="2239347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23733" y="1884329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1343288" y="2594365"/>
            <a:ext cx="1147055" cy="1010437"/>
          </a:xfrm>
          <a:prstGeom prst="leftRightArrow">
            <a:avLst>
              <a:gd name="adj1" fmla="val 50000"/>
              <a:gd name="adj2" fmla="val 3243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19416" y="1728989"/>
            <a:ext cx="1454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Add/Remove</a:t>
            </a:r>
          </a:p>
          <a:p>
            <a:r>
              <a:rPr lang="en-US" b="1" dirty="0" smtClean="0"/>
              <a:t>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compute from data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887891" y="4045370"/>
            <a:ext cx="5346317" cy="860469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4020521" y="4203403"/>
            <a:ext cx="3550661" cy="5741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Datanode</a:t>
            </a:r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27533" y="1755386"/>
            <a:ext cx="1862809" cy="3071337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300" b="1">
              <a:solidFill>
                <a:schemeClr val="bg2"/>
              </a:solidFill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75134" y="5041783"/>
            <a:ext cx="7759075" cy="64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4901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b="1">
                <a:solidFill>
                  <a:srgbClr val="F2F2F2"/>
                </a:solidFill>
              </a:rPr>
              <a:t>Virtualization Host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92757" y="1755387"/>
            <a:ext cx="2594526" cy="207934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pic>
        <p:nvPicPr>
          <p:cNvPr id="9" name="Picture 12" descr="Disk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5155" y="4273234"/>
            <a:ext cx="552461" cy="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75134" y="1755386"/>
            <a:ext cx="868154" cy="307133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chemeClr val="bg2"/>
                </a:solidFill>
              </a:rPr>
              <a:t>Other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chemeClr val="bg2"/>
                </a:solidFill>
              </a:rPr>
              <a:t>Workload</a:t>
            </a: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4381366" y="4435531"/>
            <a:ext cx="0" cy="1665782"/>
          </a:xfrm>
          <a:prstGeom prst="line">
            <a:avLst/>
          </a:prstGeom>
          <a:noFill/>
          <a:ln w="22225" cap="rnd">
            <a:solidFill>
              <a:schemeClr val="bg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4098514" y="5178192"/>
            <a:ext cx="725742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VMDK</a:t>
            </a: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3800909" y="1936748"/>
            <a:ext cx="1320952" cy="143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b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Task Tracker</a:t>
            </a:r>
            <a:endParaRPr lang="en-US" sz="1200">
              <a:solidFill>
                <a:srgbClr val="F2F2F2"/>
              </a:solidFill>
            </a:endParaRPr>
          </a:p>
        </p:txBody>
      </p:sp>
      <p:pic>
        <p:nvPicPr>
          <p:cNvPr id="14" name="Picture 8" descr="Disk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0521" y="5928713"/>
            <a:ext cx="881729" cy="65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875327" y="2469275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5327" y="2114257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1343288" y="2824293"/>
            <a:ext cx="1147055" cy="1010437"/>
          </a:xfrm>
          <a:prstGeom prst="leftRightArrow">
            <a:avLst>
              <a:gd name="adj1" fmla="val 50000"/>
              <a:gd name="adj2" fmla="val 3243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5639683" y="1755386"/>
            <a:ext cx="2594526" cy="20793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pic>
        <p:nvPicPr>
          <p:cNvPr id="19" name="Picture 12" descr="Disk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2081" y="4273234"/>
            <a:ext cx="552461" cy="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7128292" y="4435531"/>
            <a:ext cx="0" cy="1665782"/>
          </a:xfrm>
          <a:prstGeom prst="line">
            <a:avLst/>
          </a:prstGeom>
          <a:noFill/>
          <a:ln w="22225" cap="rnd">
            <a:solidFill>
              <a:schemeClr val="bg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32"/>
          <p:cNvSpPr>
            <a:spLocks noChangeArrowheads="1"/>
          </p:cNvSpPr>
          <p:nvPr/>
        </p:nvSpPr>
        <p:spPr bwMode="auto">
          <a:xfrm>
            <a:off x="6845440" y="5178192"/>
            <a:ext cx="725742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VMDK</a:t>
            </a: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6547835" y="1936748"/>
            <a:ext cx="1320952" cy="143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b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Task Tracker</a:t>
            </a:r>
            <a:endParaRPr lang="en-US" sz="1200">
              <a:solidFill>
                <a:srgbClr val="F2F2F2"/>
              </a:solidFill>
            </a:endParaRPr>
          </a:p>
        </p:txBody>
      </p:sp>
      <p:pic>
        <p:nvPicPr>
          <p:cNvPr id="23" name="Picture 8" descr="Disk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7447" y="5928713"/>
            <a:ext cx="881729" cy="65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6622253" y="2469275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2253" y="2114257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5792083" y="1647566"/>
            <a:ext cx="2594526" cy="20793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5941483" y="1525459"/>
            <a:ext cx="2594526" cy="20793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6913257" y="1752749"/>
            <a:ext cx="1320952" cy="143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b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Task Tracker</a:t>
            </a:r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87675" y="2285276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87675" y="1930258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1306" y="5715263"/>
            <a:ext cx="4018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Truly Elastic </a:t>
            </a:r>
            <a:r>
              <a:rPr lang="en-US" sz="2000" dirty="0" err="1"/>
              <a:t>Hadoop</a:t>
            </a:r>
            <a:r>
              <a:rPr lang="en-US" sz="2000" dirty="0"/>
              <a:t>:</a:t>
            </a:r>
          </a:p>
          <a:p>
            <a:r>
              <a:rPr lang="en-US" sz="2000" dirty="0"/>
              <a:t>Scalable through virtual nodes; Enable </a:t>
            </a:r>
            <a:r>
              <a:rPr lang="en-US" sz="2000" dirty="0" smtClean="0"/>
              <a:t>shared workloads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66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Dataflow with separated Compute/Data</a:t>
            </a:r>
            <a:endParaRPr lang="en-US" sz="3600" dirty="0"/>
          </a:p>
        </p:txBody>
      </p:sp>
      <p:sp>
        <p:nvSpPr>
          <p:cNvPr id="4" name="Line 22"/>
          <p:cNvSpPr>
            <a:spLocks noChangeShapeType="1"/>
          </p:cNvSpPr>
          <p:nvPr/>
        </p:nvSpPr>
        <p:spPr bwMode="auto">
          <a:xfrm>
            <a:off x="5033010" y="5106803"/>
            <a:ext cx="0" cy="1092365"/>
          </a:xfrm>
          <a:prstGeom prst="line">
            <a:avLst/>
          </a:prstGeom>
          <a:noFill/>
          <a:ln w="22225" cap="rnd">
            <a:solidFill>
              <a:schemeClr val="tx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75134" y="4055403"/>
            <a:ext cx="7344348" cy="191163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4901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b="1">
                <a:solidFill>
                  <a:srgbClr val="F2F2F2"/>
                </a:solidFill>
              </a:rPr>
              <a:t>Virtualization Host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224956" y="1477176"/>
            <a:ext cx="2594526" cy="215493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pic>
        <p:nvPicPr>
          <p:cNvPr id="7" name="Picture 12" descr="Disk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7354" y="3087206"/>
            <a:ext cx="552461" cy="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6409111" y="4899982"/>
            <a:ext cx="725742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VMDK</a:t>
            </a:r>
          </a:p>
        </p:txBody>
      </p:sp>
      <p:sp>
        <p:nvSpPr>
          <p:cNvPr id="9" name="AutoShape 33"/>
          <p:cNvSpPr>
            <a:spLocks noChangeArrowheads="1"/>
          </p:cNvSpPr>
          <p:nvPr/>
        </p:nvSpPr>
        <p:spPr bwMode="auto">
          <a:xfrm>
            <a:off x="6129835" y="2354997"/>
            <a:ext cx="1327498" cy="7322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Datanode</a:t>
            </a:r>
            <a:endParaRPr lang="en-US" sz="1200">
              <a:solidFill>
                <a:srgbClr val="F2F2F2"/>
              </a:solidFill>
            </a:endParaRPr>
          </a:p>
        </p:txBody>
      </p:sp>
      <p:pic>
        <p:nvPicPr>
          <p:cNvPr id="10" name="Picture 8" descr="Disk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708" y="6087992"/>
            <a:ext cx="881729" cy="65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185035" y="1477176"/>
            <a:ext cx="2823625" cy="215493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6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Virtual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Hadoop</a:t>
            </a:r>
          </a:p>
          <a:p>
            <a:pPr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300" b="1">
                <a:solidFill>
                  <a:srgbClr val="FFFFFF"/>
                </a:solidFill>
              </a:rPr>
              <a:t>Node</a:t>
            </a: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3137487" y="1658538"/>
            <a:ext cx="1736823" cy="143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BFBFBF"/>
            </a:solidFill>
            <a:round/>
            <a:headEnd/>
            <a:tailEnd/>
          </a:ln>
        </p:spPr>
        <p:txBody>
          <a:bodyPr wrap="none" lIns="82058" tIns="41029" rIns="82058" bIns="41029" anchor="b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NodeManager</a:t>
            </a:r>
            <a:endParaRPr lang="en-US" sz="1200" dirty="0">
              <a:solidFill>
                <a:srgbClr val="F2F2F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6704" y="2191065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96704" y="1836047"/>
            <a:ext cx="1172117" cy="35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Slot</a:t>
            </a:r>
          </a:p>
        </p:txBody>
      </p:sp>
      <p:pic>
        <p:nvPicPr>
          <p:cNvPr id="15" name="Picture 14" descr="NIC_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5894" y="3160965"/>
            <a:ext cx="440655" cy="41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32662" y="3558223"/>
            <a:ext cx="0" cy="497181"/>
          </a:xfrm>
          <a:prstGeom prst="line">
            <a:avLst/>
          </a:prstGeom>
          <a:noFill/>
          <a:ln w="22225" cap="rnd">
            <a:solidFill>
              <a:schemeClr val="tx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932662" y="4801812"/>
            <a:ext cx="1962071" cy="578081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Virtual Switch</a:t>
            </a: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3459124" y="3889591"/>
            <a:ext cx="868154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Virtual NIC</a:t>
            </a:r>
          </a:p>
        </p:txBody>
      </p:sp>
      <p:pic>
        <p:nvPicPr>
          <p:cNvPr id="19" name="Picture 14" descr="NIC_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7727" y="3178777"/>
            <a:ext cx="440655" cy="41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014495" y="3576036"/>
            <a:ext cx="0" cy="479368"/>
          </a:xfrm>
          <a:prstGeom prst="line">
            <a:avLst/>
          </a:prstGeom>
          <a:noFill/>
          <a:ln w="22225" cap="rnd">
            <a:solidFill>
              <a:schemeClr val="tx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5540957" y="3907403"/>
            <a:ext cx="868154" cy="331624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Virtual NIC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932662" y="4221215"/>
            <a:ext cx="1075998" cy="580597"/>
          </a:xfrm>
          <a:prstGeom prst="line">
            <a:avLst/>
          </a:prstGeom>
          <a:noFill/>
          <a:ln w="22225" cap="rnd">
            <a:solidFill>
              <a:schemeClr val="tx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008660" y="4239028"/>
            <a:ext cx="1005834" cy="562784"/>
          </a:xfrm>
          <a:prstGeom prst="line">
            <a:avLst/>
          </a:prstGeom>
          <a:noFill/>
          <a:ln w="22225" cap="rnd">
            <a:solidFill>
              <a:schemeClr val="tx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10" descr="NIC_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7408" y="6087992"/>
            <a:ext cx="910439" cy="72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559472" y="5409247"/>
            <a:ext cx="868154" cy="414530"/>
          </a:xfrm>
          <a:prstGeom prst="roundRect">
            <a:avLst>
              <a:gd name="adj" fmla="val 16667"/>
            </a:avLst>
          </a:prstGeom>
          <a:solidFill>
            <a:srgbClr val="4C4C4C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2F2F2"/>
                </a:solidFill>
              </a:rPr>
              <a:t>NIC Drivers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734434" y="3087206"/>
            <a:ext cx="0" cy="3000786"/>
          </a:xfrm>
          <a:prstGeom prst="line">
            <a:avLst/>
          </a:prstGeom>
          <a:noFill/>
          <a:ln w="22225" cap="rnd">
            <a:solidFill>
              <a:schemeClr val="bg1">
                <a:alpha val="65881"/>
              </a:schemeClr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095582" y="3087206"/>
            <a:ext cx="2638852" cy="3111962"/>
            <a:chOff x="4095582" y="3087206"/>
            <a:chExt cx="2638852" cy="3111962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4095582" y="3087206"/>
              <a:ext cx="13656" cy="1542964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095582" y="4633646"/>
              <a:ext cx="2161129" cy="0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243055" y="3087206"/>
              <a:ext cx="13656" cy="1542964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722447" y="3090682"/>
              <a:ext cx="11987" cy="3108486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85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69" y="9721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Compute Clusters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13088" y="2724150"/>
            <a:ext cx="2536825" cy="1308100"/>
            <a:chOff x="0" y="0"/>
            <a:chExt cx="1598" cy="823"/>
          </a:xfrm>
        </p:grpSpPr>
        <p:sp>
          <p:nvSpPr>
            <p:cNvPr id="5" name="AutoShape 1"/>
            <p:cNvSpPr>
              <a:spLocks/>
            </p:cNvSpPr>
            <p:nvPr/>
          </p:nvSpPr>
          <p:spPr bwMode="auto">
            <a:xfrm>
              <a:off x="0" y="0"/>
              <a:ext cx="1598" cy="82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5B3D7">
                    <a:alpha val="35999"/>
                  </a:srgbClr>
                </a:gs>
                <a:gs pos="100000">
                  <a:srgbClr val="366092">
                    <a:alpha val="35999"/>
                  </a:srgbClr>
                </a:gs>
              </a:gsLst>
              <a:lin ang="5400000" scaled="1"/>
            </a:gradFill>
            <a:ln w="12700" cap="flat">
              <a:solidFill>
                <a:srgbClr val="366092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/>
            </p:cNvSpPr>
            <p:nvPr/>
          </p:nvSpPr>
          <p:spPr bwMode="auto">
            <a:xfrm rot="-5400000">
              <a:off x="427" y="183"/>
              <a:ext cx="74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Virtual</a:t>
              </a: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 Hadoop</a:t>
              </a: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 Queue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616075" y="5905500"/>
            <a:ext cx="838200" cy="704850"/>
            <a:chOff x="0" y="0"/>
            <a:chExt cx="528" cy="44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0" y="0"/>
              <a:ext cx="528" cy="213"/>
              <a:chOff x="0" y="0"/>
              <a:chExt cx="528" cy="213"/>
            </a:xfrm>
          </p:grpSpPr>
          <p:sp>
            <p:nvSpPr>
              <p:cNvPr id="10" name="AutoShape 5"/>
              <p:cNvSpPr>
                <a:spLocks/>
              </p:cNvSpPr>
              <p:nvPr/>
            </p:nvSpPr>
            <p:spPr bwMode="auto">
              <a:xfrm>
                <a:off x="0" y="0"/>
                <a:ext cx="528" cy="213"/>
              </a:xfrm>
              <a:prstGeom prst="roundRect">
                <a:avLst>
                  <a:gd name="adj" fmla="val 11208"/>
                </a:avLst>
              </a:prstGeom>
              <a:gradFill rotWithShape="0">
                <a:gsLst>
                  <a:gs pos="0">
                    <a:srgbClr val="AAD26B"/>
                  </a:gs>
                  <a:gs pos="100000">
                    <a:srgbClr val="6C9E3B"/>
                  </a:gs>
                </a:gsLst>
                <a:lin ang="5400000" scaled="1"/>
              </a:gradFill>
              <a:ln w="12700" cap="flat">
                <a:solidFill>
                  <a:srgbClr val="68973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099" dir="5400000" algn="ctr" rotWithShape="0">
                  <a:srgbClr val="FFFFFF">
                    <a:alpha val="39999"/>
                  </a:srgb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" name="Rectangle 6"/>
              <p:cNvSpPr>
                <a:spLocks/>
              </p:cNvSpPr>
              <p:nvPr/>
            </p:nvSpPr>
            <p:spPr bwMode="auto">
              <a:xfrm>
                <a:off x="8" y="26"/>
                <a:ext cx="5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ＭＳ Ｐゴシック" charset="0"/>
                    <a:cs typeface="Calibri Bold" charset="0"/>
                    <a:sym typeface="Calibri Bold" charset="0"/>
                  </a:rPr>
                  <a:t>Host</a:t>
                </a:r>
              </a:p>
            </p:txBody>
          </p:sp>
        </p:grp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" y="213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606675" y="5905500"/>
            <a:ext cx="838200" cy="704850"/>
            <a:chOff x="0" y="0"/>
            <a:chExt cx="528" cy="443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0"/>
              <a:ext cx="528" cy="213"/>
              <a:chOff x="0" y="0"/>
              <a:chExt cx="528" cy="213"/>
            </a:xfrm>
          </p:grpSpPr>
          <p:sp>
            <p:nvSpPr>
              <p:cNvPr id="15" name="AutoShape 10"/>
              <p:cNvSpPr>
                <a:spLocks/>
              </p:cNvSpPr>
              <p:nvPr/>
            </p:nvSpPr>
            <p:spPr bwMode="auto">
              <a:xfrm>
                <a:off x="0" y="0"/>
                <a:ext cx="528" cy="213"/>
              </a:xfrm>
              <a:prstGeom prst="roundRect">
                <a:avLst>
                  <a:gd name="adj" fmla="val 11208"/>
                </a:avLst>
              </a:prstGeom>
              <a:gradFill rotWithShape="0">
                <a:gsLst>
                  <a:gs pos="0">
                    <a:srgbClr val="AAD26B"/>
                  </a:gs>
                  <a:gs pos="100000">
                    <a:srgbClr val="6C9E3B"/>
                  </a:gs>
                </a:gsLst>
                <a:lin ang="5400000" scaled="1"/>
              </a:gradFill>
              <a:ln w="12700" cap="flat">
                <a:solidFill>
                  <a:srgbClr val="68973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099" dir="5400000" algn="ctr" rotWithShape="0">
                  <a:srgbClr val="FFFFFF">
                    <a:alpha val="39999"/>
                  </a:srgb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" name="Rectangle 11"/>
              <p:cNvSpPr>
                <a:spLocks/>
              </p:cNvSpPr>
              <p:nvPr/>
            </p:nvSpPr>
            <p:spPr bwMode="auto">
              <a:xfrm>
                <a:off x="8" y="26"/>
                <a:ext cx="5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ＭＳ Ｐゴシック" charset="0"/>
                    <a:cs typeface="Calibri Bold" charset="0"/>
                    <a:sym typeface="Calibri Bold" charset="0"/>
                  </a:rPr>
                  <a:t>Host</a:t>
                </a:r>
              </a:p>
            </p:txBody>
          </p:sp>
        </p:grpSp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" y="213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3608388" y="5905500"/>
            <a:ext cx="838200" cy="704850"/>
            <a:chOff x="0" y="0"/>
            <a:chExt cx="528" cy="443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528" cy="213"/>
              <a:chOff x="0" y="0"/>
              <a:chExt cx="528" cy="213"/>
            </a:xfrm>
          </p:grpSpPr>
          <p:sp>
            <p:nvSpPr>
              <p:cNvPr id="20" name="AutoShape 15"/>
              <p:cNvSpPr>
                <a:spLocks/>
              </p:cNvSpPr>
              <p:nvPr/>
            </p:nvSpPr>
            <p:spPr bwMode="auto">
              <a:xfrm>
                <a:off x="0" y="0"/>
                <a:ext cx="528" cy="213"/>
              </a:xfrm>
              <a:prstGeom prst="roundRect">
                <a:avLst>
                  <a:gd name="adj" fmla="val 11208"/>
                </a:avLst>
              </a:prstGeom>
              <a:gradFill rotWithShape="0">
                <a:gsLst>
                  <a:gs pos="0">
                    <a:srgbClr val="AAD26B"/>
                  </a:gs>
                  <a:gs pos="100000">
                    <a:srgbClr val="6C9E3B"/>
                  </a:gs>
                </a:gsLst>
                <a:lin ang="5400000" scaled="1"/>
              </a:gradFill>
              <a:ln w="12700" cap="flat">
                <a:solidFill>
                  <a:srgbClr val="68973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099" dir="5400000" algn="ctr" rotWithShape="0">
                  <a:srgbClr val="FFFFFF">
                    <a:alpha val="39999"/>
                  </a:srgb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" name="Rectangle 16"/>
              <p:cNvSpPr>
                <a:spLocks/>
              </p:cNvSpPr>
              <p:nvPr/>
            </p:nvSpPr>
            <p:spPr bwMode="auto">
              <a:xfrm>
                <a:off x="8" y="26"/>
                <a:ext cx="5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ＭＳ Ｐゴシック" charset="0"/>
                    <a:cs typeface="Calibri Bold" charset="0"/>
                    <a:sym typeface="Calibri Bold" charset="0"/>
                  </a:rPr>
                  <a:t>Host</a:t>
                </a:r>
              </a:p>
            </p:txBody>
          </p:sp>
        </p:grp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" y="213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652963" y="5905500"/>
            <a:ext cx="838200" cy="704850"/>
            <a:chOff x="0" y="0"/>
            <a:chExt cx="528" cy="443"/>
          </a:xfrm>
        </p:grpSpPr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0" y="0"/>
              <a:ext cx="528" cy="213"/>
              <a:chOff x="0" y="0"/>
              <a:chExt cx="528" cy="213"/>
            </a:xfrm>
          </p:grpSpPr>
          <p:sp>
            <p:nvSpPr>
              <p:cNvPr id="25" name="AutoShape 20"/>
              <p:cNvSpPr>
                <a:spLocks/>
              </p:cNvSpPr>
              <p:nvPr/>
            </p:nvSpPr>
            <p:spPr bwMode="auto">
              <a:xfrm>
                <a:off x="0" y="0"/>
                <a:ext cx="528" cy="213"/>
              </a:xfrm>
              <a:prstGeom prst="roundRect">
                <a:avLst>
                  <a:gd name="adj" fmla="val 11208"/>
                </a:avLst>
              </a:prstGeom>
              <a:gradFill rotWithShape="0">
                <a:gsLst>
                  <a:gs pos="0">
                    <a:srgbClr val="AAD26B"/>
                  </a:gs>
                  <a:gs pos="100000">
                    <a:srgbClr val="6C9E3B"/>
                  </a:gs>
                </a:gsLst>
                <a:lin ang="5400000" scaled="1"/>
              </a:gradFill>
              <a:ln w="12700" cap="flat">
                <a:solidFill>
                  <a:srgbClr val="68973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099" dir="5400000" algn="ctr" rotWithShape="0">
                  <a:srgbClr val="FFFFFF">
                    <a:alpha val="39999"/>
                  </a:srgb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" name="Rectangle 21"/>
              <p:cNvSpPr>
                <a:spLocks/>
              </p:cNvSpPr>
              <p:nvPr/>
            </p:nvSpPr>
            <p:spPr bwMode="auto">
              <a:xfrm>
                <a:off x="8" y="26"/>
                <a:ext cx="5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ＭＳ Ｐゴシック" charset="0"/>
                    <a:cs typeface="Calibri Bold" charset="0"/>
                    <a:sym typeface="Calibri Bold" charset="0"/>
                  </a:rPr>
                  <a:t>Host</a:t>
                </a:r>
              </a:p>
            </p:txBody>
          </p:sp>
        </p:grpSp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" y="213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5649913" y="5894388"/>
            <a:ext cx="838200" cy="703262"/>
            <a:chOff x="0" y="0"/>
            <a:chExt cx="528" cy="443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0" y="0"/>
              <a:ext cx="528" cy="213"/>
              <a:chOff x="0" y="0"/>
              <a:chExt cx="528" cy="213"/>
            </a:xfrm>
          </p:grpSpPr>
          <p:sp>
            <p:nvSpPr>
              <p:cNvPr id="30" name="AutoShape 25"/>
              <p:cNvSpPr>
                <a:spLocks/>
              </p:cNvSpPr>
              <p:nvPr/>
            </p:nvSpPr>
            <p:spPr bwMode="auto">
              <a:xfrm>
                <a:off x="0" y="0"/>
                <a:ext cx="528" cy="213"/>
              </a:xfrm>
              <a:prstGeom prst="roundRect">
                <a:avLst>
                  <a:gd name="adj" fmla="val 11208"/>
                </a:avLst>
              </a:prstGeom>
              <a:gradFill rotWithShape="0">
                <a:gsLst>
                  <a:gs pos="0">
                    <a:srgbClr val="AAD26B"/>
                  </a:gs>
                  <a:gs pos="100000">
                    <a:srgbClr val="6C9E3B"/>
                  </a:gs>
                </a:gsLst>
                <a:lin ang="5400000" scaled="1"/>
              </a:gradFill>
              <a:ln w="12700" cap="flat">
                <a:solidFill>
                  <a:srgbClr val="68973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099" dir="5400000" algn="ctr" rotWithShape="0">
                  <a:srgbClr val="FFFFFF">
                    <a:alpha val="39999"/>
                  </a:srgb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" name="Rectangle 26"/>
              <p:cNvSpPr>
                <a:spLocks/>
              </p:cNvSpPr>
              <p:nvPr/>
            </p:nvSpPr>
            <p:spPr bwMode="auto">
              <a:xfrm>
                <a:off x="8" y="26"/>
                <a:ext cx="5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ＭＳ Ｐゴシック" charset="0"/>
                    <a:cs typeface="Calibri Bold" charset="0"/>
                    <a:sym typeface="Calibri Bold" charset="0"/>
                  </a:rPr>
                  <a:t>Host</a:t>
                </a:r>
              </a:p>
            </p:txBody>
          </p:sp>
        </p:grp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" y="213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6646863" y="5905500"/>
            <a:ext cx="838200" cy="704850"/>
            <a:chOff x="0" y="0"/>
            <a:chExt cx="528" cy="443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0" y="0"/>
              <a:ext cx="528" cy="213"/>
              <a:chOff x="0" y="0"/>
              <a:chExt cx="528" cy="213"/>
            </a:xfrm>
          </p:grpSpPr>
          <p:sp>
            <p:nvSpPr>
              <p:cNvPr id="35" name="AutoShape 30"/>
              <p:cNvSpPr>
                <a:spLocks/>
              </p:cNvSpPr>
              <p:nvPr/>
            </p:nvSpPr>
            <p:spPr bwMode="auto">
              <a:xfrm>
                <a:off x="0" y="0"/>
                <a:ext cx="528" cy="213"/>
              </a:xfrm>
              <a:prstGeom prst="roundRect">
                <a:avLst>
                  <a:gd name="adj" fmla="val 11208"/>
                </a:avLst>
              </a:prstGeom>
              <a:gradFill rotWithShape="0">
                <a:gsLst>
                  <a:gs pos="0">
                    <a:srgbClr val="AAD26B"/>
                  </a:gs>
                  <a:gs pos="100000">
                    <a:srgbClr val="6C9E3B"/>
                  </a:gs>
                </a:gsLst>
                <a:lin ang="5400000" scaled="1"/>
              </a:gradFill>
              <a:ln w="12700" cap="flat">
                <a:solidFill>
                  <a:srgbClr val="68973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099" dir="5400000" algn="ctr" rotWithShape="0">
                  <a:srgbClr val="FFFFFF">
                    <a:alpha val="39999"/>
                  </a:srgb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" name="Rectangle 31"/>
              <p:cNvSpPr>
                <a:spLocks/>
              </p:cNvSpPr>
              <p:nvPr/>
            </p:nvSpPr>
            <p:spPr bwMode="auto">
              <a:xfrm>
                <a:off x="7" y="26"/>
                <a:ext cx="5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r>
                  <a:rPr lang="en-US" sz="1200">
                    <a:solidFill>
                      <a:srgbClr val="FFFFFF"/>
                    </a:solidFill>
                    <a:latin typeface="Calibri Bold" charset="0"/>
                    <a:ea typeface="ＭＳ Ｐゴシック" charset="0"/>
                    <a:cs typeface="Calibri Bold" charset="0"/>
                    <a:sym typeface="Calibri Bold" charset="0"/>
                  </a:rPr>
                  <a:t>Host</a:t>
                </a:r>
              </a:p>
            </p:txBody>
          </p:sp>
        </p:grpSp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" y="213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1266825" y="5122863"/>
            <a:ext cx="6516688" cy="612775"/>
            <a:chOff x="0" y="0"/>
            <a:chExt cx="4104" cy="386"/>
          </a:xfrm>
        </p:grpSpPr>
        <p:sp>
          <p:nvSpPr>
            <p:cNvPr id="38" name="AutoShape 35"/>
            <p:cNvSpPr>
              <a:spLocks/>
            </p:cNvSpPr>
            <p:nvPr/>
          </p:nvSpPr>
          <p:spPr bwMode="auto">
            <a:xfrm>
              <a:off x="0" y="0"/>
              <a:ext cx="4104" cy="386"/>
            </a:xfrm>
            <a:prstGeom prst="roundRect">
              <a:avLst>
                <a:gd name="adj" fmla="val 11208"/>
              </a:avLst>
            </a:prstGeom>
            <a:solidFill>
              <a:srgbClr val="31859B"/>
            </a:solidFill>
            <a:ln w="12700" cap="flat">
              <a:solidFill>
                <a:srgbClr val="68973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/>
            </p:cNvSpPr>
            <p:nvPr/>
          </p:nvSpPr>
          <p:spPr bwMode="auto">
            <a:xfrm>
              <a:off x="12" y="93"/>
              <a:ext cx="408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6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Distributed File System (HDFS, KFS, GPFS, MAPR, </a:t>
              </a:r>
              <a:r>
                <a:rPr lang="en-US" sz="160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Isilon</a:t>
              </a:r>
              <a:r>
                <a:rPr lang="en-US" sz="16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,…)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2030413" y="4375150"/>
            <a:ext cx="1154112" cy="830263"/>
            <a:chOff x="0" y="0"/>
            <a:chExt cx="726" cy="523"/>
          </a:xfrm>
        </p:grpSpPr>
        <p:sp>
          <p:nvSpPr>
            <p:cNvPr id="41" name="AutoShape 38"/>
            <p:cNvSpPr>
              <a:spLocks/>
            </p:cNvSpPr>
            <p:nvPr/>
          </p:nvSpPr>
          <p:spPr bwMode="auto">
            <a:xfrm>
              <a:off x="0" y="0"/>
              <a:ext cx="726" cy="523"/>
            </a:xfrm>
            <a:prstGeom prst="roundRect">
              <a:avLst>
                <a:gd name="adj" fmla="val 16667"/>
              </a:avLst>
            </a:prstGeom>
            <a:solidFill>
              <a:srgbClr val="FFCA3A"/>
            </a:solidFill>
            <a:ln w="12700" cap="flat">
              <a:solidFill>
                <a:srgbClr val="F79646">
                  <a:alpha val="17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/>
            </p:cNvSpPr>
            <p:nvPr/>
          </p:nvSpPr>
          <p:spPr bwMode="auto">
            <a:xfrm>
              <a:off x="27" y="85"/>
              <a:ext cx="67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6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Namespace</a:t>
              </a:r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806825" y="4375150"/>
            <a:ext cx="1152525" cy="830263"/>
            <a:chOff x="0" y="0"/>
            <a:chExt cx="726" cy="523"/>
          </a:xfrm>
        </p:grpSpPr>
        <p:sp>
          <p:nvSpPr>
            <p:cNvPr id="44" name="AutoShape 41"/>
            <p:cNvSpPr>
              <a:spLocks/>
            </p:cNvSpPr>
            <p:nvPr/>
          </p:nvSpPr>
          <p:spPr bwMode="auto">
            <a:xfrm>
              <a:off x="0" y="0"/>
              <a:ext cx="726" cy="523"/>
            </a:xfrm>
            <a:prstGeom prst="roundRect">
              <a:avLst>
                <a:gd name="adj" fmla="val 16667"/>
              </a:avLst>
            </a:prstGeom>
            <a:solidFill>
              <a:srgbClr val="FFCA3A"/>
            </a:solidFill>
            <a:ln w="12700" cap="flat">
              <a:solidFill>
                <a:srgbClr val="F79646">
                  <a:alpha val="17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/>
            </p:cNvSpPr>
            <p:nvPr/>
          </p:nvSpPr>
          <p:spPr bwMode="auto">
            <a:xfrm>
              <a:off x="27" y="85"/>
              <a:ext cx="67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6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Namespace</a:t>
              </a:r>
            </a:p>
          </p:txBody>
        </p:sp>
      </p:grp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5546725" y="4375150"/>
            <a:ext cx="1154113" cy="830263"/>
            <a:chOff x="0" y="0"/>
            <a:chExt cx="726" cy="523"/>
          </a:xfrm>
        </p:grpSpPr>
        <p:sp>
          <p:nvSpPr>
            <p:cNvPr id="47" name="AutoShape 44"/>
            <p:cNvSpPr>
              <a:spLocks/>
            </p:cNvSpPr>
            <p:nvPr/>
          </p:nvSpPr>
          <p:spPr bwMode="auto">
            <a:xfrm>
              <a:off x="0" y="0"/>
              <a:ext cx="726" cy="523"/>
            </a:xfrm>
            <a:prstGeom prst="roundRect">
              <a:avLst>
                <a:gd name="adj" fmla="val 16667"/>
              </a:avLst>
            </a:prstGeom>
            <a:solidFill>
              <a:srgbClr val="FFCA3A"/>
            </a:solidFill>
            <a:ln w="12700" cap="flat">
              <a:solidFill>
                <a:srgbClr val="F79646">
                  <a:alpha val="17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/>
            </p:cNvSpPr>
            <p:nvPr/>
          </p:nvSpPr>
          <p:spPr bwMode="auto">
            <a:xfrm>
              <a:off x="27" y="85"/>
              <a:ext cx="67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6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Namespace</a:t>
              </a: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1857375" y="2724150"/>
            <a:ext cx="833438" cy="1308100"/>
            <a:chOff x="0" y="0"/>
            <a:chExt cx="524" cy="823"/>
          </a:xfrm>
        </p:grpSpPr>
        <p:sp>
          <p:nvSpPr>
            <p:cNvPr id="50" name="AutoShape 47"/>
            <p:cNvSpPr>
              <a:spLocks/>
            </p:cNvSpPr>
            <p:nvPr/>
          </p:nvSpPr>
          <p:spPr bwMode="auto">
            <a:xfrm>
              <a:off x="0" y="0"/>
              <a:ext cx="524" cy="82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5B3D7"/>
                </a:gs>
                <a:gs pos="100000">
                  <a:srgbClr val="366092"/>
                </a:gs>
              </a:gsLst>
              <a:lin ang="5400000" scaled="1"/>
            </a:gradFill>
            <a:ln w="12700" cap="flat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/>
            </p:cNvSpPr>
            <p:nvPr/>
          </p:nvSpPr>
          <p:spPr bwMode="auto">
            <a:xfrm rot="-5400000">
              <a:off x="-126" y="251"/>
              <a:ext cx="77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Virtual</a:t>
              </a: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 Hadoop</a:t>
              </a:r>
            </a:p>
          </p:txBody>
        </p: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3113088" y="2724150"/>
            <a:ext cx="2012950" cy="1308100"/>
            <a:chOff x="0" y="0"/>
            <a:chExt cx="1268" cy="823"/>
          </a:xfrm>
        </p:grpSpPr>
        <p:sp>
          <p:nvSpPr>
            <p:cNvPr id="53" name="AutoShape 50"/>
            <p:cNvSpPr>
              <a:spLocks/>
            </p:cNvSpPr>
            <p:nvPr/>
          </p:nvSpPr>
          <p:spPr bwMode="auto">
            <a:xfrm>
              <a:off x="0" y="0"/>
              <a:ext cx="1268" cy="82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5B3D7"/>
                </a:gs>
                <a:gs pos="100000">
                  <a:srgbClr val="366092"/>
                </a:gs>
              </a:gsLst>
              <a:lin ang="5400000" scaled="1"/>
            </a:gradFill>
            <a:ln w="12700" cap="flat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/>
            </p:cNvSpPr>
            <p:nvPr/>
          </p:nvSpPr>
          <p:spPr bwMode="auto">
            <a:xfrm rot="-5400000">
              <a:off x="262" y="251"/>
              <a:ext cx="74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Virtual</a:t>
              </a: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 Hadoop</a:t>
              </a:r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>
            <a:off x="5930900" y="2724150"/>
            <a:ext cx="1519238" cy="1308100"/>
            <a:chOff x="0" y="0"/>
            <a:chExt cx="957" cy="823"/>
          </a:xfrm>
        </p:grpSpPr>
        <p:sp>
          <p:nvSpPr>
            <p:cNvPr id="56" name="AutoShape 53"/>
            <p:cNvSpPr>
              <a:spLocks/>
            </p:cNvSpPr>
            <p:nvPr/>
          </p:nvSpPr>
          <p:spPr bwMode="auto">
            <a:xfrm>
              <a:off x="0" y="0"/>
              <a:ext cx="957" cy="82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5B3D7"/>
                </a:gs>
                <a:gs pos="100000">
                  <a:srgbClr val="366092"/>
                </a:gs>
              </a:gsLst>
              <a:lin ang="5400000" scaled="1"/>
            </a:gradFill>
            <a:ln w="12700" cap="flat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099" dir="5400000" algn="ctr" rotWithShape="0">
                <a:srgbClr val="FFFFFF">
                  <a:alpha val="39999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Rectangle 54"/>
            <p:cNvSpPr>
              <a:spLocks/>
            </p:cNvSpPr>
            <p:nvPr/>
          </p:nvSpPr>
          <p:spPr bwMode="auto">
            <a:xfrm rot="-5400000">
              <a:off x="106" y="251"/>
              <a:ext cx="74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Virtual</a:t>
              </a:r>
              <a:endParaRPr lang="en-US" sz="18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  <a:p>
              <a:r>
                <a:rPr lang="en-US" sz="1400">
                  <a:solidFill>
                    <a:srgbClr val="FFFFFF"/>
                  </a:solidFill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 Hadoop</a:t>
              </a:r>
            </a:p>
          </p:txBody>
        </p:sp>
      </p:grpSp>
      <p:sp>
        <p:nvSpPr>
          <p:cNvPr id="58" name="AutoShape 56"/>
          <p:cNvSpPr>
            <a:spLocks/>
          </p:cNvSpPr>
          <p:nvPr/>
        </p:nvSpPr>
        <p:spPr bwMode="auto">
          <a:xfrm>
            <a:off x="5094288" y="3128963"/>
            <a:ext cx="555625" cy="450850"/>
          </a:xfrm>
          <a:prstGeom prst="leftRightArrow">
            <a:avLst>
              <a:gd name="adj1" fmla="val 50000"/>
              <a:gd name="adj2" fmla="val 49975"/>
            </a:avLst>
          </a:prstGeom>
          <a:gradFill rotWithShape="0">
            <a:gsLst>
              <a:gs pos="0">
                <a:srgbClr val="BDDBFE"/>
              </a:gs>
              <a:gs pos="100000">
                <a:srgbClr val="3E7FCD"/>
              </a:gs>
            </a:gsLst>
            <a:lin ang="5400000" scaled="1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AutoShape 57"/>
          <p:cNvSpPr>
            <a:spLocks noChangeShapeType="1"/>
          </p:cNvSpPr>
          <p:nvPr/>
        </p:nvSpPr>
        <p:spPr bwMode="auto">
          <a:xfrm>
            <a:off x="4119563" y="3378200"/>
            <a:ext cx="263525" cy="141128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>
            <a:off x="2606675" y="4032250"/>
            <a:ext cx="1776413" cy="34290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AutoShape 59"/>
          <p:cNvSpPr>
            <a:spLocks noChangeShapeType="1"/>
          </p:cNvSpPr>
          <p:nvPr/>
        </p:nvSpPr>
        <p:spPr bwMode="auto">
          <a:xfrm>
            <a:off x="2274888" y="3378200"/>
            <a:ext cx="331787" cy="141128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AutoShape 60"/>
          <p:cNvSpPr>
            <a:spLocks noChangeShapeType="1"/>
          </p:cNvSpPr>
          <p:nvPr/>
        </p:nvSpPr>
        <p:spPr bwMode="auto">
          <a:xfrm flipH="1">
            <a:off x="6124575" y="3378200"/>
            <a:ext cx="565150" cy="141128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rot="10800000">
            <a:off x="236538" y="4229100"/>
            <a:ext cx="8047037" cy="34925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2415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5" name="Picture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8650" y="2763838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6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0900" y="2763838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7" name="Rectangle 65"/>
          <p:cNvSpPr>
            <a:spLocks/>
          </p:cNvSpPr>
          <p:nvPr/>
        </p:nvSpPr>
        <p:spPr bwMode="auto">
          <a:xfrm rot="-3179999">
            <a:off x="1361281" y="4479132"/>
            <a:ext cx="6492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Public</a:t>
            </a:r>
          </a:p>
        </p:txBody>
      </p:sp>
      <p:sp>
        <p:nvSpPr>
          <p:cNvPr id="68" name="Rectangle 66"/>
          <p:cNvSpPr>
            <a:spLocks/>
          </p:cNvSpPr>
          <p:nvPr/>
        </p:nvSpPr>
        <p:spPr bwMode="auto">
          <a:xfrm rot="-3179999">
            <a:off x="3181350" y="4479925"/>
            <a:ext cx="6477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Public</a:t>
            </a:r>
          </a:p>
        </p:txBody>
      </p:sp>
      <p:sp>
        <p:nvSpPr>
          <p:cNvPr id="69" name="Rectangle 67"/>
          <p:cNvSpPr>
            <a:spLocks/>
          </p:cNvSpPr>
          <p:nvPr/>
        </p:nvSpPr>
        <p:spPr bwMode="auto">
          <a:xfrm rot="-3179999">
            <a:off x="6591300" y="4554538"/>
            <a:ext cx="673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Secret</a:t>
            </a:r>
          </a:p>
        </p:txBody>
      </p:sp>
      <p:sp>
        <p:nvSpPr>
          <p:cNvPr id="70" name="Rectangle 68"/>
          <p:cNvSpPr>
            <a:spLocks/>
          </p:cNvSpPr>
          <p:nvPr/>
        </p:nvSpPr>
        <p:spPr bwMode="auto">
          <a:xfrm>
            <a:off x="261938" y="4338638"/>
            <a:ext cx="1079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Data Layer</a:t>
            </a:r>
          </a:p>
        </p:txBody>
      </p:sp>
      <p:sp>
        <p:nvSpPr>
          <p:cNvPr id="71" name="Rectangle 69"/>
          <p:cNvSpPr>
            <a:spLocks/>
          </p:cNvSpPr>
          <p:nvPr/>
        </p:nvSpPr>
        <p:spPr bwMode="auto">
          <a:xfrm>
            <a:off x="363538" y="3400425"/>
            <a:ext cx="9286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Runtime </a:t>
            </a:r>
          </a:p>
          <a:p>
            <a:r>
              <a:rPr lang="en-US" sz="18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Layer</a:t>
            </a:r>
          </a:p>
        </p:txBody>
      </p:sp>
      <p:grpSp>
        <p:nvGrpSpPr>
          <p:cNvPr id="72" name="Group 73"/>
          <p:cNvGrpSpPr>
            <a:grpSpLocks/>
          </p:cNvGrpSpPr>
          <p:nvPr/>
        </p:nvGrpSpPr>
        <p:grpSpPr bwMode="auto">
          <a:xfrm>
            <a:off x="6564313" y="1909763"/>
            <a:ext cx="273050" cy="814387"/>
            <a:chOff x="0" y="0"/>
            <a:chExt cx="171" cy="513"/>
          </a:xfrm>
        </p:grpSpPr>
        <p:sp>
          <p:nvSpPr>
            <p:cNvPr id="73" name="Oval 70"/>
            <p:cNvSpPr>
              <a:spLocks/>
            </p:cNvSpPr>
            <p:nvPr/>
          </p:nvSpPr>
          <p:spPr bwMode="auto">
            <a:xfrm>
              <a:off x="0" y="341"/>
              <a:ext cx="171" cy="172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Oval 71"/>
            <p:cNvSpPr>
              <a:spLocks/>
            </p:cNvSpPr>
            <p:nvPr/>
          </p:nvSpPr>
          <p:spPr bwMode="auto">
            <a:xfrm>
              <a:off x="0" y="169"/>
              <a:ext cx="171" cy="172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Oval 72"/>
            <p:cNvSpPr>
              <a:spLocks/>
            </p:cNvSpPr>
            <p:nvPr/>
          </p:nvSpPr>
          <p:spPr bwMode="auto">
            <a:xfrm>
              <a:off x="0" y="0"/>
              <a:ext cx="171" cy="171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6" name="Group 77"/>
          <p:cNvGrpSpPr>
            <a:grpSpLocks/>
          </p:cNvGrpSpPr>
          <p:nvPr/>
        </p:nvGrpSpPr>
        <p:grpSpPr bwMode="auto">
          <a:xfrm>
            <a:off x="3911600" y="1909763"/>
            <a:ext cx="273050" cy="814387"/>
            <a:chOff x="0" y="0"/>
            <a:chExt cx="171" cy="513"/>
          </a:xfrm>
        </p:grpSpPr>
        <p:sp>
          <p:nvSpPr>
            <p:cNvPr id="77" name="Oval 74"/>
            <p:cNvSpPr>
              <a:spLocks/>
            </p:cNvSpPr>
            <p:nvPr/>
          </p:nvSpPr>
          <p:spPr bwMode="auto">
            <a:xfrm>
              <a:off x="0" y="341"/>
              <a:ext cx="171" cy="172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Oval 75"/>
            <p:cNvSpPr>
              <a:spLocks/>
            </p:cNvSpPr>
            <p:nvPr/>
          </p:nvSpPr>
          <p:spPr bwMode="auto">
            <a:xfrm>
              <a:off x="0" y="169"/>
              <a:ext cx="171" cy="172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Oval 76"/>
            <p:cNvSpPr>
              <a:spLocks/>
            </p:cNvSpPr>
            <p:nvPr/>
          </p:nvSpPr>
          <p:spPr bwMode="auto">
            <a:xfrm>
              <a:off x="0" y="0"/>
              <a:ext cx="171" cy="171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0" name="Group 81"/>
          <p:cNvGrpSpPr>
            <a:grpSpLocks/>
          </p:cNvGrpSpPr>
          <p:nvPr/>
        </p:nvGrpSpPr>
        <p:grpSpPr bwMode="auto">
          <a:xfrm>
            <a:off x="2138363" y="1889125"/>
            <a:ext cx="273050" cy="815975"/>
            <a:chOff x="0" y="0"/>
            <a:chExt cx="171" cy="513"/>
          </a:xfrm>
        </p:grpSpPr>
        <p:sp>
          <p:nvSpPr>
            <p:cNvPr id="81" name="Oval 78"/>
            <p:cNvSpPr>
              <a:spLocks/>
            </p:cNvSpPr>
            <p:nvPr/>
          </p:nvSpPr>
          <p:spPr bwMode="auto">
            <a:xfrm>
              <a:off x="0" y="341"/>
              <a:ext cx="171" cy="172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Oval 79"/>
            <p:cNvSpPr>
              <a:spLocks/>
            </p:cNvSpPr>
            <p:nvPr/>
          </p:nvSpPr>
          <p:spPr bwMode="auto">
            <a:xfrm>
              <a:off x="0" y="169"/>
              <a:ext cx="171" cy="172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Oval 80"/>
            <p:cNvSpPr>
              <a:spLocks/>
            </p:cNvSpPr>
            <p:nvPr/>
          </p:nvSpPr>
          <p:spPr bwMode="auto">
            <a:xfrm>
              <a:off x="0" y="0"/>
              <a:ext cx="171" cy="171"/>
            </a:xfrm>
            <a:prstGeom prst="ellipse">
              <a:avLst/>
            </a:prstGeom>
            <a:solidFill>
              <a:srgbClr val="FAC090"/>
            </a:solidFill>
            <a:ln w="9525" cap="flat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84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103313"/>
            <a:ext cx="7858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5" name="Picture 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039813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6" name="Rectangle 84"/>
          <p:cNvSpPr>
            <a:spLocks/>
          </p:cNvSpPr>
          <p:nvPr/>
        </p:nvSpPr>
        <p:spPr bwMode="auto">
          <a:xfrm>
            <a:off x="2941638" y="1263650"/>
            <a:ext cx="4839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Coke</a:t>
            </a:r>
          </a:p>
        </p:txBody>
      </p:sp>
      <p:sp>
        <p:nvSpPr>
          <p:cNvPr id="87" name="Rectangle 85"/>
          <p:cNvSpPr>
            <a:spLocks/>
          </p:cNvSpPr>
          <p:nvPr/>
        </p:nvSpPr>
        <p:spPr bwMode="auto">
          <a:xfrm>
            <a:off x="5776913" y="1176338"/>
            <a:ext cx="5142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Pepsi</a:t>
            </a:r>
          </a:p>
        </p:txBody>
      </p:sp>
      <p:pic>
        <p:nvPicPr>
          <p:cNvPr id="88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0509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1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Extension of </a:t>
            </a:r>
            <a:r>
              <a:rPr lang="en-US" sz="2500" b="1" dirty="0" err="1"/>
              <a:t>Bigtable</a:t>
            </a:r>
            <a:r>
              <a:rPr lang="en-US" sz="2500" b="1" dirty="0"/>
              <a:t> with aspects of Dynamo</a:t>
            </a:r>
          </a:p>
          <a:p>
            <a:r>
              <a:rPr lang="en-US" sz="2500" b="1" dirty="0"/>
              <a:t>Motivations:</a:t>
            </a:r>
          </a:p>
          <a:p>
            <a:pPr lvl="1"/>
            <a:r>
              <a:rPr lang="en-US" sz="2500" b="1" dirty="0"/>
              <a:t>High Availability</a:t>
            </a:r>
          </a:p>
          <a:p>
            <a:pPr lvl="1"/>
            <a:r>
              <a:rPr lang="en-US" sz="2500" b="1" dirty="0"/>
              <a:t>High Write Throughput</a:t>
            </a:r>
          </a:p>
          <a:p>
            <a:pPr lvl="1"/>
            <a:r>
              <a:rPr lang="en-US" sz="2500" b="1" dirty="0"/>
              <a:t>Fail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1381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Compute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virtual clusters per tenant</a:t>
            </a:r>
          </a:p>
          <a:p>
            <a:pPr lvl="1"/>
            <a:r>
              <a:rPr lang="en-US" dirty="0" smtClean="0"/>
              <a:t>Performance isolation: SLA</a:t>
            </a:r>
          </a:p>
          <a:p>
            <a:pPr lvl="1"/>
            <a:r>
              <a:rPr lang="en-US" dirty="0" smtClean="0"/>
              <a:t>Configuration isolation: </a:t>
            </a:r>
            <a:r>
              <a:rPr lang="en-US" dirty="0"/>
              <a:t>e</a:t>
            </a:r>
            <a:r>
              <a:rPr lang="en-US" dirty="0" smtClean="0"/>
              <a:t>nable deployment of multiple </a:t>
            </a:r>
            <a:r>
              <a:rPr lang="en-US" dirty="0" err="1" smtClean="0"/>
              <a:t>Hadoop</a:t>
            </a:r>
            <a:r>
              <a:rPr lang="en-US" dirty="0" smtClean="0"/>
              <a:t> runtime versions</a:t>
            </a:r>
          </a:p>
          <a:p>
            <a:pPr lvl="1"/>
            <a:r>
              <a:rPr lang="en-US" dirty="0" smtClean="0"/>
              <a:t>Security isolation: stronger VM-grade security and 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92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3497" y="2667000"/>
            <a:ext cx="216116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a typeface="+mn-ea"/>
                <a:cs typeface="Arial" charset="0"/>
              </a:rPr>
              <a:t>Thanks</a:t>
            </a:r>
            <a:endParaRPr lang="en-US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8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Table is a multi dimensional map indexed by key (row key).</a:t>
            </a:r>
          </a:p>
          <a:p>
            <a:r>
              <a:rPr lang="en-US" sz="2500" b="1" dirty="0"/>
              <a:t>Columns are grouped into Column Families.</a:t>
            </a:r>
          </a:p>
          <a:p>
            <a:r>
              <a:rPr lang="en-US" sz="2500" b="1" dirty="0"/>
              <a:t>2 Types of Column Families</a:t>
            </a:r>
          </a:p>
          <a:p>
            <a:pPr lvl="1"/>
            <a:r>
              <a:rPr lang="en-US" sz="2100" b="1" dirty="0"/>
              <a:t>Simple</a:t>
            </a:r>
          </a:p>
          <a:p>
            <a:pPr lvl="1"/>
            <a:r>
              <a:rPr lang="en-US" sz="2100" b="1" dirty="0"/>
              <a:t>Super (nested Column Families)</a:t>
            </a:r>
          </a:p>
          <a:p>
            <a:r>
              <a:rPr lang="en-US" sz="2500" b="1" dirty="0"/>
              <a:t>Each Column has</a:t>
            </a:r>
          </a:p>
          <a:p>
            <a:pPr lvl="1"/>
            <a:r>
              <a:rPr lang="en-US" sz="2100" b="1" dirty="0"/>
              <a:t>Name</a:t>
            </a:r>
          </a:p>
          <a:p>
            <a:pPr lvl="1"/>
            <a:r>
              <a:rPr lang="en-US" sz="2100" b="1" dirty="0"/>
              <a:t>Value</a:t>
            </a:r>
          </a:p>
          <a:p>
            <a:pPr lvl="1"/>
            <a:r>
              <a:rPr lang="en-US" sz="2100" b="1" dirty="0"/>
              <a:t>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813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457200" y="17526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0" y="6477000"/>
            <a:ext cx="815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n-US" sz="1200" dirty="0"/>
              <a:t>* Figure taken from </a:t>
            </a:r>
            <a:r>
              <a:rPr lang="en-US" sz="1200" dirty="0" err="1"/>
              <a:t>Eben</a:t>
            </a:r>
            <a:r>
              <a:rPr lang="en-US" sz="1200" dirty="0"/>
              <a:t> Hewitt’s (author of </a:t>
            </a:r>
            <a:r>
              <a:rPr lang="en-US" sz="1200" dirty="0" err="1"/>
              <a:t>Oreilly’s</a:t>
            </a:r>
            <a:r>
              <a:rPr lang="en-US" sz="1200" dirty="0"/>
              <a:t> Cassandra book) slides.</a:t>
            </a:r>
            <a:endParaRPr lang="en-US" sz="1200" b="1" dirty="0">
              <a:solidFill>
                <a:srgbClr val="333C8D"/>
              </a:solidFill>
            </a:endParaRPr>
          </a:p>
          <a:p>
            <a:pPr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903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Partitioning</a:t>
            </a:r>
          </a:p>
          <a:p>
            <a:pPr marL="914400" lvl="2" indent="0">
              <a:buNone/>
            </a:pPr>
            <a:r>
              <a:rPr lang="en-US" dirty="0"/>
              <a:t>How data is partitioned across nodes</a:t>
            </a:r>
          </a:p>
          <a:p>
            <a:r>
              <a:rPr lang="en-US" b="1" dirty="0"/>
              <a:t>Replication</a:t>
            </a:r>
          </a:p>
          <a:p>
            <a:pPr marL="914400" lvl="2" indent="0">
              <a:buNone/>
            </a:pPr>
            <a:r>
              <a:rPr lang="en-US" dirty="0"/>
              <a:t>How data is duplicated across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121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Nodes are </a:t>
            </a:r>
            <a:r>
              <a:rPr lang="en-US" b="1" i="1" dirty="0"/>
              <a:t>logically</a:t>
            </a:r>
            <a:r>
              <a:rPr lang="en-US" b="1" dirty="0"/>
              <a:t> structured in Ring Topology.</a:t>
            </a:r>
          </a:p>
          <a:p>
            <a:r>
              <a:rPr lang="en-US" b="1" dirty="0"/>
              <a:t>Hashed value of key associated with data partition is used to assign it to a node in the ring.</a:t>
            </a:r>
          </a:p>
          <a:p>
            <a:r>
              <a:rPr lang="en-US" b="1" dirty="0"/>
              <a:t>Hashing rounds off after certain value to support ring structure.</a:t>
            </a:r>
          </a:p>
          <a:p>
            <a:r>
              <a:rPr lang="en-US" b="1" dirty="0"/>
              <a:t>Lightly loaded nodes moves position to alleviate highly loaded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552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Each data item is replicated at N (replication factor) nodes.</a:t>
            </a:r>
          </a:p>
          <a:p>
            <a:endParaRPr lang="en-US" sz="2500" b="1" dirty="0"/>
          </a:p>
          <a:p>
            <a:r>
              <a:rPr lang="en-US" sz="2500" b="1" dirty="0"/>
              <a:t>Different Replication Policies</a:t>
            </a:r>
          </a:p>
          <a:p>
            <a:pPr lvl="1"/>
            <a:r>
              <a:rPr lang="en-US" sz="2100" b="1" dirty="0"/>
              <a:t>Rack Unaware – </a:t>
            </a:r>
            <a:r>
              <a:rPr lang="en-US" sz="2100" dirty="0"/>
              <a:t>replicate data at N-1 successive nodes after its coordinator</a:t>
            </a:r>
          </a:p>
          <a:p>
            <a:pPr lvl="1"/>
            <a:r>
              <a:rPr lang="en-US" sz="2100" b="1" dirty="0"/>
              <a:t>Rack Aware – </a:t>
            </a:r>
            <a:r>
              <a:rPr lang="en-US" sz="2100" dirty="0"/>
              <a:t>uses ‘Zookeeper’ to choose a leader which tells nodes the range they are replicas for</a:t>
            </a:r>
          </a:p>
          <a:p>
            <a:pPr lvl="1"/>
            <a:r>
              <a:rPr lang="en-US" sz="2100" b="1" dirty="0"/>
              <a:t>Datacenter Aware – </a:t>
            </a:r>
            <a:r>
              <a:rPr lang="en-US" sz="2100" dirty="0"/>
              <a:t>similar to Rack Aware but leader is chosen at Datacenter level instead of Rack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70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and </a:t>
            </a:r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4" name="Base Chord Ring"/>
          <p:cNvGrpSpPr>
            <a:grpSpLocks/>
          </p:cNvGrpSpPr>
          <p:nvPr/>
        </p:nvGrpSpPr>
        <p:grpSpPr bwMode="auto">
          <a:xfrm>
            <a:off x="2322513" y="1143000"/>
            <a:ext cx="4498975" cy="5360988"/>
            <a:chOff x="2438400" y="1219200"/>
            <a:chExt cx="4724400" cy="5718705"/>
          </a:xfrm>
        </p:grpSpPr>
        <p:sp>
          <p:nvSpPr>
            <p:cNvPr id="5" name="Circle"/>
            <p:cNvSpPr>
              <a:spLocks noChangeArrowheads="1"/>
            </p:cNvSpPr>
            <p:nvPr/>
          </p:nvSpPr>
          <p:spPr bwMode="auto">
            <a:xfrm>
              <a:off x="2438400" y="1676400"/>
              <a:ext cx="4724400" cy="4724400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>
                <a:latin typeface="Times New Roman" pitchFamily="18" charset="0"/>
              </a:endParaRPr>
            </a:p>
          </p:txBody>
        </p:sp>
        <p:cxnSp>
          <p:nvCxnSpPr>
            <p:cNvPr id="6" name="Min/Max Point"/>
            <p:cNvCxnSpPr>
              <a:cxnSpLocks noChangeShapeType="1"/>
            </p:cNvCxnSpPr>
            <p:nvPr/>
          </p:nvCxnSpPr>
          <p:spPr bwMode="auto">
            <a:xfrm rot="5400000">
              <a:off x="4571008" y="1675407"/>
              <a:ext cx="457201" cy="198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sp>
          <p:nvSpPr>
            <p:cNvPr id="7" name="0"/>
            <p:cNvSpPr txBox="1">
              <a:spLocks noChangeArrowheads="1"/>
            </p:cNvSpPr>
            <p:nvPr/>
          </p:nvSpPr>
          <p:spPr bwMode="auto">
            <a:xfrm>
              <a:off x="4800600" y="1219200"/>
              <a:ext cx="3524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>
                  <a:latin typeface="Tahoma" pitchFamily="34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" name="2^128"/>
            <p:cNvSpPr txBox="1">
              <a:spLocks noChangeArrowheads="1"/>
            </p:cNvSpPr>
            <p:nvPr/>
          </p:nvSpPr>
          <p:spPr bwMode="auto">
            <a:xfrm>
              <a:off x="3581992" y="1219200"/>
              <a:ext cx="1218608" cy="465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/>
              <a:r>
                <a:rPr lang="en-US" sz="2300">
                  <a:latin typeface="Tahoma" pitchFamily="34" charset="0"/>
                  <a:cs typeface="Courier New" pitchFamily="49" charset="0"/>
                </a:rPr>
                <a:t>1</a:t>
              </a:r>
              <a:endParaRPr lang="en-US" sz="2300" baseline="50000">
                <a:latin typeface="Tahoma" pitchFamily="34" charset="0"/>
                <a:cs typeface="Courier New" pitchFamily="49" charset="0"/>
              </a:endParaRPr>
            </a:p>
          </p:txBody>
        </p:sp>
        <p:sp>
          <p:nvSpPr>
            <p:cNvPr id="9" name="2^127"/>
            <p:cNvSpPr txBox="1">
              <a:spLocks noChangeArrowheads="1"/>
            </p:cNvSpPr>
            <p:nvPr/>
          </p:nvSpPr>
          <p:spPr bwMode="auto">
            <a:xfrm>
              <a:off x="4190462" y="6472213"/>
              <a:ext cx="1220276" cy="465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>
                  <a:latin typeface="Tahoma" pitchFamily="34" charset="0"/>
                  <a:cs typeface="Courier New" pitchFamily="49" charset="0"/>
                </a:rPr>
                <a:t>1/2</a:t>
              </a:r>
              <a:endParaRPr lang="en-US" sz="2300" baseline="50000">
                <a:latin typeface="Tahoma" pitchFamily="34" charset="0"/>
                <a:cs typeface="Courier New" pitchFamily="49" charset="0"/>
              </a:endParaRPr>
            </a:p>
          </p:txBody>
        </p:sp>
      </p:grpSp>
      <p:sp>
        <p:nvSpPr>
          <p:cNvPr id="10" name="F's Segment (with repl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108604 w 4724400"/>
              <a:gd name="T1" fmla="*/ 709759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5898240 60000 65536"/>
              <a:gd name="T7" fmla="*/ 17694720 60000 65536"/>
              <a:gd name="T8" fmla="*/ 5898240 60000 65536"/>
              <a:gd name="T9" fmla="*/ 185955 w 4724400"/>
              <a:gd name="T10" fmla="*/ 0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  <a:lnTo>
                  <a:pt x="2362200" y="2362200"/>
                </a:lnTo>
                <a:lnTo>
                  <a:pt x="185955" y="1443536"/>
                </a:lnTo>
                <a:close/>
              </a:path>
              <a:path w="4724400" h="4724400" fill="none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1" name="F's Segment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17694720 60000 65536"/>
              <a:gd name="T7" fmla="*/ 0 60000 65536"/>
              <a:gd name="T8" fmla="*/ 5898240 60000 65536"/>
              <a:gd name="T9" fmla="*/ 4253320 w 4724400"/>
              <a:gd name="T10" fmla="*/ 946698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2" name="E's Segment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96831 w 4724400"/>
              <a:gd name="T1" fmla="*/ 733996 h 4724400"/>
              <a:gd name="T2" fmla="*/ 1379598 w 4724400"/>
              <a:gd name="T3" fmla="*/ 1161449 h 4724400"/>
              <a:gd name="T4" fmla="*/ 676339 w 4724400"/>
              <a:gd name="T5" fmla="*/ 162233 h 4724400"/>
              <a:gd name="T6" fmla="*/ 5898240 60000 65536"/>
              <a:gd name="T7" fmla="*/ 11796480 60000 65536"/>
              <a:gd name="T8" fmla="*/ 0 60000 65536"/>
              <a:gd name="T9" fmla="*/ 165798 w 4724400"/>
              <a:gd name="T10" fmla="*/ 329953 h 4724400"/>
              <a:gd name="T11" fmla="*/ 1158056 w 4724400"/>
              <a:gd name="T12" fmla="*/ 149282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  <a:lnTo>
                  <a:pt x="2362200" y="2362200"/>
                </a:lnTo>
                <a:lnTo>
                  <a:pt x="165798" y="1492828"/>
                </a:lnTo>
                <a:close/>
              </a:path>
              <a:path w="4724400" h="4724400" fill="none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</a:path>
            </a:pathLst>
          </a:custGeom>
          <a:noFill/>
          <a:ln w="1016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3" name="D's Segment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2380757 w 4724400"/>
              <a:gd name="T1" fmla="*/ 1960545 h 4724400"/>
              <a:gd name="T2" fmla="*/ 1379598 w 4724400"/>
              <a:gd name="T3" fmla="*/ 1161449 h 4724400"/>
              <a:gd name="T4" fmla="*/ 488021 w 4724400"/>
              <a:gd name="T5" fmla="*/ 2047772 h 4724400"/>
              <a:gd name="T6" fmla="*/ 17694720 60000 65536"/>
              <a:gd name="T7" fmla="*/ 5898240 60000 65536"/>
              <a:gd name="T8" fmla="*/ 11796480 60000 65536"/>
              <a:gd name="T9" fmla="*/ 835610 w 4724400"/>
              <a:gd name="T10" fmla="*/ 3987436 h 4724400"/>
              <a:gd name="T11" fmla="*/ 4076424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  <a:lnTo>
                  <a:pt x="2362200" y="2362200"/>
                </a:lnTo>
                <a:lnTo>
                  <a:pt x="4076434" y="3987436"/>
                </a:lnTo>
                <a:close/>
              </a:path>
              <a:path w="4724400" h="4724400" fill="none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</a:path>
            </a:pathLst>
          </a:cu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4" name="C's Segment (with D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299016 w 4724400"/>
              <a:gd name="T1" fmla="*/ 188351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5898240 60000 65536"/>
              <a:gd name="T7" fmla="*/ 11796480 60000 65536"/>
              <a:gd name="T8" fmla="*/ 17694720 60000 65536"/>
              <a:gd name="T9" fmla="*/ 0 w 4724400"/>
              <a:gd name="T10" fmla="*/ 1899657 h 4724400"/>
              <a:gd name="T11" fmla="*/ 511985 w 4724400"/>
              <a:gd name="T12" fmla="*/ 3830766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  <a:lnTo>
                  <a:pt x="2362200" y="2362200"/>
                </a:lnTo>
                <a:lnTo>
                  <a:pt x="511986" y="3830769"/>
                </a:lnTo>
                <a:close/>
              </a:path>
              <a:path w="4724400" h="4724400" fill="none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5" name="C's Segment (without D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2381729 w 4724400"/>
              <a:gd name="T1" fmla="*/ 195968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17694720 60000 65536"/>
              <a:gd name="T7" fmla="*/ 5898240 60000 65536"/>
              <a:gd name="T8" fmla="*/ 17694720 60000 65536"/>
              <a:gd name="T9" fmla="*/ 0 w 4724400"/>
              <a:gd name="T10" fmla="*/ 1899657 h 4724400"/>
              <a:gd name="T11" fmla="*/ 4078096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  <a:lnTo>
                  <a:pt x="2362200" y="2362200"/>
                </a:lnTo>
                <a:lnTo>
                  <a:pt x="4078097" y="3985680"/>
                </a:lnTo>
                <a:close/>
              </a:path>
              <a:path w="4724400" h="4724400" fill="none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6" name="B's Segment (with repl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909138 w 4724400"/>
              <a:gd name="T1" fmla="*/ 69619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1796480 60000 65536"/>
              <a:gd name="T7" fmla="*/ 11796480 60000 65536"/>
              <a:gd name="T8" fmla="*/ 5898240 60000 65536"/>
              <a:gd name="T9" fmla="*/ 1556659 w 4724400"/>
              <a:gd name="T10" fmla="*/ 0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1556659" y="141594"/>
                </a:lnTo>
                <a:close/>
              </a:path>
              <a:path w="4724400" h="4724400" fill="none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7" name="B's Segment (with F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2739043 w 4724400"/>
              <a:gd name="T1" fmla="*/ 1359205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0 60000 65536"/>
              <a:gd name="T8" fmla="*/ 5898240 60000 65536"/>
              <a:gd name="T9" fmla="*/ 4390396 w 4724400"/>
              <a:gd name="T10" fmla="*/ 2764404 h 4724400"/>
              <a:gd name="T11" fmla="*/ 4689904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  <a:lnTo>
                  <a:pt x="2362200" y="2362200"/>
                </a:lnTo>
                <a:lnTo>
                  <a:pt x="4689907" y="2764407"/>
                </a:lnTo>
                <a:close/>
              </a:path>
              <a:path w="4724400" h="4724400" fill="none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8" name="B's Segment (without F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11796480 60000 65536"/>
              <a:gd name="T8" fmla="*/ 5898240 60000 65536"/>
              <a:gd name="T9" fmla="*/ 4253320 w 4724400"/>
              <a:gd name="T10" fmla="*/ 946698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19" name="A's Segment (with repl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297689 w 4724400"/>
              <a:gd name="T1" fmla="*/ 1882104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0 w 4724400"/>
              <a:gd name="T10" fmla="*/ 0 h 4724400"/>
              <a:gd name="T11" fmla="*/ 3959038 w 4724400"/>
              <a:gd name="T12" fmla="*/ 3827902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  <a:lnTo>
                  <a:pt x="2362200" y="2362200"/>
                </a:lnTo>
                <a:lnTo>
                  <a:pt x="509715" y="3827904"/>
                </a:lnTo>
                <a:close/>
              </a:path>
              <a:path w="4724400" h="4724400" fill="none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0" name="A's Segment (with E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911379 w 4724400"/>
              <a:gd name="T1" fmla="*/ 6893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11796480 60000 65536"/>
              <a:gd name="T7" fmla="*/ 17694720 60000 65536"/>
              <a:gd name="T8" fmla="*/ 0 60000 65536"/>
              <a:gd name="T9" fmla="*/ 1560495 w 4724400"/>
              <a:gd name="T10" fmla="*/ 0 h 4724400"/>
              <a:gd name="T11" fmla="*/ 3959038 w 4724400"/>
              <a:gd name="T12" fmla="*/ 621484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1560495" y="140206"/>
                </a:lnTo>
                <a:close/>
              </a:path>
              <a:path w="4724400" h="4724400" fill="none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1" name="A's Segment (without E)"/>
          <p:cNvSpPr>
            <a:spLocks noChangeArrowheads="1"/>
          </p:cNvSpPr>
          <p:nvPr/>
        </p:nvSpPr>
        <p:spPr bwMode="auto">
          <a:xfrm>
            <a:off x="2322513" y="1571625"/>
            <a:ext cx="4498975" cy="4429125"/>
          </a:xfrm>
          <a:custGeom>
            <a:avLst/>
            <a:gdLst>
              <a:gd name="T0" fmla="*/ 120930 w 4724400"/>
              <a:gd name="T1" fmla="*/ 68592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207060 w 4724400"/>
              <a:gd name="T10" fmla="*/ 0 h 4724400"/>
              <a:gd name="T11" fmla="*/ 3959038 w 4724400"/>
              <a:gd name="T12" fmla="*/ 1395061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207060" y="1395061"/>
                </a:lnTo>
                <a:close/>
              </a:path>
              <a:path w="4724400" h="4724400" fill="none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grpSp>
        <p:nvGrpSpPr>
          <p:cNvPr id="22" name="Node F"/>
          <p:cNvGrpSpPr>
            <a:grpSpLocks/>
          </p:cNvGrpSpPr>
          <p:nvPr/>
        </p:nvGrpSpPr>
        <p:grpSpPr bwMode="auto">
          <a:xfrm>
            <a:off x="6530975" y="3714750"/>
            <a:ext cx="508000" cy="500063"/>
            <a:chOff x="1371600" y="5181600"/>
            <a:chExt cx="533400" cy="533400"/>
          </a:xfrm>
        </p:grpSpPr>
        <p:sp>
          <p:nvSpPr>
            <p:cNvPr id="23" name="F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>
                <a:latin typeface="Times New Roman" pitchFamily="18" charset="0"/>
              </a:endParaRPr>
            </a:p>
          </p:txBody>
        </p:sp>
        <p:sp>
          <p:nvSpPr>
            <p:cNvPr id="24" name="&quot;F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>
                  <a:solidFill>
                    <a:schemeClr val="bg1"/>
                  </a:solidFill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25" name="Node E"/>
          <p:cNvGrpSpPr>
            <a:grpSpLocks/>
          </p:cNvGrpSpPr>
          <p:nvPr/>
        </p:nvGrpSpPr>
        <p:grpSpPr bwMode="auto">
          <a:xfrm>
            <a:off x="3338513" y="1500188"/>
            <a:ext cx="508000" cy="500062"/>
            <a:chOff x="1371600" y="5181600"/>
            <a:chExt cx="533400" cy="533400"/>
          </a:xfrm>
        </p:grpSpPr>
        <p:sp>
          <p:nvSpPr>
            <p:cNvPr id="26" name="E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>
                <a:latin typeface="Times New Roman" pitchFamily="18" charset="0"/>
              </a:endParaRPr>
            </a:p>
          </p:txBody>
        </p:sp>
        <p:sp>
          <p:nvSpPr>
            <p:cNvPr id="27" name="&quot;E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>
                  <a:solidFill>
                    <a:schemeClr val="bg1"/>
                  </a:solidFill>
                  <a:latin typeface="Tahoma" pitchFamily="34" charset="0"/>
                </a:rPr>
                <a:t>E</a:t>
              </a:r>
            </a:p>
          </p:txBody>
        </p:sp>
      </p:grpSp>
      <p:grpSp>
        <p:nvGrpSpPr>
          <p:cNvPr id="28" name="Node D"/>
          <p:cNvGrpSpPr>
            <a:grpSpLocks/>
          </p:cNvGrpSpPr>
          <p:nvPr/>
        </p:nvGrpSpPr>
        <p:grpSpPr bwMode="auto">
          <a:xfrm>
            <a:off x="2684463" y="5072063"/>
            <a:ext cx="508000" cy="500062"/>
            <a:chOff x="838200" y="6019800"/>
            <a:chExt cx="533400" cy="533400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38200" y="6019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>
                <a:latin typeface="Times New Roman" pitchFamily="18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>
                  <a:solidFill>
                    <a:schemeClr val="bg1"/>
                  </a:solidFill>
                  <a:latin typeface="Tahoma" pitchFamily="34" charset="0"/>
                </a:rPr>
                <a:t>D</a:t>
              </a:r>
            </a:p>
          </p:txBody>
        </p:sp>
      </p:grpSp>
      <p:grpSp>
        <p:nvGrpSpPr>
          <p:cNvPr id="31" name="Node C"/>
          <p:cNvGrpSpPr>
            <a:grpSpLocks/>
          </p:cNvGrpSpPr>
          <p:nvPr/>
        </p:nvGrpSpPr>
        <p:grpSpPr bwMode="auto">
          <a:xfrm>
            <a:off x="2176463" y="2857500"/>
            <a:ext cx="508000" cy="500063"/>
            <a:chOff x="914400" y="5105400"/>
            <a:chExt cx="533400" cy="533400"/>
          </a:xfrm>
        </p:grpSpPr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914400" y="51054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>
                <a:latin typeface="Times New Roman" pitchFamily="18" charset="0"/>
              </a:endParaRPr>
            </a:p>
          </p:txBody>
        </p:sp>
        <p:sp>
          <p:nvSpPr>
            <p:cNvPr id="33" name="TextBox 25"/>
            <p:cNvSpPr txBox="1">
              <a:spLocks noChangeArrowheads="1"/>
            </p:cNvSpPr>
            <p:nvPr/>
          </p:nvSpPr>
          <p:spPr bwMode="auto">
            <a:xfrm>
              <a:off x="914400" y="51054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34" name="Node B"/>
          <p:cNvGrpSpPr>
            <a:grpSpLocks/>
          </p:cNvGrpSpPr>
          <p:nvPr/>
        </p:nvGrpSpPr>
        <p:grpSpPr bwMode="auto">
          <a:xfrm>
            <a:off x="6096000" y="4857750"/>
            <a:ext cx="508000" cy="500063"/>
            <a:chOff x="457200" y="2895600"/>
            <a:chExt cx="533400" cy="533400"/>
          </a:xfrm>
        </p:grpSpPr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457200" y="2895600"/>
              <a:ext cx="533400" cy="5334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>
                <a:latin typeface="Times New Roman" pitchFamily="18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457200" y="28956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37" name="Node A"/>
          <p:cNvGrpSpPr>
            <a:grpSpLocks/>
          </p:cNvGrpSpPr>
          <p:nvPr/>
        </p:nvGrpSpPr>
        <p:grpSpPr bwMode="auto">
          <a:xfrm>
            <a:off x="6022975" y="2071688"/>
            <a:ext cx="508000" cy="500062"/>
            <a:chOff x="762000" y="4114800"/>
            <a:chExt cx="533400" cy="533400"/>
          </a:xfrm>
        </p:grpSpPr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762000" y="4114800"/>
              <a:ext cx="533400" cy="533400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>
                <a:latin typeface="Times New Roman" pitchFamily="18" charset="0"/>
              </a:endParaRPr>
            </a:p>
          </p:txBody>
        </p:sp>
        <p:sp>
          <p:nvSpPr>
            <p:cNvPr id="39" name="TextBox 2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40" name="h(k2) -&gt; C arrow"/>
          <p:cNvSpPr>
            <a:spLocks noChangeArrowheads="1"/>
          </p:cNvSpPr>
          <p:nvPr/>
        </p:nvSpPr>
        <p:spPr bwMode="auto">
          <a:xfrm>
            <a:off x="2116138" y="3322638"/>
            <a:ext cx="125412" cy="592137"/>
          </a:xfrm>
          <a:custGeom>
            <a:avLst/>
            <a:gdLst>
              <a:gd name="T0" fmla="*/ 71077 w 132169"/>
              <a:gd name="T1" fmla="*/ 306234 h 631178"/>
              <a:gd name="T2" fmla="*/ 1452 w 132169"/>
              <a:gd name="T3" fmla="*/ 157044 h 631178"/>
              <a:gd name="T4" fmla="*/ 62373 w 132169"/>
              <a:gd name="T5" fmla="*/ 0 h 631178"/>
              <a:gd name="T6" fmla="*/ 0 60000 65536"/>
              <a:gd name="T7" fmla="*/ 0 60000 65536"/>
              <a:gd name="T8" fmla="*/ 0 60000 65536"/>
              <a:gd name="T9" fmla="*/ 0 w 132169"/>
              <a:gd name="T10" fmla="*/ 0 h 631178"/>
              <a:gd name="T11" fmla="*/ 132169 w 132169"/>
              <a:gd name="T12" fmla="*/ 631178 h 631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169" h="631178">
                <a:moveTo>
                  <a:pt x="132169" y="631178"/>
                </a:moveTo>
                <a:cubicBezTo>
                  <a:pt x="68781" y="530027"/>
                  <a:pt x="5394" y="428877"/>
                  <a:pt x="2697" y="323681"/>
                </a:cubicBezTo>
                <a:cubicBezTo>
                  <a:pt x="0" y="218485"/>
                  <a:pt x="57992" y="109242"/>
                  <a:pt x="115985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1" name="N=3"/>
          <p:cNvSpPr txBox="1">
            <a:spLocks noChangeArrowheads="1"/>
          </p:cNvSpPr>
          <p:nvPr/>
        </p:nvSpPr>
        <p:spPr bwMode="auto">
          <a:xfrm>
            <a:off x="7475538" y="2214563"/>
            <a:ext cx="7445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>
                <a:latin typeface="Tahoma" pitchFamily="34" charset="0"/>
                <a:cs typeface="Courier New" pitchFamily="49" charset="0"/>
              </a:rPr>
              <a:t>N=3</a:t>
            </a:r>
          </a:p>
        </p:txBody>
      </p:sp>
      <p:sp>
        <p:nvSpPr>
          <p:cNvPr id="42" name="h(k1) -&gt; B arrow"/>
          <p:cNvSpPr>
            <a:spLocks noChangeArrowheads="1"/>
          </p:cNvSpPr>
          <p:nvPr/>
        </p:nvSpPr>
        <p:spPr bwMode="auto">
          <a:xfrm>
            <a:off x="5487988" y="1563688"/>
            <a:ext cx="1909762" cy="3402012"/>
          </a:xfrm>
          <a:custGeom>
            <a:avLst/>
            <a:gdLst>
              <a:gd name="T0" fmla="*/ 0 w 2005012"/>
              <a:gd name="T1" fmla="*/ 60353 h 3627437"/>
              <a:gd name="T2" fmla="*/ 568788 w 2005012"/>
              <a:gd name="T3" fmla="*/ 32136 h 3627437"/>
              <a:gd name="T4" fmla="*/ 920107 w 2005012"/>
              <a:gd name="T5" fmla="*/ 253171 h 3627437"/>
              <a:gd name="T6" fmla="*/ 1154312 w 2005012"/>
              <a:gd name="T7" fmla="*/ 657623 h 3627437"/>
              <a:gd name="T8" fmla="*/ 1037210 w 2005012"/>
              <a:gd name="T9" fmla="*/ 1353639 h 3627437"/>
              <a:gd name="T10" fmla="*/ 713780 w 2005012"/>
              <a:gd name="T11" fmla="*/ 1791001 h 36274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5012"/>
              <a:gd name="T19" fmla="*/ 0 h 3627437"/>
              <a:gd name="T20" fmla="*/ 2005012 w 2005012"/>
              <a:gd name="T21" fmla="*/ 3627437 h 36274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5012" h="3627437">
                <a:moveTo>
                  <a:pt x="0" y="122237"/>
                </a:moveTo>
                <a:cubicBezTo>
                  <a:pt x="354806" y="61118"/>
                  <a:pt x="709613" y="0"/>
                  <a:pt x="971550" y="65087"/>
                </a:cubicBezTo>
                <a:cubicBezTo>
                  <a:pt x="1233487" y="130174"/>
                  <a:pt x="1404938" y="301625"/>
                  <a:pt x="1571625" y="512762"/>
                </a:cubicBezTo>
                <a:cubicBezTo>
                  <a:pt x="1738313" y="723900"/>
                  <a:pt x="1938338" y="960437"/>
                  <a:pt x="1971675" y="1331912"/>
                </a:cubicBezTo>
                <a:cubicBezTo>
                  <a:pt x="2005012" y="1703387"/>
                  <a:pt x="1897062" y="2359025"/>
                  <a:pt x="1771650" y="2741612"/>
                </a:cubicBezTo>
                <a:cubicBezTo>
                  <a:pt x="1646238" y="3124199"/>
                  <a:pt x="1432719" y="3375818"/>
                  <a:pt x="1219200" y="36274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3" name="h(k1) -&gt; F arrow"/>
          <p:cNvSpPr>
            <a:spLocks noChangeArrowheads="1"/>
          </p:cNvSpPr>
          <p:nvPr/>
        </p:nvSpPr>
        <p:spPr bwMode="auto">
          <a:xfrm>
            <a:off x="5487988" y="1644650"/>
            <a:ext cx="1603375" cy="2043113"/>
          </a:xfrm>
          <a:custGeom>
            <a:avLst/>
            <a:gdLst>
              <a:gd name="T0" fmla="*/ 0 w 1682750"/>
              <a:gd name="T1" fmla="*/ 17923 h 2179637"/>
              <a:gd name="T2" fmla="*/ 386264 w 1682750"/>
              <a:gd name="T3" fmla="*/ 27275 h 2179637"/>
              <a:gd name="T4" fmla="*/ 677362 w 1682750"/>
              <a:gd name="T5" fmla="*/ 181577 h 2179637"/>
              <a:gd name="T6" fmla="*/ 884491 w 1682750"/>
              <a:gd name="T7" fmla="*/ 443423 h 2179637"/>
              <a:gd name="T8" fmla="*/ 985255 w 1682750"/>
              <a:gd name="T9" fmla="*/ 709950 h 2179637"/>
              <a:gd name="T10" fmla="*/ 906882 w 1682750"/>
              <a:gd name="T11" fmla="*/ 1069979 h 2179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2750"/>
              <a:gd name="T19" fmla="*/ 0 h 2179637"/>
              <a:gd name="T20" fmla="*/ 1682750 w 1682750"/>
              <a:gd name="T21" fmla="*/ 2179637 h 2179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2750" h="2179637">
                <a:moveTo>
                  <a:pt x="0" y="36512"/>
                </a:moveTo>
                <a:cubicBezTo>
                  <a:pt x="232569" y="18256"/>
                  <a:pt x="465138" y="0"/>
                  <a:pt x="657225" y="55562"/>
                </a:cubicBezTo>
                <a:cubicBezTo>
                  <a:pt x="849312" y="111124"/>
                  <a:pt x="1011238" y="228600"/>
                  <a:pt x="1152525" y="369887"/>
                </a:cubicBezTo>
                <a:cubicBezTo>
                  <a:pt x="1293812" y="511174"/>
                  <a:pt x="1417638" y="723900"/>
                  <a:pt x="1504950" y="903287"/>
                </a:cubicBezTo>
                <a:cubicBezTo>
                  <a:pt x="1592262" y="1082674"/>
                  <a:pt x="1670050" y="1233487"/>
                  <a:pt x="1676400" y="1446212"/>
                </a:cubicBezTo>
                <a:cubicBezTo>
                  <a:pt x="1682750" y="1658937"/>
                  <a:pt x="1612900" y="1919287"/>
                  <a:pt x="1543050" y="21796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4" name="h(k1) -&gt; A arrow"/>
          <p:cNvSpPr>
            <a:spLocks noChangeArrowheads="1"/>
          </p:cNvSpPr>
          <p:nvPr/>
        </p:nvSpPr>
        <p:spPr bwMode="auto">
          <a:xfrm>
            <a:off x="5478463" y="1679575"/>
            <a:ext cx="727075" cy="357188"/>
          </a:xfrm>
          <a:custGeom>
            <a:avLst/>
            <a:gdLst>
              <a:gd name="T0" fmla="*/ 0 w 762000"/>
              <a:gd name="T1" fmla="*/ 0 h 381000"/>
              <a:gd name="T2" fmla="*/ 233086 w 762000"/>
              <a:gd name="T3" fmla="*/ 14049 h 381000"/>
              <a:gd name="T4" fmla="*/ 380896 w 762000"/>
              <a:gd name="T5" fmla="*/ 79616 h 381000"/>
              <a:gd name="T6" fmla="*/ 454801 w 762000"/>
              <a:gd name="T7" fmla="*/ 187333 h 3810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0"/>
              <a:gd name="T13" fmla="*/ 0 h 381000"/>
              <a:gd name="T14" fmla="*/ 762000 w 762000"/>
              <a:gd name="T15" fmla="*/ 381000 h 381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0" h="381000">
                <a:moveTo>
                  <a:pt x="0" y="0"/>
                </a:moveTo>
                <a:cubicBezTo>
                  <a:pt x="142081" y="794"/>
                  <a:pt x="284163" y="1588"/>
                  <a:pt x="390525" y="28575"/>
                </a:cubicBezTo>
                <a:cubicBezTo>
                  <a:pt x="496888" y="55563"/>
                  <a:pt x="576263" y="103188"/>
                  <a:pt x="638175" y="161925"/>
                </a:cubicBezTo>
                <a:cubicBezTo>
                  <a:pt x="700087" y="220662"/>
                  <a:pt x="731043" y="300831"/>
                  <a:pt x="762000" y="38100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5" name="h(k2) arrow"/>
          <p:cNvSpPr>
            <a:spLocks noChangeArrowheads="1"/>
          </p:cNvSpPr>
          <p:nvPr/>
        </p:nvSpPr>
        <p:spPr bwMode="auto">
          <a:xfrm>
            <a:off x="1379538" y="3714750"/>
            <a:ext cx="1233487" cy="285750"/>
          </a:xfrm>
          <a:custGeom>
            <a:avLst/>
            <a:gdLst>
              <a:gd name="T0" fmla="*/ 570875 w 1295400"/>
              <a:gd name="T1" fmla="*/ 139364 h 304800"/>
              <a:gd name="T2" fmla="*/ 377929 w 1295400"/>
              <a:gd name="T3" fmla="*/ 74932 h 304800"/>
              <a:gd name="T4" fmla="*/ 124974 w 1295400"/>
              <a:gd name="T5" fmla="*/ 130604 h 304800"/>
              <a:gd name="T6" fmla="*/ 17694720 60000 65536"/>
              <a:gd name="T7" fmla="*/ 5898240 60000 65536"/>
              <a:gd name="T8" fmla="*/ 17694720 60000 65536"/>
              <a:gd name="T9" fmla="*/ 214182 w 1295400"/>
              <a:gd name="T10" fmla="*/ 265629 h 304800"/>
              <a:gd name="T11" fmla="*/ 978371 w 1295400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5400" h="304800" stroke="0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  <a:lnTo>
                  <a:pt x="647700" y="152400"/>
                </a:lnTo>
                <a:lnTo>
                  <a:pt x="978371" y="283443"/>
                </a:lnTo>
                <a:close/>
              </a:path>
              <a:path w="1295400" h="304800" fill="none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6" name="h(k2) label"/>
          <p:cNvSpPr txBox="1">
            <a:spLocks noChangeArrowheads="1"/>
          </p:cNvSpPr>
          <p:nvPr/>
        </p:nvSpPr>
        <p:spPr bwMode="auto">
          <a:xfrm>
            <a:off x="498475" y="3714750"/>
            <a:ext cx="11699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>
                <a:latin typeface="Tahoma" pitchFamily="34" charset="0"/>
                <a:cs typeface="Courier New" pitchFamily="49" charset="0"/>
              </a:rPr>
              <a:t>h(key2)</a:t>
            </a:r>
          </a:p>
        </p:txBody>
      </p:sp>
      <p:grpSp>
        <p:nvGrpSpPr>
          <p:cNvPr id="47" name="h(k1)"/>
          <p:cNvGrpSpPr>
            <a:grpSpLocks/>
          </p:cNvGrpSpPr>
          <p:nvPr/>
        </p:nvGrpSpPr>
        <p:grpSpPr bwMode="auto">
          <a:xfrm>
            <a:off x="5370513" y="1000125"/>
            <a:ext cx="2041525" cy="1357313"/>
            <a:chOff x="5638800" y="1066800"/>
            <a:chExt cx="2143134" cy="1447800"/>
          </a:xfrm>
        </p:grpSpPr>
        <p:sp>
          <p:nvSpPr>
            <p:cNvPr id="48" name="h(k1) arrow"/>
            <p:cNvSpPr>
              <a:spLocks noChangeArrowheads="1"/>
            </p:cNvSpPr>
            <p:nvPr/>
          </p:nvSpPr>
          <p:spPr bwMode="auto">
            <a:xfrm>
              <a:off x="5638800" y="1295400"/>
              <a:ext cx="1981208" cy="1219200"/>
            </a:xfrm>
            <a:custGeom>
              <a:avLst/>
              <a:gdLst>
                <a:gd name="T0" fmla="*/ 14891 w 1981208"/>
                <a:gd name="T1" fmla="*/ 504299 h 1219200"/>
                <a:gd name="T2" fmla="*/ 990604 w 1981208"/>
                <a:gd name="T3" fmla="*/ 609600 h 1219200"/>
                <a:gd name="T4" fmla="*/ 964399 w 1981208"/>
                <a:gd name="T5" fmla="*/ 213 h 1219200"/>
                <a:gd name="T6" fmla="*/ 5898240 60000 65536"/>
                <a:gd name="T7" fmla="*/ 17694720 60000 65536"/>
                <a:gd name="T8" fmla="*/ 0 60000 65536"/>
                <a:gd name="T9" fmla="*/ 14891 w 1981208"/>
                <a:gd name="T10" fmla="*/ 213 h 1219200"/>
                <a:gd name="T11" fmla="*/ 964399 w 1981208"/>
                <a:gd name="T12" fmla="*/ 504299 h 1219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08" h="1219200" stroke="0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  <a:lnTo>
                    <a:pt x="990604" y="609600"/>
                  </a:lnTo>
                  <a:lnTo>
                    <a:pt x="14891" y="504299"/>
                  </a:lnTo>
                  <a:close/>
                </a:path>
                <a:path w="1981208" h="1219200" fill="none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endParaRPr lang="en-US"/>
            </a:p>
          </p:txBody>
        </p:sp>
        <p:sp>
          <p:nvSpPr>
            <p:cNvPr id="49" name="h(k1) label"/>
            <p:cNvSpPr txBox="1">
              <a:spLocks noChangeArrowheads="1"/>
            </p:cNvSpPr>
            <p:nvPr/>
          </p:nvSpPr>
          <p:spPr bwMode="auto">
            <a:xfrm>
              <a:off x="6553204" y="1066800"/>
              <a:ext cx="122873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>
                  <a:latin typeface="Tahoma" pitchFamily="34" charset="0"/>
                  <a:cs typeface="Courier New" pitchFamily="49" charset="0"/>
                </a:rPr>
                <a:t>h(key1)</a:t>
              </a:r>
            </a:p>
          </p:txBody>
        </p:sp>
      </p:grpSp>
      <p:sp>
        <p:nvSpPr>
          <p:cNvPr id="50" name="Slide Number Placeholder 3"/>
          <p:cNvSpPr txBox="1">
            <a:spLocks noGrp="1"/>
          </p:cNvSpPr>
          <p:nvPr/>
        </p:nvSpPr>
        <p:spPr bwMode="auto">
          <a:xfrm>
            <a:off x="8453438" y="6653213"/>
            <a:ext cx="40798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0" rIns="91421" bIns="4571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fld id="{3EE502B1-B8D3-4170-90FF-C6459D9D38C4}" type="slidenum">
              <a:rPr lang="en-US" sz="900" b="1">
                <a:latin typeface="Arial" charset="0"/>
              </a:rPr>
              <a:pPr algn="r"/>
              <a:t>9</a:t>
            </a:fld>
            <a:endParaRPr lang="en-US" sz="900" b="1">
              <a:latin typeface="Arial" charset="0"/>
            </a:endParaRPr>
          </a:p>
        </p:txBody>
      </p:sp>
      <p:sp>
        <p:nvSpPr>
          <p:cNvPr id="51" name="TextBox 49"/>
          <p:cNvSpPr txBox="1">
            <a:spLocks noChangeArrowheads="1"/>
          </p:cNvSpPr>
          <p:nvPr/>
        </p:nvSpPr>
        <p:spPr bwMode="auto">
          <a:xfrm>
            <a:off x="457200" y="6477000"/>
            <a:ext cx="815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lvl="1" eaLnBrk="1" hangingPunct="1"/>
            <a:r>
              <a:rPr lang="en-US" sz="1200"/>
              <a:t>* Figure taken from  Avinash Lakshman and Prashant Malik (authors of the paper) slides.</a:t>
            </a:r>
            <a:endParaRPr lang="en-US" sz="1200" b="1">
              <a:solidFill>
                <a:srgbClr val="333C8D"/>
              </a:solidFill>
            </a:endParaRPr>
          </a:p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0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40" grpId="0" animBg="1"/>
      <p:bldP spid="40" grpId="1" animBg="1"/>
      <p:bldP spid="41" grpId="0"/>
      <p:bldP spid="42" grpId="0" animBg="1"/>
      <p:bldP spid="43" grpId="0" animBg="1"/>
      <p:bldP spid="44" grpId="0" animBg="1"/>
      <p:bldP spid="44" grpId="1" animBg="1"/>
      <p:bldP spid="44" grpId="2" animBg="1"/>
      <p:bldP spid="45" grpId="0" animBg="1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1374</Words>
  <Application>Microsoft Macintosh PowerPoint</Application>
  <PresentationFormat>On-screen Show (4:3)</PresentationFormat>
  <Paragraphs>311</Paragraphs>
  <Slides>31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Cloud Storage</vt:lpstr>
      <vt:lpstr>Outline</vt:lpstr>
      <vt:lpstr>Overview</vt:lpstr>
      <vt:lpstr>Data Model</vt:lpstr>
      <vt:lpstr>Data Model</vt:lpstr>
      <vt:lpstr>System Architecture</vt:lpstr>
      <vt:lpstr>Partitioning</vt:lpstr>
      <vt:lpstr>Replication</vt:lpstr>
      <vt:lpstr>Partitioning and Replication</vt:lpstr>
      <vt:lpstr>Local Persistence</vt:lpstr>
      <vt:lpstr>Read Operation</vt:lpstr>
      <vt:lpstr>Outline</vt:lpstr>
      <vt:lpstr>Motivation</vt:lpstr>
      <vt:lpstr>Motivation</vt:lpstr>
      <vt:lpstr>NoSQL vs. RDBMS</vt:lpstr>
      <vt:lpstr>NoSQL vs. RDBMS</vt:lpstr>
      <vt:lpstr>Contribution</vt:lpstr>
      <vt:lpstr>Scale Axis vs. Wide Replication Axis</vt:lpstr>
      <vt:lpstr>More Features</vt:lpstr>
      <vt:lpstr>Consistency</vt:lpstr>
      <vt:lpstr>Outline</vt:lpstr>
      <vt:lpstr>Hadoop in Cloud</vt:lpstr>
      <vt:lpstr>Hadoop in Cloud</vt:lpstr>
      <vt:lpstr>Hadoop in Cloud</vt:lpstr>
      <vt:lpstr>Add/remove VMs (virtual nodes)</vt:lpstr>
      <vt:lpstr>Grow/shrink a VM</vt:lpstr>
      <vt:lpstr>Separate compute from data</vt:lpstr>
      <vt:lpstr>Dataflow with separated Compute/Data</vt:lpstr>
      <vt:lpstr>Separate Compute Clusters</vt:lpstr>
      <vt:lpstr>Separate Compute Clusters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cp:lastModifiedBy>Aditya Akella</cp:lastModifiedBy>
  <cp:revision>109</cp:revision>
  <dcterms:created xsi:type="dcterms:W3CDTF">2012-12-05T15:33:36Z</dcterms:created>
  <dcterms:modified xsi:type="dcterms:W3CDTF">2012-12-05T15:33:49Z</dcterms:modified>
</cp:coreProperties>
</file>