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Override PartName="/ppt/embeddings/oleObject1.bin" ContentType="application/vnd.openxmlformats-officedocument.oleObject"/>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27.xml" ContentType="application/vnd.openxmlformats-officedocument.presentationml.slide+xml"/>
  <Default Extension="vml" ContentType="application/vnd.openxmlformats-officedocument.vmlDrawing"/>
  <Override PartName="/ppt/notesSlides/notesSlide29.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s/slide24.xml" ContentType="application/vnd.openxmlformats-officedocument.presentationml.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notesSlides/notesSlide24.xml" ContentType="application/vnd.openxmlformats-officedocument.presentationml.notesSlide+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7"/>
  </p:notesMasterIdLst>
  <p:sldIdLst>
    <p:sldId id="256" r:id="rId2"/>
    <p:sldId id="29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97" r:id="rId26"/>
    <p:sldId id="287" r:id="rId27"/>
    <p:sldId id="288" r:id="rId28"/>
    <p:sldId id="289" r:id="rId29"/>
    <p:sldId id="290" r:id="rId30"/>
    <p:sldId id="291" r:id="rId31"/>
    <p:sldId id="292" r:id="rId32"/>
    <p:sldId id="293" r:id="rId33"/>
    <p:sldId id="294" r:id="rId34"/>
    <p:sldId id="295" r:id="rId35"/>
    <p:sldId id="29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81645" autoAdjust="0"/>
  </p:normalViewPr>
  <p:slideViewPr>
    <p:cSldViewPr snapToGrid="0" snapToObjects="1">
      <p:cViewPr varScale="1">
        <p:scale>
          <a:sx n="98" d="100"/>
          <a:sy n="98" d="100"/>
        </p:scale>
        <p:origin x="-11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6F683F-F47E-7542-B8E4-8362594AD214}" type="datetimeFigureOut">
              <a:rPr lang="en-US" smtClean="0"/>
              <a:pPr/>
              <a:t>11/26/12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0FC674-3A93-D446-B850-2585F123769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Helvetica" pitchFamily="-1" charset="0"/>
                <a:ea typeface="Helvetica" pitchFamily="-1" charset="0"/>
                <a:cs typeface="Helvetica" pitchFamily="-1" charset="0"/>
                <a:sym typeface="Helvetica" pitchFamily="-1" charset="0"/>
              </a:rPr>
              <a:t>In the typical cloud environment, tenants lease (compute) resources from infrastructure providers like Amazon, generally in the form of virtual machines.</a:t>
            </a:r>
          </a:p>
          <a:p>
            <a:r>
              <a:rPr lang="en-US" sz="2200">
                <a:latin typeface="Helvetica" pitchFamily="-1" charset="0"/>
                <a:ea typeface="Helvetica" pitchFamily="-1" charset="0"/>
                <a:cs typeface="Helvetica" pitchFamily="-1" charset="0"/>
                <a:sym typeface="Helvetica" pitchFamily="-1" charset="0"/>
              </a:rPr>
              <a:t>However, these providers also offer shared back-end services ranging from object-storage (like S3), block-storage (like EBS), and messaging services (like SQS).</a:t>
            </a:r>
          </a:p>
          <a:p>
            <a:r>
              <a:rPr lang="en-US" sz="2200">
                <a:latin typeface="Helvetica" pitchFamily="-1" charset="0"/>
                <a:ea typeface="Helvetica" pitchFamily="-1" charset="0"/>
                <a:cs typeface="Helvetica" pitchFamily="-1" charset="0"/>
                <a:sym typeface="Helvetica" pitchFamily="-1" charset="0"/>
              </a:rPr>
              <a:t>In our work we focus specifically on (X) multi-tenant shared key-value storage. In particular, we examine simple KV stores that support basic GET/SET operations, asynchronous durability where all writes are persisted to disk in the background - much like the MySQL MyISAM engine, and operate in a full-bisectional bandwidth network environment where network bandwidth is not a bottleneck.</a:t>
            </a:r>
          </a:p>
          <a:p>
            <a:r>
              <a:rPr lang="en-US" sz="2200">
                <a:latin typeface="Helvetica" pitchFamily="-1" charset="0"/>
                <a:ea typeface="Helvetica" pitchFamily="-1" charset="0"/>
                <a:cs typeface="Helvetica" pitchFamily="-1" charset="0"/>
                <a:sym typeface="Helvetica" pitchFamily="-1" charset="0"/>
              </a:rPr>
              <a:t>Now, even given these (reasonable, but somewhat restrictive ) assumptions, achieving predictable performance is hard (X).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As we’ve seen, in any multi-tenant KV storage system, tenant data partitions must be assigned to specific storage nodes. We call this process Partition Placement (X). To access their data, tenant requests must be routed (by the request router) to the node(s) housing the desired data partition. Since tenant data is often replicated for fault-tolerance, the RR can also load-balance GET/read requests across replicas. We call this LB-mechanism Replica Selection (X).</a:t>
            </a:r>
          </a:p>
          <a:p>
            <a:r>
              <a:rPr lang="en-US" sz="2200">
                <a:latin typeface="Lucida Grande" pitchFamily="-1" charset="0"/>
                <a:ea typeface="Lucida Grande" pitchFamily="-1" charset="0"/>
                <a:cs typeface="Lucida Grande" pitchFamily="-1" charset="0"/>
                <a:sym typeface="Lucida Grande" pitchFamily="-1" charset="0"/>
              </a:rPr>
              <a:t>As we’ve mentioned before, when requests from different tenants arrive at the same node, they will contend for shared resources (bandwidth, cpu, etc). To enforce fairness and isolation, we need to apply some form of fair queuing (X) to mediate between their requests.</a:t>
            </a:r>
          </a:p>
          <a:p>
            <a:r>
              <a:rPr lang="en-US" sz="2200">
                <a:latin typeface="Lucida Grande" pitchFamily="-1" charset="0"/>
                <a:ea typeface="Lucida Grande" pitchFamily="-1" charset="0"/>
                <a:cs typeface="Lucida Grande" pitchFamily="-1" charset="0"/>
                <a:sym typeface="Lucida Grande" pitchFamily="-1" charset="0"/>
              </a:rPr>
              <a:t>Here we see three mechanisms we can use that are either natural components of the KV storage architecture, or generally necessary to achieve any form of resource guarantees.</a:t>
            </a:r>
          </a:p>
          <a:p>
            <a:r>
              <a:rPr lang="en-US" sz="2200">
                <a:latin typeface="Lucida Grande" pitchFamily="-1" charset="0"/>
                <a:ea typeface="Lucida Grande" pitchFamily="-1" charset="0"/>
                <a:cs typeface="Lucida Grande" pitchFamily="-1" charset="0"/>
                <a:sym typeface="Lucida Grande" pitchFamily="-1" charset="0"/>
              </a:rPr>
              <a:t>In addition to these three “necessary” mechanisms, we add a fourth (X).</a:t>
            </a:r>
          </a:p>
          <a:p>
            <a:endParaRPr lang="en-US" sz="2200">
              <a:latin typeface="Lucida Grande" pitchFamily="-1" charset="0"/>
              <a:ea typeface="Lucida Grande" pitchFamily="-1" charset="0"/>
              <a:cs typeface="Lucida Grande" pitchFamily="-1" charset="0"/>
              <a:sym typeface="Lucida Grande" pitchFamily="-1" charset="0"/>
            </a:endParaRPr>
          </a:p>
          <a:p>
            <a:endParaRPr lang="en-US" sz="2200">
              <a:latin typeface="Lucida Grande" pitchFamily="-1" charset="0"/>
              <a:ea typeface="Lucida Grande" pitchFamily="-1" charset="0"/>
              <a:cs typeface="Lucida Grande" pitchFamily="-1" charset="0"/>
              <a:sym typeface="Lucida Grande" pitchFamily="-1" charset="0"/>
            </a:endParaRP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Each tenant has its own independent logical keyspace which is divided into a set number of (equal-sized in terms of # of keys) disjoint partitions (sharding for horizontal scale-out) which are then replicated (for fault tolerance) and assigned to the service nodes. </a:t>
            </a:r>
          </a:p>
          <a:p>
            <a:endParaRPr lang="en-US" sz="2200">
              <a:latin typeface="Lucida Grande" pitchFamily="-1" charset="0"/>
              <a:ea typeface="Lucida Grande" pitchFamily="-1" charset="0"/>
              <a:cs typeface="Lucida Grande" pitchFamily="-1" charset="0"/>
              <a:sym typeface="Lucida Grande" pitchFamily="-1" charset="0"/>
            </a:endParaRPr>
          </a:p>
          <a:p>
            <a:endParaRPr lang="en-US" sz="2200">
              <a:latin typeface="Lucida Grande" pitchFamily="-1" charset="0"/>
              <a:ea typeface="Lucida Grande" pitchFamily="-1" charset="0"/>
              <a:cs typeface="Lucida Grande" pitchFamily="-1" charset="0"/>
              <a:sym typeface="Lucida Grande" pitchFamily="-1" charset="0"/>
            </a:endParaRP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We call this assignment process: partition placement</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When a client issues a request (GET/SET) for a key, it must be routed to the appropriate node hosting the key’s partition. In Pisces, we use the notion of request router to represent the routing logic - the RR can be an intermediate proxy or reside on either end of the system (client lib or server re-direction).</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The RR determines the key’s partition (prefix bits) and directs the request to the node containing the partition. If the partition is replicated (for FT) and the KV store is designed to allow anycast (replicated) reads (i.e. eventual consistency or fully replicated writes-2pc), then the RR can load-balance between the replicas.</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One natural extension to the basic KV architecture is:</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When requests from multiple tenants arrive at a storage node, the server must schedule the requests based on available resources using some form of (weighted) fair queuing to enforce fairness and isolation.</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These 3 mechanisms are:</a:t>
            </a:r>
          </a:p>
          <a:p>
            <a:r>
              <a:rPr lang="en-US" sz="2200">
                <a:latin typeface="Lucida Grande" pitchFamily="-1" charset="0"/>
                <a:ea typeface="Lucida Grande" pitchFamily="-1" charset="0"/>
                <a:cs typeface="Lucida Grande" pitchFamily="-1" charset="0"/>
                <a:sym typeface="Lucida Grande" pitchFamily="-1" charset="0"/>
              </a:rPr>
              <a:t>PP and RS are inherent to the architecture (shared-nothing)</a:t>
            </a:r>
          </a:p>
          <a:p>
            <a:r>
              <a:rPr lang="en-US" sz="2200">
                <a:latin typeface="Lucida Grande" pitchFamily="-1" charset="0"/>
                <a:ea typeface="Lucida Grande" pitchFamily="-1" charset="0"/>
                <a:cs typeface="Lucida Grande" pitchFamily="-1" charset="0"/>
                <a:sym typeface="Lucida Grande" pitchFamily="-1" charset="0"/>
              </a:rPr>
              <a:t>FQ is necessary for resource allocation (fairness) and isolation at the point of resource contention</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Since our goal in Pisces is to provide per-tenant max-min fair shares of system-wide resources according to tenant-specified (weights/service-levels/rates), we need to introduce one more mechanism</a:t>
            </a:r>
          </a:p>
          <a:p>
            <a:endParaRPr lang="en-US" sz="2200">
              <a:latin typeface="Lucida Grande" pitchFamily="-1" charset="0"/>
              <a:ea typeface="Lucida Grande" pitchFamily="-1" charset="0"/>
              <a:cs typeface="Lucida Grande" pitchFamily="-1" charset="0"/>
              <a:sym typeface="Lucida Grande"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6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837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Since the goal of Pisces to provide per-tenant weighted fair shares of aggregate system resources, the system must </a:t>
            </a:r>
          </a:p>
          <a:p>
            <a:r>
              <a:rPr lang="en-US" sz="2200">
                <a:latin typeface="Lucida Grande" pitchFamily="-1" charset="0"/>
                <a:ea typeface="Lucida Grande" pitchFamily="-1" charset="0"/>
                <a:cs typeface="Lucida Grande" pitchFamily="-1" charset="0"/>
                <a:sym typeface="Lucida Grande" pitchFamily="-1" charset="0"/>
              </a:rPr>
              <a:t>translate (X) these global weights (or shares) into local weights (or allocations) on the storage nodes. We call this mechanism Weight Allocation. This is especially necessary because tenant demand could vary across nodes and hence, and we should give tenants weight (or local shares) where they need it most.</a:t>
            </a:r>
          </a:p>
          <a:p>
            <a:r>
              <a:rPr lang="en-US" sz="2200">
                <a:latin typeface="Lucida Grande" pitchFamily="-1" charset="0"/>
                <a:ea typeface="Lucida Grande" pitchFamily="-1" charset="0"/>
                <a:cs typeface="Lucida Grande" pitchFamily="-1" charset="0"/>
                <a:sym typeface="Lucida Grande" pitchFamily="-1" charset="0"/>
              </a:rPr>
              <a:t>Again, we see that the 4 mechanisms we’ve introduced are natural products of the KV storage architecture, the need to enforce fairness and isolation at the point of contention (local nodes), and the goal of system-wide fair-shares. But our main contribution is not the fact that we use (or identify) these mechanisms, but in how we implement and combine them to achieve per-tenant system-wide fair sharing.</a:t>
            </a:r>
          </a:p>
          <a:p>
            <a:r>
              <a:rPr lang="en-US" sz="2200">
                <a:latin typeface="Lucida Grande" pitchFamily="-1" charset="0"/>
                <a:ea typeface="Lucida Grande" pitchFamily="-1" charset="0"/>
                <a:cs typeface="Lucida Grande" pitchFamily="-1" charset="0"/>
                <a:sym typeface="Lucida Grande" pitchFamily="-1" charset="0"/>
              </a:rPr>
              <a:t>In the following slides, we’ll dive into the details of each mechanism and see how the simple/strawman/naive approach can fail to achieve fairness and how Pisces solves the problem. And by the end, we’ll see how the mechanisms function together to solve different aspects of a global optimization problem designed to achieve fairness with high utilization (X).</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If we take a strawman approach to partition placement and assign partitions to nodes uniformly at random, hot partitions for different tenants could easily wind up colliding on the same server (X).</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246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If we look at the aggregate demand for each tenant on the storage nodes, the combination of tenant A and tenant B’s demand on the left node exceeds the node throughput capacity which leads to overload and prevents the tenants from achieving the full fair shares. </a:t>
            </a:r>
          </a:p>
          <a:p>
            <a:r>
              <a:rPr lang="en-US" sz="2200">
                <a:latin typeface="Lucida Grande" pitchFamily="-1" charset="0"/>
                <a:ea typeface="Lucida Grande" pitchFamily="-1" charset="0"/>
                <a:cs typeface="Lucida Grande" pitchFamily="-1" charset="0"/>
                <a:sym typeface="Lucida Grande" pitchFamily="-1" charset="0"/>
              </a:rPr>
              <a:t>So what should we do? Instead, of blindly placing partitions, Pisces places (or in reality migrates) data partitions according to tenant per-partition demand and node capacity constraints (X).</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451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A centralized controller collections per-partition tenant demand and computes each tenant’s per-partition fair-share. It then runs a bin-packing algorithm (X) to fit the partition demand within the node capacity limits (X).</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656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This gives us a feasible (X) partition placement which allows each tenant to “potentially” receive their full system-wide fair share. While the problem in general is NP-hard, we only need to find a feasible (rather than optimal) solution and many approx. algorithms exist. We don’t fully explore PP and its associated issues (migration costs, replicate vs. migrate, etc) which we leave for future work.</a:t>
            </a:r>
          </a:p>
          <a:p>
            <a:r>
              <a:rPr lang="en-US" sz="2200">
                <a:latin typeface="Lucida Grande" pitchFamily="-1" charset="0"/>
                <a:ea typeface="Lucida Grande" pitchFamily="-1" charset="0"/>
                <a:cs typeface="Lucida Grande" pitchFamily="-1" charset="0"/>
                <a:sym typeface="Lucida Grande" pitchFamily="-1" charset="0"/>
              </a:rPr>
              <a:t>With the partitions properly placed, the next question is how should we divide the global shares among the local storage nodes (X).</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0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861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800">
                <a:latin typeface="Lucida Grande" pitchFamily="-1" charset="0"/>
                <a:ea typeface="Lucida Grande" pitchFamily="-1" charset="0"/>
                <a:cs typeface="Lucida Grande" pitchFamily="-1" charset="0"/>
                <a:sym typeface="Lucida Grande" pitchFamily="-1" charset="0"/>
              </a:rPr>
              <a:t>The simplistic approach would be to simply distribute the global weights evenly among the local weights by simply copying them down. In this example, since tenants A and B have the same global weight, they also have equal local weights on both nodes. Because each tenant has different demand on each node (again due to skewed partition demand), we can easily see that this results in a mismatch. Fortunately Pisces is designed to be a work-conserving system, each tenant can consume the unused excess of the other tenant and achieve their full fair shares. </a:t>
            </a:r>
          </a:p>
          <a:p>
            <a:r>
              <a:rPr lang="en-US" sz="1800">
                <a:latin typeface="Lucida Grande" pitchFamily="-1" charset="0"/>
                <a:ea typeface="Lucida Grande" pitchFamily="-1" charset="0"/>
                <a:cs typeface="Lucida Grande" pitchFamily="-1" charset="0"/>
                <a:sym typeface="Lucida Grande" pitchFamily="-1" charset="0"/>
              </a:rPr>
              <a:t>However, if tenant B increases its overall demand (X), it can consume the originally unused excess on the left node which prevents tenant A (X) from achieving its system-wide fair share. A better approach to the problem would be to match the local weights as closely as possible to the tenant demand: give the tenants weight where they need it most (X).</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065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800">
                <a:latin typeface="Lucida Grande" pitchFamily="-1" charset="0"/>
                <a:ea typeface="Lucida Grande" pitchFamily="-1" charset="0"/>
                <a:cs typeface="Lucida Grande" pitchFamily="-1" charset="0"/>
                <a:sym typeface="Lucida Grande" pitchFamily="-1" charset="0"/>
              </a:rPr>
              <a:t>In Pisces, a centralized controller collects (X) per-tenant demand statistics from each node and computes the demand-weight mismatch. It then finds the max mismatch and attempts to minimize it by shifting weight (X) from a tenant with excess weight to the under-provisioned tenant. In this case, tenant B gives weight to tenant A at the left node, which resolves the imbalance. To preserve the global weight proportions, however, we need to reciprocate (X) the weight swap at a different node. Here, A gives the same amount of weight back to B on the right node, which alleviates its mismatch (win-win). </a:t>
            </a:r>
          </a:p>
          <a:p>
            <a:r>
              <a:rPr lang="en-US" sz="1800">
                <a:latin typeface="Lucida Grande" pitchFamily="-1" charset="0"/>
                <a:ea typeface="Lucida Grande" pitchFamily="-1" charset="0"/>
                <a:cs typeface="Lucida Grande" pitchFamily="-1" charset="0"/>
                <a:sym typeface="Lucida Grande" pitchFamily="-1" charset="0"/>
              </a:rPr>
              <a:t>With partitions placed and local weights matched, we look at how replica selection effects fairness (X).</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270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Say each tenant has replicated partitions. If replica selection is enabled, then it can direct requests to either node.</a:t>
            </a:r>
          </a:p>
          <a:p>
            <a:r>
              <a:rPr lang="en-US" sz="2200">
                <a:latin typeface="Lucida Grande" pitchFamily="-1" charset="0"/>
                <a:ea typeface="Lucida Grande" pitchFamily="-1" charset="0"/>
                <a:cs typeface="Lucida Grande" pitchFamily="-1" charset="0"/>
                <a:sym typeface="Lucida Grande" pitchFamily="-1" charset="0"/>
              </a:rPr>
              <a:t>If we take a (extremely) naive approach and simply distribute requests evenly between the nodes, tenant A will fail (X) to consume the additional resources (weight) on the left node and face overload on the right node. Now you would probably say that this is a rather clumsy way of doing things. We know the weights, so why don’t we inform the RR and distributed requests accordingly. However, sending these weight updates, from every node for every tenant to each RR (which could be in the client library) could be prohibitive (X).</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475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Instead, in Pisces, each request router implicitly detects (X) the mismatch between its selection policy (demand) and the local weights using request latency as a proxy. It then adjusts its proportions accordingly to match the local weights which allows tenant A (X) to consume the weighted shares at each local node and achieve full system-wide fairness. Now that we have tenant demand and their weighted shares adjusted at the local and global level, let’s go to where the rubber meets the road (X).</a:t>
            </a:r>
          </a:p>
          <a:p>
            <a:endParaRPr lang="en-US" sz="2200">
              <a:latin typeface="Lucida Grande" pitchFamily="-1" charset="0"/>
              <a:ea typeface="Lucida Grande" pitchFamily="-1" charset="0"/>
              <a:cs typeface="Lucida Grande" pitchFamily="-1" charset="0"/>
              <a:sym typeface="Lucida Grande" pitchFamily="-1" charset="0"/>
            </a:endParaRP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Thus, PISCES uses a replica selection policy that distributes load according to the local shares (weights). However, instead of explicitly measuring demand, computing the distribution weights (per-node), and pushing updates out to the RR from the centralized controller, PISCES distributes the computation across the RR’s themselves using a FAST-TCP like (windowed) algorithm that uses implicit demand/weight measurements (observed request latency - shadow price of violating the per-node tenant weight capacity constraints) to send more requests to nodes with lower latency (greater weight). Additional details on the algorithm are in the paper.</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Detect demand-weight mismatch (request latency)Adjust per-tenant, per-node request windowsSelect replicas based on request windows</a:t>
            </a:r>
          </a:p>
          <a:p>
            <a:endParaRPr lang="en-US" sz="2200">
              <a:latin typeface="Lucida Grande" pitchFamily="-1" charset="0"/>
              <a:ea typeface="Lucida Grande" pitchFamily="-1" charset="0"/>
              <a:cs typeface="Lucida Grande" pitchFamily="-1" charset="0"/>
              <a:sym typeface="Lucida Grande"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800">
                <a:latin typeface="Lucida Grande" pitchFamily="-1" charset="0"/>
                <a:ea typeface="Lucida Grande" pitchFamily="-1" charset="0"/>
                <a:cs typeface="Lucida Grande" pitchFamily="-1" charset="0"/>
                <a:sym typeface="Lucida Grande" pitchFamily="-1" charset="0"/>
              </a:rPr>
              <a:t>Anytime you have multiple tenants accessing common resources, you get resource contention which often/easily leads to unpredictable performance (X).</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680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Helvetica" pitchFamily="-1" charset="0"/>
                <a:ea typeface="Helvetica" pitchFamily="-1" charset="0"/>
                <a:cs typeface="Helvetica" pitchFamily="-1" charset="0"/>
                <a:sym typeface="Helvetica" pitchFamily="-1" charset="0"/>
              </a:rPr>
              <a:t>Again, whenever data from different tenants reside on the same node, their requests will contend for shared resources. Fair Queuing (X) is the canonical way for mediating between these requests to enforce fairness and isolation in a work-conserving manner. However, if we simply queue based on a single bottleneck resource, then we’ll miss the fact that tenant workloads (X) can stress different resources. In this example, tenant A consumes mostly out bytes (read) and is bandwidth limited while tenant B is request (or cpu) limited. If we apply single resource fair queuing (X), each tenant receives its fair share of the bottleneck (out bytes) resources, but tenant B wins out and is able to consume a proportionally larger share of the request resource. Since we’re dealing with multiple resources and each tenant may have a different “dominant” resource, in Pisces we apply dominant resource fair queuing (X).</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4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885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Helvetica" pitchFamily="-1" charset="0"/>
                <a:ea typeface="Helvetica" pitchFamily="-1" charset="0"/>
                <a:cs typeface="Helvetica" pitchFamily="-1" charset="0"/>
                <a:sym typeface="Helvetica" pitchFamily="-1" charset="0"/>
              </a:rPr>
              <a:t>In Pisces, each node tracks a per-tenant resource vector and periodically determines each node’s dominant resource. Using these resource vectors, it then computes (X) the dominant resource fair share which gives each tenant each shares of the resource it wants the most. In this example, compared to single-resource queuing, this would mean reducing tenant B’s out bytes share to ensure that both tenants receive the same amount of their dominant resource (X).</a:t>
            </a:r>
          </a:p>
          <a:p>
            <a:r>
              <a:rPr lang="en-US" sz="2200">
                <a:latin typeface="Helvetica" pitchFamily="-1" charset="0"/>
                <a:ea typeface="Helvetica" pitchFamily="-1" charset="0"/>
                <a:cs typeface="Helvetica" pitchFamily="-1" charset="0"/>
                <a:sym typeface="Helvetica" pitchFamily="-1" charset="0"/>
              </a:rPr>
              <a:t>Now that we’ve seen how each mechanism addresses a particular aspect of the fairness problem, let’s take a look at how they work together to achieve global fairness (X).</a:t>
            </a:r>
          </a:p>
          <a:p>
            <a:endParaRPr lang="en-US" sz="2200">
              <a:latin typeface="Helvetica" pitchFamily="-1" charset="0"/>
              <a:ea typeface="Helvetica" pitchFamily="-1" charset="0"/>
              <a:cs typeface="Helvetica" pitchFamily="-1" charset="0"/>
              <a:sym typeface="Helvetica" pitchFamily="-1" charset="0"/>
            </a:endParaRPr>
          </a:p>
          <a:p>
            <a:endParaRPr lang="en-US" sz="2200">
              <a:latin typeface="Helvetica" pitchFamily="-1" charset="0"/>
              <a:ea typeface="Helvetica" pitchFamily="-1" charset="0"/>
              <a:cs typeface="Helvetica" pitchFamily="-1" charset="0"/>
              <a:sym typeface="Helvetica" pitchFamily="-1" charset="0"/>
            </a:endParaRPr>
          </a:p>
          <a:p>
            <a:r>
              <a:rPr lang="en-US" sz="2200">
                <a:latin typeface="Helvetica" pitchFamily="-1" charset="0"/>
                <a:ea typeface="Helvetica" pitchFamily="-1" charset="0"/>
                <a:cs typeface="Helvetica" pitchFamily="-1" charset="0"/>
                <a:sym typeface="Helvetica" pitchFamily="-1" charset="0"/>
              </a:rPr>
              <a:t>Now we examine the per-node fair queuing Pisces employs when under resource contention between multiple tenants.</a:t>
            </a:r>
          </a:p>
          <a:p>
            <a:endParaRPr lang="en-US" sz="2200">
              <a:latin typeface="Helvetica" pitchFamily="-1" charset="0"/>
              <a:ea typeface="Helvetica" pitchFamily="-1" charset="0"/>
              <a:cs typeface="Helvetica" pitchFamily="-1" charset="0"/>
              <a:sym typeface="Helvetica" pitchFamily="-1" charset="0"/>
            </a:endParaRPr>
          </a:p>
          <a:p>
            <a:r>
              <a:rPr lang="en-US" sz="2200">
                <a:latin typeface="Helvetica" pitchFamily="-1" charset="0"/>
                <a:ea typeface="Helvetica" pitchFamily="-1" charset="0"/>
                <a:cs typeface="Helvetica" pitchFamily="-1" charset="0"/>
                <a:sym typeface="Helvetica" pitchFamily="-1" charset="0"/>
              </a:rPr>
              <a:t>In general, workloads can differ drastically between tenants, both in terms of request type (read/write) and request size (10B -&gt; 1MB) and consume (bottleneck) on different resources, not just due to different distribution skew.</a:t>
            </a:r>
          </a:p>
          <a:p>
            <a:endParaRPr lang="en-US" sz="2200">
              <a:latin typeface="Helvetica" pitchFamily="-1" charset="0"/>
              <a:ea typeface="Helvetica" pitchFamily="-1" charset="0"/>
              <a:cs typeface="Helvetica" pitchFamily="-1" charset="0"/>
              <a:sym typeface="Helvetica" pitchFamily="-1" charset="0"/>
            </a:endParaRPr>
          </a:p>
          <a:p>
            <a:r>
              <a:rPr lang="en-US" sz="2200">
                <a:latin typeface="Helvetica" pitchFamily="-1" charset="0"/>
                <a:ea typeface="Helvetica" pitchFamily="-1" charset="0"/>
                <a:cs typeface="Helvetica" pitchFamily="-1" charset="0"/>
                <a:sym typeface="Helvetica" pitchFamily="-1" charset="0"/>
              </a:rPr>
              <a:t>Let’s consider 3 resources: in bytes, out bytes, and requests (packets/interrupts) (both tenants have the same local weight)</a:t>
            </a:r>
          </a:p>
          <a:p>
            <a:endParaRPr lang="en-US" sz="2200">
              <a:latin typeface="Helvetica" pitchFamily="-1" charset="0"/>
              <a:ea typeface="Helvetica" pitchFamily="-1" charset="0"/>
              <a:cs typeface="Helvetica" pitchFamily="-1" charset="0"/>
              <a:sym typeface="Helvetica" pitchFamily="-1" charset="0"/>
            </a:endParaRPr>
          </a:p>
          <a:p>
            <a:r>
              <a:rPr lang="en-US" sz="2200">
                <a:latin typeface="Helvetica" pitchFamily="-1" charset="0"/>
                <a:ea typeface="Helvetica" pitchFamily="-1" charset="0"/>
                <a:cs typeface="Helvetica" pitchFamily="-1" charset="0"/>
                <a:sym typeface="Helvetica" pitchFamily="-1" charset="0"/>
              </a:rPr>
              <a:t>Say tenant A has a bandwidth limited (out bytes) resource profile, corresponding to a read-heavy workload of &gt; 1kB objects</a:t>
            </a:r>
          </a:p>
          <a:p>
            <a:endParaRPr lang="en-US" sz="2200">
              <a:latin typeface="Helvetica" pitchFamily="-1" charset="0"/>
              <a:ea typeface="Helvetica" pitchFamily="-1" charset="0"/>
              <a:cs typeface="Helvetica" pitchFamily="-1" charset="0"/>
              <a:sym typeface="Helvetica" pitchFamily="-1" charset="0"/>
            </a:endParaRPr>
          </a:p>
          <a:p>
            <a:r>
              <a:rPr lang="en-US" sz="2200">
                <a:latin typeface="Helvetica" pitchFamily="-1" charset="0"/>
                <a:ea typeface="Helvetica" pitchFamily="-1" charset="0"/>
                <a:cs typeface="Helvetica" pitchFamily="-1" charset="0"/>
                <a:sym typeface="Helvetica" pitchFamily="-1" charset="0"/>
              </a:rPr>
              <a:t>Tenant B on the other hand, consumes proportionally far more requests with a read-heavy workload of &lt; 100B objects</a:t>
            </a:r>
          </a:p>
          <a:p>
            <a:endParaRPr lang="en-US" sz="2200">
              <a:latin typeface="Helvetica" pitchFamily="-1" charset="0"/>
              <a:ea typeface="Helvetica" pitchFamily="-1" charset="0"/>
              <a:cs typeface="Helvetica" pitchFamily="-1" charset="0"/>
              <a:sym typeface="Helvetica" pitchFamily="-1" charset="0"/>
            </a:endParaRPr>
          </a:p>
          <a:p>
            <a:r>
              <a:rPr lang="en-US" sz="2200">
                <a:latin typeface="Helvetica" pitchFamily="-1" charset="0"/>
                <a:ea typeface="Helvetica" pitchFamily="-1" charset="0"/>
                <a:cs typeface="Helvetica" pitchFamily="-1" charset="0"/>
                <a:sym typeface="Helvetica" pitchFamily="-1" charset="0"/>
              </a:rPr>
              <a:t>If we apply a straight-forward single-resource fair-queueing algorithm (DWRR), then both tenant’s will receive a fair share of the queued/bottleneck resource, but tenant B will consume proportionally more (62.5 &gt; 50) of its dominant resource (requests).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89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800" dirty="0">
                <a:latin typeface="Lucida Grande" pitchFamily="-1" charset="0"/>
                <a:ea typeface="Lucida Grande" pitchFamily="-1" charset="0"/>
                <a:cs typeface="Lucida Grande" pitchFamily="-1" charset="0"/>
                <a:sym typeface="Lucida Grande" pitchFamily="-1" charset="0"/>
              </a:rPr>
              <a:t>Pisces mechanisms operate on a different timescales and with different system visibility.</a:t>
            </a:r>
          </a:p>
          <a:p>
            <a:r>
              <a:rPr lang="en-US" sz="1800" dirty="0">
                <a:latin typeface="Lucida Grande" pitchFamily="-1" charset="0"/>
                <a:ea typeface="Lucida Grande" pitchFamily="-1" charset="0"/>
                <a:cs typeface="Lucida Grande" pitchFamily="-1" charset="0"/>
                <a:sym typeface="Lucida Grande" pitchFamily="-1" charset="0"/>
              </a:rPr>
              <a:t>PP (X) runs on the order of minutes to a centralized controller to resolve partition demand overload/infeasibility. This is partly due to the fact that migrating large data partitions is expensive and should only be done sparingly, when necessary.</a:t>
            </a:r>
          </a:p>
          <a:p>
            <a:r>
              <a:rPr lang="en-US" sz="1800" dirty="0">
                <a:latin typeface="Lucida Grande" pitchFamily="-1" charset="0"/>
                <a:ea typeface="Lucida Grande" pitchFamily="-1" charset="0"/>
                <a:cs typeface="Lucida Grande" pitchFamily="-1" charset="0"/>
                <a:sym typeface="Lucida Grande" pitchFamily="-1" charset="0"/>
              </a:rPr>
              <a:t>The other mechanisms operate on faster timescales to adapt to dynamic conditions. WA (X) also runs at the centralized controller since it needs per-node statistics for every tenant, but on the order of seconds since adjusting weights causes little disruption in the system. RS (X) and FQ (X) operate in real-time at their respective components to adjust the selection policy and mediate between requests in a fully distributed fashion. Each RR computes its selection policy independently using implicit information (request latency) and storage nodes simply enforce their configured weights.</a:t>
            </a:r>
          </a:p>
          <a:p>
            <a:r>
              <a:rPr lang="en-US" sz="1800" dirty="0">
                <a:latin typeface="Lucida Grande" pitchFamily="-1" charset="0"/>
                <a:ea typeface="Lucida Grande" pitchFamily="-1" charset="0"/>
                <a:cs typeface="Lucida Grande" pitchFamily="-1" charset="0"/>
                <a:sym typeface="Lucida Grande" pitchFamily="-1" charset="0"/>
              </a:rPr>
              <a:t>We can also view the global fairness problem as a search for a particular weight allocation (X) and RS policy (X) that achieves fairness and high utilization (X). But as we’ve seen in our </a:t>
            </a:r>
            <a:r>
              <a:rPr lang="en-US" sz="1800" dirty="0" err="1">
                <a:latin typeface="Lucida Grande" pitchFamily="-1" charset="0"/>
                <a:ea typeface="Lucida Grande" pitchFamily="-1" charset="0"/>
                <a:cs typeface="Lucida Grande" pitchFamily="-1" charset="0"/>
                <a:sym typeface="Lucida Grande" pitchFamily="-1" charset="0"/>
              </a:rPr>
              <a:t>strawman</a:t>
            </a:r>
            <a:r>
              <a:rPr lang="en-US" sz="1800" dirty="0">
                <a:latin typeface="Lucida Grande" pitchFamily="-1" charset="0"/>
                <a:ea typeface="Lucida Grande" pitchFamily="-1" charset="0"/>
                <a:cs typeface="Lucida Grande" pitchFamily="-1" charset="0"/>
                <a:sym typeface="Lucida Grande" pitchFamily="-1" charset="0"/>
              </a:rPr>
              <a:t> examples not every solution (X) leads to fairness because they violate the fair-share and node capacity constraints. PP moves the search into the space of feasible solutions. Weight allocation adapts local weights (X) to tenant demand, moving the solution towards the optimum. As FQ enforces the local weights RS detects the mismatch (X) and adjusts its selection policy (X). In its next iteration, WA detects (X) the change in demand and repeats the process. Thus, together WA and RS iteratively (X) converge to an optimal point through coordinate gradient ascent.</a:t>
            </a:r>
          </a:p>
          <a:p>
            <a:r>
              <a:rPr lang="en-US" sz="1800" dirty="0">
                <a:latin typeface="Lucida Grande" pitchFamily="-1" charset="0"/>
                <a:ea typeface="Lucida Grande" pitchFamily="-1" charset="0"/>
                <a:cs typeface="Lucida Grande" pitchFamily="-1" charset="0"/>
                <a:sym typeface="Lucida Grande" pitchFamily="-1" charset="0"/>
              </a:rPr>
              <a:t>I will only briefly touch on a few technical highlights that are detailed in the paper. While we’ve shown a bilateral reciprocal weight swap for WA, we can do better with multilateral exchanges (X) which we model as a MBF weight exchange problem. For RS (X) we use a FAST-TCP based scheme to adjust per-tenant per-node request windows. FAST-TCP is a latency based congestion control algorithm that allows us to adapt to rate-weight mismatch. We implement our FQ (X) using a token-based DRR scheme. Most of our technical challenge was getting this right by reducing lock contention for multi-core efficiency and accounting for resource consumption at the right level (X).</a:t>
            </a:r>
          </a:p>
          <a:p>
            <a:endParaRPr lang="en-US" sz="2200" dirty="0">
              <a:latin typeface="Lucida Grande" pitchFamily="-1" charset="0"/>
              <a:ea typeface="Lucida Grande" pitchFamily="-1" charset="0"/>
              <a:cs typeface="Lucida Grande" pitchFamily="-1" charset="0"/>
              <a:sym typeface="Lucida Grande" pitchFamily="-1" charset="0"/>
            </a:endParaRPr>
          </a:p>
          <a:p>
            <a:endParaRPr lang="en-US" sz="2200" dirty="0">
              <a:latin typeface="Lucida Grande" pitchFamily="-1" charset="0"/>
              <a:ea typeface="Lucida Grande" pitchFamily="-1" charset="0"/>
              <a:cs typeface="Lucida Grande" pitchFamily="-1" charset="0"/>
              <a:sym typeface="Lucida Grande" pitchFamily="-1" charset="0"/>
            </a:endParaRPr>
          </a:p>
          <a:p>
            <a:r>
              <a:rPr lang="en-US" sz="2200" dirty="0">
                <a:latin typeface="Lucida Grande" pitchFamily="-1" charset="0"/>
                <a:ea typeface="Lucida Grande" pitchFamily="-1" charset="0"/>
                <a:cs typeface="Lucida Grande" pitchFamily="-1" charset="0"/>
                <a:sym typeface="Lucida Grande" pitchFamily="-1" charset="0"/>
              </a:rPr>
              <a:t>Pisces achieves its goals through a unique/novel decomposition of the global fair-sharing problem into 4 complementary mechanisms that operate (in-tandem) on different timescales (components) with varying levels of system visibility to solve different aspects of the distribute resource allocation/isolation problem.</a:t>
            </a:r>
          </a:p>
          <a:p>
            <a:r>
              <a:rPr lang="en-US" sz="2200" dirty="0">
                <a:latin typeface="Lucida Grande" pitchFamily="-1" charset="0"/>
                <a:ea typeface="Lucida Grande" pitchFamily="-1" charset="0"/>
                <a:cs typeface="Lucida Grande" pitchFamily="-1" charset="0"/>
                <a:sym typeface="Lucida Grande" pitchFamily="-1" charset="0"/>
              </a:rPr>
              <a:t>	decomposition based on NUM (distributed convex optimization) primal-allocation and master-slave dual-decomposition</a:t>
            </a:r>
          </a:p>
          <a:p>
            <a:r>
              <a:rPr lang="en-US" sz="2200" dirty="0">
                <a:latin typeface="Lucida Grande" pitchFamily="-1" charset="0"/>
                <a:ea typeface="Lucida Grande" pitchFamily="-1" charset="0"/>
                <a:cs typeface="Lucida Grande" pitchFamily="-1" charset="0"/>
                <a:sym typeface="Lucida Grande" pitchFamily="-1" charset="0"/>
              </a:rPr>
              <a:t>	Longer time-scale mechanisms operate on system-wide information (PP + WA)</a:t>
            </a:r>
          </a:p>
          <a:p>
            <a:r>
              <a:rPr lang="en-US" sz="2200" dirty="0">
                <a:latin typeface="Lucida Grande" pitchFamily="-1" charset="0"/>
                <a:ea typeface="Lucida Grande" pitchFamily="-1" charset="0"/>
                <a:cs typeface="Lucida Grande" pitchFamily="-1" charset="0"/>
                <a:sym typeface="Lucida Grande" pitchFamily="-1" charset="0"/>
              </a:rPr>
              <a:t>	Shorter (real) time </a:t>
            </a:r>
            <a:r>
              <a:rPr lang="en-US" sz="2200" dirty="0" err="1">
                <a:latin typeface="Lucida Grande" pitchFamily="-1" charset="0"/>
                <a:ea typeface="Lucida Grande" pitchFamily="-1" charset="0"/>
                <a:cs typeface="Lucida Grande" pitchFamily="-1" charset="0"/>
                <a:sym typeface="Lucida Grande" pitchFamily="-1" charset="0"/>
              </a:rPr>
              <a:t>mechansims</a:t>
            </a:r>
            <a:r>
              <a:rPr lang="en-US" sz="2200" dirty="0">
                <a:latin typeface="Lucida Grande" pitchFamily="-1" charset="0"/>
                <a:ea typeface="Lucida Grande" pitchFamily="-1" charset="0"/>
                <a:cs typeface="Lucida Grande" pitchFamily="-1" charset="0"/>
                <a:sym typeface="Lucida Grande" pitchFamily="-1" charset="0"/>
              </a:rPr>
              <a:t> operate on localized information (per-node, or per RR: RS + FQ)</a:t>
            </a:r>
          </a:p>
          <a:p>
            <a:endParaRPr lang="en-US" sz="2200" dirty="0">
              <a:latin typeface="Lucida Grande" pitchFamily="-1" charset="0"/>
              <a:ea typeface="Lucida Grande" pitchFamily="-1" charset="0"/>
              <a:cs typeface="Lucida Grande" pitchFamily="-1" charset="0"/>
              <a:sym typeface="Lucida Grande" pitchFamily="-1" charset="0"/>
            </a:endParaRPr>
          </a:p>
          <a:p>
            <a:r>
              <a:rPr lang="en-US" sz="2200" dirty="0">
                <a:latin typeface="Lucida Grande" pitchFamily="-1" charset="0"/>
                <a:ea typeface="Lucida Grande" pitchFamily="-1" charset="0"/>
                <a:cs typeface="Lucida Grande" pitchFamily="-1" charset="0"/>
                <a:sym typeface="Lucida Grande" pitchFamily="-1" charset="0"/>
              </a:rPr>
              <a:t>Which we will proceed to describe in detail</a:t>
            </a:r>
          </a:p>
          <a:p>
            <a:r>
              <a:rPr lang="en-US" sz="2200" dirty="0">
                <a:latin typeface="Lucida Grande" pitchFamily="-1" charset="0"/>
                <a:ea typeface="Lucida Grande" pitchFamily="-1" charset="0"/>
                <a:cs typeface="Lucida Grande" pitchFamily="-1" charset="0"/>
                <a:sym typeface="Lucida Grande" pitchFamily="-1" charset="0"/>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6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397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We will only address a few here. Additional results can be found in the paper.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Pisces is built on top of the Membase multi-tenant key value storage system (persistent memcached).</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8 tenants spread over 8 clients accessing an 8 node storage system</a:t>
            </a:r>
          </a:p>
          <a:p>
            <a:r>
              <a:rPr lang="en-US" sz="2200">
                <a:latin typeface="Lucida Grande" pitchFamily="-1" charset="0"/>
                <a:ea typeface="Lucida Grande" pitchFamily="-1" charset="0"/>
                <a:cs typeface="Lucida Grande" pitchFamily="-1" charset="0"/>
                <a:sym typeface="Lucida Grande" pitchFamily="-1" charset="0"/>
              </a:rPr>
              <a:t>Each tenant has an independent key-space with 100k objects spread over 1024 partitions which are then mapped onto the servers</a:t>
            </a:r>
          </a:p>
          <a:p>
            <a:r>
              <a:rPr lang="en-US" sz="2200">
                <a:latin typeface="Lucida Grande" pitchFamily="-1" charset="0"/>
                <a:ea typeface="Lucida Grande" pitchFamily="-1" charset="0"/>
                <a:cs typeface="Lucida Grande" pitchFamily="-1" charset="0"/>
                <a:sym typeface="Lucida Grande" pitchFamily="-1" charset="0"/>
              </a:rPr>
              <a:t>Each partition is replicated twice for fault tolerance and to enable replica selection</a:t>
            </a:r>
          </a:p>
          <a:p>
            <a:r>
              <a:rPr lang="en-US" sz="2200">
                <a:latin typeface="Lucida Grande" pitchFamily="-1" charset="0"/>
                <a:ea typeface="Lucida Grande" pitchFamily="-1" charset="0"/>
                <a:cs typeface="Lucida Grande" pitchFamily="-1" charset="0"/>
                <a:sym typeface="Lucida Grande" pitchFamily="-1" charset="0"/>
              </a:rPr>
              <a:t>Client requests are generated using the YSCB with a skewed (zipfian) distribution (parameter 0.99)</a:t>
            </a:r>
          </a:p>
          <a:p>
            <a:r>
              <a:rPr lang="en-US" sz="2200">
                <a:latin typeface="Lucida Grande" pitchFamily="-1" charset="0"/>
                <a:ea typeface="Lucida Grande" pitchFamily="-1" charset="0"/>
                <a:cs typeface="Lucida Grande" pitchFamily="-1" charset="0"/>
                <a:sym typeface="Lucida Grande" pitchFamily="-1" charset="0"/>
              </a:rPr>
              <a:t>We measure fairness using the min-max ratio - (optimal fairness = 1) which directly mirrors max-min fair sharing</a:t>
            </a:r>
          </a:p>
          <a:p>
            <a:r>
              <a:rPr lang="en-US" sz="2200">
                <a:latin typeface="Lucida Grande" pitchFamily="-1" charset="0"/>
                <a:ea typeface="Lucida Grande" pitchFamily="-1" charset="0"/>
                <a:cs typeface="Lucida Grande" pitchFamily="-1" charset="0"/>
                <a:sym typeface="Lucida Grande" pitchFamily="-1" charset="0"/>
              </a:rPr>
              <a:t>As a baseline we measure the fairness of an unmodified membase system. As expected, fairness is quite poor due to the infeasible placement of the skewed demand partition. </a:t>
            </a:r>
          </a:p>
          <a:p>
            <a:r>
              <a:rPr lang="en-US" sz="2200">
                <a:latin typeface="Lucida Grande" pitchFamily="-1" charset="0"/>
                <a:ea typeface="Lucida Grande" pitchFamily="-1" charset="0"/>
                <a:cs typeface="Lucida Grande" pitchFamily="-1" charset="0"/>
                <a:sym typeface="Lucida Grande" pitchFamily="-1" charset="0"/>
              </a:rPr>
              <a:t>With all mechanisms active to solve for an optimal solution to the global fairness problem, Pisces is able to achieve near ideal fairness. Let’s probe a level deeper to see how each mechanism contributes to global fairness (X).</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806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To our original set of experiments, we add an additional set of experiments to stress the isolation properties of the system. In these experiments, half the tenants (red) send twice the demand of the others (green). With the unmodified system, tenants receive no isolation. The high demand tenants are able to consume extra resources at the expense of the lower demand tenants. When we add in FQ (X), isolation is established and the high demand tenants are barred from exploiting the system. But, as expected, overall fairness doesn’t improve since the partition demand still exceeds local node capacities. With PP enabled (X), partition demand fits within node capacity and fairness improves, but not to the level we expect. The problem here is the mismatched local weights, which remain statically set. This allows some tenants to consume their “excess” local shares at the expense of others. At 45s, we start WA (X) which adjusts the local weights to tenant demand and provides much better fairness. Interestingly, with RS (X), fairness improves over the non-RS case because RS smooths the demand distribution across multiple replicas, alleviating hotspots and relaxing the overall fairness (PP) problem. However, there are still some imbalances that it can’t resolve due to the local weight mismatch. Again, once WA activates, fairness improves as RS and WA iteratively solve for the optimal solution (X).</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Pisces imposes low overhead on system throughput compared to the unmodified base system. For 1kB requests, the overhead largely arises from the combination of congestion-controlled RS throttling throughput based on detected latency and implementation artifacts in the scheduler needed for achieving proper fairness. In 10B case, Pisces actually exceeds the performance of basic Membase due to its more efficient work-stealing scheduler.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6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We ran two larger scale experiments where the number of tenants far exceeded the number of servers, to mimic more realistic service scenarios where T &gt;&gt; N.</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64 tenants reside on 4 out of the 8 available servers with each server housing 32 tenants. To reflect the highly skewed nature of tenant shares, i.e. a few heavy hitters and many small, low-demand users, we configured the tenant weights along a log-scale: 4 tenants with weight 100, 20 with weight 10, and 40 with weight 1.</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Within each weight class, Pisces achieves &gt; 0.91 MMR. Between classes, however, weighted fairness decreases to 0.56 MMR. This deviation is due to the limits of the DWRR scheduler token granularity. With such highly skewed weights, tenants in the smallest weight class (1) only receive fractional tokens, which means their requests are processed once every few rounds, which results in a lower relative share. Fairness between the weight 100 and weight 10 tenants, however, remains high (0.91 MMR). </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We are working on techniques to work around the token granularity limits of our WFQ scheduler.</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In practice, to work around the limited resolution of the WFQ scheduler, the service provider can cap the number of tenants per server to ensure reasonable local weights (token) and match the desired rate guarantees.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0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421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Pisces achieves dominant resource fairness (on a per-node level) between tenants:</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Here we have 4 tenants with a bandwidth limited GET (read) workload: 1kB objects</a:t>
            </a:r>
          </a:p>
          <a:p>
            <a:r>
              <a:rPr lang="en-US" sz="2200">
                <a:latin typeface="Lucida Grande" pitchFamily="-1" charset="0"/>
                <a:ea typeface="Lucida Grande" pitchFamily="-1" charset="0"/>
                <a:cs typeface="Lucida Grande" pitchFamily="-1" charset="0"/>
                <a:sym typeface="Lucida Grande" pitchFamily="-1" charset="0"/>
              </a:rPr>
              <a:t>and 4 tenants with a request (packet) limited GET workload: 10B objects</a:t>
            </a:r>
          </a:p>
          <a:p>
            <a:r>
              <a:rPr lang="en-US" sz="2200">
                <a:latin typeface="Lucida Grande" pitchFamily="-1" charset="0"/>
                <a:ea typeface="Lucida Grande" pitchFamily="-1" charset="0"/>
                <a:cs typeface="Lucida Grande" pitchFamily="-1" charset="0"/>
                <a:sym typeface="Lucida Grande" pitchFamily="-1" charset="0"/>
              </a:rPr>
              <a:t>As expected (X), the bandwidth limited tenants receive a much higher proportion of bandwidth, while the (X) request limited tenants receive the lion’s share of request throughput. The key, however, is that Pisces gives each tenant equal shares of their dominant resource. We can see from the bottleneck (request rate) resource that any adjustment to the request rate resource sharing will result in unfair allocation of the tenant’s dominant resource shares (X).</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625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Dynamic workloads present a challenge for any system to provide consistent, predictable performance. </a:t>
            </a:r>
          </a:p>
          <a:p>
            <a:r>
              <a:rPr lang="en-US" sz="2200">
                <a:latin typeface="Lucida Grande" pitchFamily="-1" charset="0"/>
                <a:ea typeface="Lucida Grande" pitchFamily="-1" charset="0"/>
                <a:cs typeface="Lucida Grande" pitchFamily="-1" charset="0"/>
                <a:sym typeface="Lucida Grande" pitchFamily="-1" charset="0"/>
              </a:rPr>
              <a:t>In these experiments we have 3 types of tenants issuing requests according to different demand patterns.</a:t>
            </a:r>
          </a:p>
          <a:p>
            <a:r>
              <a:rPr lang="en-US" sz="2200">
                <a:latin typeface="Lucida Grande" pitchFamily="-1" charset="0"/>
                <a:ea typeface="Lucida Grande" pitchFamily="-1" charset="0"/>
                <a:cs typeface="Lucida Grande" pitchFamily="-1" charset="0"/>
                <a:sym typeface="Lucida Grande" pitchFamily="-1" charset="0"/>
              </a:rPr>
              <a:t>Constant tenants issue requests at the same rate over the duration of the experiment. Diurnal tenants follows a central mode demand curve (with 2x weight - 2x global shares). Bursty tenants issue periodic bursts of requests.</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Initially, the tenants consume less than the full system capacity which allows the constant tenants to consume a larger proportion. As the diurnal tenants ramp up between 0 and 20 seconds, they begin to consume their share of throughput which cuts into the excess share consumed by the constant tenants. Around 20s, both the bursty tenants and diurnal tenants ramp up to their full load, which results in a nearly 2 to 1 ratio, according to the tenant weights. </a:t>
            </a:r>
          </a:p>
          <a:p>
            <a:endParaRPr lang="en-US" sz="2200">
              <a:latin typeface="Lucida Grande" pitchFamily="-1" charset="0"/>
              <a:ea typeface="Lucida Grande" pitchFamily="-1" charset="0"/>
              <a:cs typeface="Lucida Grande" pitchFamily="-1" charset="0"/>
              <a:sym typeface="Lucida Grande" pitchFamily="-1" charset="0"/>
            </a:endParaRPr>
          </a:p>
          <a:p>
            <a:r>
              <a:rPr lang="en-US" sz="2200">
                <a:latin typeface="Lucida Grande" pitchFamily="-1" charset="0"/>
                <a:ea typeface="Lucida Grande" pitchFamily="-1" charset="0"/>
                <a:cs typeface="Lucida Grande" pitchFamily="-1" charset="0"/>
                <a:sym typeface="Lucida Grande" pitchFamily="-1" charset="0"/>
              </a:rPr>
              <a:t>The diurnal tenants tail off around 50s along with the bursty tenants which al- lows the constant demand tenants to, once again, consume in excess of their fair share (∼ 80 kreq/s). Lastly, at 70s, the bursty tenants issue one last barrage of requests, which forces the constant tenants to share the throughput equally.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800">
                <a:latin typeface="Lucida Grande" pitchFamily="-1" charset="0"/>
                <a:ea typeface="Lucida Grande" pitchFamily="-1" charset="0"/>
                <a:cs typeface="Lucida Grande" pitchFamily="-1" charset="0"/>
                <a:sym typeface="Lucida Grande" pitchFamily="-1" charset="0"/>
              </a:rPr>
              <a:t>If Yelp and Foursquare are misbehaving or are attempting to consume a larger share of resources, this could easily lead to performance degradation for the other two tenants.</a:t>
            </a:r>
          </a:p>
          <a:p>
            <a:r>
              <a:rPr lang="en-US" sz="1800">
                <a:latin typeface="Lucida Grande" pitchFamily="-1" charset="0"/>
                <a:ea typeface="Lucida Grande" pitchFamily="-1" charset="0"/>
                <a:cs typeface="Lucida Grande" pitchFamily="-1" charset="0"/>
                <a:sym typeface="Lucida Grande" pitchFamily="-1" charset="0"/>
              </a:rPr>
              <a:t>Now, if the storage service were implemented on a single monolithic service, we could simply apply fair queuing (X) to enforce fairness and isolation between the tenants and call it a day.</a:t>
            </a:r>
          </a:p>
          <a:p>
            <a:r>
              <a:rPr lang="en-US" sz="1800">
                <a:latin typeface="Lucida Grande" pitchFamily="-1" charset="0"/>
                <a:ea typeface="Lucida Grande" pitchFamily="-1" charset="0"/>
                <a:cs typeface="Lucida Grande" pitchFamily="-1" charset="0"/>
                <a:sym typeface="Lucida Grande" pitchFamily="-1" charset="0"/>
              </a:rPr>
              <a:t>However, unlike traditional DB systems, these services are designed as distributed systems (X) for (scale-out) scalability and fault-tolerance/reliability.</a:t>
            </a:r>
          </a:p>
          <a:p>
            <a:endParaRPr lang="en-US" sz="1800">
              <a:latin typeface="Lucida Grande" pitchFamily="-1" charset="0"/>
              <a:ea typeface="Lucida Grande" pitchFamily="-1" charset="0"/>
              <a:cs typeface="Lucida Grande" pitchFamily="-1" charset="0"/>
              <a:sym typeface="Lucida Grande" pitchFamily="-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So the problem of resource allocation and isolation on a single node becomes a distributed resource allocation problem across the entire system wherever tenants contend for resources (X).</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800">
                <a:latin typeface="Lucida Grande" pitchFamily="-1" charset="0"/>
                <a:ea typeface="Lucida Grande" pitchFamily="-1" charset="0"/>
                <a:cs typeface="Lucida Grande" pitchFamily="-1" charset="0"/>
                <a:sym typeface="Lucida Grande" pitchFamily="-1" charset="0"/>
              </a:rPr>
              <a:t>In multi-tenant key-value storage systems, each tenant has an independent keyspace (X) for their data. Each keyspace is then divided into disjoint partitions (X) and distributed across the system for horizontal scalability. However, even if each tenant’s objects are evenly distributed across the partitions, object popularity is often skewed, exhibiting power-law of zipfian distributions/behavior. Even with equal dispersion, this can result in skewed demand across the tenant’s partitions.</a:t>
            </a:r>
          </a:p>
          <a:p>
            <a:r>
              <a:rPr lang="en-US" sz="1800">
                <a:latin typeface="Lucida Grande" pitchFamily="-1" charset="0"/>
                <a:ea typeface="Lucida Grande" pitchFamily="-1" charset="0"/>
                <a:cs typeface="Lucida Grande" pitchFamily="-1" charset="0"/>
                <a:sym typeface="Lucida Grande" pitchFamily="-1" charset="0"/>
              </a:rPr>
              <a:t>When these partitions are assigned to individual servers, we often get variable per-node demand (X).</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800">
                <a:latin typeface="Lucida Grande" pitchFamily="-1" charset="0"/>
                <a:ea typeface="Lucida Grande" pitchFamily="-1" charset="0"/>
                <a:cs typeface="Lucida Grande" pitchFamily="-1" charset="0"/>
                <a:sym typeface="Lucida Grande" pitchFamily="-1" charset="0"/>
              </a:rPr>
              <a:t>But, not only are tenant objects non-uniform in popularity, tenants often have disparate workloads (X) - some may be read heavy, others write heavy and object sizes may vary from large to small, which can stress different bottleneck resources.</a:t>
            </a:r>
          </a:p>
          <a:p>
            <a:r>
              <a:rPr lang="en-US" sz="1800">
                <a:latin typeface="Lucida Grande" pitchFamily="-1" charset="0"/>
                <a:ea typeface="Lucida Grande" pitchFamily="-1" charset="0"/>
                <a:cs typeface="Lucida Grande" pitchFamily="-1" charset="0"/>
                <a:sym typeface="Lucida Grande" pitchFamily="-1" charset="0"/>
              </a:rPr>
              <a:t>Before we attempt to address this rather imposing set of challenges, we first need to ask - what do tenants really want from the system (shared key-value storage) in terms of performance/resource guarantees? Do they really care how many resources they receive on any particular node? Do they even know what their particular demand is for objects on that node?</a:t>
            </a:r>
          </a:p>
          <a:p>
            <a:r>
              <a:rPr lang="en-US" sz="1800">
                <a:latin typeface="Lucida Grande" pitchFamily="-1" charset="0"/>
                <a:ea typeface="Lucida Grande" pitchFamily="-1" charset="0"/>
                <a:cs typeface="Lucida Grande" pitchFamily="-1" charset="0"/>
                <a:sym typeface="Lucida Grande" pitchFamily="-1" charset="0"/>
              </a:rPr>
              <a:t>We would hazard to guess -no. (X)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800">
                <a:latin typeface="Lucida Grande" pitchFamily="-1" charset="0"/>
                <a:ea typeface="Lucida Grande" pitchFamily="-1" charset="0"/>
                <a:cs typeface="Lucida Grande" pitchFamily="-1" charset="0"/>
                <a:sym typeface="Lucida Grande" pitchFamily="-1" charset="0"/>
              </a:rPr>
              <a:t>Instead, tenants want to treat the entire system as a single black-box (as if it were a big-iron machine) and receive guarantees in terms of system-wide, aggregate resources, often in the form of throughput or request rate (X).</a:t>
            </a:r>
          </a:p>
          <a:p>
            <a:r>
              <a:rPr lang="en-US" sz="1800">
                <a:latin typeface="Lucida Grande" pitchFamily="-1" charset="0"/>
                <a:ea typeface="Lucida Grande" pitchFamily="-1" charset="0"/>
                <a:cs typeface="Lucida Grande" pitchFamily="-1" charset="0"/>
                <a:sym typeface="Lucida Grande" pitchFamily="-1" charset="0"/>
              </a:rPr>
              <a:t>However, we prefer not to treat these desired rates as hard reservations or limits, as this can leave the system under-utilized when some tenants consume less than their reserved share while others want more.</a:t>
            </a:r>
          </a:p>
          <a:p>
            <a:r>
              <a:rPr lang="en-US" sz="1800">
                <a:latin typeface="Lucida Grande" pitchFamily="-1" charset="0"/>
                <a:ea typeface="Lucida Grande" pitchFamily="-1" charset="0"/>
                <a:cs typeface="Lucida Grande" pitchFamily="-1" charset="0"/>
                <a:sym typeface="Lucida Grande" pitchFamily="-1" charset="0"/>
              </a:rPr>
              <a:t>Instead, we convert these request to proportions (X) of total system resources.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800">
                <a:latin typeface="Lucida Grande" pitchFamily="-1" charset="0"/>
                <a:ea typeface="Lucida Grande" pitchFamily="-1" charset="0"/>
                <a:cs typeface="Lucida Grande" pitchFamily="-1" charset="0"/>
                <a:sym typeface="Lucida Grande" pitchFamily="-1" charset="0"/>
              </a:rPr>
              <a:t>By treating these proportions as weights, our system: PIsces gives each tenant a weighted max-min fair share of aggregate system resources, which translates to a min guarantee. This ensures that the system remains work-conserving and can achieve high utilization. If any tenant uses less than its share, other tenants are free to consume the excess (X).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 charset="0"/>
                <a:ea typeface="Lucida Grande" pitchFamily="-1" charset="0"/>
                <a:cs typeface="Lucida Grande" pitchFamily="-1" charset="0"/>
                <a:sym typeface="Lucida Grande" pitchFamily="-1" charset="0"/>
              </a:rPr>
              <a:t>We present Pisces: a system for predictable shared cloud storage</a:t>
            </a:r>
          </a:p>
          <a:p>
            <a:r>
              <a:rPr lang="en-US" sz="2200">
                <a:latin typeface="Lucida Grande" pitchFamily="-1" charset="0"/>
                <a:ea typeface="Lucida Grande" pitchFamily="-1" charset="0"/>
                <a:cs typeface="Lucida Grande" pitchFamily="-1" charset="0"/>
                <a:sym typeface="Lucida Grande" pitchFamily="-1" charset="0"/>
              </a:rPr>
              <a:t>While there is a considerable amount of related work in the area, the most similar (work) system to Pisces is Amazon’s DynamoDB (X), which was released earlier this year. DynamoDB is also a shared key-value storage system, but they provide rate-limited provisioned resources to each tenant, which could leave the system underutilized when some tenants use less than their guaranteed share while others want to consume more.</a:t>
            </a:r>
          </a:p>
          <a:p>
            <a:r>
              <a:rPr lang="en-US" sz="2200">
                <a:latin typeface="Lucida Grande" pitchFamily="-1" charset="0"/>
                <a:ea typeface="Lucida Grande" pitchFamily="-1" charset="0"/>
                <a:cs typeface="Lucida Grande" pitchFamily="-1" charset="0"/>
                <a:sym typeface="Lucida Grande" pitchFamily="-1" charset="0"/>
              </a:rPr>
              <a:t>Moreover, DynamoDB assumes uniform object popularity and provides guarantees in terms of a single resource: normalized 1kB request rate.</a:t>
            </a:r>
          </a:p>
          <a:p>
            <a:r>
              <a:rPr lang="en-US" sz="2200">
                <a:latin typeface="Lucida Grande" pitchFamily="-1" charset="0"/>
                <a:ea typeface="Lucida Grande" pitchFamily="-1" charset="0"/>
                <a:cs typeface="Lucida Grande" pitchFamily="-1" charset="0"/>
                <a:sym typeface="Lucida Grande" pitchFamily="-1" charset="0"/>
              </a:rPr>
              <a:t>If these assumptions doesn’t hold, dynamoDB makes no guarantees on the provisioned rates.</a:t>
            </a:r>
          </a:p>
          <a:p>
            <a:r>
              <a:rPr lang="en-US" sz="2200">
                <a:latin typeface="Lucida Grande" pitchFamily="-1" charset="0"/>
                <a:ea typeface="Lucida Grande" pitchFamily="-1" charset="0"/>
                <a:cs typeface="Lucida Grande" pitchFamily="-1" charset="0"/>
                <a:sym typeface="Lucida Grande" pitchFamily="-1" charset="0"/>
              </a:rPr>
              <a:t>Let’s take a look at what mechanisms we might use to solve  these decidedly difficult conundrums.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9C4DD0-F620-8948-BDD3-8209C6CFBA90}" type="datetimeFigureOut">
              <a:rPr lang="en-US" smtClean="0"/>
              <a:pPr/>
              <a:t>11/26/12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F52B9-C61C-0A4F-8253-CDB8C9AAC3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9C4DD0-F620-8948-BDD3-8209C6CFBA90}" type="datetimeFigureOut">
              <a:rPr lang="en-US" smtClean="0"/>
              <a:pPr/>
              <a:t>11/26/12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F52B9-C61C-0A4F-8253-CDB8C9AAC3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9C4DD0-F620-8948-BDD3-8209C6CFBA90}" type="datetimeFigureOut">
              <a:rPr lang="en-US" smtClean="0"/>
              <a:pPr/>
              <a:t>11/26/12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F52B9-C61C-0A4F-8253-CDB8C9AAC3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9C4DD0-F620-8948-BDD3-8209C6CFBA90}" type="datetimeFigureOut">
              <a:rPr lang="en-US" smtClean="0"/>
              <a:pPr/>
              <a:t>11/26/12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F52B9-C61C-0A4F-8253-CDB8C9AAC3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9C4DD0-F620-8948-BDD3-8209C6CFBA90}" type="datetimeFigureOut">
              <a:rPr lang="en-US" smtClean="0"/>
              <a:pPr/>
              <a:t>11/26/12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F52B9-C61C-0A4F-8253-CDB8C9AAC3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9C4DD0-F620-8948-BDD3-8209C6CFBA90}" type="datetimeFigureOut">
              <a:rPr lang="en-US" smtClean="0"/>
              <a:pPr/>
              <a:t>11/26/12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F52B9-C61C-0A4F-8253-CDB8C9AAC3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9C4DD0-F620-8948-BDD3-8209C6CFBA90}" type="datetimeFigureOut">
              <a:rPr lang="en-US" smtClean="0"/>
              <a:pPr/>
              <a:t>11/26/12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F52B9-C61C-0A4F-8253-CDB8C9AAC3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9C4DD0-F620-8948-BDD3-8209C6CFBA90}" type="datetimeFigureOut">
              <a:rPr lang="en-US" smtClean="0"/>
              <a:pPr/>
              <a:t>11/26/12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F52B9-C61C-0A4F-8253-CDB8C9AAC3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9C4DD0-F620-8948-BDD3-8209C6CFBA90}" type="datetimeFigureOut">
              <a:rPr lang="en-US" smtClean="0"/>
              <a:pPr/>
              <a:t>11/26/12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2F52B9-C61C-0A4F-8253-CDB8C9AAC3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9C4DD0-F620-8948-BDD3-8209C6CFBA90}" type="datetimeFigureOut">
              <a:rPr lang="en-US" smtClean="0"/>
              <a:pPr/>
              <a:t>11/26/12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F52B9-C61C-0A4F-8253-CDB8C9AAC3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9C4DD0-F620-8948-BDD3-8209C6CFBA90}" type="datetimeFigureOut">
              <a:rPr lang="en-US" smtClean="0"/>
              <a:pPr/>
              <a:t>11/26/12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F52B9-C61C-0A4F-8253-CDB8C9AAC3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C4DD0-F620-8948-BDD3-8209C6CFBA90}" type="datetimeFigureOut">
              <a:rPr lang="en-US" smtClean="0"/>
              <a:pPr/>
              <a:t>11/26/12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F52B9-C61C-0A4F-8253-CDB8C9AAC3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16.png"/><Relationship Id="rId10"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Storage: Isolation and Fairness</a:t>
            </a:r>
            <a:endParaRPr lang="en-US" dirty="0"/>
          </a:p>
        </p:txBody>
      </p:sp>
      <p:sp>
        <p:nvSpPr>
          <p:cNvPr id="3" name="Subtitle 2"/>
          <p:cNvSpPr>
            <a:spLocks noGrp="1"/>
          </p:cNvSpPr>
          <p:nvPr>
            <p:ph type="subTitle" idx="1"/>
          </p:nvPr>
        </p:nvSpPr>
        <p:spPr/>
        <p:txBody>
          <a:bodyPr/>
          <a:lstStyle/>
          <a:p>
            <a:r>
              <a:rPr lang="en-US" dirty="0" smtClean="0"/>
              <a:t>Lecture 24</a:t>
            </a:r>
          </a:p>
          <a:p>
            <a:r>
              <a:rPr lang="en-US" dirty="0" smtClean="0"/>
              <a:t>Aditya Akella</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 name="Slide Number Placeholder 3"/>
          <p:cNvSpPr>
            <a:spLocks noGrp="1"/>
          </p:cNvSpPr>
          <p:nvPr>
            <p:ph type="sldNum" sz="quarter" idx="10"/>
          </p:nvPr>
        </p:nvSpPr>
        <p:spPr/>
        <p:txBody>
          <a:bodyPr/>
          <a:lstStyle/>
          <a:p>
            <a:fld id="{4A96A247-EC44-BC4A-83DB-460817D2E121}" type="slidenum">
              <a:rPr lang="en-US"/>
              <a:pPr/>
              <a:t>10</a:t>
            </a:fld>
            <a:endParaRPr lang="en-US"/>
          </a:p>
        </p:txBody>
      </p:sp>
      <p:cxnSp>
        <p:nvCxnSpPr>
          <p:cNvPr id="51201" name="AutoShape 1"/>
          <p:cNvCxnSpPr>
            <a:cxnSpLocks noChangeShapeType="1"/>
            <a:stCxn id="51206" idx="0"/>
            <a:endCxn id="51209" idx="0"/>
          </p:cNvCxnSpPr>
          <p:nvPr/>
        </p:nvCxnSpPr>
        <p:spPr bwMode="auto">
          <a:xfrm>
            <a:off x="3482578" y="2527102"/>
            <a:ext cx="1080492" cy="1651992"/>
          </a:xfrm>
          <a:prstGeom prst="straightConnector1">
            <a:avLst/>
          </a:prstGeom>
          <a:noFill/>
          <a:ln w="114300" cap="flat">
            <a:solidFill>
              <a:srgbClr val="BB2D1C"/>
            </a:solidFill>
            <a:prstDash val="solid"/>
            <a:miter lim="800000"/>
            <a:headEnd type="none" w="med" len="med"/>
            <a:tailEnd type="arrow" w="med" len="med"/>
          </a:ln>
        </p:spPr>
      </p:cxnSp>
      <p:cxnSp>
        <p:nvCxnSpPr>
          <p:cNvPr id="51202" name="AutoShape 2"/>
          <p:cNvCxnSpPr>
            <a:cxnSpLocks noChangeShapeType="1"/>
            <a:stCxn id="51207" idx="0"/>
            <a:endCxn id="51209" idx="0"/>
          </p:cNvCxnSpPr>
          <p:nvPr/>
        </p:nvCxnSpPr>
        <p:spPr bwMode="auto">
          <a:xfrm flipH="1">
            <a:off x="4563070" y="2527102"/>
            <a:ext cx="2437805" cy="1651992"/>
          </a:xfrm>
          <a:prstGeom prst="straightConnector1">
            <a:avLst/>
          </a:prstGeom>
          <a:noFill/>
          <a:ln w="114300" cap="flat">
            <a:solidFill>
              <a:srgbClr val="1154A5"/>
            </a:solidFill>
            <a:prstDash val="solid"/>
            <a:miter lim="800000"/>
            <a:headEnd type="none" w="med" len="med"/>
            <a:tailEnd type="arrow" w="med" len="med"/>
          </a:ln>
        </p:spPr>
      </p:cxnSp>
      <p:cxnSp>
        <p:nvCxnSpPr>
          <p:cNvPr id="51203" name="AutoShape 3"/>
          <p:cNvCxnSpPr>
            <a:cxnSpLocks noChangeShapeType="1"/>
            <a:stCxn id="51208" idx="0"/>
            <a:endCxn id="51209" idx="0"/>
          </p:cNvCxnSpPr>
          <p:nvPr/>
        </p:nvCxnSpPr>
        <p:spPr bwMode="auto">
          <a:xfrm flipH="1">
            <a:off x="4563070" y="2527102"/>
            <a:ext cx="553641" cy="1651992"/>
          </a:xfrm>
          <a:prstGeom prst="straightConnector1">
            <a:avLst/>
          </a:prstGeom>
          <a:noFill/>
          <a:ln w="63500" cap="flat">
            <a:solidFill>
              <a:srgbClr val="859D1D"/>
            </a:solidFill>
            <a:prstDash val="solid"/>
            <a:miter lim="800000"/>
            <a:headEnd type="none" w="med" len="med"/>
            <a:tailEnd type="arrow" w="med" len="med"/>
          </a:ln>
        </p:spPr>
      </p:cxnSp>
      <p:cxnSp>
        <p:nvCxnSpPr>
          <p:cNvPr id="51204" name="AutoShape 4"/>
          <p:cNvCxnSpPr>
            <a:cxnSpLocks noChangeShapeType="1"/>
            <a:stCxn id="51205" idx="0"/>
            <a:endCxn id="51209" idx="0"/>
          </p:cNvCxnSpPr>
          <p:nvPr/>
        </p:nvCxnSpPr>
        <p:spPr bwMode="auto">
          <a:xfrm>
            <a:off x="1611808" y="2527102"/>
            <a:ext cx="2951262" cy="1651992"/>
          </a:xfrm>
          <a:prstGeom prst="straightConnector1">
            <a:avLst/>
          </a:prstGeom>
          <a:noFill/>
          <a:ln w="152400" cap="sq">
            <a:solidFill>
              <a:srgbClr val="620101"/>
            </a:solidFill>
            <a:prstDash val="solid"/>
            <a:miter lim="800000"/>
            <a:headEnd type="none" w="med" len="med"/>
            <a:tailEnd type="arrow" w="med" len="med"/>
          </a:ln>
        </p:spPr>
      </p:cxnSp>
      <p:sp>
        <p:nvSpPr>
          <p:cNvPr id="51205" name="AutoShape 5"/>
          <p:cNvSpPr>
            <a:spLocks/>
          </p:cNvSpPr>
          <p:nvPr/>
        </p:nvSpPr>
        <p:spPr bwMode="auto">
          <a:xfrm>
            <a:off x="857250" y="1991320"/>
            <a:ext cx="1509117" cy="1071563"/>
          </a:xfrm>
          <a:prstGeom prst="roundRect">
            <a:avLst>
              <a:gd name="adj" fmla="val 12500"/>
            </a:avLst>
          </a:prstGeom>
          <a:solidFill>
            <a:srgbClr val="FFFFFF"/>
          </a:solidFill>
          <a:ln w="63500" cap="flat">
            <a:solidFill>
              <a:srgbClr val="620101"/>
            </a:solidFill>
            <a:prstDash val="sysDot"/>
            <a:miter lim="800000"/>
            <a:headEnd type="none" w="med" len="med"/>
            <a:tailEnd type="none" w="med" len="med"/>
          </a:ln>
        </p:spPr>
        <p:txBody>
          <a:bodyPr lIns="0" tIns="0" rIns="0" bIns="0">
            <a:prstTxWarp prst="textNoShape">
              <a:avLst/>
            </a:prstTxWarp>
          </a:bodyPr>
          <a:lstStyle/>
          <a:p>
            <a:r>
              <a:rPr lang="en-US" sz="2500" dirty="0" err="1">
                <a:solidFill>
                  <a:srgbClr val="620101"/>
                </a:solidFill>
                <a:ea typeface="Gill Sans" pitchFamily="-1" charset="0"/>
                <a:cs typeface="Gill Sans" pitchFamily="-1" charset="0"/>
              </a:rPr>
              <a:t>Zynga</a:t>
            </a:r>
            <a:endParaRPr lang="en-US" sz="2500" dirty="0">
              <a:solidFill>
                <a:srgbClr val="620101"/>
              </a:solidFill>
              <a:ea typeface="Gill Sans" pitchFamily="-1" charset="0"/>
              <a:cs typeface="Gill Sans" pitchFamily="-1" charset="0"/>
            </a:endParaRPr>
          </a:p>
        </p:txBody>
      </p:sp>
      <p:sp>
        <p:nvSpPr>
          <p:cNvPr id="51206" name="AutoShape 6"/>
          <p:cNvSpPr>
            <a:spLocks/>
          </p:cNvSpPr>
          <p:nvPr/>
        </p:nvSpPr>
        <p:spPr bwMode="auto">
          <a:xfrm>
            <a:off x="2464594" y="1991320"/>
            <a:ext cx="2035969" cy="1071563"/>
          </a:xfrm>
          <a:prstGeom prst="roundRect">
            <a:avLst>
              <a:gd name="adj" fmla="val 12500"/>
            </a:avLst>
          </a:prstGeom>
          <a:solidFill>
            <a:srgbClr val="FFFFFF"/>
          </a:solidFill>
          <a:ln w="63500" cap="flat">
            <a:solidFill>
              <a:srgbClr val="BB2D1C"/>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BB2D1C"/>
                </a:solidFill>
                <a:ea typeface="Gill Sans" pitchFamily="-1" charset="0"/>
                <a:cs typeface="Gill Sans" pitchFamily="-1" charset="0"/>
              </a:rPr>
              <a:t>Yelp</a:t>
            </a:r>
          </a:p>
        </p:txBody>
      </p:sp>
      <p:sp>
        <p:nvSpPr>
          <p:cNvPr id="51207" name="AutoShape 7"/>
          <p:cNvSpPr>
            <a:spLocks/>
          </p:cNvSpPr>
          <p:nvPr/>
        </p:nvSpPr>
        <p:spPr bwMode="auto">
          <a:xfrm>
            <a:off x="5732860" y="1991320"/>
            <a:ext cx="2536031" cy="1071563"/>
          </a:xfrm>
          <a:prstGeom prst="roundRect">
            <a:avLst>
              <a:gd name="adj" fmla="val 12500"/>
            </a:avLst>
          </a:prstGeom>
          <a:solidFill>
            <a:srgbClr val="FFFFFF"/>
          </a:solidFill>
          <a:ln w="63500" cap="flat">
            <a:solidFill>
              <a:srgbClr val="1154A5"/>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1154A5"/>
                </a:solidFill>
                <a:ea typeface="Gill Sans" pitchFamily="-1" charset="0"/>
                <a:cs typeface="Gill Sans" pitchFamily="-1" charset="0"/>
              </a:rPr>
              <a:t>Foursquare</a:t>
            </a:r>
          </a:p>
        </p:txBody>
      </p:sp>
      <p:sp>
        <p:nvSpPr>
          <p:cNvPr id="51208" name="AutoShape 8"/>
          <p:cNvSpPr>
            <a:spLocks/>
          </p:cNvSpPr>
          <p:nvPr/>
        </p:nvSpPr>
        <p:spPr bwMode="auto">
          <a:xfrm>
            <a:off x="4598789" y="1991320"/>
            <a:ext cx="1035844" cy="1071563"/>
          </a:xfrm>
          <a:prstGeom prst="roundRect">
            <a:avLst>
              <a:gd name="adj" fmla="val 12931"/>
            </a:avLst>
          </a:prstGeom>
          <a:solidFill>
            <a:srgbClr val="FFFFFF"/>
          </a:solidFill>
          <a:ln w="63500" cap="flat">
            <a:solidFill>
              <a:srgbClr val="859D1D"/>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TP</a:t>
            </a:r>
          </a:p>
        </p:txBody>
      </p:sp>
      <p:sp>
        <p:nvSpPr>
          <p:cNvPr id="51209" name="AutoShape 9"/>
          <p:cNvSpPr>
            <a:spLocks/>
          </p:cNvSpPr>
          <p:nvPr/>
        </p:nvSpPr>
        <p:spPr bwMode="auto">
          <a:xfrm>
            <a:off x="2750344" y="3643312"/>
            <a:ext cx="3625453" cy="1071563"/>
          </a:xfrm>
          <a:prstGeom prst="roundRect">
            <a:avLst>
              <a:gd name="adj" fmla="val 12500"/>
            </a:avLst>
          </a:prstGeom>
          <a:solidFill>
            <a:srgbClr val="FFFFFF"/>
          </a:solidFill>
          <a:ln w="63500" cap="flat">
            <a:solidFill>
              <a:srgbClr val="0080FF"/>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0080FF"/>
                </a:solidFill>
                <a:ea typeface="Gill Sans" pitchFamily="-1" charset="0"/>
                <a:cs typeface="Gill Sans" pitchFamily="-1" charset="0"/>
              </a:rPr>
              <a:t>Shared Key-Value Storage</a:t>
            </a:r>
          </a:p>
        </p:txBody>
      </p:sp>
      <p:sp>
        <p:nvSpPr>
          <p:cNvPr id="51210" name="Rectangle 10"/>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a:ea typeface="Gill Sans" pitchFamily="-1" charset="0"/>
                <a:cs typeface="Gill Sans" pitchFamily="-1" charset="0"/>
              </a:rPr>
              <a:t>Pisces Provides Weighted Fair-shares</a:t>
            </a:r>
          </a:p>
        </p:txBody>
      </p:sp>
      <p:sp>
        <p:nvSpPr>
          <p:cNvPr id="51211" name="Rectangle 11"/>
          <p:cNvSpPr>
            <a:spLocks/>
          </p:cNvSpPr>
          <p:nvPr/>
        </p:nvSpPr>
        <p:spPr bwMode="auto">
          <a:xfrm>
            <a:off x="885156" y="1593859"/>
            <a:ext cx="846386"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620101"/>
                </a:solidFill>
                <a:ea typeface="Gill Sans" pitchFamily="-1" charset="0"/>
                <a:cs typeface="Gill Sans" pitchFamily="-1" charset="0"/>
              </a:rPr>
              <a:t>w</a:t>
            </a:r>
            <a:r>
              <a:rPr lang="en-US" baseline="-6000">
                <a:solidFill>
                  <a:srgbClr val="620101"/>
                </a:solidFill>
                <a:ea typeface="Gill Sans" pitchFamily="-1" charset="0"/>
                <a:cs typeface="Gill Sans" pitchFamily="-1" charset="0"/>
              </a:rPr>
              <a:t>z</a:t>
            </a:r>
            <a:r>
              <a:rPr lang="en-US">
                <a:solidFill>
                  <a:srgbClr val="620101"/>
                </a:solidFill>
                <a:ea typeface="Gill Sans" pitchFamily="-1" charset="0"/>
                <a:cs typeface="Gill Sans" pitchFamily="-1" charset="0"/>
              </a:rPr>
              <a:t> = 20%</a:t>
            </a:r>
          </a:p>
        </p:txBody>
      </p:sp>
      <p:sp>
        <p:nvSpPr>
          <p:cNvPr id="51212" name="Rectangle 12"/>
          <p:cNvSpPr>
            <a:spLocks/>
          </p:cNvSpPr>
          <p:nvPr/>
        </p:nvSpPr>
        <p:spPr bwMode="auto">
          <a:xfrm>
            <a:off x="2751461" y="1593859"/>
            <a:ext cx="859210"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BB2D1C"/>
                </a:solidFill>
                <a:ea typeface="Gill Sans" pitchFamily="-1" charset="0"/>
                <a:cs typeface="Gill Sans" pitchFamily="-1" charset="0"/>
              </a:rPr>
              <a:t>w</a:t>
            </a:r>
            <a:r>
              <a:rPr lang="en-US" baseline="-6000">
                <a:solidFill>
                  <a:srgbClr val="BB2D1C"/>
                </a:solidFill>
                <a:ea typeface="Gill Sans" pitchFamily="-1" charset="0"/>
                <a:cs typeface="Gill Sans" pitchFamily="-1" charset="0"/>
              </a:rPr>
              <a:t>y</a:t>
            </a:r>
            <a:r>
              <a:rPr lang="en-US">
                <a:solidFill>
                  <a:srgbClr val="BB2D1C"/>
                </a:solidFill>
                <a:ea typeface="Gill Sans" pitchFamily="-1" charset="0"/>
                <a:cs typeface="Gill Sans" pitchFamily="-1" charset="0"/>
              </a:rPr>
              <a:t> = 30%</a:t>
            </a:r>
          </a:p>
        </p:txBody>
      </p:sp>
      <p:sp>
        <p:nvSpPr>
          <p:cNvPr id="51213" name="Rectangle 13"/>
          <p:cNvSpPr>
            <a:spLocks/>
          </p:cNvSpPr>
          <p:nvPr/>
        </p:nvSpPr>
        <p:spPr bwMode="auto">
          <a:xfrm>
            <a:off x="6305476" y="1593859"/>
            <a:ext cx="833562"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1154A5"/>
                </a:solidFill>
                <a:ea typeface="Gill Sans" pitchFamily="-1" charset="0"/>
                <a:cs typeface="Gill Sans" pitchFamily="-1" charset="0"/>
              </a:rPr>
              <a:t>w</a:t>
            </a:r>
            <a:r>
              <a:rPr lang="en-US" baseline="-6000">
                <a:solidFill>
                  <a:srgbClr val="1154A5"/>
                </a:solidFill>
                <a:ea typeface="Gill Sans" pitchFamily="-1" charset="0"/>
                <a:cs typeface="Gill Sans" pitchFamily="-1" charset="0"/>
              </a:rPr>
              <a:t>f</a:t>
            </a:r>
            <a:r>
              <a:rPr lang="en-US">
                <a:solidFill>
                  <a:srgbClr val="1154A5"/>
                </a:solidFill>
                <a:ea typeface="Gill Sans" pitchFamily="-1" charset="0"/>
                <a:cs typeface="Gill Sans" pitchFamily="-1" charset="0"/>
              </a:rPr>
              <a:t> = 40%</a:t>
            </a:r>
          </a:p>
        </p:txBody>
      </p:sp>
      <p:sp>
        <p:nvSpPr>
          <p:cNvPr id="51214" name="Rectangle 14"/>
          <p:cNvSpPr>
            <a:spLocks/>
          </p:cNvSpPr>
          <p:nvPr/>
        </p:nvSpPr>
        <p:spPr bwMode="auto">
          <a:xfrm>
            <a:off x="4558606" y="1593859"/>
            <a:ext cx="834889"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859D1D"/>
                </a:solidFill>
                <a:ea typeface="Gill Sans" pitchFamily="-1" charset="0"/>
                <a:cs typeface="Gill Sans" pitchFamily="-1" charset="0"/>
              </a:rPr>
              <a:t>w</a:t>
            </a:r>
            <a:r>
              <a:rPr lang="en-US" baseline="-6000">
                <a:solidFill>
                  <a:srgbClr val="859D1D"/>
                </a:solidFill>
                <a:ea typeface="Gill Sans" pitchFamily="-1" charset="0"/>
                <a:cs typeface="Gill Sans" pitchFamily="-1" charset="0"/>
              </a:rPr>
              <a:t>t</a:t>
            </a:r>
            <a:r>
              <a:rPr lang="en-US">
                <a:solidFill>
                  <a:srgbClr val="859D1D"/>
                </a:solidFill>
                <a:ea typeface="Gill Sans" pitchFamily="-1" charset="0"/>
                <a:cs typeface="Gill Sans" pitchFamily="-1" charset="0"/>
              </a:rPr>
              <a:t> = 10%</a:t>
            </a:r>
          </a:p>
        </p:txBody>
      </p:sp>
      <p:sp>
        <p:nvSpPr>
          <p:cNvPr id="51215" name="Rectangle 15"/>
          <p:cNvSpPr>
            <a:spLocks/>
          </p:cNvSpPr>
          <p:nvPr/>
        </p:nvSpPr>
        <p:spPr bwMode="auto">
          <a:xfrm>
            <a:off x="9274597" y="2245444"/>
            <a:ext cx="2017738"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err="1">
                <a:solidFill>
                  <a:srgbClr val="620101"/>
                </a:solidFill>
                <a:ea typeface="Gill Sans" pitchFamily="-1" charset="0"/>
                <a:cs typeface="Gill Sans" pitchFamily="-1" charset="0"/>
              </a:rPr>
              <a:t>demand</a:t>
            </a:r>
            <a:r>
              <a:rPr lang="en-US" sz="2500" baseline="-6000" dirty="0" err="1">
                <a:solidFill>
                  <a:srgbClr val="620101"/>
                </a:solidFill>
                <a:ea typeface="Gill Sans" pitchFamily="-1" charset="0"/>
                <a:cs typeface="Gill Sans" pitchFamily="-1" charset="0"/>
              </a:rPr>
              <a:t>z</a:t>
            </a:r>
            <a:r>
              <a:rPr lang="en-US" sz="2500" dirty="0">
                <a:solidFill>
                  <a:srgbClr val="620101"/>
                </a:solidFill>
                <a:ea typeface="Gill Sans" pitchFamily="-1" charset="0"/>
                <a:cs typeface="Gill Sans" pitchFamily="-1" charset="0"/>
              </a:rPr>
              <a:t> = 30%</a:t>
            </a:r>
          </a:p>
        </p:txBody>
      </p:sp>
      <p:sp>
        <p:nvSpPr>
          <p:cNvPr id="51216" name="Rectangle 16"/>
          <p:cNvSpPr>
            <a:spLocks/>
          </p:cNvSpPr>
          <p:nvPr/>
        </p:nvSpPr>
        <p:spPr bwMode="auto">
          <a:xfrm>
            <a:off x="9778008" y="2557983"/>
            <a:ext cx="1462479"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err="1">
                <a:solidFill>
                  <a:srgbClr val="620101"/>
                </a:solidFill>
                <a:ea typeface="Gill Sans" pitchFamily="-1" charset="0"/>
                <a:cs typeface="Gill Sans" pitchFamily="-1" charset="0"/>
              </a:rPr>
              <a:t>rate</a:t>
            </a:r>
            <a:r>
              <a:rPr lang="en-US" sz="2500" baseline="-6000" dirty="0" err="1">
                <a:solidFill>
                  <a:srgbClr val="620101"/>
                </a:solidFill>
                <a:ea typeface="Gill Sans" pitchFamily="-1" charset="0"/>
                <a:cs typeface="Gill Sans" pitchFamily="-1" charset="0"/>
              </a:rPr>
              <a:t>z</a:t>
            </a:r>
            <a:r>
              <a:rPr lang="en-US" sz="2500" dirty="0">
                <a:solidFill>
                  <a:srgbClr val="620101"/>
                </a:solidFill>
                <a:ea typeface="Gill Sans" pitchFamily="-1" charset="0"/>
                <a:cs typeface="Gill Sans" pitchFamily="-1" charset="0"/>
              </a:rPr>
              <a:t> = 30%</a:t>
            </a:r>
          </a:p>
        </p:txBody>
      </p:sp>
      <p:sp>
        <p:nvSpPr>
          <p:cNvPr id="51217" name="Rectangle 17"/>
          <p:cNvSpPr>
            <a:spLocks/>
          </p:cNvSpPr>
          <p:nvPr/>
        </p:nvSpPr>
        <p:spPr bwMode="auto">
          <a:xfrm>
            <a:off x="9313664" y="3035722"/>
            <a:ext cx="2000548"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err="1">
                <a:solidFill>
                  <a:srgbClr val="1154A5"/>
                </a:solidFill>
                <a:ea typeface="Gill Sans" pitchFamily="-1" charset="0"/>
                <a:cs typeface="Gill Sans" pitchFamily="-1" charset="0"/>
              </a:rPr>
              <a:t>demand</a:t>
            </a:r>
            <a:r>
              <a:rPr lang="en-US" sz="2500" baseline="-6000" dirty="0" err="1">
                <a:solidFill>
                  <a:srgbClr val="1154A5"/>
                </a:solidFill>
                <a:ea typeface="Gill Sans" pitchFamily="-1" charset="0"/>
                <a:cs typeface="Gill Sans" pitchFamily="-1" charset="0"/>
              </a:rPr>
              <a:t>f</a:t>
            </a:r>
            <a:r>
              <a:rPr lang="en-US" sz="2500" dirty="0">
                <a:solidFill>
                  <a:srgbClr val="1154A5"/>
                </a:solidFill>
                <a:ea typeface="Gill Sans" pitchFamily="-1" charset="0"/>
                <a:cs typeface="Gill Sans" pitchFamily="-1" charset="0"/>
              </a:rPr>
              <a:t> = 30%</a:t>
            </a:r>
          </a:p>
        </p:txBody>
      </p:sp>
      <p:sp>
        <p:nvSpPr>
          <p:cNvPr id="51218" name="Rectangle 18"/>
          <p:cNvSpPr>
            <a:spLocks/>
          </p:cNvSpPr>
          <p:nvPr/>
        </p:nvSpPr>
        <p:spPr bwMode="auto">
          <a:xfrm>
            <a:off x="937617"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51219" name="Rectangle 19"/>
          <p:cNvSpPr>
            <a:spLocks/>
          </p:cNvSpPr>
          <p:nvPr/>
        </p:nvSpPr>
        <p:spPr bwMode="auto">
          <a:xfrm>
            <a:off x="2544961"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51220" name="Rectangle 20"/>
          <p:cNvSpPr>
            <a:spLocks/>
          </p:cNvSpPr>
          <p:nvPr/>
        </p:nvSpPr>
        <p:spPr bwMode="auto">
          <a:xfrm>
            <a:off x="4679156"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sp>
        <p:nvSpPr>
          <p:cNvPr id="51221" name="Rectangle 21"/>
          <p:cNvSpPr>
            <a:spLocks/>
          </p:cNvSpPr>
          <p:nvPr/>
        </p:nvSpPr>
        <p:spPr bwMode="auto">
          <a:xfrm>
            <a:off x="581322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51222" name="Rectangle 22"/>
          <p:cNvSpPr>
            <a:spLocks/>
          </p:cNvSpPr>
          <p:nvPr/>
        </p:nvSpPr>
        <p:spPr bwMode="auto">
          <a:xfrm>
            <a:off x="1410891"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51223" name="Rectangle 23"/>
          <p:cNvSpPr>
            <a:spLocks/>
          </p:cNvSpPr>
          <p:nvPr/>
        </p:nvSpPr>
        <p:spPr bwMode="auto">
          <a:xfrm>
            <a:off x="3036094"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51224" name="Rectangle 24"/>
          <p:cNvSpPr>
            <a:spLocks/>
          </p:cNvSpPr>
          <p:nvPr/>
        </p:nvSpPr>
        <p:spPr bwMode="auto">
          <a:xfrm>
            <a:off x="6313289"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51225" name="Rectangle 25"/>
          <p:cNvSpPr>
            <a:spLocks/>
          </p:cNvSpPr>
          <p:nvPr/>
        </p:nvSpPr>
        <p:spPr bwMode="auto">
          <a:xfrm>
            <a:off x="5152430"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sp>
        <p:nvSpPr>
          <p:cNvPr id="51226" name="Rectangle 26"/>
          <p:cNvSpPr>
            <a:spLocks/>
          </p:cNvSpPr>
          <p:nvPr/>
        </p:nvSpPr>
        <p:spPr bwMode="auto">
          <a:xfrm>
            <a:off x="3527227"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51227" name="Rectangle 27"/>
          <p:cNvSpPr>
            <a:spLocks/>
          </p:cNvSpPr>
          <p:nvPr/>
        </p:nvSpPr>
        <p:spPr bwMode="auto">
          <a:xfrm>
            <a:off x="4027289"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51228" name="Rectangle 28"/>
          <p:cNvSpPr>
            <a:spLocks/>
          </p:cNvSpPr>
          <p:nvPr/>
        </p:nvSpPr>
        <p:spPr bwMode="auto">
          <a:xfrm>
            <a:off x="1884164"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51229" name="Rectangle 29"/>
          <p:cNvSpPr>
            <a:spLocks/>
          </p:cNvSpPr>
          <p:nvPr/>
        </p:nvSpPr>
        <p:spPr bwMode="auto">
          <a:xfrm>
            <a:off x="6804422"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51230" name="Rectangle 30"/>
          <p:cNvSpPr>
            <a:spLocks/>
          </p:cNvSpPr>
          <p:nvPr/>
        </p:nvSpPr>
        <p:spPr bwMode="auto">
          <a:xfrm>
            <a:off x="7304484"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51231" name="Rectangle 31"/>
          <p:cNvSpPr>
            <a:spLocks/>
          </p:cNvSpPr>
          <p:nvPr/>
        </p:nvSpPr>
        <p:spPr bwMode="auto">
          <a:xfrm>
            <a:off x="779561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51232" name="Rectangle 32"/>
          <p:cNvSpPr>
            <a:spLocks/>
          </p:cNvSpPr>
          <p:nvPr/>
        </p:nvSpPr>
        <p:spPr bwMode="auto">
          <a:xfrm>
            <a:off x="9347150" y="3795117"/>
            <a:ext cx="8652867" cy="113407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a:solidFill>
                  <a:schemeClr val="tx1"/>
                </a:solidFill>
              </a:rPr>
              <a:t>Max-min fair share ⇒ lower bound on system performance</a:t>
            </a:r>
          </a:p>
        </p:txBody>
      </p:sp>
      <p:sp>
        <p:nvSpPr>
          <p:cNvPr id="51233" name="Rectangle 33"/>
          <p:cNvSpPr>
            <a:spLocks/>
          </p:cNvSpPr>
          <p:nvPr/>
        </p:nvSpPr>
        <p:spPr bwMode="auto">
          <a:xfrm>
            <a:off x="9813727" y="3348261"/>
            <a:ext cx="1449115"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err="1">
                <a:solidFill>
                  <a:srgbClr val="1154A5"/>
                </a:solidFill>
                <a:ea typeface="Gill Sans" pitchFamily="-1" charset="0"/>
                <a:cs typeface="Gill Sans" pitchFamily="-1" charset="0"/>
              </a:rPr>
              <a:t>rate</a:t>
            </a:r>
            <a:r>
              <a:rPr lang="en-US" sz="2500" baseline="-6000" dirty="0" err="1">
                <a:solidFill>
                  <a:srgbClr val="1154A5"/>
                </a:solidFill>
                <a:ea typeface="Gill Sans" pitchFamily="-1" charset="0"/>
                <a:cs typeface="Gill Sans" pitchFamily="-1" charset="0"/>
              </a:rPr>
              <a:t>f</a:t>
            </a:r>
            <a:r>
              <a:rPr lang="en-US" sz="2500" dirty="0">
                <a:solidFill>
                  <a:srgbClr val="1154A5"/>
                </a:solidFill>
                <a:ea typeface="Gill Sans" pitchFamily="-1" charset="0"/>
                <a:cs typeface="Gill Sans" pitchFamily="-1" charset="0"/>
              </a:rPr>
              <a:t> = 30%</a:t>
            </a:r>
          </a:p>
        </p:txBody>
      </p:sp>
      <p:sp>
        <p:nvSpPr>
          <p:cNvPr id="51234" name="AutoShape 34"/>
          <p:cNvSpPr>
            <a:spLocks/>
          </p:cNvSpPr>
          <p:nvPr/>
        </p:nvSpPr>
        <p:spPr bwMode="auto">
          <a:xfrm>
            <a:off x="2839641"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51235" name="AutoShape 35"/>
          <p:cNvSpPr>
            <a:spLocks/>
          </p:cNvSpPr>
          <p:nvPr/>
        </p:nvSpPr>
        <p:spPr bwMode="auto">
          <a:xfrm>
            <a:off x="3812977"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51236" name="AutoShape 36"/>
          <p:cNvSpPr>
            <a:spLocks/>
          </p:cNvSpPr>
          <p:nvPr/>
        </p:nvSpPr>
        <p:spPr bwMode="auto">
          <a:xfrm>
            <a:off x="4786313"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51237" name="AutoShape 37"/>
          <p:cNvSpPr>
            <a:spLocks/>
          </p:cNvSpPr>
          <p:nvPr/>
        </p:nvSpPr>
        <p:spPr bwMode="auto">
          <a:xfrm>
            <a:off x="5759649"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51238" name="Rectangle 38"/>
          <p:cNvSpPr>
            <a:spLocks/>
          </p:cNvSpPr>
          <p:nvPr/>
        </p:nvSpPr>
        <p:spPr bwMode="auto">
          <a:xfrm>
            <a:off x="687586" y="5723930"/>
            <a:ext cx="7822406"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Skewed object popularity ⇒ variable per-node demand </a:t>
            </a:r>
          </a:p>
        </p:txBody>
      </p:sp>
      <p:sp>
        <p:nvSpPr>
          <p:cNvPr id="51239" name="Rectangle 39"/>
          <p:cNvSpPr>
            <a:spLocks/>
          </p:cNvSpPr>
          <p:nvPr/>
        </p:nvSpPr>
        <p:spPr bwMode="auto">
          <a:xfrm>
            <a:off x="1372940" y="4822031"/>
            <a:ext cx="7340203"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Multiple co-located tenants ⇒ resource contention</a:t>
            </a:r>
          </a:p>
        </p:txBody>
      </p:sp>
      <p:sp>
        <p:nvSpPr>
          <p:cNvPr id="51240" name="Rectangle 40"/>
          <p:cNvSpPr>
            <a:spLocks/>
          </p:cNvSpPr>
          <p:nvPr/>
        </p:nvSpPr>
        <p:spPr bwMode="auto">
          <a:xfrm>
            <a:off x="375047" y="5264051"/>
            <a:ext cx="8384977"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Distributed system ⇒ distributed resource allocation</a:t>
            </a:r>
          </a:p>
        </p:txBody>
      </p:sp>
      <p:sp>
        <p:nvSpPr>
          <p:cNvPr id="51241" name="Rectangle 41"/>
          <p:cNvSpPr>
            <a:spLocks/>
          </p:cNvSpPr>
          <p:nvPr/>
        </p:nvSpPr>
        <p:spPr bwMode="auto">
          <a:xfrm>
            <a:off x="1410890" y="6174879"/>
            <a:ext cx="7554516"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Disparate workloads ⇒ different bottleneck resources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4FC2F0-0DB9-B647-9D54-5B3CC011B72A}" type="slidenum">
              <a:rPr lang="en-US"/>
              <a:pPr/>
              <a:t>11</a:t>
            </a:fld>
            <a:endParaRPr lang="en-US"/>
          </a:p>
        </p:txBody>
      </p:sp>
      <p:sp>
        <p:nvSpPr>
          <p:cNvPr id="53249" name="Rectangle 1"/>
          <p:cNvSpPr>
            <a:spLocks noGrp="1" noChangeArrowheads="1"/>
          </p:cNvSpPr>
          <p:nvPr>
            <p:ph type="title"/>
          </p:nvPr>
        </p:nvSpPr>
        <p:spPr>
          <a:ln/>
        </p:spPr>
        <p:txBody>
          <a:bodyPr>
            <a:normAutofit fontScale="90000"/>
          </a:bodyPr>
          <a:lstStyle/>
          <a:p>
            <a:r>
              <a:rPr lang="en-US"/>
              <a:t>Pisces: Predictable Shared Cloud Storage</a:t>
            </a:r>
          </a:p>
        </p:txBody>
      </p:sp>
      <p:sp>
        <p:nvSpPr>
          <p:cNvPr id="53250" name="Rectangle 2"/>
          <p:cNvSpPr>
            <a:spLocks noGrp="1" noChangeArrowheads="1"/>
          </p:cNvSpPr>
          <p:nvPr>
            <p:ph type="body" idx="1"/>
          </p:nvPr>
        </p:nvSpPr>
        <p:spPr>
          <a:xfrm>
            <a:off x="196453" y="1285875"/>
            <a:ext cx="8751094" cy="5197078"/>
          </a:xfrm>
          <a:ln/>
        </p:spPr>
        <p:txBody>
          <a:bodyPr/>
          <a:lstStyle/>
          <a:p>
            <a:pPr marL="357175"/>
            <a:r>
              <a:rPr lang="en-US" sz="3400" dirty="0">
                <a:latin typeface="Gill Sans" pitchFamily="-1" charset="0"/>
                <a:ea typeface="Gill Sans" pitchFamily="-1" charset="0"/>
                <a:cs typeface="Gill Sans" pitchFamily="-1" charset="0"/>
                <a:sym typeface="Gill Sans" pitchFamily="-1" charset="0"/>
              </a:rPr>
              <a:t>Pisces</a:t>
            </a:r>
            <a:endParaRPr lang="en-US" dirty="0">
              <a:latin typeface="Gill Sans" pitchFamily="-1" charset="0"/>
              <a:sym typeface="Gill Sans" pitchFamily="-1" charset="0"/>
            </a:endParaRPr>
          </a:p>
          <a:p>
            <a:pPr marL="669703" lvl="1">
              <a:spcBef>
                <a:spcPts val="844"/>
              </a:spcBef>
            </a:pPr>
            <a:r>
              <a:rPr lang="en-US" dirty="0">
                <a:solidFill>
                  <a:srgbClr val="DC7200"/>
                </a:solidFill>
                <a:latin typeface="Gill Sans" pitchFamily="-1" charset="0"/>
                <a:ea typeface="Gill Sans" pitchFamily="-1" charset="0"/>
                <a:cs typeface="Gill Sans" pitchFamily="-1" charset="0"/>
                <a:sym typeface="Gill Sans" pitchFamily="-1" charset="0"/>
              </a:rPr>
              <a:t>Per-tenant</a:t>
            </a:r>
            <a:r>
              <a:rPr lang="en-US" dirty="0">
                <a:latin typeface="Gill Sans" pitchFamily="-1" charset="0"/>
                <a:ea typeface="Gill Sans" pitchFamily="-1" charset="0"/>
                <a:cs typeface="Gill Sans" pitchFamily="-1" charset="0"/>
                <a:sym typeface="Gill Sans" pitchFamily="-1" charset="0"/>
              </a:rPr>
              <a:t> max-min fair shares of </a:t>
            </a:r>
            <a:r>
              <a:rPr lang="en-US" dirty="0">
                <a:solidFill>
                  <a:srgbClr val="DC7200"/>
                </a:solidFill>
                <a:latin typeface="Gill Sans" pitchFamily="-1" charset="0"/>
                <a:ea typeface="Gill Sans" pitchFamily="-1" charset="0"/>
                <a:cs typeface="Gill Sans" pitchFamily="-1" charset="0"/>
                <a:sym typeface="Gill Sans" pitchFamily="-1" charset="0"/>
              </a:rPr>
              <a:t>system-wide</a:t>
            </a:r>
            <a:r>
              <a:rPr lang="en-US" dirty="0">
                <a:latin typeface="Gill Sans" pitchFamily="-1" charset="0"/>
                <a:ea typeface="Gill Sans" pitchFamily="-1" charset="0"/>
                <a:cs typeface="Gill Sans" pitchFamily="-1" charset="0"/>
                <a:sym typeface="Gill Sans" pitchFamily="-1" charset="0"/>
              </a:rPr>
              <a:t> resources     ~ min guarantees, high utilization</a:t>
            </a:r>
            <a:endParaRPr lang="en-US" dirty="0">
              <a:latin typeface="Gill Sans" pitchFamily="-1" charset="0"/>
              <a:sym typeface="Gill Sans" pitchFamily="-1" charset="0"/>
            </a:endParaRPr>
          </a:p>
          <a:p>
            <a:pPr marL="669703" lvl="1"/>
            <a:r>
              <a:rPr lang="en-US" dirty="0">
                <a:latin typeface="Gill Sans" pitchFamily="-1" charset="0"/>
                <a:ea typeface="Gill Sans" pitchFamily="-1" charset="0"/>
                <a:cs typeface="Gill Sans" pitchFamily="-1" charset="0"/>
                <a:sym typeface="Gill Sans" pitchFamily="-1" charset="0"/>
              </a:rPr>
              <a:t>Arbitrary object popularity</a:t>
            </a:r>
            <a:endParaRPr lang="en-US" dirty="0">
              <a:latin typeface="Gill Sans" pitchFamily="-1" charset="0"/>
              <a:sym typeface="Gill Sans" pitchFamily="-1" charset="0"/>
            </a:endParaRPr>
          </a:p>
          <a:p>
            <a:pPr marL="669703" lvl="1"/>
            <a:r>
              <a:rPr lang="en-US" dirty="0">
                <a:latin typeface="Gill Sans" pitchFamily="-1" charset="0"/>
                <a:ea typeface="Gill Sans" pitchFamily="-1" charset="0"/>
                <a:cs typeface="Gill Sans" pitchFamily="-1" charset="0"/>
                <a:sym typeface="Gill Sans" pitchFamily="-1" charset="0"/>
              </a:rPr>
              <a:t>Different resource bottlenecks</a:t>
            </a:r>
            <a:endParaRPr lang="en-US" dirty="0">
              <a:latin typeface="Gill Sans" pitchFamily="-1" charset="0"/>
              <a:sym typeface="Gill Sans" pitchFamily="-1" charset="0"/>
            </a:endParaRPr>
          </a:p>
          <a:p>
            <a:pPr marL="357175"/>
            <a:r>
              <a:rPr lang="en-US" sz="3400" dirty="0">
                <a:latin typeface="Gill Sans" pitchFamily="-1" charset="0"/>
                <a:ea typeface="Gill Sans" pitchFamily="-1" charset="0"/>
                <a:cs typeface="Gill Sans" pitchFamily="-1" charset="0"/>
                <a:sym typeface="Gill Sans" pitchFamily="-1" charset="0"/>
              </a:rPr>
              <a:t>Amazon</a:t>
            </a:r>
            <a:r>
              <a:rPr lang="en-US" dirty="0">
                <a:latin typeface="Gill Sans" pitchFamily="-1" charset="0"/>
                <a:ea typeface="Gill Sans" pitchFamily="-1" charset="0"/>
                <a:cs typeface="Gill Sans" pitchFamily="-1" charset="0"/>
                <a:sym typeface="Gill Sans" pitchFamily="-1" charset="0"/>
              </a:rPr>
              <a:t> </a:t>
            </a:r>
            <a:r>
              <a:rPr lang="en-US" sz="3400" dirty="0" err="1">
                <a:latin typeface="Gill Sans" pitchFamily="-1" charset="0"/>
                <a:ea typeface="Gill Sans" pitchFamily="-1" charset="0"/>
                <a:cs typeface="Gill Sans" pitchFamily="-1" charset="0"/>
                <a:sym typeface="Gill Sans" pitchFamily="-1" charset="0"/>
              </a:rPr>
              <a:t>DynamoDB</a:t>
            </a:r>
            <a:endParaRPr lang="en-US" dirty="0">
              <a:latin typeface="Gill Sans" pitchFamily="-1" charset="0"/>
              <a:sym typeface="Gill Sans" pitchFamily="-1" charset="0"/>
            </a:endParaRPr>
          </a:p>
          <a:p>
            <a:pPr marL="669703" lvl="1"/>
            <a:r>
              <a:rPr lang="en-US" dirty="0">
                <a:latin typeface="Gill Sans" pitchFamily="-1" charset="0"/>
                <a:ea typeface="Gill Sans" pitchFamily="-1" charset="0"/>
                <a:cs typeface="Gill Sans" pitchFamily="-1" charset="0"/>
                <a:sym typeface="Gill Sans" pitchFamily="-1" charset="0"/>
              </a:rPr>
              <a:t>Per-tenant provisioned rates </a:t>
            </a:r>
            <a:r>
              <a:rPr lang="en-US" dirty="0">
                <a:latin typeface="Gill Sans" pitchFamily="-1" charset="0"/>
                <a:sym typeface="Gill Sans" pitchFamily="-1" charset="0"/>
              </a:rPr>
              <a:t/>
            </a:r>
            <a:br>
              <a:rPr lang="en-US" dirty="0">
                <a:latin typeface="Gill Sans" pitchFamily="-1" charset="0"/>
                <a:sym typeface="Gill Sans" pitchFamily="-1" charset="0"/>
              </a:rPr>
            </a:br>
            <a:r>
              <a:rPr lang="en-US" dirty="0">
                <a:latin typeface="Gill Sans" pitchFamily="-1" charset="0"/>
                <a:ea typeface="Gill Sans" pitchFamily="-1" charset="0"/>
                <a:cs typeface="Gill Sans" pitchFamily="-1" charset="0"/>
                <a:sym typeface="Gill Sans" pitchFamily="-1" charset="0"/>
              </a:rPr>
              <a:t>~ rate limited, non-work conserving</a:t>
            </a:r>
            <a:endParaRPr lang="en-US" dirty="0">
              <a:latin typeface="Gill Sans" pitchFamily="-1" charset="0"/>
              <a:sym typeface="Gill Sans" pitchFamily="-1" charset="0"/>
            </a:endParaRPr>
          </a:p>
          <a:p>
            <a:pPr marL="669703" lvl="1"/>
            <a:r>
              <a:rPr lang="en-US" dirty="0">
                <a:latin typeface="Gill Sans" pitchFamily="-1" charset="0"/>
                <a:ea typeface="Gill Sans" pitchFamily="-1" charset="0"/>
                <a:cs typeface="Gill Sans" pitchFamily="-1" charset="0"/>
                <a:sym typeface="Gill Sans" pitchFamily="-1" charset="0"/>
              </a:rPr>
              <a:t>Uniform object popularity</a:t>
            </a:r>
            <a:endParaRPr lang="en-US" dirty="0">
              <a:latin typeface="Gill Sans" pitchFamily="-1" charset="0"/>
              <a:sym typeface="Gill Sans" pitchFamily="-1" charset="0"/>
            </a:endParaRPr>
          </a:p>
          <a:p>
            <a:pPr marL="669703" lvl="1"/>
            <a:r>
              <a:rPr lang="en-US" dirty="0">
                <a:latin typeface="Gill Sans" pitchFamily="-1" charset="0"/>
                <a:ea typeface="Gill Sans" pitchFamily="-1" charset="0"/>
                <a:cs typeface="Gill Sans" pitchFamily="-1" charset="0"/>
                <a:sym typeface="Gill Sans" pitchFamily="-1" charset="0"/>
              </a:rPr>
              <a:t>Single resource (1kB requests)</a:t>
            </a:r>
            <a:endParaRPr lang="en-US" dirty="0">
              <a:latin typeface="Gill Sans" pitchFamily="-1" charset="0"/>
              <a:sym typeface="Gill Sans" pitchFamily="-1"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53250">
                                            <p:txEl>
                                              <p:pRg st="0" end="0"/>
                                            </p:txEl>
                                          </p:spTgt>
                                        </p:tgtEl>
                                        <p:attrNameLst>
                                          <p:attrName>style.visibility</p:attrName>
                                        </p:attrNameLst>
                                      </p:cBhvr>
                                      <p:to>
                                        <p:strVal val="visible"/>
                                      </p:to>
                                    </p:set>
                                  </p:childTnLst>
                                </p:cTn>
                              </p:par>
                              <p:par>
                                <p:cTn id="7" presetID="0" presetClass="entr" presetSubtype="0" fill="hold" grpId="0" nodeType="withEffect">
                                  <p:stCondLst>
                                    <p:cond delay="0"/>
                                  </p:stCondLst>
                                  <p:childTnLst>
                                    <p:set>
                                      <p:cBhvr>
                                        <p:cTn id="8" dur="1" fill="hold">
                                          <p:stCondLst>
                                            <p:cond delay="499"/>
                                          </p:stCondLst>
                                        </p:cTn>
                                        <p:tgtEl>
                                          <p:spTgt spid="53250">
                                            <p:txEl>
                                              <p:pRg st="1" end="1"/>
                                            </p:txEl>
                                          </p:spTgt>
                                        </p:tgtEl>
                                        <p:attrNameLst>
                                          <p:attrName>style.visibility</p:attrName>
                                        </p:attrNameLst>
                                      </p:cBhvr>
                                      <p:to>
                                        <p:strVal val="visible"/>
                                      </p:to>
                                    </p:set>
                                  </p:childTnLst>
                                </p:cTn>
                              </p:par>
                              <p:par>
                                <p:cTn id="9" presetID="0" presetClass="entr" presetSubtype="0" fill="hold" grpId="0" nodeType="withEffect">
                                  <p:stCondLst>
                                    <p:cond delay="0"/>
                                  </p:stCondLst>
                                  <p:childTnLst>
                                    <p:set>
                                      <p:cBhvr>
                                        <p:cTn id="10" dur="1" fill="hold">
                                          <p:stCondLst>
                                            <p:cond delay="499"/>
                                          </p:stCondLst>
                                        </p:cTn>
                                        <p:tgtEl>
                                          <p:spTgt spid="53250">
                                            <p:txEl>
                                              <p:pRg st="2" end="2"/>
                                            </p:txEl>
                                          </p:spTgt>
                                        </p:tgtEl>
                                        <p:attrNameLst>
                                          <p:attrName>style.visibility</p:attrName>
                                        </p:attrNameLst>
                                      </p:cBhvr>
                                      <p:to>
                                        <p:strVal val="visible"/>
                                      </p:to>
                                    </p:set>
                                  </p:childTnLst>
                                </p:cTn>
                              </p:par>
                              <p:par>
                                <p:cTn id="11" presetID="0" presetClass="entr" presetSubtype="0" fill="hold" grpId="0" nodeType="withEffect">
                                  <p:stCondLst>
                                    <p:cond delay="0"/>
                                  </p:stCondLst>
                                  <p:childTnLst>
                                    <p:set>
                                      <p:cBhvr>
                                        <p:cTn id="12" dur="1" fill="hold">
                                          <p:stCondLst>
                                            <p:cond delay="499"/>
                                          </p:stCondLst>
                                        </p:cTn>
                                        <p:tgtEl>
                                          <p:spTgt spid="5325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entr" presetSubtype="0" fill="hold" grpId="0" nodeType="clickEffect">
                                  <p:stCondLst>
                                    <p:cond delay="0"/>
                                  </p:stCondLst>
                                  <p:childTnLst>
                                    <p:set>
                                      <p:cBhvr>
                                        <p:cTn id="16" dur="1" fill="hold">
                                          <p:stCondLst>
                                            <p:cond delay="499"/>
                                          </p:stCondLst>
                                        </p:cTn>
                                        <p:tgtEl>
                                          <p:spTgt spid="53250">
                                            <p:txEl>
                                              <p:pRg st="4" end="4"/>
                                            </p:txEl>
                                          </p:spTgt>
                                        </p:tgtEl>
                                        <p:attrNameLst>
                                          <p:attrName>style.visibility</p:attrName>
                                        </p:attrNameLst>
                                      </p:cBhvr>
                                      <p:to>
                                        <p:strVal val="visible"/>
                                      </p:to>
                                    </p:set>
                                  </p:childTnLst>
                                </p:cTn>
                              </p:par>
                              <p:par>
                                <p:cTn id="17" presetID="0" presetClass="entr" presetSubtype="0" fill="hold" grpId="0" nodeType="withEffect">
                                  <p:stCondLst>
                                    <p:cond delay="0"/>
                                  </p:stCondLst>
                                  <p:childTnLst>
                                    <p:set>
                                      <p:cBhvr>
                                        <p:cTn id="18" dur="1" fill="hold">
                                          <p:stCondLst>
                                            <p:cond delay="499"/>
                                          </p:stCondLst>
                                        </p:cTn>
                                        <p:tgtEl>
                                          <p:spTgt spid="53250">
                                            <p:txEl>
                                              <p:pRg st="5" end="5"/>
                                            </p:txEl>
                                          </p:spTgt>
                                        </p:tgtEl>
                                        <p:attrNameLst>
                                          <p:attrName>style.visibility</p:attrName>
                                        </p:attrNameLst>
                                      </p:cBhvr>
                                      <p:to>
                                        <p:strVal val="visible"/>
                                      </p:to>
                                    </p:set>
                                  </p:childTnLst>
                                </p:cTn>
                              </p:par>
                              <p:par>
                                <p:cTn id="19" presetID="0" presetClass="entr" presetSubtype="0" fill="hold" grpId="0" nodeType="withEffect">
                                  <p:stCondLst>
                                    <p:cond delay="0"/>
                                  </p:stCondLst>
                                  <p:childTnLst>
                                    <p:set>
                                      <p:cBhvr>
                                        <p:cTn id="20" dur="1" fill="hold">
                                          <p:stCondLst>
                                            <p:cond delay="499"/>
                                          </p:stCondLst>
                                        </p:cTn>
                                        <p:tgtEl>
                                          <p:spTgt spid="53250">
                                            <p:txEl>
                                              <p:pRg st="6" end="6"/>
                                            </p:txEl>
                                          </p:spTgt>
                                        </p:tgtEl>
                                        <p:attrNameLst>
                                          <p:attrName>style.visibility</p:attrName>
                                        </p:attrNameLst>
                                      </p:cBhvr>
                                      <p:to>
                                        <p:strVal val="visible"/>
                                      </p:to>
                                    </p:set>
                                  </p:childTnLst>
                                </p:cTn>
                              </p:par>
                              <p:par>
                                <p:cTn id="21" presetID="0" presetClass="entr" presetSubtype="0" fill="hold" grpId="0" nodeType="withEffect">
                                  <p:stCondLst>
                                    <p:cond delay="0"/>
                                  </p:stCondLst>
                                  <p:childTnLst>
                                    <p:set>
                                      <p:cBhvr>
                                        <p:cTn id="22" dur="1" fill="hold">
                                          <p:stCondLst>
                                            <p:cond delay="499"/>
                                          </p:stCondLst>
                                        </p:cTn>
                                        <p:tgtEl>
                                          <p:spTgt spid="532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autoUpdateAnimBg="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 name="Slide Number Placeholder 3"/>
          <p:cNvSpPr>
            <a:spLocks noGrp="1"/>
          </p:cNvSpPr>
          <p:nvPr>
            <p:ph type="sldNum" sz="quarter" idx="10"/>
          </p:nvPr>
        </p:nvSpPr>
        <p:spPr/>
        <p:txBody>
          <a:bodyPr/>
          <a:lstStyle/>
          <a:p>
            <a:fld id="{37CAA220-0C86-4743-B5DC-81C0904BC085}" type="slidenum">
              <a:rPr lang="en-US"/>
              <a:pPr/>
              <a:t>12</a:t>
            </a:fld>
            <a:endParaRPr lang="en-US"/>
          </a:p>
        </p:txBody>
      </p:sp>
      <p:sp>
        <p:nvSpPr>
          <p:cNvPr id="55297" name="AutoShape 1"/>
          <p:cNvSpPr>
            <a:spLocks/>
          </p:cNvSpPr>
          <p:nvPr/>
        </p:nvSpPr>
        <p:spPr bwMode="auto">
          <a:xfrm>
            <a:off x="526851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nchor="ctr">
            <a:prstTxWarp prst="textNoShape">
              <a:avLst/>
            </a:prstTxWarp>
          </a:bodyPr>
          <a:lstStyle/>
          <a:p>
            <a:endParaRPr lang="en-US" sz="2500" dirty="0">
              <a:solidFill>
                <a:srgbClr val="0080FF"/>
              </a:solidFill>
              <a:ea typeface="Gill Sans" pitchFamily="-1" charset="0"/>
              <a:cs typeface="Gill Sans" pitchFamily="-1" charset="0"/>
            </a:endParaRPr>
          </a:p>
          <a:p>
            <a:endParaRPr lang="en-US" sz="2500" dirty="0">
              <a:solidFill>
                <a:srgbClr val="0080FF"/>
              </a:solidFill>
              <a:ea typeface="Gill Sans" pitchFamily="-1" charset="0"/>
              <a:cs typeface="Gill Sans" pitchFamily="-1" charset="0"/>
            </a:endParaRPr>
          </a:p>
        </p:txBody>
      </p:sp>
      <p:sp>
        <p:nvSpPr>
          <p:cNvPr id="55298" name="AutoShape 2"/>
          <p:cNvSpPr>
            <a:spLocks/>
          </p:cNvSpPr>
          <p:nvPr/>
        </p:nvSpPr>
        <p:spPr bwMode="auto">
          <a:xfrm>
            <a:off x="2196703" y="1839516"/>
            <a:ext cx="1580555" cy="875109"/>
          </a:xfrm>
          <a:prstGeom prst="roundRect">
            <a:avLst>
              <a:gd name="adj" fmla="val 15306"/>
            </a:avLst>
          </a:prstGeom>
          <a:solidFill>
            <a:srgbClr val="FFFFFF"/>
          </a:solidFill>
          <a:ln w="63500" cap="flat">
            <a:solidFill>
              <a:srgbClr val="620101"/>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620101"/>
                </a:solidFill>
                <a:ea typeface="Gill Sans" pitchFamily="-1" charset="0"/>
                <a:cs typeface="Gill Sans" pitchFamily="-1" charset="0"/>
              </a:rPr>
              <a:t>Tenant A</a:t>
            </a:r>
          </a:p>
        </p:txBody>
      </p:sp>
      <p:sp>
        <p:nvSpPr>
          <p:cNvPr id="55299" name="Rectangle 3"/>
          <p:cNvSpPr>
            <a:spLocks noGrp="1" noChangeArrowheads="1"/>
          </p:cNvSpPr>
          <p:nvPr>
            <p:ph type="title"/>
          </p:nvPr>
        </p:nvSpPr>
        <p:spPr>
          <a:ln/>
        </p:spPr>
        <p:txBody>
          <a:bodyPr>
            <a:normAutofit fontScale="90000"/>
          </a:bodyPr>
          <a:lstStyle/>
          <a:p>
            <a:r>
              <a:rPr lang="en-US"/>
              <a:t>Predictable Multi-Tenant Key-Value Storage</a:t>
            </a:r>
          </a:p>
        </p:txBody>
      </p:sp>
      <p:sp>
        <p:nvSpPr>
          <p:cNvPr id="55300" name="AutoShape 4"/>
          <p:cNvSpPr>
            <a:spLocks/>
          </p:cNvSpPr>
          <p:nvPr/>
        </p:nvSpPr>
        <p:spPr bwMode="auto">
          <a:xfrm>
            <a:off x="5375672" y="1866305"/>
            <a:ext cx="1580555" cy="875109"/>
          </a:xfrm>
          <a:prstGeom prst="roundRect">
            <a:avLst>
              <a:gd name="adj" fmla="val 15306"/>
            </a:avLst>
          </a:prstGeom>
          <a:solidFill>
            <a:srgbClr val="FFFFFF"/>
          </a:solidFill>
          <a:ln w="63500" cap="flat">
            <a:solidFill>
              <a:srgbClr val="96A430"/>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Tenant B</a:t>
            </a:r>
          </a:p>
        </p:txBody>
      </p:sp>
      <p:sp>
        <p:nvSpPr>
          <p:cNvPr id="55301" name="Rectangle 5"/>
          <p:cNvSpPr>
            <a:spLocks/>
          </p:cNvSpPr>
          <p:nvPr/>
        </p:nvSpPr>
        <p:spPr bwMode="auto">
          <a:xfrm>
            <a:off x="2402086" y="2268141"/>
            <a:ext cx="330398" cy="330398"/>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5302" name="Rectangle 6"/>
          <p:cNvSpPr>
            <a:spLocks/>
          </p:cNvSpPr>
          <p:nvPr/>
        </p:nvSpPr>
        <p:spPr bwMode="auto">
          <a:xfrm>
            <a:off x="2821781" y="2268141"/>
            <a:ext cx="330398" cy="330398"/>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5303" name="Rectangle 7"/>
          <p:cNvSpPr>
            <a:spLocks/>
          </p:cNvSpPr>
          <p:nvPr/>
        </p:nvSpPr>
        <p:spPr bwMode="auto">
          <a:xfrm>
            <a:off x="3241477" y="2268141"/>
            <a:ext cx="330398" cy="330398"/>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5304" name="Rectangle 8"/>
          <p:cNvSpPr>
            <a:spLocks/>
          </p:cNvSpPr>
          <p:nvPr/>
        </p:nvSpPr>
        <p:spPr bwMode="auto">
          <a:xfrm>
            <a:off x="5581055" y="2294930"/>
            <a:ext cx="330398" cy="330398"/>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5305" name="Rectangle 9"/>
          <p:cNvSpPr>
            <a:spLocks/>
          </p:cNvSpPr>
          <p:nvPr/>
        </p:nvSpPr>
        <p:spPr bwMode="auto">
          <a:xfrm>
            <a:off x="6000750" y="2294930"/>
            <a:ext cx="330398" cy="330398"/>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5306" name="Rectangle 10"/>
          <p:cNvSpPr>
            <a:spLocks/>
          </p:cNvSpPr>
          <p:nvPr/>
        </p:nvSpPr>
        <p:spPr bwMode="auto">
          <a:xfrm>
            <a:off x="6420446" y="2294930"/>
            <a:ext cx="330398" cy="330398"/>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grpSp>
        <p:nvGrpSpPr>
          <p:cNvPr id="2" name="Group 17"/>
          <p:cNvGrpSpPr>
            <a:grpSpLocks/>
          </p:cNvGrpSpPr>
          <p:nvPr/>
        </p:nvGrpSpPr>
        <p:grpSpPr bwMode="auto">
          <a:xfrm>
            <a:off x="7518797" y="3884414"/>
            <a:ext cx="1204392" cy="535781"/>
            <a:chOff x="0" y="0"/>
            <a:chExt cx="1079" cy="480"/>
          </a:xfrm>
        </p:grpSpPr>
        <p:sp>
          <p:nvSpPr>
            <p:cNvPr id="55307" name="Oval 11"/>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3" name="Group 16"/>
            <p:cNvGrpSpPr>
              <a:grpSpLocks/>
            </p:cNvGrpSpPr>
            <p:nvPr/>
          </p:nvGrpSpPr>
          <p:grpSpPr bwMode="auto">
            <a:xfrm>
              <a:off x="760" y="37"/>
              <a:ext cx="319" cy="339"/>
              <a:chOff x="0" y="0"/>
              <a:chExt cx="319" cy="338"/>
            </a:xfrm>
          </p:grpSpPr>
          <p:sp>
            <p:nvSpPr>
              <p:cNvPr id="55308" name="Oval 12"/>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5309" name="Line 13"/>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55310" name="Line 14"/>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55311" name="Line 15"/>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grpSp>
        <p:nvGrpSpPr>
          <p:cNvPr id="4" name="Group 33"/>
          <p:cNvGrpSpPr>
            <a:grpSpLocks/>
          </p:cNvGrpSpPr>
          <p:nvPr/>
        </p:nvGrpSpPr>
        <p:grpSpPr bwMode="auto">
          <a:xfrm>
            <a:off x="7518797" y="4580930"/>
            <a:ext cx="1375172" cy="535781"/>
            <a:chOff x="0" y="0"/>
            <a:chExt cx="1232" cy="480"/>
          </a:xfrm>
        </p:grpSpPr>
        <p:sp>
          <p:nvSpPr>
            <p:cNvPr id="55314" name="Oval 18"/>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5" name="Group 22"/>
            <p:cNvGrpSpPr>
              <a:grpSpLocks/>
            </p:cNvGrpSpPr>
            <p:nvPr/>
          </p:nvGrpSpPr>
          <p:grpSpPr bwMode="auto">
            <a:xfrm>
              <a:off x="1032" y="8"/>
              <a:ext cx="120" cy="160"/>
              <a:chOff x="0" y="0"/>
              <a:chExt cx="120" cy="160"/>
            </a:xfrm>
          </p:grpSpPr>
          <p:sp>
            <p:nvSpPr>
              <p:cNvPr id="55315" name="Rectangle 19"/>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5316" name="Rectangle 20"/>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5317" name="Rectangle 21"/>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6" name="Group 26"/>
            <p:cNvGrpSpPr>
              <a:grpSpLocks/>
            </p:cNvGrpSpPr>
            <p:nvPr/>
          </p:nvGrpSpPr>
          <p:grpSpPr bwMode="auto">
            <a:xfrm>
              <a:off x="680" y="8"/>
              <a:ext cx="120" cy="160"/>
              <a:chOff x="0" y="0"/>
              <a:chExt cx="120" cy="160"/>
            </a:xfrm>
          </p:grpSpPr>
          <p:sp>
            <p:nvSpPr>
              <p:cNvPr id="55319" name="Rectangle 23"/>
              <p:cNvSpPr>
                <a:spLocks/>
              </p:cNvSpPr>
              <p:nvPr/>
            </p:nvSpPr>
            <p:spPr bwMode="auto">
              <a:xfrm>
                <a:off x="0" y="0"/>
                <a:ext cx="120" cy="160"/>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5320" name="Rectangle 24"/>
              <p:cNvSpPr>
                <a:spLocks/>
              </p:cNvSpPr>
              <p:nvPr/>
            </p:nvSpPr>
            <p:spPr bwMode="auto">
              <a:xfrm>
                <a:off x="0" y="42"/>
                <a:ext cx="120" cy="11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5321" name="Rectangle 25"/>
              <p:cNvSpPr>
                <a:spLocks/>
              </p:cNvSpPr>
              <p:nvPr/>
            </p:nvSpPr>
            <p:spPr bwMode="auto">
              <a:xfrm>
                <a:off x="0" y="85"/>
                <a:ext cx="120" cy="3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55323" name="Rectangle 27"/>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55324" name="Rectangle 28"/>
            <p:cNvSpPr>
              <a:spLocks/>
            </p:cNvSpPr>
            <p:nvPr/>
          </p:nvSpPr>
          <p:spPr bwMode="auto">
            <a:xfrm>
              <a:off x="992" y="288"/>
              <a:ext cx="80" cy="80"/>
            </a:xfrm>
            <a:prstGeom prst="rect">
              <a:avLst/>
            </a:prstGeom>
            <a:solidFill>
              <a:srgbClr val="262626"/>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55325" name="Rectangle 29"/>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5326" name="AutoShape 30"/>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5327" name="AutoShape 31"/>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5328" name="Rectangle 32"/>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55330" name="Rectangle 34"/>
          <p:cNvSpPr>
            <a:spLocks/>
          </p:cNvSpPr>
          <p:nvPr/>
        </p:nvSpPr>
        <p:spPr bwMode="auto">
          <a:xfrm>
            <a:off x="5527476" y="5563195"/>
            <a:ext cx="214313" cy="401836"/>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5331" name="Rectangle 35"/>
          <p:cNvSpPr>
            <a:spLocks/>
          </p:cNvSpPr>
          <p:nvPr/>
        </p:nvSpPr>
        <p:spPr bwMode="auto">
          <a:xfrm>
            <a:off x="2705695" y="5420320"/>
            <a:ext cx="214313" cy="535781"/>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5332" name="Rectangle 36"/>
          <p:cNvSpPr>
            <a:spLocks/>
          </p:cNvSpPr>
          <p:nvPr/>
        </p:nvSpPr>
        <p:spPr bwMode="auto">
          <a:xfrm>
            <a:off x="5884664" y="5741789"/>
            <a:ext cx="214313" cy="223242"/>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5333" name="Rectangle 37"/>
          <p:cNvSpPr>
            <a:spLocks/>
          </p:cNvSpPr>
          <p:nvPr/>
        </p:nvSpPr>
        <p:spPr bwMode="auto">
          <a:xfrm>
            <a:off x="2345159" y="5287491"/>
            <a:ext cx="214313" cy="669727"/>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5334" name="Rectangle 38"/>
          <p:cNvSpPr>
            <a:spLocks/>
          </p:cNvSpPr>
          <p:nvPr/>
        </p:nvSpPr>
        <p:spPr bwMode="auto">
          <a:xfrm>
            <a:off x="3420070" y="5554266"/>
            <a:ext cx="214313" cy="401836"/>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5335" name="Rectangle 39"/>
          <p:cNvSpPr>
            <a:spLocks/>
          </p:cNvSpPr>
          <p:nvPr/>
        </p:nvSpPr>
        <p:spPr bwMode="auto">
          <a:xfrm>
            <a:off x="6241851" y="5429250"/>
            <a:ext cx="214313" cy="535781"/>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5336" name="Rectangle 40"/>
          <p:cNvSpPr>
            <a:spLocks/>
          </p:cNvSpPr>
          <p:nvPr/>
        </p:nvSpPr>
        <p:spPr bwMode="auto">
          <a:xfrm>
            <a:off x="3062883" y="5732859"/>
            <a:ext cx="214313" cy="223242"/>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5337" name="Rectangle 41"/>
          <p:cNvSpPr>
            <a:spLocks/>
          </p:cNvSpPr>
          <p:nvPr/>
        </p:nvSpPr>
        <p:spPr bwMode="auto">
          <a:xfrm>
            <a:off x="6599039" y="5295304"/>
            <a:ext cx="214313" cy="669727"/>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5338" name="AutoShape 42"/>
          <p:cNvSpPr>
            <a:spLocks/>
          </p:cNvSpPr>
          <p:nvPr/>
        </p:nvSpPr>
        <p:spPr bwMode="auto">
          <a:xfrm>
            <a:off x="2964656" y="2839640"/>
            <a:ext cx="1526977" cy="267891"/>
          </a:xfrm>
          <a:prstGeom prst="roundRect">
            <a:avLst>
              <a:gd name="adj" fmla="val 50000"/>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1700" dirty="0">
                <a:solidFill>
                  <a:srgbClr val="FFFFFF"/>
                </a:solidFill>
                <a:ea typeface="Gill Sans" pitchFamily="-1" charset="0"/>
                <a:cs typeface="Gill Sans" pitchFamily="-1" charset="0"/>
              </a:rPr>
              <a:t>GET 1101100</a:t>
            </a:r>
          </a:p>
        </p:txBody>
      </p:sp>
      <p:cxnSp>
        <p:nvCxnSpPr>
          <p:cNvPr id="55339" name="AutoShape 43"/>
          <p:cNvCxnSpPr>
            <a:cxnSpLocks noChangeShapeType="1"/>
            <a:stCxn id="55345" idx="0"/>
            <a:endCxn id="55297" idx="0"/>
          </p:cNvCxnSpPr>
          <p:nvPr/>
        </p:nvCxnSpPr>
        <p:spPr bwMode="auto">
          <a:xfrm flipH="1">
            <a:off x="6148090" y="3455789"/>
            <a:ext cx="8930" cy="2085082"/>
          </a:xfrm>
          <a:prstGeom prst="straightConnector1">
            <a:avLst/>
          </a:prstGeom>
          <a:noFill/>
          <a:ln w="76200" cap="flat">
            <a:solidFill>
              <a:schemeClr val="tx1"/>
            </a:solidFill>
            <a:prstDash val="sysDot"/>
            <a:miter lim="800000"/>
            <a:headEnd type="stealth" w="med" len="med"/>
            <a:tailEnd type="stealth" w="med" len="med"/>
          </a:ln>
        </p:spPr>
      </p:cxnSp>
      <p:cxnSp>
        <p:nvCxnSpPr>
          <p:cNvPr id="55340" name="AutoShape 44"/>
          <p:cNvCxnSpPr>
            <a:cxnSpLocks noChangeShapeType="1"/>
            <a:stCxn id="55343" idx="0"/>
            <a:endCxn id="55297" idx="0"/>
          </p:cNvCxnSpPr>
          <p:nvPr/>
        </p:nvCxnSpPr>
        <p:spPr bwMode="auto">
          <a:xfrm>
            <a:off x="4612184" y="4156769"/>
            <a:ext cx="1535906" cy="1384102"/>
          </a:xfrm>
          <a:prstGeom prst="straightConnector1">
            <a:avLst/>
          </a:prstGeom>
          <a:noFill/>
          <a:ln w="76200" cap="flat">
            <a:solidFill>
              <a:srgbClr val="620101"/>
            </a:solidFill>
            <a:prstDash val="sysDot"/>
            <a:miter lim="800000"/>
            <a:headEnd type="none" w="med" len="med"/>
            <a:tailEnd type="arrow" w="med" len="med"/>
          </a:ln>
        </p:spPr>
      </p:cxnSp>
      <p:cxnSp>
        <p:nvCxnSpPr>
          <p:cNvPr id="55341" name="AutoShape 45"/>
          <p:cNvCxnSpPr>
            <a:cxnSpLocks noChangeShapeType="1"/>
            <a:stCxn id="55298" idx="0"/>
            <a:endCxn id="55343" idx="0"/>
          </p:cNvCxnSpPr>
          <p:nvPr/>
        </p:nvCxnSpPr>
        <p:spPr bwMode="auto">
          <a:xfrm>
            <a:off x="2986981" y="2277070"/>
            <a:ext cx="1625203" cy="1879699"/>
          </a:xfrm>
          <a:prstGeom prst="straightConnector1">
            <a:avLst/>
          </a:prstGeom>
          <a:noFill/>
          <a:ln w="76200" cap="flat">
            <a:solidFill>
              <a:srgbClr val="620101"/>
            </a:solidFill>
            <a:prstDash val="sysDot"/>
            <a:miter lim="800000"/>
            <a:headEnd type="none" w="med" len="med"/>
            <a:tailEnd type="none" w="med" len="med"/>
          </a:ln>
        </p:spPr>
      </p:cxnSp>
      <p:cxnSp>
        <p:nvCxnSpPr>
          <p:cNvPr id="55342" name="AutoShape 46"/>
          <p:cNvCxnSpPr>
            <a:cxnSpLocks noChangeShapeType="1"/>
            <a:stCxn id="55343" idx="0"/>
            <a:endCxn id="55344" idx="0"/>
          </p:cNvCxnSpPr>
          <p:nvPr/>
        </p:nvCxnSpPr>
        <p:spPr bwMode="auto">
          <a:xfrm flipH="1">
            <a:off x="2986981" y="4156769"/>
            <a:ext cx="1625203" cy="1384102"/>
          </a:xfrm>
          <a:prstGeom prst="straightConnector1">
            <a:avLst/>
          </a:prstGeom>
          <a:noFill/>
          <a:ln w="76200" cap="flat">
            <a:solidFill>
              <a:srgbClr val="620101"/>
            </a:solidFill>
            <a:prstDash val="sysDot"/>
            <a:miter lim="800000"/>
            <a:headEnd type="none" w="med" len="med"/>
            <a:tailEnd type="arrow" w="med" len="med"/>
          </a:ln>
        </p:spPr>
      </p:cxnSp>
      <p:sp>
        <p:nvSpPr>
          <p:cNvPr id="55343" name="Oval 47"/>
          <p:cNvSpPr>
            <a:spLocks/>
          </p:cNvSpPr>
          <p:nvPr/>
        </p:nvSpPr>
        <p:spPr bwMode="auto">
          <a:xfrm>
            <a:off x="4232672" y="3777258"/>
            <a:ext cx="759023" cy="759023"/>
          </a:xfrm>
          <a:prstGeom prst="ellipse">
            <a:avLst/>
          </a:prstGeom>
          <a:solidFill>
            <a:srgbClr val="FFFFFF"/>
          </a:solidFill>
          <a:ln w="63500" cap="flat">
            <a:solidFill>
              <a:srgbClr val="408000"/>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408000"/>
                </a:solidFill>
                <a:ea typeface="Gill Sans" pitchFamily="-1" charset="0"/>
                <a:cs typeface="Gill Sans" pitchFamily="-1" charset="0"/>
              </a:rPr>
              <a:t>RR</a:t>
            </a:r>
          </a:p>
        </p:txBody>
      </p:sp>
      <p:sp>
        <p:nvSpPr>
          <p:cNvPr id="55344" name="AutoShape 48"/>
          <p:cNvSpPr>
            <a:spLocks/>
          </p:cNvSpPr>
          <p:nvPr/>
        </p:nvSpPr>
        <p:spPr bwMode="auto">
          <a:xfrm>
            <a:off x="210740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5345" name="AutoShape 49"/>
          <p:cNvSpPr>
            <a:spLocks/>
          </p:cNvSpPr>
          <p:nvPr/>
        </p:nvSpPr>
        <p:spPr bwMode="auto">
          <a:xfrm>
            <a:off x="5366742" y="3187899"/>
            <a:ext cx="1580555" cy="535781"/>
          </a:xfrm>
          <a:prstGeom prst="roundRect">
            <a:avLst>
              <a:gd name="adj" fmla="val 25000"/>
            </a:avLst>
          </a:prstGeom>
          <a:noFill/>
          <a:ln w="63500" cap="flat">
            <a:solidFill>
              <a:srgbClr val="414141"/>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343434"/>
                </a:solidFill>
                <a:ea typeface="Gill Sans" pitchFamily="-1" charset="0"/>
                <a:cs typeface="Gill Sans" pitchFamily="-1" charset="0"/>
              </a:rPr>
              <a:t>Controller</a:t>
            </a:r>
          </a:p>
        </p:txBody>
      </p:sp>
      <p:grpSp>
        <p:nvGrpSpPr>
          <p:cNvPr id="7" name="Group 53"/>
          <p:cNvGrpSpPr>
            <a:grpSpLocks/>
          </p:cNvGrpSpPr>
          <p:nvPr/>
        </p:nvGrpSpPr>
        <p:grpSpPr bwMode="auto">
          <a:xfrm>
            <a:off x="3259336" y="4634508"/>
            <a:ext cx="285750" cy="339328"/>
            <a:chOff x="0" y="0"/>
            <a:chExt cx="256" cy="304"/>
          </a:xfrm>
        </p:grpSpPr>
        <p:sp>
          <p:nvSpPr>
            <p:cNvPr id="55346" name="Rectangle 50"/>
            <p:cNvSpPr>
              <a:spLocks/>
            </p:cNvSpPr>
            <p:nvPr/>
          </p:nvSpPr>
          <p:spPr bwMode="auto">
            <a:xfrm>
              <a:off x="0" y="0"/>
              <a:ext cx="256" cy="304"/>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5347" name="Rectangle 51"/>
            <p:cNvSpPr>
              <a:spLocks/>
            </p:cNvSpPr>
            <p:nvPr/>
          </p:nvSpPr>
          <p:spPr bwMode="auto">
            <a:xfrm>
              <a:off x="0" y="81"/>
              <a:ext cx="256" cy="222"/>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5348" name="Rectangle 52"/>
            <p:cNvSpPr>
              <a:spLocks/>
            </p:cNvSpPr>
            <p:nvPr/>
          </p:nvSpPr>
          <p:spPr bwMode="auto">
            <a:xfrm>
              <a:off x="0" y="162"/>
              <a:ext cx="256" cy="71"/>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8" name="Group 57"/>
          <p:cNvGrpSpPr>
            <a:grpSpLocks/>
          </p:cNvGrpSpPr>
          <p:nvPr/>
        </p:nvGrpSpPr>
        <p:grpSpPr bwMode="auto">
          <a:xfrm>
            <a:off x="2411016" y="4634508"/>
            <a:ext cx="285750" cy="339328"/>
            <a:chOff x="0" y="0"/>
            <a:chExt cx="256" cy="304"/>
          </a:xfrm>
        </p:grpSpPr>
        <p:sp>
          <p:nvSpPr>
            <p:cNvPr id="55350" name="Rectangle 54"/>
            <p:cNvSpPr>
              <a:spLocks/>
            </p:cNvSpPr>
            <p:nvPr/>
          </p:nvSpPr>
          <p:spPr bwMode="auto">
            <a:xfrm>
              <a:off x="0" y="0"/>
              <a:ext cx="256" cy="304"/>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5351" name="Rectangle 55"/>
            <p:cNvSpPr>
              <a:spLocks/>
            </p:cNvSpPr>
            <p:nvPr/>
          </p:nvSpPr>
          <p:spPr bwMode="auto">
            <a:xfrm>
              <a:off x="0" y="81"/>
              <a:ext cx="256" cy="222"/>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5352" name="Rectangle 56"/>
            <p:cNvSpPr>
              <a:spLocks/>
            </p:cNvSpPr>
            <p:nvPr/>
          </p:nvSpPr>
          <p:spPr bwMode="auto">
            <a:xfrm>
              <a:off x="0" y="162"/>
              <a:ext cx="256" cy="71"/>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9" name="Group 64"/>
          <p:cNvGrpSpPr>
            <a:grpSpLocks/>
          </p:cNvGrpSpPr>
          <p:nvPr/>
        </p:nvGrpSpPr>
        <p:grpSpPr bwMode="auto">
          <a:xfrm>
            <a:off x="7518797" y="2491383"/>
            <a:ext cx="1428750" cy="535781"/>
            <a:chOff x="0" y="0"/>
            <a:chExt cx="1280" cy="480"/>
          </a:xfrm>
        </p:grpSpPr>
        <p:grpSp>
          <p:nvGrpSpPr>
            <p:cNvPr id="10" name="Group 62"/>
            <p:cNvGrpSpPr>
              <a:grpSpLocks/>
            </p:cNvGrpSpPr>
            <p:nvPr/>
          </p:nvGrpSpPr>
          <p:grpSpPr bwMode="auto">
            <a:xfrm>
              <a:off x="560" y="96"/>
              <a:ext cx="720" cy="320"/>
              <a:chOff x="0" y="0"/>
              <a:chExt cx="720" cy="320"/>
            </a:xfrm>
          </p:grpSpPr>
          <p:sp>
            <p:nvSpPr>
              <p:cNvPr id="55354" name="Rectangle 58"/>
              <p:cNvSpPr>
                <a:spLocks/>
              </p:cNvSpPr>
              <p:nvPr/>
            </p:nvSpPr>
            <p:spPr bwMode="auto">
              <a:xfrm>
                <a:off x="200" y="200"/>
                <a:ext cx="120" cy="12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5355" name="Rectangle 59"/>
              <p:cNvSpPr>
                <a:spLocks/>
              </p:cNvSpPr>
              <p:nvPr/>
            </p:nvSpPr>
            <p:spPr bwMode="auto">
              <a:xfrm>
                <a:off x="0" y="120"/>
                <a:ext cx="120" cy="2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5356" name="Rectangle 60"/>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5357" name="Rectangle 61"/>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55359" name="Oval 63"/>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par>
                          <p:cTn id="15" fill="hold">
                            <p:stCondLst>
                              <p:cond delay="500"/>
                            </p:stCondLst>
                            <p:childTnLst>
                              <p:par>
                                <p:cTn id="16" presetID="0" presetClass="entr" presetSubtype="0" fill="hold" nodeType="afterEffect">
                                  <p:stCondLst>
                                    <p:cond delay="0"/>
                                  </p:stCondLst>
                                  <p:childTnLst>
                                    <p:set>
                                      <p:cBhvr>
                                        <p:cTn id="17" dur="1" fill="hold">
                                          <p:stCondLst>
                                            <p:cond delay="499"/>
                                          </p:stCondLst>
                                        </p:cTn>
                                        <p:tgtEl>
                                          <p:spTgt spid="7"/>
                                        </p:tgtEl>
                                        <p:attrNameLst>
                                          <p:attrName>style.visibility</p:attrName>
                                        </p:attrNameLst>
                                      </p:cBhvr>
                                      <p:to>
                                        <p:strVal val="visible"/>
                                      </p:to>
                                    </p:set>
                                  </p:childTnLst>
                                </p:cTn>
                              </p:par>
                            </p:childTnLst>
                          </p:cTn>
                        </p:par>
                        <p:par>
                          <p:cTn id="18" fill="hold">
                            <p:stCondLst>
                              <p:cond delay="1000"/>
                            </p:stCondLst>
                            <p:childTnLst>
                              <p:par>
                                <p:cTn id="19" presetID="0" presetClass="entr" presetSubtype="0" fill="hold" nodeType="afterEffect">
                                  <p:stCondLst>
                                    <p:cond delay="0"/>
                                  </p:stCondLst>
                                  <p:childTnLst>
                                    <p:set>
                                      <p:cBhvr>
                                        <p:cTn id="2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 name="Slide Number Placeholder 3"/>
          <p:cNvSpPr>
            <a:spLocks noGrp="1"/>
          </p:cNvSpPr>
          <p:nvPr>
            <p:ph type="sldNum" sz="quarter" idx="10"/>
          </p:nvPr>
        </p:nvSpPr>
        <p:spPr/>
        <p:txBody>
          <a:bodyPr/>
          <a:lstStyle/>
          <a:p>
            <a:fld id="{BFAED09F-5A4E-D541-8F14-166486633C95}" type="slidenum">
              <a:rPr lang="en-US"/>
              <a:pPr/>
              <a:t>13</a:t>
            </a:fld>
            <a:endParaRPr lang="en-US"/>
          </a:p>
        </p:txBody>
      </p:sp>
      <p:sp>
        <p:nvSpPr>
          <p:cNvPr id="57345" name="AutoShape 1"/>
          <p:cNvSpPr>
            <a:spLocks/>
          </p:cNvSpPr>
          <p:nvPr/>
        </p:nvSpPr>
        <p:spPr bwMode="auto">
          <a:xfrm>
            <a:off x="526851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nchor="ctr">
            <a:prstTxWarp prst="textNoShape">
              <a:avLst/>
            </a:prstTxWarp>
          </a:bodyPr>
          <a:lstStyle/>
          <a:p>
            <a:endParaRPr lang="en-US" sz="2500" dirty="0">
              <a:solidFill>
                <a:srgbClr val="0080FF"/>
              </a:solidFill>
              <a:ea typeface="Gill Sans" pitchFamily="-1" charset="0"/>
              <a:cs typeface="Gill Sans" pitchFamily="-1" charset="0"/>
            </a:endParaRPr>
          </a:p>
          <a:p>
            <a:endParaRPr lang="en-US" sz="2500" dirty="0">
              <a:solidFill>
                <a:srgbClr val="0080FF"/>
              </a:solidFill>
              <a:ea typeface="Gill Sans" pitchFamily="-1" charset="0"/>
              <a:cs typeface="Gill Sans" pitchFamily="-1" charset="0"/>
            </a:endParaRPr>
          </a:p>
        </p:txBody>
      </p:sp>
      <p:sp>
        <p:nvSpPr>
          <p:cNvPr id="57346" name="AutoShape 2"/>
          <p:cNvSpPr>
            <a:spLocks/>
          </p:cNvSpPr>
          <p:nvPr/>
        </p:nvSpPr>
        <p:spPr bwMode="auto">
          <a:xfrm>
            <a:off x="2196703" y="1839516"/>
            <a:ext cx="1580555" cy="875109"/>
          </a:xfrm>
          <a:prstGeom prst="roundRect">
            <a:avLst>
              <a:gd name="adj" fmla="val 15306"/>
            </a:avLst>
          </a:prstGeom>
          <a:solidFill>
            <a:srgbClr val="FFFFFF"/>
          </a:solidFill>
          <a:ln w="63500" cap="flat">
            <a:solidFill>
              <a:srgbClr val="620101"/>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620101"/>
                </a:solidFill>
                <a:ea typeface="Gill Sans" pitchFamily="-1" charset="0"/>
                <a:cs typeface="Gill Sans" pitchFamily="-1" charset="0"/>
              </a:rPr>
              <a:t>Tenant A</a:t>
            </a:r>
          </a:p>
        </p:txBody>
      </p:sp>
      <p:sp>
        <p:nvSpPr>
          <p:cNvPr id="57347" name="Rectangle 3"/>
          <p:cNvSpPr>
            <a:spLocks noGrp="1" noChangeArrowheads="1"/>
          </p:cNvSpPr>
          <p:nvPr>
            <p:ph type="title"/>
          </p:nvPr>
        </p:nvSpPr>
        <p:spPr>
          <a:ln/>
        </p:spPr>
        <p:txBody>
          <a:bodyPr>
            <a:normAutofit fontScale="90000"/>
          </a:bodyPr>
          <a:lstStyle/>
          <a:p>
            <a:r>
              <a:rPr lang="en-US"/>
              <a:t>Predictable Multi-Tenant Key-Value Storage</a:t>
            </a:r>
          </a:p>
        </p:txBody>
      </p:sp>
      <p:sp>
        <p:nvSpPr>
          <p:cNvPr id="57348" name="AutoShape 4"/>
          <p:cNvSpPr>
            <a:spLocks/>
          </p:cNvSpPr>
          <p:nvPr/>
        </p:nvSpPr>
        <p:spPr bwMode="auto">
          <a:xfrm>
            <a:off x="5375672" y="1866305"/>
            <a:ext cx="1580555" cy="875109"/>
          </a:xfrm>
          <a:prstGeom prst="roundRect">
            <a:avLst>
              <a:gd name="adj" fmla="val 15306"/>
            </a:avLst>
          </a:prstGeom>
          <a:solidFill>
            <a:srgbClr val="FFFFFF"/>
          </a:solidFill>
          <a:ln w="63500" cap="flat">
            <a:solidFill>
              <a:srgbClr val="96A430"/>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Tenant B</a:t>
            </a:r>
          </a:p>
        </p:txBody>
      </p:sp>
      <p:sp>
        <p:nvSpPr>
          <p:cNvPr id="57349" name="Rectangle 5"/>
          <p:cNvSpPr>
            <a:spLocks/>
          </p:cNvSpPr>
          <p:nvPr/>
        </p:nvSpPr>
        <p:spPr bwMode="auto">
          <a:xfrm>
            <a:off x="2402086" y="2268141"/>
            <a:ext cx="330398" cy="330398"/>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7350" name="Rectangle 6"/>
          <p:cNvSpPr>
            <a:spLocks/>
          </p:cNvSpPr>
          <p:nvPr/>
        </p:nvSpPr>
        <p:spPr bwMode="auto">
          <a:xfrm>
            <a:off x="2821781" y="2268141"/>
            <a:ext cx="330398" cy="330398"/>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7351" name="Rectangle 7"/>
          <p:cNvSpPr>
            <a:spLocks/>
          </p:cNvSpPr>
          <p:nvPr/>
        </p:nvSpPr>
        <p:spPr bwMode="auto">
          <a:xfrm>
            <a:off x="3241477" y="2268141"/>
            <a:ext cx="330398" cy="330398"/>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7352" name="Rectangle 8"/>
          <p:cNvSpPr>
            <a:spLocks/>
          </p:cNvSpPr>
          <p:nvPr/>
        </p:nvSpPr>
        <p:spPr bwMode="auto">
          <a:xfrm>
            <a:off x="5581055" y="2294930"/>
            <a:ext cx="330398" cy="330398"/>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7353" name="Rectangle 9"/>
          <p:cNvSpPr>
            <a:spLocks/>
          </p:cNvSpPr>
          <p:nvPr/>
        </p:nvSpPr>
        <p:spPr bwMode="auto">
          <a:xfrm>
            <a:off x="6000750" y="2294930"/>
            <a:ext cx="330398" cy="330398"/>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7354" name="Rectangle 10"/>
          <p:cNvSpPr>
            <a:spLocks/>
          </p:cNvSpPr>
          <p:nvPr/>
        </p:nvSpPr>
        <p:spPr bwMode="auto">
          <a:xfrm>
            <a:off x="6420446" y="2294930"/>
            <a:ext cx="330398" cy="330398"/>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7355" name="Rectangle 11"/>
          <p:cNvSpPr>
            <a:spLocks/>
          </p:cNvSpPr>
          <p:nvPr/>
        </p:nvSpPr>
        <p:spPr bwMode="auto">
          <a:xfrm>
            <a:off x="2329533" y="1406336"/>
            <a:ext cx="758884"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620101"/>
                </a:solidFill>
                <a:ea typeface="Gill Sans" pitchFamily="-1" charset="0"/>
                <a:cs typeface="Gill Sans" pitchFamily="-1" charset="0"/>
              </a:rPr>
              <a:t>Weight</a:t>
            </a:r>
            <a:r>
              <a:rPr lang="en-US" baseline="-6000">
                <a:solidFill>
                  <a:srgbClr val="620101"/>
                </a:solidFill>
                <a:ea typeface="Gill Sans" pitchFamily="-1" charset="0"/>
                <a:cs typeface="Gill Sans" pitchFamily="-1" charset="0"/>
              </a:rPr>
              <a:t>A</a:t>
            </a:r>
            <a:r>
              <a:rPr lang="en-US">
                <a:solidFill>
                  <a:srgbClr val="620101"/>
                </a:solidFill>
                <a:ea typeface="Gill Sans" pitchFamily="-1" charset="0"/>
                <a:cs typeface="Gill Sans" pitchFamily="-1" charset="0"/>
              </a:rPr>
              <a:t> </a:t>
            </a:r>
          </a:p>
        </p:txBody>
      </p:sp>
      <p:sp>
        <p:nvSpPr>
          <p:cNvPr id="57356" name="Rectangle 12"/>
          <p:cNvSpPr>
            <a:spLocks/>
          </p:cNvSpPr>
          <p:nvPr/>
        </p:nvSpPr>
        <p:spPr bwMode="auto">
          <a:xfrm>
            <a:off x="5495107" y="1433126"/>
            <a:ext cx="753549"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859D1D"/>
                </a:solidFill>
                <a:ea typeface="Gill Sans" pitchFamily="-1" charset="0"/>
                <a:cs typeface="Gill Sans" pitchFamily="-1" charset="0"/>
              </a:rPr>
              <a:t>Weight</a:t>
            </a:r>
            <a:r>
              <a:rPr lang="en-US" baseline="-6000">
                <a:solidFill>
                  <a:srgbClr val="859D1D"/>
                </a:solidFill>
                <a:ea typeface="Gill Sans" pitchFamily="-1" charset="0"/>
                <a:cs typeface="Gill Sans" pitchFamily="-1" charset="0"/>
              </a:rPr>
              <a:t>B</a:t>
            </a:r>
            <a:r>
              <a:rPr lang="en-US">
                <a:solidFill>
                  <a:srgbClr val="859D1D"/>
                </a:solidFill>
                <a:ea typeface="Gill Sans" pitchFamily="-1" charset="0"/>
                <a:cs typeface="Gill Sans" pitchFamily="-1" charset="0"/>
              </a:rPr>
              <a:t> </a:t>
            </a:r>
          </a:p>
        </p:txBody>
      </p:sp>
      <p:grpSp>
        <p:nvGrpSpPr>
          <p:cNvPr id="2" name="Group 19"/>
          <p:cNvGrpSpPr>
            <a:grpSpLocks/>
          </p:cNvGrpSpPr>
          <p:nvPr/>
        </p:nvGrpSpPr>
        <p:grpSpPr bwMode="auto">
          <a:xfrm>
            <a:off x="7518797" y="3884414"/>
            <a:ext cx="1204392" cy="535781"/>
            <a:chOff x="0" y="0"/>
            <a:chExt cx="1079" cy="480"/>
          </a:xfrm>
        </p:grpSpPr>
        <p:sp>
          <p:nvSpPr>
            <p:cNvPr id="57357" name="Oval 13"/>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3" name="Group 18"/>
            <p:cNvGrpSpPr>
              <a:grpSpLocks/>
            </p:cNvGrpSpPr>
            <p:nvPr/>
          </p:nvGrpSpPr>
          <p:grpSpPr bwMode="auto">
            <a:xfrm>
              <a:off x="760" y="37"/>
              <a:ext cx="319" cy="339"/>
              <a:chOff x="0" y="0"/>
              <a:chExt cx="319" cy="338"/>
            </a:xfrm>
          </p:grpSpPr>
          <p:sp>
            <p:nvSpPr>
              <p:cNvPr id="57358" name="Oval 14"/>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7359" name="Line 15"/>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57360" name="Line 16"/>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57361" name="Line 17"/>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grpSp>
        <p:nvGrpSpPr>
          <p:cNvPr id="4" name="Group 35"/>
          <p:cNvGrpSpPr>
            <a:grpSpLocks/>
          </p:cNvGrpSpPr>
          <p:nvPr/>
        </p:nvGrpSpPr>
        <p:grpSpPr bwMode="auto">
          <a:xfrm>
            <a:off x="7518797" y="4580930"/>
            <a:ext cx="1375172" cy="535781"/>
            <a:chOff x="0" y="0"/>
            <a:chExt cx="1232" cy="480"/>
          </a:xfrm>
        </p:grpSpPr>
        <p:sp>
          <p:nvSpPr>
            <p:cNvPr id="57364" name="Oval 20"/>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5" name="Group 24"/>
            <p:cNvGrpSpPr>
              <a:grpSpLocks/>
            </p:cNvGrpSpPr>
            <p:nvPr/>
          </p:nvGrpSpPr>
          <p:grpSpPr bwMode="auto">
            <a:xfrm>
              <a:off x="1032" y="8"/>
              <a:ext cx="120" cy="160"/>
              <a:chOff x="0" y="0"/>
              <a:chExt cx="120" cy="160"/>
            </a:xfrm>
          </p:grpSpPr>
          <p:sp>
            <p:nvSpPr>
              <p:cNvPr id="57365" name="Rectangle 21"/>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7366" name="Rectangle 22"/>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7367" name="Rectangle 23"/>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6" name="Group 28"/>
            <p:cNvGrpSpPr>
              <a:grpSpLocks/>
            </p:cNvGrpSpPr>
            <p:nvPr/>
          </p:nvGrpSpPr>
          <p:grpSpPr bwMode="auto">
            <a:xfrm>
              <a:off x="680" y="8"/>
              <a:ext cx="120" cy="160"/>
              <a:chOff x="0" y="0"/>
              <a:chExt cx="120" cy="160"/>
            </a:xfrm>
          </p:grpSpPr>
          <p:sp>
            <p:nvSpPr>
              <p:cNvPr id="57369" name="Rectangle 25"/>
              <p:cNvSpPr>
                <a:spLocks/>
              </p:cNvSpPr>
              <p:nvPr/>
            </p:nvSpPr>
            <p:spPr bwMode="auto">
              <a:xfrm>
                <a:off x="0" y="0"/>
                <a:ext cx="120" cy="160"/>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7370" name="Rectangle 26"/>
              <p:cNvSpPr>
                <a:spLocks/>
              </p:cNvSpPr>
              <p:nvPr/>
            </p:nvSpPr>
            <p:spPr bwMode="auto">
              <a:xfrm>
                <a:off x="0" y="42"/>
                <a:ext cx="120" cy="11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7371" name="Rectangle 27"/>
              <p:cNvSpPr>
                <a:spLocks/>
              </p:cNvSpPr>
              <p:nvPr/>
            </p:nvSpPr>
            <p:spPr bwMode="auto">
              <a:xfrm>
                <a:off x="0" y="85"/>
                <a:ext cx="120" cy="3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57373" name="Rectangle 29"/>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57374" name="Rectangle 30"/>
            <p:cNvSpPr>
              <a:spLocks/>
            </p:cNvSpPr>
            <p:nvPr/>
          </p:nvSpPr>
          <p:spPr bwMode="auto">
            <a:xfrm>
              <a:off x="992" y="288"/>
              <a:ext cx="80" cy="80"/>
            </a:xfrm>
            <a:prstGeom prst="rect">
              <a:avLst/>
            </a:prstGeom>
            <a:solidFill>
              <a:srgbClr val="262626"/>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57375" name="Rectangle 31"/>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7376" name="AutoShape 32"/>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7377" name="AutoShape 33"/>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7378" name="Rectangle 34"/>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57380" name="Rectangle 36"/>
          <p:cNvSpPr>
            <a:spLocks/>
          </p:cNvSpPr>
          <p:nvPr/>
        </p:nvSpPr>
        <p:spPr bwMode="auto">
          <a:xfrm>
            <a:off x="5527476" y="5563195"/>
            <a:ext cx="214313" cy="401836"/>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7381" name="Rectangle 37"/>
          <p:cNvSpPr>
            <a:spLocks/>
          </p:cNvSpPr>
          <p:nvPr/>
        </p:nvSpPr>
        <p:spPr bwMode="auto">
          <a:xfrm>
            <a:off x="2705695" y="5420320"/>
            <a:ext cx="214313" cy="535781"/>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7382" name="Rectangle 38"/>
          <p:cNvSpPr>
            <a:spLocks/>
          </p:cNvSpPr>
          <p:nvPr/>
        </p:nvSpPr>
        <p:spPr bwMode="auto">
          <a:xfrm>
            <a:off x="5884664" y="5741789"/>
            <a:ext cx="214313" cy="223242"/>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7383" name="Rectangle 39"/>
          <p:cNvSpPr>
            <a:spLocks/>
          </p:cNvSpPr>
          <p:nvPr/>
        </p:nvSpPr>
        <p:spPr bwMode="auto">
          <a:xfrm>
            <a:off x="2345159" y="5287491"/>
            <a:ext cx="214313" cy="669727"/>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7384" name="Rectangle 40"/>
          <p:cNvSpPr>
            <a:spLocks/>
          </p:cNvSpPr>
          <p:nvPr/>
        </p:nvSpPr>
        <p:spPr bwMode="auto">
          <a:xfrm>
            <a:off x="3420070" y="5554266"/>
            <a:ext cx="214313" cy="401836"/>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7385" name="Rectangle 41"/>
          <p:cNvSpPr>
            <a:spLocks/>
          </p:cNvSpPr>
          <p:nvPr/>
        </p:nvSpPr>
        <p:spPr bwMode="auto">
          <a:xfrm>
            <a:off x="6241851" y="5429250"/>
            <a:ext cx="214313" cy="535781"/>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7386" name="Rectangle 42"/>
          <p:cNvSpPr>
            <a:spLocks/>
          </p:cNvSpPr>
          <p:nvPr/>
        </p:nvSpPr>
        <p:spPr bwMode="auto">
          <a:xfrm>
            <a:off x="3062883" y="5732859"/>
            <a:ext cx="214313" cy="223242"/>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7387" name="Rectangle 43"/>
          <p:cNvSpPr>
            <a:spLocks/>
          </p:cNvSpPr>
          <p:nvPr/>
        </p:nvSpPr>
        <p:spPr bwMode="auto">
          <a:xfrm>
            <a:off x="6599039" y="5295304"/>
            <a:ext cx="214313" cy="669727"/>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nvGrpSpPr>
          <p:cNvPr id="7" name="Group 50"/>
          <p:cNvGrpSpPr>
            <a:grpSpLocks/>
          </p:cNvGrpSpPr>
          <p:nvPr/>
        </p:nvGrpSpPr>
        <p:grpSpPr bwMode="auto">
          <a:xfrm>
            <a:off x="7518797" y="2491383"/>
            <a:ext cx="1428750" cy="535781"/>
            <a:chOff x="0" y="0"/>
            <a:chExt cx="1280" cy="480"/>
          </a:xfrm>
        </p:grpSpPr>
        <p:grpSp>
          <p:nvGrpSpPr>
            <p:cNvPr id="8" name="Group 48"/>
            <p:cNvGrpSpPr>
              <a:grpSpLocks/>
            </p:cNvGrpSpPr>
            <p:nvPr/>
          </p:nvGrpSpPr>
          <p:grpSpPr bwMode="auto">
            <a:xfrm>
              <a:off x="560" y="96"/>
              <a:ext cx="720" cy="320"/>
              <a:chOff x="0" y="0"/>
              <a:chExt cx="720" cy="320"/>
            </a:xfrm>
          </p:grpSpPr>
          <p:sp>
            <p:nvSpPr>
              <p:cNvPr id="57388" name="Rectangle 44"/>
              <p:cNvSpPr>
                <a:spLocks/>
              </p:cNvSpPr>
              <p:nvPr/>
            </p:nvSpPr>
            <p:spPr bwMode="auto">
              <a:xfrm>
                <a:off x="200" y="200"/>
                <a:ext cx="120" cy="12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7389" name="Rectangle 45"/>
              <p:cNvSpPr>
                <a:spLocks/>
              </p:cNvSpPr>
              <p:nvPr/>
            </p:nvSpPr>
            <p:spPr bwMode="auto">
              <a:xfrm>
                <a:off x="0" y="120"/>
                <a:ext cx="120" cy="2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7390" name="Rectangle 46"/>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7391" name="Rectangle 47"/>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57393" name="Oval 49"/>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grpSp>
        <p:nvGrpSpPr>
          <p:cNvPr id="9" name="Group 53"/>
          <p:cNvGrpSpPr>
            <a:grpSpLocks/>
          </p:cNvGrpSpPr>
          <p:nvPr/>
        </p:nvGrpSpPr>
        <p:grpSpPr bwMode="auto">
          <a:xfrm>
            <a:off x="7518797" y="3187899"/>
            <a:ext cx="1436563" cy="535781"/>
            <a:chOff x="0" y="0"/>
            <a:chExt cx="1287" cy="480"/>
          </a:xfrm>
        </p:grpSpPr>
        <p:sp>
          <p:nvSpPr>
            <p:cNvPr id="57395" name="Oval 51"/>
            <p:cNvSpPr>
              <a:spLocks/>
            </p:cNvSpPr>
            <p:nvPr/>
          </p:nvSpPr>
          <p:spPr bwMode="auto">
            <a:xfrm>
              <a:off x="0" y="0"/>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57396" name="Rectangle 52"/>
            <p:cNvSpPr>
              <a:spLocks/>
            </p:cNvSpPr>
            <p:nvPr/>
          </p:nvSpPr>
          <p:spPr bwMode="auto">
            <a:xfrm>
              <a:off x="575" y="92"/>
              <a:ext cx="712" cy="24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dirty="0">
                  <a:solidFill>
                    <a:srgbClr val="620101"/>
                  </a:solidFill>
                  <a:ea typeface="Gill Sans" pitchFamily="-1" charset="0"/>
                  <a:cs typeface="Gill Sans" pitchFamily="-1" charset="0"/>
                </a:rPr>
                <a:t>W</a:t>
              </a:r>
              <a:r>
                <a:rPr lang="en-US" baseline="-6000" dirty="0">
                  <a:solidFill>
                    <a:srgbClr val="620101"/>
                  </a:solidFill>
                  <a:ea typeface="Gill Sans" pitchFamily="-1" charset="0"/>
                  <a:cs typeface="Gill Sans" pitchFamily="-1" charset="0"/>
                </a:rPr>
                <a:t>A2</a:t>
              </a:r>
              <a:r>
                <a:rPr lang="en-US" dirty="0">
                  <a:ea typeface="Gill Sans" pitchFamily="-1" charset="0"/>
                  <a:cs typeface="Gill Sans" pitchFamily="-1" charset="0"/>
                </a:rPr>
                <a:t> </a:t>
              </a:r>
              <a:r>
                <a:rPr lang="en-US" dirty="0">
                  <a:solidFill>
                    <a:srgbClr val="859D1D"/>
                  </a:solidFill>
                  <a:ea typeface="Gill Sans" pitchFamily="-1" charset="0"/>
                  <a:cs typeface="Gill Sans" pitchFamily="-1" charset="0"/>
                </a:rPr>
                <a:t>W</a:t>
              </a:r>
              <a:r>
                <a:rPr lang="en-US" baseline="-6000" dirty="0">
                  <a:solidFill>
                    <a:srgbClr val="859D1D"/>
                  </a:solidFill>
                  <a:ea typeface="Gill Sans" pitchFamily="-1" charset="0"/>
                  <a:cs typeface="Gill Sans" pitchFamily="-1" charset="0"/>
                </a:rPr>
                <a:t>B2</a:t>
              </a:r>
            </a:p>
          </p:txBody>
        </p:sp>
      </p:grpSp>
      <p:sp>
        <p:nvSpPr>
          <p:cNvPr id="57398" name="AutoShape 54"/>
          <p:cNvSpPr>
            <a:spLocks/>
          </p:cNvSpPr>
          <p:nvPr/>
        </p:nvSpPr>
        <p:spPr bwMode="auto">
          <a:xfrm>
            <a:off x="2964656" y="2839640"/>
            <a:ext cx="1526977" cy="267891"/>
          </a:xfrm>
          <a:prstGeom prst="roundRect">
            <a:avLst>
              <a:gd name="adj" fmla="val 50000"/>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1700" dirty="0">
                <a:solidFill>
                  <a:srgbClr val="FFFFFF"/>
                </a:solidFill>
                <a:ea typeface="Gill Sans" pitchFamily="-1" charset="0"/>
                <a:cs typeface="Gill Sans" pitchFamily="-1" charset="0"/>
              </a:rPr>
              <a:t>GET 1101100</a:t>
            </a:r>
          </a:p>
        </p:txBody>
      </p:sp>
      <p:cxnSp>
        <p:nvCxnSpPr>
          <p:cNvPr id="57399" name="AutoShape 55"/>
          <p:cNvCxnSpPr>
            <a:cxnSpLocks noChangeShapeType="1"/>
            <a:stCxn id="57405" idx="0"/>
            <a:endCxn id="57345" idx="0"/>
          </p:cNvCxnSpPr>
          <p:nvPr/>
        </p:nvCxnSpPr>
        <p:spPr bwMode="auto">
          <a:xfrm flipH="1">
            <a:off x="6148090" y="3455789"/>
            <a:ext cx="8930" cy="2085082"/>
          </a:xfrm>
          <a:prstGeom prst="straightConnector1">
            <a:avLst/>
          </a:prstGeom>
          <a:noFill/>
          <a:ln w="76200" cap="flat">
            <a:solidFill>
              <a:schemeClr val="tx1"/>
            </a:solidFill>
            <a:prstDash val="sysDot"/>
            <a:miter lim="800000"/>
            <a:headEnd type="stealth" w="med" len="med"/>
            <a:tailEnd type="stealth" w="med" len="med"/>
          </a:ln>
        </p:spPr>
      </p:cxnSp>
      <p:cxnSp>
        <p:nvCxnSpPr>
          <p:cNvPr id="57400" name="AutoShape 56"/>
          <p:cNvCxnSpPr>
            <a:cxnSpLocks noChangeShapeType="1"/>
            <a:stCxn id="57403" idx="0"/>
            <a:endCxn id="57345" idx="0"/>
          </p:cNvCxnSpPr>
          <p:nvPr/>
        </p:nvCxnSpPr>
        <p:spPr bwMode="auto">
          <a:xfrm>
            <a:off x="4612184" y="4156769"/>
            <a:ext cx="1535906" cy="1384102"/>
          </a:xfrm>
          <a:prstGeom prst="straightConnector1">
            <a:avLst/>
          </a:prstGeom>
          <a:noFill/>
          <a:ln w="76200" cap="flat">
            <a:solidFill>
              <a:srgbClr val="620101"/>
            </a:solidFill>
            <a:prstDash val="sysDot"/>
            <a:miter lim="800000"/>
            <a:headEnd type="none" w="med" len="med"/>
            <a:tailEnd type="arrow" w="med" len="med"/>
          </a:ln>
        </p:spPr>
      </p:cxnSp>
      <p:cxnSp>
        <p:nvCxnSpPr>
          <p:cNvPr id="57401" name="AutoShape 57"/>
          <p:cNvCxnSpPr>
            <a:cxnSpLocks noChangeShapeType="1"/>
            <a:stCxn id="57346" idx="0"/>
            <a:endCxn id="57403" idx="0"/>
          </p:cNvCxnSpPr>
          <p:nvPr/>
        </p:nvCxnSpPr>
        <p:spPr bwMode="auto">
          <a:xfrm>
            <a:off x="2986981" y="2277070"/>
            <a:ext cx="1625203" cy="1879699"/>
          </a:xfrm>
          <a:prstGeom prst="straightConnector1">
            <a:avLst/>
          </a:prstGeom>
          <a:noFill/>
          <a:ln w="76200" cap="flat">
            <a:solidFill>
              <a:srgbClr val="620101"/>
            </a:solidFill>
            <a:prstDash val="sysDot"/>
            <a:miter lim="800000"/>
            <a:headEnd type="none" w="med" len="med"/>
            <a:tailEnd type="none" w="med" len="med"/>
          </a:ln>
        </p:spPr>
      </p:cxnSp>
      <p:cxnSp>
        <p:nvCxnSpPr>
          <p:cNvPr id="57402" name="AutoShape 58"/>
          <p:cNvCxnSpPr>
            <a:cxnSpLocks noChangeShapeType="1"/>
            <a:stCxn id="57403" idx="0"/>
            <a:endCxn id="57404" idx="0"/>
          </p:cNvCxnSpPr>
          <p:nvPr/>
        </p:nvCxnSpPr>
        <p:spPr bwMode="auto">
          <a:xfrm flipH="1">
            <a:off x="2986981" y="4156769"/>
            <a:ext cx="1625203" cy="1384102"/>
          </a:xfrm>
          <a:prstGeom prst="straightConnector1">
            <a:avLst/>
          </a:prstGeom>
          <a:noFill/>
          <a:ln w="76200" cap="flat">
            <a:solidFill>
              <a:srgbClr val="620101"/>
            </a:solidFill>
            <a:prstDash val="sysDot"/>
            <a:miter lim="800000"/>
            <a:headEnd type="none" w="med" len="med"/>
            <a:tailEnd type="arrow" w="med" len="med"/>
          </a:ln>
        </p:spPr>
      </p:cxnSp>
      <p:sp>
        <p:nvSpPr>
          <p:cNvPr id="57403" name="Oval 59"/>
          <p:cNvSpPr>
            <a:spLocks/>
          </p:cNvSpPr>
          <p:nvPr/>
        </p:nvSpPr>
        <p:spPr bwMode="auto">
          <a:xfrm>
            <a:off x="4232672" y="3777258"/>
            <a:ext cx="759023" cy="759023"/>
          </a:xfrm>
          <a:prstGeom prst="ellipse">
            <a:avLst/>
          </a:prstGeom>
          <a:solidFill>
            <a:srgbClr val="FFFFFF"/>
          </a:solidFill>
          <a:ln w="63500" cap="flat">
            <a:solidFill>
              <a:srgbClr val="408000"/>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408000"/>
                </a:solidFill>
                <a:ea typeface="Gill Sans" pitchFamily="-1" charset="0"/>
                <a:cs typeface="Gill Sans" pitchFamily="-1" charset="0"/>
              </a:rPr>
              <a:t>RR</a:t>
            </a:r>
          </a:p>
        </p:txBody>
      </p:sp>
      <p:sp>
        <p:nvSpPr>
          <p:cNvPr id="57404" name="AutoShape 60"/>
          <p:cNvSpPr>
            <a:spLocks/>
          </p:cNvSpPr>
          <p:nvPr/>
        </p:nvSpPr>
        <p:spPr bwMode="auto">
          <a:xfrm>
            <a:off x="210740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7405" name="AutoShape 61"/>
          <p:cNvSpPr>
            <a:spLocks/>
          </p:cNvSpPr>
          <p:nvPr/>
        </p:nvSpPr>
        <p:spPr bwMode="auto">
          <a:xfrm>
            <a:off x="5366742" y="3187899"/>
            <a:ext cx="1580555" cy="535781"/>
          </a:xfrm>
          <a:prstGeom prst="roundRect">
            <a:avLst>
              <a:gd name="adj" fmla="val 25000"/>
            </a:avLst>
          </a:prstGeom>
          <a:noFill/>
          <a:ln w="63500" cap="flat">
            <a:solidFill>
              <a:srgbClr val="414141"/>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343434"/>
                </a:solidFill>
                <a:ea typeface="Gill Sans" pitchFamily="-1" charset="0"/>
                <a:cs typeface="Gill Sans" pitchFamily="-1" charset="0"/>
              </a:rPr>
              <a:t>Controller</a:t>
            </a:r>
          </a:p>
        </p:txBody>
      </p:sp>
      <p:grpSp>
        <p:nvGrpSpPr>
          <p:cNvPr id="10" name="Group 65"/>
          <p:cNvGrpSpPr>
            <a:grpSpLocks/>
          </p:cNvGrpSpPr>
          <p:nvPr/>
        </p:nvGrpSpPr>
        <p:grpSpPr bwMode="auto">
          <a:xfrm>
            <a:off x="3259336" y="4634508"/>
            <a:ext cx="285750" cy="339328"/>
            <a:chOff x="0" y="0"/>
            <a:chExt cx="256" cy="304"/>
          </a:xfrm>
        </p:grpSpPr>
        <p:sp>
          <p:nvSpPr>
            <p:cNvPr id="57406" name="Rectangle 62"/>
            <p:cNvSpPr>
              <a:spLocks/>
            </p:cNvSpPr>
            <p:nvPr/>
          </p:nvSpPr>
          <p:spPr bwMode="auto">
            <a:xfrm>
              <a:off x="0" y="0"/>
              <a:ext cx="256" cy="304"/>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7407" name="Rectangle 63"/>
            <p:cNvSpPr>
              <a:spLocks/>
            </p:cNvSpPr>
            <p:nvPr/>
          </p:nvSpPr>
          <p:spPr bwMode="auto">
            <a:xfrm>
              <a:off x="0" y="81"/>
              <a:ext cx="256" cy="222"/>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7408" name="Rectangle 64"/>
            <p:cNvSpPr>
              <a:spLocks/>
            </p:cNvSpPr>
            <p:nvPr/>
          </p:nvSpPr>
          <p:spPr bwMode="auto">
            <a:xfrm>
              <a:off x="0" y="162"/>
              <a:ext cx="256" cy="71"/>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1" name="Group 69"/>
          <p:cNvGrpSpPr>
            <a:grpSpLocks/>
          </p:cNvGrpSpPr>
          <p:nvPr/>
        </p:nvGrpSpPr>
        <p:grpSpPr bwMode="auto">
          <a:xfrm>
            <a:off x="2411016" y="4634508"/>
            <a:ext cx="285750" cy="339328"/>
            <a:chOff x="0" y="0"/>
            <a:chExt cx="256" cy="304"/>
          </a:xfrm>
        </p:grpSpPr>
        <p:sp>
          <p:nvSpPr>
            <p:cNvPr id="57410" name="Rectangle 66"/>
            <p:cNvSpPr>
              <a:spLocks/>
            </p:cNvSpPr>
            <p:nvPr/>
          </p:nvSpPr>
          <p:spPr bwMode="auto">
            <a:xfrm>
              <a:off x="0" y="0"/>
              <a:ext cx="256" cy="304"/>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7411" name="Rectangle 67"/>
            <p:cNvSpPr>
              <a:spLocks/>
            </p:cNvSpPr>
            <p:nvPr/>
          </p:nvSpPr>
          <p:spPr bwMode="auto">
            <a:xfrm>
              <a:off x="0" y="81"/>
              <a:ext cx="256" cy="222"/>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7412" name="Rectangle 68"/>
            <p:cNvSpPr>
              <a:spLocks/>
            </p:cNvSpPr>
            <p:nvPr/>
          </p:nvSpPr>
          <p:spPr bwMode="auto">
            <a:xfrm>
              <a:off x="0" y="162"/>
              <a:ext cx="256" cy="71"/>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57414" name="Rectangle 70"/>
          <p:cNvSpPr>
            <a:spLocks/>
          </p:cNvSpPr>
          <p:nvPr/>
        </p:nvSpPr>
        <p:spPr bwMode="auto">
          <a:xfrm>
            <a:off x="5559847" y="4969758"/>
            <a:ext cx="1031348"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A2 </a:t>
            </a:r>
            <a:r>
              <a:rPr lang="en-US" sz="2200" baseline="-6000" dirty="0">
                <a:ea typeface="Gill Sans" pitchFamily="-1" charset="0"/>
                <a:cs typeface="Gill Sans" pitchFamily="-1" charset="0"/>
              </a:rPr>
              <a: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B2</a:t>
            </a:r>
          </a:p>
        </p:txBody>
      </p:sp>
      <p:sp>
        <p:nvSpPr>
          <p:cNvPr id="57415" name="Rectangle 71"/>
          <p:cNvSpPr>
            <a:spLocks/>
          </p:cNvSpPr>
          <p:nvPr/>
        </p:nvSpPr>
        <p:spPr bwMode="auto">
          <a:xfrm>
            <a:off x="2393156" y="4974223"/>
            <a:ext cx="1031348"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A1 </a:t>
            </a:r>
            <a:r>
              <a:rPr lang="en-US" sz="2200" baseline="-6000" dirty="0">
                <a:ea typeface="Gill Sans" pitchFamily="-1" charset="0"/>
                <a:cs typeface="Gill Sans" pitchFamily="-1" charset="0"/>
              </a:rPr>
              <a: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57414"/>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57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14" grpId="0" autoUpdateAnimBg="0"/>
      <p:bldP spid="57415" grpId="0" autoUpdateAnimBg="0"/>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 name="Slide Number Placeholder 3"/>
          <p:cNvSpPr>
            <a:spLocks noGrp="1"/>
          </p:cNvSpPr>
          <p:nvPr>
            <p:ph type="sldNum" sz="quarter" idx="10"/>
          </p:nvPr>
        </p:nvSpPr>
        <p:spPr/>
        <p:txBody>
          <a:bodyPr/>
          <a:lstStyle/>
          <a:p>
            <a:fld id="{8F6A43DE-BBC2-0B4E-A613-AE7E852F0569}" type="slidenum">
              <a:rPr lang="en-US"/>
              <a:pPr/>
              <a:t>14</a:t>
            </a:fld>
            <a:endParaRPr lang="en-US"/>
          </a:p>
        </p:txBody>
      </p:sp>
      <p:grpSp>
        <p:nvGrpSpPr>
          <p:cNvPr id="2" name="Group 3"/>
          <p:cNvGrpSpPr>
            <a:grpSpLocks/>
          </p:cNvGrpSpPr>
          <p:nvPr/>
        </p:nvGrpSpPr>
        <p:grpSpPr bwMode="auto">
          <a:xfrm>
            <a:off x="3062883" y="5286375"/>
            <a:ext cx="571500" cy="669727"/>
            <a:chOff x="0" y="0"/>
            <a:chExt cx="512" cy="600"/>
          </a:xfrm>
        </p:grpSpPr>
        <p:sp>
          <p:nvSpPr>
            <p:cNvPr id="59393" name="Rectangle 1"/>
            <p:cNvSpPr>
              <a:spLocks/>
            </p:cNvSpPr>
            <p:nvPr/>
          </p:nvSpPr>
          <p:spPr bwMode="auto">
            <a:xfrm>
              <a:off x="0" y="120"/>
              <a:ext cx="192" cy="48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9394" name="Rectangle 2"/>
            <p:cNvSpPr>
              <a:spLocks/>
            </p:cNvSpPr>
            <p:nvPr/>
          </p:nvSpPr>
          <p:spPr bwMode="auto">
            <a:xfrm>
              <a:off x="320" y="0"/>
              <a:ext cx="192" cy="60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59396" name="Rectangle 4"/>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err="1">
                <a:ea typeface="Gill Sans" pitchFamily="-1" charset="0"/>
                <a:cs typeface="Gill Sans" pitchFamily="-1" charset="0"/>
              </a:rPr>
              <a:t>Strawman</a:t>
            </a:r>
            <a:r>
              <a:rPr lang="en-US" sz="3400" dirty="0">
                <a:ea typeface="Gill Sans" pitchFamily="-1" charset="0"/>
                <a:cs typeface="Gill Sans" pitchFamily="-1" charset="0"/>
              </a:rPr>
              <a:t>: Place Partitions Randomly</a:t>
            </a:r>
          </a:p>
        </p:txBody>
      </p:sp>
      <p:sp>
        <p:nvSpPr>
          <p:cNvPr id="59397" name="AutoShape 5"/>
          <p:cNvSpPr>
            <a:spLocks/>
          </p:cNvSpPr>
          <p:nvPr/>
        </p:nvSpPr>
        <p:spPr bwMode="auto">
          <a:xfrm>
            <a:off x="210740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9398" name="Rectangle 6"/>
          <p:cNvSpPr>
            <a:spLocks/>
          </p:cNvSpPr>
          <p:nvPr/>
        </p:nvSpPr>
        <p:spPr bwMode="auto">
          <a:xfrm>
            <a:off x="2345159" y="5287491"/>
            <a:ext cx="214313" cy="669727"/>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9399" name="Rectangle 7"/>
          <p:cNvSpPr>
            <a:spLocks/>
          </p:cNvSpPr>
          <p:nvPr/>
        </p:nvSpPr>
        <p:spPr bwMode="auto">
          <a:xfrm>
            <a:off x="3062883" y="5420320"/>
            <a:ext cx="214313" cy="535781"/>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9400" name="Rectangle 8"/>
          <p:cNvSpPr>
            <a:spLocks/>
          </p:cNvSpPr>
          <p:nvPr/>
        </p:nvSpPr>
        <p:spPr bwMode="auto">
          <a:xfrm>
            <a:off x="5884664" y="5741789"/>
            <a:ext cx="214313" cy="223242"/>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9401" name="Rectangle 9"/>
          <p:cNvSpPr>
            <a:spLocks/>
          </p:cNvSpPr>
          <p:nvPr/>
        </p:nvSpPr>
        <p:spPr bwMode="auto">
          <a:xfrm>
            <a:off x="5527476" y="5563195"/>
            <a:ext cx="214313" cy="401836"/>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9402" name="Rectangle 10"/>
          <p:cNvSpPr>
            <a:spLocks/>
          </p:cNvSpPr>
          <p:nvPr/>
        </p:nvSpPr>
        <p:spPr bwMode="auto">
          <a:xfrm>
            <a:off x="2705695" y="5420320"/>
            <a:ext cx="214313" cy="535781"/>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9403" name="Rectangle 11"/>
          <p:cNvSpPr>
            <a:spLocks/>
          </p:cNvSpPr>
          <p:nvPr/>
        </p:nvSpPr>
        <p:spPr bwMode="auto">
          <a:xfrm>
            <a:off x="6599039" y="5563195"/>
            <a:ext cx="214313" cy="401836"/>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9404" name="Rectangle 12"/>
          <p:cNvSpPr>
            <a:spLocks/>
          </p:cNvSpPr>
          <p:nvPr/>
        </p:nvSpPr>
        <p:spPr bwMode="auto">
          <a:xfrm>
            <a:off x="6241851" y="5741789"/>
            <a:ext cx="214313" cy="223242"/>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9405" name="Rectangle 13"/>
          <p:cNvSpPr>
            <a:spLocks/>
          </p:cNvSpPr>
          <p:nvPr/>
        </p:nvSpPr>
        <p:spPr bwMode="auto">
          <a:xfrm>
            <a:off x="3420070" y="5286375"/>
            <a:ext cx="214313" cy="669727"/>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9406" name="AutoShape 14"/>
          <p:cNvSpPr>
            <a:spLocks/>
          </p:cNvSpPr>
          <p:nvPr/>
        </p:nvSpPr>
        <p:spPr bwMode="auto">
          <a:xfrm>
            <a:off x="2196703" y="1839516"/>
            <a:ext cx="1580555" cy="875109"/>
          </a:xfrm>
          <a:prstGeom prst="roundRect">
            <a:avLst>
              <a:gd name="adj" fmla="val 15306"/>
            </a:avLst>
          </a:prstGeom>
          <a:solidFill>
            <a:srgbClr val="FFFFFF">
              <a:alpha val="29999"/>
            </a:srgbClr>
          </a:solidFill>
          <a:ln w="63500" cap="flat">
            <a:solidFill>
              <a:srgbClr val="620101">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620101"/>
                </a:solidFill>
                <a:ea typeface="Gill Sans" pitchFamily="-1" charset="0"/>
                <a:cs typeface="Gill Sans" pitchFamily="-1" charset="0"/>
              </a:rPr>
              <a:t>Tenant A</a:t>
            </a:r>
          </a:p>
        </p:txBody>
      </p:sp>
      <p:sp>
        <p:nvSpPr>
          <p:cNvPr id="59407" name="AutoShape 15"/>
          <p:cNvSpPr>
            <a:spLocks/>
          </p:cNvSpPr>
          <p:nvPr/>
        </p:nvSpPr>
        <p:spPr bwMode="auto">
          <a:xfrm>
            <a:off x="5375672" y="1866305"/>
            <a:ext cx="1580555" cy="875109"/>
          </a:xfrm>
          <a:prstGeom prst="roundRect">
            <a:avLst>
              <a:gd name="adj" fmla="val 15306"/>
            </a:avLst>
          </a:prstGeom>
          <a:solidFill>
            <a:srgbClr val="FFFFFF">
              <a:alpha val="29999"/>
            </a:srgbClr>
          </a:solidFill>
          <a:ln w="63500" cap="flat">
            <a:solidFill>
              <a:srgbClr val="96A430">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Tenant B</a:t>
            </a:r>
          </a:p>
        </p:txBody>
      </p:sp>
      <p:sp>
        <p:nvSpPr>
          <p:cNvPr id="59408" name="Rectangle 16"/>
          <p:cNvSpPr>
            <a:spLocks/>
          </p:cNvSpPr>
          <p:nvPr/>
        </p:nvSpPr>
        <p:spPr bwMode="auto">
          <a:xfrm>
            <a:off x="2402086"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9409" name="Rectangle 17"/>
          <p:cNvSpPr>
            <a:spLocks/>
          </p:cNvSpPr>
          <p:nvPr/>
        </p:nvSpPr>
        <p:spPr bwMode="auto">
          <a:xfrm>
            <a:off x="2821781"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9410" name="Rectangle 18"/>
          <p:cNvSpPr>
            <a:spLocks/>
          </p:cNvSpPr>
          <p:nvPr/>
        </p:nvSpPr>
        <p:spPr bwMode="auto">
          <a:xfrm>
            <a:off x="3241477"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9411" name="Rectangle 19"/>
          <p:cNvSpPr>
            <a:spLocks/>
          </p:cNvSpPr>
          <p:nvPr/>
        </p:nvSpPr>
        <p:spPr bwMode="auto">
          <a:xfrm>
            <a:off x="5581055"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9412" name="Rectangle 20"/>
          <p:cNvSpPr>
            <a:spLocks/>
          </p:cNvSpPr>
          <p:nvPr/>
        </p:nvSpPr>
        <p:spPr bwMode="auto">
          <a:xfrm>
            <a:off x="6000750"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9413" name="Rectangle 21"/>
          <p:cNvSpPr>
            <a:spLocks/>
          </p:cNvSpPr>
          <p:nvPr/>
        </p:nvSpPr>
        <p:spPr bwMode="auto">
          <a:xfrm>
            <a:off x="6420446"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59414" name="Rectangle 22"/>
          <p:cNvSpPr>
            <a:spLocks/>
          </p:cNvSpPr>
          <p:nvPr/>
        </p:nvSpPr>
        <p:spPr bwMode="auto">
          <a:xfrm>
            <a:off x="2329533" y="1406336"/>
            <a:ext cx="758884"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620101"/>
                </a:solidFill>
                <a:ea typeface="Gill Sans" pitchFamily="-1" charset="0"/>
                <a:cs typeface="Gill Sans" pitchFamily="-1" charset="0"/>
              </a:rPr>
              <a:t>Weight</a:t>
            </a:r>
            <a:r>
              <a:rPr lang="en-US" baseline="-6000">
                <a:solidFill>
                  <a:srgbClr val="620101"/>
                </a:solidFill>
                <a:ea typeface="Gill Sans" pitchFamily="-1" charset="0"/>
                <a:cs typeface="Gill Sans" pitchFamily="-1" charset="0"/>
              </a:rPr>
              <a:t>A</a:t>
            </a:r>
            <a:r>
              <a:rPr lang="en-US">
                <a:solidFill>
                  <a:srgbClr val="620101"/>
                </a:solidFill>
                <a:ea typeface="Gill Sans" pitchFamily="-1" charset="0"/>
                <a:cs typeface="Gill Sans" pitchFamily="-1" charset="0"/>
              </a:rPr>
              <a:t> </a:t>
            </a:r>
          </a:p>
        </p:txBody>
      </p:sp>
      <p:sp>
        <p:nvSpPr>
          <p:cNvPr id="59415" name="Rectangle 23"/>
          <p:cNvSpPr>
            <a:spLocks/>
          </p:cNvSpPr>
          <p:nvPr/>
        </p:nvSpPr>
        <p:spPr bwMode="auto">
          <a:xfrm>
            <a:off x="5495107" y="1433126"/>
            <a:ext cx="753549"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859D1D"/>
                </a:solidFill>
                <a:ea typeface="Gill Sans" pitchFamily="-1" charset="0"/>
                <a:cs typeface="Gill Sans" pitchFamily="-1" charset="0"/>
              </a:rPr>
              <a:t>Weight</a:t>
            </a:r>
            <a:r>
              <a:rPr lang="en-US" baseline="-6000">
                <a:solidFill>
                  <a:srgbClr val="859D1D"/>
                </a:solidFill>
                <a:ea typeface="Gill Sans" pitchFamily="-1" charset="0"/>
                <a:cs typeface="Gill Sans" pitchFamily="-1" charset="0"/>
              </a:rPr>
              <a:t>B</a:t>
            </a:r>
            <a:r>
              <a:rPr lang="en-US">
                <a:solidFill>
                  <a:srgbClr val="859D1D"/>
                </a:solidFill>
                <a:ea typeface="Gill Sans" pitchFamily="-1" charset="0"/>
                <a:cs typeface="Gill Sans" pitchFamily="-1" charset="0"/>
              </a:rPr>
              <a:t> </a:t>
            </a:r>
          </a:p>
        </p:txBody>
      </p:sp>
      <p:sp>
        <p:nvSpPr>
          <p:cNvPr id="59416" name="AutoShape 24"/>
          <p:cNvSpPr>
            <a:spLocks/>
          </p:cNvSpPr>
          <p:nvPr/>
        </p:nvSpPr>
        <p:spPr bwMode="auto">
          <a:xfrm>
            <a:off x="7384851" y="2402086"/>
            <a:ext cx="1696641" cy="705445"/>
          </a:xfrm>
          <a:prstGeom prst="roundRect">
            <a:avLst>
              <a:gd name="adj" fmla="val 18986"/>
            </a:avLst>
          </a:prstGeom>
          <a:noFill/>
          <a:ln w="508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grpSp>
        <p:nvGrpSpPr>
          <p:cNvPr id="3" name="Group 31"/>
          <p:cNvGrpSpPr>
            <a:grpSpLocks/>
          </p:cNvGrpSpPr>
          <p:nvPr/>
        </p:nvGrpSpPr>
        <p:grpSpPr bwMode="auto">
          <a:xfrm>
            <a:off x="7518797" y="2491383"/>
            <a:ext cx="1428750" cy="535781"/>
            <a:chOff x="0" y="0"/>
            <a:chExt cx="1280" cy="480"/>
          </a:xfrm>
        </p:grpSpPr>
        <p:grpSp>
          <p:nvGrpSpPr>
            <p:cNvPr id="4" name="Group 29"/>
            <p:cNvGrpSpPr>
              <a:grpSpLocks/>
            </p:cNvGrpSpPr>
            <p:nvPr/>
          </p:nvGrpSpPr>
          <p:grpSpPr bwMode="auto">
            <a:xfrm>
              <a:off x="560" y="96"/>
              <a:ext cx="720" cy="320"/>
              <a:chOff x="0" y="0"/>
              <a:chExt cx="720" cy="320"/>
            </a:xfrm>
          </p:grpSpPr>
          <p:sp>
            <p:nvSpPr>
              <p:cNvPr id="59417" name="Rectangle 25"/>
              <p:cNvSpPr>
                <a:spLocks/>
              </p:cNvSpPr>
              <p:nvPr/>
            </p:nvSpPr>
            <p:spPr bwMode="auto">
              <a:xfrm>
                <a:off x="200" y="200"/>
                <a:ext cx="120" cy="12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9418" name="Rectangle 26"/>
              <p:cNvSpPr>
                <a:spLocks/>
              </p:cNvSpPr>
              <p:nvPr/>
            </p:nvSpPr>
            <p:spPr bwMode="auto">
              <a:xfrm>
                <a:off x="0" y="120"/>
                <a:ext cx="120" cy="2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9419" name="Rectangle 27"/>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59420" name="Rectangle 28"/>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59422" name="Oval 30"/>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grpSp>
        <p:nvGrpSpPr>
          <p:cNvPr id="5" name="Group 38"/>
          <p:cNvGrpSpPr>
            <a:grpSpLocks/>
          </p:cNvGrpSpPr>
          <p:nvPr/>
        </p:nvGrpSpPr>
        <p:grpSpPr bwMode="auto">
          <a:xfrm>
            <a:off x="7518797" y="3884414"/>
            <a:ext cx="1204392" cy="535781"/>
            <a:chOff x="0" y="0"/>
            <a:chExt cx="1079" cy="480"/>
          </a:xfrm>
        </p:grpSpPr>
        <p:sp>
          <p:nvSpPr>
            <p:cNvPr id="59424" name="Oval 32"/>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6" name="Group 37"/>
            <p:cNvGrpSpPr>
              <a:grpSpLocks/>
            </p:cNvGrpSpPr>
            <p:nvPr/>
          </p:nvGrpSpPr>
          <p:grpSpPr bwMode="auto">
            <a:xfrm>
              <a:off x="760" y="37"/>
              <a:ext cx="319" cy="339"/>
              <a:chOff x="0" y="0"/>
              <a:chExt cx="319" cy="338"/>
            </a:xfrm>
          </p:grpSpPr>
          <p:sp>
            <p:nvSpPr>
              <p:cNvPr id="59425" name="Oval 33"/>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9426" name="Line 34"/>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59427" name="Line 35"/>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59428" name="Line 36"/>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grpSp>
        <p:nvGrpSpPr>
          <p:cNvPr id="7" name="Group 54"/>
          <p:cNvGrpSpPr>
            <a:grpSpLocks/>
          </p:cNvGrpSpPr>
          <p:nvPr/>
        </p:nvGrpSpPr>
        <p:grpSpPr bwMode="auto">
          <a:xfrm>
            <a:off x="7518797" y="4580930"/>
            <a:ext cx="1375172" cy="535781"/>
            <a:chOff x="0" y="0"/>
            <a:chExt cx="1232" cy="480"/>
          </a:xfrm>
        </p:grpSpPr>
        <p:sp>
          <p:nvSpPr>
            <p:cNvPr id="59431" name="Oval 39"/>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8" name="Group 43"/>
            <p:cNvGrpSpPr>
              <a:grpSpLocks/>
            </p:cNvGrpSpPr>
            <p:nvPr/>
          </p:nvGrpSpPr>
          <p:grpSpPr bwMode="auto">
            <a:xfrm>
              <a:off x="1032" y="8"/>
              <a:ext cx="120" cy="160"/>
              <a:chOff x="0" y="0"/>
              <a:chExt cx="120" cy="160"/>
            </a:xfrm>
          </p:grpSpPr>
          <p:sp>
            <p:nvSpPr>
              <p:cNvPr id="59432" name="Rectangle 40"/>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9433" name="Rectangle 41"/>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9434" name="Rectangle 42"/>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9" name="Group 47"/>
            <p:cNvGrpSpPr>
              <a:grpSpLocks/>
            </p:cNvGrpSpPr>
            <p:nvPr/>
          </p:nvGrpSpPr>
          <p:grpSpPr bwMode="auto">
            <a:xfrm>
              <a:off x="680" y="8"/>
              <a:ext cx="120" cy="160"/>
              <a:chOff x="0" y="0"/>
              <a:chExt cx="120" cy="160"/>
            </a:xfrm>
          </p:grpSpPr>
          <p:sp>
            <p:nvSpPr>
              <p:cNvPr id="59436" name="Rectangle 44"/>
              <p:cNvSpPr>
                <a:spLocks/>
              </p:cNvSpPr>
              <p:nvPr/>
            </p:nvSpPr>
            <p:spPr bwMode="auto">
              <a:xfrm>
                <a:off x="0" y="0"/>
                <a:ext cx="120" cy="160"/>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9437" name="Rectangle 45"/>
              <p:cNvSpPr>
                <a:spLocks/>
              </p:cNvSpPr>
              <p:nvPr/>
            </p:nvSpPr>
            <p:spPr bwMode="auto">
              <a:xfrm>
                <a:off x="0" y="42"/>
                <a:ext cx="120" cy="11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9438" name="Rectangle 46"/>
              <p:cNvSpPr>
                <a:spLocks/>
              </p:cNvSpPr>
              <p:nvPr/>
            </p:nvSpPr>
            <p:spPr bwMode="auto">
              <a:xfrm>
                <a:off x="0" y="85"/>
                <a:ext cx="120" cy="3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59440" name="Rectangle 48"/>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59441" name="Rectangle 49"/>
            <p:cNvSpPr>
              <a:spLocks/>
            </p:cNvSpPr>
            <p:nvPr/>
          </p:nvSpPr>
          <p:spPr bwMode="auto">
            <a:xfrm>
              <a:off x="992" y="288"/>
              <a:ext cx="80" cy="80"/>
            </a:xfrm>
            <a:prstGeom prst="rect">
              <a:avLst/>
            </a:prstGeom>
            <a:solidFill>
              <a:srgbClr val="262626"/>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59442" name="Rectangle 50"/>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9443" name="AutoShape 51"/>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9444" name="AutoShape 52"/>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59445" name="Rectangle 53"/>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0" name="Group 57"/>
          <p:cNvGrpSpPr>
            <a:grpSpLocks/>
          </p:cNvGrpSpPr>
          <p:nvPr/>
        </p:nvGrpSpPr>
        <p:grpSpPr bwMode="auto">
          <a:xfrm>
            <a:off x="7518797" y="3187899"/>
            <a:ext cx="1436563" cy="535781"/>
            <a:chOff x="0" y="0"/>
            <a:chExt cx="1287" cy="480"/>
          </a:xfrm>
        </p:grpSpPr>
        <p:sp>
          <p:nvSpPr>
            <p:cNvPr id="59447" name="Oval 55"/>
            <p:cNvSpPr>
              <a:spLocks/>
            </p:cNvSpPr>
            <p:nvPr/>
          </p:nvSpPr>
          <p:spPr bwMode="auto">
            <a:xfrm>
              <a:off x="0" y="0"/>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59448" name="Rectangle 56"/>
            <p:cNvSpPr>
              <a:spLocks/>
            </p:cNvSpPr>
            <p:nvPr/>
          </p:nvSpPr>
          <p:spPr bwMode="auto">
            <a:xfrm>
              <a:off x="575" y="92"/>
              <a:ext cx="712" cy="24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dirty="0">
                  <a:solidFill>
                    <a:srgbClr val="620101"/>
                  </a:solidFill>
                  <a:ea typeface="Gill Sans" pitchFamily="-1" charset="0"/>
                  <a:cs typeface="Gill Sans" pitchFamily="-1" charset="0"/>
                </a:rPr>
                <a:t>W</a:t>
              </a:r>
              <a:r>
                <a:rPr lang="en-US" baseline="-6000" dirty="0">
                  <a:solidFill>
                    <a:srgbClr val="620101"/>
                  </a:solidFill>
                  <a:ea typeface="Gill Sans" pitchFamily="-1" charset="0"/>
                  <a:cs typeface="Gill Sans" pitchFamily="-1" charset="0"/>
                </a:rPr>
                <a:t>A2</a:t>
              </a:r>
              <a:r>
                <a:rPr lang="en-US" dirty="0">
                  <a:ea typeface="Gill Sans" pitchFamily="-1" charset="0"/>
                  <a:cs typeface="Gill Sans" pitchFamily="-1" charset="0"/>
                </a:rPr>
                <a:t> </a:t>
              </a:r>
              <a:r>
                <a:rPr lang="en-US" dirty="0">
                  <a:solidFill>
                    <a:srgbClr val="859D1D"/>
                  </a:solidFill>
                  <a:ea typeface="Gill Sans" pitchFamily="-1" charset="0"/>
                  <a:cs typeface="Gill Sans" pitchFamily="-1" charset="0"/>
                </a:rPr>
                <a:t>W</a:t>
              </a:r>
              <a:r>
                <a:rPr lang="en-US" baseline="-6000" dirty="0">
                  <a:solidFill>
                    <a:srgbClr val="859D1D"/>
                  </a:solidFill>
                  <a:ea typeface="Gill Sans" pitchFamily="-1" charset="0"/>
                  <a:cs typeface="Gill Sans" pitchFamily="-1" charset="0"/>
                </a:rPr>
                <a:t>B2</a:t>
              </a:r>
            </a:p>
          </p:txBody>
        </p:sp>
      </p:grpSp>
      <p:sp>
        <p:nvSpPr>
          <p:cNvPr id="59450" name="AutoShape 58"/>
          <p:cNvSpPr>
            <a:spLocks/>
          </p:cNvSpPr>
          <p:nvPr/>
        </p:nvSpPr>
        <p:spPr bwMode="auto">
          <a:xfrm>
            <a:off x="526851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nchor="ctr">
            <a:prstTxWarp prst="textNoShape">
              <a:avLst/>
            </a:prstTxWarp>
          </a:bodyPr>
          <a:lstStyle/>
          <a:p>
            <a:endParaRPr lang="en-US" sz="2500" dirty="0">
              <a:solidFill>
                <a:srgbClr val="0080FF"/>
              </a:solidFill>
              <a:ea typeface="Gill Sans" pitchFamily="-1" charset="0"/>
              <a:cs typeface="Gill Sans" pitchFamily="-1" charset="0"/>
            </a:endParaRPr>
          </a:p>
          <a:p>
            <a:endParaRPr lang="en-US" sz="2500" dirty="0">
              <a:solidFill>
                <a:srgbClr val="0080FF"/>
              </a:solidFill>
              <a:ea typeface="Gill Sans" pitchFamily="-1" charset="0"/>
              <a:cs typeface="Gill Sans" pitchFamily="-1" charset="0"/>
            </a:endParaRPr>
          </a:p>
        </p:txBody>
      </p:sp>
      <p:sp>
        <p:nvSpPr>
          <p:cNvPr id="59451" name="AutoShape 59"/>
          <p:cNvSpPr>
            <a:spLocks/>
          </p:cNvSpPr>
          <p:nvPr/>
        </p:nvSpPr>
        <p:spPr bwMode="auto">
          <a:xfrm>
            <a:off x="5366742" y="3187899"/>
            <a:ext cx="1580555" cy="535781"/>
          </a:xfrm>
          <a:prstGeom prst="roundRect">
            <a:avLst>
              <a:gd name="adj" fmla="val 25000"/>
            </a:avLst>
          </a:prstGeom>
          <a:noFill/>
          <a:ln w="63500" cap="flat">
            <a:solidFill>
              <a:srgbClr val="414141"/>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343434"/>
                </a:solidFill>
                <a:ea typeface="Gill Sans" pitchFamily="-1" charset="0"/>
                <a:cs typeface="Gill Sans" pitchFamily="-1" charset="0"/>
              </a:rPr>
              <a:t>Controller</a:t>
            </a:r>
          </a:p>
        </p:txBody>
      </p:sp>
      <p:sp>
        <p:nvSpPr>
          <p:cNvPr id="59452" name="Oval 60"/>
          <p:cNvSpPr>
            <a:spLocks/>
          </p:cNvSpPr>
          <p:nvPr/>
        </p:nvSpPr>
        <p:spPr bwMode="auto">
          <a:xfrm>
            <a:off x="4232672" y="3777258"/>
            <a:ext cx="759023" cy="759023"/>
          </a:xfrm>
          <a:prstGeom prst="ellipse">
            <a:avLst/>
          </a:prstGeom>
          <a:solidFill>
            <a:srgbClr val="FFFFFF">
              <a:alpha val="29999"/>
            </a:srgbClr>
          </a:solidFill>
          <a:ln w="63500" cap="flat">
            <a:solidFill>
              <a:srgbClr val="408000">
                <a:alpha val="29999"/>
              </a:srgbClr>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408000"/>
                </a:solidFill>
                <a:ea typeface="Gill Sans" pitchFamily="-1" charset="0"/>
                <a:cs typeface="Gill Sans" pitchFamily="-1" charset="0"/>
              </a:rPr>
              <a:t>RR</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 name="Slide Number Placeholder 3"/>
          <p:cNvSpPr>
            <a:spLocks noGrp="1"/>
          </p:cNvSpPr>
          <p:nvPr>
            <p:ph type="sldNum" sz="quarter" idx="10"/>
          </p:nvPr>
        </p:nvSpPr>
        <p:spPr/>
        <p:txBody>
          <a:bodyPr/>
          <a:lstStyle/>
          <a:p>
            <a:fld id="{FE2C81EC-3ABA-1844-AFCD-DA1BDB3D4023}" type="slidenum">
              <a:rPr lang="en-US"/>
              <a:pPr/>
              <a:t>15</a:t>
            </a:fld>
            <a:endParaRPr lang="en-US"/>
          </a:p>
        </p:txBody>
      </p:sp>
      <p:sp>
        <p:nvSpPr>
          <p:cNvPr id="61441" name="Rectangle 1"/>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err="1">
                <a:ea typeface="Gill Sans" pitchFamily="-1" charset="0"/>
                <a:cs typeface="Gill Sans" pitchFamily="-1" charset="0"/>
              </a:rPr>
              <a:t>Strawman</a:t>
            </a:r>
            <a:r>
              <a:rPr lang="en-US" sz="3400" dirty="0">
                <a:ea typeface="Gill Sans" pitchFamily="-1" charset="0"/>
                <a:cs typeface="Gill Sans" pitchFamily="-1" charset="0"/>
              </a:rPr>
              <a:t>: Place Partitions Randomly</a:t>
            </a:r>
          </a:p>
        </p:txBody>
      </p:sp>
      <p:grpSp>
        <p:nvGrpSpPr>
          <p:cNvPr id="2" name="Group 4"/>
          <p:cNvGrpSpPr>
            <a:grpSpLocks/>
          </p:cNvGrpSpPr>
          <p:nvPr/>
        </p:nvGrpSpPr>
        <p:grpSpPr bwMode="auto">
          <a:xfrm>
            <a:off x="2348508" y="4089797"/>
            <a:ext cx="1285875" cy="892969"/>
            <a:chOff x="0" y="0"/>
            <a:chExt cx="1152" cy="800"/>
          </a:xfrm>
        </p:grpSpPr>
        <p:sp>
          <p:nvSpPr>
            <p:cNvPr id="61442" name="Rectangle 2"/>
            <p:cNvSpPr>
              <a:spLocks/>
            </p:cNvSpPr>
            <p:nvPr/>
          </p:nvSpPr>
          <p:spPr bwMode="auto">
            <a:xfrm>
              <a:off x="0" y="0"/>
              <a:ext cx="512" cy="8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43" name="Rectangle 3"/>
            <p:cNvSpPr>
              <a:spLocks/>
            </p:cNvSpPr>
            <p:nvPr/>
          </p:nvSpPr>
          <p:spPr bwMode="auto">
            <a:xfrm>
              <a:off x="640" y="0"/>
              <a:ext cx="512" cy="80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grpSp>
        <p:nvGrpSpPr>
          <p:cNvPr id="3" name="Group 7"/>
          <p:cNvGrpSpPr>
            <a:grpSpLocks/>
          </p:cNvGrpSpPr>
          <p:nvPr/>
        </p:nvGrpSpPr>
        <p:grpSpPr bwMode="auto">
          <a:xfrm>
            <a:off x="2348508" y="3866555"/>
            <a:ext cx="1285875" cy="223242"/>
            <a:chOff x="0" y="0"/>
            <a:chExt cx="1152" cy="200"/>
          </a:xfrm>
        </p:grpSpPr>
        <p:sp>
          <p:nvSpPr>
            <p:cNvPr id="61445" name="Rectangle 5"/>
            <p:cNvSpPr>
              <a:spLocks/>
            </p:cNvSpPr>
            <p:nvPr/>
          </p:nvSpPr>
          <p:spPr bwMode="auto">
            <a:xfrm>
              <a:off x="0" y="0"/>
              <a:ext cx="512" cy="200"/>
            </a:xfrm>
            <a:prstGeom prst="rect">
              <a:avLst/>
            </a:prstGeom>
            <a:solidFill>
              <a:srgbClr val="41414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46" name="Rectangle 6"/>
            <p:cNvSpPr>
              <a:spLocks/>
            </p:cNvSpPr>
            <p:nvPr/>
          </p:nvSpPr>
          <p:spPr bwMode="auto">
            <a:xfrm>
              <a:off x="640" y="0"/>
              <a:ext cx="512" cy="200"/>
            </a:xfrm>
            <a:prstGeom prst="rect">
              <a:avLst/>
            </a:prstGeom>
            <a:solidFill>
              <a:srgbClr val="414141"/>
            </a:solidFill>
            <a:ln w="25400" cap="flat">
              <a:noFill/>
              <a:miter lim="800000"/>
              <a:headEnd type="none" w="med" len="med"/>
              <a:tailEnd type="none" w="med" len="med"/>
            </a:ln>
          </p:spPr>
          <p:txBody>
            <a:bodyPr lIns="0" tIns="0" rIns="0" bIns="0">
              <a:prstTxWarp prst="textNoShape">
                <a:avLst/>
              </a:prstTxWarp>
            </a:bodyPr>
            <a:lstStyle/>
            <a:p>
              <a:endParaRPr lang="en-US"/>
            </a:p>
          </p:txBody>
        </p:sp>
      </p:grpSp>
      <p:grpSp>
        <p:nvGrpSpPr>
          <p:cNvPr id="4" name="Group 10"/>
          <p:cNvGrpSpPr>
            <a:grpSpLocks/>
          </p:cNvGrpSpPr>
          <p:nvPr/>
        </p:nvGrpSpPr>
        <p:grpSpPr bwMode="auto">
          <a:xfrm>
            <a:off x="5509617" y="4313039"/>
            <a:ext cx="1285875" cy="669727"/>
            <a:chOff x="0" y="0"/>
            <a:chExt cx="1152" cy="600"/>
          </a:xfrm>
        </p:grpSpPr>
        <p:sp>
          <p:nvSpPr>
            <p:cNvPr id="61448" name="Rectangle 8"/>
            <p:cNvSpPr>
              <a:spLocks/>
            </p:cNvSpPr>
            <p:nvPr/>
          </p:nvSpPr>
          <p:spPr bwMode="auto">
            <a:xfrm>
              <a:off x="0" y="0"/>
              <a:ext cx="512" cy="6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49" name="Rectangle 9"/>
            <p:cNvSpPr>
              <a:spLocks/>
            </p:cNvSpPr>
            <p:nvPr/>
          </p:nvSpPr>
          <p:spPr bwMode="auto">
            <a:xfrm>
              <a:off x="640" y="0"/>
              <a:ext cx="512" cy="60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61451" name="Rectangle 11"/>
          <p:cNvSpPr>
            <a:spLocks/>
          </p:cNvSpPr>
          <p:nvPr/>
        </p:nvSpPr>
        <p:spPr bwMode="auto">
          <a:xfrm>
            <a:off x="2514823" y="5376788"/>
            <a:ext cx="214313" cy="669727"/>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52" name="Rectangle 12"/>
          <p:cNvSpPr>
            <a:spLocks/>
          </p:cNvSpPr>
          <p:nvPr/>
        </p:nvSpPr>
        <p:spPr bwMode="auto">
          <a:xfrm>
            <a:off x="3232547" y="5045274"/>
            <a:ext cx="214313" cy="330398"/>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53" name="Rectangle 13"/>
          <p:cNvSpPr>
            <a:spLocks/>
          </p:cNvSpPr>
          <p:nvPr/>
        </p:nvSpPr>
        <p:spPr bwMode="auto">
          <a:xfrm>
            <a:off x="5697140" y="5429250"/>
            <a:ext cx="214313" cy="223242"/>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54" name="Rectangle 14"/>
          <p:cNvSpPr>
            <a:spLocks/>
          </p:cNvSpPr>
          <p:nvPr/>
        </p:nvSpPr>
        <p:spPr bwMode="auto">
          <a:xfrm>
            <a:off x="5697140" y="5643562"/>
            <a:ext cx="214313" cy="401836"/>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55" name="Rectangle 15"/>
          <p:cNvSpPr>
            <a:spLocks/>
          </p:cNvSpPr>
          <p:nvPr/>
        </p:nvSpPr>
        <p:spPr bwMode="auto">
          <a:xfrm>
            <a:off x="2518172" y="5045274"/>
            <a:ext cx="214313" cy="330398"/>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56" name="Rectangle 16"/>
          <p:cNvSpPr>
            <a:spLocks/>
          </p:cNvSpPr>
          <p:nvPr/>
        </p:nvSpPr>
        <p:spPr bwMode="auto">
          <a:xfrm>
            <a:off x="6393656" y="5643562"/>
            <a:ext cx="214313" cy="401836"/>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57" name="Rectangle 17"/>
          <p:cNvSpPr>
            <a:spLocks/>
          </p:cNvSpPr>
          <p:nvPr/>
        </p:nvSpPr>
        <p:spPr bwMode="auto">
          <a:xfrm>
            <a:off x="6393656" y="5420320"/>
            <a:ext cx="214313" cy="223242"/>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58" name="Rectangle 18"/>
          <p:cNvSpPr>
            <a:spLocks/>
          </p:cNvSpPr>
          <p:nvPr/>
        </p:nvSpPr>
        <p:spPr bwMode="auto">
          <a:xfrm>
            <a:off x="3232547" y="5375672"/>
            <a:ext cx="214313" cy="669727"/>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59" name="Line 19"/>
          <p:cNvSpPr>
            <a:spLocks noChangeShapeType="1"/>
          </p:cNvSpPr>
          <p:nvPr/>
        </p:nvSpPr>
        <p:spPr bwMode="auto">
          <a:xfrm>
            <a:off x="2089547" y="4089797"/>
            <a:ext cx="1802681" cy="0"/>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61460" name="AutoShape 20"/>
          <p:cNvSpPr>
            <a:spLocks/>
          </p:cNvSpPr>
          <p:nvPr/>
        </p:nvSpPr>
        <p:spPr bwMode="auto">
          <a:xfrm>
            <a:off x="2196703" y="1839516"/>
            <a:ext cx="1580555" cy="875109"/>
          </a:xfrm>
          <a:prstGeom prst="roundRect">
            <a:avLst>
              <a:gd name="adj" fmla="val 15306"/>
            </a:avLst>
          </a:prstGeom>
          <a:solidFill>
            <a:srgbClr val="FFFFFF">
              <a:alpha val="29999"/>
            </a:srgbClr>
          </a:solidFill>
          <a:ln w="63500" cap="flat">
            <a:solidFill>
              <a:srgbClr val="620101">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620101"/>
                </a:solidFill>
                <a:ea typeface="Gill Sans" pitchFamily="-1" charset="0"/>
                <a:cs typeface="Gill Sans" pitchFamily="-1" charset="0"/>
              </a:rPr>
              <a:t>Tenant A</a:t>
            </a:r>
          </a:p>
        </p:txBody>
      </p:sp>
      <p:sp>
        <p:nvSpPr>
          <p:cNvPr id="61461" name="AutoShape 21"/>
          <p:cNvSpPr>
            <a:spLocks/>
          </p:cNvSpPr>
          <p:nvPr/>
        </p:nvSpPr>
        <p:spPr bwMode="auto">
          <a:xfrm>
            <a:off x="5375672" y="1866305"/>
            <a:ext cx="1580555" cy="875109"/>
          </a:xfrm>
          <a:prstGeom prst="roundRect">
            <a:avLst>
              <a:gd name="adj" fmla="val 15306"/>
            </a:avLst>
          </a:prstGeom>
          <a:solidFill>
            <a:srgbClr val="FFFFFF">
              <a:alpha val="29999"/>
            </a:srgbClr>
          </a:solidFill>
          <a:ln w="63500" cap="flat">
            <a:solidFill>
              <a:srgbClr val="96A430">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Tenant B</a:t>
            </a:r>
          </a:p>
        </p:txBody>
      </p:sp>
      <p:sp>
        <p:nvSpPr>
          <p:cNvPr id="61462" name="Rectangle 22"/>
          <p:cNvSpPr>
            <a:spLocks/>
          </p:cNvSpPr>
          <p:nvPr/>
        </p:nvSpPr>
        <p:spPr bwMode="auto">
          <a:xfrm>
            <a:off x="2402086"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1463" name="Rectangle 23"/>
          <p:cNvSpPr>
            <a:spLocks/>
          </p:cNvSpPr>
          <p:nvPr/>
        </p:nvSpPr>
        <p:spPr bwMode="auto">
          <a:xfrm>
            <a:off x="2821781"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1464" name="Rectangle 24"/>
          <p:cNvSpPr>
            <a:spLocks/>
          </p:cNvSpPr>
          <p:nvPr/>
        </p:nvSpPr>
        <p:spPr bwMode="auto">
          <a:xfrm>
            <a:off x="3241477"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1465" name="Rectangle 25"/>
          <p:cNvSpPr>
            <a:spLocks/>
          </p:cNvSpPr>
          <p:nvPr/>
        </p:nvSpPr>
        <p:spPr bwMode="auto">
          <a:xfrm>
            <a:off x="5581055"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1466" name="Rectangle 26"/>
          <p:cNvSpPr>
            <a:spLocks/>
          </p:cNvSpPr>
          <p:nvPr/>
        </p:nvSpPr>
        <p:spPr bwMode="auto">
          <a:xfrm>
            <a:off x="6000750"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1467" name="Rectangle 27"/>
          <p:cNvSpPr>
            <a:spLocks/>
          </p:cNvSpPr>
          <p:nvPr/>
        </p:nvSpPr>
        <p:spPr bwMode="auto">
          <a:xfrm>
            <a:off x="6420446"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1468" name="Rectangle 28"/>
          <p:cNvSpPr>
            <a:spLocks/>
          </p:cNvSpPr>
          <p:nvPr/>
        </p:nvSpPr>
        <p:spPr bwMode="auto">
          <a:xfrm>
            <a:off x="2329533" y="1406336"/>
            <a:ext cx="758884"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620101"/>
                </a:solidFill>
                <a:ea typeface="Gill Sans" pitchFamily="-1" charset="0"/>
                <a:cs typeface="Gill Sans" pitchFamily="-1" charset="0"/>
              </a:rPr>
              <a:t>Weight</a:t>
            </a:r>
            <a:r>
              <a:rPr lang="en-US" baseline="-6000">
                <a:solidFill>
                  <a:srgbClr val="620101"/>
                </a:solidFill>
                <a:ea typeface="Gill Sans" pitchFamily="-1" charset="0"/>
                <a:cs typeface="Gill Sans" pitchFamily="-1" charset="0"/>
              </a:rPr>
              <a:t>A</a:t>
            </a:r>
            <a:r>
              <a:rPr lang="en-US">
                <a:solidFill>
                  <a:srgbClr val="620101"/>
                </a:solidFill>
                <a:ea typeface="Gill Sans" pitchFamily="-1" charset="0"/>
                <a:cs typeface="Gill Sans" pitchFamily="-1" charset="0"/>
              </a:rPr>
              <a:t> </a:t>
            </a:r>
          </a:p>
        </p:txBody>
      </p:sp>
      <p:sp>
        <p:nvSpPr>
          <p:cNvPr id="61469" name="Rectangle 29"/>
          <p:cNvSpPr>
            <a:spLocks/>
          </p:cNvSpPr>
          <p:nvPr/>
        </p:nvSpPr>
        <p:spPr bwMode="auto">
          <a:xfrm>
            <a:off x="5495107" y="1433126"/>
            <a:ext cx="753549"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859D1D"/>
                </a:solidFill>
                <a:ea typeface="Gill Sans" pitchFamily="-1" charset="0"/>
                <a:cs typeface="Gill Sans" pitchFamily="-1" charset="0"/>
              </a:rPr>
              <a:t>Weight</a:t>
            </a:r>
            <a:r>
              <a:rPr lang="en-US" baseline="-6000">
                <a:solidFill>
                  <a:srgbClr val="859D1D"/>
                </a:solidFill>
                <a:ea typeface="Gill Sans" pitchFamily="-1" charset="0"/>
                <a:cs typeface="Gill Sans" pitchFamily="-1" charset="0"/>
              </a:rPr>
              <a:t>B</a:t>
            </a:r>
            <a:r>
              <a:rPr lang="en-US">
                <a:solidFill>
                  <a:srgbClr val="859D1D"/>
                </a:solidFill>
                <a:ea typeface="Gill Sans" pitchFamily="-1" charset="0"/>
                <a:cs typeface="Gill Sans" pitchFamily="-1" charset="0"/>
              </a:rPr>
              <a:t> </a:t>
            </a:r>
          </a:p>
        </p:txBody>
      </p:sp>
      <p:grpSp>
        <p:nvGrpSpPr>
          <p:cNvPr id="5" name="Group 36"/>
          <p:cNvGrpSpPr>
            <a:grpSpLocks/>
          </p:cNvGrpSpPr>
          <p:nvPr/>
        </p:nvGrpSpPr>
        <p:grpSpPr bwMode="auto">
          <a:xfrm>
            <a:off x="7518797" y="2491383"/>
            <a:ext cx="1428750" cy="535781"/>
            <a:chOff x="0" y="0"/>
            <a:chExt cx="1280" cy="480"/>
          </a:xfrm>
        </p:grpSpPr>
        <p:grpSp>
          <p:nvGrpSpPr>
            <p:cNvPr id="6" name="Group 34"/>
            <p:cNvGrpSpPr>
              <a:grpSpLocks/>
            </p:cNvGrpSpPr>
            <p:nvPr/>
          </p:nvGrpSpPr>
          <p:grpSpPr bwMode="auto">
            <a:xfrm>
              <a:off x="560" y="96"/>
              <a:ext cx="720" cy="320"/>
              <a:chOff x="0" y="0"/>
              <a:chExt cx="720" cy="320"/>
            </a:xfrm>
          </p:grpSpPr>
          <p:sp>
            <p:nvSpPr>
              <p:cNvPr id="61470" name="Rectangle 30"/>
              <p:cNvSpPr>
                <a:spLocks/>
              </p:cNvSpPr>
              <p:nvPr/>
            </p:nvSpPr>
            <p:spPr bwMode="auto">
              <a:xfrm>
                <a:off x="200" y="200"/>
                <a:ext cx="120" cy="12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71" name="Rectangle 31"/>
              <p:cNvSpPr>
                <a:spLocks/>
              </p:cNvSpPr>
              <p:nvPr/>
            </p:nvSpPr>
            <p:spPr bwMode="auto">
              <a:xfrm>
                <a:off x="0" y="120"/>
                <a:ext cx="120" cy="2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72" name="Rectangle 32"/>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1473" name="Rectangle 33"/>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61475" name="Oval 35"/>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grpSp>
        <p:nvGrpSpPr>
          <p:cNvPr id="7" name="Group 43"/>
          <p:cNvGrpSpPr>
            <a:grpSpLocks/>
          </p:cNvGrpSpPr>
          <p:nvPr/>
        </p:nvGrpSpPr>
        <p:grpSpPr bwMode="auto">
          <a:xfrm>
            <a:off x="7518797" y="3884414"/>
            <a:ext cx="1204392" cy="535781"/>
            <a:chOff x="0" y="0"/>
            <a:chExt cx="1079" cy="480"/>
          </a:xfrm>
        </p:grpSpPr>
        <p:sp>
          <p:nvSpPr>
            <p:cNvPr id="61477" name="Oval 37"/>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8" name="Group 42"/>
            <p:cNvGrpSpPr>
              <a:grpSpLocks/>
            </p:cNvGrpSpPr>
            <p:nvPr/>
          </p:nvGrpSpPr>
          <p:grpSpPr bwMode="auto">
            <a:xfrm>
              <a:off x="760" y="37"/>
              <a:ext cx="319" cy="339"/>
              <a:chOff x="0" y="0"/>
              <a:chExt cx="319" cy="338"/>
            </a:xfrm>
          </p:grpSpPr>
          <p:sp>
            <p:nvSpPr>
              <p:cNvPr id="61478" name="Oval 38"/>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1479" name="Line 39"/>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61480" name="Line 40"/>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61481" name="Line 41"/>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grpSp>
        <p:nvGrpSpPr>
          <p:cNvPr id="9" name="Group 59"/>
          <p:cNvGrpSpPr>
            <a:grpSpLocks/>
          </p:cNvGrpSpPr>
          <p:nvPr/>
        </p:nvGrpSpPr>
        <p:grpSpPr bwMode="auto">
          <a:xfrm>
            <a:off x="7518797" y="4580930"/>
            <a:ext cx="1375172" cy="535781"/>
            <a:chOff x="0" y="0"/>
            <a:chExt cx="1232" cy="480"/>
          </a:xfrm>
        </p:grpSpPr>
        <p:sp>
          <p:nvSpPr>
            <p:cNvPr id="61484" name="Oval 44"/>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10" name="Group 48"/>
            <p:cNvGrpSpPr>
              <a:grpSpLocks/>
            </p:cNvGrpSpPr>
            <p:nvPr/>
          </p:nvGrpSpPr>
          <p:grpSpPr bwMode="auto">
            <a:xfrm>
              <a:off x="1032" y="8"/>
              <a:ext cx="120" cy="160"/>
              <a:chOff x="0" y="0"/>
              <a:chExt cx="120" cy="160"/>
            </a:xfrm>
          </p:grpSpPr>
          <p:sp>
            <p:nvSpPr>
              <p:cNvPr id="61485" name="Rectangle 45"/>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1486" name="Rectangle 46"/>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1487" name="Rectangle 47"/>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1" name="Group 52"/>
            <p:cNvGrpSpPr>
              <a:grpSpLocks/>
            </p:cNvGrpSpPr>
            <p:nvPr/>
          </p:nvGrpSpPr>
          <p:grpSpPr bwMode="auto">
            <a:xfrm>
              <a:off x="680" y="8"/>
              <a:ext cx="120" cy="160"/>
              <a:chOff x="0" y="0"/>
              <a:chExt cx="120" cy="160"/>
            </a:xfrm>
          </p:grpSpPr>
          <p:sp>
            <p:nvSpPr>
              <p:cNvPr id="61489" name="Rectangle 49"/>
              <p:cNvSpPr>
                <a:spLocks/>
              </p:cNvSpPr>
              <p:nvPr/>
            </p:nvSpPr>
            <p:spPr bwMode="auto">
              <a:xfrm>
                <a:off x="0" y="0"/>
                <a:ext cx="120" cy="160"/>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1490" name="Rectangle 50"/>
              <p:cNvSpPr>
                <a:spLocks/>
              </p:cNvSpPr>
              <p:nvPr/>
            </p:nvSpPr>
            <p:spPr bwMode="auto">
              <a:xfrm>
                <a:off x="0" y="42"/>
                <a:ext cx="120" cy="11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1491" name="Rectangle 51"/>
              <p:cNvSpPr>
                <a:spLocks/>
              </p:cNvSpPr>
              <p:nvPr/>
            </p:nvSpPr>
            <p:spPr bwMode="auto">
              <a:xfrm>
                <a:off x="0" y="85"/>
                <a:ext cx="120" cy="3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61493" name="Rectangle 53"/>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61494" name="Rectangle 54"/>
            <p:cNvSpPr>
              <a:spLocks/>
            </p:cNvSpPr>
            <p:nvPr/>
          </p:nvSpPr>
          <p:spPr bwMode="auto">
            <a:xfrm>
              <a:off x="992" y="288"/>
              <a:ext cx="80" cy="80"/>
            </a:xfrm>
            <a:prstGeom prst="rect">
              <a:avLst/>
            </a:prstGeom>
            <a:solidFill>
              <a:srgbClr val="262626"/>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61495" name="Rectangle 55"/>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1496" name="AutoShape 56"/>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1497" name="AutoShape 57"/>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1498" name="Rectangle 58"/>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2" name="Group 62"/>
          <p:cNvGrpSpPr>
            <a:grpSpLocks/>
          </p:cNvGrpSpPr>
          <p:nvPr/>
        </p:nvGrpSpPr>
        <p:grpSpPr bwMode="auto">
          <a:xfrm>
            <a:off x="7518797" y="3187899"/>
            <a:ext cx="1436563" cy="535781"/>
            <a:chOff x="0" y="0"/>
            <a:chExt cx="1287" cy="480"/>
          </a:xfrm>
        </p:grpSpPr>
        <p:sp>
          <p:nvSpPr>
            <p:cNvPr id="61500" name="Oval 60"/>
            <p:cNvSpPr>
              <a:spLocks/>
            </p:cNvSpPr>
            <p:nvPr/>
          </p:nvSpPr>
          <p:spPr bwMode="auto">
            <a:xfrm>
              <a:off x="0" y="0"/>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61501" name="Rectangle 61"/>
            <p:cNvSpPr>
              <a:spLocks/>
            </p:cNvSpPr>
            <p:nvPr/>
          </p:nvSpPr>
          <p:spPr bwMode="auto">
            <a:xfrm>
              <a:off x="575" y="92"/>
              <a:ext cx="712" cy="24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dirty="0">
                  <a:solidFill>
                    <a:srgbClr val="620101"/>
                  </a:solidFill>
                  <a:ea typeface="Gill Sans" pitchFamily="-1" charset="0"/>
                  <a:cs typeface="Gill Sans" pitchFamily="-1" charset="0"/>
                </a:rPr>
                <a:t>W</a:t>
              </a:r>
              <a:r>
                <a:rPr lang="en-US" baseline="-6000" dirty="0">
                  <a:solidFill>
                    <a:srgbClr val="620101"/>
                  </a:solidFill>
                  <a:ea typeface="Gill Sans" pitchFamily="-1" charset="0"/>
                  <a:cs typeface="Gill Sans" pitchFamily="-1" charset="0"/>
                </a:rPr>
                <a:t>A2</a:t>
              </a:r>
              <a:r>
                <a:rPr lang="en-US" dirty="0">
                  <a:ea typeface="Gill Sans" pitchFamily="-1" charset="0"/>
                  <a:cs typeface="Gill Sans" pitchFamily="-1" charset="0"/>
                </a:rPr>
                <a:t> </a:t>
              </a:r>
              <a:r>
                <a:rPr lang="en-US" dirty="0">
                  <a:solidFill>
                    <a:srgbClr val="859D1D"/>
                  </a:solidFill>
                  <a:ea typeface="Gill Sans" pitchFamily="-1" charset="0"/>
                  <a:cs typeface="Gill Sans" pitchFamily="-1" charset="0"/>
                </a:rPr>
                <a:t>W</a:t>
              </a:r>
              <a:r>
                <a:rPr lang="en-US" baseline="-6000" dirty="0">
                  <a:solidFill>
                    <a:srgbClr val="859D1D"/>
                  </a:solidFill>
                  <a:ea typeface="Gill Sans" pitchFamily="-1" charset="0"/>
                  <a:cs typeface="Gill Sans" pitchFamily="-1" charset="0"/>
                </a:rPr>
                <a:t>B2</a:t>
              </a:r>
            </a:p>
          </p:txBody>
        </p:sp>
      </p:grpSp>
      <p:sp>
        <p:nvSpPr>
          <p:cNvPr id="61503" name="Oval 63"/>
          <p:cNvSpPr>
            <a:spLocks/>
          </p:cNvSpPr>
          <p:nvPr/>
        </p:nvSpPr>
        <p:spPr bwMode="auto">
          <a:xfrm>
            <a:off x="4232672" y="3777258"/>
            <a:ext cx="759023" cy="759023"/>
          </a:xfrm>
          <a:prstGeom prst="ellipse">
            <a:avLst/>
          </a:prstGeom>
          <a:solidFill>
            <a:srgbClr val="FFFFFF">
              <a:alpha val="29999"/>
            </a:srgbClr>
          </a:solidFill>
          <a:ln w="63500" cap="flat">
            <a:solidFill>
              <a:srgbClr val="408000">
                <a:alpha val="29999"/>
              </a:srgbClr>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408000"/>
                </a:solidFill>
                <a:ea typeface="Gill Sans" pitchFamily="-1" charset="0"/>
                <a:cs typeface="Gill Sans" pitchFamily="-1" charset="0"/>
              </a:rPr>
              <a:t>RR</a:t>
            </a:r>
          </a:p>
        </p:txBody>
      </p:sp>
      <p:sp>
        <p:nvSpPr>
          <p:cNvPr id="61504" name="AutoShape 64"/>
          <p:cNvSpPr>
            <a:spLocks/>
          </p:cNvSpPr>
          <p:nvPr/>
        </p:nvSpPr>
        <p:spPr bwMode="auto">
          <a:xfrm>
            <a:off x="210740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1505" name="AutoShape 65"/>
          <p:cNvSpPr>
            <a:spLocks/>
          </p:cNvSpPr>
          <p:nvPr/>
        </p:nvSpPr>
        <p:spPr bwMode="auto">
          <a:xfrm>
            <a:off x="7384851" y="2402086"/>
            <a:ext cx="1696641" cy="705445"/>
          </a:xfrm>
          <a:prstGeom prst="roundRect">
            <a:avLst>
              <a:gd name="adj" fmla="val 18986"/>
            </a:avLst>
          </a:prstGeom>
          <a:noFill/>
          <a:ln w="508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1506" name="AutoShape 66"/>
          <p:cNvSpPr>
            <a:spLocks/>
          </p:cNvSpPr>
          <p:nvPr/>
        </p:nvSpPr>
        <p:spPr bwMode="auto">
          <a:xfrm>
            <a:off x="526851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nchor="ctr">
            <a:prstTxWarp prst="textNoShape">
              <a:avLst/>
            </a:prstTxWarp>
          </a:bodyPr>
          <a:lstStyle/>
          <a:p>
            <a:endParaRPr lang="en-US" sz="2500" dirty="0">
              <a:solidFill>
                <a:srgbClr val="0080FF"/>
              </a:solidFill>
              <a:ea typeface="Gill Sans" pitchFamily="-1" charset="0"/>
              <a:cs typeface="Gill Sans" pitchFamily="-1" charset="0"/>
            </a:endParaRPr>
          </a:p>
          <a:p>
            <a:endParaRPr lang="en-US" sz="2500" dirty="0">
              <a:solidFill>
                <a:srgbClr val="0080FF"/>
              </a:solidFill>
              <a:ea typeface="Gill Sans" pitchFamily="-1" charset="0"/>
              <a:cs typeface="Gill Sans" pitchFamily="-1" charset="0"/>
            </a:endParaRPr>
          </a:p>
        </p:txBody>
      </p:sp>
      <p:sp>
        <p:nvSpPr>
          <p:cNvPr id="61507" name="AutoShape 67"/>
          <p:cNvSpPr>
            <a:spLocks/>
          </p:cNvSpPr>
          <p:nvPr/>
        </p:nvSpPr>
        <p:spPr bwMode="auto">
          <a:xfrm>
            <a:off x="5366742" y="3187899"/>
            <a:ext cx="1580555" cy="535781"/>
          </a:xfrm>
          <a:prstGeom prst="roundRect">
            <a:avLst>
              <a:gd name="adj" fmla="val 25000"/>
            </a:avLst>
          </a:prstGeom>
          <a:noFill/>
          <a:ln w="63500" cap="flat">
            <a:solidFill>
              <a:srgbClr val="414141"/>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343434"/>
                </a:solidFill>
                <a:ea typeface="Gill Sans" pitchFamily="-1" charset="0"/>
                <a:cs typeface="Gill Sans" pitchFamily="-1" charset="0"/>
              </a:rPr>
              <a:t>Controller</a:t>
            </a:r>
          </a:p>
        </p:txBody>
      </p:sp>
      <p:sp>
        <p:nvSpPr>
          <p:cNvPr id="61508" name="Rectangle 68"/>
          <p:cNvSpPr>
            <a:spLocks/>
          </p:cNvSpPr>
          <p:nvPr/>
        </p:nvSpPr>
        <p:spPr bwMode="auto">
          <a:xfrm>
            <a:off x="2349625" y="3471564"/>
            <a:ext cx="1214275"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Overloaded</a:t>
            </a:r>
          </a:p>
        </p:txBody>
      </p:sp>
    </p:spTree>
  </p:cSld>
  <p:clrMapOvr>
    <a:masterClrMapping/>
  </p:clrMapOvr>
  <p:transition spd="med">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 name="Slide Number Placeholder 3"/>
          <p:cNvSpPr>
            <a:spLocks noGrp="1"/>
          </p:cNvSpPr>
          <p:nvPr>
            <p:ph type="sldNum" sz="quarter" idx="10"/>
          </p:nvPr>
        </p:nvSpPr>
        <p:spPr/>
        <p:txBody>
          <a:bodyPr/>
          <a:lstStyle/>
          <a:p>
            <a:fld id="{7129FF54-37D6-C24E-B6F2-A92288614000}" type="slidenum">
              <a:rPr lang="en-US"/>
              <a:pPr/>
              <a:t>16</a:t>
            </a:fld>
            <a:endParaRPr lang="en-US"/>
          </a:p>
        </p:txBody>
      </p:sp>
      <p:sp>
        <p:nvSpPr>
          <p:cNvPr id="63489" name="Rectangle 1"/>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a:ea typeface="Gill Sans" pitchFamily="-1" charset="0"/>
                <a:cs typeface="Gill Sans" pitchFamily="-1" charset="0"/>
              </a:rPr>
              <a:t>Pisces: Place Partitions By Fairness Constraints</a:t>
            </a:r>
          </a:p>
        </p:txBody>
      </p:sp>
      <p:grpSp>
        <p:nvGrpSpPr>
          <p:cNvPr id="2" name="Group 4"/>
          <p:cNvGrpSpPr>
            <a:grpSpLocks/>
          </p:cNvGrpSpPr>
          <p:nvPr/>
        </p:nvGrpSpPr>
        <p:grpSpPr bwMode="auto">
          <a:xfrm>
            <a:off x="2348508" y="4089797"/>
            <a:ext cx="1285875" cy="892969"/>
            <a:chOff x="0" y="0"/>
            <a:chExt cx="1152" cy="800"/>
          </a:xfrm>
        </p:grpSpPr>
        <p:sp>
          <p:nvSpPr>
            <p:cNvPr id="63490" name="Rectangle 2"/>
            <p:cNvSpPr>
              <a:spLocks/>
            </p:cNvSpPr>
            <p:nvPr/>
          </p:nvSpPr>
          <p:spPr bwMode="auto">
            <a:xfrm>
              <a:off x="0" y="0"/>
              <a:ext cx="512" cy="8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491" name="Rectangle 3"/>
            <p:cNvSpPr>
              <a:spLocks/>
            </p:cNvSpPr>
            <p:nvPr/>
          </p:nvSpPr>
          <p:spPr bwMode="auto">
            <a:xfrm>
              <a:off x="640" y="0"/>
              <a:ext cx="512" cy="80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grpSp>
        <p:nvGrpSpPr>
          <p:cNvPr id="3" name="Group 7"/>
          <p:cNvGrpSpPr>
            <a:grpSpLocks/>
          </p:cNvGrpSpPr>
          <p:nvPr/>
        </p:nvGrpSpPr>
        <p:grpSpPr bwMode="auto">
          <a:xfrm>
            <a:off x="2348508" y="3866555"/>
            <a:ext cx="1285875" cy="223242"/>
            <a:chOff x="0" y="0"/>
            <a:chExt cx="1152" cy="200"/>
          </a:xfrm>
        </p:grpSpPr>
        <p:sp>
          <p:nvSpPr>
            <p:cNvPr id="63493" name="Rectangle 5"/>
            <p:cNvSpPr>
              <a:spLocks/>
            </p:cNvSpPr>
            <p:nvPr/>
          </p:nvSpPr>
          <p:spPr bwMode="auto">
            <a:xfrm>
              <a:off x="0" y="0"/>
              <a:ext cx="512" cy="200"/>
            </a:xfrm>
            <a:prstGeom prst="rect">
              <a:avLst/>
            </a:prstGeom>
            <a:solidFill>
              <a:srgbClr val="41414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494" name="Rectangle 6"/>
            <p:cNvSpPr>
              <a:spLocks/>
            </p:cNvSpPr>
            <p:nvPr/>
          </p:nvSpPr>
          <p:spPr bwMode="auto">
            <a:xfrm>
              <a:off x="640" y="0"/>
              <a:ext cx="512" cy="200"/>
            </a:xfrm>
            <a:prstGeom prst="rect">
              <a:avLst/>
            </a:prstGeom>
            <a:solidFill>
              <a:srgbClr val="414141"/>
            </a:solidFill>
            <a:ln w="25400" cap="flat">
              <a:noFill/>
              <a:miter lim="800000"/>
              <a:headEnd type="none" w="med" len="med"/>
              <a:tailEnd type="none" w="med" len="med"/>
            </a:ln>
          </p:spPr>
          <p:txBody>
            <a:bodyPr lIns="0" tIns="0" rIns="0" bIns="0">
              <a:prstTxWarp prst="textNoShape">
                <a:avLst/>
              </a:prstTxWarp>
            </a:bodyPr>
            <a:lstStyle/>
            <a:p>
              <a:endParaRPr lang="en-US"/>
            </a:p>
          </p:txBody>
        </p:sp>
      </p:grpSp>
      <p:grpSp>
        <p:nvGrpSpPr>
          <p:cNvPr id="4" name="Group 10"/>
          <p:cNvGrpSpPr>
            <a:grpSpLocks/>
          </p:cNvGrpSpPr>
          <p:nvPr/>
        </p:nvGrpSpPr>
        <p:grpSpPr bwMode="auto">
          <a:xfrm>
            <a:off x="5509617" y="4313039"/>
            <a:ext cx="1285875" cy="669727"/>
            <a:chOff x="0" y="0"/>
            <a:chExt cx="1152" cy="600"/>
          </a:xfrm>
        </p:grpSpPr>
        <p:sp>
          <p:nvSpPr>
            <p:cNvPr id="63496" name="Rectangle 8"/>
            <p:cNvSpPr>
              <a:spLocks/>
            </p:cNvSpPr>
            <p:nvPr/>
          </p:nvSpPr>
          <p:spPr bwMode="auto">
            <a:xfrm>
              <a:off x="0" y="0"/>
              <a:ext cx="512" cy="6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497" name="Rectangle 9"/>
            <p:cNvSpPr>
              <a:spLocks/>
            </p:cNvSpPr>
            <p:nvPr/>
          </p:nvSpPr>
          <p:spPr bwMode="auto">
            <a:xfrm>
              <a:off x="640" y="0"/>
              <a:ext cx="512" cy="60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63499" name="Rectangle 11"/>
          <p:cNvSpPr>
            <a:spLocks/>
          </p:cNvSpPr>
          <p:nvPr/>
        </p:nvSpPr>
        <p:spPr bwMode="auto">
          <a:xfrm>
            <a:off x="2514823" y="5376788"/>
            <a:ext cx="214313" cy="669727"/>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500" name="Rectangle 12"/>
          <p:cNvSpPr>
            <a:spLocks/>
          </p:cNvSpPr>
          <p:nvPr/>
        </p:nvSpPr>
        <p:spPr bwMode="auto">
          <a:xfrm>
            <a:off x="3232547" y="5045274"/>
            <a:ext cx="214313" cy="330398"/>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501" name="Rectangle 13"/>
          <p:cNvSpPr>
            <a:spLocks/>
          </p:cNvSpPr>
          <p:nvPr/>
        </p:nvSpPr>
        <p:spPr bwMode="auto">
          <a:xfrm>
            <a:off x="5697140" y="5429250"/>
            <a:ext cx="214313" cy="223242"/>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502" name="Rectangle 14"/>
          <p:cNvSpPr>
            <a:spLocks/>
          </p:cNvSpPr>
          <p:nvPr/>
        </p:nvSpPr>
        <p:spPr bwMode="auto">
          <a:xfrm>
            <a:off x="5697140" y="5643562"/>
            <a:ext cx="214313" cy="401836"/>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503" name="Rectangle 15"/>
          <p:cNvSpPr>
            <a:spLocks/>
          </p:cNvSpPr>
          <p:nvPr/>
        </p:nvSpPr>
        <p:spPr bwMode="auto">
          <a:xfrm>
            <a:off x="2518172" y="5045274"/>
            <a:ext cx="214313" cy="330398"/>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504" name="Rectangle 16"/>
          <p:cNvSpPr>
            <a:spLocks/>
          </p:cNvSpPr>
          <p:nvPr/>
        </p:nvSpPr>
        <p:spPr bwMode="auto">
          <a:xfrm>
            <a:off x="6393656" y="5643562"/>
            <a:ext cx="214313" cy="401836"/>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505" name="Rectangle 17"/>
          <p:cNvSpPr>
            <a:spLocks/>
          </p:cNvSpPr>
          <p:nvPr/>
        </p:nvSpPr>
        <p:spPr bwMode="auto">
          <a:xfrm>
            <a:off x="6393656" y="5420320"/>
            <a:ext cx="214313" cy="223242"/>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506" name="Rectangle 18"/>
          <p:cNvSpPr>
            <a:spLocks/>
          </p:cNvSpPr>
          <p:nvPr/>
        </p:nvSpPr>
        <p:spPr bwMode="auto">
          <a:xfrm>
            <a:off x="3232547" y="5375672"/>
            <a:ext cx="214313" cy="669727"/>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507" name="Line 19"/>
          <p:cNvSpPr>
            <a:spLocks noChangeShapeType="1"/>
          </p:cNvSpPr>
          <p:nvPr/>
        </p:nvSpPr>
        <p:spPr bwMode="auto">
          <a:xfrm>
            <a:off x="2089547" y="4089797"/>
            <a:ext cx="1802681" cy="0"/>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63508" name="Rectangle 20"/>
          <p:cNvSpPr>
            <a:spLocks/>
          </p:cNvSpPr>
          <p:nvPr/>
        </p:nvSpPr>
        <p:spPr bwMode="auto">
          <a:xfrm>
            <a:off x="3704705" y="6150470"/>
            <a:ext cx="1955413"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Bin-pack partitions</a:t>
            </a:r>
          </a:p>
        </p:txBody>
      </p:sp>
      <p:sp>
        <p:nvSpPr>
          <p:cNvPr id="63509" name="AutoShape 21"/>
          <p:cNvSpPr>
            <a:spLocks/>
          </p:cNvSpPr>
          <p:nvPr/>
        </p:nvSpPr>
        <p:spPr bwMode="auto">
          <a:xfrm>
            <a:off x="2196703" y="1839516"/>
            <a:ext cx="1580555" cy="875109"/>
          </a:xfrm>
          <a:prstGeom prst="roundRect">
            <a:avLst>
              <a:gd name="adj" fmla="val 15306"/>
            </a:avLst>
          </a:prstGeom>
          <a:solidFill>
            <a:srgbClr val="FFFFFF">
              <a:alpha val="29999"/>
            </a:srgbClr>
          </a:solidFill>
          <a:ln w="63500" cap="flat">
            <a:solidFill>
              <a:srgbClr val="620101">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620101"/>
                </a:solidFill>
                <a:ea typeface="Gill Sans" pitchFamily="-1" charset="0"/>
                <a:cs typeface="Gill Sans" pitchFamily="-1" charset="0"/>
              </a:rPr>
              <a:t>Tenant A</a:t>
            </a:r>
          </a:p>
        </p:txBody>
      </p:sp>
      <p:sp>
        <p:nvSpPr>
          <p:cNvPr id="63510" name="AutoShape 22"/>
          <p:cNvSpPr>
            <a:spLocks/>
          </p:cNvSpPr>
          <p:nvPr/>
        </p:nvSpPr>
        <p:spPr bwMode="auto">
          <a:xfrm>
            <a:off x="5375672" y="1866305"/>
            <a:ext cx="1580555" cy="875109"/>
          </a:xfrm>
          <a:prstGeom prst="roundRect">
            <a:avLst>
              <a:gd name="adj" fmla="val 15306"/>
            </a:avLst>
          </a:prstGeom>
          <a:solidFill>
            <a:srgbClr val="FFFFFF">
              <a:alpha val="29999"/>
            </a:srgbClr>
          </a:solidFill>
          <a:ln w="63500" cap="flat">
            <a:solidFill>
              <a:srgbClr val="96A430">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Tenant B</a:t>
            </a:r>
          </a:p>
        </p:txBody>
      </p:sp>
      <p:sp>
        <p:nvSpPr>
          <p:cNvPr id="63511" name="Rectangle 23"/>
          <p:cNvSpPr>
            <a:spLocks/>
          </p:cNvSpPr>
          <p:nvPr/>
        </p:nvSpPr>
        <p:spPr bwMode="auto">
          <a:xfrm>
            <a:off x="2402086"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3512" name="Rectangle 24"/>
          <p:cNvSpPr>
            <a:spLocks/>
          </p:cNvSpPr>
          <p:nvPr/>
        </p:nvSpPr>
        <p:spPr bwMode="auto">
          <a:xfrm>
            <a:off x="2821781"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3513" name="Rectangle 25"/>
          <p:cNvSpPr>
            <a:spLocks/>
          </p:cNvSpPr>
          <p:nvPr/>
        </p:nvSpPr>
        <p:spPr bwMode="auto">
          <a:xfrm>
            <a:off x="3241477"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3514" name="Rectangle 26"/>
          <p:cNvSpPr>
            <a:spLocks/>
          </p:cNvSpPr>
          <p:nvPr/>
        </p:nvSpPr>
        <p:spPr bwMode="auto">
          <a:xfrm>
            <a:off x="5581055"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3515" name="Rectangle 27"/>
          <p:cNvSpPr>
            <a:spLocks/>
          </p:cNvSpPr>
          <p:nvPr/>
        </p:nvSpPr>
        <p:spPr bwMode="auto">
          <a:xfrm>
            <a:off x="6000750"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3516" name="Rectangle 28"/>
          <p:cNvSpPr>
            <a:spLocks/>
          </p:cNvSpPr>
          <p:nvPr/>
        </p:nvSpPr>
        <p:spPr bwMode="auto">
          <a:xfrm>
            <a:off x="6420446"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3517" name="Rectangle 29"/>
          <p:cNvSpPr>
            <a:spLocks/>
          </p:cNvSpPr>
          <p:nvPr/>
        </p:nvSpPr>
        <p:spPr bwMode="auto">
          <a:xfrm>
            <a:off x="2329533" y="1406336"/>
            <a:ext cx="758884"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620101"/>
                </a:solidFill>
                <a:ea typeface="Gill Sans" pitchFamily="-1" charset="0"/>
                <a:cs typeface="Gill Sans" pitchFamily="-1" charset="0"/>
              </a:rPr>
              <a:t>Weight</a:t>
            </a:r>
            <a:r>
              <a:rPr lang="en-US" baseline="-6000">
                <a:solidFill>
                  <a:srgbClr val="620101"/>
                </a:solidFill>
                <a:ea typeface="Gill Sans" pitchFamily="-1" charset="0"/>
                <a:cs typeface="Gill Sans" pitchFamily="-1" charset="0"/>
              </a:rPr>
              <a:t>A</a:t>
            </a:r>
            <a:r>
              <a:rPr lang="en-US">
                <a:solidFill>
                  <a:srgbClr val="620101"/>
                </a:solidFill>
                <a:ea typeface="Gill Sans" pitchFamily="-1" charset="0"/>
                <a:cs typeface="Gill Sans" pitchFamily="-1" charset="0"/>
              </a:rPr>
              <a:t> </a:t>
            </a:r>
          </a:p>
        </p:txBody>
      </p:sp>
      <p:sp>
        <p:nvSpPr>
          <p:cNvPr id="63518" name="Rectangle 30"/>
          <p:cNvSpPr>
            <a:spLocks/>
          </p:cNvSpPr>
          <p:nvPr/>
        </p:nvSpPr>
        <p:spPr bwMode="auto">
          <a:xfrm>
            <a:off x="5495107" y="1433126"/>
            <a:ext cx="753549"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859D1D"/>
                </a:solidFill>
                <a:ea typeface="Gill Sans" pitchFamily="-1" charset="0"/>
                <a:cs typeface="Gill Sans" pitchFamily="-1" charset="0"/>
              </a:rPr>
              <a:t>Weight</a:t>
            </a:r>
            <a:r>
              <a:rPr lang="en-US" baseline="-6000">
                <a:solidFill>
                  <a:srgbClr val="859D1D"/>
                </a:solidFill>
                <a:ea typeface="Gill Sans" pitchFamily="-1" charset="0"/>
                <a:cs typeface="Gill Sans" pitchFamily="-1" charset="0"/>
              </a:rPr>
              <a:t>B</a:t>
            </a:r>
            <a:r>
              <a:rPr lang="en-US">
                <a:solidFill>
                  <a:srgbClr val="859D1D"/>
                </a:solidFill>
                <a:ea typeface="Gill Sans" pitchFamily="-1" charset="0"/>
                <a:cs typeface="Gill Sans" pitchFamily="-1" charset="0"/>
              </a:rPr>
              <a:t> </a:t>
            </a:r>
          </a:p>
        </p:txBody>
      </p:sp>
      <p:grpSp>
        <p:nvGrpSpPr>
          <p:cNvPr id="5" name="Group 37"/>
          <p:cNvGrpSpPr>
            <a:grpSpLocks/>
          </p:cNvGrpSpPr>
          <p:nvPr/>
        </p:nvGrpSpPr>
        <p:grpSpPr bwMode="auto">
          <a:xfrm>
            <a:off x="7518797" y="2491383"/>
            <a:ext cx="1428750" cy="535781"/>
            <a:chOff x="0" y="0"/>
            <a:chExt cx="1280" cy="480"/>
          </a:xfrm>
        </p:grpSpPr>
        <p:grpSp>
          <p:nvGrpSpPr>
            <p:cNvPr id="6" name="Group 35"/>
            <p:cNvGrpSpPr>
              <a:grpSpLocks/>
            </p:cNvGrpSpPr>
            <p:nvPr/>
          </p:nvGrpSpPr>
          <p:grpSpPr bwMode="auto">
            <a:xfrm>
              <a:off x="560" y="96"/>
              <a:ext cx="720" cy="320"/>
              <a:chOff x="0" y="0"/>
              <a:chExt cx="720" cy="320"/>
            </a:xfrm>
          </p:grpSpPr>
          <p:sp>
            <p:nvSpPr>
              <p:cNvPr id="63519" name="Rectangle 31"/>
              <p:cNvSpPr>
                <a:spLocks/>
              </p:cNvSpPr>
              <p:nvPr/>
            </p:nvSpPr>
            <p:spPr bwMode="auto">
              <a:xfrm>
                <a:off x="200" y="200"/>
                <a:ext cx="120" cy="12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520" name="Rectangle 32"/>
              <p:cNvSpPr>
                <a:spLocks/>
              </p:cNvSpPr>
              <p:nvPr/>
            </p:nvSpPr>
            <p:spPr bwMode="auto">
              <a:xfrm>
                <a:off x="0" y="120"/>
                <a:ext cx="120" cy="2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521" name="Rectangle 33"/>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3522" name="Rectangle 34"/>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63524" name="Oval 36"/>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grpSp>
        <p:nvGrpSpPr>
          <p:cNvPr id="7" name="Group 44"/>
          <p:cNvGrpSpPr>
            <a:grpSpLocks/>
          </p:cNvGrpSpPr>
          <p:nvPr/>
        </p:nvGrpSpPr>
        <p:grpSpPr bwMode="auto">
          <a:xfrm>
            <a:off x="7518797" y="3884414"/>
            <a:ext cx="1204392" cy="535781"/>
            <a:chOff x="0" y="0"/>
            <a:chExt cx="1079" cy="480"/>
          </a:xfrm>
        </p:grpSpPr>
        <p:sp>
          <p:nvSpPr>
            <p:cNvPr id="63526" name="Oval 38"/>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8" name="Group 43"/>
            <p:cNvGrpSpPr>
              <a:grpSpLocks/>
            </p:cNvGrpSpPr>
            <p:nvPr/>
          </p:nvGrpSpPr>
          <p:grpSpPr bwMode="auto">
            <a:xfrm>
              <a:off x="760" y="37"/>
              <a:ext cx="319" cy="339"/>
              <a:chOff x="0" y="0"/>
              <a:chExt cx="319" cy="338"/>
            </a:xfrm>
          </p:grpSpPr>
          <p:sp>
            <p:nvSpPr>
              <p:cNvPr id="63527" name="Oval 39"/>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3528" name="Line 40"/>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63529" name="Line 41"/>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63530" name="Line 42"/>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grpSp>
        <p:nvGrpSpPr>
          <p:cNvPr id="9" name="Group 60"/>
          <p:cNvGrpSpPr>
            <a:grpSpLocks/>
          </p:cNvGrpSpPr>
          <p:nvPr/>
        </p:nvGrpSpPr>
        <p:grpSpPr bwMode="auto">
          <a:xfrm>
            <a:off x="7518797" y="4580930"/>
            <a:ext cx="1375172" cy="535781"/>
            <a:chOff x="0" y="0"/>
            <a:chExt cx="1232" cy="480"/>
          </a:xfrm>
        </p:grpSpPr>
        <p:sp>
          <p:nvSpPr>
            <p:cNvPr id="63533" name="Oval 45"/>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10" name="Group 49"/>
            <p:cNvGrpSpPr>
              <a:grpSpLocks/>
            </p:cNvGrpSpPr>
            <p:nvPr/>
          </p:nvGrpSpPr>
          <p:grpSpPr bwMode="auto">
            <a:xfrm>
              <a:off x="1032" y="8"/>
              <a:ext cx="120" cy="160"/>
              <a:chOff x="0" y="0"/>
              <a:chExt cx="120" cy="160"/>
            </a:xfrm>
          </p:grpSpPr>
          <p:sp>
            <p:nvSpPr>
              <p:cNvPr id="63534" name="Rectangle 46"/>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3535" name="Rectangle 47"/>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3536" name="Rectangle 48"/>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1" name="Group 53"/>
            <p:cNvGrpSpPr>
              <a:grpSpLocks/>
            </p:cNvGrpSpPr>
            <p:nvPr/>
          </p:nvGrpSpPr>
          <p:grpSpPr bwMode="auto">
            <a:xfrm>
              <a:off x="680" y="8"/>
              <a:ext cx="120" cy="160"/>
              <a:chOff x="0" y="0"/>
              <a:chExt cx="120" cy="160"/>
            </a:xfrm>
          </p:grpSpPr>
          <p:sp>
            <p:nvSpPr>
              <p:cNvPr id="63538" name="Rectangle 50"/>
              <p:cNvSpPr>
                <a:spLocks/>
              </p:cNvSpPr>
              <p:nvPr/>
            </p:nvSpPr>
            <p:spPr bwMode="auto">
              <a:xfrm>
                <a:off x="0" y="0"/>
                <a:ext cx="120" cy="160"/>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3539" name="Rectangle 51"/>
              <p:cNvSpPr>
                <a:spLocks/>
              </p:cNvSpPr>
              <p:nvPr/>
            </p:nvSpPr>
            <p:spPr bwMode="auto">
              <a:xfrm>
                <a:off x="0" y="42"/>
                <a:ext cx="120" cy="11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3540" name="Rectangle 52"/>
              <p:cNvSpPr>
                <a:spLocks/>
              </p:cNvSpPr>
              <p:nvPr/>
            </p:nvSpPr>
            <p:spPr bwMode="auto">
              <a:xfrm>
                <a:off x="0" y="85"/>
                <a:ext cx="120" cy="3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63542" name="Rectangle 54"/>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63543" name="Rectangle 55"/>
            <p:cNvSpPr>
              <a:spLocks/>
            </p:cNvSpPr>
            <p:nvPr/>
          </p:nvSpPr>
          <p:spPr bwMode="auto">
            <a:xfrm>
              <a:off x="992" y="288"/>
              <a:ext cx="80" cy="80"/>
            </a:xfrm>
            <a:prstGeom prst="rect">
              <a:avLst/>
            </a:prstGeom>
            <a:solidFill>
              <a:srgbClr val="262626"/>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63544" name="Rectangle 56"/>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3545" name="AutoShape 57"/>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3546" name="AutoShape 58"/>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3547" name="Rectangle 59"/>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2" name="Group 63"/>
          <p:cNvGrpSpPr>
            <a:grpSpLocks/>
          </p:cNvGrpSpPr>
          <p:nvPr/>
        </p:nvGrpSpPr>
        <p:grpSpPr bwMode="auto">
          <a:xfrm>
            <a:off x="7518797" y="3187899"/>
            <a:ext cx="1436563" cy="535781"/>
            <a:chOff x="0" y="0"/>
            <a:chExt cx="1287" cy="480"/>
          </a:xfrm>
        </p:grpSpPr>
        <p:sp>
          <p:nvSpPr>
            <p:cNvPr id="63549" name="Oval 61"/>
            <p:cNvSpPr>
              <a:spLocks/>
            </p:cNvSpPr>
            <p:nvPr/>
          </p:nvSpPr>
          <p:spPr bwMode="auto">
            <a:xfrm>
              <a:off x="0" y="0"/>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63550" name="Rectangle 62"/>
            <p:cNvSpPr>
              <a:spLocks/>
            </p:cNvSpPr>
            <p:nvPr/>
          </p:nvSpPr>
          <p:spPr bwMode="auto">
            <a:xfrm>
              <a:off x="575" y="92"/>
              <a:ext cx="712" cy="24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dirty="0">
                  <a:solidFill>
                    <a:srgbClr val="620101"/>
                  </a:solidFill>
                  <a:ea typeface="Gill Sans" pitchFamily="-1" charset="0"/>
                  <a:cs typeface="Gill Sans" pitchFamily="-1" charset="0"/>
                </a:rPr>
                <a:t>W</a:t>
              </a:r>
              <a:r>
                <a:rPr lang="en-US" baseline="-6000" dirty="0">
                  <a:solidFill>
                    <a:srgbClr val="620101"/>
                  </a:solidFill>
                  <a:ea typeface="Gill Sans" pitchFamily="-1" charset="0"/>
                  <a:cs typeface="Gill Sans" pitchFamily="-1" charset="0"/>
                </a:rPr>
                <a:t>A2</a:t>
              </a:r>
              <a:r>
                <a:rPr lang="en-US" dirty="0">
                  <a:ea typeface="Gill Sans" pitchFamily="-1" charset="0"/>
                  <a:cs typeface="Gill Sans" pitchFamily="-1" charset="0"/>
                </a:rPr>
                <a:t> </a:t>
              </a:r>
              <a:r>
                <a:rPr lang="en-US" dirty="0">
                  <a:solidFill>
                    <a:srgbClr val="859D1D"/>
                  </a:solidFill>
                  <a:ea typeface="Gill Sans" pitchFamily="-1" charset="0"/>
                  <a:cs typeface="Gill Sans" pitchFamily="-1" charset="0"/>
                </a:rPr>
                <a:t>W</a:t>
              </a:r>
              <a:r>
                <a:rPr lang="en-US" baseline="-6000" dirty="0">
                  <a:solidFill>
                    <a:srgbClr val="859D1D"/>
                  </a:solidFill>
                  <a:ea typeface="Gill Sans" pitchFamily="-1" charset="0"/>
                  <a:cs typeface="Gill Sans" pitchFamily="-1" charset="0"/>
                </a:rPr>
                <a:t>B2</a:t>
              </a:r>
            </a:p>
          </p:txBody>
        </p:sp>
      </p:grpSp>
      <p:sp>
        <p:nvSpPr>
          <p:cNvPr id="63552" name="Oval 64"/>
          <p:cNvSpPr>
            <a:spLocks/>
          </p:cNvSpPr>
          <p:nvPr/>
        </p:nvSpPr>
        <p:spPr bwMode="auto">
          <a:xfrm>
            <a:off x="4232672" y="3777258"/>
            <a:ext cx="759023" cy="759023"/>
          </a:xfrm>
          <a:prstGeom prst="ellipse">
            <a:avLst/>
          </a:prstGeom>
          <a:solidFill>
            <a:srgbClr val="FFFFFF">
              <a:alpha val="29999"/>
            </a:srgbClr>
          </a:solidFill>
          <a:ln w="63500" cap="flat">
            <a:solidFill>
              <a:srgbClr val="408000">
                <a:alpha val="29999"/>
              </a:srgbClr>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408000"/>
                </a:solidFill>
                <a:ea typeface="Gill Sans" pitchFamily="-1" charset="0"/>
                <a:cs typeface="Gill Sans" pitchFamily="-1" charset="0"/>
              </a:rPr>
              <a:t>RR</a:t>
            </a:r>
          </a:p>
        </p:txBody>
      </p:sp>
      <p:sp>
        <p:nvSpPr>
          <p:cNvPr id="63553" name="Rectangle 65"/>
          <p:cNvSpPr>
            <a:spLocks/>
          </p:cNvSpPr>
          <p:nvPr/>
        </p:nvSpPr>
        <p:spPr bwMode="auto">
          <a:xfrm>
            <a:off x="3096369" y="3156942"/>
            <a:ext cx="2095300" cy="615553"/>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Collect per-partition </a:t>
            </a:r>
          </a:p>
          <a:p>
            <a:r>
              <a:rPr lang="en-US" sz="2000" dirty="0">
                <a:ea typeface="Gill Sans" pitchFamily="-1" charset="0"/>
                <a:cs typeface="Gill Sans" pitchFamily="-1" charset="0"/>
              </a:rPr>
              <a:t>tenant demand</a:t>
            </a:r>
          </a:p>
        </p:txBody>
      </p:sp>
      <p:sp>
        <p:nvSpPr>
          <p:cNvPr id="63554" name="AutoShape 66"/>
          <p:cNvSpPr>
            <a:spLocks/>
          </p:cNvSpPr>
          <p:nvPr/>
        </p:nvSpPr>
        <p:spPr bwMode="auto">
          <a:xfrm>
            <a:off x="210740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3555" name="AutoShape 67"/>
          <p:cNvSpPr>
            <a:spLocks/>
          </p:cNvSpPr>
          <p:nvPr/>
        </p:nvSpPr>
        <p:spPr bwMode="auto">
          <a:xfrm>
            <a:off x="7384851" y="2402086"/>
            <a:ext cx="1696641" cy="705445"/>
          </a:xfrm>
          <a:prstGeom prst="roundRect">
            <a:avLst>
              <a:gd name="adj" fmla="val 18986"/>
            </a:avLst>
          </a:prstGeom>
          <a:noFill/>
          <a:ln w="508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cxnSp>
        <p:nvCxnSpPr>
          <p:cNvPr id="63556" name="AutoShape 68"/>
          <p:cNvCxnSpPr>
            <a:cxnSpLocks noChangeShapeType="1"/>
            <a:stCxn id="63558" idx="0"/>
            <a:endCxn id="63557" idx="0"/>
          </p:cNvCxnSpPr>
          <p:nvPr/>
        </p:nvCxnSpPr>
        <p:spPr bwMode="auto">
          <a:xfrm flipH="1">
            <a:off x="6148090" y="3455789"/>
            <a:ext cx="8930" cy="2085082"/>
          </a:xfrm>
          <a:prstGeom prst="straightConnector1">
            <a:avLst/>
          </a:prstGeom>
          <a:noFill/>
          <a:ln w="76200" cap="flat">
            <a:solidFill>
              <a:schemeClr val="tx1"/>
            </a:solidFill>
            <a:prstDash val="sysDot"/>
            <a:miter lim="800000"/>
            <a:headEnd type="stealth" w="med" len="med"/>
            <a:tailEnd type="stealth" w="med" len="med"/>
          </a:ln>
        </p:spPr>
      </p:cxnSp>
      <p:sp>
        <p:nvSpPr>
          <p:cNvPr id="63557" name="AutoShape 69"/>
          <p:cNvSpPr>
            <a:spLocks/>
          </p:cNvSpPr>
          <p:nvPr/>
        </p:nvSpPr>
        <p:spPr bwMode="auto">
          <a:xfrm>
            <a:off x="526851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nchor="ctr">
            <a:prstTxWarp prst="textNoShape">
              <a:avLst/>
            </a:prstTxWarp>
          </a:bodyPr>
          <a:lstStyle/>
          <a:p>
            <a:endParaRPr lang="en-US" sz="2500" dirty="0">
              <a:solidFill>
                <a:srgbClr val="0080FF"/>
              </a:solidFill>
              <a:ea typeface="Gill Sans" pitchFamily="-1" charset="0"/>
              <a:cs typeface="Gill Sans" pitchFamily="-1" charset="0"/>
            </a:endParaRPr>
          </a:p>
          <a:p>
            <a:endParaRPr lang="en-US" sz="2500" dirty="0">
              <a:solidFill>
                <a:srgbClr val="0080FF"/>
              </a:solidFill>
              <a:ea typeface="Gill Sans" pitchFamily="-1" charset="0"/>
              <a:cs typeface="Gill Sans" pitchFamily="-1" charset="0"/>
            </a:endParaRPr>
          </a:p>
        </p:txBody>
      </p:sp>
      <p:sp>
        <p:nvSpPr>
          <p:cNvPr id="63558" name="AutoShape 70"/>
          <p:cNvSpPr>
            <a:spLocks/>
          </p:cNvSpPr>
          <p:nvPr/>
        </p:nvSpPr>
        <p:spPr bwMode="auto">
          <a:xfrm>
            <a:off x="5366742" y="3187899"/>
            <a:ext cx="1580555" cy="535781"/>
          </a:xfrm>
          <a:prstGeom prst="roundRect">
            <a:avLst>
              <a:gd name="adj" fmla="val 25000"/>
            </a:avLst>
          </a:prstGeom>
          <a:noFill/>
          <a:ln w="63500" cap="flat">
            <a:solidFill>
              <a:srgbClr val="414141"/>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343434"/>
                </a:solidFill>
                <a:ea typeface="Gill Sans" pitchFamily="-1" charset="0"/>
                <a:cs typeface="Gill Sans" pitchFamily="-1" charset="0"/>
              </a:rPr>
              <a:t>Controller</a:t>
            </a:r>
          </a:p>
        </p:txBody>
      </p:sp>
      <p:grpSp>
        <p:nvGrpSpPr>
          <p:cNvPr id="13" name="Group 73"/>
          <p:cNvGrpSpPr>
            <a:grpSpLocks/>
          </p:cNvGrpSpPr>
          <p:nvPr/>
        </p:nvGrpSpPr>
        <p:grpSpPr bwMode="auto">
          <a:xfrm>
            <a:off x="2955726" y="5000625"/>
            <a:ext cx="3527227" cy="1750219"/>
            <a:chOff x="0" y="0"/>
            <a:chExt cx="3160" cy="1568"/>
          </a:xfrm>
        </p:grpSpPr>
        <p:sp>
          <p:nvSpPr>
            <p:cNvPr id="63559" name="AutoShape 71"/>
            <p:cNvSpPr>
              <a:spLocks/>
            </p:cNvSpPr>
            <p:nvPr/>
          </p:nvSpPr>
          <p:spPr bwMode="auto">
            <a:xfrm>
              <a:off x="0" y="0"/>
              <a:ext cx="680" cy="960"/>
            </a:xfrm>
            <a:prstGeom prst="roundRect">
              <a:avLst>
                <a:gd name="adj" fmla="val 17644"/>
              </a:avLst>
            </a:prstGeom>
            <a:noFill/>
            <a:ln w="63500" cap="flat">
              <a:solidFill>
                <a:schemeClr val="tx1"/>
              </a:solidFill>
              <a:prstDash val="sysDot"/>
              <a:miter lim="800000"/>
              <a:headEnd type="none" w="med" len="med"/>
              <a:tailEnd type="none" w="med" len="med"/>
            </a:ln>
          </p:spPr>
          <p:txBody>
            <a:bodyPr lIns="0" tIns="0" rIns="0" bIns="0">
              <a:prstTxWarp prst="textNoShape">
                <a:avLst/>
              </a:prstTxWarp>
            </a:bodyPr>
            <a:lstStyle/>
            <a:p>
              <a:endParaRPr lang="en-US"/>
            </a:p>
          </p:txBody>
        </p:sp>
        <p:sp>
          <p:nvSpPr>
            <p:cNvPr id="63560" name="Freeform 72"/>
            <p:cNvSpPr>
              <a:spLocks/>
            </p:cNvSpPr>
            <p:nvPr/>
          </p:nvSpPr>
          <p:spPr bwMode="auto">
            <a:xfrm>
              <a:off x="344" y="1000"/>
              <a:ext cx="2816" cy="568"/>
            </a:xfrm>
            <a:custGeom>
              <a:avLst/>
              <a:gdLst/>
              <a:ahLst/>
              <a:cxnLst>
                <a:cxn ang="0">
                  <a:pos x="0" y="1193"/>
                </a:cxn>
                <a:cxn ang="0">
                  <a:pos x="10050" y="21080"/>
                </a:cxn>
                <a:cxn ang="0">
                  <a:pos x="21600" y="0"/>
                </a:cxn>
              </a:cxnLst>
              <a:rect l="0" t="0" r="r" b="b"/>
              <a:pathLst>
                <a:path w="21600" h="21090">
                  <a:moveTo>
                    <a:pt x="0" y="1193"/>
                  </a:moveTo>
                  <a:cubicBezTo>
                    <a:pt x="0" y="1193"/>
                    <a:pt x="3615" y="20642"/>
                    <a:pt x="10050" y="21080"/>
                  </a:cubicBezTo>
                  <a:cubicBezTo>
                    <a:pt x="17681" y="21600"/>
                    <a:pt x="21600" y="0"/>
                    <a:pt x="21600" y="0"/>
                  </a:cubicBezTo>
                </a:path>
              </a:pathLst>
            </a:custGeom>
            <a:noFill/>
            <a:ln w="63500" cap="flat">
              <a:solidFill>
                <a:schemeClr val="tx1"/>
              </a:solidFill>
              <a:prstDash val="sysDot"/>
              <a:miter lim="800000"/>
              <a:headEnd type="none" w="med" len="med"/>
              <a:tailEnd type="arrow" w="med" len="med"/>
            </a:ln>
          </p:spPr>
          <p:txBody>
            <a:bodyPr lIns="0" tIns="0" rIns="0" bIns="0">
              <a:prstTxWarp prst="textNoShape">
                <a:avLst/>
              </a:prstTxWarp>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63508"/>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nodeType="afterEffect">
                                  <p:stCondLst>
                                    <p:cond delay="0"/>
                                  </p:stCondLst>
                                  <p:childTnLst>
                                    <p:set>
                                      <p:cBhvr>
                                        <p:cTn id="9"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8" grpId="0" autoUpdateAnimBg="0"/>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 name="Slide Number Placeholder 3"/>
          <p:cNvSpPr>
            <a:spLocks noGrp="1"/>
          </p:cNvSpPr>
          <p:nvPr>
            <p:ph type="sldNum" sz="quarter" idx="10"/>
          </p:nvPr>
        </p:nvSpPr>
        <p:spPr/>
        <p:txBody>
          <a:bodyPr/>
          <a:lstStyle/>
          <a:p>
            <a:fld id="{CE776346-14B9-1049-BCDF-A30F72BB13F6}" type="slidenum">
              <a:rPr lang="en-US"/>
              <a:pPr/>
              <a:t>17</a:t>
            </a:fld>
            <a:endParaRPr lang="en-US"/>
          </a:p>
        </p:txBody>
      </p:sp>
      <p:grpSp>
        <p:nvGrpSpPr>
          <p:cNvPr id="2" name="Group 3"/>
          <p:cNvGrpSpPr>
            <a:grpSpLocks/>
          </p:cNvGrpSpPr>
          <p:nvPr/>
        </p:nvGrpSpPr>
        <p:grpSpPr bwMode="auto">
          <a:xfrm>
            <a:off x="2348508" y="4089797"/>
            <a:ext cx="1285875" cy="892969"/>
            <a:chOff x="0" y="0"/>
            <a:chExt cx="1152" cy="800"/>
          </a:xfrm>
        </p:grpSpPr>
        <p:sp>
          <p:nvSpPr>
            <p:cNvPr id="65537" name="Rectangle 1"/>
            <p:cNvSpPr>
              <a:spLocks/>
            </p:cNvSpPr>
            <p:nvPr/>
          </p:nvSpPr>
          <p:spPr bwMode="auto">
            <a:xfrm>
              <a:off x="0" y="0"/>
              <a:ext cx="512" cy="8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38" name="Rectangle 2"/>
            <p:cNvSpPr>
              <a:spLocks/>
            </p:cNvSpPr>
            <p:nvPr/>
          </p:nvSpPr>
          <p:spPr bwMode="auto">
            <a:xfrm>
              <a:off x="640" y="0"/>
              <a:ext cx="512" cy="80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grpSp>
        <p:nvGrpSpPr>
          <p:cNvPr id="3" name="Group 6"/>
          <p:cNvGrpSpPr>
            <a:grpSpLocks/>
          </p:cNvGrpSpPr>
          <p:nvPr/>
        </p:nvGrpSpPr>
        <p:grpSpPr bwMode="auto">
          <a:xfrm>
            <a:off x="2348508" y="3866555"/>
            <a:ext cx="1285875" cy="223242"/>
            <a:chOff x="0" y="0"/>
            <a:chExt cx="1152" cy="200"/>
          </a:xfrm>
        </p:grpSpPr>
        <p:sp>
          <p:nvSpPr>
            <p:cNvPr id="65540" name="Rectangle 4"/>
            <p:cNvSpPr>
              <a:spLocks/>
            </p:cNvSpPr>
            <p:nvPr/>
          </p:nvSpPr>
          <p:spPr bwMode="auto">
            <a:xfrm>
              <a:off x="0" y="0"/>
              <a:ext cx="512" cy="200"/>
            </a:xfrm>
            <a:prstGeom prst="rect">
              <a:avLst/>
            </a:prstGeom>
            <a:solidFill>
              <a:srgbClr val="41414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41" name="Rectangle 5"/>
            <p:cNvSpPr>
              <a:spLocks/>
            </p:cNvSpPr>
            <p:nvPr/>
          </p:nvSpPr>
          <p:spPr bwMode="auto">
            <a:xfrm>
              <a:off x="640" y="0"/>
              <a:ext cx="512" cy="200"/>
            </a:xfrm>
            <a:prstGeom prst="rect">
              <a:avLst/>
            </a:prstGeom>
            <a:solidFill>
              <a:srgbClr val="414141"/>
            </a:solidFill>
            <a:ln w="25400" cap="flat">
              <a:noFill/>
              <a:miter lim="800000"/>
              <a:headEnd type="none" w="med" len="med"/>
              <a:tailEnd type="none" w="med" len="med"/>
            </a:ln>
          </p:spPr>
          <p:txBody>
            <a:bodyPr lIns="0" tIns="0" rIns="0" bIns="0">
              <a:prstTxWarp prst="textNoShape">
                <a:avLst/>
              </a:prstTxWarp>
            </a:bodyPr>
            <a:lstStyle/>
            <a:p>
              <a:endParaRPr lang="en-US"/>
            </a:p>
          </p:txBody>
        </p:sp>
      </p:grpSp>
      <p:grpSp>
        <p:nvGrpSpPr>
          <p:cNvPr id="4" name="Group 9"/>
          <p:cNvGrpSpPr>
            <a:grpSpLocks/>
          </p:cNvGrpSpPr>
          <p:nvPr/>
        </p:nvGrpSpPr>
        <p:grpSpPr bwMode="auto">
          <a:xfrm>
            <a:off x="5509617" y="4313039"/>
            <a:ext cx="1285875" cy="669727"/>
            <a:chOff x="0" y="0"/>
            <a:chExt cx="1152" cy="600"/>
          </a:xfrm>
        </p:grpSpPr>
        <p:sp>
          <p:nvSpPr>
            <p:cNvPr id="65543" name="Rectangle 7"/>
            <p:cNvSpPr>
              <a:spLocks/>
            </p:cNvSpPr>
            <p:nvPr/>
          </p:nvSpPr>
          <p:spPr bwMode="auto">
            <a:xfrm>
              <a:off x="0" y="0"/>
              <a:ext cx="512" cy="6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44" name="Rectangle 8"/>
            <p:cNvSpPr>
              <a:spLocks/>
            </p:cNvSpPr>
            <p:nvPr/>
          </p:nvSpPr>
          <p:spPr bwMode="auto">
            <a:xfrm>
              <a:off x="640" y="0"/>
              <a:ext cx="512" cy="60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65546" name="Line 10"/>
          <p:cNvSpPr>
            <a:spLocks noChangeShapeType="1"/>
          </p:cNvSpPr>
          <p:nvPr/>
        </p:nvSpPr>
        <p:spPr bwMode="auto">
          <a:xfrm>
            <a:off x="2089547" y="4089797"/>
            <a:ext cx="1802681" cy="0"/>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65547" name="Rectangle 11"/>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a:ea typeface="Gill Sans" pitchFamily="-1" charset="0"/>
                <a:cs typeface="Gill Sans" pitchFamily="-1" charset="0"/>
              </a:rPr>
              <a:t>Pisces: Place Partitions By Fairness Constraints</a:t>
            </a:r>
          </a:p>
        </p:txBody>
      </p:sp>
      <p:grpSp>
        <p:nvGrpSpPr>
          <p:cNvPr id="5" name="Group 14"/>
          <p:cNvGrpSpPr>
            <a:grpSpLocks/>
          </p:cNvGrpSpPr>
          <p:nvPr/>
        </p:nvGrpSpPr>
        <p:grpSpPr bwMode="auto">
          <a:xfrm>
            <a:off x="2348508" y="3857625"/>
            <a:ext cx="1285875" cy="1125141"/>
            <a:chOff x="0" y="0"/>
            <a:chExt cx="1152" cy="1008"/>
          </a:xfrm>
        </p:grpSpPr>
        <p:sp>
          <p:nvSpPr>
            <p:cNvPr id="65548" name="Rectangle 12"/>
            <p:cNvSpPr>
              <a:spLocks/>
            </p:cNvSpPr>
            <p:nvPr/>
          </p:nvSpPr>
          <p:spPr bwMode="auto">
            <a:xfrm>
              <a:off x="0" y="0"/>
              <a:ext cx="512" cy="1008"/>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49" name="Rectangle 13"/>
            <p:cNvSpPr>
              <a:spLocks/>
            </p:cNvSpPr>
            <p:nvPr/>
          </p:nvSpPr>
          <p:spPr bwMode="auto">
            <a:xfrm>
              <a:off x="640" y="408"/>
              <a:ext cx="512" cy="60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65551" name="AutoShape 15"/>
          <p:cNvSpPr>
            <a:spLocks/>
          </p:cNvSpPr>
          <p:nvPr/>
        </p:nvSpPr>
        <p:spPr bwMode="auto">
          <a:xfrm>
            <a:off x="2196703" y="1839516"/>
            <a:ext cx="1580555" cy="875109"/>
          </a:xfrm>
          <a:prstGeom prst="roundRect">
            <a:avLst>
              <a:gd name="adj" fmla="val 15306"/>
            </a:avLst>
          </a:prstGeom>
          <a:solidFill>
            <a:srgbClr val="FFFFFF">
              <a:alpha val="29999"/>
            </a:srgbClr>
          </a:solidFill>
          <a:ln w="63500" cap="flat">
            <a:solidFill>
              <a:srgbClr val="620101">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620101"/>
                </a:solidFill>
                <a:ea typeface="Gill Sans" pitchFamily="-1" charset="0"/>
                <a:cs typeface="Gill Sans" pitchFamily="-1" charset="0"/>
              </a:rPr>
              <a:t>Tenant A</a:t>
            </a:r>
          </a:p>
        </p:txBody>
      </p:sp>
      <p:sp>
        <p:nvSpPr>
          <p:cNvPr id="65552" name="AutoShape 16"/>
          <p:cNvSpPr>
            <a:spLocks/>
          </p:cNvSpPr>
          <p:nvPr/>
        </p:nvSpPr>
        <p:spPr bwMode="auto">
          <a:xfrm>
            <a:off x="5375672" y="1866305"/>
            <a:ext cx="1580555" cy="875109"/>
          </a:xfrm>
          <a:prstGeom prst="roundRect">
            <a:avLst>
              <a:gd name="adj" fmla="val 15306"/>
            </a:avLst>
          </a:prstGeom>
          <a:solidFill>
            <a:srgbClr val="FFFFFF">
              <a:alpha val="29999"/>
            </a:srgbClr>
          </a:solidFill>
          <a:ln w="63500" cap="flat">
            <a:solidFill>
              <a:srgbClr val="96A430">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Tenant B</a:t>
            </a:r>
          </a:p>
        </p:txBody>
      </p:sp>
      <p:sp>
        <p:nvSpPr>
          <p:cNvPr id="65553" name="Rectangle 17"/>
          <p:cNvSpPr>
            <a:spLocks/>
          </p:cNvSpPr>
          <p:nvPr/>
        </p:nvSpPr>
        <p:spPr bwMode="auto">
          <a:xfrm>
            <a:off x="2402086"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5554" name="Rectangle 18"/>
          <p:cNvSpPr>
            <a:spLocks/>
          </p:cNvSpPr>
          <p:nvPr/>
        </p:nvSpPr>
        <p:spPr bwMode="auto">
          <a:xfrm>
            <a:off x="2821781"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5555" name="Rectangle 19"/>
          <p:cNvSpPr>
            <a:spLocks/>
          </p:cNvSpPr>
          <p:nvPr/>
        </p:nvSpPr>
        <p:spPr bwMode="auto">
          <a:xfrm>
            <a:off x="3241477"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5556" name="Rectangle 20"/>
          <p:cNvSpPr>
            <a:spLocks/>
          </p:cNvSpPr>
          <p:nvPr/>
        </p:nvSpPr>
        <p:spPr bwMode="auto">
          <a:xfrm>
            <a:off x="5581055"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5557" name="Rectangle 21"/>
          <p:cNvSpPr>
            <a:spLocks/>
          </p:cNvSpPr>
          <p:nvPr/>
        </p:nvSpPr>
        <p:spPr bwMode="auto">
          <a:xfrm>
            <a:off x="6000750"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5558" name="Rectangle 22"/>
          <p:cNvSpPr>
            <a:spLocks/>
          </p:cNvSpPr>
          <p:nvPr/>
        </p:nvSpPr>
        <p:spPr bwMode="auto">
          <a:xfrm>
            <a:off x="6420446"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5559" name="Rectangle 23"/>
          <p:cNvSpPr>
            <a:spLocks/>
          </p:cNvSpPr>
          <p:nvPr/>
        </p:nvSpPr>
        <p:spPr bwMode="auto">
          <a:xfrm>
            <a:off x="2329533" y="1406336"/>
            <a:ext cx="758884"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620101"/>
                </a:solidFill>
                <a:ea typeface="Gill Sans" pitchFamily="-1" charset="0"/>
                <a:cs typeface="Gill Sans" pitchFamily="-1" charset="0"/>
              </a:rPr>
              <a:t>Weight</a:t>
            </a:r>
            <a:r>
              <a:rPr lang="en-US" baseline="-6000">
                <a:solidFill>
                  <a:srgbClr val="620101"/>
                </a:solidFill>
                <a:ea typeface="Gill Sans" pitchFamily="-1" charset="0"/>
                <a:cs typeface="Gill Sans" pitchFamily="-1" charset="0"/>
              </a:rPr>
              <a:t>A</a:t>
            </a:r>
            <a:r>
              <a:rPr lang="en-US">
                <a:solidFill>
                  <a:srgbClr val="620101"/>
                </a:solidFill>
                <a:ea typeface="Gill Sans" pitchFamily="-1" charset="0"/>
                <a:cs typeface="Gill Sans" pitchFamily="-1" charset="0"/>
              </a:rPr>
              <a:t> </a:t>
            </a:r>
          </a:p>
        </p:txBody>
      </p:sp>
      <p:sp>
        <p:nvSpPr>
          <p:cNvPr id="65560" name="Rectangle 24"/>
          <p:cNvSpPr>
            <a:spLocks/>
          </p:cNvSpPr>
          <p:nvPr/>
        </p:nvSpPr>
        <p:spPr bwMode="auto">
          <a:xfrm>
            <a:off x="5495107" y="1433126"/>
            <a:ext cx="753549"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859D1D"/>
                </a:solidFill>
                <a:ea typeface="Gill Sans" pitchFamily="-1" charset="0"/>
                <a:cs typeface="Gill Sans" pitchFamily="-1" charset="0"/>
              </a:rPr>
              <a:t>Weight</a:t>
            </a:r>
            <a:r>
              <a:rPr lang="en-US" baseline="-6000">
                <a:solidFill>
                  <a:srgbClr val="859D1D"/>
                </a:solidFill>
                <a:ea typeface="Gill Sans" pitchFamily="-1" charset="0"/>
                <a:cs typeface="Gill Sans" pitchFamily="-1" charset="0"/>
              </a:rPr>
              <a:t>B</a:t>
            </a:r>
            <a:r>
              <a:rPr lang="en-US">
                <a:solidFill>
                  <a:srgbClr val="859D1D"/>
                </a:solidFill>
                <a:ea typeface="Gill Sans" pitchFamily="-1" charset="0"/>
                <a:cs typeface="Gill Sans" pitchFamily="-1" charset="0"/>
              </a:rPr>
              <a:t> </a:t>
            </a:r>
          </a:p>
        </p:txBody>
      </p:sp>
      <p:grpSp>
        <p:nvGrpSpPr>
          <p:cNvPr id="6" name="Group 31"/>
          <p:cNvGrpSpPr>
            <a:grpSpLocks/>
          </p:cNvGrpSpPr>
          <p:nvPr/>
        </p:nvGrpSpPr>
        <p:grpSpPr bwMode="auto">
          <a:xfrm>
            <a:off x="7518797" y="2491383"/>
            <a:ext cx="1428750" cy="535781"/>
            <a:chOff x="0" y="0"/>
            <a:chExt cx="1280" cy="480"/>
          </a:xfrm>
        </p:grpSpPr>
        <p:grpSp>
          <p:nvGrpSpPr>
            <p:cNvPr id="7" name="Group 29"/>
            <p:cNvGrpSpPr>
              <a:grpSpLocks/>
            </p:cNvGrpSpPr>
            <p:nvPr/>
          </p:nvGrpSpPr>
          <p:grpSpPr bwMode="auto">
            <a:xfrm>
              <a:off x="560" y="96"/>
              <a:ext cx="720" cy="320"/>
              <a:chOff x="0" y="0"/>
              <a:chExt cx="720" cy="320"/>
            </a:xfrm>
          </p:grpSpPr>
          <p:sp>
            <p:nvSpPr>
              <p:cNvPr id="65561" name="Rectangle 25"/>
              <p:cNvSpPr>
                <a:spLocks/>
              </p:cNvSpPr>
              <p:nvPr/>
            </p:nvSpPr>
            <p:spPr bwMode="auto">
              <a:xfrm>
                <a:off x="200" y="200"/>
                <a:ext cx="120" cy="12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62" name="Rectangle 26"/>
              <p:cNvSpPr>
                <a:spLocks/>
              </p:cNvSpPr>
              <p:nvPr/>
            </p:nvSpPr>
            <p:spPr bwMode="auto">
              <a:xfrm>
                <a:off x="0" y="120"/>
                <a:ext cx="120" cy="2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63" name="Rectangle 27"/>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64" name="Rectangle 28"/>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65566" name="Oval 30"/>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sp>
        <p:nvSpPr>
          <p:cNvPr id="65568" name="Rectangle 32"/>
          <p:cNvSpPr>
            <a:spLocks/>
          </p:cNvSpPr>
          <p:nvPr/>
        </p:nvSpPr>
        <p:spPr bwMode="auto">
          <a:xfrm>
            <a:off x="2067223" y="6183436"/>
            <a:ext cx="4971188"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ea typeface="Gill Sans" pitchFamily="-1" charset="0"/>
                <a:cs typeface="Gill Sans" pitchFamily="-1" charset="0"/>
              </a:rPr>
              <a:t>Results in feasible partition placement</a:t>
            </a:r>
          </a:p>
        </p:txBody>
      </p:sp>
      <p:sp>
        <p:nvSpPr>
          <p:cNvPr id="65569" name="Rectangle 33"/>
          <p:cNvSpPr>
            <a:spLocks/>
          </p:cNvSpPr>
          <p:nvPr/>
        </p:nvSpPr>
        <p:spPr bwMode="auto">
          <a:xfrm>
            <a:off x="2514823" y="5376788"/>
            <a:ext cx="214313" cy="669727"/>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70" name="Rectangle 34"/>
          <p:cNvSpPr>
            <a:spLocks/>
          </p:cNvSpPr>
          <p:nvPr/>
        </p:nvSpPr>
        <p:spPr bwMode="auto">
          <a:xfrm>
            <a:off x="6438304" y="5045274"/>
            <a:ext cx="214313" cy="330398"/>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71" name="Rectangle 35"/>
          <p:cNvSpPr>
            <a:spLocks/>
          </p:cNvSpPr>
          <p:nvPr/>
        </p:nvSpPr>
        <p:spPr bwMode="auto">
          <a:xfrm>
            <a:off x="5697140" y="5429250"/>
            <a:ext cx="214313" cy="223242"/>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72" name="Rectangle 36"/>
          <p:cNvSpPr>
            <a:spLocks/>
          </p:cNvSpPr>
          <p:nvPr/>
        </p:nvSpPr>
        <p:spPr bwMode="auto">
          <a:xfrm>
            <a:off x="5697140" y="5643562"/>
            <a:ext cx="214313" cy="401836"/>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73" name="Rectangle 37"/>
          <p:cNvSpPr>
            <a:spLocks/>
          </p:cNvSpPr>
          <p:nvPr/>
        </p:nvSpPr>
        <p:spPr bwMode="auto">
          <a:xfrm>
            <a:off x="2518172" y="5045274"/>
            <a:ext cx="214313" cy="330398"/>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74" name="Rectangle 38"/>
          <p:cNvSpPr>
            <a:spLocks/>
          </p:cNvSpPr>
          <p:nvPr/>
        </p:nvSpPr>
        <p:spPr bwMode="auto">
          <a:xfrm>
            <a:off x="3232547" y="5643562"/>
            <a:ext cx="214313" cy="401836"/>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75" name="Rectangle 39"/>
          <p:cNvSpPr>
            <a:spLocks/>
          </p:cNvSpPr>
          <p:nvPr/>
        </p:nvSpPr>
        <p:spPr bwMode="auto">
          <a:xfrm>
            <a:off x="3232547" y="5420320"/>
            <a:ext cx="214313" cy="223242"/>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576" name="Rectangle 40"/>
          <p:cNvSpPr>
            <a:spLocks/>
          </p:cNvSpPr>
          <p:nvPr/>
        </p:nvSpPr>
        <p:spPr bwMode="auto">
          <a:xfrm>
            <a:off x="6438304" y="5375672"/>
            <a:ext cx="214313" cy="669727"/>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nvGrpSpPr>
          <p:cNvPr id="8" name="Group 47"/>
          <p:cNvGrpSpPr>
            <a:grpSpLocks/>
          </p:cNvGrpSpPr>
          <p:nvPr/>
        </p:nvGrpSpPr>
        <p:grpSpPr bwMode="auto">
          <a:xfrm>
            <a:off x="7518797" y="3884414"/>
            <a:ext cx="1204392" cy="535781"/>
            <a:chOff x="0" y="0"/>
            <a:chExt cx="1079" cy="480"/>
          </a:xfrm>
        </p:grpSpPr>
        <p:sp>
          <p:nvSpPr>
            <p:cNvPr id="65577" name="Oval 41"/>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9" name="Group 46"/>
            <p:cNvGrpSpPr>
              <a:grpSpLocks/>
            </p:cNvGrpSpPr>
            <p:nvPr/>
          </p:nvGrpSpPr>
          <p:grpSpPr bwMode="auto">
            <a:xfrm>
              <a:off x="760" y="37"/>
              <a:ext cx="319" cy="339"/>
              <a:chOff x="0" y="0"/>
              <a:chExt cx="319" cy="338"/>
            </a:xfrm>
          </p:grpSpPr>
          <p:sp>
            <p:nvSpPr>
              <p:cNvPr id="65578" name="Oval 42"/>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5579" name="Line 43"/>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65580" name="Line 44"/>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65581" name="Line 45"/>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grpSp>
        <p:nvGrpSpPr>
          <p:cNvPr id="10" name="Group 63"/>
          <p:cNvGrpSpPr>
            <a:grpSpLocks/>
          </p:cNvGrpSpPr>
          <p:nvPr/>
        </p:nvGrpSpPr>
        <p:grpSpPr bwMode="auto">
          <a:xfrm>
            <a:off x="7518797" y="4580930"/>
            <a:ext cx="1375172" cy="535781"/>
            <a:chOff x="0" y="0"/>
            <a:chExt cx="1232" cy="480"/>
          </a:xfrm>
        </p:grpSpPr>
        <p:sp>
          <p:nvSpPr>
            <p:cNvPr id="65584" name="Oval 48"/>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11" name="Group 52"/>
            <p:cNvGrpSpPr>
              <a:grpSpLocks/>
            </p:cNvGrpSpPr>
            <p:nvPr/>
          </p:nvGrpSpPr>
          <p:grpSpPr bwMode="auto">
            <a:xfrm>
              <a:off x="1032" y="8"/>
              <a:ext cx="120" cy="160"/>
              <a:chOff x="0" y="0"/>
              <a:chExt cx="120" cy="160"/>
            </a:xfrm>
          </p:grpSpPr>
          <p:sp>
            <p:nvSpPr>
              <p:cNvPr id="65585" name="Rectangle 49"/>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5586" name="Rectangle 50"/>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5587" name="Rectangle 51"/>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2" name="Group 56"/>
            <p:cNvGrpSpPr>
              <a:grpSpLocks/>
            </p:cNvGrpSpPr>
            <p:nvPr/>
          </p:nvGrpSpPr>
          <p:grpSpPr bwMode="auto">
            <a:xfrm>
              <a:off x="680" y="8"/>
              <a:ext cx="120" cy="160"/>
              <a:chOff x="0" y="0"/>
              <a:chExt cx="120" cy="160"/>
            </a:xfrm>
          </p:grpSpPr>
          <p:sp>
            <p:nvSpPr>
              <p:cNvPr id="65589" name="Rectangle 53"/>
              <p:cNvSpPr>
                <a:spLocks/>
              </p:cNvSpPr>
              <p:nvPr/>
            </p:nvSpPr>
            <p:spPr bwMode="auto">
              <a:xfrm>
                <a:off x="0" y="0"/>
                <a:ext cx="120" cy="160"/>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5590" name="Rectangle 54"/>
              <p:cNvSpPr>
                <a:spLocks/>
              </p:cNvSpPr>
              <p:nvPr/>
            </p:nvSpPr>
            <p:spPr bwMode="auto">
              <a:xfrm>
                <a:off x="0" y="42"/>
                <a:ext cx="120" cy="11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5591" name="Rectangle 55"/>
              <p:cNvSpPr>
                <a:spLocks/>
              </p:cNvSpPr>
              <p:nvPr/>
            </p:nvSpPr>
            <p:spPr bwMode="auto">
              <a:xfrm>
                <a:off x="0" y="85"/>
                <a:ext cx="120" cy="3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65593" name="Rectangle 57"/>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65594" name="Rectangle 58"/>
            <p:cNvSpPr>
              <a:spLocks/>
            </p:cNvSpPr>
            <p:nvPr/>
          </p:nvSpPr>
          <p:spPr bwMode="auto">
            <a:xfrm>
              <a:off x="992" y="288"/>
              <a:ext cx="80" cy="80"/>
            </a:xfrm>
            <a:prstGeom prst="rect">
              <a:avLst/>
            </a:prstGeom>
            <a:solidFill>
              <a:srgbClr val="262626"/>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65595" name="Rectangle 59"/>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5596" name="AutoShape 60"/>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5597" name="AutoShape 61"/>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5598" name="Rectangle 62"/>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3" name="Group 66"/>
          <p:cNvGrpSpPr>
            <a:grpSpLocks/>
          </p:cNvGrpSpPr>
          <p:nvPr/>
        </p:nvGrpSpPr>
        <p:grpSpPr bwMode="auto">
          <a:xfrm>
            <a:off x="7518797" y="3187899"/>
            <a:ext cx="1436563" cy="535781"/>
            <a:chOff x="0" y="0"/>
            <a:chExt cx="1287" cy="480"/>
          </a:xfrm>
        </p:grpSpPr>
        <p:sp>
          <p:nvSpPr>
            <p:cNvPr id="65600" name="Oval 64"/>
            <p:cNvSpPr>
              <a:spLocks/>
            </p:cNvSpPr>
            <p:nvPr/>
          </p:nvSpPr>
          <p:spPr bwMode="auto">
            <a:xfrm>
              <a:off x="0" y="0"/>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65601" name="Rectangle 65"/>
            <p:cNvSpPr>
              <a:spLocks/>
            </p:cNvSpPr>
            <p:nvPr/>
          </p:nvSpPr>
          <p:spPr bwMode="auto">
            <a:xfrm>
              <a:off x="575" y="92"/>
              <a:ext cx="712" cy="24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dirty="0">
                  <a:solidFill>
                    <a:srgbClr val="620101"/>
                  </a:solidFill>
                  <a:ea typeface="Gill Sans" pitchFamily="-1" charset="0"/>
                  <a:cs typeface="Gill Sans" pitchFamily="-1" charset="0"/>
                </a:rPr>
                <a:t>W</a:t>
              </a:r>
              <a:r>
                <a:rPr lang="en-US" baseline="-6000" dirty="0">
                  <a:solidFill>
                    <a:srgbClr val="620101"/>
                  </a:solidFill>
                  <a:ea typeface="Gill Sans" pitchFamily="-1" charset="0"/>
                  <a:cs typeface="Gill Sans" pitchFamily="-1" charset="0"/>
                </a:rPr>
                <a:t>A2</a:t>
              </a:r>
              <a:r>
                <a:rPr lang="en-US" dirty="0">
                  <a:ea typeface="Gill Sans" pitchFamily="-1" charset="0"/>
                  <a:cs typeface="Gill Sans" pitchFamily="-1" charset="0"/>
                </a:rPr>
                <a:t> </a:t>
              </a:r>
              <a:r>
                <a:rPr lang="en-US" dirty="0">
                  <a:solidFill>
                    <a:srgbClr val="859D1D"/>
                  </a:solidFill>
                  <a:ea typeface="Gill Sans" pitchFamily="-1" charset="0"/>
                  <a:cs typeface="Gill Sans" pitchFamily="-1" charset="0"/>
                </a:rPr>
                <a:t>W</a:t>
              </a:r>
              <a:r>
                <a:rPr lang="en-US" baseline="-6000" dirty="0">
                  <a:solidFill>
                    <a:srgbClr val="859D1D"/>
                  </a:solidFill>
                  <a:ea typeface="Gill Sans" pitchFamily="-1" charset="0"/>
                  <a:cs typeface="Gill Sans" pitchFamily="-1" charset="0"/>
                </a:rPr>
                <a:t>B2</a:t>
              </a:r>
            </a:p>
          </p:txBody>
        </p:sp>
      </p:grpSp>
      <p:sp>
        <p:nvSpPr>
          <p:cNvPr id="65603" name="AutoShape 67"/>
          <p:cNvSpPr>
            <a:spLocks/>
          </p:cNvSpPr>
          <p:nvPr/>
        </p:nvSpPr>
        <p:spPr bwMode="auto">
          <a:xfrm>
            <a:off x="210740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5604" name="AutoShape 68"/>
          <p:cNvSpPr>
            <a:spLocks/>
          </p:cNvSpPr>
          <p:nvPr/>
        </p:nvSpPr>
        <p:spPr bwMode="auto">
          <a:xfrm>
            <a:off x="7384851" y="2402086"/>
            <a:ext cx="1696641" cy="705445"/>
          </a:xfrm>
          <a:prstGeom prst="roundRect">
            <a:avLst>
              <a:gd name="adj" fmla="val 18986"/>
            </a:avLst>
          </a:prstGeom>
          <a:noFill/>
          <a:ln w="508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5605" name="Oval 69"/>
          <p:cNvSpPr>
            <a:spLocks/>
          </p:cNvSpPr>
          <p:nvPr/>
        </p:nvSpPr>
        <p:spPr bwMode="auto">
          <a:xfrm>
            <a:off x="4232672" y="3777258"/>
            <a:ext cx="759023" cy="759023"/>
          </a:xfrm>
          <a:prstGeom prst="ellipse">
            <a:avLst/>
          </a:prstGeom>
          <a:solidFill>
            <a:srgbClr val="FFFFFF">
              <a:alpha val="29999"/>
            </a:srgbClr>
          </a:solidFill>
          <a:ln w="63500" cap="flat">
            <a:solidFill>
              <a:srgbClr val="408000">
                <a:alpha val="29999"/>
              </a:srgbClr>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408000"/>
                </a:solidFill>
                <a:ea typeface="Gill Sans" pitchFamily="-1" charset="0"/>
                <a:cs typeface="Gill Sans" pitchFamily="-1" charset="0"/>
              </a:rPr>
              <a:t>RR</a:t>
            </a:r>
          </a:p>
        </p:txBody>
      </p:sp>
      <p:grpSp>
        <p:nvGrpSpPr>
          <p:cNvPr id="14" name="Group 72"/>
          <p:cNvGrpSpPr>
            <a:grpSpLocks/>
          </p:cNvGrpSpPr>
          <p:nvPr/>
        </p:nvGrpSpPr>
        <p:grpSpPr bwMode="auto">
          <a:xfrm>
            <a:off x="5509617" y="3857625"/>
            <a:ext cx="1285875" cy="1125141"/>
            <a:chOff x="0" y="0"/>
            <a:chExt cx="1152" cy="1008"/>
          </a:xfrm>
        </p:grpSpPr>
        <p:sp>
          <p:nvSpPr>
            <p:cNvPr id="65606" name="Rectangle 70"/>
            <p:cNvSpPr>
              <a:spLocks/>
            </p:cNvSpPr>
            <p:nvPr/>
          </p:nvSpPr>
          <p:spPr bwMode="auto">
            <a:xfrm>
              <a:off x="640" y="0"/>
              <a:ext cx="512" cy="1008"/>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5607" name="Rectangle 71"/>
            <p:cNvSpPr>
              <a:spLocks/>
            </p:cNvSpPr>
            <p:nvPr/>
          </p:nvSpPr>
          <p:spPr bwMode="auto">
            <a:xfrm>
              <a:off x="0" y="408"/>
              <a:ext cx="512" cy="6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grpSp>
      <p:cxnSp>
        <p:nvCxnSpPr>
          <p:cNvPr id="65609" name="AutoShape 73"/>
          <p:cNvCxnSpPr>
            <a:cxnSpLocks noChangeShapeType="1"/>
            <a:stCxn id="65611" idx="0"/>
            <a:endCxn id="65610" idx="0"/>
          </p:cNvCxnSpPr>
          <p:nvPr/>
        </p:nvCxnSpPr>
        <p:spPr bwMode="auto">
          <a:xfrm flipH="1">
            <a:off x="6148090" y="3455789"/>
            <a:ext cx="8930" cy="2085082"/>
          </a:xfrm>
          <a:prstGeom prst="straightConnector1">
            <a:avLst/>
          </a:prstGeom>
          <a:noFill/>
          <a:ln w="76200" cap="flat">
            <a:solidFill>
              <a:schemeClr val="tx1"/>
            </a:solidFill>
            <a:prstDash val="sysDot"/>
            <a:miter lim="800000"/>
            <a:headEnd type="stealth" w="med" len="med"/>
            <a:tailEnd type="stealth" w="med" len="med"/>
          </a:ln>
        </p:spPr>
      </p:cxnSp>
      <p:sp>
        <p:nvSpPr>
          <p:cNvPr id="65610" name="AutoShape 74"/>
          <p:cNvSpPr>
            <a:spLocks/>
          </p:cNvSpPr>
          <p:nvPr/>
        </p:nvSpPr>
        <p:spPr bwMode="auto">
          <a:xfrm>
            <a:off x="526851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nchor="ctr">
            <a:prstTxWarp prst="textNoShape">
              <a:avLst/>
            </a:prstTxWarp>
          </a:bodyPr>
          <a:lstStyle/>
          <a:p>
            <a:endParaRPr lang="en-US" sz="2500" dirty="0">
              <a:solidFill>
                <a:srgbClr val="0080FF"/>
              </a:solidFill>
              <a:ea typeface="Gill Sans" pitchFamily="-1" charset="0"/>
              <a:cs typeface="Gill Sans" pitchFamily="-1" charset="0"/>
            </a:endParaRPr>
          </a:p>
          <a:p>
            <a:endParaRPr lang="en-US" sz="2500" dirty="0">
              <a:solidFill>
                <a:srgbClr val="0080FF"/>
              </a:solidFill>
              <a:ea typeface="Gill Sans" pitchFamily="-1" charset="0"/>
              <a:cs typeface="Gill Sans" pitchFamily="-1" charset="0"/>
            </a:endParaRPr>
          </a:p>
        </p:txBody>
      </p:sp>
      <p:sp>
        <p:nvSpPr>
          <p:cNvPr id="65611" name="AutoShape 75"/>
          <p:cNvSpPr>
            <a:spLocks/>
          </p:cNvSpPr>
          <p:nvPr/>
        </p:nvSpPr>
        <p:spPr bwMode="auto">
          <a:xfrm>
            <a:off x="5366742" y="3187899"/>
            <a:ext cx="1580555" cy="535781"/>
          </a:xfrm>
          <a:prstGeom prst="roundRect">
            <a:avLst>
              <a:gd name="adj" fmla="val 25000"/>
            </a:avLst>
          </a:prstGeom>
          <a:noFill/>
          <a:ln w="63500" cap="flat">
            <a:solidFill>
              <a:srgbClr val="414141"/>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343434"/>
                </a:solidFill>
                <a:ea typeface="Gill Sans" pitchFamily="-1" charset="0"/>
                <a:cs typeface="Gill Sans" pitchFamily="-1" charset="0"/>
              </a:rPr>
              <a:t>Controller</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par>
                          <p:cTn id="10" fill="hold">
                            <p:stCondLst>
                              <p:cond delay="1000"/>
                            </p:stCondLst>
                            <p:childTnLst>
                              <p:par>
                                <p:cTn id="11" presetID="0" presetClass="exit" presetSubtype="0" fill="hold" nodeType="afterEffect">
                                  <p:stCondLst>
                                    <p:cond delay="0"/>
                                  </p:stCondLst>
                                  <p:childTnLst>
                                    <p:set>
                                      <p:cBhvr>
                                        <p:cTn id="12" dur="1" fill="hold">
                                          <p:stCondLst>
                                            <p:cond delay="499"/>
                                          </p:stCondLst>
                                        </p:cTn>
                                        <p:tgtEl>
                                          <p:spTgt spid="2"/>
                                        </p:tgtEl>
                                        <p:attrNameLst>
                                          <p:attrName>style.visibility</p:attrName>
                                        </p:attrNameLst>
                                      </p:cBhvr>
                                      <p:to>
                                        <p:strVal val="hidden"/>
                                      </p:to>
                                    </p:set>
                                  </p:childTnLst>
                                </p:cTn>
                              </p:par>
                            </p:childTnLst>
                          </p:cTn>
                        </p:par>
                        <p:par>
                          <p:cTn id="13" fill="hold">
                            <p:stCondLst>
                              <p:cond delay="1500"/>
                            </p:stCondLst>
                            <p:childTnLst>
                              <p:par>
                                <p:cTn id="14" presetID="0" presetClass="exit" presetSubtype="0" fill="hold" nodeType="afterEffect">
                                  <p:stCondLst>
                                    <p:cond delay="0"/>
                                  </p:stCondLst>
                                  <p:childTnLst>
                                    <p:set>
                                      <p:cBhvr>
                                        <p:cTn id="15" dur="1" fill="hold">
                                          <p:stCondLst>
                                            <p:cond delay="499"/>
                                          </p:stCondLst>
                                        </p:cTn>
                                        <p:tgtEl>
                                          <p:spTgt spid="3"/>
                                        </p:tgtEl>
                                        <p:attrNameLst>
                                          <p:attrName>style.visibility</p:attrName>
                                        </p:attrNameLst>
                                      </p:cBhvr>
                                      <p:to>
                                        <p:strVal val="hidden"/>
                                      </p:to>
                                    </p:set>
                                  </p:childTnLst>
                                </p:cTn>
                              </p:par>
                            </p:childTnLst>
                          </p:cTn>
                        </p:par>
                        <p:par>
                          <p:cTn id="16" fill="hold">
                            <p:stCondLst>
                              <p:cond delay="2000"/>
                            </p:stCondLst>
                            <p:childTnLst>
                              <p:par>
                                <p:cTn id="17" presetID="0" presetClass="exit" presetSubtype="0" fill="hold" grpId="0" nodeType="afterEffect">
                                  <p:stCondLst>
                                    <p:cond delay="0"/>
                                  </p:stCondLst>
                                  <p:childTnLst>
                                    <p:set>
                                      <p:cBhvr>
                                        <p:cTn id="18" dur="1" fill="hold">
                                          <p:stCondLst>
                                            <p:cond delay="499"/>
                                          </p:stCondLst>
                                        </p:cTn>
                                        <p:tgtEl>
                                          <p:spTgt spid="655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6" grpId="0" animBg="1"/>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 name="Slide Number Placeholder 3"/>
          <p:cNvSpPr>
            <a:spLocks noGrp="1"/>
          </p:cNvSpPr>
          <p:nvPr>
            <p:ph type="sldNum" sz="quarter" idx="10"/>
          </p:nvPr>
        </p:nvSpPr>
        <p:spPr/>
        <p:txBody>
          <a:bodyPr/>
          <a:lstStyle/>
          <a:p>
            <a:fld id="{B93BDCDD-7C69-5D47-9A4A-4C0CCF5522A4}" type="slidenum">
              <a:rPr lang="en-US"/>
              <a:pPr/>
              <a:t>18</a:t>
            </a:fld>
            <a:endParaRPr lang="en-US"/>
          </a:p>
        </p:txBody>
      </p:sp>
      <p:sp>
        <p:nvSpPr>
          <p:cNvPr id="67585" name="AutoShape 1"/>
          <p:cNvSpPr>
            <a:spLocks/>
          </p:cNvSpPr>
          <p:nvPr/>
        </p:nvSpPr>
        <p:spPr bwMode="auto">
          <a:xfrm>
            <a:off x="526851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nchor="ctr">
            <a:prstTxWarp prst="textNoShape">
              <a:avLst/>
            </a:prstTxWarp>
          </a:bodyPr>
          <a:lstStyle/>
          <a:p>
            <a:endParaRPr lang="en-US" sz="2500" dirty="0">
              <a:solidFill>
                <a:srgbClr val="0080FF"/>
              </a:solidFill>
              <a:ea typeface="Gill Sans" pitchFamily="-1" charset="0"/>
              <a:cs typeface="Gill Sans" pitchFamily="-1" charset="0"/>
            </a:endParaRPr>
          </a:p>
          <a:p>
            <a:endParaRPr lang="en-US" sz="2500" dirty="0">
              <a:solidFill>
                <a:srgbClr val="0080FF"/>
              </a:solidFill>
              <a:ea typeface="Gill Sans" pitchFamily="-1" charset="0"/>
              <a:cs typeface="Gill Sans" pitchFamily="-1" charset="0"/>
            </a:endParaRPr>
          </a:p>
        </p:txBody>
      </p:sp>
      <p:sp>
        <p:nvSpPr>
          <p:cNvPr id="67586" name="AutoShape 2"/>
          <p:cNvSpPr>
            <a:spLocks/>
          </p:cNvSpPr>
          <p:nvPr/>
        </p:nvSpPr>
        <p:spPr bwMode="auto">
          <a:xfrm>
            <a:off x="5366742" y="3187899"/>
            <a:ext cx="1580555" cy="535781"/>
          </a:xfrm>
          <a:prstGeom prst="roundRect">
            <a:avLst>
              <a:gd name="adj" fmla="val 25000"/>
            </a:avLst>
          </a:prstGeom>
          <a:noFill/>
          <a:ln w="63500" cap="flat">
            <a:solidFill>
              <a:srgbClr val="414141"/>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343434"/>
                </a:solidFill>
                <a:ea typeface="Gill Sans" pitchFamily="-1" charset="0"/>
                <a:cs typeface="Gill Sans" pitchFamily="-1" charset="0"/>
              </a:rPr>
              <a:t>Controller</a:t>
            </a:r>
          </a:p>
        </p:txBody>
      </p:sp>
      <p:sp>
        <p:nvSpPr>
          <p:cNvPr id="67587" name="Rectangle 3"/>
          <p:cNvSpPr>
            <a:spLocks/>
          </p:cNvSpPr>
          <p:nvPr/>
        </p:nvSpPr>
        <p:spPr bwMode="auto">
          <a:xfrm>
            <a:off x="3062883" y="4080867"/>
            <a:ext cx="571500" cy="241102"/>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7588" name="Rectangle 4"/>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err="1">
                <a:ea typeface="Gill Sans" pitchFamily="-1" charset="0"/>
                <a:cs typeface="Gill Sans" pitchFamily="-1" charset="0"/>
              </a:rPr>
              <a:t>Strawman</a:t>
            </a:r>
            <a:r>
              <a:rPr lang="en-US" sz="3400" dirty="0">
                <a:ea typeface="Gill Sans" pitchFamily="-1" charset="0"/>
                <a:cs typeface="Gill Sans" pitchFamily="-1" charset="0"/>
              </a:rPr>
              <a:t>: Allocate Local Weights Evenly</a:t>
            </a:r>
          </a:p>
        </p:txBody>
      </p:sp>
      <p:grpSp>
        <p:nvGrpSpPr>
          <p:cNvPr id="2" name="Group 7"/>
          <p:cNvGrpSpPr>
            <a:grpSpLocks/>
          </p:cNvGrpSpPr>
          <p:nvPr/>
        </p:nvGrpSpPr>
        <p:grpSpPr bwMode="auto">
          <a:xfrm>
            <a:off x="5509617" y="3857625"/>
            <a:ext cx="1285875" cy="1134070"/>
            <a:chOff x="0" y="0"/>
            <a:chExt cx="1152" cy="1016"/>
          </a:xfrm>
        </p:grpSpPr>
        <p:sp>
          <p:nvSpPr>
            <p:cNvPr id="67589" name="Rectangle 5"/>
            <p:cNvSpPr>
              <a:spLocks/>
            </p:cNvSpPr>
            <p:nvPr/>
          </p:nvSpPr>
          <p:spPr bwMode="auto">
            <a:xfrm>
              <a:off x="640" y="0"/>
              <a:ext cx="512" cy="1008"/>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7590" name="Rectangle 6"/>
            <p:cNvSpPr>
              <a:spLocks/>
            </p:cNvSpPr>
            <p:nvPr/>
          </p:nvSpPr>
          <p:spPr bwMode="auto">
            <a:xfrm>
              <a:off x="0" y="416"/>
              <a:ext cx="512" cy="6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grpSp>
      <p:grpSp>
        <p:nvGrpSpPr>
          <p:cNvPr id="3" name="Group 10"/>
          <p:cNvGrpSpPr>
            <a:grpSpLocks/>
          </p:cNvGrpSpPr>
          <p:nvPr/>
        </p:nvGrpSpPr>
        <p:grpSpPr bwMode="auto">
          <a:xfrm>
            <a:off x="2348508" y="3857625"/>
            <a:ext cx="1285875" cy="1125141"/>
            <a:chOff x="0" y="0"/>
            <a:chExt cx="1152" cy="1008"/>
          </a:xfrm>
        </p:grpSpPr>
        <p:sp>
          <p:nvSpPr>
            <p:cNvPr id="67592" name="Rectangle 8"/>
            <p:cNvSpPr>
              <a:spLocks/>
            </p:cNvSpPr>
            <p:nvPr/>
          </p:nvSpPr>
          <p:spPr bwMode="auto">
            <a:xfrm>
              <a:off x="0" y="0"/>
              <a:ext cx="512" cy="1008"/>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7593" name="Rectangle 9"/>
            <p:cNvSpPr>
              <a:spLocks/>
            </p:cNvSpPr>
            <p:nvPr/>
          </p:nvSpPr>
          <p:spPr bwMode="auto">
            <a:xfrm>
              <a:off x="640" y="408"/>
              <a:ext cx="512" cy="60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67595" name="Rectangle 11"/>
          <p:cNvSpPr>
            <a:spLocks/>
          </p:cNvSpPr>
          <p:nvPr/>
        </p:nvSpPr>
        <p:spPr bwMode="auto">
          <a:xfrm>
            <a:off x="2348508" y="3857625"/>
            <a:ext cx="571500" cy="241102"/>
          </a:xfrm>
          <a:prstGeom prst="rect">
            <a:avLst/>
          </a:prstGeom>
          <a:solidFill>
            <a:srgbClr val="41414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7596" name="Line 12"/>
          <p:cNvSpPr>
            <a:spLocks noChangeShapeType="1"/>
          </p:cNvSpPr>
          <p:nvPr/>
        </p:nvSpPr>
        <p:spPr bwMode="auto">
          <a:xfrm>
            <a:off x="5250657" y="4096494"/>
            <a:ext cx="1802681" cy="0"/>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67597" name="Rectangle 13"/>
          <p:cNvSpPr>
            <a:spLocks/>
          </p:cNvSpPr>
          <p:nvPr/>
        </p:nvSpPr>
        <p:spPr bwMode="auto">
          <a:xfrm>
            <a:off x="2366367" y="5376058"/>
            <a:ext cx="1082502"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A1 </a:t>
            </a:r>
            <a:r>
              <a:rPr lang="en-US" sz="2200" baseline="-6000" dirty="0">
                <a:ea typeface="Gill Sans" pitchFamily="-1" charset="0"/>
                <a:cs typeface="Gill Sans" pitchFamily="-1" charset="0"/>
              </a:rPr>
              <a:t>=</a:t>
            </a:r>
            <a:r>
              <a:rPr lang="en-US" sz="2200" baseline="-6000" dirty="0">
                <a:solidFill>
                  <a:srgbClr val="620101"/>
                </a:solidFill>
                <a:ea typeface="Gill Sans" pitchFamily="-1" charset="0"/>
                <a:cs typeface="Gill Sans" pitchFamily="-1" charset="0"/>
              </a:rPr>
              <a: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B1</a:t>
            </a:r>
          </a:p>
        </p:txBody>
      </p:sp>
      <p:sp>
        <p:nvSpPr>
          <p:cNvPr id="67598" name="Rectangle 14"/>
          <p:cNvSpPr>
            <a:spLocks/>
          </p:cNvSpPr>
          <p:nvPr/>
        </p:nvSpPr>
        <p:spPr bwMode="auto">
          <a:xfrm>
            <a:off x="5527477" y="5376058"/>
            <a:ext cx="1082502"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A2 </a:t>
            </a:r>
            <a:r>
              <a:rPr lang="en-US" sz="2200" baseline="-6000" dirty="0">
                <a:ea typeface="Gill Sans" pitchFamily="-1" charset="0"/>
                <a:cs typeface="Gill Sans" pitchFamily="-1" charset="0"/>
              </a:rPr>
              <a:t>=</a:t>
            </a:r>
            <a:r>
              <a:rPr lang="en-US" sz="2200" baseline="-6000" dirty="0">
                <a:solidFill>
                  <a:srgbClr val="620101"/>
                </a:solidFill>
                <a:ea typeface="Gill Sans" pitchFamily="-1" charset="0"/>
                <a:cs typeface="Gill Sans" pitchFamily="-1" charset="0"/>
              </a:rPr>
              <a: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B2</a:t>
            </a:r>
          </a:p>
        </p:txBody>
      </p:sp>
      <p:sp>
        <p:nvSpPr>
          <p:cNvPr id="67599" name="Rectangle 15"/>
          <p:cNvSpPr>
            <a:spLocks/>
          </p:cNvSpPr>
          <p:nvPr/>
        </p:nvSpPr>
        <p:spPr bwMode="auto">
          <a:xfrm>
            <a:off x="6223992" y="3411141"/>
            <a:ext cx="571500" cy="446484"/>
          </a:xfrm>
          <a:prstGeom prst="rect">
            <a:avLst/>
          </a:prstGeom>
          <a:solidFill>
            <a:srgbClr val="41414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7600" name="Rectangle 16"/>
          <p:cNvSpPr>
            <a:spLocks/>
          </p:cNvSpPr>
          <p:nvPr/>
        </p:nvSpPr>
        <p:spPr bwMode="auto">
          <a:xfrm>
            <a:off x="9559231" y="3326606"/>
            <a:ext cx="965559" cy="615553"/>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excessive</a:t>
            </a:r>
          </a:p>
          <a:p>
            <a:r>
              <a:rPr lang="en-US" sz="2000" dirty="0">
                <a:ea typeface="Gill Sans" pitchFamily="-1" charset="0"/>
                <a:cs typeface="Gill Sans" pitchFamily="-1" charset="0"/>
              </a:rPr>
              <a:t>demand</a:t>
            </a:r>
          </a:p>
        </p:txBody>
      </p:sp>
      <p:sp>
        <p:nvSpPr>
          <p:cNvPr id="67601" name="Line 17"/>
          <p:cNvSpPr>
            <a:spLocks noChangeShapeType="1"/>
          </p:cNvSpPr>
          <p:nvPr/>
        </p:nvSpPr>
        <p:spPr bwMode="auto">
          <a:xfrm>
            <a:off x="2089547" y="4098727"/>
            <a:ext cx="1802681" cy="0"/>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67602" name="AutoShape 18"/>
          <p:cNvSpPr>
            <a:spLocks/>
          </p:cNvSpPr>
          <p:nvPr/>
        </p:nvSpPr>
        <p:spPr bwMode="auto">
          <a:xfrm>
            <a:off x="2196703" y="1839516"/>
            <a:ext cx="1580555" cy="875109"/>
          </a:xfrm>
          <a:prstGeom prst="roundRect">
            <a:avLst>
              <a:gd name="adj" fmla="val 15306"/>
            </a:avLst>
          </a:prstGeom>
          <a:solidFill>
            <a:srgbClr val="FFFFFF">
              <a:alpha val="29999"/>
            </a:srgbClr>
          </a:solidFill>
          <a:ln w="63500" cap="flat">
            <a:solidFill>
              <a:srgbClr val="620101">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620101"/>
                </a:solidFill>
                <a:ea typeface="Gill Sans" pitchFamily="-1" charset="0"/>
                <a:cs typeface="Gill Sans" pitchFamily="-1" charset="0"/>
              </a:rPr>
              <a:t>Tenant A</a:t>
            </a:r>
          </a:p>
        </p:txBody>
      </p:sp>
      <p:sp>
        <p:nvSpPr>
          <p:cNvPr id="67603" name="AutoShape 19"/>
          <p:cNvSpPr>
            <a:spLocks/>
          </p:cNvSpPr>
          <p:nvPr/>
        </p:nvSpPr>
        <p:spPr bwMode="auto">
          <a:xfrm>
            <a:off x="5375672" y="1866305"/>
            <a:ext cx="1580555" cy="875109"/>
          </a:xfrm>
          <a:prstGeom prst="roundRect">
            <a:avLst>
              <a:gd name="adj" fmla="val 15306"/>
            </a:avLst>
          </a:prstGeom>
          <a:solidFill>
            <a:srgbClr val="FFFFFF">
              <a:alpha val="29999"/>
            </a:srgbClr>
          </a:solidFill>
          <a:ln w="63500" cap="flat">
            <a:solidFill>
              <a:srgbClr val="96A430">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Tenant B</a:t>
            </a:r>
          </a:p>
        </p:txBody>
      </p:sp>
      <p:sp>
        <p:nvSpPr>
          <p:cNvPr id="67604" name="Rectangle 20"/>
          <p:cNvSpPr>
            <a:spLocks/>
          </p:cNvSpPr>
          <p:nvPr/>
        </p:nvSpPr>
        <p:spPr bwMode="auto">
          <a:xfrm>
            <a:off x="2402086"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7605" name="Rectangle 21"/>
          <p:cNvSpPr>
            <a:spLocks/>
          </p:cNvSpPr>
          <p:nvPr/>
        </p:nvSpPr>
        <p:spPr bwMode="auto">
          <a:xfrm>
            <a:off x="2821781"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7606" name="Rectangle 22"/>
          <p:cNvSpPr>
            <a:spLocks/>
          </p:cNvSpPr>
          <p:nvPr/>
        </p:nvSpPr>
        <p:spPr bwMode="auto">
          <a:xfrm>
            <a:off x="3241477"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7607" name="Rectangle 23"/>
          <p:cNvSpPr>
            <a:spLocks/>
          </p:cNvSpPr>
          <p:nvPr/>
        </p:nvSpPr>
        <p:spPr bwMode="auto">
          <a:xfrm>
            <a:off x="5581055"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7608" name="Rectangle 24"/>
          <p:cNvSpPr>
            <a:spLocks/>
          </p:cNvSpPr>
          <p:nvPr/>
        </p:nvSpPr>
        <p:spPr bwMode="auto">
          <a:xfrm>
            <a:off x="6000750"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7609" name="Rectangle 25"/>
          <p:cNvSpPr>
            <a:spLocks/>
          </p:cNvSpPr>
          <p:nvPr/>
        </p:nvSpPr>
        <p:spPr bwMode="auto">
          <a:xfrm>
            <a:off x="6420446"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7610" name="Rectangle 26"/>
          <p:cNvSpPr>
            <a:spLocks/>
          </p:cNvSpPr>
          <p:nvPr/>
        </p:nvSpPr>
        <p:spPr bwMode="auto">
          <a:xfrm>
            <a:off x="2329533" y="1406336"/>
            <a:ext cx="758884"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620101"/>
                </a:solidFill>
                <a:ea typeface="Gill Sans" pitchFamily="-1" charset="0"/>
                <a:cs typeface="Gill Sans" pitchFamily="-1" charset="0"/>
              </a:rPr>
              <a:t>Weight</a:t>
            </a:r>
            <a:r>
              <a:rPr lang="en-US" baseline="-6000">
                <a:solidFill>
                  <a:srgbClr val="620101"/>
                </a:solidFill>
                <a:ea typeface="Gill Sans" pitchFamily="-1" charset="0"/>
                <a:cs typeface="Gill Sans" pitchFamily="-1" charset="0"/>
              </a:rPr>
              <a:t>A</a:t>
            </a:r>
            <a:r>
              <a:rPr lang="en-US">
                <a:solidFill>
                  <a:srgbClr val="620101"/>
                </a:solidFill>
                <a:ea typeface="Gill Sans" pitchFamily="-1" charset="0"/>
                <a:cs typeface="Gill Sans" pitchFamily="-1" charset="0"/>
              </a:rPr>
              <a:t> </a:t>
            </a:r>
          </a:p>
        </p:txBody>
      </p:sp>
      <p:sp>
        <p:nvSpPr>
          <p:cNvPr id="67611" name="Rectangle 27"/>
          <p:cNvSpPr>
            <a:spLocks/>
          </p:cNvSpPr>
          <p:nvPr/>
        </p:nvSpPr>
        <p:spPr bwMode="auto">
          <a:xfrm>
            <a:off x="5495107" y="1433126"/>
            <a:ext cx="753549"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859D1D"/>
                </a:solidFill>
                <a:ea typeface="Gill Sans" pitchFamily="-1" charset="0"/>
                <a:cs typeface="Gill Sans" pitchFamily="-1" charset="0"/>
              </a:rPr>
              <a:t>Weight</a:t>
            </a:r>
            <a:r>
              <a:rPr lang="en-US" baseline="-6000">
                <a:solidFill>
                  <a:srgbClr val="859D1D"/>
                </a:solidFill>
                <a:ea typeface="Gill Sans" pitchFamily="-1" charset="0"/>
                <a:cs typeface="Gill Sans" pitchFamily="-1" charset="0"/>
              </a:rPr>
              <a:t>B</a:t>
            </a:r>
            <a:r>
              <a:rPr lang="en-US">
                <a:solidFill>
                  <a:srgbClr val="859D1D"/>
                </a:solidFill>
                <a:ea typeface="Gill Sans" pitchFamily="-1" charset="0"/>
                <a:cs typeface="Gill Sans" pitchFamily="-1" charset="0"/>
              </a:rPr>
              <a:t> </a:t>
            </a:r>
          </a:p>
        </p:txBody>
      </p:sp>
      <p:grpSp>
        <p:nvGrpSpPr>
          <p:cNvPr id="4" name="Group 34"/>
          <p:cNvGrpSpPr>
            <a:grpSpLocks/>
          </p:cNvGrpSpPr>
          <p:nvPr/>
        </p:nvGrpSpPr>
        <p:grpSpPr bwMode="auto">
          <a:xfrm>
            <a:off x="7518797" y="2491383"/>
            <a:ext cx="1428750" cy="535781"/>
            <a:chOff x="0" y="0"/>
            <a:chExt cx="1280" cy="480"/>
          </a:xfrm>
        </p:grpSpPr>
        <p:grpSp>
          <p:nvGrpSpPr>
            <p:cNvPr id="5" name="Group 32"/>
            <p:cNvGrpSpPr>
              <a:grpSpLocks/>
            </p:cNvGrpSpPr>
            <p:nvPr/>
          </p:nvGrpSpPr>
          <p:grpSpPr bwMode="auto">
            <a:xfrm>
              <a:off x="560" y="96"/>
              <a:ext cx="720" cy="320"/>
              <a:chOff x="0" y="0"/>
              <a:chExt cx="720" cy="320"/>
            </a:xfrm>
          </p:grpSpPr>
          <p:sp>
            <p:nvSpPr>
              <p:cNvPr id="67612" name="Rectangle 28"/>
              <p:cNvSpPr>
                <a:spLocks/>
              </p:cNvSpPr>
              <p:nvPr/>
            </p:nvSpPr>
            <p:spPr bwMode="auto">
              <a:xfrm>
                <a:off x="200" y="200"/>
                <a:ext cx="120" cy="12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7613" name="Rectangle 29"/>
              <p:cNvSpPr>
                <a:spLocks/>
              </p:cNvSpPr>
              <p:nvPr/>
            </p:nvSpPr>
            <p:spPr bwMode="auto">
              <a:xfrm>
                <a:off x="0" y="120"/>
                <a:ext cx="120" cy="2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7614" name="Rectangle 30"/>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7615" name="Rectangle 31"/>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67617" name="Oval 33"/>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grpSp>
        <p:nvGrpSpPr>
          <p:cNvPr id="6" name="Group 37"/>
          <p:cNvGrpSpPr>
            <a:grpSpLocks/>
          </p:cNvGrpSpPr>
          <p:nvPr/>
        </p:nvGrpSpPr>
        <p:grpSpPr bwMode="auto">
          <a:xfrm>
            <a:off x="7518797" y="3187899"/>
            <a:ext cx="1436563" cy="535781"/>
            <a:chOff x="0" y="0"/>
            <a:chExt cx="1287" cy="480"/>
          </a:xfrm>
        </p:grpSpPr>
        <p:sp>
          <p:nvSpPr>
            <p:cNvPr id="67619" name="Oval 35"/>
            <p:cNvSpPr>
              <a:spLocks/>
            </p:cNvSpPr>
            <p:nvPr/>
          </p:nvSpPr>
          <p:spPr bwMode="auto">
            <a:xfrm>
              <a:off x="0" y="0"/>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67620" name="Rectangle 36"/>
            <p:cNvSpPr>
              <a:spLocks/>
            </p:cNvSpPr>
            <p:nvPr/>
          </p:nvSpPr>
          <p:spPr bwMode="auto">
            <a:xfrm>
              <a:off x="575" y="92"/>
              <a:ext cx="712" cy="24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dirty="0">
                  <a:solidFill>
                    <a:srgbClr val="620101"/>
                  </a:solidFill>
                  <a:ea typeface="Gill Sans" pitchFamily="-1" charset="0"/>
                  <a:cs typeface="Gill Sans" pitchFamily="-1" charset="0"/>
                </a:rPr>
                <a:t>W</a:t>
              </a:r>
              <a:r>
                <a:rPr lang="en-US" baseline="-6000" dirty="0">
                  <a:solidFill>
                    <a:srgbClr val="620101"/>
                  </a:solidFill>
                  <a:ea typeface="Gill Sans" pitchFamily="-1" charset="0"/>
                  <a:cs typeface="Gill Sans" pitchFamily="-1" charset="0"/>
                </a:rPr>
                <a:t>A2</a:t>
              </a:r>
              <a:r>
                <a:rPr lang="en-US" dirty="0">
                  <a:ea typeface="Gill Sans" pitchFamily="-1" charset="0"/>
                  <a:cs typeface="Gill Sans" pitchFamily="-1" charset="0"/>
                </a:rPr>
                <a:t> </a:t>
              </a:r>
              <a:r>
                <a:rPr lang="en-US" dirty="0">
                  <a:solidFill>
                    <a:srgbClr val="859D1D"/>
                  </a:solidFill>
                  <a:ea typeface="Gill Sans" pitchFamily="-1" charset="0"/>
                  <a:cs typeface="Gill Sans" pitchFamily="-1" charset="0"/>
                </a:rPr>
                <a:t>W</a:t>
              </a:r>
              <a:r>
                <a:rPr lang="en-US" baseline="-6000" dirty="0">
                  <a:solidFill>
                    <a:srgbClr val="859D1D"/>
                  </a:solidFill>
                  <a:ea typeface="Gill Sans" pitchFamily="-1" charset="0"/>
                  <a:cs typeface="Gill Sans" pitchFamily="-1" charset="0"/>
                </a:rPr>
                <a:t>B2</a:t>
              </a:r>
            </a:p>
          </p:txBody>
        </p:sp>
      </p:grpSp>
      <p:sp>
        <p:nvSpPr>
          <p:cNvPr id="67622" name="AutoShape 38"/>
          <p:cNvSpPr>
            <a:spLocks/>
          </p:cNvSpPr>
          <p:nvPr/>
        </p:nvSpPr>
        <p:spPr bwMode="auto">
          <a:xfrm>
            <a:off x="7384851" y="3098602"/>
            <a:ext cx="1696641" cy="705445"/>
          </a:xfrm>
          <a:prstGeom prst="roundRect">
            <a:avLst>
              <a:gd name="adj" fmla="val 18986"/>
            </a:avLst>
          </a:prstGeom>
          <a:noFill/>
          <a:ln w="508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7623" name="AutoShape 39"/>
          <p:cNvSpPr>
            <a:spLocks/>
          </p:cNvSpPr>
          <p:nvPr/>
        </p:nvSpPr>
        <p:spPr bwMode="auto">
          <a:xfrm>
            <a:off x="210740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7624" name="Oval 40"/>
          <p:cNvSpPr>
            <a:spLocks/>
          </p:cNvSpPr>
          <p:nvPr/>
        </p:nvSpPr>
        <p:spPr bwMode="auto">
          <a:xfrm>
            <a:off x="4232672" y="3777258"/>
            <a:ext cx="759023" cy="759023"/>
          </a:xfrm>
          <a:prstGeom prst="ellipse">
            <a:avLst/>
          </a:prstGeom>
          <a:solidFill>
            <a:srgbClr val="FFFFFF">
              <a:alpha val="29999"/>
            </a:srgbClr>
          </a:solidFill>
          <a:ln w="63500" cap="flat">
            <a:solidFill>
              <a:srgbClr val="408000">
                <a:alpha val="29999"/>
              </a:srgbClr>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408000"/>
                </a:solidFill>
                <a:ea typeface="Gill Sans" pitchFamily="-1" charset="0"/>
                <a:cs typeface="Gill Sans" pitchFamily="-1" charset="0"/>
              </a:rPr>
              <a:t>RR</a:t>
            </a:r>
          </a:p>
        </p:txBody>
      </p:sp>
      <p:grpSp>
        <p:nvGrpSpPr>
          <p:cNvPr id="7" name="Group 47"/>
          <p:cNvGrpSpPr>
            <a:grpSpLocks/>
          </p:cNvGrpSpPr>
          <p:nvPr/>
        </p:nvGrpSpPr>
        <p:grpSpPr bwMode="auto">
          <a:xfrm>
            <a:off x="7518797" y="3884414"/>
            <a:ext cx="1204392" cy="535781"/>
            <a:chOff x="0" y="0"/>
            <a:chExt cx="1079" cy="480"/>
          </a:xfrm>
        </p:grpSpPr>
        <p:sp>
          <p:nvSpPr>
            <p:cNvPr id="67625" name="Oval 41"/>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8" name="Group 46"/>
            <p:cNvGrpSpPr>
              <a:grpSpLocks/>
            </p:cNvGrpSpPr>
            <p:nvPr/>
          </p:nvGrpSpPr>
          <p:grpSpPr bwMode="auto">
            <a:xfrm>
              <a:off x="760" y="37"/>
              <a:ext cx="319" cy="339"/>
              <a:chOff x="0" y="0"/>
              <a:chExt cx="319" cy="338"/>
            </a:xfrm>
          </p:grpSpPr>
          <p:sp>
            <p:nvSpPr>
              <p:cNvPr id="67626" name="Oval 42"/>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7627" name="Line 43"/>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67628" name="Line 44"/>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67629" name="Line 45"/>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grpSp>
        <p:nvGrpSpPr>
          <p:cNvPr id="9" name="Group 63"/>
          <p:cNvGrpSpPr>
            <a:grpSpLocks/>
          </p:cNvGrpSpPr>
          <p:nvPr/>
        </p:nvGrpSpPr>
        <p:grpSpPr bwMode="auto">
          <a:xfrm>
            <a:off x="7518797" y="4580930"/>
            <a:ext cx="1375172" cy="535781"/>
            <a:chOff x="0" y="0"/>
            <a:chExt cx="1232" cy="480"/>
          </a:xfrm>
        </p:grpSpPr>
        <p:sp>
          <p:nvSpPr>
            <p:cNvPr id="67632" name="Oval 48"/>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10" name="Group 52"/>
            <p:cNvGrpSpPr>
              <a:grpSpLocks/>
            </p:cNvGrpSpPr>
            <p:nvPr/>
          </p:nvGrpSpPr>
          <p:grpSpPr bwMode="auto">
            <a:xfrm>
              <a:off x="1032" y="8"/>
              <a:ext cx="120" cy="160"/>
              <a:chOff x="0" y="0"/>
              <a:chExt cx="120" cy="160"/>
            </a:xfrm>
          </p:grpSpPr>
          <p:sp>
            <p:nvSpPr>
              <p:cNvPr id="67633" name="Rectangle 49"/>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7634" name="Rectangle 50"/>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7635" name="Rectangle 51"/>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1" name="Group 56"/>
            <p:cNvGrpSpPr>
              <a:grpSpLocks/>
            </p:cNvGrpSpPr>
            <p:nvPr/>
          </p:nvGrpSpPr>
          <p:grpSpPr bwMode="auto">
            <a:xfrm>
              <a:off x="680" y="8"/>
              <a:ext cx="120" cy="160"/>
              <a:chOff x="0" y="0"/>
              <a:chExt cx="120" cy="160"/>
            </a:xfrm>
          </p:grpSpPr>
          <p:sp>
            <p:nvSpPr>
              <p:cNvPr id="67637" name="Rectangle 53"/>
              <p:cNvSpPr>
                <a:spLocks/>
              </p:cNvSpPr>
              <p:nvPr/>
            </p:nvSpPr>
            <p:spPr bwMode="auto">
              <a:xfrm>
                <a:off x="0" y="0"/>
                <a:ext cx="120" cy="160"/>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7638" name="Rectangle 54"/>
              <p:cNvSpPr>
                <a:spLocks/>
              </p:cNvSpPr>
              <p:nvPr/>
            </p:nvSpPr>
            <p:spPr bwMode="auto">
              <a:xfrm>
                <a:off x="0" y="42"/>
                <a:ext cx="120" cy="11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7639" name="Rectangle 55"/>
              <p:cNvSpPr>
                <a:spLocks/>
              </p:cNvSpPr>
              <p:nvPr/>
            </p:nvSpPr>
            <p:spPr bwMode="auto">
              <a:xfrm>
                <a:off x="0" y="85"/>
                <a:ext cx="120" cy="3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67641" name="Rectangle 57"/>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67642" name="Rectangle 58"/>
            <p:cNvSpPr>
              <a:spLocks/>
            </p:cNvSpPr>
            <p:nvPr/>
          </p:nvSpPr>
          <p:spPr bwMode="auto">
            <a:xfrm>
              <a:off x="992" y="288"/>
              <a:ext cx="80" cy="80"/>
            </a:xfrm>
            <a:prstGeom prst="rect">
              <a:avLst/>
            </a:prstGeom>
            <a:solidFill>
              <a:srgbClr val="262626"/>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67643" name="Rectangle 59"/>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7644" name="AutoShape 60"/>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7645" name="AutoShape 61"/>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7646" name="Rectangle 62"/>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67648" name="Rectangle 64"/>
          <p:cNvSpPr>
            <a:spLocks/>
          </p:cNvSpPr>
          <p:nvPr/>
        </p:nvSpPr>
        <p:spPr bwMode="auto">
          <a:xfrm>
            <a:off x="1992437" y="3507283"/>
            <a:ext cx="1214275"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Overloaded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wipe(down)">
                                      <p:cBhvr>
                                        <p:cTn id="7" dur="500"/>
                                        <p:tgtEl>
                                          <p:spTgt spid="6758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7599"/>
                                        </p:tgtEl>
                                        <p:attrNameLst>
                                          <p:attrName>style.visibility</p:attrName>
                                        </p:attrNameLst>
                                      </p:cBhvr>
                                      <p:to>
                                        <p:strVal val="visible"/>
                                      </p:to>
                                    </p:set>
                                    <p:animEffect transition="in" filter="wipe(down)">
                                      <p:cBhvr>
                                        <p:cTn id="11" dur="500"/>
                                        <p:tgtEl>
                                          <p:spTgt spid="6759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7595"/>
                                        </p:tgtEl>
                                        <p:attrNameLst>
                                          <p:attrName>style.visibility</p:attrName>
                                        </p:attrNameLst>
                                      </p:cBhvr>
                                      <p:to>
                                        <p:strVal val="visible"/>
                                      </p:to>
                                    </p:set>
                                    <p:animEffect transition="in" filter="wipe(down)">
                                      <p:cBhvr>
                                        <p:cTn id="16" dur="500"/>
                                        <p:tgtEl>
                                          <p:spTgt spid="67595"/>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67648"/>
                                        </p:tgtEl>
                                        <p:attrNameLst>
                                          <p:attrName>style.visibility</p:attrName>
                                        </p:attrNameLst>
                                      </p:cBhvr>
                                      <p:to>
                                        <p:strVal val="visible"/>
                                      </p:to>
                                    </p:set>
                                    <p:animEffect transition="in" filter="wipe(down)">
                                      <p:cBhvr>
                                        <p:cTn id="20" dur="500"/>
                                        <p:tgtEl>
                                          <p:spTgt spid="67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p:bldP spid="67595" grpId="0" animBg="1"/>
      <p:bldP spid="67599" grpId="0" animBg="1"/>
      <p:bldP spid="67648" grpId="0" autoUpdateAnimBg="0"/>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 name="Slide Number Placeholder 3"/>
          <p:cNvSpPr>
            <a:spLocks noGrp="1"/>
          </p:cNvSpPr>
          <p:nvPr>
            <p:ph type="sldNum" sz="quarter" idx="10"/>
          </p:nvPr>
        </p:nvSpPr>
        <p:spPr/>
        <p:txBody>
          <a:bodyPr/>
          <a:lstStyle/>
          <a:p>
            <a:fld id="{89418C03-E6B9-1E47-9DAD-EE78944C265C}" type="slidenum">
              <a:rPr lang="en-US"/>
              <a:pPr/>
              <a:t>19</a:t>
            </a:fld>
            <a:endParaRPr lang="en-US"/>
          </a:p>
        </p:txBody>
      </p:sp>
      <p:sp>
        <p:nvSpPr>
          <p:cNvPr id="69633" name="AutoShape 1"/>
          <p:cNvSpPr>
            <a:spLocks/>
          </p:cNvSpPr>
          <p:nvPr/>
        </p:nvSpPr>
        <p:spPr bwMode="auto">
          <a:xfrm>
            <a:off x="526851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nchor="ctr">
            <a:prstTxWarp prst="textNoShape">
              <a:avLst/>
            </a:prstTxWarp>
          </a:bodyPr>
          <a:lstStyle/>
          <a:p>
            <a:endParaRPr lang="en-US" sz="2500" dirty="0">
              <a:solidFill>
                <a:srgbClr val="0080FF"/>
              </a:solidFill>
              <a:ea typeface="Gill Sans" pitchFamily="-1" charset="0"/>
              <a:cs typeface="Gill Sans" pitchFamily="-1" charset="0"/>
            </a:endParaRPr>
          </a:p>
          <a:p>
            <a:endParaRPr lang="en-US" sz="2500" dirty="0">
              <a:solidFill>
                <a:srgbClr val="0080FF"/>
              </a:solidFill>
              <a:ea typeface="Gill Sans" pitchFamily="-1" charset="0"/>
              <a:cs typeface="Gill Sans" pitchFamily="-1" charset="0"/>
            </a:endParaRPr>
          </a:p>
        </p:txBody>
      </p:sp>
      <p:sp>
        <p:nvSpPr>
          <p:cNvPr id="69634" name="Rectangle 2"/>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a:ea typeface="Gill Sans" pitchFamily="-1" charset="0"/>
                <a:cs typeface="Gill Sans" pitchFamily="-1" charset="0"/>
              </a:rPr>
              <a:t>Pisces: Allocate Local Weights By Tenant Demand</a:t>
            </a:r>
          </a:p>
        </p:txBody>
      </p:sp>
      <p:sp>
        <p:nvSpPr>
          <p:cNvPr id="69635" name="Freeform 3"/>
          <p:cNvSpPr>
            <a:spLocks/>
          </p:cNvSpPr>
          <p:nvPr/>
        </p:nvSpPr>
        <p:spPr bwMode="auto">
          <a:xfrm rot="10800000">
            <a:off x="5804297" y="6126882"/>
            <a:ext cx="687586" cy="258961"/>
          </a:xfrm>
          <a:custGeom>
            <a:avLst/>
            <a:gdLst/>
            <a:ahLst/>
            <a:cxnLst>
              <a:cxn ang="0">
                <a:pos x="21600" y="21246"/>
              </a:cxn>
              <a:cxn ang="0">
                <a:pos x="9969" y="0"/>
              </a:cxn>
              <a:cxn ang="0">
                <a:pos x="0" y="21600"/>
              </a:cxn>
            </a:cxnLst>
            <a:rect l="0" t="0" r="r" b="b"/>
            <a:pathLst>
              <a:path w="21600" h="21600">
                <a:moveTo>
                  <a:pt x="21600" y="21246"/>
                </a:moveTo>
                <a:cubicBezTo>
                  <a:pt x="21600" y="21246"/>
                  <a:pt x="19274" y="0"/>
                  <a:pt x="9969" y="0"/>
                </a:cubicBezTo>
                <a:cubicBezTo>
                  <a:pt x="1994" y="0"/>
                  <a:pt x="0" y="21600"/>
                  <a:pt x="0" y="21600"/>
                </a:cubicBezTo>
              </a:path>
            </a:pathLst>
          </a:custGeom>
          <a:noFill/>
          <a:ln w="38100" cap="flat">
            <a:solidFill>
              <a:srgbClr val="333333"/>
            </a:solidFill>
            <a:prstDash val="solid"/>
            <a:miter lim="800000"/>
            <a:headEnd type="none" w="med" len="med"/>
            <a:tailEnd type="arrow" w="med" len="med"/>
          </a:ln>
        </p:spPr>
        <p:txBody>
          <a:bodyPr lIns="0" tIns="0" rIns="0" bIns="0">
            <a:prstTxWarp prst="textNoShape">
              <a:avLst/>
            </a:prstTxWarp>
          </a:bodyPr>
          <a:lstStyle/>
          <a:p>
            <a:endParaRPr lang="en-US"/>
          </a:p>
        </p:txBody>
      </p:sp>
      <p:sp>
        <p:nvSpPr>
          <p:cNvPr id="69636" name="Freeform 4"/>
          <p:cNvSpPr>
            <a:spLocks/>
          </p:cNvSpPr>
          <p:nvPr/>
        </p:nvSpPr>
        <p:spPr bwMode="auto">
          <a:xfrm rot="10800000" flipH="1">
            <a:off x="2643187" y="6116836"/>
            <a:ext cx="687586" cy="258961"/>
          </a:xfrm>
          <a:custGeom>
            <a:avLst/>
            <a:gdLst/>
            <a:ahLst/>
            <a:cxnLst>
              <a:cxn ang="0">
                <a:pos x="21600" y="21246"/>
              </a:cxn>
              <a:cxn ang="0">
                <a:pos x="9969" y="0"/>
              </a:cxn>
              <a:cxn ang="0">
                <a:pos x="0" y="21600"/>
              </a:cxn>
            </a:cxnLst>
            <a:rect l="0" t="0" r="r" b="b"/>
            <a:pathLst>
              <a:path w="21600" h="21600">
                <a:moveTo>
                  <a:pt x="21600" y="21246"/>
                </a:moveTo>
                <a:cubicBezTo>
                  <a:pt x="21600" y="21246"/>
                  <a:pt x="19274" y="0"/>
                  <a:pt x="9969" y="0"/>
                </a:cubicBezTo>
                <a:cubicBezTo>
                  <a:pt x="1994" y="0"/>
                  <a:pt x="0" y="21600"/>
                  <a:pt x="0" y="21600"/>
                </a:cubicBezTo>
              </a:path>
            </a:pathLst>
          </a:custGeom>
          <a:noFill/>
          <a:ln w="38100" cap="flat">
            <a:solidFill>
              <a:srgbClr val="333333"/>
            </a:solidFill>
            <a:prstDash val="solid"/>
            <a:miter lim="800000"/>
            <a:headEnd type="none" w="med" len="med"/>
            <a:tailEnd type="arrow" w="med" len="med"/>
          </a:ln>
        </p:spPr>
        <p:txBody>
          <a:bodyPr lIns="0" tIns="0" rIns="0" bIns="0">
            <a:prstTxWarp prst="textNoShape">
              <a:avLst/>
            </a:prstTxWarp>
          </a:bodyPr>
          <a:lstStyle/>
          <a:p>
            <a:endParaRPr lang="en-US"/>
          </a:p>
        </p:txBody>
      </p:sp>
      <p:sp>
        <p:nvSpPr>
          <p:cNvPr id="69637" name="Rectangle 5"/>
          <p:cNvSpPr>
            <a:spLocks/>
          </p:cNvSpPr>
          <p:nvPr/>
        </p:nvSpPr>
        <p:spPr bwMode="auto">
          <a:xfrm>
            <a:off x="2626445" y="6407438"/>
            <a:ext cx="572109"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solidFill>
                  <a:srgbClr val="620101"/>
                </a:solidFill>
                <a:ea typeface="Gill Sans" pitchFamily="-1" charset="0"/>
                <a:cs typeface="Gill Sans" pitchFamily="-1" charset="0"/>
              </a:rPr>
              <a:t>A</a:t>
            </a:r>
            <a:r>
              <a:rPr lang="en-US" sz="2200" dirty="0">
                <a:solidFill>
                  <a:srgbClr val="343434"/>
                </a:solidFill>
                <a:ea typeface="Lucida Grande" pitchFamily="-1" charset="0"/>
                <a:cs typeface="Lucida Grande" pitchFamily="-1" charset="0"/>
              </a:rPr>
              <a:t>←</a:t>
            </a:r>
            <a:r>
              <a:rPr lang="en-US" sz="2200" dirty="0">
                <a:solidFill>
                  <a:srgbClr val="859D1D"/>
                </a:solidFill>
                <a:ea typeface="Gill Sans" pitchFamily="-1" charset="0"/>
                <a:cs typeface="Gill Sans" pitchFamily="-1" charset="0"/>
              </a:rPr>
              <a:t>B</a:t>
            </a:r>
            <a:r>
              <a:rPr lang="en-US" sz="2200" dirty="0">
                <a:solidFill>
                  <a:srgbClr val="620101"/>
                </a:solidFill>
                <a:ea typeface="Gill Sans" pitchFamily="-1" charset="0"/>
                <a:cs typeface="Gill Sans" pitchFamily="-1" charset="0"/>
              </a:rPr>
              <a:t> </a:t>
            </a:r>
          </a:p>
        </p:txBody>
      </p:sp>
      <p:sp>
        <p:nvSpPr>
          <p:cNvPr id="69638" name="Rectangle 6"/>
          <p:cNvSpPr>
            <a:spLocks/>
          </p:cNvSpPr>
          <p:nvPr/>
        </p:nvSpPr>
        <p:spPr bwMode="auto">
          <a:xfrm>
            <a:off x="5792019" y="6407438"/>
            <a:ext cx="572109"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solidFill>
                  <a:srgbClr val="620101"/>
                </a:solidFill>
                <a:ea typeface="Gill Sans" pitchFamily="-1" charset="0"/>
                <a:cs typeface="Gill Sans" pitchFamily="-1" charset="0"/>
              </a:rPr>
              <a:t>A</a:t>
            </a:r>
            <a:r>
              <a:rPr lang="en-US" sz="2200" dirty="0">
                <a:solidFill>
                  <a:srgbClr val="343434"/>
                </a:solidFill>
                <a:ea typeface="Lucida Grande" pitchFamily="-1" charset="0"/>
                <a:cs typeface="Lucida Grande" pitchFamily="-1" charset="0"/>
              </a:rPr>
              <a:t>→</a:t>
            </a:r>
            <a:r>
              <a:rPr lang="en-US" sz="2200" dirty="0">
                <a:solidFill>
                  <a:srgbClr val="859D1D"/>
                </a:solidFill>
                <a:ea typeface="Gill Sans" pitchFamily="-1" charset="0"/>
                <a:cs typeface="Gill Sans" pitchFamily="-1" charset="0"/>
              </a:rPr>
              <a:t>B</a:t>
            </a:r>
            <a:r>
              <a:rPr lang="en-US" sz="2200" dirty="0">
                <a:solidFill>
                  <a:srgbClr val="620101"/>
                </a:solidFill>
                <a:ea typeface="Gill Sans" pitchFamily="-1" charset="0"/>
                <a:cs typeface="Gill Sans" pitchFamily="-1" charset="0"/>
              </a:rPr>
              <a:t> </a:t>
            </a:r>
          </a:p>
        </p:txBody>
      </p:sp>
      <p:sp>
        <p:nvSpPr>
          <p:cNvPr id="69639" name="Rectangle 7"/>
          <p:cNvSpPr>
            <a:spLocks/>
          </p:cNvSpPr>
          <p:nvPr/>
        </p:nvSpPr>
        <p:spPr bwMode="auto">
          <a:xfrm>
            <a:off x="2035969" y="5384601"/>
            <a:ext cx="1910953" cy="32146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A1 </a:t>
            </a:r>
            <a:r>
              <a:rPr lang="en-US" sz="2200" dirty="0">
                <a:ea typeface="Gill Sans" pitchFamily="-1" charset="0"/>
                <a:cs typeface="Gill Sans" pitchFamily="-1" charset="0"/>
              </a:rPr>
              <a:t>&gt;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B1</a:t>
            </a:r>
          </a:p>
        </p:txBody>
      </p:sp>
      <p:sp>
        <p:nvSpPr>
          <p:cNvPr id="69640" name="Rectangle 8"/>
          <p:cNvSpPr>
            <a:spLocks/>
          </p:cNvSpPr>
          <p:nvPr/>
        </p:nvSpPr>
        <p:spPr bwMode="auto">
          <a:xfrm>
            <a:off x="5197078" y="5384601"/>
            <a:ext cx="1910953" cy="32146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A2 </a:t>
            </a:r>
            <a:r>
              <a:rPr lang="en-US" sz="2200" dirty="0">
                <a:ea typeface="Gill Sans" pitchFamily="-1" charset="0"/>
                <a:cs typeface="Gill Sans" pitchFamily="-1" charset="0"/>
              </a:rPr>
              <a:t>&lt;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B2</a:t>
            </a:r>
          </a:p>
        </p:txBody>
      </p:sp>
      <p:grpSp>
        <p:nvGrpSpPr>
          <p:cNvPr id="2" name="Group 11"/>
          <p:cNvGrpSpPr>
            <a:grpSpLocks/>
          </p:cNvGrpSpPr>
          <p:nvPr/>
        </p:nvGrpSpPr>
        <p:grpSpPr bwMode="auto">
          <a:xfrm>
            <a:off x="5509617" y="3857625"/>
            <a:ext cx="1285875" cy="1134070"/>
            <a:chOff x="0" y="0"/>
            <a:chExt cx="1152" cy="1016"/>
          </a:xfrm>
        </p:grpSpPr>
        <p:sp>
          <p:nvSpPr>
            <p:cNvPr id="69641" name="Rectangle 9"/>
            <p:cNvSpPr>
              <a:spLocks/>
            </p:cNvSpPr>
            <p:nvPr/>
          </p:nvSpPr>
          <p:spPr bwMode="auto">
            <a:xfrm>
              <a:off x="640" y="0"/>
              <a:ext cx="512" cy="1008"/>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9642" name="Rectangle 10"/>
            <p:cNvSpPr>
              <a:spLocks/>
            </p:cNvSpPr>
            <p:nvPr/>
          </p:nvSpPr>
          <p:spPr bwMode="auto">
            <a:xfrm>
              <a:off x="0" y="416"/>
              <a:ext cx="512" cy="6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grpSp>
      <p:grpSp>
        <p:nvGrpSpPr>
          <p:cNvPr id="3" name="Group 14"/>
          <p:cNvGrpSpPr>
            <a:grpSpLocks/>
          </p:cNvGrpSpPr>
          <p:nvPr/>
        </p:nvGrpSpPr>
        <p:grpSpPr bwMode="auto">
          <a:xfrm>
            <a:off x="2348508" y="3857625"/>
            <a:ext cx="1285875" cy="1125141"/>
            <a:chOff x="0" y="0"/>
            <a:chExt cx="1152" cy="1008"/>
          </a:xfrm>
        </p:grpSpPr>
        <p:sp>
          <p:nvSpPr>
            <p:cNvPr id="69644" name="Rectangle 12"/>
            <p:cNvSpPr>
              <a:spLocks/>
            </p:cNvSpPr>
            <p:nvPr/>
          </p:nvSpPr>
          <p:spPr bwMode="auto">
            <a:xfrm>
              <a:off x="0" y="0"/>
              <a:ext cx="512" cy="1008"/>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9645" name="Rectangle 13"/>
            <p:cNvSpPr>
              <a:spLocks/>
            </p:cNvSpPr>
            <p:nvPr/>
          </p:nvSpPr>
          <p:spPr bwMode="auto">
            <a:xfrm>
              <a:off x="640" y="408"/>
              <a:ext cx="512" cy="60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69647" name="Line 15"/>
          <p:cNvSpPr>
            <a:spLocks noChangeShapeType="1"/>
          </p:cNvSpPr>
          <p:nvPr/>
        </p:nvSpPr>
        <p:spPr bwMode="auto">
          <a:xfrm>
            <a:off x="5250657" y="4096494"/>
            <a:ext cx="1802681" cy="0"/>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69648" name="Line 16"/>
          <p:cNvSpPr>
            <a:spLocks noChangeShapeType="1"/>
          </p:cNvSpPr>
          <p:nvPr/>
        </p:nvSpPr>
        <p:spPr bwMode="auto">
          <a:xfrm rot="10800000" flipH="1">
            <a:off x="6097861" y="3863207"/>
            <a:ext cx="821531" cy="2232"/>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69649" name="Line 17"/>
          <p:cNvSpPr>
            <a:spLocks noChangeShapeType="1"/>
          </p:cNvSpPr>
          <p:nvPr/>
        </p:nvSpPr>
        <p:spPr bwMode="auto">
          <a:xfrm rot="10800000" flipH="1">
            <a:off x="5375672" y="4339829"/>
            <a:ext cx="821531" cy="2232"/>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69650" name="Rectangle 18"/>
          <p:cNvSpPr>
            <a:spLocks/>
          </p:cNvSpPr>
          <p:nvPr/>
        </p:nvSpPr>
        <p:spPr bwMode="auto">
          <a:xfrm>
            <a:off x="2109639" y="3143547"/>
            <a:ext cx="1015402" cy="615553"/>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max</a:t>
            </a:r>
          </a:p>
          <a:p>
            <a:r>
              <a:rPr lang="en-US" sz="2000" dirty="0">
                <a:ea typeface="Gill Sans" pitchFamily="-1" charset="0"/>
                <a:cs typeface="Gill Sans" pitchFamily="-1" charset="0"/>
              </a:rPr>
              <a:t>mismatch</a:t>
            </a:r>
          </a:p>
        </p:txBody>
      </p:sp>
      <p:sp>
        <p:nvSpPr>
          <p:cNvPr id="69651" name="Line 19"/>
          <p:cNvSpPr>
            <a:spLocks noChangeShapeType="1"/>
          </p:cNvSpPr>
          <p:nvPr/>
        </p:nvSpPr>
        <p:spPr bwMode="auto">
          <a:xfrm rot="10800000">
            <a:off x="2624213" y="3857625"/>
            <a:ext cx="1116" cy="237753"/>
          </a:xfrm>
          <a:prstGeom prst="line">
            <a:avLst/>
          </a:prstGeom>
          <a:noFill/>
          <a:ln w="38100" cap="flat">
            <a:solidFill>
              <a:srgbClr val="FFFFFF"/>
            </a:solidFill>
            <a:prstDash val="solid"/>
            <a:miter lim="800000"/>
            <a:headEnd type="arrow" w="med" len="med"/>
            <a:tailEnd type="arrow" w="med" len="med"/>
          </a:ln>
        </p:spPr>
        <p:txBody>
          <a:bodyPr lIns="0" tIns="0" rIns="0" bIns="0">
            <a:prstTxWarp prst="textNoShape">
              <a:avLst/>
            </a:prstTxWarp>
          </a:bodyPr>
          <a:lstStyle/>
          <a:p>
            <a:endParaRPr lang="en-US"/>
          </a:p>
        </p:txBody>
      </p:sp>
      <p:sp>
        <p:nvSpPr>
          <p:cNvPr id="69652" name="Line 20"/>
          <p:cNvSpPr>
            <a:spLocks noChangeShapeType="1"/>
          </p:cNvSpPr>
          <p:nvPr/>
        </p:nvSpPr>
        <p:spPr bwMode="auto">
          <a:xfrm rot="10800000">
            <a:off x="3350865" y="4089797"/>
            <a:ext cx="0" cy="237753"/>
          </a:xfrm>
          <a:prstGeom prst="line">
            <a:avLst/>
          </a:prstGeom>
          <a:noFill/>
          <a:ln w="38100" cap="flat">
            <a:solidFill>
              <a:schemeClr val="tx1"/>
            </a:solidFill>
            <a:prstDash val="solid"/>
            <a:miter lim="800000"/>
            <a:headEnd type="arrow" w="med" len="med"/>
            <a:tailEnd type="arrow" w="med" len="med"/>
          </a:ln>
        </p:spPr>
        <p:txBody>
          <a:bodyPr lIns="0" tIns="0" rIns="0" bIns="0">
            <a:prstTxWarp prst="textNoShape">
              <a:avLst/>
            </a:prstTxWarp>
          </a:bodyPr>
          <a:lstStyle/>
          <a:p>
            <a:endParaRPr lang="en-US"/>
          </a:p>
        </p:txBody>
      </p:sp>
      <p:sp>
        <p:nvSpPr>
          <p:cNvPr id="69653" name="Line 21"/>
          <p:cNvSpPr>
            <a:spLocks noChangeShapeType="1"/>
          </p:cNvSpPr>
          <p:nvPr/>
        </p:nvSpPr>
        <p:spPr bwMode="auto">
          <a:xfrm rot="10800000">
            <a:off x="5797600" y="4098727"/>
            <a:ext cx="0" cy="237753"/>
          </a:xfrm>
          <a:prstGeom prst="line">
            <a:avLst/>
          </a:prstGeom>
          <a:noFill/>
          <a:ln w="38100" cap="flat">
            <a:solidFill>
              <a:schemeClr val="tx1"/>
            </a:solidFill>
            <a:prstDash val="solid"/>
            <a:miter lim="800000"/>
            <a:headEnd type="arrow" w="med" len="med"/>
            <a:tailEnd type="arrow" w="med" len="med"/>
          </a:ln>
        </p:spPr>
        <p:txBody>
          <a:bodyPr lIns="0" tIns="0" rIns="0" bIns="0">
            <a:prstTxWarp prst="textNoShape">
              <a:avLst/>
            </a:prstTxWarp>
          </a:bodyPr>
          <a:lstStyle/>
          <a:p>
            <a:endParaRPr lang="en-US"/>
          </a:p>
        </p:txBody>
      </p:sp>
      <p:sp>
        <p:nvSpPr>
          <p:cNvPr id="69654" name="Line 22"/>
          <p:cNvSpPr>
            <a:spLocks noChangeShapeType="1"/>
          </p:cNvSpPr>
          <p:nvPr/>
        </p:nvSpPr>
        <p:spPr bwMode="auto">
          <a:xfrm rot="10800000">
            <a:off x="6511975" y="3848695"/>
            <a:ext cx="0" cy="237753"/>
          </a:xfrm>
          <a:prstGeom prst="line">
            <a:avLst/>
          </a:prstGeom>
          <a:noFill/>
          <a:ln w="38100" cap="flat">
            <a:solidFill>
              <a:srgbClr val="FFFFFF"/>
            </a:solidFill>
            <a:prstDash val="solid"/>
            <a:miter lim="800000"/>
            <a:headEnd type="arrow" w="med" len="med"/>
            <a:tailEnd type="arrow" w="med" len="med"/>
          </a:ln>
        </p:spPr>
        <p:txBody>
          <a:bodyPr lIns="0" tIns="0" rIns="0" bIns="0">
            <a:prstTxWarp prst="textNoShape">
              <a:avLst/>
            </a:prstTxWarp>
          </a:bodyPr>
          <a:lstStyle/>
          <a:p>
            <a:endParaRPr lang="en-US"/>
          </a:p>
        </p:txBody>
      </p:sp>
      <p:sp>
        <p:nvSpPr>
          <p:cNvPr id="69655" name="Rectangle 23"/>
          <p:cNvSpPr>
            <a:spLocks/>
          </p:cNvSpPr>
          <p:nvPr/>
        </p:nvSpPr>
        <p:spPr bwMode="auto">
          <a:xfrm>
            <a:off x="9428635" y="3322141"/>
            <a:ext cx="1461939" cy="615553"/>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M/M/1 </a:t>
            </a:r>
          </a:p>
          <a:p>
            <a:r>
              <a:rPr lang="en-US" sz="2000" dirty="0">
                <a:ea typeface="Gill Sans" pitchFamily="-1" charset="0"/>
                <a:cs typeface="Gill Sans" pitchFamily="-1" charset="0"/>
              </a:rPr>
              <a:t>queuing delay</a:t>
            </a:r>
          </a:p>
        </p:txBody>
      </p:sp>
      <p:sp>
        <p:nvSpPr>
          <p:cNvPr id="69656" name="AutoShape 24"/>
          <p:cNvSpPr>
            <a:spLocks/>
          </p:cNvSpPr>
          <p:nvPr/>
        </p:nvSpPr>
        <p:spPr bwMode="auto">
          <a:xfrm>
            <a:off x="210740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9657" name="Oval 25"/>
          <p:cNvSpPr>
            <a:spLocks/>
          </p:cNvSpPr>
          <p:nvPr/>
        </p:nvSpPr>
        <p:spPr bwMode="auto">
          <a:xfrm>
            <a:off x="2098476" y="3098601"/>
            <a:ext cx="1071563" cy="1071563"/>
          </a:xfrm>
          <a:prstGeom prst="ellipse">
            <a:avLst/>
          </a:prstGeom>
          <a:noFill/>
          <a:ln w="76200" cap="flat">
            <a:solidFill>
              <a:schemeClr val="tx1"/>
            </a:solidFill>
            <a:prstDash val="sysDot"/>
            <a:miter lim="800000"/>
            <a:headEnd type="none" w="med" len="med"/>
            <a:tailEnd type="none" w="med" len="med"/>
          </a:ln>
        </p:spPr>
        <p:txBody>
          <a:bodyPr lIns="0" tIns="0" rIns="0" bIns="0">
            <a:prstTxWarp prst="textNoShape">
              <a:avLst/>
            </a:prstTxWarp>
          </a:bodyPr>
          <a:lstStyle/>
          <a:p>
            <a:endParaRPr lang="en-US"/>
          </a:p>
        </p:txBody>
      </p:sp>
      <p:grpSp>
        <p:nvGrpSpPr>
          <p:cNvPr id="4" name="Group 28"/>
          <p:cNvGrpSpPr>
            <a:grpSpLocks/>
          </p:cNvGrpSpPr>
          <p:nvPr/>
        </p:nvGrpSpPr>
        <p:grpSpPr bwMode="auto">
          <a:xfrm>
            <a:off x="2213447" y="3868787"/>
            <a:ext cx="1545952" cy="464344"/>
            <a:chOff x="0" y="0"/>
            <a:chExt cx="1384" cy="416"/>
          </a:xfrm>
        </p:grpSpPr>
        <p:sp>
          <p:nvSpPr>
            <p:cNvPr id="69658" name="Line 26"/>
            <p:cNvSpPr>
              <a:spLocks noChangeShapeType="1"/>
            </p:cNvSpPr>
            <p:nvPr/>
          </p:nvSpPr>
          <p:spPr bwMode="auto">
            <a:xfrm>
              <a:off x="0" y="2"/>
              <a:ext cx="736" cy="3"/>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69659" name="Line 27"/>
            <p:cNvSpPr>
              <a:spLocks noChangeShapeType="1"/>
            </p:cNvSpPr>
            <p:nvPr/>
          </p:nvSpPr>
          <p:spPr bwMode="auto">
            <a:xfrm rot="10800000" flipH="1">
              <a:off x="648" y="413"/>
              <a:ext cx="736" cy="3"/>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grpSp>
      <p:sp>
        <p:nvSpPr>
          <p:cNvPr id="69661" name="Line 29"/>
          <p:cNvSpPr>
            <a:spLocks noChangeShapeType="1"/>
          </p:cNvSpPr>
          <p:nvPr/>
        </p:nvSpPr>
        <p:spPr bwMode="auto">
          <a:xfrm>
            <a:off x="2089547" y="4098727"/>
            <a:ext cx="1802681" cy="0"/>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69662" name="AutoShape 30"/>
          <p:cNvSpPr>
            <a:spLocks/>
          </p:cNvSpPr>
          <p:nvPr/>
        </p:nvSpPr>
        <p:spPr bwMode="auto">
          <a:xfrm>
            <a:off x="2196703" y="1839516"/>
            <a:ext cx="1580555" cy="875109"/>
          </a:xfrm>
          <a:prstGeom prst="roundRect">
            <a:avLst>
              <a:gd name="adj" fmla="val 15306"/>
            </a:avLst>
          </a:prstGeom>
          <a:solidFill>
            <a:srgbClr val="FFFFFF">
              <a:alpha val="29999"/>
            </a:srgbClr>
          </a:solidFill>
          <a:ln w="63500" cap="flat">
            <a:solidFill>
              <a:srgbClr val="620101">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620101"/>
                </a:solidFill>
                <a:ea typeface="Gill Sans" pitchFamily="-1" charset="0"/>
                <a:cs typeface="Gill Sans" pitchFamily="-1" charset="0"/>
              </a:rPr>
              <a:t>Tenant A</a:t>
            </a:r>
          </a:p>
        </p:txBody>
      </p:sp>
      <p:sp>
        <p:nvSpPr>
          <p:cNvPr id="69663" name="AutoShape 31"/>
          <p:cNvSpPr>
            <a:spLocks/>
          </p:cNvSpPr>
          <p:nvPr/>
        </p:nvSpPr>
        <p:spPr bwMode="auto">
          <a:xfrm>
            <a:off x="5375672" y="1866305"/>
            <a:ext cx="1580555" cy="875109"/>
          </a:xfrm>
          <a:prstGeom prst="roundRect">
            <a:avLst>
              <a:gd name="adj" fmla="val 15306"/>
            </a:avLst>
          </a:prstGeom>
          <a:solidFill>
            <a:srgbClr val="FFFFFF">
              <a:alpha val="29999"/>
            </a:srgbClr>
          </a:solidFill>
          <a:ln w="63500" cap="flat">
            <a:solidFill>
              <a:srgbClr val="96A430">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Tenant B</a:t>
            </a:r>
          </a:p>
        </p:txBody>
      </p:sp>
      <p:sp>
        <p:nvSpPr>
          <p:cNvPr id="69664" name="Rectangle 32"/>
          <p:cNvSpPr>
            <a:spLocks/>
          </p:cNvSpPr>
          <p:nvPr/>
        </p:nvSpPr>
        <p:spPr bwMode="auto">
          <a:xfrm>
            <a:off x="2402086"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9665" name="Rectangle 33"/>
          <p:cNvSpPr>
            <a:spLocks/>
          </p:cNvSpPr>
          <p:nvPr/>
        </p:nvSpPr>
        <p:spPr bwMode="auto">
          <a:xfrm>
            <a:off x="2821781"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9666" name="Rectangle 34"/>
          <p:cNvSpPr>
            <a:spLocks/>
          </p:cNvSpPr>
          <p:nvPr/>
        </p:nvSpPr>
        <p:spPr bwMode="auto">
          <a:xfrm>
            <a:off x="3241477" y="2268141"/>
            <a:ext cx="330398" cy="330398"/>
          </a:xfrm>
          <a:prstGeom prst="rect">
            <a:avLst/>
          </a:prstGeom>
          <a:solidFill>
            <a:schemeClr val="accent1">
              <a:alpha val="29999"/>
            </a:scheme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9667" name="Rectangle 35"/>
          <p:cNvSpPr>
            <a:spLocks/>
          </p:cNvSpPr>
          <p:nvPr/>
        </p:nvSpPr>
        <p:spPr bwMode="auto">
          <a:xfrm>
            <a:off x="5581055"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9668" name="Rectangle 36"/>
          <p:cNvSpPr>
            <a:spLocks/>
          </p:cNvSpPr>
          <p:nvPr/>
        </p:nvSpPr>
        <p:spPr bwMode="auto">
          <a:xfrm>
            <a:off x="6000750"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9669" name="Rectangle 37"/>
          <p:cNvSpPr>
            <a:spLocks/>
          </p:cNvSpPr>
          <p:nvPr/>
        </p:nvSpPr>
        <p:spPr bwMode="auto">
          <a:xfrm>
            <a:off x="6420446"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69670" name="Rectangle 38"/>
          <p:cNvSpPr>
            <a:spLocks/>
          </p:cNvSpPr>
          <p:nvPr/>
        </p:nvSpPr>
        <p:spPr bwMode="auto">
          <a:xfrm>
            <a:off x="2329533" y="1406336"/>
            <a:ext cx="758884"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620101"/>
                </a:solidFill>
                <a:ea typeface="Gill Sans" pitchFamily="-1" charset="0"/>
                <a:cs typeface="Gill Sans" pitchFamily="-1" charset="0"/>
              </a:rPr>
              <a:t>Weight</a:t>
            </a:r>
            <a:r>
              <a:rPr lang="en-US" baseline="-6000">
                <a:solidFill>
                  <a:srgbClr val="620101"/>
                </a:solidFill>
                <a:ea typeface="Gill Sans" pitchFamily="-1" charset="0"/>
                <a:cs typeface="Gill Sans" pitchFamily="-1" charset="0"/>
              </a:rPr>
              <a:t>A</a:t>
            </a:r>
            <a:r>
              <a:rPr lang="en-US">
                <a:solidFill>
                  <a:srgbClr val="620101"/>
                </a:solidFill>
                <a:ea typeface="Gill Sans" pitchFamily="-1" charset="0"/>
                <a:cs typeface="Gill Sans" pitchFamily="-1" charset="0"/>
              </a:rPr>
              <a:t> </a:t>
            </a:r>
          </a:p>
        </p:txBody>
      </p:sp>
      <p:sp>
        <p:nvSpPr>
          <p:cNvPr id="69671" name="Rectangle 39"/>
          <p:cNvSpPr>
            <a:spLocks/>
          </p:cNvSpPr>
          <p:nvPr/>
        </p:nvSpPr>
        <p:spPr bwMode="auto">
          <a:xfrm>
            <a:off x="5495107" y="1433126"/>
            <a:ext cx="753549"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859D1D"/>
                </a:solidFill>
                <a:ea typeface="Gill Sans" pitchFamily="-1" charset="0"/>
                <a:cs typeface="Gill Sans" pitchFamily="-1" charset="0"/>
              </a:rPr>
              <a:t>Weight</a:t>
            </a:r>
            <a:r>
              <a:rPr lang="en-US" baseline="-6000">
                <a:solidFill>
                  <a:srgbClr val="859D1D"/>
                </a:solidFill>
                <a:ea typeface="Gill Sans" pitchFamily="-1" charset="0"/>
                <a:cs typeface="Gill Sans" pitchFamily="-1" charset="0"/>
              </a:rPr>
              <a:t>B</a:t>
            </a:r>
            <a:r>
              <a:rPr lang="en-US">
                <a:solidFill>
                  <a:srgbClr val="859D1D"/>
                </a:solidFill>
                <a:ea typeface="Gill Sans" pitchFamily="-1" charset="0"/>
                <a:cs typeface="Gill Sans" pitchFamily="-1" charset="0"/>
              </a:rPr>
              <a:t> </a:t>
            </a:r>
          </a:p>
        </p:txBody>
      </p:sp>
      <p:sp>
        <p:nvSpPr>
          <p:cNvPr id="69672" name="Rectangle 40"/>
          <p:cNvSpPr>
            <a:spLocks/>
          </p:cNvSpPr>
          <p:nvPr/>
        </p:nvSpPr>
        <p:spPr bwMode="auto">
          <a:xfrm>
            <a:off x="3189016" y="3121223"/>
            <a:ext cx="2124605" cy="615553"/>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Compute per-tenant</a:t>
            </a:r>
          </a:p>
          <a:p>
            <a:r>
              <a:rPr lang="en-US" sz="2000" dirty="0">
                <a:ea typeface="Gill Sans" pitchFamily="-1" charset="0"/>
                <a:cs typeface="Gill Sans" pitchFamily="-1" charset="0"/>
              </a:rPr>
              <a:t>+/- mismatch</a:t>
            </a:r>
          </a:p>
        </p:txBody>
      </p:sp>
      <p:sp>
        <p:nvSpPr>
          <p:cNvPr id="69673" name="AutoShape 41"/>
          <p:cNvSpPr>
            <a:spLocks/>
          </p:cNvSpPr>
          <p:nvPr/>
        </p:nvSpPr>
        <p:spPr bwMode="auto">
          <a:xfrm>
            <a:off x="7384851" y="3098602"/>
            <a:ext cx="1696641" cy="705445"/>
          </a:xfrm>
          <a:prstGeom prst="roundRect">
            <a:avLst>
              <a:gd name="adj" fmla="val 18986"/>
            </a:avLst>
          </a:prstGeom>
          <a:noFill/>
          <a:ln w="508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grpSp>
        <p:nvGrpSpPr>
          <p:cNvPr id="5" name="Group 48"/>
          <p:cNvGrpSpPr>
            <a:grpSpLocks/>
          </p:cNvGrpSpPr>
          <p:nvPr/>
        </p:nvGrpSpPr>
        <p:grpSpPr bwMode="auto">
          <a:xfrm>
            <a:off x="7518797" y="2491383"/>
            <a:ext cx="1428750" cy="535781"/>
            <a:chOff x="0" y="0"/>
            <a:chExt cx="1280" cy="480"/>
          </a:xfrm>
        </p:grpSpPr>
        <p:grpSp>
          <p:nvGrpSpPr>
            <p:cNvPr id="6" name="Group 46"/>
            <p:cNvGrpSpPr>
              <a:grpSpLocks/>
            </p:cNvGrpSpPr>
            <p:nvPr/>
          </p:nvGrpSpPr>
          <p:grpSpPr bwMode="auto">
            <a:xfrm>
              <a:off x="560" y="96"/>
              <a:ext cx="720" cy="320"/>
              <a:chOff x="0" y="0"/>
              <a:chExt cx="720" cy="320"/>
            </a:xfrm>
          </p:grpSpPr>
          <p:sp>
            <p:nvSpPr>
              <p:cNvPr id="69674" name="Rectangle 42"/>
              <p:cNvSpPr>
                <a:spLocks/>
              </p:cNvSpPr>
              <p:nvPr/>
            </p:nvSpPr>
            <p:spPr bwMode="auto">
              <a:xfrm>
                <a:off x="200" y="200"/>
                <a:ext cx="120" cy="12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9675" name="Rectangle 43"/>
              <p:cNvSpPr>
                <a:spLocks/>
              </p:cNvSpPr>
              <p:nvPr/>
            </p:nvSpPr>
            <p:spPr bwMode="auto">
              <a:xfrm>
                <a:off x="0" y="120"/>
                <a:ext cx="120" cy="2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9676" name="Rectangle 44"/>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69677" name="Rectangle 45"/>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69679" name="Oval 47"/>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grpSp>
        <p:nvGrpSpPr>
          <p:cNvPr id="7" name="Group 51"/>
          <p:cNvGrpSpPr>
            <a:grpSpLocks/>
          </p:cNvGrpSpPr>
          <p:nvPr/>
        </p:nvGrpSpPr>
        <p:grpSpPr bwMode="auto">
          <a:xfrm>
            <a:off x="7518797" y="3187899"/>
            <a:ext cx="1436563" cy="535781"/>
            <a:chOff x="0" y="0"/>
            <a:chExt cx="1287" cy="480"/>
          </a:xfrm>
        </p:grpSpPr>
        <p:sp>
          <p:nvSpPr>
            <p:cNvPr id="69681" name="Oval 49"/>
            <p:cNvSpPr>
              <a:spLocks/>
            </p:cNvSpPr>
            <p:nvPr/>
          </p:nvSpPr>
          <p:spPr bwMode="auto">
            <a:xfrm>
              <a:off x="0" y="0"/>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69682" name="Rectangle 50"/>
            <p:cNvSpPr>
              <a:spLocks/>
            </p:cNvSpPr>
            <p:nvPr/>
          </p:nvSpPr>
          <p:spPr bwMode="auto">
            <a:xfrm>
              <a:off x="575" y="92"/>
              <a:ext cx="712" cy="24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dirty="0">
                  <a:solidFill>
                    <a:srgbClr val="620101"/>
                  </a:solidFill>
                  <a:ea typeface="Gill Sans" pitchFamily="-1" charset="0"/>
                  <a:cs typeface="Gill Sans" pitchFamily="-1" charset="0"/>
                </a:rPr>
                <a:t>W</a:t>
              </a:r>
              <a:r>
                <a:rPr lang="en-US" baseline="-6000" dirty="0">
                  <a:solidFill>
                    <a:srgbClr val="620101"/>
                  </a:solidFill>
                  <a:ea typeface="Gill Sans" pitchFamily="-1" charset="0"/>
                  <a:cs typeface="Gill Sans" pitchFamily="-1" charset="0"/>
                </a:rPr>
                <a:t>A2</a:t>
              </a:r>
              <a:r>
                <a:rPr lang="en-US" dirty="0">
                  <a:ea typeface="Gill Sans" pitchFamily="-1" charset="0"/>
                  <a:cs typeface="Gill Sans" pitchFamily="-1" charset="0"/>
                </a:rPr>
                <a:t> </a:t>
              </a:r>
              <a:r>
                <a:rPr lang="en-US" dirty="0">
                  <a:solidFill>
                    <a:srgbClr val="859D1D"/>
                  </a:solidFill>
                  <a:ea typeface="Gill Sans" pitchFamily="-1" charset="0"/>
                  <a:cs typeface="Gill Sans" pitchFamily="-1" charset="0"/>
                </a:rPr>
                <a:t>W</a:t>
              </a:r>
              <a:r>
                <a:rPr lang="en-US" baseline="-6000" dirty="0">
                  <a:solidFill>
                    <a:srgbClr val="859D1D"/>
                  </a:solidFill>
                  <a:ea typeface="Gill Sans" pitchFamily="-1" charset="0"/>
                  <a:cs typeface="Gill Sans" pitchFamily="-1" charset="0"/>
                </a:rPr>
                <a:t>B2</a:t>
              </a:r>
            </a:p>
          </p:txBody>
        </p:sp>
      </p:grpSp>
      <p:cxnSp>
        <p:nvCxnSpPr>
          <p:cNvPr id="69684" name="AutoShape 52"/>
          <p:cNvCxnSpPr>
            <a:cxnSpLocks noChangeShapeType="1"/>
            <a:stCxn id="69685" idx="0"/>
            <a:endCxn id="69633" idx="0"/>
          </p:cNvCxnSpPr>
          <p:nvPr/>
        </p:nvCxnSpPr>
        <p:spPr bwMode="auto">
          <a:xfrm flipH="1">
            <a:off x="6148090" y="3455789"/>
            <a:ext cx="8930" cy="2085082"/>
          </a:xfrm>
          <a:prstGeom prst="straightConnector1">
            <a:avLst/>
          </a:prstGeom>
          <a:noFill/>
          <a:ln w="76200" cap="flat">
            <a:solidFill>
              <a:schemeClr val="tx1"/>
            </a:solidFill>
            <a:prstDash val="sysDot"/>
            <a:miter lim="800000"/>
            <a:headEnd type="stealth" w="med" len="med"/>
            <a:tailEnd type="stealth" w="med" len="med"/>
          </a:ln>
        </p:spPr>
      </p:cxnSp>
      <p:sp>
        <p:nvSpPr>
          <p:cNvPr id="69685" name="AutoShape 53"/>
          <p:cNvSpPr>
            <a:spLocks/>
          </p:cNvSpPr>
          <p:nvPr/>
        </p:nvSpPr>
        <p:spPr bwMode="auto">
          <a:xfrm>
            <a:off x="5366742" y="3187899"/>
            <a:ext cx="1580555" cy="535781"/>
          </a:xfrm>
          <a:prstGeom prst="roundRect">
            <a:avLst>
              <a:gd name="adj" fmla="val 25000"/>
            </a:avLst>
          </a:prstGeom>
          <a:noFill/>
          <a:ln w="63500" cap="flat">
            <a:solidFill>
              <a:srgbClr val="414141"/>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343434"/>
                </a:solidFill>
                <a:ea typeface="Gill Sans" pitchFamily="-1" charset="0"/>
                <a:cs typeface="Gill Sans" pitchFamily="-1" charset="0"/>
              </a:rPr>
              <a:t>Controller</a:t>
            </a:r>
          </a:p>
        </p:txBody>
      </p:sp>
      <p:sp>
        <p:nvSpPr>
          <p:cNvPr id="69686" name="Rectangle 54"/>
          <p:cNvSpPr>
            <a:spLocks/>
          </p:cNvSpPr>
          <p:nvPr/>
        </p:nvSpPr>
        <p:spPr bwMode="auto">
          <a:xfrm>
            <a:off x="2366367" y="5376058"/>
            <a:ext cx="1082502"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A1 </a:t>
            </a:r>
            <a:r>
              <a:rPr lang="en-US" sz="2200" baseline="-6000" dirty="0">
                <a:ea typeface="Gill Sans" pitchFamily="-1" charset="0"/>
                <a:cs typeface="Gill Sans" pitchFamily="-1" charset="0"/>
              </a:rPr>
              <a:t>=</a:t>
            </a:r>
            <a:r>
              <a:rPr lang="en-US" sz="2200" baseline="-6000" dirty="0">
                <a:solidFill>
                  <a:srgbClr val="620101"/>
                </a:solidFill>
                <a:ea typeface="Gill Sans" pitchFamily="-1" charset="0"/>
                <a:cs typeface="Gill Sans" pitchFamily="-1" charset="0"/>
              </a:rPr>
              <a: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B1</a:t>
            </a:r>
          </a:p>
        </p:txBody>
      </p:sp>
      <p:sp>
        <p:nvSpPr>
          <p:cNvPr id="69687" name="Rectangle 55"/>
          <p:cNvSpPr>
            <a:spLocks/>
          </p:cNvSpPr>
          <p:nvPr/>
        </p:nvSpPr>
        <p:spPr bwMode="auto">
          <a:xfrm>
            <a:off x="5527477" y="5376058"/>
            <a:ext cx="1082502"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A2 </a:t>
            </a:r>
            <a:r>
              <a:rPr lang="en-US" sz="2200" baseline="-6000" dirty="0">
                <a:ea typeface="Gill Sans" pitchFamily="-1" charset="0"/>
                <a:cs typeface="Gill Sans" pitchFamily="-1" charset="0"/>
              </a:rPr>
              <a:t>=</a:t>
            </a:r>
            <a:r>
              <a:rPr lang="en-US" sz="2200" baseline="-6000" dirty="0">
                <a:solidFill>
                  <a:srgbClr val="620101"/>
                </a:solidFill>
                <a:ea typeface="Gill Sans" pitchFamily="-1" charset="0"/>
                <a:cs typeface="Gill Sans" pitchFamily="-1" charset="0"/>
              </a:rPr>
              <a: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B2</a:t>
            </a:r>
          </a:p>
        </p:txBody>
      </p:sp>
      <p:sp>
        <p:nvSpPr>
          <p:cNvPr id="69688" name="Rectangle 56"/>
          <p:cNvSpPr>
            <a:spLocks/>
          </p:cNvSpPr>
          <p:nvPr/>
        </p:nvSpPr>
        <p:spPr bwMode="auto">
          <a:xfrm>
            <a:off x="3348633" y="6186189"/>
            <a:ext cx="2432682"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Reciprocal weight swap</a:t>
            </a:r>
          </a:p>
        </p:txBody>
      </p:sp>
      <p:sp>
        <p:nvSpPr>
          <p:cNvPr id="69689" name="Oval 57"/>
          <p:cNvSpPr>
            <a:spLocks/>
          </p:cNvSpPr>
          <p:nvPr/>
        </p:nvSpPr>
        <p:spPr bwMode="auto">
          <a:xfrm>
            <a:off x="4232672" y="3777258"/>
            <a:ext cx="759023" cy="759023"/>
          </a:xfrm>
          <a:prstGeom prst="ellipse">
            <a:avLst/>
          </a:prstGeom>
          <a:solidFill>
            <a:srgbClr val="FFFFFF">
              <a:alpha val="29999"/>
            </a:srgbClr>
          </a:solidFill>
          <a:ln w="63500" cap="flat">
            <a:solidFill>
              <a:srgbClr val="408000">
                <a:alpha val="29999"/>
              </a:srgbClr>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408000"/>
                </a:solidFill>
                <a:ea typeface="Gill Sans" pitchFamily="-1" charset="0"/>
                <a:cs typeface="Gill Sans" pitchFamily="-1" charset="0"/>
              </a:rPr>
              <a:t>RR</a:t>
            </a:r>
          </a:p>
        </p:txBody>
      </p:sp>
      <p:grpSp>
        <p:nvGrpSpPr>
          <p:cNvPr id="8" name="Group 64"/>
          <p:cNvGrpSpPr>
            <a:grpSpLocks/>
          </p:cNvGrpSpPr>
          <p:nvPr/>
        </p:nvGrpSpPr>
        <p:grpSpPr bwMode="auto">
          <a:xfrm>
            <a:off x="7518797" y="3884414"/>
            <a:ext cx="1204392" cy="535781"/>
            <a:chOff x="0" y="0"/>
            <a:chExt cx="1079" cy="480"/>
          </a:xfrm>
        </p:grpSpPr>
        <p:sp>
          <p:nvSpPr>
            <p:cNvPr id="69690" name="Oval 58"/>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9" name="Group 63"/>
            <p:cNvGrpSpPr>
              <a:grpSpLocks/>
            </p:cNvGrpSpPr>
            <p:nvPr/>
          </p:nvGrpSpPr>
          <p:grpSpPr bwMode="auto">
            <a:xfrm>
              <a:off x="760" y="37"/>
              <a:ext cx="319" cy="339"/>
              <a:chOff x="0" y="0"/>
              <a:chExt cx="319" cy="338"/>
            </a:xfrm>
          </p:grpSpPr>
          <p:sp>
            <p:nvSpPr>
              <p:cNvPr id="69691" name="Oval 59"/>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9692" name="Line 60"/>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69693" name="Line 61"/>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69694" name="Line 62"/>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grpSp>
        <p:nvGrpSpPr>
          <p:cNvPr id="10" name="Group 80"/>
          <p:cNvGrpSpPr>
            <a:grpSpLocks/>
          </p:cNvGrpSpPr>
          <p:nvPr/>
        </p:nvGrpSpPr>
        <p:grpSpPr bwMode="auto">
          <a:xfrm>
            <a:off x="7518797" y="4580930"/>
            <a:ext cx="1375172" cy="535781"/>
            <a:chOff x="0" y="0"/>
            <a:chExt cx="1232" cy="480"/>
          </a:xfrm>
        </p:grpSpPr>
        <p:sp>
          <p:nvSpPr>
            <p:cNvPr id="69697" name="Oval 65"/>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11" name="Group 69"/>
            <p:cNvGrpSpPr>
              <a:grpSpLocks/>
            </p:cNvGrpSpPr>
            <p:nvPr/>
          </p:nvGrpSpPr>
          <p:grpSpPr bwMode="auto">
            <a:xfrm>
              <a:off x="1032" y="8"/>
              <a:ext cx="120" cy="160"/>
              <a:chOff x="0" y="0"/>
              <a:chExt cx="120" cy="160"/>
            </a:xfrm>
          </p:grpSpPr>
          <p:sp>
            <p:nvSpPr>
              <p:cNvPr id="69698" name="Rectangle 66"/>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9699" name="Rectangle 67"/>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9700" name="Rectangle 68"/>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2" name="Group 73"/>
            <p:cNvGrpSpPr>
              <a:grpSpLocks/>
            </p:cNvGrpSpPr>
            <p:nvPr/>
          </p:nvGrpSpPr>
          <p:grpSpPr bwMode="auto">
            <a:xfrm>
              <a:off x="680" y="8"/>
              <a:ext cx="120" cy="160"/>
              <a:chOff x="0" y="0"/>
              <a:chExt cx="120" cy="160"/>
            </a:xfrm>
          </p:grpSpPr>
          <p:sp>
            <p:nvSpPr>
              <p:cNvPr id="69702" name="Rectangle 70"/>
              <p:cNvSpPr>
                <a:spLocks/>
              </p:cNvSpPr>
              <p:nvPr/>
            </p:nvSpPr>
            <p:spPr bwMode="auto">
              <a:xfrm>
                <a:off x="0" y="0"/>
                <a:ext cx="120" cy="160"/>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9703" name="Rectangle 71"/>
              <p:cNvSpPr>
                <a:spLocks/>
              </p:cNvSpPr>
              <p:nvPr/>
            </p:nvSpPr>
            <p:spPr bwMode="auto">
              <a:xfrm>
                <a:off x="0" y="42"/>
                <a:ext cx="120" cy="11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9704" name="Rectangle 72"/>
              <p:cNvSpPr>
                <a:spLocks/>
              </p:cNvSpPr>
              <p:nvPr/>
            </p:nvSpPr>
            <p:spPr bwMode="auto">
              <a:xfrm>
                <a:off x="0" y="85"/>
                <a:ext cx="120" cy="3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69706" name="Rectangle 74"/>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69707" name="Rectangle 75"/>
            <p:cNvSpPr>
              <a:spLocks/>
            </p:cNvSpPr>
            <p:nvPr/>
          </p:nvSpPr>
          <p:spPr bwMode="auto">
            <a:xfrm>
              <a:off x="992" y="288"/>
              <a:ext cx="80" cy="80"/>
            </a:xfrm>
            <a:prstGeom prst="rect">
              <a:avLst/>
            </a:prstGeom>
            <a:solidFill>
              <a:srgbClr val="262626"/>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69708" name="Rectangle 76"/>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9709" name="AutoShape 77"/>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9710" name="AutoShape 78"/>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69711" name="Rectangle 79"/>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69672"/>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nodeType="afterEffect">
                                  <p:stCondLst>
                                    <p:cond delay="0"/>
                                  </p:stCondLst>
                                  <p:childTnLst>
                                    <p:set>
                                      <p:cBhvr>
                                        <p:cTn id="9" dur="1" fill="hold">
                                          <p:stCondLst>
                                            <p:cond delay="499"/>
                                          </p:stCondLst>
                                        </p:cTn>
                                        <p:tgtEl>
                                          <p:spTgt spid="69684"/>
                                        </p:tgtEl>
                                        <p:attrNameLst>
                                          <p:attrName>style.visibility</p:attrName>
                                        </p:attrNameLst>
                                      </p:cBhvr>
                                      <p:to>
                                        <p:strVal val="visible"/>
                                      </p:to>
                                    </p:set>
                                  </p:childTnLst>
                                </p:cTn>
                              </p:par>
                            </p:childTnLst>
                          </p:cTn>
                        </p:par>
                        <p:par>
                          <p:cTn id="10" fill="hold">
                            <p:stCondLst>
                              <p:cond delay="1000"/>
                            </p:stCondLst>
                            <p:childTnLst>
                              <p:par>
                                <p:cTn id="11" presetID="0" presetClass="entr" presetSubtype="0" fill="hold" grpId="0" nodeType="afterEffect">
                                  <p:stCondLst>
                                    <p:cond delay="0"/>
                                  </p:stCondLst>
                                  <p:childTnLst>
                                    <p:set>
                                      <p:cBhvr>
                                        <p:cTn id="12" dur="1" fill="hold">
                                          <p:stCondLst>
                                            <p:cond delay="499"/>
                                          </p:stCondLst>
                                        </p:cTn>
                                        <p:tgtEl>
                                          <p:spTgt spid="69651"/>
                                        </p:tgtEl>
                                        <p:attrNameLst>
                                          <p:attrName>style.visibility</p:attrName>
                                        </p:attrNameLst>
                                      </p:cBhvr>
                                      <p:to>
                                        <p:strVal val="visible"/>
                                      </p:to>
                                    </p:set>
                                  </p:childTnLst>
                                </p:cTn>
                              </p:par>
                            </p:childTnLst>
                          </p:cTn>
                        </p:par>
                        <p:par>
                          <p:cTn id="13" fill="hold">
                            <p:stCondLst>
                              <p:cond delay="1500"/>
                            </p:stCondLst>
                            <p:childTnLst>
                              <p:par>
                                <p:cTn id="14" presetID="0" presetClass="entr" presetSubtype="0" fill="hold" grpId="0" nodeType="afterEffect">
                                  <p:stCondLst>
                                    <p:cond delay="0"/>
                                  </p:stCondLst>
                                  <p:childTnLst>
                                    <p:set>
                                      <p:cBhvr>
                                        <p:cTn id="15" dur="1" fill="hold">
                                          <p:stCondLst>
                                            <p:cond delay="499"/>
                                          </p:stCondLst>
                                        </p:cTn>
                                        <p:tgtEl>
                                          <p:spTgt spid="69652"/>
                                        </p:tgtEl>
                                        <p:attrNameLst>
                                          <p:attrName>style.visibility</p:attrName>
                                        </p:attrNameLst>
                                      </p:cBhvr>
                                      <p:to>
                                        <p:strVal val="visible"/>
                                      </p:to>
                                    </p:set>
                                  </p:childTnLst>
                                </p:cTn>
                              </p:par>
                            </p:childTnLst>
                          </p:cTn>
                        </p:par>
                        <p:par>
                          <p:cTn id="16" fill="hold">
                            <p:stCondLst>
                              <p:cond delay="2000"/>
                            </p:stCondLst>
                            <p:childTnLst>
                              <p:par>
                                <p:cTn id="17" presetID="0" presetClass="entr" presetSubtype="0" fill="hold" grpId="0" nodeType="afterEffect">
                                  <p:stCondLst>
                                    <p:cond delay="0"/>
                                  </p:stCondLst>
                                  <p:childTnLst>
                                    <p:set>
                                      <p:cBhvr>
                                        <p:cTn id="18" dur="1" fill="hold">
                                          <p:stCondLst>
                                            <p:cond delay="499"/>
                                          </p:stCondLst>
                                        </p:cTn>
                                        <p:tgtEl>
                                          <p:spTgt spid="69653"/>
                                        </p:tgtEl>
                                        <p:attrNameLst>
                                          <p:attrName>style.visibility</p:attrName>
                                        </p:attrNameLst>
                                      </p:cBhvr>
                                      <p:to>
                                        <p:strVal val="visible"/>
                                      </p:to>
                                    </p:set>
                                  </p:childTnLst>
                                </p:cTn>
                              </p:par>
                            </p:childTnLst>
                          </p:cTn>
                        </p:par>
                        <p:par>
                          <p:cTn id="19" fill="hold">
                            <p:stCondLst>
                              <p:cond delay="2500"/>
                            </p:stCondLst>
                            <p:childTnLst>
                              <p:par>
                                <p:cTn id="20" presetID="0" presetClass="entr" presetSubtype="0" fill="hold" grpId="0" nodeType="afterEffect">
                                  <p:stCondLst>
                                    <p:cond delay="0"/>
                                  </p:stCondLst>
                                  <p:childTnLst>
                                    <p:set>
                                      <p:cBhvr>
                                        <p:cTn id="21" dur="1" fill="hold">
                                          <p:stCondLst>
                                            <p:cond delay="499"/>
                                          </p:stCondLst>
                                        </p:cTn>
                                        <p:tgtEl>
                                          <p:spTgt spid="69654"/>
                                        </p:tgtEl>
                                        <p:attrNameLst>
                                          <p:attrName>style.visibility</p:attrName>
                                        </p:attrNameLst>
                                      </p:cBhvr>
                                      <p:to>
                                        <p:strVal val="visible"/>
                                      </p:to>
                                    </p:set>
                                  </p:childTnLst>
                                </p:cTn>
                              </p:par>
                            </p:childTnLst>
                          </p:cTn>
                        </p:par>
                        <p:par>
                          <p:cTn id="22" fill="hold">
                            <p:stCondLst>
                              <p:cond delay="3000"/>
                            </p:stCondLst>
                            <p:childTnLst>
                              <p:par>
                                <p:cTn id="23" presetID="0" presetClass="entr" presetSubtype="0" fill="hold" grpId="0" nodeType="afterEffect">
                                  <p:stCondLst>
                                    <p:cond delay="0"/>
                                  </p:stCondLst>
                                  <p:childTnLst>
                                    <p:set>
                                      <p:cBhvr>
                                        <p:cTn id="24" dur="1" fill="hold">
                                          <p:stCondLst>
                                            <p:cond delay="499"/>
                                          </p:stCondLst>
                                        </p:cTn>
                                        <p:tgtEl>
                                          <p:spTgt spid="69655"/>
                                        </p:tgtEl>
                                        <p:attrNameLst>
                                          <p:attrName>style.visibility</p:attrName>
                                        </p:attrNameLst>
                                      </p:cBhvr>
                                      <p:to>
                                        <p:strVal val="visible"/>
                                      </p:to>
                                    </p:set>
                                  </p:childTnLst>
                                </p:cTn>
                              </p:par>
                            </p:childTnLst>
                          </p:cTn>
                        </p:par>
                        <p:par>
                          <p:cTn id="25" fill="hold">
                            <p:stCondLst>
                              <p:cond delay="3500"/>
                            </p:stCondLst>
                            <p:childTnLst>
                              <p:par>
                                <p:cTn id="26" presetID="0" presetClass="entr" presetSubtype="0" fill="hold" grpId="0" nodeType="afterEffect">
                                  <p:stCondLst>
                                    <p:cond delay="0"/>
                                  </p:stCondLst>
                                  <p:childTnLst>
                                    <p:set>
                                      <p:cBhvr>
                                        <p:cTn id="27" dur="1" fill="hold">
                                          <p:stCondLst>
                                            <p:cond delay="499"/>
                                          </p:stCondLst>
                                        </p:cTn>
                                        <p:tgtEl>
                                          <p:spTgt spid="69650"/>
                                        </p:tgtEl>
                                        <p:attrNameLst>
                                          <p:attrName>style.visibility</p:attrName>
                                        </p:attrNameLst>
                                      </p:cBhvr>
                                      <p:to>
                                        <p:strVal val="visible"/>
                                      </p:to>
                                    </p:set>
                                  </p:childTnLst>
                                </p:cTn>
                              </p:par>
                            </p:childTnLst>
                          </p:cTn>
                        </p:par>
                        <p:par>
                          <p:cTn id="28" fill="hold">
                            <p:stCondLst>
                              <p:cond delay="4000"/>
                            </p:stCondLst>
                            <p:childTnLst>
                              <p:par>
                                <p:cTn id="29" presetID="0" presetClass="entr" presetSubtype="0" fill="hold" grpId="0" nodeType="afterEffect">
                                  <p:stCondLst>
                                    <p:cond delay="0"/>
                                  </p:stCondLst>
                                  <p:childTnLst>
                                    <p:set>
                                      <p:cBhvr>
                                        <p:cTn id="30" dur="1" fill="hold">
                                          <p:stCondLst>
                                            <p:cond delay="499"/>
                                          </p:stCondLst>
                                        </p:cTn>
                                        <p:tgtEl>
                                          <p:spTgt spid="696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69636"/>
                                        </p:tgtEl>
                                        <p:attrNameLst>
                                          <p:attrName>style.visibility</p:attrName>
                                        </p:attrNameLst>
                                      </p:cBhvr>
                                      <p:to>
                                        <p:strVal val="visible"/>
                                      </p:to>
                                    </p:set>
                                    <p:animEffect transition="in" filter="wipe(right)">
                                      <p:cBhvr>
                                        <p:cTn id="35" dur="500"/>
                                        <p:tgtEl>
                                          <p:spTgt spid="69636"/>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69637"/>
                                        </p:tgtEl>
                                        <p:attrNameLst>
                                          <p:attrName>style.visibility</p:attrName>
                                        </p:attrNameLst>
                                      </p:cBhvr>
                                      <p:to>
                                        <p:strVal val="visible"/>
                                      </p:to>
                                    </p:set>
                                    <p:animEffect transition="in" filter="wipe(down)">
                                      <p:cBhvr>
                                        <p:cTn id="39" dur="500"/>
                                        <p:tgtEl>
                                          <p:spTgt spid="69637"/>
                                        </p:tgtEl>
                                      </p:cBhvr>
                                    </p:animEffect>
                                  </p:childTnLst>
                                </p:cTn>
                              </p:par>
                            </p:childTnLst>
                          </p:cTn>
                        </p:par>
                        <p:par>
                          <p:cTn id="40" fill="hold">
                            <p:stCondLst>
                              <p:cond delay="1000"/>
                            </p:stCondLst>
                            <p:childTnLst>
                              <p:par>
                                <p:cTn id="41" presetID="22" presetClass="entr" presetSubtype="4" fill="hold" grpId="0" nodeType="afterEffect">
                                  <p:stCondLst>
                                    <p:cond delay="1"/>
                                  </p:stCondLst>
                                  <p:childTnLst>
                                    <p:set>
                                      <p:cBhvr>
                                        <p:cTn id="42" dur="1" fill="hold">
                                          <p:stCondLst>
                                            <p:cond delay="0"/>
                                          </p:stCondLst>
                                        </p:cTn>
                                        <p:tgtEl>
                                          <p:spTgt spid="69639"/>
                                        </p:tgtEl>
                                        <p:attrNameLst>
                                          <p:attrName>style.visibility</p:attrName>
                                        </p:attrNameLst>
                                      </p:cBhvr>
                                      <p:to>
                                        <p:strVal val="visible"/>
                                      </p:to>
                                    </p:set>
                                    <p:animEffect transition="in" filter="wipe(down)">
                                      <p:cBhvr>
                                        <p:cTn id="43" dur="500"/>
                                        <p:tgtEl>
                                          <p:spTgt spid="69639"/>
                                        </p:tgtEl>
                                      </p:cBhvr>
                                    </p:animEffect>
                                  </p:childTnLst>
                                </p:cTn>
                              </p:par>
                            </p:childTnLst>
                          </p:cTn>
                        </p:par>
                        <p:par>
                          <p:cTn id="44" fill="hold">
                            <p:stCondLst>
                              <p:cond delay="1501"/>
                            </p:stCondLst>
                            <p:childTnLst>
                              <p:par>
                                <p:cTn id="45" presetID="1" presetClass="exit" presetSubtype="0" fill="hold" grpId="0" nodeType="afterEffect">
                                  <p:stCondLst>
                                    <p:cond delay="0"/>
                                  </p:stCondLst>
                                  <p:childTnLst>
                                    <p:set>
                                      <p:cBhvr>
                                        <p:cTn id="46" dur="1" fill="hold">
                                          <p:stCondLst>
                                            <p:cond delay="499"/>
                                          </p:stCondLst>
                                        </p:cTn>
                                        <p:tgtEl>
                                          <p:spTgt spid="69686"/>
                                        </p:tgtEl>
                                        <p:attrNameLst>
                                          <p:attrName>style.visibility</p:attrName>
                                        </p:attrNameLst>
                                      </p:cBhvr>
                                      <p:to>
                                        <p:strVal val="hidden"/>
                                      </p:to>
                                    </p:set>
                                  </p:childTnLst>
                                </p:cTn>
                              </p:par>
                            </p:childTnLst>
                          </p:cTn>
                        </p:par>
                        <p:par>
                          <p:cTn id="47" fill="hold">
                            <p:stCondLst>
                              <p:cond delay="2001"/>
                            </p:stCondLst>
                            <p:childTnLst>
                              <p:par>
                                <p:cTn id="48" presetID="1" presetClass="exit" presetSubtype="0" fill="hold" grpId="1" nodeType="afterEffect">
                                  <p:stCondLst>
                                    <p:cond delay="0"/>
                                  </p:stCondLst>
                                  <p:childTnLst>
                                    <p:set>
                                      <p:cBhvr>
                                        <p:cTn id="49" dur="1" fill="hold">
                                          <p:stCondLst>
                                            <p:cond delay="499"/>
                                          </p:stCondLst>
                                        </p:cTn>
                                        <p:tgtEl>
                                          <p:spTgt spid="69651"/>
                                        </p:tgtEl>
                                        <p:attrNameLst>
                                          <p:attrName>style.visibility</p:attrName>
                                        </p:attrNameLst>
                                      </p:cBhvr>
                                      <p:to>
                                        <p:strVal val="hidden"/>
                                      </p:to>
                                    </p:set>
                                  </p:childTnLst>
                                </p:cTn>
                              </p:par>
                            </p:childTnLst>
                          </p:cTn>
                        </p:par>
                        <p:par>
                          <p:cTn id="50" fill="hold">
                            <p:stCondLst>
                              <p:cond delay="2501"/>
                            </p:stCondLst>
                            <p:childTnLst>
                              <p:par>
                                <p:cTn id="51" presetID="1" presetClass="exit" presetSubtype="0" fill="hold" grpId="0" nodeType="afterEffect">
                                  <p:stCondLst>
                                    <p:cond delay="0"/>
                                  </p:stCondLst>
                                  <p:childTnLst>
                                    <p:set>
                                      <p:cBhvr>
                                        <p:cTn id="52" dur="1" fill="hold">
                                          <p:stCondLst>
                                            <p:cond delay="499"/>
                                          </p:stCondLst>
                                        </p:cTn>
                                        <p:tgtEl>
                                          <p:spTgt spid="69661"/>
                                        </p:tgtEl>
                                        <p:attrNameLst>
                                          <p:attrName>style.visibility</p:attrName>
                                        </p:attrNameLst>
                                      </p:cBhvr>
                                      <p:to>
                                        <p:strVal val="hidden"/>
                                      </p:to>
                                    </p:set>
                                  </p:childTnLst>
                                </p:cTn>
                              </p:par>
                            </p:childTnLst>
                          </p:cTn>
                        </p:par>
                        <p:par>
                          <p:cTn id="53" fill="hold">
                            <p:stCondLst>
                              <p:cond delay="3001"/>
                            </p:stCondLst>
                            <p:childTnLst>
                              <p:par>
                                <p:cTn id="54" presetID="1" presetClass="exit" presetSubtype="0" fill="hold" grpId="1" nodeType="afterEffect">
                                  <p:stCondLst>
                                    <p:cond delay="0"/>
                                  </p:stCondLst>
                                  <p:childTnLst>
                                    <p:set>
                                      <p:cBhvr>
                                        <p:cTn id="55" dur="1" fill="hold">
                                          <p:stCondLst>
                                            <p:cond delay="499"/>
                                          </p:stCondLst>
                                        </p:cTn>
                                        <p:tgtEl>
                                          <p:spTgt spid="69652"/>
                                        </p:tgtEl>
                                        <p:attrNameLst>
                                          <p:attrName>style.visibility</p:attrName>
                                        </p:attrNameLst>
                                      </p:cBhvr>
                                      <p:to>
                                        <p:strVal val="hidden"/>
                                      </p:to>
                                    </p:set>
                                  </p:childTnLst>
                                </p:cTn>
                              </p:par>
                            </p:childTnLst>
                          </p:cTn>
                        </p:par>
                        <p:par>
                          <p:cTn id="56" fill="hold">
                            <p:stCondLst>
                              <p:cond delay="3501"/>
                            </p:stCondLst>
                            <p:childTnLst>
                              <p:par>
                                <p:cTn id="57" presetID="1" presetClass="exit" presetSubtype="0" fill="hold" grpId="1" nodeType="afterEffect">
                                  <p:stCondLst>
                                    <p:cond delay="0"/>
                                  </p:stCondLst>
                                  <p:childTnLst>
                                    <p:set>
                                      <p:cBhvr>
                                        <p:cTn id="58" dur="1" fill="hold">
                                          <p:stCondLst>
                                            <p:cond delay="499"/>
                                          </p:stCondLst>
                                        </p:cTn>
                                        <p:tgtEl>
                                          <p:spTgt spid="69650"/>
                                        </p:tgtEl>
                                        <p:attrNameLst>
                                          <p:attrName>style.visibility</p:attrName>
                                        </p:attrNameLst>
                                      </p:cBhvr>
                                      <p:to>
                                        <p:strVal val="hidden"/>
                                      </p:to>
                                    </p:set>
                                  </p:childTnLst>
                                </p:cTn>
                              </p:par>
                            </p:childTnLst>
                          </p:cTn>
                        </p:par>
                        <p:par>
                          <p:cTn id="59" fill="hold">
                            <p:stCondLst>
                              <p:cond delay="4001"/>
                            </p:stCondLst>
                            <p:childTnLst>
                              <p:par>
                                <p:cTn id="60" presetID="1" presetClass="exit" presetSubtype="0" fill="hold" grpId="1" nodeType="afterEffect">
                                  <p:stCondLst>
                                    <p:cond delay="0"/>
                                  </p:stCondLst>
                                  <p:childTnLst>
                                    <p:set>
                                      <p:cBhvr>
                                        <p:cTn id="61" dur="1" fill="hold">
                                          <p:stCondLst>
                                            <p:cond delay="499"/>
                                          </p:stCondLst>
                                        </p:cTn>
                                        <p:tgtEl>
                                          <p:spTgt spid="69657"/>
                                        </p:tgtEl>
                                        <p:attrNameLst>
                                          <p:attrName>style.visibility</p:attrName>
                                        </p:attrNameLst>
                                      </p:cBhvr>
                                      <p:to>
                                        <p:strVal val="hidden"/>
                                      </p:to>
                                    </p:set>
                                  </p:childTnLst>
                                </p:cTn>
                              </p:par>
                            </p:childTnLst>
                          </p:cTn>
                        </p:par>
                        <p:par>
                          <p:cTn id="62" fill="hold">
                            <p:stCondLst>
                              <p:cond delay="4501"/>
                            </p:stCondLst>
                            <p:childTnLst>
                              <p:par>
                                <p:cTn id="63" presetID="1" presetClass="entr" presetSubtype="0" fill="hold" nodeType="afterEffect">
                                  <p:stCondLst>
                                    <p:cond delay="0"/>
                                  </p:stCondLst>
                                  <p:childTnLst>
                                    <p:set>
                                      <p:cBhvr>
                                        <p:cTn id="64" dur="1" fill="hold">
                                          <p:stCondLst>
                                            <p:cond delay="499"/>
                                          </p:stCondLst>
                                        </p:cTn>
                                        <p:tgtEl>
                                          <p:spTgt spid="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69635"/>
                                        </p:tgtEl>
                                        <p:attrNameLst>
                                          <p:attrName>style.visibility</p:attrName>
                                        </p:attrNameLst>
                                      </p:cBhvr>
                                      <p:to>
                                        <p:strVal val="visible"/>
                                      </p:to>
                                    </p:set>
                                    <p:animEffect transition="in" filter="wipe(left)">
                                      <p:cBhvr>
                                        <p:cTn id="69" dur="500"/>
                                        <p:tgtEl>
                                          <p:spTgt spid="69635"/>
                                        </p:tgtEl>
                                      </p:cBhvr>
                                    </p:animEffect>
                                  </p:childTnLst>
                                </p:cTn>
                              </p:par>
                            </p:childTnLst>
                          </p:cTn>
                        </p:par>
                        <p:par>
                          <p:cTn id="70" fill="hold">
                            <p:stCondLst>
                              <p:cond delay="500"/>
                            </p:stCondLst>
                            <p:childTnLst>
                              <p:par>
                                <p:cTn id="71" presetID="22" presetClass="entr" presetSubtype="4" fill="hold" grpId="0" nodeType="afterEffect">
                                  <p:stCondLst>
                                    <p:cond delay="0"/>
                                  </p:stCondLst>
                                  <p:childTnLst>
                                    <p:set>
                                      <p:cBhvr>
                                        <p:cTn id="72" dur="1" fill="hold">
                                          <p:stCondLst>
                                            <p:cond delay="0"/>
                                          </p:stCondLst>
                                        </p:cTn>
                                        <p:tgtEl>
                                          <p:spTgt spid="69638"/>
                                        </p:tgtEl>
                                        <p:attrNameLst>
                                          <p:attrName>style.visibility</p:attrName>
                                        </p:attrNameLst>
                                      </p:cBhvr>
                                      <p:to>
                                        <p:strVal val="visible"/>
                                      </p:to>
                                    </p:set>
                                    <p:animEffect transition="in" filter="wipe(down)">
                                      <p:cBhvr>
                                        <p:cTn id="73" dur="500"/>
                                        <p:tgtEl>
                                          <p:spTgt spid="69638"/>
                                        </p:tgtEl>
                                      </p:cBhvr>
                                    </p:animEffect>
                                  </p:childTnLst>
                                </p:cTn>
                              </p:par>
                            </p:childTnLst>
                          </p:cTn>
                        </p:par>
                        <p:par>
                          <p:cTn id="74" fill="hold">
                            <p:stCondLst>
                              <p:cond delay="1000"/>
                            </p:stCondLst>
                            <p:childTnLst>
                              <p:par>
                                <p:cTn id="75" presetID="22" presetClass="entr" presetSubtype="4" fill="hold" grpId="0" nodeType="afterEffect">
                                  <p:stCondLst>
                                    <p:cond delay="1"/>
                                  </p:stCondLst>
                                  <p:childTnLst>
                                    <p:set>
                                      <p:cBhvr>
                                        <p:cTn id="76" dur="1" fill="hold">
                                          <p:stCondLst>
                                            <p:cond delay="0"/>
                                          </p:stCondLst>
                                        </p:cTn>
                                        <p:tgtEl>
                                          <p:spTgt spid="69640"/>
                                        </p:tgtEl>
                                        <p:attrNameLst>
                                          <p:attrName>style.visibility</p:attrName>
                                        </p:attrNameLst>
                                      </p:cBhvr>
                                      <p:to>
                                        <p:strVal val="visible"/>
                                      </p:to>
                                    </p:set>
                                    <p:animEffect transition="in" filter="wipe(down)">
                                      <p:cBhvr>
                                        <p:cTn id="77" dur="500"/>
                                        <p:tgtEl>
                                          <p:spTgt spid="69640"/>
                                        </p:tgtEl>
                                      </p:cBhvr>
                                    </p:animEffect>
                                  </p:childTnLst>
                                </p:cTn>
                              </p:par>
                            </p:childTnLst>
                          </p:cTn>
                        </p:par>
                        <p:par>
                          <p:cTn id="78" fill="hold">
                            <p:stCondLst>
                              <p:cond delay="1501"/>
                            </p:stCondLst>
                            <p:childTnLst>
                              <p:par>
                                <p:cTn id="79" presetID="1" presetClass="exit" presetSubtype="0" fill="hold" grpId="0" nodeType="afterEffect">
                                  <p:stCondLst>
                                    <p:cond delay="0"/>
                                  </p:stCondLst>
                                  <p:childTnLst>
                                    <p:set>
                                      <p:cBhvr>
                                        <p:cTn id="80" dur="1" fill="hold">
                                          <p:stCondLst>
                                            <p:cond delay="499"/>
                                          </p:stCondLst>
                                        </p:cTn>
                                        <p:tgtEl>
                                          <p:spTgt spid="69687"/>
                                        </p:tgtEl>
                                        <p:attrNameLst>
                                          <p:attrName>style.visibility</p:attrName>
                                        </p:attrNameLst>
                                      </p:cBhvr>
                                      <p:to>
                                        <p:strVal val="hidden"/>
                                      </p:to>
                                    </p:set>
                                  </p:childTnLst>
                                </p:cTn>
                              </p:par>
                            </p:childTnLst>
                          </p:cTn>
                        </p:par>
                        <p:par>
                          <p:cTn id="81" fill="hold">
                            <p:stCondLst>
                              <p:cond delay="2001"/>
                            </p:stCondLst>
                            <p:childTnLst>
                              <p:par>
                                <p:cTn id="82" presetID="1" presetClass="entr" presetSubtype="0" fill="hold" grpId="0" nodeType="afterEffect">
                                  <p:stCondLst>
                                    <p:cond delay="0"/>
                                  </p:stCondLst>
                                  <p:childTnLst>
                                    <p:set>
                                      <p:cBhvr>
                                        <p:cTn id="83" dur="1" fill="hold">
                                          <p:stCondLst>
                                            <p:cond delay="499"/>
                                          </p:stCondLst>
                                        </p:cTn>
                                        <p:tgtEl>
                                          <p:spTgt spid="69648"/>
                                        </p:tgtEl>
                                        <p:attrNameLst>
                                          <p:attrName>style.visibility</p:attrName>
                                        </p:attrNameLst>
                                      </p:cBhvr>
                                      <p:to>
                                        <p:strVal val="visible"/>
                                      </p:to>
                                    </p:set>
                                  </p:childTnLst>
                                </p:cTn>
                              </p:par>
                            </p:childTnLst>
                          </p:cTn>
                        </p:par>
                        <p:par>
                          <p:cTn id="84" fill="hold">
                            <p:stCondLst>
                              <p:cond delay="2501"/>
                            </p:stCondLst>
                            <p:childTnLst>
                              <p:par>
                                <p:cTn id="85" presetID="1" presetClass="entr" presetSubtype="0" fill="hold" grpId="0" nodeType="afterEffect">
                                  <p:stCondLst>
                                    <p:cond delay="0"/>
                                  </p:stCondLst>
                                  <p:childTnLst>
                                    <p:set>
                                      <p:cBhvr>
                                        <p:cTn id="86" dur="1" fill="hold">
                                          <p:stCondLst>
                                            <p:cond delay="499"/>
                                          </p:stCondLst>
                                        </p:cTn>
                                        <p:tgtEl>
                                          <p:spTgt spid="69649"/>
                                        </p:tgtEl>
                                        <p:attrNameLst>
                                          <p:attrName>style.visibility</p:attrName>
                                        </p:attrNameLst>
                                      </p:cBhvr>
                                      <p:to>
                                        <p:strVal val="visible"/>
                                      </p:to>
                                    </p:set>
                                  </p:childTnLst>
                                </p:cTn>
                              </p:par>
                            </p:childTnLst>
                          </p:cTn>
                        </p:par>
                        <p:par>
                          <p:cTn id="87" fill="hold">
                            <p:stCondLst>
                              <p:cond delay="3001"/>
                            </p:stCondLst>
                            <p:childTnLst>
                              <p:par>
                                <p:cTn id="88" presetID="1" presetClass="exit" presetSubtype="0" fill="hold" grpId="0" nodeType="afterEffect">
                                  <p:stCondLst>
                                    <p:cond delay="0"/>
                                  </p:stCondLst>
                                  <p:childTnLst>
                                    <p:set>
                                      <p:cBhvr>
                                        <p:cTn id="89" dur="1" fill="hold">
                                          <p:stCondLst>
                                            <p:cond delay="499"/>
                                          </p:stCondLst>
                                        </p:cTn>
                                        <p:tgtEl>
                                          <p:spTgt spid="69647"/>
                                        </p:tgtEl>
                                        <p:attrNameLst>
                                          <p:attrName>style.visibility</p:attrName>
                                        </p:attrNameLst>
                                      </p:cBhvr>
                                      <p:to>
                                        <p:strVal val="hidden"/>
                                      </p:to>
                                    </p:set>
                                  </p:childTnLst>
                                </p:cTn>
                              </p:par>
                            </p:childTnLst>
                          </p:cTn>
                        </p:par>
                        <p:par>
                          <p:cTn id="90" fill="hold">
                            <p:stCondLst>
                              <p:cond delay="3501"/>
                            </p:stCondLst>
                            <p:childTnLst>
                              <p:par>
                                <p:cTn id="91" presetID="1" presetClass="exit" presetSubtype="0" fill="hold" grpId="1" nodeType="afterEffect">
                                  <p:stCondLst>
                                    <p:cond delay="0"/>
                                  </p:stCondLst>
                                  <p:childTnLst>
                                    <p:set>
                                      <p:cBhvr>
                                        <p:cTn id="92" dur="1" fill="hold">
                                          <p:stCondLst>
                                            <p:cond delay="499"/>
                                          </p:stCondLst>
                                        </p:cTn>
                                        <p:tgtEl>
                                          <p:spTgt spid="69653"/>
                                        </p:tgtEl>
                                        <p:attrNameLst>
                                          <p:attrName>style.visibility</p:attrName>
                                        </p:attrNameLst>
                                      </p:cBhvr>
                                      <p:to>
                                        <p:strVal val="hidden"/>
                                      </p:to>
                                    </p:set>
                                  </p:childTnLst>
                                </p:cTn>
                              </p:par>
                            </p:childTnLst>
                          </p:cTn>
                        </p:par>
                        <p:par>
                          <p:cTn id="93" fill="hold">
                            <p:stCondLst>
                              <p:cond delay="4001"/>
                            </p:stCondLst>
                            <p:childTnLst>
                              <p:par>
                                <p:cTn id="94" presetID="1" presetClass="exit" presetSubtype="0" fill="hold" grpId="1" nodeType="afterEffect">
                                  <p:stCondLst>
                                    <p:cond delay="0"/>
                                  </p:stCondLst>
                                  <p:childTnLst>
                                    <p:set>
                                      <p:cBhvr>
                                        <p:cTn id="95" dur="1" fill="hold">
                                          <p:stCondLst>
                                            <p:cond delay="499"/>
                                          </p:stCondLst>
                                        </p:cTn>
                                        <p:tgtEl>
                                          <p:spTgt spid="69654"/>
                                        </p:tgtEl>
                                        <p:attrNameLst>
                                          <p:attrName>style.visibility</p:attrName>
                                        </p:attrNameLst>
                                      </p:cBhvr>
                                      <p:to>
                                        <p:strVal val="hidden"/>
                                      </p:to>
                                    </p:set>
                                  </p:childTnLst>
                                </p:cTn>
                              </p:par>
                            </p:childTnLst>
                          </p:cTn>
                        </p:par>
                        <p:par>
                          <p:cTn id="96" fill="hold">
                            <p:stCondLst>
                              <p:cond delay="4501"/>
                            </p:stCondLst>
                            <p:childTnLst>
                              <p:par>
                                <p:cTn id="97" presetID="1" presetClass="entr" presetSubtype="0" fill="hold" grpId="0" nodeType="afterEffect">
                                  <p:stCondLst>
                                    <p:cond delay="0"/>
                                  </p:stCondLst>
                                  <p:childTnLst>
                                    <p:set>
                                      <p:cBhvr>
                                        <p:cTn id="98" dur="1" fill="hold">
                                          <p:stCondLst>
                                            <p:cond delay="499"/>
                                          </p:stCondLst>
                                        </p:cTn>
                                        <p:tgtEl>
                                          <p:spTgt spid="69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P spid="69636" grpId="0" animBg="1"/>
      <p:bldP spid="69637" grpId="0" autoUpdateAnimBg="0"/>
      <p:bldP spid="69638" grpId="0" autoUpdateAnimBg="0"/>
      <p:bldP spid="69639" grpId="0" autoUpdateAnimBg="0"/>
      <p:bldP spid="69640" grpId="0" autoUpdateAnimBg="0"/>
      <p:bldP spid="69647" grpId="0" animBg="1"/>
      <p:bldP spid="69648" grpId="0" animBg="1"/>
      <p:bldP spid="69649" grpId="0" animBg="1"/>
      <p:bldP spid="69650" grpId="0" autoUpdateAnimBg="0"/>
      <p:bldP spid="69650" grpId="1" autoUpdateAnimBg="0"/>
      <p:bldP spid="69651" grpId="0" animBg="1"/>
      <p:bldP spid="69651" grpId="1" animBg="1"/>
      <p:bldP spid="69652" grpId="0" animBg="1"/>
      <p:bldP spid="69652" grpId="1" animBg="1"/>
      <p:bldP spid="69653" grpId="0" animBg="1"/>
      <p:bldP spid="69653" grpId="1" animBg="1"/>
      <p:bldP spid="69654" grpId="0" animBg="1"/>
      <p:bldP spid="69654" grpId="1" animBg="1"/>
      <p:bldP spid="69655" grpId="0" autoUpdateAnimBg="0"/>
      <p:bldP spid="69657" grpId="0" animBg="1"/>
      <p:bldP spid="69657" grpId="1" animBg="1"/>
      <p:bldP spid="69661" grpId="0" animBg="1"/>
      <p:bldP spid="69672" grpId="0" autoUpdateAnimBg="0"/>
      <p:bldP spid="69686" grpId="0" autoUpdateAnimBg="0"/>
      <p:bldP spid="69687" grpId="0" autoUpdateAnimBg="0"/>
      <p:bldP spid="69688" grpId="0" autoUpdateAnimBg="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i="1" dirty="0" smtClean="0"/>
              <a:t>Performance Isolation and Fairness in Multi-Tenant Cloud Storage</a:t>
            </a:r>
            <a:r>
              <a:rPr lang="en-US" dirty="0" smtClean="0"/>
              <a:t>, D. </a:t>
            </a:r>
            <a:r>
              <a:rPr lang="en-US" dirty="0" err="1" smtClean="0"/>
              <a:t>Shue</a:t>
            </a:r>
            <a:r>
              <a:rPr lang="en-US" dirty="0" smtClean="0"/>
              <a:t>, M. Freedman and A. </a:t>
            </a:r>
            <a:r>
              <a:rPr lang="en-US" dirty="0" err="1" smtClean="0"/>
              <a:t>Shaikh</a:t>
            </a:r>
            <a:r>
              <a:rPr lang="en-US" dirty="0" smtClean="0"/>
              <a:t>, OSDI 2012.</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 name="Slide Number Placeholder 3"/>
          <p:cNvSpPr>
            <a:spLocks noGrp="1"/>
          </p:cNvSpPr>
          <p:nvPr>
            <p:ph type="sldNum" sz="quarter" idx="10"/>
          </p:nvPr>
        </p:nvSpPr>
        <p:spPr/>
        <p:txBody>
          <a:bodyPr/>
          <a:lstStyle/>
          <a:p>
            <a:fld id="{FC234477-8D61-3241-9694-91C54B19D5A3}" type="slidenum">
              <a:rPr lang="en-US"/>
              <a:pPr/>
              <a:t>20</a:t>
            </a:fld>
            <a:endParaRPr lang="en-US"/>
          </a:p>
        </p:txBody>
      </p:sp>
      <p:cxnSp>
        <p:nvCxnSpPr>
          <p:cNvPr id="71681" name="AutoShape 1"/>
          <p:cNvCxnSpPr>
            <a:cxnSpLocks noChangeShapeType="1"/>
            <a:stCxn id="71726" idx="0"/>
            <a:endCxn id="71712" idx="0"/>
          </p:cNvCxnSpPr>
          <p:nvPr/>
        </p:nvCxnSpPr>
        <p:spPr bwMode="auto">
          <a:xfrm>
            <a:off x="4612184" y="4156769"/>
            <a:ext cx="1535906" cy="1384102"/>
          </a:xfrm>
          <a:prstGeom prst="straightConnector1">
            <a:avLst/>
          </a:prstGeom>
          <a:noFill/>
          <a:ln w="76200" cap="flat">
            <a:solidFill>
              <a:srgbClr val="620101"/>
            </a:solidFill>
            <a:prstDash val="sysDot"/>
            <a:miter lim="800000"/>
            <a:headEnd type="none" w="med" len="med"/>
            <a:tailEnd type="arrow" w="med" len="med"/>
          </a:ln>
        </p:spPr>
      </p:cxnSp>
      <p:cxnSp>
        <p:nvCxnSpPr>
          <p:cNvPr id="71682" name="AutoShape 2"/>
          <p:cNvCxnSpPr>
            <a:cxnSpLocks noChangeShapeType="1"/>
            <a:stCxn id="71726" idx="0"/>
            <a:endCxn id="71727" idx="0"/>
          </p:cNvCxnSpPr>
          <p:nvPr/>
        </p:nvCxnSpPr>
        <p:spPr bwMode="auto">
          <a:xfrm flipH="1">
            <a:off x="2986981" y="4156769"/>
            <a:ext cx="1625203" cy="1384102"/>
          </a:xfrm>
          <a:prstGeom prst="straightConnector1">
            <a:avLst/>
          </a:prstGeom>
          <a:noFill/>
          <a:ln w="76200" cap="flat">
            <a:solidFill>
              <a:srgbClr val="620101"/>
            </a:solidFill>
            <a:prstDash val="sysDot"/>
            <a:miter lim="800000"/>
            <a:headEnd type="none" w="med" len="med"/>
            <a:tailEnd type="arrow" w="med" len="med"/>
          </a:ln>
        </p:spPr>
      </p:cxnSp>
      <p:sp>
        <p:nvSpPr>
          <p:cNvPr id="71683" name="Rectangle 3"/>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err="1">
                <a:ea typeface="Gill Sans" pitchFamily="-1" charset="0"/>
                <a:cs typeface="Gill Sans" pitchFamily="-1" charset="0"/>
              </a:rPr>
              <a:t>Strawman</a:t>
            </a:r>
            <a:r>
              <a:rPr lang="en-US" sz="3400" dirty="0">
                <a:ea typeface="Gill Sans" pitchFamily="-1" charset="0"/>
                <a:cs typeface="Gill Sans" pitchFamily="-1" charset="0"/>
              </a:rPr>
              <a:t>: Select Replicas Evenly</a:t>
            </a:r>
          </a:p>
        </p:txBody>
      </p:sp>
      <p:sp>
        <p:nvSpPr>
          <p:cNvPr id="71684" name="Rectangle 4"/>
          <p:cNvSpPr>
            <a:spLocks/>
          </p:cNvSpPr>
          <p:nvPr/>
        </p:nvSpPr>
        <p:spPr bwMode="auto">
          <a:xfrm>
            <a:off x="3445744" y="3690938"/>
            <a:ext cx="554163"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solidFill>
                  <a:srgbClr val="620101"/>
                </a:solidFill>
                <a:ea typeface="Gill Sans" pitchFamily="-1" charset="0"/>
                <a:cs typeface="Gill Sans" pitchFamily="-1" charset="0"/>
              </a:rPr>
              <a:t>50%</a:t>
            </a:r>
          </a:p>
        </p:txBody>
      </p:sp>
      <p:sp>
        <p:nvSpPr>
          <p:cNvPr id="71685" name="Rectangle 5"/>
          <p:cNvSpPr>
            <a:spLocks/>
          </p:cNvSpPr>
          <p:nvPr/>
        </p:nvSpPr>
        <p:spPr bwMode="auto">
          <a:xfrm>
            <a:off x="5141268" y="3683124"/>
            <a:ext cx="554163"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solidFill>
                  <a:srgbClr val="620101"/>
                </a:solidFill>
                <a:ea typeface="Gill Sans" pitchFamily="-1" charset="0"/>
                <a:cs typeface="Gill Sans" pitchFamily="-1" charset="0"/>
              </a:rPr>
              <a:t>50%</a:t>
            </a:r>
          </a:p>
        </p:txBody>
      </p:sp>
      <p:grpSp>
        <p:nvGrpSpPr>
          <p:cNvPr id="2" name="Group 10"/>
          <p:cNvGrpSpPr>
            <a:grpSpLocks/>
          </p:cNvGrpSpPr>
          <p:nvPr/>
        </p:nvGrpSpPr>
        <p:grpSpPr bwMode="auto">
          <a:xfrm>
            <a:off x="5509617" y="3857625"/>
            <a:ext cx="1285875" cy="1125141"/>
            <a:chOff x="0" y="0"/>
            <a:chExt cx="1152" cy="1008"/>
          </a:xfrm>
        </p:grpSpPr>
        <p:grpSp>
          <p:nvGrpSpPr>
            <p:cNvPr id="3" name="Group 8"/>
            <p:cNvGrpSpPr>
              <a:grpSpLocks/>
            </p:cNvGrpSpPr>
            <p:nvPr/>
          </p:nvGrpSpPr>
          <p:grpSpPr bwMode="auto">
            <a:xfrm>
              <a:off x="0" y="0"/>
              <a:ext cx="1152" cy="1008"/>
              <a:chOff x="0" y="0"/>
              <a:chExt cx="1152" cy="1008"/>
            </a:xfrm>
          </p:grpSpPr>
          <p:sp>
            <p:nvSpPr>
              <p:cNvPr id="71686" name="Rectangle 6"/>
              <p:cNvSpPr>
                <a:spLocks/>
              </p:cNvSpPr>
              <p:nvPr/>
            </p:nvSpPr>
            <p:spPr bwMode="auto">
              <a:xfrm>
                <a:off x="640" y="0"/>
                <a:ext cx="512" cy="1008"/>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1687" name="Rectangle 7"/>
              <p:cNvSpPr>
                <a:spLocks/>
              </p:cNvSpPr>
              <p:nvPr/>
            </p:nvSpPr>
            <p:spPr bwMode="auto">
              <a:xfrm>
                <a:off x="0" y="416"/>
                <a:ext cx="512" cy="592"/>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71689" name="Rectangle 9"/>
            <p:cNvSpPr>
              <a:spLocks/>
            </p:cNvSpPr>
            <p:nvPr/>
          </p:nvSpPr>
          <p:spPr bwMode="auto">
            <a:xfrm>
              <a:off x="0" y="200"/>
              <a:ext cx="512" cy="216"/>
            </a:xfrm>
            <a:prstGeom prst="rect">
              <a:avLst/>
            </a:prstGeom>
            <a:solidFill>
              <a:srgbClr val="414141"/>
            </a:solidFill>
            <a:ln w="25400" cap="flat">
              <a:noFill/>
              <a:miter lim="800000"/>
              <a:headEnd type="none" w="med" len="med"/>
              <a:tailEnd type="none" w="med" len="med"/>
            </a:ln>
          </p:spPr>
          <p:txBody>
            <a:bodyPr lIns="0" tIns="0" rIns="0" bIns="0">
              <a:prstTxWarp prst="textNoShape">
                <a:avLst/>
              </a:prstTxWarp>
            </a:bodyPr>
            <a:lstStyle/>
            <a:p>
              <a:endParaRPr lang="en-US"/>
            </a:p>
          </p:txBody>
        </p:sp>
      </p:grpSp>
      <p:grpSp>
        <p:nvGrpSpPr>
          <p:cNvPr id="4" name="Group 13"/>
          <p:cNvGrpSpPr>
            <a:grpSpLocks/>
          </p:cNvGrpSpPr>
          <p:nvPr/>
        </p:nvGrpSpPr>
        <p:grpSpPr bwMode="auto">
          <a:xfrm>
            <a:off x="2348508" y="4071938"/>
            <a:ext cx="1285875" cy="910828"/>
            <a:chOff x="0" y="0"/>
            <a:chExt cx="1152" cy="816"/>
          </a:xfrm>
        </p:grpSpPr>
        <p:sp>
          <p:nvSpPr>
            <p:cNvPr id="71691" name="Rectangle 11"/>
            <p:cNvSpPr>
              <a:spLocks/>
            </p:cNvSpPr>
            <p:nvPr/>
          </p:nvSpPr>
          <p:spPr bwMode="auto">
            <a:xfrm>
              <a:off x="640" y="216"/>
              <a:ext cx="512" cy="600"/>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2500" dirty="0">
                  <a:solidFill>
                    <a:srgbClr val="FFFFFF"/>
                  </a:solidFill>
                  <a:ea typeface="Gill Sans" pitchFamily="-1" charset="0"/>
                  <a:cs typeface="Gill Sans" pitchFamily="-1" charset="0"/>
                </a:rPr>
                <a:t> </a:t>
              </a:r>
            </a:p>
          </p:txBody>
        </p:sp>
        <p:sp>
          <p:nvSpPr>
            <p:cNvPr id="71692" name="Rectangle 12"/>
            <p:cNvSpPr>
              <a:spLocks/>
            </p:cNvSpPr>
            <p:nvPr/>
          </p:nvSpPr>
          <p:spPr bwMode="auto">
            <a:xfrm>
              <a:off x="0" y="0"/>
              <a:ext cx="512" cy="816"/>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2500" dirty="0">
                  <a:solidFill>
                    <a:srgbClr val="FFFFFF"/>
                  </a:solidFill>
                  <a:ea typeface="Gill Sans" pitchFamily="-1" charset="0"/>
                  <a:cs typeface="Gill Sans" pitchFamily="-1" charset="0"/>
                </a:rPr>
                <a:t>   </a:t>
              </a:r>
            </a:p>
          </p:txBody>
        </p:sp>
      </p:grpSp>
      <p:sp>
        <p:nvSpPr>
          <p:cNvPr id="71694" name="AutoShape 14"/>
          <p:cNvSpPr>
            <a:spLocks/>
          </p:cNvSpPr>
          <p:nvPr/>
        </p:nvSpPr>
        <p:spPr bwMode="auto">
          <a:xfrm>
            <a:off x="7384851" y="3795117"/>
            <a:ext cx="1696641" cy="705445"/>
          </a:xfrm>
          <a:prstGeom prst="roundRect">
            <a:avLst>
              <a:gd name="adj" fmla="val 18986"/>
            </a:avLst>
          </a:prstGeom>
          <a:noFill/>
          <a:ln w="508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grpSp>
        <p:nvGrpSpPr>
          <p:cNvPr id="5" name="Group 21"/>
          <p:cNvGrpSpPr>
            <a:grpSpLocks/>
          </p:cNvGrpSpPr>
          <p:nvPr/>
        </p:nvGrpSpPr>
        <p:grpSpPr bwMode="auto">
          <a:xfrm>
            <a:off x="7518797" y="3884414"/>
            <a:ext cx="1204392" cy="535781"/>
            <a:chOff x="0" y="0"/>
            <a:chExt cx="1079" cy="480"/>
          </a:xfrm>
        </p:grpSpPr>
        <p:sp>
          <p:nvSpPr>
            <p:cNvPr id="71695" name="Oval 15"/>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6" name="Group 20"/>
            <p:cNvGrpSpPr>
              <a:grpSpLocks/>
            </p:cNvGrpSpPr>
            <p:nvPr/>
          </p:nvGrpSpPr>
          <p:grpSpPr bwMode="auto">
            <a:xfrm>
              <a:off x="760" y="37"/>
              <a:ext cx="319" cy="339"/>
              <a:chOff x="0" y="0"/>
              <a:chExt cx="319" cy="338"/>
            </a:xfrm>
          </p:grpSpPr>
          <p:sp>
            <p:nvSpPr>
              <p:cNvPr id="71696" name="Oval 16"/>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1697" name="Line 17"/>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71698" name="Line 18"/>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71699" name="Line 19"/>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grpSp>
        <p:nvGrpSpPr>
          <p:cNvPr id="7" name="Group 28"/>
          <p:cNvGrpSpPr>
            <a:grpSpLocks/>
          </p:cNvGrpSpPr>
          <p:nvPr/>
        </p:nvGrpSpPr>
        <p:grpSpPr bwMode="auto">
          <a:xfrm>
            <a:off x="7518797" y="2491383"/>
            <a:ext cx="1428750" cy="535781"/>
            <a:chOff x="0" y="0"/>
            <a:chExt cx="1280" cy="480"/>
          </a:xfrm>
        </p:grpSpPr>
        <p:grpSp>
          <p:nvGrpSpPr>
            <p:cNvPr id="8" name="Group 26"/>
            <p:cNvGrpSpPr>
              <a:grpSpLocks/>
            </p:cNvGrpSpPr>
            <p:nvPr/>
          </p:nvGrpSpPr>
          <p:grpSpPr bwMode="auto">
            <a:xfrm>
              <a:off x="560" y="96"/>
              <a:ext cx="720" cy="320"/>
              <a:chOff x="0" y="0"/>
              <a:chExt cx="720" cy="320"/>
            </a:xfrm>
          </p:grpSpPr>
          <p:sp>
            <p:nvSpPr>
              <p:cNvPr id="71702" name="Rectangle 22"/>
              <p:cNvSpPr>
                <a:spLocks/>
              </p:cNvSpPr>
              <p:nvPr/>
            </p:nvSpPr>
            <p:spPr bwMode="auto">
              <a:xfrm>
                <a:off x="200" y="200"/>
                <a:ext cx="120" cy="12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1703" name="Rectangle 23"/>
              <p:cNvSpPr>
                <a:spLocks/>
              </p:cNvSpPr>
              <p:nvPr/>
            </p:nvSpPr>
            <p:spPr bwMode="auto">
              <a:xfrm>
                <a:off x="0" y="120"/>
                <a:ext cx="120" cy="2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1704" name="Rectangle 24"/>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1705" name="Rectangle 25"/>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71707" name="Oval 27"/>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grpSp>
        <p:nvGrpSpPr>
          <p:cNvPr id="9" name="Group 31"/>
          <p:cNvGrpSpPr>
            <a:grpSpLocks/>
          </p:cNvGrpSpPr>
          <p:nvPr/>
        </p:nvGrpSpPr>
        <p:grpSpPr bwMode="auto">
          <a:xfrm>
            <a:off x="7518797" y="3187899"/>
            <a:ext cx="1436563" cy="535781"/>
            <a:chOff x="0" y="0"/>
            <a:chExt cx="1287" cy="480"/>
          </a:xfrm>
        </p:grpSpPr>
        <p:sp>
          <p:nvSpPr>
            <p:cNvPr id="71709" name="Oval 29"/>
            <p:cNvSpPr>
              <a:spLocks/>
            </p:cNvSpPr>
            <p:nvPr/>
          </p:nvSpPr>
          <p:spPr bwMode="auto">
            <a:xfrm>
              <a:off x="0" y="0"/>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71710" name="Rectangle 30"/>
            <p:cNvSpPr>
              <a:spLocks/>
            </p:cNvSpPr>
            <p:nvPr/>
          </p:nvSpPr>
          <p:spPr bwMode="auto">
            <a:xfrm>
              <a:off x="575" y="92"/>
              <a:ext cx="712" cy="24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dirty="0">
                  <a:solidFill>
                    <a:srgbClr val="620101"/>
                  </a:solidFill>
                  <a:ea typeface="Gill Sans" pitchFamily="-1" charset="0"/>
                  <a:cs typeface="Gill Sans" pitchFamily="-1" charset="0"/>
                </a:rPr>
                <a:t>W</a:t>
              </a:r>
              <a:r>
                <a:rPr lang="en-US" baseline="-6000" dirty="0">
                  <a:solidFill>
                    <a:srgbClr val="620101"/>
                  </a:solidFill>
                  <a:ea typeface="Gill Sans" pitchFamily="-1" charset="0"/>
                  <a:cs typeface="Gill Sans" pitchFamily="-1" charset="0"/>
                </a:rPr>
                <a:t>A2</a:t>
              </a:r>
              <a:r>
                <a:rPr lang="en-US" dirty="0">
                  <a:ea typeface="Gill Sans" pitchFamily="-1" charset="0"/>
                  <a:cs typeface="Gill Sans" pitchFamily="-1" charset="0"/>
                </a:rPr>
                <a:t> </a:t>
              </a:r>
              <a:r>
                <a:rPr lang="en-US" dirty="0">
                  <a:solidFill>
                    <a:srgbClr val="859D1D"/>
                  </a:solidFill>
                  <a:ea typeface="Gill Sans" pitchFamily="-1" charset="0"/>
                  <a:cs typeface="Gill Sans" pitchFamily="-1" charset="0"/>
                </a:rPr>
                <a:t>W</a:t>
              </a:r>
              <a:r>
                <a:rPr lang="en-US" baseline="-6000" dirty="0">
                  <a:solidFill>
                    <a:srgbClr val="859D1D"/>
                  </a:solidFill>
                  <a:ea typeface="Gill Sans" pitchFamily="-1" charset="0"/>
                  <a:cs typeface="Gill Sans" pitchFamily="-1" charset="0"/>
                </a:rPr>
                <a:t>B2</a:t>
              </a:r>
            </a:p>
          </p:txBody>
        </p:sp>
      </p:grpSp>
      <p:sp>
        <p:nvSpPr>
          <p:cNvPr id="71712" name="AutoShape 32"/>
          <p:cNvSpPr>
            <a:spLocks/>
          </p:cNvSpPr>
          <p:nvPr/>
        </p:nvSpPr>
        <p:spPr bwMode="auto">
          <a:xfrm>
            <a:off x="526851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nchor="ctr">
            <a:prstTxWarp prst="textNoShape">
              <a:avLst/>
            </a:prstTxWarp>
          </a:bodyPr>
          <a:lstStyle/>
          <a:p>
            <a:endParaRPr lang="en-US" sz="2500" dirty="0">
              <a:solidFill>
                <a:srgbClr val="0080FF"/>
              </a:solidFill>
              <a:ea typeface="Gill Sans" pitchFamily="-1" charset="0"/>
              <a:cs typeface="Gill Sans" pitchFamily="-1" charset="0"/>
            </a:endParaRPr>
          </a:p>
          <a:p>
            <a:endParaRPr lang="en-US" sz="2500" dirty="0">
              <a:solidFill>
                <a:srgbClr val="0080FF"/>
              </a:solidFill>
              <a:ea typeface="Gill Sans" pitchFamily="-1" charset="0"/>
              <a:cs typeface="Gill Sans" pitchFamily="-1" charset="0"/>
            </a:endParaRPr>
          </a:p>
        </p:txBody>
      </p:sp>
      <p:sp>
        <p:nvSpPr>
          <p:cNvPr id="71713" name="AutoShape 33"/>
          <p:cNvSpPr>
            <a:spLocks/>
          </p:cNvSpPr>
          <p:nvPr/>
        </p:nvSpPr>
        <p:spPr bwMode="auto">
          <a:xfrm>
            <a:off x="5366742" y="3187899"/>
            <a:ext cx="1580555" cy="535781"/>
          </a:xfrm>
          <a:prstGeom prst="roundRect">
            <a:avLst>
              <a:gd name="adj" fmla="val 25000"/>
            </a:avLst>
          </a:prstGeom>
          <a:noFill/>
          <a:ln w="63500" cap="flat">
            <a:solidFill>
              <a:srgbClr val="414141">
                <a:alpha val="29999"/>
              </a:srgbClr>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343434"/>
                </a:solidFill>
                <a:ea typeface="Gill Sans" pitchFamily="-1" charset="0"/>
                <a:cs typeface="Gill Sans" pitchFamily="-1" charset="0"/>
              </a:rPr>
              <a:t>Controller</a:t>
            </a:r>
          </a:p>
        </p:txBody>
      </p:sp>
      <p:cxnSp>
        <p:nvCxnSpPr>
          <p:cNvPr id="71714" name="AutoShape 34"/>
          <p:cNvCxnSpPr>
            <a:cxnSpLocks noChangeShapeType="1"/>
            <a:stCxn id="71715" idx="0"/>
            <a:endCxn id="71726" idx="0"/>
          </p:cNvCxnSpPr>
          <p:nvPr/>
        </p:nvCxnSpPr>
        <p:spPr bwMode="auto">
          <a:xfrm>
            <a:off x="2986981" y="2277070"/>
            <a:ext cx="1625203" cy="1879699"/>
          </a:xfrm>
          <a:prstGeom prst="straightConnector1">
            <a:avLst/>
          </a:prstGeom>
          <a:noFill/>
          <a:ln w="76200" cap="flat">
            <a:solidFill>
              <a:srgbClr val="620101"/>
            </a:solidFill>
            <a:prstDash val="sysDot"/>
            <a:miter lim="800000"/>
            <a:headEnd type="none" w="med" len="med"/>
            <a:tailEnd type="none" w="med" len="med"/>
          </a:ln>
        </p:spPr>
      </p:cxnSp>
      <p:sp>
        <p:nvSpPr>
          <p:cNvPr id="71715" name="AutoShape 35"/>
          <p:cNvSpPr>
            <a:spLocks/>
          </p:cNvSpPr>
          <p:nvPr/>
        </p:nvSpPr>
        <p:spPr bwMode="auto">
          <a:xfrm>
            <a:off x="2196703" y="1839516"/>
            <a:ext cx="1580555" cy="875109"/>
          </a:xfrm>
          <a:prstGeom prst="roundRect">
            <a:avLst>
              <a:gd name="adj" fmla="val 15306"/>
            </a:avLst>
          </a:prstGeom>
          <a:solidFill>
            <a:srgbClr val="FFFFFF"/>
          </a:solidFill>
          <a:ln w="63500" cap="flat">
            <a:solidFill>
              <a:srgbClr val="620101"/>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620101"/>
                </a:solidFill>
                <a:ea typeface="Gill Sans" pitchFamily="-1" charset="0"/>
                <a:cs typeface="Gill Sans" pitchFamily="-1" charset="0"/>
              </a:rPr>
              <a:t>Tenant A</a:t>
            </a:r>
          </a:p>
        </p:txBody>
      </p:sp>
      <p:sp>
        <p:nvSpPr>
          <p:cNvPr id="71716" name="AutoShape 36"/>
          <p:cNvSpPr>
            <a:spLocks/>
          </p:cNvSpPr>
          <p:nvPr/>
        </p:nvSpPr>
        <p:spPr bwMode="auto">
          <a:xfrm>
            <a:off x="5375672" y="1866305"/>
            <a:ext cx="1580555" cy="875109"/>
          </a:xfrm>
          <a:prstGeom prst="roundRect">
            <a:avLst>
              <a:gd name="adj" fmla="val 15306"/>
            </a:avLst>
          </a:prstGeom>
          <a:solidFill>
            <a:srgbClr val="FFFFFF">
              <a:alpha val="29999"/>
            </a:srgbClr>
          </a:solidFill>
          <a:ln w="63500" cap="flat">
            <a:solidFill>
              <a:srgbClr val="96A430">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Tenant B</a:t>
            </a:r>
          </a:p>
        </p:txBody>
      </p:sp>
      <p:sp>
        <p:nvSpPr>
          <p:cNvPr id="71717" name="Rectangle 37"/>
          <p:cNvSpPr>
            <a:spLocks/>
          </p:cNvSpPr>
          <p:nvPr/>
        </p:nvSpPr>
        <p:spPr bwMode="auto">
          <a:xfrm>
            <a:off x="2402086" y="2268141"/>
            <a:ext cx="330398" cy="330398"/>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1718" name="Rectangle 38"/>
          <p:cNvSpPr>
            <a:spLocks/>
          </p:cNvSpPr>
          <p:nvPr/>
        </p:nvSpPr>
        <p:spPr bwMode="auto">
          <a:xfrm>
            <a:off x="2821781" y="2268141"/>
            <a:ext cx="330398" cy="330398"/>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1719" name="Rectangle 39"/>
          <p:cNvSpPr>
            <a:spLocks/>
          </p:cNvSpPr>
          <p:nvPr/>
        </p:nvSpPr>
        <p:spPr bwMode="auto">
          <a:xfrm>
            <a:off x="3241477" y="2268141"/>
            <a:ext cx="330398" cy="330398"/>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1720" name="Rectangle 40"/>
          <p:cNvSpPr>
            <a:spLocks/>
          </p:cNvSpPr>
          <p:nvPr/>
        </p:nvSpPr>
        <p:spPr bwMode="auto">
          <a:xfrm>
            <a:off x="5581055"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1721" name="Rectangle 41"/>
          <p:cNvSpPr>
            <a:spLocks/>
          </p:cNvSpPr>
          <p:nvPr/>
        </p:nvSpPr>
        <p:spPr bwMode="auto">
          <a:xfrm>
            <a:off x="6000750"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1722" name="Rectangle 42"/>
          <p:cNvSpPr>
            <a:spLocks/>
          </p:cNvSpPr>
          <p:nvPr/>
        </p:nvSpPr>
        <p:spPr bwMode="auto">
          <a:xfrm>
            <a:off x="6420446"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1723" name="Rectangle 43"/>
          <p:cNvSpPr>
            <a:spLocks/>
          </p:cNvSpPr>
          <p:nvPr/>
        </p:nvSpPr>
        <p:spPr bwMode="auto">
          <a:xfrm>
            <a:off x="2329533" y="1406336"/>
            <a:ext cx="758884"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620101"/>
                </a:solidFill>
                <a:ea typeface="Gill Sans" pitchFamily="-1" charset="0"/>
                <a:cs typeface="Gill Sans" pitchFamily="-1" charset="0"/>
              </a:rPr>
              <a:t>Weight</a:t>
            </a:r>
            <a:r>
              <a:rPr lang="en-US" baseline="-6000">
                <a:solidFill>
                  <a:srgbClr val="620101"/>
                </a:solidFill>
                <a:ea typeface="Gill Sans" pitchFamily="-1" charset="0"/>
                <a:cs typeface="Gill Sans" pitchFamily="-1" charset="0"/>
              </a:rPr>
              <a:t>A</a:t>
            </a:r>
            <a:r>
              <a:rPr lang="en-US">
                <a:solidFill>
                  <a:srgbClr val="620101"/>
                </a:solidFill>
                <a:ea typeface="Gill Sans" pitchFamily="-1" charset="0"/>
                <a:cs typeface="Gill Sans" pitchFamily="-1" charset="0"/>
              </a:rPr>
              <a:t> </a:t>
            </a:r>
          </a:p>
        </p:txBody>
      </p:sp>
      <p:sp>
        <p:nvSpPr>
          <p:cNvPr id="71724" name="Rectangle 44"/>
          <p:cNvSpPr>
            <a:spLocks/>
          </p:cNvSpPr>
          <p:nvPr/>
        </p:nvSpPr>
        <p:spPr bwMode="auto">
          <a:xfrm>
            <a:off x="5495107" y="1433126"/>
            <a:ext cx="753549"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859D1D"/>
                </a:solidFill>
                <a:ea typeface="Gill Sans" pitchFamily="-1" charset="0"/>
                <a:cs typeface="Gill Sans" pitchFamily="-1" charset="0"/>
              </a:rPr>
              <a:t>Weight</a:t>
            </a:r>
            <a:r>
              <a:rPr lang="en-US" baseline="-6000">
                <a:solidFill>
                  <a:srgbClr val="859D1D"/>
                </a:solidFill>
                <a:ea typeface="Gill Sans" pitchFamily="-1" charset="0"/>
                <a:cs typeface="Gill Sans" pitchFamily="-1" charset="0"/>
              </a:rPr>
              <a:t>B</a:t>
            </a:r>
            <a:r>
              <a:rPr lang="en-US">
                <a:solidFill>
                  <a:srgbClr val="859D1D"/>
                </a:solidFill>
                <a:ea typeface="Gill Sans" pitchFamily="-1" charset="0"/>
                <a:cs typeface="Gill Sans" pitchFamily="-1" charset="0"/>
              </a:rPr>
              <a:t> </a:t>
            </a:r>
          </a:p>
        </p:txBody>
      </p:sp>
      <p:sp>
        <p:nvSpPr>
          <p:cNvPr id="71725" name="AutoShape 45"/>
          <p:cNvSpPr>
            <a:spLocks/>
          </p:cNvSpPr>
          <p:nvPr/>
        </p:nvSpPr>
        <p:spPr bwMode="auto">
          <a:xfrm>
            <a:off x="2964656" y="2839640"/>
            <a:ext cx="1526977" cy="267891"/>
          </a:xfrm>
          <a:prstGeom prst="roundRect">
            <a:avLst>
              <a:gd name="adj" fmla="val 50000"/>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1700" dirty="0">
                <a:solidFill>
                  <a:srgbClr val="FFFFFF"/>
                </a:solidFill>
                <a:ea typeface="Gill Sans" pitchFamily="-1" charset="0"/>
                <a:cs typeface="Gill Sans" pitchFamily="-1" charset="0"/>
              </a:rPr>
              <a:t>GET 1101100</a:t>
            </a:r>
          </a:p>
        </p:txBody>
      </p:sp>
      <p:sp>
        <p:nvSpPr>
          <p:cNvPr id="71726" name="Oval 46"/>
          <p:cNvSpPr>
            <a:spLocks/>
          </p:cNvSpPr>
          <p:nvPr/>
        </p:nvSpPr>
        <p:spPr bwMode="auto">
          <a:xfrm>
            <a:off x="4232672" y="3777258"/>
            <a:ext cx="759023" cy="759023"/>
          </a:xfrm>
          <a:prstGeom prst="ellipse">
            <a:avLst/>
          </a:prstGeom>
          <a:solidFill>
            <a:srgbClr val="FFFFFF"/>
          </a:solidFill>
          <a:ln w="63500" cap="flat">
            <a:solidFill>
              <a:srgbClr val="408000"/>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408000"/>
                </a:solidFill>
                <a:ea typeface="Gill Sans" pitchFamily="-1" charset="0"/>
                <a:cs typeface="Gill Sans" pitchFamily="-1" charset="0"/>
              </a:rPr>
              <a:t>RR</a:t>
            </a:r>
          </a:p>
        </p:txBody>
      </p:sp>
      <p:sp>
        <p:nvSpPr>
          <p:cNvPr id="71727" name="AutoShape 47"/>
          <p:cNvSpPr>
            <a:spLocks/>
          </p:cNvSpPr>
          <p:nvPr/>
        </p:nvSpPr>
        <p:spPr bwMode="auto">
          <a:xfrm>
            <a:off x="210740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1728" name="Rectangle 48"/>
          <p:cNvSpPr>
            <a:spLocks/>
          </p:cNvSpPr>
          <p:nvPr/>
        </p:nvSpPr>
        <p:spPr bwMode="auto">
          <a:xfrm>
            <a:off x="2035969" y="5384601"/>
            <a:ext cx="1910953" cy="32146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A1 </a:t>
            </a:r>
            <a:r>
              <a:rPr lang="en-US" sz="2200" dirty="0">
                <a:ea typeface="Gill Sans" pitchFamily="-1" charset="0"/>
                <a:cs typeface="Gill Sans" pitchFamily="-1" charset="0"/>
              </a:rPr>
              <a:t>&gt;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B1</a:t>
            </a:r>
          </a:p>
        </p:txBody>
      </p:sp>
      <p:sp>
        <p:nvSpPr>
          <p:cNvPr id="71729" name="Rectangle 49"/>
          <p:cNvSpPr>
            <a:spLocks/>
          </p:cNvSpPr>
          <p:nvPr/>
        </p:nvSpPr>
        <p:spPr bwMode="auto">
          <a:xfrm>
            <a:off x="5197078" y="5384601"/>
            <a:ext cx="1910953" cy="32146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A2 </a:t>
            </a:r>
            <a:r>
              <a:rPr lang="en-US" sz="2200" dirty="0">
                <a:ea typeface="Gill Sans" pitchFamily="-1" charset="0"/>
                <a:cs typeface="Gill Sans" pitchFamily="-1" charset="0"/>
              </a:rPr>
              <a:t>&lt;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B2</a:t>
            </a:r>
          </a:p>
        </p:txBody>
      </p:sp>
      <p:grpSp>
        <p:nvGrpSpPr>
          <p:cNvPr id="10" name="Group 65"/>
          <p:cNvGrpSpPr>
            <a:grpSpLocks/>
          </p:cNvGrpSpPr>
          <p:nvPr/>
        </p:nvGrpSpPr>
        <p:grpSpPr bwMode="auto">
          <a:xfrm>
            <a:off x="7518797" y="4580930"/>
            <a:ext cx="1375172" cy="535781"/>
            <a:chOff x="0" y="0"/>
            <a:chExt cx="1232" cy="480"/>
          </a:xfrm>
        </p:grpSpPr>
        <p:sp>
          <p:nvSpPr>
            <p:cNvPr id="71730" name="Oval 50"/>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11" name="Group 54"/>
            <p:cNvGrpSpPr>
              <a:grpSpLocks/>
            </p:cNvGrpSpPr>
            <p:nvPr/>
          </p:nvGrpSpPr>
          <p:grpSpPr bwMode="auto">
            <a:xfrm>
              <a:off x="1032" y="8"/>
              <a:ext cx="120" cy="160"/>
              <a:chOff x="0" y="0"/>
              <a:chExt cx="120" cy="160"/>
            </a:xfrm>
          </p:grpSpPr>
          <p:sp>
            <p:nvSpPr>
              <p:cNvPr id="71731" name="Rectangle 51"/>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1732" name="Rectangle 52"/>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1733" name="Rectangle 53"/>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2" name="Group 58"/>
            <p:cNvGrpSpPr>
              <a:grpSpLocks/>
            </p:cNvGrpSpPr>
            <p:nvPr/>
          </p:nvGrpSpPr>
          <p:grpSpPr bwMode="auto">
            <a:xfrm>
              <a:off x="680" y="8"/>
              <a:ext cx="120" cy="160"/>
              <a:chOff x="0" y="0"/>
              <a:chExt cx="120" cy="160"/>
            </a:xfrm>
          </p:grpSpPr>
          <p:sp>
            <p:nvSpPr>
              <p:cNvPr id="71735" name="Rectangle 55"/>
              <p:cNvSpPr>
                <a:spLocks/>
              </p:cNvSpPr>
              <p:nvPr/>
            </p:nvSpPr>
            <p:spPr bwMode="auto">
              <a:xfrm>
                <a:off x="0" y="0"/>
                <a:ext cx="120" cy="160"/>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1736" name="Rectangle 56"/>
              <p:cNvSpPr>
                <a:spLocks/>
              </p:cNvSpPr>
              <p:nvPr/>
            </p:nvSpPr>
            <p:spPr bwMode="auto">
              <a:xfrm>
                <a:off x="0" y="42"/>
                <a:ext cx="120" cy="11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1737" name="Rectangle 57"/>
              <p:cNvSpPr>
                <a:spLocks/>
              </p:cNvSpPr>
              <p:nvPr/>
            </p:nvSpPr>
            <p:spPr bwMode="auto">
              <a:xfrm>
                <a:off x="0" y="85"/>
                <a:ext cx="120" cy="3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71739" name="Rectangle 59"/>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1740" name="Rectangle 60"/>
            <p:cNvSpPr>
              <a:spLocks/>
            </p:cNvSpPr>
            <p:nvPr/>
          </p:nvSpPr>
          <p:spPr bwMode="auto">
            <a:xfrm>
              <a:off x="992" y="288"/>
              <a:ext cx="80" cy="80"/>
            </a:xfrm>
            <a:prstGeom prst="rect">
              <a:avLst/>
            </a:prstGeom>
            <a:solidFill>
              <a:srgbClr val="262626"/>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1741" name="Rectangle 61"/>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1742" name="AutoShape 62"/>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1743" name="AutoShape 63"/>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1744" name="Rectangle 64"/>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3" name="Group 68"/>
          <p:cNvGrpSpPr>
            <a:grpSpLocks/>
          </p:cNvGrpSpPr>
          <p:nvPr/>
        </p:nvGrpSpPr>
        <p:grpSpPr bwMode="auto">
          <a:xfrm>
            <a:off x="5509617" y="3857625"/>
            <a:ext cx="1285875" cy="1134070"/>
            <a:chOff x="0" y="0"/>
            <a:chExt cx="1152" cy="1016"/>
          </a:xfrm>
        </p:grpSpPr>
        <p:sp>
          <p:nvSpPr>
            <p:cNvPr id="71746" name="Rectangle 66"/>
            <p:cNvSpPr>
              <a:spLocks/>
            </p:cNvSpPr>
            <p:nvPr/>
          </p:nvSpPr>
          <p:spPr bwMode="auto">
            <a:xfrm>
              <a:off x="640" y="0"/>
              <a:ext cx="512" cy="1008"/>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1747" name="Rectangle 67"/>
            <p:cNvSpPr>
              <a:spLocks/>
            </p:cNvSpPr>
            <p:nvPr/>
          </p:nvSpPr>
          <p:spPr bwMode="auto">
            <a:xfrm>
              <a:off x="0" y="416"/>
              <a:ext cx="512" cy="6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grpSp>
      <p:grpSp>
        <p:nvGrpSpPr>
          <p:cNvPr id="14" name="Group 71"/>
          <p:cNvGrpSpPr>
            <a:grpSpLocks/>
          </p:cNvGrpSpPr>
          <p:nvPr/>
        </p:nvGrpSpPr>
        <p:grpSpPr bwMode="auto">
          <a:xfrm>
            <a:off x="2348508" y="3857625"/>
            <a:ext cx="1285875" cy="1125141"/>
            <a:chOff x="0" y="0"/>
            <a:chExt cx="1152" cy="1008"/>
          </a:xfrm>
        </p:grpSpPr>
        <p:sp>
          <p:nvSpPr>
            <p:cNvPr id="71749" name="Rectangle 69"/>
            <p:cNvSpPr>
              <a:spLocks/>
            </p:cNvSpPr>
            <p:nvPr/>
          </p:nvSpPr>
          <p:spPr bwMode="auto">
            <a:xfrm>
              <a:off x="0" y="0"/>
              <a:ext cx="512" cy="1008"/>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1750" name="Rectangle 70"/>
            <p:cNvSpPr>
              <a:spLocks/>
            </p:cNvSpPr>
            <p:nvPr/>
          </p:nvSpPr>
          <p:spPr bwMode="auto">
            <a:xfrm>
              <a:off x="640" y="408"/>
              <a:ext cx="512" cy="60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71752" name="Line 72"/>
          <p:cNvSpPr>
            <a:spLocks noChangeShapeType="1"/>
          </p:cNvSpPr>
          <p:nvPr/>
        </p:nvSpPr>
        <p:spPr bwMode="auto">
          <a:xfrm rot="10800000" flipH="1">
            <a:off x="2946797" y="4330899"/>
            <a:ext cx="821531" cy="2232"/>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71753" name="Line 73"/>
          <p:cNvSpPr>
            <a:spLocks noChangeShapeType="1"/>
          </p:cNvSpPr>
          <p:nvPr/>
        </p:nvSpPr>
        <p:spPr bwMode="auto">
          <a:xfrm>
            <a:off x="2214563" y="3872136"/>
            <a:ext cx="821531" cy="3348"/>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71754" name="Line 74"/>
          <p:cNvSpPr>
            <a:spLocks noChangeShapeType="1"/>
          </p:cNvSpPr>
          <p:nvPr/>
        </p:nvSpPr>
        <p:spPr bwMode="auto">
          <a:xfrm rot="10800000" flipH="1">
            <a:off x="6097861" y="3863207"/>
            <a:ext cx="821531" cy="2232"/>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71755" name="Line 75"/>
          <p:cNvSpPr>
            <a:spLocks noChangeShapeType="1"/>
          </p:cNvSpPr>
          <p:nvPr/>
        </p:nvSpPr>
        <p:spPr bwMode="auto">
          <a:xfrm rot="10800000" flipH="1">
            <a:off x="5375672" y="4339829"/>
            <a:ext cx="821531" cy="2232"/>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4"/>
                                        </p:tgtEl>
                                        <p:attrNameLst>
                                          <p:attrName>style.visibility</p:attrName>
                                        </p:attrNameLst>
                                      </p:cBhvr>
                                      <p:to>
                                        <p:strVal val="visible"/>
                                      </p:to>
                                    </p:set>
                                  </p:childTnLst>
                                </p:cTn>
                              </p:par>
                            </p:childTnLst>
                          </p:cTn>
                        </p:par>
                        <p:par>
                          <p:cTn id="10" fill="hold">
                            <p:stCondLst>
                              <p:cond delay="1000"/>
                            </p:stCondLst>
                            <p:childTnLst>
                              <p:par>
                                <p:cTn id="11" presetID="1" presetClass="exit" presetSubtype="0" fill="hold" nodeType="afterEffect">
                                  <p:stCondLst>
                                    <p:cond delay="0"/>
                                  </p:stCondLst>
                                  <p:childTnLst>
                                    <p:set>
                                      <p:cBhvr>
                                        <p:cTn id="12" dur="1" fill="hold">
                                          <p:stCondLst>
                                            <p:cond delay="499"/>
                                          </p:stCondLst>
                                        </p:cTn>
                                        <p:tgtEl>
                                          <p:spTgt spid="13"/>
                                        </p:tgtEl>
                                        <p:attrNameLst>
                                          <p:attrName>style.visibility</p:attrName>
                                        </p:attrNameLst>
                                      </p:cBhvr>
                                      <p:to>
                                        <p:strVal val="hidden"/>
                                      </p:to>
                                    </p:set>
                                  </p:childTnLst>
                                </p:cTn>
                              </p:par>
                            </p:childTnLst>
                          </p:cTn>
                        </p:par>
                        <p:par>
                          <p:cTn id="13" fill="hold">
                            <p:stCondLst>
                              <p:cond delay="1500"/>
                            </p:stCondLst>
                            <p:childTnLst>
                              <p:par>
                                <p:cTn id="14" presetID="1" presetClass="exit" presetSubtype="0" fill="hold" nodeType="afterEffect">
                                  <p:stCondLst>
                                    <p:cond delay="0"/>
                                  </p:stCondLst>
                                  <p:childTnLst>
                                    <p:set>
                                      <p:cBhvr>
                                        <p:cTn id="1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 name="Slide Number Placeholder 3"/>
          <p:cNvSpPr>
            <a:spLocks noGrp="1"/>
          </p:cNvSpPr>
          <p:nvPr>
            <p:ph type="sldNum" sz="quarter" idx="10"/>
          </p:nvPr>
        </p:nvSpPr>
        <p:spPr/>
        <p:txBody>
          <a:bodyPr/>
          <a:lstStyle/>
          <a:p>
            <a:fld id="{A4B70DA8-85D3-904F-A0B8-26BE5095B467}" type="slidenum">
              <a:rPr lang="en-US"/>
              <a:pPr/>
              <a:t>21</a:t>
            </a:fld>
            <a:endParaRPr lang="en-US"/>
          </a:p>
        </p:txBody>
      </p:sp>
      <p:sp>
        <p:nvSpPr>
          <p:cNvPr id="73729" name="AutoShape 1"/>
          <p:cNvSpPr>
            <a:spLocks/>
          </p:cNvSpPr>
          <p:nvPr/>
        </p:nvSpPr>
        <p:spPr bwMode="auto">
          <a:xfrm>
            <a:off x="2196703" y="1839516"/>
            <a:ext cx="1580555" cy="875109"/>
          </a:xfrm>
          <a:prstGeom prst="roundRect">
            <a:avLst>
              <a:gd name="adj" fmla="val 15306"/>
            </a:avLst>
          </a:prstGeom>
          <a:solidFill>
            <a:srgbClr val="FFFFFF"/>
          </a:solidFill>
          <a:ln w="63500" cap="flat">
            <a:solidFill>
              <a:srgbClr val="620101"/>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620101"/>
                </a:solidFill>
                <a:ea typeface="Gill Sans" pitchFamily="-1" charset="0"/>
                <a:cs typeface="Gill Sans" pitchFamily="-1" charset="0"/>
              </a:rPr>
              <a:t>Tenant A</a:t>
            </a:r>
          </a:p>
        </p:txBody>
      </p:sp>
      <p:sp>
        <p:nvSpPr>
          <p:cNvPr id="73730" name="Rectangle 2"/>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a:ea typeface="Gill Sans" pitchFamily="-1" charset="0"/>
                <a:cs typeface="Gill Sans" pitchFamily="-1" charset="0"/>
              </a:rPr>
              <a:t>Pisces: Select Replicas By Local Weight</a:t>
            </a:r>
          </a:p>
        </p:txBody>
      </p:sp>
      <p:sp>
        <p:nvSpPr>
          <p:cNvPr id="73731" name="Rectangle 3"/>
          <p:cNvSpPr>
            <a:spLocks/>
          </p:cNvSpPr>
          <p:nvPr/>
        </p:nvSpPr>
        <p:spPr bwMode="auto">
          <a:xfrm>
            <a:off x="3445744" y="3690938"/>
            <a:ext cx="554163"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solidFill>
                  <a:srgbClr val="620101"/>
                </a:solidFill>
                <a:ea typeface="Gill Sans" pitchFamily="-1" charset="0"/>
                <a:cs typeface="Gill Sans" pitchFamily="-1" charset="0"/>
              </a:rPr>
              <a:t>60%</a:t>
            </a:r>
          </a:p>
        </p:txBody>
      </p:sp>
      <p:sp>
        <p:nvSpPr>
          <p:cNvPr id="73732" name="Rectangle 4"/>
          <p:cNvSpPr>
            <a:spLocks/>
          </p:cNvSpPr>
          <p:nvPr/>
        </p:nvSpPr>
        <p:spPr bwMode="auto">
          <a:xfrm>
            <a:off x="5150198" y="3683124"/>
            <a:ext cx="554163"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solidFill>
                  <a:srgbClr val="620101"/>
                </a:solidFill>
                <a:ea typeface="Gill Sans" pitchFamily="-1" charset="0"/>
                <a:cs typeface="Gill Sans" pitchFamily="-1" charset="0"/>
              </a:rPr>
              <a:t>40%</a:t>
            </a:r>
          </a:p>
        </p:txBody>
      </p:sp>
      <p:sp>
        <p:nvSpPr>
          <p:cNvPr id="73733" name="Rectangle 5"/>
          <p:cNvSpPr>
            <a:spLocks/>
          </p:cNvSpPr>
          <p:nvPr/>
        </p:nvSpPr>
        <p:spPr bwMode="auto">
          <a:xfrm>
            <a:off x="2348508" y="3857625"/>
            <a:ext cx="571500" cy="223242"/>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3734" name="Rectangle 6"/>
          <p:cNvSpPr>
            <a:spLocks/>
          </p:cNvSpPr>
          <p:nvPr/>
        </p:nvSpPr>
        <p:spPr bwMode="auto">
          <a:xfrm>
            <a:off x="5509617" y="4080867"/>
            <a:ext cx="571500" cy="241102"/>
          </a:xfrm>
          <a:prstGeom prst="rect">
            <a:avLst/>
          </a:prstGeom>
          <a:solidFill>
            <a:srgbClr val="41414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3735" name="Line 7"/>
          <p:cNvSpPr>
            <a:spLocks noChangeShapeType="1"/>
          </p:cNvSpPr>
          <p:nvPr/>
        </p:nvSpPr>
        <p:spPr bwMode="auto">
          <a:xfrm rot="10800000">
            <a:off x="5797600" y="4089797"/>
            <a:ext cx="0" cy="237753"/>
          </a:xfrm>
          <a:prstGeom prst="line">
            <a:avLst/>
          </a:prstGeom>
          <a:noFill/>
          <a:ln w="38100" cap="flat">
            <a:solidFill>
              <a:srgbClr val="FFFFFF"/>
            </a:solidFill>
            <a:prstDash val="solid"/>
            <a:miter lim="800000"/>
            <a:headEnd type="arrow" w="med" len="med"/>
            <a:tailEnd type="arrow" w="med" len="med"/>
          </a:ln>
        </p:spPr>
        <p:txBody>
          <a:bodyPr lIns="0" tIns="0" rIns="0" bIns="0">
            <a:prstTxWarp prst="textNoShape">
              <a:avLst/>
            </a:prstTxWarp>
          </a:bodyPr>
          <a:lstStyle/>
          <a:p>
            <a:endParaRPr lang="en-US"/>
          </a:p>
        </p:txBody>
      </p:sp>
      <p:sp>
        <p:nvSpPr>
          <p:cNvPr id="73736" name="Rectangle 8"/>
          <p:cNvSpPr>
            <a:spLocks/>
          </p:cNvSpPr>
          <p:nvPr/>
        </p:nvSpPr>
        <p:spPr bwMode="auto">
          <a:xfrm>
            <a:off x="454299" y="3394442"/>
            <a:ext cx="1761650" cy="1015663"/>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detect weight</a:t>
            </a:r>
          </a:p>
          <a:p>
            <a:r>
              <a:rPr lang="en-US" sz="2200" dirty="0">
                <a:ea typeface="Gill Sans" pitchFamily="-1" charset="0"/>
                <a:cs typeface="Gill Sans" pitchFamily="-1" charset="0"/>
              </a:rPr>
              <a:t>mismatch by</a:t>
            </a:r>
          </a:p>
          <a:p>
            <a:r>
              <a:rPr lang="en-US" sz="2200" dirty="0">
                <a:ea typeface="Gill Sans" pitchFamily="-1" charset="0"/>
                <a:cs typeface="Gill Sans" pitchFamily="-1" charset="0"/>
              </a:rPr>
              <a:t>request latency</a:t>
            </a:r>
          </a:p>
        </p:txBody>
      </p:sp>
      <p:sp>
        <p:nvSpPr>
          <p:cNvPr id="73737" name="Line 9"/>
          <p:cNvSpPr>
            <a:spLocks noChangeShapeType="1"/>
          </p:cNvSpPr>
          <p:nvPr/>
        </p:nvSpPr>
        <p:spPr bwMode="auto">
          <a:xfrm>
            <a:off x="2214563" y="3872136"/>
            <a:ext cx="821531" cy="3348"/>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73738" name="AutoShape 10"/>
          <p:cNvSpPr>
            <a:spLocks/>
          </p:cNvSpPr>
          <p:nvPr/>
        </p:nvSpPr>
        <p:spPr bwMode="auto">
          <a:xfrm>
            <a:off x="5375672" y="1866305"/>
            <a:ext cx="1580555" cy="875109"/>
          </a:xfrm>
          <a:prstGeom prst="roundRect">
            <a:avLst>
              <a:gd name="adj" fmla="val 15306"/>
            </a:avLst>
          </a:prstGeom>
          <a:solidFill>
            <a:srgbClr val="FFFFFF">
              <a:alpha val="29999"/>
            </a:srgbClr>
          </a:solidFill>
          <a:ln w="63500" cap="flat">
            <a:solidFill>
              <a:srgbClr val="96A430">
                <a:alpha val="29999"/>
              </a:srgbClr>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Tenant B</a:t>
            </a:r>
          </a:p>
        </p:txBody>
      </p:sp>
      <p:sp>
        <p:nvSpPr>
          <p:cNvPr id="73739" name="Rectangle 11"/>
          <p:cNvSpPr>
            <a:spLocks/>
          </p:cNvSpPr>
          <p:nvPr/>
        </p:nvSpPr>
        <p:spPr bwMode="auto">
          <a:xfrm>
            <a:off x="5581055"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3740" name="Rectangle 12"/>
          <p:cNvSpPr>
            <a:spLocks/>
          </p:cNvSpPr>
          <p:nvPr/>
        </p:nvSpPr>
        <p:spPr bwMode="auto">
          <a:xfrm>
            <a:off x="6000750"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3741" name="Rectangle 13"/>
          <p:cNvSpPr>
            <a:spLocks/>
          </p:cNvSpPr>
          <p:nvPr/>
        </p:nvSpPr>
        <p:spPr bwMode="auto">
          <a:xfrm>
            <a:off x="6420446" y="2294930"/>
            <a:ext cx="330398" cy="330398"/>
          </a:xfrm>
          <a:prstGeom prst="rect">
            <a:avLst/>
          </a:prstGeom>
          <a:solidFill>
            <a:srgbClr val="859D1D">
              <a:alpha val="29999"/>
            </a:srgbClr>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3742" name="Rectangle 14"/>
          <p:cNvSpPr>
            <a:spLocks/>
          </p:cNvSpPr>
          <p:nvPr/>
        </p:nvSpPr>
        <p:spPr bwMode="auto">
          <a:xfrm>
            <a:off x="5495107" y="1433126"/>
            <a:ext cx="753549"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859D1D"/>
                </a:solidFill>
                <a:ea typeface="Gill Sans" pitchFamily="-1" charset="0"/>
                <a:cs typeface="Gill Sans" pitchFamily="-1" charset="0"/>
              </a:rPr>
              <a:t>Weight</a:t>
            </a:r>
            <a:r>
              <a:rPr lang="en-US" baseline="-6000">
                <a:solidFill>
                  <a:srgbClr val="859D1D"/>
                </a:solidFill>
                <a:ea typeface="Gill Sans" pitchFamily="-1" charset="0"/>
                <a:cs typeface="Gill Sans" pitchFamily="-1" charset="0"/>
              </a:rPr>
              <a:t>B</a:t>
            </a:r>
            <a:r>
              <a:rPr lang="en-US">
                <a:solidFill>
                  <a:srgbClr val="859D1D"/>
                </a:solidFill>
                <a:ea typeface="Gill Sans" pitchFamily="-1" charset="0"/>
                <a:cs typeface="Gill Sans" pitchFamily="-1" charset="0"/>
              </a:rPr>
              <a:t> </a:t>
            </a:r>
          </a:p>
        </p:txBody>
      </p:sp>
      <p:sp>
        <p:nvSpPr>
          <p:cNvPr id="73743" name="AutoShape 15"/>
          <p:cNvSpPr>
            <a:spLocks/>
          </p:cNvSpPr>
          <p:nvPr/>
        </p:nvSpPr>
        <p:spPr bwMode="auto">
          <a:xfrm>
            <a:off x="5366742" y="3187899"/>
            <a:ext cx="1580555" cy="535781"/>
          </a:xfrm>
          <a:prstGeom prst="roundRect">
            <a:avLst>
              <a:gd name="adj" fmla="val 25000"/>
            </a:avLst>
          </a:prstGeom>
          <a:noFill/>
          <a:ln w="63500" cap="flat">
            <a:solidFill>
              <a:srgbClr val="414141">
                <a:alpha val="29999"/>
              </a:srgbClr>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343434"/>
                </a:solidFill>
                <a:ea typeface="Gill Sans" pitchFamily="-1" charset="0"/>
                <a:cs typeface="Gill Sans" pitchFamily="-1" charset="0"/>
              </a:rPr>
              <a:t>Controller</a:t>
            </a:r>
          </a:p>
        </p:txBody>
      </p:sp>
      <p:sp>
        <p:nvSpPr>
          <p:cNvPr id="73744" name="Rectangle 16"/>
          <p:cNvSpPr>
            <a:spLocks/>
          </p:cNvSpPr>
          <p:nvPr/>
        </p:nvSpPr>
        <p:spPr bwMode="auto">
          <a:xfrm>
            <a:off x="3445744" y="3690938"/>
            <a:ext cx="554163"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solidFill>
                  <a:srgbClr val="620101"/>
                </a:solidFill>
                <a:ea typeface="Gill Sans" pitchFamily="-1" charset="0"/>
                <a:cs typeface="Gill Sans" pitchFamily="-1" charset="0"/>
              </a:rPr>
              <a:t>50%</a:t>
            </a:r>
          </a:p>
        </p:txBody>
      </p:sp>
      <p:sp>
        <p:nvSpPr>
          <p:cNvPr id="73745" name="Rectangle 17"/>
          <p:cNvSpPr>
            <a:spLocks/>
          </p:cNvSpPr>
          <p:nvPr/>
        </p:nvSpPr>
        <p:spPr bwMode="auto">
          <a:xfrm>
            <a:off x="5141268" y="3683124"/>
            <a:ext cx="554163"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solidFill>
                  <a:srgbClr val="620101"/>
                </a:solidFill>
                <a:ea typeface="Gill Sans" pitchFamily="-1" charset="0"/>
                <a:cs typeface="Gill Sans" pitchFamily="-1" charset="0"/>
              </a:rPr>
              <a:t>50%</a:t>
            </a:r>
          </a:p>
        </p:txBody>
      </p:sp>
      <p:sp>
        <p:nvSpPr>
          <p:cNvPr id="73746" name="AutoShape 18"/>
          <p:cNvSpPr>
            <a:spLocks/>
          </p:cNvSpPr>
          <p:nvPr/>
        </p:nvSpPr>
        <p:spPr bwMode="auto">
          <a:xfrm>
            <a:off x="7384851" y="3795117"/>
            <a:ext cx="1696641" cy="705445"/>
          </a:xfrm>
          <a:prstGeom prst="roundRect">
            <a:avLst>
              <a:gd name="adj" fmla="val 18986"/>
            </a:avLst>
          </a:prstGeom>
          <a:noFill/>
          <a:ln w="508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grpSp>
        <p:nvGrpSpPr>
          <p:cNvPr id="2" name="Group 25"/>
          <p:cNvGrpSpPr>
            <a:grpSpLocks/>
          </p:cNvGrpSpPr>
          <p:nvPr/>
        </p:nvGrpSpPr>
        <p:grpSpPr bwMode="auto">
          <a:xfrm>
            <a:off x="7518797" y="3884414"/>
            <a:ext cx="1204392" cy="535781"/>
            <a:chOff x="0" y="0"/>
            <a:chExt cx="1079" cy="480"/>
          </a:xfrm>
        </p:grpSpPr>
        <p:sp>
          <p:nvSpPr>
            <p:cNvPr id="73747" name="Oval 19"/>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3" name="Group 24"/>
            <p:cNvGrpSpPr>
              <a:grpSpLocks/>
            </p:cNvGrpSpPr>
            <p:nvPr/>
          </p:nvGrpSpPr>
          <p:grpSpPr bwMode="auto">
            <a:xfrm>
              <a:off x="760" y="37"/>
              <a:ext cx="319" cy="339"/>
              <a:chOff x="0" y="0"/>
              <a:chExt cx="319" cy="338"/>
            </a:xfrm>
          </p:grpSpPr>
          <p:sp>
            <p:nvSpPr>
              <p:cNvPr id="73748" name="Oval 20"/>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3749" name="Line 21"/>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73750" name="Line 22"/>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73751" name="Line 23"/>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grpSp>
        <p:nvGrpSpPr>
          <p:cNvPr id="4" name="Group 32"/>
          <p:cNvGrpSpPr>
            <a:grpSpLocks/>
          </p:cNvGrpSpPr>
          <p:nvPr/>
        </p:nvGrpSpPr>
        <p:grpSpPr bwMode="auto">
          <a:xfrm>
            <a:off x="7518797" y="2491383"/>
            <a:ext cx="1428750" cy="535781"/>
            <a:chOff x="0" y="0"/>
            <a:chExt cx="1280" cy="480"/>
          </a:xfrm>
        </p:grpSpPr>
        <p:grpSp>
          <p:nvGrpSpPr>
            <p:cNvPr id="5" name="Group 30"/>
            <p:cNvGrpSpPr>
              <a:grpSpLocks/>
            </p:cNvGrpSpPr>
            <p:nvPr/>
          </p:nvGrpSpPr>
          <p:grpSpPr bwMode="auto">
            <a:xfrm>
              <a:off x="560" y="96"/>
              <a:ext cx="720" cy="320"/>
              <a:chOff x="0" y="0"/>
              <a:chExt cx="720" cy="320"/>
            </a:xfrm>
          </p:grpSpPr>
          <p:sp>
            <p:nvSpPr>
              <p:cNvPr id="73754" name="Rectangle 26"/>
              <p:cNvSpPr>
                <a:spLocks/>
              </p:cNvSpPr>
              <p:nvPr/>
            </p:nvSpPr>
            <p:spPr bwMode="auto">
              <a:xfrm>
                <a:off x="200" y="200"/>
                <a:ext cx="120" cy="12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3755" name="Rectangle 27"/>
              <p:cNvSpPr>
                <a:spLocks/>
              </p:cNvSpPr>
              <p:nvPr/>
            </p:nvSpPr>
            <p:spPr bwMode="auto">
              <a:xfrm>
                <a:off x="0" y="120"/>
                <a:ext cx="120" cy="2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3756" name="Rectangle 28"/>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3757" name="Rectangle 29"/>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73759" name="Oval 31"/>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grpSp>
        <p:nvGrpSpPr>
          <p:cNvPr id="6" name="Group 35"/>
          <p:cNvGrpSpPr>
            <a:grpSpLocks/>
          </p:cNvGrpSpPr>
          <p:nvPr/>
        </p:nvGrpSpPr>
        <p:grpSpPr bwMode="auto">
          <a:xfrm>
            <a:off x="7518797" y="3187899"/>
            <a:ext cx="1436563" cy="535781"/>
            <a:chOff x="0" y="0"/>
            <a:chExt cx="1287" cy="480"/>
          </a:xfrm>
        </p:grpSpPr>
        <p:sp>
          <p:nvSpPr>
            <p:cNvPr id="73761" name="Oval 33"/>
            <p:cNvSpPr>
              <a:spLocks/>
            </p:cNvSpPr>
            <p:nvPr/>
          </p:nvSpPr>
          <p:spPr bwMode="auto">
            <a:xfrm>
              <a:off x="0" y="0"/>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73762" name="Rectangle 34"/>
            <p:cNvSpPr>
              <a:spLocks/>
            </p:cNvSpPr>
            <p:nvPr/>
          </p:nvSpPr>
          <p:spPr bwMode="auto">
            <a:xfrm>
              <a:off x="575" y="92"/>
              <a:ext cx="712" cy="24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dirty="0">
                  <a:solidFill>
                    <a:srgbClr val="620101"/>
                  </a:solidFill>
                  <a:ea typeface="Gill Sans" pitchFamily="-1" charset="0"/>
                  <a:cs typeface="Gill Sans" pitchFamily="-1" charset="0"/>
                </a:rPr>
                <a:t>W</a:t>
              </a:r>
              <a:r>
                <a:rPr lang="en-US" baseline="-6000" dirty="0">
                  <a:solidFill>
                    <a:srgbClr val="620101"/>
                  </a:solidFill>
                  <a:ea typeface="Gill Sans" pitchFamily="-1" charset="0"/>
                  <a:cs typeface="Gill Sans" pitchFamily="-1" charset="0"/>
                </a:rPr>
                <a:t>A2</a:t>
              </a:r>
              <a:r>
                <a:rPr lang="en-US" dirty="0">
                  <a:ea typeface="Gill Sans" pitchFamily="-1" charset="0"/>
                  <a:cs typeface="Gill Sans" pitchFamily="-1" charset="0"/>
                </a:rPr>
                <a:t> </a:t>
              </a:r>
              <a:r>
                <a:rPr lang="en-US" dirty="0">
                  <a:solidFill>
                    <a:srgbClr val="859D1D"/>
                  </a:solidFill>
                  <a:ea typeface="Gill Sans" pitchFamily="-1" charset="0"/>
                  <a:cs typeface="Gill Sans" pitchFamily="-1" charset="0"/>
                </a:rPr>
                <a:t>W</a:t>
              </a:r>
              <a:r>
                <a:rPr lang="en-US" baseline="-6000" dirty="0">
                  <a:solidFill>
                    <a:srgbClr val="859D1D"/>
                  </a:solidFill>
                  <a:ea typeface="Gill Sans" pitchFamily="-1" charset="0"/>
                  <a:cs typeface="Gill Sans" pitchFamily="-1" charset="0"/>
                </a:rPr>
                <a:t>B2</a:t>
              </a:r>
            </a:p>
          </p:txBody>
        </p:sp>
      </p:grpSp>
      <p:sp>
        <p:nvSpPr>
          <p:cNvPr id="73764" name="Rectangle 36"/>
          <p:cNvSpPr>
            <a:spLocks/>
          </p:cNvSpPr>
          <p:nvPr/>
        </p:nvSpPr>
        <p:spPr bwMode="auto">
          <a:xfrm>
            <a:off x="2402086" y="2268141"/>
            <a:ext cx="330398" cy="330398"/>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3765" name="Rectangle 37"/>
          <p:cNvSpPr>
            <a:spLocks/>
          </p:cNvSpPr>
          <p:nvPr/>
        </p:nvSpPr>
        <p:spPr bwMode="auto">
          <a:xfrm>
            <a:off x="2821781" y="2268141"/>
            <a:ext cx="330398" cy="330398"/>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3766" name="Rectangle 38"/>
          <p:cNvSpPr>
            <a:spLocks/>
          </p:cNvSpPr>
          <p:nvPr/>
        </p:nvSpPr>
        <p:spPr bwMode="auto">
          <a:xfrm>
            <a:off x="3241477" y="2268141"/>
            <a:ext cx="330398" cy="330398"/>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3767" name="Rectangle 39"/>
          <p:cNvSpPr>
            <a:spLocks/>
          </p:cNvSpPr>
          <p:nvPr/>
        </p:nvSpPr>
        <p:spPr bwMode="auto">
          <a:xfrm>
            <a:off x="2329533" y="1406336"/>
            <a:ext cx="758884"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620101"/>
                </a:solidFill>
                <a:ea typeface="Gill Sans" pitchFamily="-1" charset="0"/>
                <a:cs typeface="Gill Sans" pitchFamily="-1" charset="0"/>
              </a:rPr>
              <a:t>Weight</a:t>
            </a:r>
            <a:r>
              <a:rPr lang="en-US" baseline="-6000">
                <a:solidFill>
                  <a:srgbClr val="620101"/>
                </a:solidFill>
                <a:ea typeface="Gill Sans" pitchFamily="-1" charset="0"/>
                <a:cs typeface="Gill Sans" pitchFamily="-1" charset="0"/>
              </a:rPr>
              <a:t>A</a:t>
            </a:r>
            <a:r>
              <a:rPr lang="en-US">
                <a:solidFill>
                  <a:srgbClr val="620101"/>
                </a:solidFill>
                <a:ea typeface="Gill Sans" pitchFamily="-1" charset="0"/>
                <a:cs typeface="Gill Sans" pitchFamily="-1" charset="0"/>
              </a:rPr>
              <a:t> </a:t>
            </a:r>
          </a:p>
        </p:txBody>
      </p:sp>
      <p:sp>
        <p:nvSpPr>
          <p:cNvPr id="73768" name="AutoShape 40"/>
          <p:cNvSpPr>
            <a:spLocks/>
          </p:cNvSpPr>
          <p:nvPr/>
        </p:nvSpPr>
        <p:spPr bwMode="auto">
          <a:xfrm>
            <a:off x="2964656" y="2839640"/>
            <a:ext cx="1526977" cy="267891"/>
          </a:xfrm>
          <a:prstGeom prst="roundRect">
            <a:avLst>
              <a:gd name="adj" fmla="val 50000"/>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1700" dirty="0">
                <a:solidFill>
                  <a:srgbClr val="FFFFFF"/>
                </a:solidFill>
                <a:ea typeface="Gill Sans" pitchFamily="-1" charset="0"/>
                <a:cs typeface="Gill Sans" pitchFamily="-1" charset="0"/>
              </a:rPr>
              <a:t>GET 1101100</a:t>
            </a:r>
          </a:p>
        </p:txBody>
      </p:sp>
      <p:sp>
        <p:nvSpPr>
          <p:cNvPr id="73769" name="Rectangle 41"/>
          <p:cNvSpPr>
            <a:spLocks/>
          </p:cNvSpPr>
          <p:nvPr/>
        </p:nvSpPr>
        <p:spPr bwMode="auto">
          <a:xfrm>
            <a:off x="2035969" y="5384601"/>
            <a:ext cx="1910953" cy="32146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A1 </a:t>
            </a:r>
            <a:r>
              <a:rPr lang="en-US" sz="2200" dirty="0">
                <a:ea typeface="Gill Sans" pitchFamily="-1" charset="0"/>
                <a:cs typeface="Gill Sans" pitchFamily="-1" charset="0"/>
              </a:rPr>
              <a:t>&gt;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B1</a:t>
            </a:r>
          </a:p>
        </p:txBody>
      </p:sp>
      <p:sp>
        <p:nvSpPr>
          <p:cNvPr id="73770" name="Rectangle 42"/>
          <p:cNvSpPr>
            <a:spLocks/>
          </p:cNvSpPr>
          <p:nvPr/>
        </p:nvSpPr>
        <p:spPr bwMode="auto">
          <a:xfrm>
            <a:off x="5197078" y="5384601"/>
            <a:ext cx="1910953" cy="32146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A2 </a:t>
            </a:r>
            <a:r>
              <a:rPr lang="en-US" sz="2200" dirty="0">
                <a:ea typeface="Gill Sans" pitchFamily="-1" charset="0"/>
                <a:cs typeface="Gill Sans" pitchFamily="-1" charset="0"/>
              </a:rPr>
              <a:t>&lt;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B2</a:t>
            </a:r>
          </a:p>
        </p:txBody>
      </p:sp>
      <p:grpSp>
        <p:nvGrpSpPr>
          <p:cNvPr id="7" name="Group 45"/>
          <p:cNvGrpSpPr>
            <a:grpSpLocks/>
          </p:cNvGrpSpPr>
          <p:nvPr/>
        </p:nvGrpSpPr>
        <p:grpSpPr bwMode="auto">
          <a:xfrm>
            <a:off x="5509617" y="3857625"/>
            <a:ext cx="1285875" cy="1125141"/>
            <a:chOff x="0" y="0"/>
            <a:chExt cx="1152" cy="1008"/>
          </a:xfrm>
        </p:grpSpPr>
        <p:sp>
          <p:nvSpPr>
            <p:cNvPr id="73771" name="Rectangle 43"/>
            <p:cNvSpPr>
              <a:spLocks/>
            </p:cNvSpPr>
            <p:nvPr/>
          </p:nvSpPr>
          <p:spPr bwMode="auto">
            <a:xfrm>
              <a:off x="640" y="0"/>
              <a:ext cx="512" cy="1008"/>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3772" name="Rectangle 44"/>
            <p:cNvSpPr>
              <a:spLocks/>
            </p:cNvSpPr>
            <p:nvPr/>
          </p:nvSpPr>
          <p:spPr bwMode="auto">
            <a:xfrm>
              <a:off x="0" y="416"/>
              <a:ext cx="512" cy="592"/>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grpSp>
      <p:grpSp>
        <p:nvGrpSpPr>
          <p:cNvPr id="8" name="Group 48"/>
          <p:cNvGrpSpPr>
            <a:grpSpLocks/>
          </p:cNvGrpSpPr>
          <p:nvPr/>
        </p:nvGrpSpPr>
        <p:grpSpPr bwMode="auto">
          <a:xfrm>
            <a:off x="2348508" y="4071938"/>
            <a:ext cx="1285875" cy="910828"/>
            <a:chOff x="0" y="0"/>
            <a:chExt cx="1152" cy="816"/>
          </a:xfrm>
        </p:grpSpPr>
        <p:sp>
          <p:nvSpPr>
            <p:cNvPr id="73774" name="Rectangle 46"/>
            <p:cNvSpPr>
              <a:spLocks/>
            </p:cNvSpPr>
            <p:nvPr/>
          </p:nvSpPr>
          <p:spPr bwMode="auto">
            <a:xfrm>
              <a:off x="640" y="216"/>
              <a:ext cx="512" cy="600"/>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2500" dirty="0">
                  <a:solidFill>
                    <a:srgbClr val="FFFFFF"/>
                  </a:solidFill>
                  <a:ea typeface="Gill Sans" pitchFamily="-1" charset="0"/>
                  <a:cs typeface="Gill Sans" pitchFamily="-1" charset="0"/>
                </a:rPr>
                <a:t> </a:t>
              </a:r>
            </a:p>
          </p:txBody>
        </p:sp>
        <p:sp>
          <p:nvSpPr>
            <p:cNvPr id="73775" name="Rectangle 47"/>
            <p:cNvSpPr>
              <a:spLocks/>
            </p:cNvSpPr>
            <p:nvPr/>
          </p:nvSpPr>
          <p:spPr bwMode="auto">
            <a:xfrm>
              <a:off x="0" y="0"/>
              <a:ext cx="512" cy="816"/>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2500" dirty="0">
                  <a:solidFill>
                    <a:srgbClr val="FFFFFF"/>
                  </a:solidFill>
                  <a:ea typeface="Gill Sans" pitchFamily="-1" charset="0"/>
                  <a:cs typeface="Gill Sans" pitchFamily="-1" charset="0"/>
                </a:rPr>
                <a:t>   </a:t>
              </a:r>
            </a:p>
          </p:txBody>
        </p:sp>
      </p:grpSp>
      <p:sp>
        <p:nvSpPr>
          <p:cNvPr id="73777" name="Line 49"/>
          <p:cNvSpPr>
            <a:spLocks noChangeShapeType="1"/>
          </p:cNvSpPr>
          <p:nvPr/>
        </p:nvSpPr>
        <p:spPr bwMode="auto">
          <a:xfrm rot="10800000" flipH="1">
            <a:off x="6097861" y="3863207"/>
            <a:ext cx="821531" cy="2232"/>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73778" name="Line 50"/>
          <p:cNvSpPr>
            <a:spLocks noChangeShapeType="1"/>
          </p:cNvSpPr>
          <p:nvPr/>
        </p:nvSpPr>
        <p:spPr bwMode="auto">
          <a:xfrm rot="10800000" flipH="1">
            <a:off x="5375672" y="4339829"/>
            <a:ext cx="821531" cy="2232"/>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73779" name="Line 51"/>
          <p:cNvSpPr>
            <a:spLocks noChangeShapeType="1"/>
          </p:cNvSpPr>
          <p:nvPr/>
        </p:nvSpPr>
        <p:spPr bwMode="auto">
          <a:xfrm rot="10800000" flipH="1">
            <a:off x="2937867" y="4330899"/>
            <a:ext cx="821531" cy="2232"/>
          </a:xfrm>
          <a:prstGeom prst="line">
            <a:avLst/>
          </a:prstGeom>
          <a:noFill/>
          <a:ln w="508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73780" name="Line 52"/>
          <p:cNvSpPr>
            <a:spLocks noChangeShapeType="1"/>
          </p:cNvSpPr>
          <p:nvPr/>
        </p:nvSpPr>
        <p:spPr bwMode="auto">
          <a:xfrm rot="10800000">
            <a:off x="2624213" y="3857625"/>
            <a:ext cx="1116" cy="237753"/>
          </a:xfrm>
          <a:prstGeom prst="line">
            <a:avLst/>
          </a:prstGeom>
          <a:noFill/>
          <a:ln w="38100" cap="flat">
            <a:solidFill>
              <a:schemeClr val="tx1"/>
            </a:solidFill>
            <a:prstDash val="solid"/>
            <a:miter lim="800000"/>
            <a:headEnd type="arrow" w="med" len="med"/>
            <a:tailEnd type="arrow" w="med" len="med"/>
          </a:ln>
        </p:spPr>
        <p:txBody>
          <a:bodyPr lIns="0" tIns="0" rIns="0" bIns="0">
            <a:prstTxWarp prst="textNoShape">
              <a:avLst/>
            </a:prstTxWarp>
          </a:bodyPr>
          <a:lstStyle/>
          <a:p>
            <a:endParaRPr lang="en-US"/>
          </a:p>
        </p:txBody>
      </p:sp>
      <p:grpSp>
        <p:nvGrpSpPr>
          <p:cNvPr id="9" name="Group 68"/>
          <p:cNvGrpSpPr>
            <a:grpSpLocks/>
          </p:cNvGrpSpPr>
          <p:nvPr/>
        </p:nvGrpSpPr>
        <p:grpSpPr bwMode="auto">
          <a:xfrm>
            <a:off x="7518797" y="4580930"/>
            <a:ext cx="1375172" cy="535781"/>
            <a:chOff x="0" y="0"/>
            <a:chExt cx="1232" cy="480"/>
          </a:xfrm>
        </p:grpSpPr>
        <p:sp>
          <p:nvSpPr>
            <p:cNvPr id="73781" name="Oval 53"/>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10" name="Group 57"/>
            <p:cNvGrpSpPr>
              <a:grpSpLocks/>
            </p:cNvGrpSpPr>
            <p:nvPr/>
          </p:nvGrpSpPr>
          <p:grpSpPr bwMode="auto">
            <a:xfrm>
              <a:off x="1032" y="8"/>
              <a:ext cx="120" cy="160"/>
              <a:chOff x="0" y="0"/>
              <a:chExt cx="120" cy="160"/>
            </a:xfrm>
          </p:grpSpPr>
          <p:sp>
            <p:nvSpPr>
              <p:cNvPr id="73782" name="Rectangle 54"/>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3783" name="Rectangle 55"/>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3784" name="Rectangle 56"/>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1" name="Group 61"/>
            <p:cNvGrpSpPr>
              <a:grpSpLocks/>
            </p:cNvGrpSpPr>
            <p:nvPr/>
          </p:nvGrpSpPr>
          <p:grpSpPr bwMode="auto">
            <a:xfrm>
              <a:off x="680" y="8"/>
              <a:ext cx="120" cy="160"/>
              <a:chOff x="0" y="0"/>
              <a:chExt cx="120" cy="160"/>
            </a:xfrm>
          </p:grpSpPr>
          <p:sp>
            <p:nvSpPr>
              <p:cNvPr id="73786" name="Rectangle 58"/>
              <p:cNvSpPr>
                <a:spLocks/>
              </p:cNvSpPr>
              <p:nvPr/>
            </p:nvSpPr>
            <p:spPr bwMode="auto">
              <a:xfrm>
                <a:off x="0" y="0"/>
                <a:ext cx="120" cy="160"/>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3787" name="Rectangle 59"/>
              <p:cNvSpPr>
                <a:spLocks/>
              </p:cNvSpPr>
              <p:nvPr/>
            </p:nvSpPr>
            <p:spPr bwMode="auto">
              <a:xfrm>
                <a:off x="0" y="42"/>
                <a:ext cx="120" cy="11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3788" name="Rectangle 60"/>
              <p:cNvSpPr>
                <a:spLocks/>
              </p:cNvSpPr>
              <p:nvPr/>
            </p:nvSpPr>
            <p:spPr bwMode="auto">
              <a:xfrm>
                <a:off x="0" y="85"/>
                <a:ext cx="120" cy="3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73790" name="Rectangle 62"/>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3791" name="Rectangle 63"/>
            <p:cNvSpPr>
              <a:spLocks/>
            </p:cNvSpPr>
            <p:nvPr/>
          </p:nvSpPr>
          <p:spPr bwMode="auto">
            <a:xfrm>
              <a:off x="992" y="288"/>
              <a:ext cx="80" cy="80"/>
            </a:xfrm>
            <a:prstGeom prst="rect">
              <a:avLst/>
            </a:prstGeom>
            <a:solidFill>
              <a:srgbClr val="262626"/>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3792" name="Rectangle 64"/>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3793" name="AutoShape 65"/>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3794" name="AutoShape 66"/>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3795" name="Rectangle 67"/>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cxnSp>
        <p:nvCxnSpPr>
          <p:cNvPr id="73797" name="AutoShape 69"/>
          <p:cNvCxnSpPr>
            <a:cxnSpLocks noChangeShapeType="1"/>
            <a:stCxn id="73801" idx="0"/>
            <a:endCxn id="73798" idx="0"/>
          </p:cNvCxnSpPr>
          <p:nvPr/>
        </p:nvCxnSpPr>
        <p:spPr bwMode="auto">
          <a:xfrm>
            <a:off x="4612184" y="4156769"/>
            <a:ext cx="1535906" cy="1384102"/>
          </a:xfrm>
          <a:prstGeom prst="straightConnector1">
            <a:avLst/>
          </a:prstGeom>
          <a:noFill/>
          <a:ln w="76200" cap="flat">
            <a:solidFill>
              <a:srgbClr val="620101"/>
            </a:solidFill>
            <a:prstDash val="sysDot"/>
            <a:miter lim="800000"/>
            <a:headEnd type="none" w="med" len="med"/>
            <a:tailEnd type="arrow" w="med" len="med"/>
          </a:ln>
        </p:spPr>
      </p:cxnSp>
      <p:sp>
        <p:nvSpPr>
          <p:cNvPr id="73798" name="AutoShape 70"/>
          <p:cNvSpPr>
            <a:spLocks/>
          </p:cNvSpPr>
          <p:nvPr/>
        </p:nvSpPr>
        <p:spPr bwMode="auto">
          <a:xfrm>
            <a:off x="526851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nchor="ctr">
            <a:prstTxWarp prst="textNoShape">
              <a:avLst/>
            </a:prstTxWarp>
          </a:bodyPr>
          <a:lstStyle/>
          <a:p>
            <a:endParaRPr lang="en-US" sz="2500" dirty="0">
              <a:solidFill>
                <a:srgbClr val="0080FF"/>
              </a:solidFill>
              <a:ea typeface="Gill Sans" pitchFamily="-1" charset="0"/>
              <a:cs typeface="Gill Sans" pitchFamily="-1" charset="0"/>
            </a:endParaRPr>
          </a:p>
          <a:p>
            <a:endParaRPr lang="en-US" sz="2500" dirty="0">
              <a:solidFill>
                <a:srgbClr val="0080FF"/>
              </a:solidFill>
              <a:ea typeface="Gill Sans" pitchFamily="-1" charset="0"/>
              <a:cs typeface="Gill Sans" pitchFamily="-1" charset="0"/>
            </a:endParaRPr>
          </a:p>
        </p:txBody>
      </p:sp>
      <p:cxnSp>
        <p:nvCxnSpPr>
          <p:cNvPr id="73799" name="AutoShape 71"/>
          <p:cNvCxnSpPr>
            <a:cxnSpLocks noChangeShapeType="1"/>
            <a:stCxn id="73729" idx="0"/>
            <a:endCxn id="73801" idx="0"/>
          </p:cNvCxnSpPr>
          <p:nvPr/>
        </p:nvCxnSpPr>
        <p:spPr bwMode="auto">
          <a:xfrm>
            <a:off x="2986981" y="2277070"/>
            <a:ext cx="1625203" cy="1879699"/>
          </a:xfrm>
          <a:prstGeom prst="straightConnector1">
            <a:avLst/>
          </a:prstGeom>
          <a:noFill/>
          <a:ln w="76200" cap="flat">
            <a:solidFill>
              <a:srgbClr val="620101"/>
            </a:solidFill>
            <a:prstDash val="sysDot"/>
            <a:miter lim="800000"/>
            <a:headEnd type="none" w="med" len="med"/>
            <a:tailEnd type="none" w="med" len="med"/>
          </a:ln>
        </p:spPr>
      </p:cxnSp>
      <p:cxnSp>
        <p:nvCxnSpPr>
          <p:cNvPr id="73800" name="AutoShape 72"/>
          <p:cNvCxnSpPr>
            <a:cxnSpLocks noChangeShapeType="1"/>
            <a:stCxn id="73801" idx="0"/>
            <a:endCxn id="73802" idx="0"/>
          </p:cNvCxnSpPr>
          <p:nvPr/>
        </p:nvCxnSpPr>
        <p:spPr bwMode="auto">
          <a:xfrm flipH="1">
            <a:off x="2986981" y="4156769"/>
            <a:ext cx="1625203" cy="1384102"/>
          </a:xfrm>
          <a:prstGeom prst="straightConnector1">
            <a:avLst/>
          </a:prstGeom>
          <a:noFill/>
          <a:ln w="76200" cap="flat">
            <a:solidFill>
              <a:srgbClr val="620101"/>
            </a:solidFill>
            <a:prstDash val="sysDot"/>
            <a:miter lim="800000"/>
            <a:headEnd type="none" w="med" len="med"/>
            <a:tailEnd type="arrow" w="med" len="med"/>
          </a:ln>
        </p:spPr>
      </p:cxnSp>
      <p:sp>
        <p:nvSpPr>
          <p:cNvPr id="73801" name="Oval 73"/>
          <p:cNvSpPr>
            <a:spLocks/>
          </p:cNvSpPr>
          <p:nvPr/>
        </p:nvSpPr>
        <p:spPr bwMode="auto">
          <a:xfrm>
            <a:off x="4232672" y="3777258"/>
            <a:ext cx="759023" cy="759023"/>
          </a:xfrm>
          <a:prstGeom prst="ellipse">
            <a:avLst/>
          </a:prstGeom>
          <a:solidFill>
            <a:srgbClr val="FFFFFF"/>
          </a:solidFill>
          <a:ln w="63500" cap="flat">
            <a:solidFill>
              <a:srgbClr val="408000"/>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408000"/>
                </a:solidFill>
                <a:ea typeface="Gill Sans" pitchFamily="-1" charset="0"/>
                <a:cs typeface="Gill Sans" pitchFamily="-1" charset="0"/>
              </a:rPr>
              <a:t>RR</a:t>
            </a:r>
          </a:p>
        </p:txBody>
      </p:sp>
      <p:sp>
        <p:nvSpPr>
          <p:cNvPr id="73802" name="AutoShape 74"/>
          <p:cNvSpPr>
            <a:spLocks/>
          </p:cNvSpPr>
          <p:nvPr/>
        </p:nvSpPr>
        <p:spPr bwMode="auto">
          <a:xfrm>
            <a:off x="210740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prstTxWarp prst="textNoShape">
              <a:avLst/>
            </a:prstTxWarp>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 fill="hold">
                                          <p:stCondLst>
                                            <p:cond delay="499"/>
                                          </p:stCondLst>
                                        </p:cTn>
                                        <p:tgtEl>
                                          <p:spTgt spid="73736"/>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73780"/>
                                        </p:tgtEl>
                                        <p:attrNameLst>
                                          <p:attrName>style.visibility</p:attrName>
                                        </p:attrNameLst>
                                      </p:cBhvr>
                                      <p:to>
                                        <p:strVal val="visible"/>
                                      </p:to>
                                    </p:set>
                                  </p:childTnLst>
                                </p:cTn>
                              </p:par>
                            </p:childTnLst>
                          </p:cTn>
                        </p:par>
                        <p:par>
                          <p:cTn id="10" fill="hold">
                            <p:stCondLst>
                              <p:cond delay="1000"/>
                            </p:stCondLst>
                            <p:childTnLst>
                              <p:par>
                                <p:cTn id="11" presetID="0" presetClass="entr" presetSubtype="0" fill="hold" grpId="0" nodeType="afterEffect">
                                  <p:stCondLst>
                                    <p:cond delay="0"/>
                                  </p:stCondLst>
                                  <p:childTnLst>
                                    <p:set>
                                      <p:cBhvr>
                                        <p:cTn id="12" dur="1" fill="hold">
                                          <p:stCondLst>
                                            <p:cond delay="499"/>
                                          </p:stCondLst>
                                        </p:cTn>
                                        <p:tgtEl>
                                          <p:spTgt spid="737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entr" presetSubtype="0" fill="hold" grpId="0" nodeType="clickEffect">
                                  <p:stCondLst>
                                    <p:cond delay="0"/>
                                  </p:stCondLst>
                                  <p:childTnLst>
                                    <p:set>
                                      <p:cBhvr>
                                        <p:cTn id="16" dur="1" fill="hold">
                                          <p:stCondLst>
                                            <p:cond delay="499"/>
                                          </p:stCondLst>
                                        </p:cTn>
                                        <p:tgtEl>
                                          <p:spTgt spid="73731"/>
                                        </p:tgtEl>
                                        <p:attrNameLst>
                                          <p:attrName>style.visibility</p:attrName>
                                        </p:attrNameLst>
                                      </p:cBhvr>
                                      <p:to>
                                        <p:strVal val="visible"/>
                                      </p:to>
                                    </p:set>
                                  </p:childTnLst>
                                </p:cTn>
                              </p:par>
                            </p:childTnLst>
                          </p:cTn>
                        </p:par>
                        <p:par>
                          <p:cTn id="17" fill="hold">
                            <p:stCondLst>
                              <p:cond delay="500"/>
                            </p:stCondLst>
                            <p:childTnLst>
                              <p:par>
                                <p:cTn id="18" presetID="0" presetClass="entr" presetSubtype="0" fill="hold" grpId="0" nodeType="afterEffect">
                                  <p:stCondLst>
                                    <p:cond delay="0"/>
                                  </p:stCondLst>
                                  <p:childTnLst>
                                    <p:set>
                                      <p:cBhvr>
                                        <p:cTn id="19" dur="1" fill="hold">
                                          <p:stCondLst>
                                            <p:cond delay="499"/>
                                          </p:stCondLst>
                                        </p:cTn>
                                        <p:tgtEl>
                                          <p:spTgt spid="73732"/>
                                        </p:tgtEl>
                                        <p:attrNameLst>
                                          <p:attrName>style.visibility</p:attrName>
                                        </p:attrNameLst>
                                      </p:cBhvr>
                                      <p:to>
                                        <p:strVal val="visible"/>
                                      </p:to>
                                    </p:set>
                                  </p:childTnLst>
                                </p:cTn>
                              </p:par>
                            </p:childTnLst>
                          </p:cTn>
                        </p:par>
                        <p:par>
                          <p:cTn id="20" fill="hold">
                            <p:stCondLst>
                              <p:cond delay="1000"/>
                            </p:stCondLst>
                            <p:childTnLst>
                              <p:par>
                                <p:cTn id="21" presetID="1" presetClass="exit" presetSubtype="0" fill="hold" grpId="0" nodeType="afterEffect">
                                  <p:stCondLst>
                                    <p:cond delay="0"/>
                                  </p:stCondLst>
                                  <p:childTnLst>
                                    <p:set>
                                      <p:cBhvr>
                                        <p:cTn id="22" dur="1" fill="hold">
                                          <p:stCondLst>
                                            <p:cond delay="499"/>
                                          </p:stCondLst>
                                        </p:cTn>
                                        <p:tgtEl>
                                          <p:spTgt spid="73744"/>
                                        </p:tgtEl>
                                        <p:attrNameLst>
                                          <p:attrName>style.visibility</p:attrName>
                                        </p:attrNameLst>
                                      </p:cBhvr>
                                      <p:to>
                                        <p:strVal val="hidden"/>
                                      </p:to>
                                    </p:set>
                                  </p:childTnLst>
                                </p:cTn>
                              </p:par>
                            </p:childTnLst>
                          </p:cTn>
                        </p:par>
                        <p:par>
                          <p:cTn id="23" fill="hold">
                            <p:stCondLst>
                              <p:cond delay="1500"/>
                            </p:stCondLst>
                            <p:childTnLst>
                              <p:par>
                                <p:cTn id="24" presetID="1" presetClass="exit" presetSubtype="0" fill="hold" grpId="0" nodeType="afterEffect">
                                  <p:stCondLst>
                                    <p:cond delay="0"/>
                                  </p:stCondLst>
                                  <p:childTnLst>
                                    <p:set>
                                      <p:cBhvr>
                                        <p:cTn id="25" dur="1" fill="hold">
                                          <p:stCondLst>
                                            <p:cond delay="499"/>
                                          </p:stCondLst>
                                        </p:cTn>
                                        <p:tgtEl>
                                          <p:spTgt spid="7374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3733"/>
                                        </p:tgtEl>
                                        <p:attrNameLst>
                                          <p:attrName>style.visibility</p:attrName>
                                        </p:attrNameLst>
                                      </p:cBhvr>
                                      <p:to>
                                        <p:strVal val="visible"/>
                                      </p:to>
                                    </p:set>
                                    <p:animEffect transition="in" filter="wipe(down)">
                                      <p:cBhvr>
                                        <p:cTn id="30" dur="500"/>
                                        <p:tgtEl>
                                          <p:spTgt spid="73733"/>
                                        </p:tgtEl>
                                      </p:cBhvr>
                                    </p:animEffect>
                                  </p:childTnLst>
                                </p:cTn>
                              </p:par>
                            </p:childTnLst>
                          </p:cTn>
                        </p:par>
                        <p:par>
                          <p:cTn id="31" fill="hold">
                            <p:stCondLst>
                              <p:cond delay="500"/>
                            </p:stCondLst>
                            <p:childTnLst>
                              <p:par>
                                <p:cTn id="32" presetID="22" presetClass="exit" presetSubtype="4" fill="hold" grpId="0" nodeType="afterEffect">
                                  <p:stCondLst>
                                    <p:cond delay="0"/>
                                  </p:stCondLst>
                                  <p:childTnLst>
                                    <p:animEffect transition="out" filter="wipe(down)">
                                      <p:cBhvr>
                                        <p:cTn id="33" dur="500"/>
                                        <p:tgtEl>
                                          <p:spTgt spid="73734"/>
                                        </p:tgtEl>
                                      </p:cBhvr>
                                    </p:animEffect>
                                    <p:set>
                                      <p:cBhvr>
                                        <p:cTn id="34" dur="1" fill="hold">
                                          <p:stCondLst>
                                            <p:cond delay="499"/>
                                          </p:stCondLst>
                                        </p:cTn>
                                        <p:tgtEl>
                                          <p:spTgt spid="73734"/>
                                        </p:tgtEl>
                                        <p:attrNameLst>
                                          <p:attrName>style.visibility</p:attrName>
                                        </p:attrNameLst>
                                      </p:cBhvr>
                                      <p:to>
                                        <p:strVal val="hidden"/>
                                      </p:to>
                                    </p:set>
                                  </p:childTnLst>
                                </p:cTn>
                              </p:par>
                            </p:childTnLst>
                          </p:cTn>
                        </p:par>
                        <p:par>
                          <p:cTn id="35" fill="hold">
                            <p:stCondLst>
                              <p:cond delay="1000"/>
                            </p:stCondLst>
                            <p:childTnLst>
                              <p:par>
                                <p:cTn id="36" presetID="22" presetClass="exit" presetSubtype="4" fill="hold" grpId="1" nodeType="afterEffect">
                                  <p:stCondLst>
                                    <p:cond delay="0"/>
                                  </p:stCondLst>
                                  <p:childTnLst>
                                    <p:animEffect transition="out" filter="wipe(down)">
                                      <p:cBhvr>
                                        <p:cTn id="37" dur="500"/>
                                        <p:tgtEl>
                                          <p:spTgt spid="73780"/>
                                        </p:tgtEl>
                                      </p:cBhvr>
                                    </p:animEffect>
                                    <p:set>
                                      <p:cBhvr>
                                        <p:cTn id="38" dur="1" fill="hold">
                                          <p:stCondLst>
                                            <p:cond delay="499"/>
                                          </p:stCondLst>
                                        </p:cTn>
                                        <p:tgtEl>
                                          <p:spTgt spid="73780"/>
                                        </p:tgtEl>
                                        <p:attrNameLst>
                                          <p:attrName>style.visibility</p:attrName>
                                        </p:attrNameLst>
                                      </p:cBhvr>
                                      <p:to>
                                        <p:strVal val="hidden"/>
                                      </p:to>
                                    </p:set>
                                  </p:childTnLst>
                                </p:cTn>
                              </p:par>
                            </p:childTnLst>
                          </p:cTn>
                        </p:par>
                        <p:par>
                          <p:cTn id="39" fill="hold">
                            <p:stCondLst>
                              <p:cond delay="1500"/>
                            </p:stCondLst>
                            <p:childTnLst>
                              <p:par>
                                <p:cTn id="40" presetID="22" presetClass="exit" presetSubtype="4" fill="hold" grpId="1" nodeType="afterEffect">
                                  <p:stCondLst>
                                    <p:cond delay="0"/>
                                  </p:stCondLst>
                                  <p:childTnLst>
                                    <p:animEffect transition="out" filter="wipe(down)">
                                      <p:cBhvr>
                                        <p:cTn id="41" dur="500"/>
                                        <p:tgtEl>
                                          <p:spTgt spid="73735"/>
                                        </p:tgtEl>
                                      </p:cBhvr>
                                    </p:animEffect>
                                    <p:set>
                                      <p:cBhvr>
                                        <p:cTn id="42" dur="1" fill="hold">
                                          <p:stCondLst>
                                            <p:cond delay="499"/>
                                          </p:stCondLst>
                                        </p:cTn>
                                        <p:tgtEl>
                                          <p:spTgt spid="737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P spid="73732" grpId="0" autoUpdateAnimBg="0"/>
      <p:bldP spid="73733" grpId="0" animBg="1"/>
      <p:bldP spid="73734" grpId="0" animBg="1"/>
      <p:bldP spid="73735" grpId="0" animBg="1"/>
      <p:bldP spid="73735" grpId="1" animBg="1"/>
      <p:bldP spid="73736" grpId="0" autoUpdateAnimBg="0"/>
      <p:bldP spid="73744" grpId="0" autoUpdateAnimBg="0"/>
      <p:bldP spid="73745" grpId="0" autoUpdateAnimBg="0"/>
      <p:bldP spid="73780" grpId="0" animBg="1"/>
      <p:bldP spid="73780" grpId="1" animBg="1"/>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 name="Slide Number Placeholder 3"/>
          <p:cNvSpPr>
            <a:spLocks noGrp="1"/>
          </p:cNvSpPr>
          <p:nvPr>
            <p:ph type="sldNum" sz="quarter" idx="10"/>
          </p:nvPr>
        </p:nvSpPr>
        <p:spPr/>
        <p:txBody>
          <a:bodyPr/>
          <a:lstStyle/>
          <a:p>
            <a:fld id="{217624EE-E824-6C4D-85A7-B4AFD559D313}" type="slidenum">
              <a:rPr lang="en-US"/>
              <a:pPr/>
              <a:t>22</a:t>
            </a:fld>
            <a:endParaRPr lang="en-US"/>
          </a:p>
        </p:txBody>
      </p:sp>
      <p:sp>
        <p:nvSpPr>
          <p:cNvPr id="75777" name="Rectangle 1"/>
          <p:cNvSpPr>
            <a:spLocks noGrp="1" noChangeArrowheads="1"/>
          </p:cNvSpPr>
          <p:nvPr>
            <p:ph type="title"/>
          </p:nvPr>
        </p:nvSpPr>
        <p:spPr>
          <a:ln/>
        </p:spPr>
        <p:txBody>
          <a:bodyPr>
            <a:normAutofit fontScale="90000"/>
          </a:bodyPr>
          <a:lstStyle/>
          <a:p>
            <a:r>
              <a:rPr lang="en-US"/>
              <a:t>Strawman: Queue Tenants By Single Resource</a:t>
            </a:r>
          </a:p>
        </p:txBody>
      </p:sp>
      <p:sp>
        <p:nvSpPr>
          <p:cNvPr id="75778" name="Rectangle 2"/>
          <p:cNvSpPr>
            <a:spLocks/>
          </p:cNvSpPr>
          <p:nvPr/>
        </p:nvSpPr>
        <p:spPr bwMode="auto">
          <a:xfrm>
            <a:off x="2077269" y="2757190"/>
            <a:ext cx="1914461"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Bandwidth limited</a:t>
            </a:r>
          </a:p>
        </p:txBody>
      </p:sp>
      <p:sp>
        <p:nvSpPr>
          <p:cNvPr id="75779" name="Rectangle 3"/>
          <p:cNvSpPr>
            <a:spLocks/>
          </p:cNvSpPr>
          <p:nvPr/>
        </p:nvSpPr>
        <p:spPr bwMode="auto">
          <a:xfrm>
            <a:off x="5350000" y="2757190"/>
            <a:ext cx="1676766"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Request Limited</a:t>
            </a:r>
          </a:p>
        </p:txBody>
      </p:sp>
      <p:sp>
        <p:nvSpPr>
          <p:cNvPr id="75780" name="Rectangle 4"/>
          <p:cNvSpPr>
            <a:spLocks/>
          </p:cNvSpPr>
          <p:nvPr/>
        </p:nvSpPr>
        <p:spPr bwMode="auto">
          <a:xfrm>
            <a:off x="1928812" y="3308746"/>
            <a:ext cx="2163302" cy="615553"/>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bottleneck resource </a:t>
            </a:r>
          </a:p>
          <a:p>
            <a:r>
              <a:rPr lang="en-US" sz="2000" dirty="0">
                <a:ea typeface="Gill Sans" pitchFamily="-1" charset="0"/>
                <a:cs typeface="Gill Sans" pitchFamily="-1" charset="0"/>
              </a:rPr>
              <a:t>(out bytes) fair share</a:t>
            </a:r>
          </a:p>
        </p:txBody>
      </p:sp>
      <p:grpSp>
        <p:nvGrpSpPr>
          <p:cNvPr id="2" name="Group 10"/>
          <p:cNvGrpSpPr>
            <a:grpSpLocks/>
          </p:cNvGrpSpPr>
          <p:nvPr/>
        </p:nvGrpSpPr>
        <p:grpSpPr bwMode="auto">
          <a:xfrm>
            <a:off x="2185542" y="5072063"/>
            <a:ext cx="774650" cy="971103"/>
            <a:chOff x="0" y="0"/>
            <a:chExt cx="694" cy="870"/>
          </a:xfrm>
        </p:grpSpPr>
        <p:sp>
          <p:nvSpPr>
            <p:cNvPr id="75781" name="Rectangle 5"/>
            <p:cNvSpPr>
              <a:spLocks/>
            </p:cNvSpPr>
            <p:nvPr/>
          </p:nvSpPr>
          <p:spPr bwMode="auto">
            <a:xfrm>
              <a:off x="89" y="72"/>
              <a:ext cx="200" cy="48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5782" name="Rectangle 6"/>
            <p:cNvSpPr>
              <a:spLocks/>
            </p:cNvSpPr>
            <p:nvPr/>
          </p:nvSpPr>
          <p:spPr bwMode="auto">
            <a:xfrm>
              <a:off x="417" y="380"/>
              <a:ext cx="200" cy="176"/>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783" name="Rectangle 7"/>
            <p:cNvSpPr>
              <a:spLocks/>
            </p:cNvSpPr>
            <p:nvPr/>
          </p:nvSpPr>
          <p:spPr bwMode="auto">
            <a:xfrm>
              <a:off x="0" y="594"/>
              <a:ext cx="319" cy="276"/>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out</a:t>
              </a:r>
            </a:p>
          </p:txBody>
        </p:sp>
        <p:sp>
          <p:nvSpPr>
            <p:cNvPr id="75784" name="Rectangle 8"/>
            <p:cNvSpPr>
              <a:spLocks/>
            </p:cNvSpPr>
            <p:nvPr/>
          </p:nvSpPr>
          <p:spPr bwMode="auto">
            <a:xfrm>
              <a:off x="382" y="594"/>
              <a:ext cx="312" cy="276"/>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err="1">
                  <a:ea typeface="Gill Sans" pitchFamily="-1" charset="0"/>
                  <a:cs typeface="Gill Sans" pitchFamily="-1" charset="0"/>
                </a:rPr>
                <a:t>req</a:t>
              </a:r>
              <a:endParaRPr lang="en-US" sz="2000" dirty="0">
                <a:ea typeface="Gill Sans" pitchFamily="-1" charset="0"/>
                <a:cs typeface="Gill Sans" pitchFamily="-1" charset="0"/>
              </a:endParaRPr>
            </a:p>
          </p:txBody>
        </p:sp>
        <p:sp>
          <p:nvSpPr>
            <p:cNvPr id="75785" name="AutoShape 9"/>
            <p:cNvSpPr>
              <a:spLocks/>
            </p:cNvSpPr>
            <p:nvPr/>
          </p:nvSpPr>
          <p:spPr bwMode="auto">
            <a:xfrm>
              <a:off x="9" y="0"/>
              <a:ext cx="680" cy="640"/>
            </a:xfrm>
            <a:prstGeom prst="roundRect">
              <a:avLst>
                <a:gd name="adj" fmla="val 12977"/>
              </a:avLst>
            </a:prstGeom>
            <a:noFill/>
            <a:ln w="508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3" name="Group 16"/>
          <p:cNvGrpSpPr>
            <a:grpSpLocks/>
          </p:cNvGrpSpPr>
          <p:nvPr/>
        </p:nvGrpSpPr>
        <p:grpSpPr bwMode="auto">
          <a:xfrm>
            <a:off x="3036094" y="5089922"/>
            <a:ext cx="776883" cy="974464"/>
            <a:chOff x="0" y="0"/>
            <a:chExt cx="696" cy="872"/>
          </a:xfrm>
        </p:grpSpPr>
        <p:sp>
          <p:nvSpPr>
            <p:cNvPr id="75787" name="Rectangle 11"/>
            <p:cNvSpPr>
              <a:spLocks/>
            </p:cNvSpPr>
            <p:nvPr/>
          </p:nvSpPr>
          <p:spPr bwMode="auto">
            <a:xfrm>
              <a:off x="416" y="72"/>
              <a:ext cx="200" cy="4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788" name="Rectangle 12"/>
            <p:cNvSpPr>
              <a:spLocks/>
            </p:cNvSpPr>
            <p:nvPr/>
          </p:nvSpPr>
          <p:spPr bwMode="auto">
            <a:xfrm>
              <a:off x="88" y="232"/>
              <a:ext cx="200" cy="32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5789" name="AutoShape 13"/>
            <p:cNvSpPr>
              <a:spLocks/>
            </p:cNvSpPr>
            <p:nvPr/>
          </p:nvSpPr>
          <p:spPr bwMode="auto">
            <a:xfrm>
              <a:off x="8" y="0"/>
              <a:ext cx="680" cy="640"/>
            </a:xfrm>
            <a:prstGeom prst="roundRect">
              <a:avLst>
                <a:gd name="adj" fmla="val 12977"/>
              </a:avLst>
            </a:prstGeom>
            <a:noFill/>
            <a:ln w="508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790" name="Rectangle 14"/>
            <p:cNvSpPr>
              <a:spLocks/>
            </p:cNvSpPr>
            <p:nvPr/>
          </p:nvSpPr>
          <p:spPr bwMode="auto">
            <a:xfrm>
              <a:off x="0" y="597"/>
              <a:ext cx="319" cy="27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out</a:t>
              </a:r>
            </a:p>
          </p:txBody>
        </p:sp>
        <p:sp>
          <p:nvSpPr>
            <p:cNvPr id="75791" name="Rectangle 15"/>
            <p:cNvSpPr>
              <a:spLocks/>
            </p:cNvSpPr>
            <p:nvPr/>
          </p:nvSpPr>
          <p:spPr bwMode="auto">
            <a:xfrm>
              <a:off x="384" y="597"/>
              <a:ext cx="312" cy="27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err="1">
                  <a:ea typeface="Gill Sans" pitchFamily="-1" charset="0"/>
                  <a:cs typeface="Gill Sans" pitchFamily="-1" charset="0"/>
                </a:rPr>
                <a:t>req</a:t>
              </a:r>
              <a:endParaRPr lang="en-US" sz="2000" dirty="0">
                <a:ea typeface="Gill Sans" pitchFamily="-1" charset="0"/>
                <a:cs typeface="Gill Sans" pitchFamily="-1" charset="0"/>
              </a:endParaRPr>
            </a:p>
          </p:txBody>
        </p:sp>
      </p:grpSp>
      <p:sp>
        <p:nvSpPr>
          <p:cNvPr id="75793" name="AutoShape 17"/>
          <p:cNvSpPr>
            <a:spLocks/>
          </p:cNvSpPr>
          <p:nvPr/>
        </p:nvSpPr>
        <p:spPr bwMode="auto">
          <a:xfrm>
            <a:off x="2196703" y="1839516"/>
            <a:ext cx="1580555" cy="875109"/>
          </a:xfrm>
          <a:prstGeom prst="roundRect">
            <a:avLst>
              <a:gd name="adj" fmla="val 15306"/>
            </a:avLst>
          </a:prstGeom>
          <a:solidFill>
            <a:srgbClr val="FFFFFF"/>
          </a:solidFill>
          <a:ln w="63500" cap="flat">
            <a:solidFill>
              <a:srgbClr val="620101"/>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620101"/>
                </a:solidFill>
                <a:ea typeface="Gill Sans" pitchFamily="-1" charset="0"/>
                <a:cs typeface="Gill Sans" pitchFamily="-1" charset="0"/>
              </a:rPr>
              <a:t>Tenant A</a:t>
            </a:r>
          </a:p>
        </p:txBody>
      </p:sp>
      <p:sp>
        <p:nvSpPr>
          <p:cNvPr id="75794" name="AutoShape 18"/>
          <p:cNvSpPr>
            <a:spLocks/>
          </p:cNvSpPr>
          <p:nvPr/>
        </p:nvSpPr>
        <p:spPr bwMode="auto">
          <a:xfrm>
            <a:off x="5375672" y="1866305"/>
            <a:ext cx="1580555" cy="875109"/>
          </a:xfrm>
          <a:prstGeom prst="roundRect">
            <a:avLst>
              <a:gd name="adj" fmla="val 15306"/>
            </a:avLst>
          </a:prstGeom>
          <a:solidFill>
            <a:srgbClr val="FFFFFF"/>
          </a:solidFill>
          <a:ln w="63500" cap="flat">
            <a:solidFill>
              <a:srgbClr val="96A430"/>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Tenant B</a:t>
            </a:r>
          </a:p>
        </p:txBody>
      </p:sp>
      <p:sp>
        <p:nvSpPr>
          <p:cNvPr id="75795" name="Rectangle 19"/>
          <p:cNvSpPr>
            <a:spLocks/>
          </p:cNvSpPr>
          <p:nvPr/>
        </p:nvSpPr>
        <p:spPr bwMode="auto">
          <a:xfrm>
            <a:off x="2402086" y="2268141"/>
            <a:ext cx="330398" cy="330398"/>
          </a:xfrm>
          <a:prstGeom prst="rect">
            <a:avLst/>
          </a:prstGeom>
          <a:solidFill>
            <a:srgbClr val="62010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5796" name="Rectangle 20"/>
          <p:cNvSpPr>
            <a:spLocks/>
          </p:cNvSpPr>
          <p:nvPr/>
        </p:nvSpPr>
        <p:spPr bwMode="auto">
          <a:xfrm>
            <a:off x="2821781" y="2268141"/>
            <a:ext cx="330398" cy="330398"/>
          </a:xfrm>
          <a:prstGeom prst="rect">
            <a:avLst/>
          </a:prstGeom>
          <a:solidFill>
            <a:srgbClr val="62010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5797" name="Rectangle 21"/>
          <p:cNvSpPr>
            <a:spLocks/>
          </p:cNvSpPr>
          <p:nvPr/>
        </p:nvSpPr>
        <p:spPr bwMode="auto">
          <a:xfrm>
            <a:off x="3241477" y="2268141"/>
            <a:ext cx="330398" cy="330398"/>
          </a:xfrm>
          <a:prstGeom prst="rect">
            <a:avLst/>
          </a:prstGeom>
          <a:solidFill>
            <a:srgbClr val="62010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5798" name="Rectangle 22"/>
          <p:cNvSpPr>
            <a:spLocks/>
          </p:cNvSpPr>
          <p:nvPr/>
        </p:nvSpPr>
        <p:spPr bwMode="auto">
          <a:xfrm>
            <a:off x="5581055" y="2294930"/>
            <a:ext cx="330398" cy="330398"/>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5799" name="Rectangle 23"/>
          <p:cNvSpPr>
            <a:spLocks/>
          </p:cNvSpPr>
          <p:nvPr/>
        </p:nvSpPr>
        <p:spPr bwMode="auto">
          <a:xfrm>
            <a:off x="6000750" y="2294930"/>
            <a:ext cx="330398" cy="330398"/>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5800" name="Rectangle 24"/>
          <p:cNvSpPr>
            <a:spLocks/>
          </p:cNvSpPr>
          <p:nvPr/>
        </p:nvSpPr>
        <p:spPr bwMode="auto">
          <a:xfrm>
            <a:off x="6420446" y="2294930"/>
            <a:ext cx="330398" cy="330398"/>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5801" name="Rectangle 25"/>
          <p:cNvSpPr>
            <a:spLocks/>
          </p:cNvSpPr>
          <p:nvPr/>
        </p:nvSpPr>
        <p:spPr bwMode="auto">
          <a:xfrm>
            <a:off x="2347392" y="4284018"/>
            <a:ext cx="223242" cy="678656"/>
          </a:xfrm>
          <a:prstGeom prst="rect">
            <a:avLst/>
          </a:prstGeom>
          <a:solidFill>
            <a:srgbClr val="595959"/>
          </a:solidFill>
          <a:ln w="50800" cap="flat">
            <a:solidFill>
              <a:srgbClr val="63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02" name="Rectangle 26"/>
          <p:cNvSpPr>
            <a:spLocks/>
          </p:cNvSpPr>
          <p:nvPr/>
        </p:nvSpPr>
        <p:spPr bwMode="auto">
          <a:xfrm>
            <a:off x="2713509" y="4717107"/>
            <a:ext cx="223242" cy="254496"/>
          </a:xfrm>
          <a:prstGeom prst="rect">
            <a:avLst/>
          </a:prstGeom>
          <a:solidFill>
            <a:srgbClr val="A6A6A6"/>
          </a:solidFill>
          <a:ln w="508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03" name="Rectangle 27"/>
          <p:cNvSpPr>
            <a:spLocks/>
          </p:cNvSpPr>
          <p:nvPr/>
        </p:nvSpPr>
        <p:spPr bwMode="auto">
          <a:xfrm>
            <a:off x="3062883" y="4279553"/>
            <a:ext cx="223242" cy="683121"/>
          </a:xfrm>
          <a:prstGeom prst="rect">
            <a:avLst/>
          </a:prstGeom>
          <a:solidFill>
            <a:srgbClr val="595959"/>
          </a:solidFill>
          <a:ln w="508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04" name="Rectangle 28"/>
          <p:cNvSpPr>
            <a:spLocks/>
          </p:cNvSpPr>
          <p:nvPr/>
        </p:nvSpPr>
        <p:spPr bwMode="auto">
          <a:xfrm>
            <a:off x="3429000" y="4016127"/>
            <a:ext cx="223242" cy="946547"/>
          </a:xfrm>
          <a:prstGeom prst="rect">
            <a:avLst/>
          </a:prstGeom>
          <a:solidFill>
            <a:srgbClr val="A6A6A6"/>
          </a:solidFill>
          <a:ln w="508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05" name="Line 29"/>
          <p:cNvSpPr>
            <a:spLocks noChangeShapeType="1"/>
          </p:cNvSpPr>
          <p:nvPr/>
        </p:nvSpPr>
        <p:spPr bwMode="auto">
          <a:xfrm>
            <a:off x="2088431" y="4294064"/>
            <a:ext cx="1803797" cy="0"/>
          </a:xfrm>
          <a:prstGeom prst="line">
            <a:avLst/>
          </a:prstGeom>
          <a:noFill/>
          <a:ln w="635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75806" name="AutoShape 30"/>
          <p:cNvSpPr>
            <a:spLocks/>
          </p:cNvSpPr>
          <p:nvPr/>
        </p:nvSpPr>
        <p:spPr bwMode="auto">
          <a:xfrm>
            <a:off x="5268516" y="5000625"/>
            <a:ext cx="1759148" cy="1080492"/>
          </a:xfrm>
          <a:prstGeom prst="roundRect">
            <a:avLst>
              <a:gd name="adj" fmla="val 12394"/>
            </a:avLst>
          </a:prstGeom>
          <a:noFill/>
          <a:ln w="63500" cap="flat">
            <a:solidFill>
              <a:srgbClr val="0080FF">
                <a:alpha val="29999"/>
              </a:srgbClr>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07" name="AutoShape 31"/>
          <p:cNvSpPr>
            <a:spLocks/>
          </p:cNvSpPr>
          <p:nvPr/>
        </p:nvSpPr>
        <p:spPr bwMode="auto">
          <a:xfrm>
            <a:off x="210740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08" name="AutoShape 32"/>
          <p:cNvSpPr>
            <a:spLocks/>
          </p:cNvSpPr>
          <p:nvPr/>
        </p:nvSpPr>
        <p:spPr bwMode="auto">
          <a:xfrm>
            <a:off x="7384851" y="4491633"/>
            <a:ext cx="1696641" cy="705445"/>
          </a:xfrm>
          <a:prstGeom prst="roundRect">
            <a:avLst>
              <a:gd name="adj" fmla="val 18986"/>
            </a:avLst>
          </a:prstGeom>
          <a:noFill/>
          <a:ln w="508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09" name="AutoShape 33"/>
          <p:cNvSpPr>
            <a:spLocks/>
          </p:cNvSpPr>
          <p:nvPr/>
        </p:nvSpPr>
        <p:spPr bwMode="auto">
          <a:xfrm>
            <a:off x="5366742" y="3187899"/>
            <a:ext cx="1580555" cy="535781"/>
          </a:xfrm>
          <a:prstGeom prst="roundRect">
            <a:avLst>
              <a:gd name="adj" fmla="val 25000"/>
            </a:avLst>
          </a:prstGeom>
          <a:noFill/>
          <a:ln w="63500" cap="flat">
            <a:solidFill>
              <a:srgbClr val="414141">
                <a:alpha val="29999"/>
              </a:srgbClr>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343434"/>
                </a:solidFill>
                <a:ea typeface="Gill Sans" pitchFamily="-1" charset="0"/>
                <a:cs typeface="Gill Sans" pitchFamily="-1" charset="0"/>
              </a:rPr>
              <a:t>Controller</a:t>
            </a:r>
          </a:p>
        </p:txBody>
      </p:sp>
      <p:grpSp>
        <p:nvGrpSpPr>
          <p:cNvPr id="4" name="Group 40"/>
          <p:cNvGrpSpPr>
            <a:grpSpLocks/>
          </p:cNvGrpSpPr>
          <p:nvPr/>
        </p:nvGrpSpPr>
        <p:grpSpPr bwMode="auto">
          <a:xfrm>
            <a:off x="7518797" y="3884414"/>
            <a:ext cx="1204392" cy="535781"/>
            <a:chOff x="0" y="0"/>
            <a:chExt cx="1079" cy="480"/>
          </a:xfrm>
        </p:grpSpPr>
        <p:sp>
          <p:nvSpPr>
            <p:cNvPr id="75810" name="Oval 34"/>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5" name="Group 39"/>
            <p:cNvGrpSpPr>
              <a:grpSpLocks/>
            </p:cNvGrpSpPr>
            <p:nvPr/>
          </p:nvGrpSpPr>
          <p:grpSpPr bwMode="auto">
            <a:xfrm>
              <a:off x="760" y="37"/>
              <a:ext cx="319" cy="339"/>
              <a:chOff x="0" y="0"/>
              <a:chExt cx="319" cy="338"/>
            </a:xfrm>
          </p:grpSpPr>
          <p:sp>
            <p:nvSpPr>
              <p:cNvPr id="75811" name="Oval 35"/>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12" name="Line 36"/>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75813" name="Line 37"/>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75814" name="Line 38"/>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grpSp>
        <p:nvGrpSpPr>
          <p:cNvPr id="6" name="Group 47"/>
          <p:cNvGrpSpPr>
            <a:grpSpLocks/>
          </p:cNvGrpSpPr>
          <p:nvPr/>
        </p:nvGrpSpPr>
        <p:grpSpPr bwMode="auto">
          <a:xfrm>
            <a:off x="7518797" y="2491383"/>
            <a:ext cx="1428750" cy="535781"/>
            <a:chOff x="0" y="0"/>
            <a:chExt cx="1280" cy="480"/>
          </a:xfrm>
        </p:grpSpPr>
        <p:grpSp>
          <p:nvGrpSpPr>
            <p:cNvPr id="7" name="Group 45"/>
            <p:cNvGrpSpPr>
              <a:grpSpLocks/>
            </p:cNvGrpSpPr>
            <p:nvPr/>
          </p:nvGrpSpPr>
          <p:grpSpPr bwMode="auto">
            <a:xfrm>
              <a:off x="560" y="96"/>
              <a:ext cx="720" cy="320"/>
              <a:chOff x="0" y="0"/>
              <a:chExt cx="720" cy="320"/>
            </a:xfrm>
          </p:grpSpPr>
          <p:sp>
            <p:nvSpPr>
              <p:cNvPr id="75817" name="Rectangle 41"/>
              <p:cNvSpPr>
                <a:spLocks/>
              </p:cNvSpPr>
              <p:nvPr/>
            </p:nvSpPr>
            <p:spPr bwMode="auto">
              <a:xfrm>
                <a:off x="200" y="200"/>
                <a:ext cx="120" cy="120"/>
              </a:xfrm>
              <a:prstGeom prst="rect">
                <a:avLst/>
              </a:prstGeom>
              <a:solidFill>
                <a:srgbClr val="62010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5818" name="Rectangle 42"/>
              <p:cNvSpPr>
                <a:spLocks/>
              </p:cNvSpPr>
              <p:nvPr/>
            </p:nvSpPr>
            <p:spPr bwMode="auto">
              <a:xfrm>
                <a:off x="0" y="120"/>
                <a:ext cx="120" cy="200"/>
              </a:xfrm>
              <a:prstGeom prst="rect">
                <a:avLst/>
              </a:prstGeom>
              <a:solidFill>
                <a:srgbClr val="62010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5819" name="Rectangle 43"/>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5820" name="Rectangle 44"/>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75822" name="Oval 46"/>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grpSp>
        <p:nvGrpSpPr>
          <p:cNvPr id="8" name="Group 50"/>
          <p:cNvGrpSpPr>
            <a:grpSpLocks/>
          </p:cNvGrpSpPr>
          <p:nvPr/>
        </p:nvGrpSpPr>
        <p:grpSpPr bwMode="auto">
          <a:xfrm>
            <a:off x="7518797" y="3187899"/>
            <a:ext cx="1436563" cy="535781"/>
            <a:chOff x="0" y="0"/>
            <a:chExt cx="1287" cy="480"/>
          </a:xfrm>
        </p:grpSpPr>
        <p:sp>
          <p:nvSpPr>
            <p:cNvPr id="75824" name="Oval 48"/>
            <p:cNvSpPr>
              <a:spLocks/>
            </p:cNvSpPr>
            <p:nvPr/>
          </p:nvSpPr>
          <p:spPr bwMode="auto">
            <a:xfrm>
              <a:off x="0" y="0"/>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75825" name="Rectangle 49"/>
            <p:cNvSpPr>
              <a:spLocks/>
            </p:cNvSpPr>
            <p:nvPr/>
          </p:nvSpPr>
          <p:spPr bwMode="auto">
            <a:xfrm>
              <a:off x="575" y="92"/>
              <a:ext cx="712" cy="24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dirty="0">
                  <a:solidFill>
                    <a:srgbClr val="620101"/>
                  </a:solidFill>
                  <a:ea typeface="Gill Sans" pitchFamily="-1" charset="0"/>
                  <a:cs typeface="Gill Sans" pitchFamily="-1" charset="0"/>
                </a:rPr>
                <a:t>W</a:t>
              </a:r>
              <a:r>
                <a:rPr lang="en-US" baseline="-6000" dirty="0">
                  <a:solidFill>
                    <a:srgbClr val="620101"/>
                  </a:solidFill>
                  <a:ea typeface="Gill Sans" pitchFamily="-1" charset="0"/>
                  <a:cs typeface="Gill Sans" pitchFamily="-1" charset="0"/>
                </a:rPr>
                <a:t>A2</a:t>
              </a:r>
              <a:r>
                <a:rPr lang="en-US" dirty="0">
                  <a:ea typeface="Gill Sans" pitchFamily="-1" charset="0"/>
                  <a:cs typeface="Gill Sans" pitchFamily="-1" charset="0"/>
                </a:rPr>
                <a:t> </a:t>
              </a:r>
              <a:r>
                <a:rPr lang="en-US" dirty="0">
                  <a:solidFill>
                    <a:srgbClr val="859D1D"/>
                  </a:solidFill>
                  <a:ea typeface="Gill Sans" pitchFamily="-1" charset="0"/>
                  <a:cs typeface="Gill Sans" pitchFamily="-1" charset="0"/>
                </a:rPr>
                <a:t>W</a:t>
              </a:r>
              <a:r>
                <a:rPr lang="en-US" baseline="-6000" dirty="0">
                  <a:solidFill>
                    <a:srgbClr val="859D1D"/>
                  </a:solidFill>
                  <a:ea typeface="Gill Sans" pitchFamily="-1" charset="0"/>
                  <a:cs typeface="Gill Sans" pitchFamily="-1" charset="0"/>
                </a:rPr>
                <a:t>B2</a:t>
              </a:r>
            </a:p>
          </p:txBody>
        </p:sp>
      </p:grpSp>
      <p:grpSp>
        <p:nvGrpSpPr>
          <p:cNvPr id="9" name="Group 66"/>
          <p:cNvGrpSpPr>
            <a:grpSpLocks/>
          </p:cNvGrpSpPr>
          <p:nvPr/>
        </p:nvGrpSpPr>
        <p:grpSpPr bwMode="auto">
          <a:xfrm>
            <a:off x="7518797" y="4580930"/>
            <a:ext cx="1375172" cy="535781"/>
            <a:chOff x="0" y="0"/>
            <a:chExt cx="1232" cy="480"/>
          </a:xfrm>
        </p:grpSpPr>
        <p:sp>
          <p:nvSpPr>
            <p:cNvPr id="75827" name="Oval 51"/>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10" name="Group 55"/>
            <p:cNvGrpSpPr>
              <a:grpSpLocks/>
            </p:cNvGrpSpPr>
            <p:nvPr/>
          </p:nvGrpSpPr>
          <p:grpSpPr bwMode="auto">
            <a:xfrm>
              <a:off x="1032" y="8"/>
              <a:ext cx="120" cy="160"/>
              <a:chOff x="0" y="0"/>
              <a:chExt cx="120" cy="160"/>
            </a:xfrm>
          </p:grpSpPr>
          <p:sp>
            <p:nvSpPr>
              <p:cNvPr id="75828" name="Rectangle 52"/>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29" name="Rectangle 53"/>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30" name="Rectangle 54"/>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1" name="Group 59"/>
            <p:cNvGrpSpPr>
              <a:grpSpLocks/>
            </p:cNvGrpSpPr>
            <p:nvPr/>
          </p:nvGrpSpPr>
          <p:grpSpPr bwMode="auto">
            <a:xfrm>
              <a:off x="680" y="8"/>
              <a:ext cx="120" cy="160"/>
              <a:chOff x="0" y="0"/>
              <a:chExt cx="120" cy="160"/>
            </a:xfrm>
          </p:grpSpPr>
          <p:sp>
            <p:nvSpPr>
              <p:cNvPr id="75832" name="Rectangle 56"/>
              <p:cNvSpPr>
                <a:spLocks/>
              </p:cNvSpPr>
              <p:nvPr/>
            </p:nvSpPr>
            <p:spPr bwMode="auto">
              <a:xfrm>
                <a:off x="0" y="0"/>
                <a:ext cx="120" cy="160"/>
              </a:xfrm>
              <a:prstGeom prst="rect">
                <a:avLst/>
              </a:prstGeom>
              <a:solidFill>
                <a:srgbClr val="62010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33" name="Rectangle 57"/>
              <p:cNvSpPr>
                <a:spLocks/>
              </p:cNvSpPr>
              <p:nvPr/>
            </p:nvSpPr>
            <p:spPr bwMode="auto">
              <a:xfrm>
                <a:off x="0" y="42"/>
                <a:ext cx="120" cy="117"/>
              </a:xfrm>
              <a:prstGeom prst="rect">
                <a:avLst/>
              </a:prstGeom>
              <a:solidFill>
                <a:srgbClr val="62010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34" name="Rectangle 58"/>
              <p:cNvSpPr>
                <a:spLocks/>
              </p:cNvSpPr>
              <p:nvPr/>
            </p:nvSpPr>
            <p:spPr bwMode="auto">
              <a:xfrm>
                <a:off x="0" y="85"/>
                <a:ext cx="120" cy="37"/>
              </a:xfrm>
              <a:prstGeom prst="rect">
                <a:avLst/>
              </a:prstGeom>
              <a:solidFill>
                <a:srgbClr val="62010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75836" name="Rectangle 60"/>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5837" name="Rectangle 61"/>
            <p:cNvSpPr>
              <a:spLocks/>
            </p:cNvSpPr>
            <p:nvPr/>
          </p:nvSpPr>
          <p:spPr bwMode="auto">
            <a:xfrm>
              <a:off x="992" y="288"/>
              <a:ext cx="80" cy="80"/>
            </a:xfrm>
            <a:prstGeom prst="rect">
              <a:avLst/>
            </a:prstGeom>
            <a:solidFill>
              <a:srgbClr val="646461"/>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5838" name="Rectangle 62"/>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39" name="AutoShape 63"/>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40" name="AutoShape 64"/>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41" name="Rectangle 65"/>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75843" name="Rectangle 67"/>
          <p:cNvSpPr>
            <a:spLocks/>
          </p:cNvSpPr>
          <p:nvPr/>
        </p:nvSpPr>
        <p:spPr bwMode="auto">
          <a:xfrm>
            <a:off x="5197078" y="5384601"/>
            <a:ext cx="1910953" cy="32146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A2 </a:t>
            </a:r>
            <a:r>
              <a:rPr lang="en-US" sz="2200" dirty="0">
                <a:ea typeface="Gill Sans" pitchFamily="-1" charset="0"/>
                <a:cs typeface="Gill Sans" pitchFamily="-1" charset="0"/>
              </a:rPr>
              <a:t>&lt;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B2</a:t>
            </a:r>
          </a:p>
        </p:txBody>
      </p:sp>
      <p:sp>
        <p:nvSpPr>
          <p:cNvPr id="75844" name="Rectangle 68"/>
          <p:cNvSpPr>
            <a:spLocks/>
          </p:cNvSpPr>
          <p:nvPr/>
        </p:nvSpPr>
        <p:spPr bwMode="auto">
          <a:xfrm>
            <a:off x="2035969" y="5384601"/>
            <a:ext cx="1910953" cy="32146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A1 </a:t>
            </a:r>
            <a:r>
              <a:rPr lang="en-US" sz="2200" dirty="0">
                <a:ea typeface="Gill Sans" pitchFamily="-1" charset="0"/>
                <a:cs typeface="Gill Sans" pitchFamily="-1" charset="0"/>
              </a:rPr>
              <a:t>&gt;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B1</a:t>
            </a:r>
          </a:p>
        </p:txBody>
      </p:sp>
      <p:grpSp>
        <p:nvGrpSpPr>
          <p:cNvPr id="12" name="Group 72"/>
          <p:cNvGrpSpPr>
            <a:grpSpLocks/>
          </p:cNvGrpSpPr>
          <p:nvPr/>
        </p:nvGrpSpPr>
        <p:grpSpPr bwMode="auto">
          <a:xfrm>
            <a:off x="3259336" y="4634508"/>
            <a:ext cx="285750" cy="339328"/>
            <a:chOff x="0" y="0"/>
            <a:chExt cx="256" cy="304"/>
          </a:xfrm>
        </p:grpSpPr>
        <p:sp>
          <p:nvSpPr>
            <p:cNvPr id="75845" name="Rectangle 69"/>
            <p:cNvSpPr>
              <a:spLocks/>
            </p:cNvSpPr>
            <p:nvPr/>
          </p:nvSpPr>
          <p:spPr bwMode="auto">
            <a:xfrm>
              <a:off x="0" y="0"/>
              <a:ext cx="256" cy="304"/>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46" name="Rectangle 70"/>
            <p:cNvSpPr>
              <a:spLocks/>
            </p:cNvSpPr>
            <p:nvPr/>
          </p:nvSpPr>
          <p:spPr bwMode="auto">
            <a:xfrm>
              <a:off x="0" y="81"/>
              <a:ext cx="256" cy="222"/>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47" name="Rectangle 71"/>
            <p:cNvSpPr>
              <a:spLocks/>
            </p:cNvSpPr>
            <p:nvPr/>
          </p:nvSpPr>
          <p:spPr bwMode="auto">
            <a:xfrm>
              <a:off x="0" y="162"/>
              <a:ext cx="256" cy="71"/>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3" name="Group 76"/>
          <p:cNvGrpSpPr>
            <a:grpSpLocks/>
          </p:cNvGrpSpPr>
          <p:nvPr/>
        </p:nvGrpSpPr>
        <p:grpSpPr bwMode="auto">
          <a:xfrm>
            <a:off x="2411016" y="4634508"/>
            <a:ext cx="285750" cy="339328"/>
            <a:chOff x="0" y="0"/>
            <a:chExt cx="256" cy="304"/>
          </a:xfrm>
        </p:grpSpPr>
        <p:sp>
          <p:nvSpPr>
            <p:cNvPr id="75849" name="Rectangle 73"/>
            <p:cNvSpPr>
              <a:spLocks/>
            </p:cNvSpPr>
            <p:nvPr/>
          </p:nvSpPr>
          <p:spPr bwMode="auto">
            <a:xfrm>
              <a:off x="0" y="0"/>
              <a:ext cx="256" cy="304"/>
            </a:xfrm>
            <a:prstGeom prst="rect">
              <a:avLst/>
            </a:prstGeom>
            <a:solidFill>
              <a:srgbClr val="62010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50" name="Rectangle 74"/>
            <p:cNvSpPr>
              <a:spLocks/>
            </p:cNvSpPr>
            <p:nvPr/>
          </p:nvSpPr>
          <p:spPr bwMode="auto">
            <a:xfrm>
              <a:off x="0" y="81"/>
              <a:ext cx="256" cy="222"/>
            </a:xfrm>
            <a:prstGeom prst="rect">
              <a:avLst/>
            </a:prstGeom>
            <a:solidFill>
              <a:srgbClr val="62010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5851" name="Rectangle 75"/>
            <p:cNvSpPr>
              <a:spLocks/>
            </p:cNvSpPr>
            <p:nvPr/>
          </p:nvSpPr>
          <p:spPr bwMode="auto">
            <a:xfrm>
              <a:off x="0" y="162"/>
              <a:ext cx="256" cy="71"/>
            </a:xfrm>
            <a:prstGeom prst="rect">
              <a:avLst/>
            </a:prstGeom>
            <a:solidFill>
              <a:srgbClr val="62010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75853" name="Oval 77"/>
          <p:cNvSpPr>
            <a:spLocks/>
          </p:cNvSpPr>
          <p:nvPr/>
        </p:nvSpPr>
        <p:spPr bwMode="auto">
          <a:xfrm>
            <a:off x="4232672" y="3777258"/>
            <a:ext cx="759023" cy="759023"/>
          </a:xfrm>
          <a:prstGeom prst="ellipse">
            <a:avLst/>
          </a:prstGeom>
          <a:solidFill>
            <a:srgbClr val="FFFFFF">
              <a:alpha val="29999"/>
            </a:srgbClr>
          </a:solidFill>
          <a:ln w="63500" cap="flat">
            <a:solidFill>
              <a:srgbClr val="408000">
                <a:alpha val="29999"/>
              </a:srgbClr>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408000"/>
                </a:solidFill>
                <a:ea typeface="Gill Sans" pitchFamily="-1" charset="0"/>
                <a:cs typeface="Gill Sans" pitchFamily="-1" charset="0"/>
              </a:rPr>
              <a:t>RR</a:t>
            </a:r>
          </a:p>
        </p:txBody>
      </p:sp>
      <p:sp>
        <p:nvSpPr>
          <p:cNvPr id="75854" name="AutoShape 78"/>
          <p:cNvSpPr>
            <a:spLocks/>
          </p:cNvSpPr>
          <p:nvPr/>
        </p:nvSpPr>
        <p:spPr bwMode="auto">
          <a:xfrm>
            <a:off x="2223492" y="4688086"/>
            <a:ext cx="1526977" cy="267891"/>
          </a:xfrm>
          <a:prstGeom prst="roundRect">
            <a:avLst>
              <a:gd name="adj" fmla="val 50000"/>
            </a:avLst>
          </a:prstGeom>
          <a:solidFill>
            <a:srgbClr val="620101"/>
          </a:solidFill>
          <a:ln w="12700" cap="flat">
            <a:noFill/>
            <a:miter lim="800000"/>
            <a:headEnd type="none" w="med" len="med"/>
            <a:tailEnd type="none" w="med" len="med"/>
          </a:ln>
        </p:spPr>
        <p:txBody>
          <a:bodyPr lIns="0" tIns="0" rIns="0" bIns="0" anchor="ctr">
            <a:prstTxWarp prst="textNoShape">
              <a:avLst/>
            </a:prstTxWarp>
          </a:bodyPr>
          <a:lstStyle/>
          <a:p>
            <a:r>
              <a:rPr lang="en-US" sz="1700" dirty="0">
                <a:solidFill>
                  <a:srgbClr val="FFFFFF"/>
                </a:solidFill>
                <a:ea typeface="Gill Sans" pitchFamily="-1" charset="0"/>
                <a:cs typeface="Gill Sans" pitchFamily="-1" charset="0"/>
              </a:rPr>
              <a:t>GET 1101100</a:t>
            </a:r>
          </a:p>
        </p:txBody>
      </p:sp>
      <p:sp>
        <p:nvSpPr>
          <p:cNvPr id="75855" name="AutoShape 79"/>
          <p:cNvSpPr>
            <a:spLocks/>
          </p:cNvSpPr>
          <p:nvPr/>
        </p:nvSpPr>
        <p:spPr bwMode="auto">
          <a:xfrm>
            <a:off x="2223492" y="4402336"/>
            <a:ext cx="1526977" cy="267891"/>
          </a:xfrm>
          <a:prstGeom prst="roundRect">
            <a:avLst>
              <a:gd name="adj" fmla="val 50000"/>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1700" dirty="0">
                <a:solidFill>
                  <a:srgbClr val="FFFFFF"/>
                </a:solidFill>
                <a:ea typeface="Gill Sans" pitchFamily="-1" charset="0"/>
                <a:cs typeface="Gill Sans" pitchFamily="-1" charset="0"/>
              </a:rPr>
              <a:t>GET 0100111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nodeType="afterEffect">
                                  <p:stCondLst>
                                    <p:cond delay="0"/>
                                  </p:stCondLst>
                                  <p:childTnLst>
                                    <p:set>
                                      <p:cBhvr>
                                        <p:cTn id="9" dur="1" fill="hold">
                                          <p:stCondLst>
                                            <p:cond delay="499"/>
                                          </p:stCondLst>
                                        </p:cTn>
                                        <p:tgtEl>
                                          <p:spTgt spid="13"/>
                                        </p:tgtEl>
                                        <p:attrNameLst>
                                          <p:attrName>style.visibility</p:attrName>
                                        </p:attrNameLst>
                                      </p:cBhvr>
                                      <p:to>
                                        <p:strVal val="visible"/>
                                      </p:to>
                                    </p:set>
                                  </p:childTnLst>
                                </p:cTn>
                              </p:par>
                            </p:childTnLst>
                          </p:cTn>
                        </p:par>
                        <p:par>
                          <p:cTn id="10" fill="hold">
                            <p:stCondLst>
                              <p:cond delay="1000"/>
                            </p:stCondLst>
                            <p:childTnLst>
                              <p:par>
                                <p:cTn id="11" presetID="0" presetClass="exit" presetSubtype="0" fill="hold" grpId="0" nodeType="afterEffect">
                                  <p:stCondLst>
                                    <p:cond delay="0"/>
                                  </p:stCondLst>
                                  <p:childTnLst>
                                    <p:set>
                                      <p:cBhvr>
                                        <p:cTn id="12" dur="1" fill="hold">
                                          <p:stCondLst>
                                            <p:cond delay="499"/>
                                          </p:stCondLst>
                                        </p:cTn>
                                        <p:tgtEl>
                                          <p:spTgt spid="75854"/>
                                        </p:tgtEl>
                                        <p:attrNameLst>
                                          <p:attrName>style.visibility</p:attrName>
                                        </p:attrNameLst>
                                      </p:cBhvr>
                                      <p:to>
                                        <p:strVal val="hidden"/>
                                      </p:to>
                                    </p:set>
                                  </p:childTnLst>
                                </p:cTn>
                              </p:par>
                            </p:childTnLst>
                          </p:cTn>
                        </p:par>
                        <p:par>
                          <p:cTn id="13" fill="hold">
                            <p:stCondLst>
                              <p:cond delay="1500"/>
                            </p:stCondLst>
                            <p:childTnLst>
                              <p:par>
                                <p:cTn id="14" presetID="0" presetClass="exit" presetSubtype="0" fill="hold" grpId="0" nodeType="afterEffect">
                                  <p:stCondLst>
                                    <p:cond delay="0"/>
                                  </p:stCondLst>
                                  <p:childTnLst>
                                    <p:set>
                                      <p:cBhvr>
                                        <p:cTn id="15" dur="1" fill="hold">
                                          <p:stCondLst>
                                            <p:cond delay="499"/>
                                          </p:stCondLst>
                                        </p:cTn>
                                        <p:tgtEl>
                                          <p:spTgt spid="7585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0" presetClass="entr" presetSubtype="0" fill="hold" nodeType="click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par>
                          <p:cTn id="20" fill="hold">
                            <p:stCondLst>
                              <p:cond delay="500"/>
                            </p:stCondLst>
                            <p:childTnLst>
                              <p:par>
                                <p:cTn id="21" presetID="0" presetClass="entr" presetSubtype="0" fill="hold" nodeType="after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par>
                          <p:cTn id="23" fill="hold">
                            <p:stCondLst>
                              <p:cond delay="1000"/>
                            </p:stCondLst>
                            <p:childTnLst>
                              <p:par>
                                <p:cTn id="24" presetID="1" presetClass="exit" presetSubtype="0" fill="hold" grpId="0" nodeType="afterEffect">
                                  <p:stCondLst>
                                    <p:cond delay="0"/>
                                  </p:stCondLst>
                                  <p:childTnLst>
                                    <p:set>
                                      <p:cBhvr>
                                        <p:cTn id="25" dur="1" fill="hold">
                                          <p:stCondLst>
                                            <p:cond delay="499"/>
                                          </p:stCondLst>
                                        </p:cTn>
                                        <p:tgtEl>
                                          <p:spTgt spid="75844"/>
                                        </p:tgtEl>
                                        <p:attrNameLst>
                                          <p:attrName>style.visibility</p:attrName>
                                        </p:attrNameLst>
                                      </p:cBhvr>
                                      <p:to>
                                        <p:strVal val="hidden"/>
                                      </p:to>
                                    </p:se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499"/>
                                          </p:stCondLst>
                                        </p:cTn>
                                        <p:tgtEl>
                                          <p:spTgt spid="75778"/>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499"/>
                                          </p:stCondLst>
                                        </p:cTn>
                                        <p:tgtEl>
                                          <p:spTgt spid="7577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75805"/>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75780"/>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499"/>
                                          </p:stCondLst>
                                        </p:cTn>
                                        <p:tgtEl>
                                          <p:spTgt spid="75801"/>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75802"/>
                                        </p:tgtEl>
                                        <p:attrNameLst>
                                          <p:attrName>style.visibility</p:attrName>
                                        </p:attrNameLst>
                                      </p:cBhvr>
                                      <p:to>
                                        <p:strVal val="visible"/>
                                      </p:to>
                                    </p:set>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499"/>
                                          </p:stCondLst>
                                        </p:cTn>
                                        <p:tgtEl>
                                          <p:spTgt spid="75803"/>
                                        </p:tgtEl>
                                        <p:attrNameLst>
                                          <p:attrName>style.visibility</p:attrName>
                                        </p:attrNameLst>
                                      </p:cBhvr>
                                      <p:to>
                                        <p:strVal val="visible"/>
                                      </p:to>
                                    </p:set>
                                  </p:childTnLst>
                                </p:cTn>
                              </p:par>
                            </p:childTnLst>
                          </p:cTn>
                        </p:par>
                        <p:par>
                          <p:cTn id="48" fill="hold">
                            <p:stCondLst>
                              <p:cond delay="2500"/>
                            </p:stCondLst>
                            <p:childTnLst>
                              <p:par>
                                <p:cTn id="49" presetID="1" presetClass="entr" presetSubtype="0" fill="hold" grpId="0" nodeType="afterEffect">
                                  <p:stCondLst>
                                    <p:cond delay="0"/>
                                  </p:stCondLst>
                                  <p:childTnLst>
                                    <p:set>
                                      <p:cBhvr>
                                        <p:cTn id="50" dur="1" fill="hold">
                                          <p:stCondLst>
                                            <p:cond delay="499"/>
                                          </p:stCondLst>
                                        </p:cTn>
                                        <p:tgtEl>
                                          <p:spTgt spid="75804"/>
                                        </p:tgtEl>
                                        <p:attrNameLst>
                                          <p:attrName>style.visibility</p:attrName>
                                        </p:attrNameLst>
                                      </p:cBhvr>
                                      <p:to>
                                        <p:strVal val="visible"/>
                                      </p:to>
                                    </p:set>
                                  </p:childTnLst>
                                </p:cTn>
                              </p:par>
                            </p:childTnLst>
                          </p:cTn>
                        </p:par>
                        <p:par>
                          <p:cTn id="51" fill="hold">
                            <p:stCondLst>
                              <p:cond delay="3000"/>
                            </p:stCondLst>
                            <p:childTnLst>
                              <p:par>
                                <p:cTn id="52" presetID="1" presetClass="exit" presetSubtype="0" fill="hold" nodeType="afterEffect">
                                  <p:stCondLst>
                                    <p:cond delay="0"/>
                                  </p:stCondLst>
                                  <p:childTnLst>
                                    <p:set>
                                      <p:cBhvr>
                                        <p:cTn id="53" dur="1" fill="hold">
                                          <p:stCondLst>
                                            <p:cond delay="499"/>
                                          </p:stCondLst>
                                        </p:cTn>
                                        <p:tgtEl>
                                          <p:spTgt spid="12"/>
                                        </p:tgtEl>
                                        <p:attrNameLst>
                                          <p:attrName>style.visibility</p:attrName>
                                        </p:attrNameLst>
                                      </p:cBhvr>
                                      <p:to>
                                        <p:strVal val="hidden"/>
                                      </p:to>
                                    </p:set>
                                  </p:childTnLst>
                                </p:cTn>
                              </p:par>
                            </p:childTnLst>
                          </p:cTn>
                        </p:par>
                        <p:par>
                          <p:cTn id="54" fill="hold">
                            <p:stCondLst>
                              <p:cond delay="3500"/>
                            </p:stCondLst>
                            <p:childTnLst>
                              <p:par>
                                <p:cTn id="55" presetID="1" presetClass="exit" presetSubtype="0" fill="hold" nodeType="afterEffect">
                                  <p:stCondLst>
                                    <p:cond delay="0"/>
                                  </p:stCondLst>
                                  <p:childTnLst>
                                    <p:set>
                                      <p:cBhvr>
                                        <p:cTn id="5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79" grpId="0" autoUpdateAnimBg="0"/>
      <p:bldP spid="75780" grpId="0" autoUpdateAnimBg="0"/>
      <p:bldP spid="75801" grpId="0" animBg="1"/>
      <p:bldP spid="75802" grpId="0" animBg="1"/>
      <p:bldP spid="75803" grpId="0" animBg="1"/>
      <p:bldP spid="75804" grpId="0" animBg="1"/>
      <p:bldP spid="75805" grpId="0" animBg="1"/>
      <p:bldP spid="75844" grpId="0" autoUpdateAnimBg="0"/>
      <p:bldP spid="75854" grpId="0" animBg="1" autoUpdateAnimBg="0"/>
      <p:bldP spid="75855" grpId="0" animBg="1" autoUpdateAnimBg="0"/>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 name="Slide Number Placeholder 3"/>
          <p:cNvSpPr>
            <a:spLocks noGrp="1"/>
          </p:cNvSpPr>
          <p:nvPr>
            <p:ph type="sldNum" sz="quarter" idx="10"/>
          </p:nvPr>
        </p:nvSpPr>
        <p:spPr/>
        <p:txBody>
          <a:bodyPr/>
          <a:lstStyle/>
          <a:p>
            <a:fld id="{AD161572-6655-2F4A-8968-D73CA838AC44}" type="slidenum">
              <a:rPr lang="en-US"/>
              <a:pPr/>
              <a:t>23</a:t>
            </a:fld>
            <a:endParaRPr lang="en-US"/>
          </a:p>
        </p:txBody>
      </p:sp>
      <p:sp>
        <p:nvSpPr>
          <p:cNvPr id="77825" name="Rectangle 1"/>
          <p:cNvSpPr>
            <a:spLocks/>
          </p:cNvSpPr>
          <p:nvPr/>
        </p:nvSpPr>
        <p:spPr bwMode="auto">
          <a:xfrm>
            <a:off x="3062883" y="4391174"/>
            <a:ext cx="223242" cy="571500"/>
          </a:xfrm>
          <a:prstGeom prst="rect">
            <a:avLst/>
          </a:prstGeom>
          <a:solidFill>
            <a:srgbClr val="595959"/>
          </a:solidFill>
          <a:ln w="508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26" name="Rectangle 2"/>
          <p:cNvSpPr>
            <a:spLocks/>
          </p:cNvSpPr>
          <p:nvPr/>
        </p:nvSpPr>
        <p:spPr bwMode="auto">
          <a:xfrm>
            <a:off x="3429000" y="4150072"/>
            <a:ext cx="223242" cy="812602"/>
          </a:xfrm>
          <a:prstGeom prst="rect">
            <a:avLst/>
          </a:prstGeom>
          <a:solidFill>
            <a:srgbClr val="A6A6A6"/>
          </a:solidFill>
          <a:ln w="508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27" name="Rectangle 3"/>
          <p:cNvSpPr>
            <a:spLocks/>
          </p:cNvSpPr>
          <p:nvPr/>
        </p:nvSpPr>
        <p:spPr bwMode="auto">
          <a:xfrm>
            <a:off x="2348508" y="4150072"/>
            <a:ext cx="223242" cy="812602"/>
          </a:xfrm>
          <a:prstGeom prst="rect">
            <a:avLst/>
          </a:prstGeom>
          <a:solidFill>
            <a:srgbClr val="595959"/>
          </a:solidFill>
          <a:ln w="50800" cap="flat">
            <a:solidFill>
              <a:srgbClr val="63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28" name="Rectangle 4"/>
          <p:cNvSpPr>
            <a:spLocks/>
          </p:cNvSpPr>
          <p:nvPr/>
        </p:nvSpPr>
        <p:spPr bwMode="auto">
          <a:xfrm>
            <a:off x="2714625" y="4623346"/>
            <a:ext cx="223242" cy="339328"/>
          </a:xfrm>
          <a:prstGeom prst="rect">
            <a:avLst/>
          </a:prstGeom>
          <a:solidFill>
            <a:srgbClr val="A6A6A6"/>
          </a:solidFill>
          <a:ln w="508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29" name="Rectangle 5"/>
          <p:cNvSpPr>
            <a:spLocks noGrp="1" noChangeArrowheads="1"/>
          </p:cNvSpPr>
          <p:nvPr>
            <p:ph type="title"/>
          </p:nvPr>
        </p:nvSpPr>
        <p:spPr>
          <a:ln/>
        </p:spPr>
        <p:txBody>
          <a:bodyPr>
            <a:normAutofit fontScale="90000"/>
          </a:bodyPr>
          <a:lstStyle/>
          <a:p>
            <a:r>
              <a:rPr lang="en-US"/>
              <a:t>Pisces: Queue Tenants By Dominant Resource</a:t>
            </a:r>
          </a:p>
        </p:txBody>
      </p:sp>
      <p:sp>
        <p:nvSpPr>
          <p:cNvPr id="77830" name="Rectangle 6"/>
          <p:cNvSpPr>
            <a:spLocks/>
          </p:cNvSpPr>
          <p:nvPr/>
        </p:nvSpPr>
        <p:spPr bwMode="auto">
          <a:xfrm>
            <a:off x="2077269" y="2757190"/>
            <a:ext cx="1914461"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Bandwidth limited</a:t>
            </a:r>
          </a:p>
        </p:txBody>
      </p:sp>
      <p:sp>
        <p:nvSpPr>
          <p:cNvPr id="77831" name="Rectangle 7"/>
          <p:cNvSpPr>
            <a:spLocks/>
          </p:cNvSpPr>
          <p:nvPr/>
        </p:nvSpPr>
        <p:spPr bwMode="auto">
          <a:xfrm>
            <a:off x="5350000" y="2757190"/>
            <a:ext cx="1676766"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Request Limited</a:t>
            </a:r>
          </a:p>
        </p:txBody>
      </p:sp>
      <p:grpSp>
        <p:nvGrpSpPr>
          <p:cNvPr id="2" name="Group 13"/>
          <p:cNvGrpSpPr>
            <a:grpSpLocks/>
          </p:cNvGrpSpPr>
          <p:nvPr/>
        </p:nvGrpSpPr>
        <p:grpSpPr bwMode="auto">
          <a:xfrm>
            <a:off x="2185542" y="5072063"/>
            <a:ext cx="774650" cy="971103"/>
            <a:chOff x="0" y="0"/>
            <a:chExt cx="694" cy="870"/>
          </a:xfrm>
        </p:grpSpPr>
        <p:sp>
          <p:nvSpPr>
            <p:cNvPr id="77832" name="Rectangle 8"/>
            <p:cNvSpPr>
              <a:spLocks/>
            </p:cNvSpPr>
            <p:nvPr/>
          </p:nvSpPr>
          <p:spPr bwMode="auto">
            <a:xfrm>
              <a:off x="89" y="72"/>
              <a:ext cx="200" cy="48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7833" name="Rectangle 9"/>
            <p:cNvSpPr>
              <a:spLocks/>
            </p:cNvSpPr>
            <p:nvPr/>
          </p:nvSpPr>
          <p:spPr bwMode="auto">
            <a:xfrm>
              <a:off x="417" y="380"/>
              <a:ext cx="200" cy="176"/>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34" name="Rectangle 10"/>
            <p:cNvSpPr>
              <a:spLocks/>
            </p:cNvSpPr>
            <p:nvPr/>
          </p:nvSpPr>
          <p:spPr bwMode="auto">
            <a:xfrm>
              <a:off x="0" y="594"/>
              <a:ext cx="319" cy="276"/>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out</a:t>
              </a:r>
            </a:p>
          </p:txBody>
        </p:sp>
        <p:sp>
          <p:nvSpPr>
            <p:cNvPr id="77835" name="Rectangle 11"/>
            <p:cNvSpPr>
              <a:spLocks/>
            </p:cNvSpPr>
            <p:nvPr/>
          </p:nvSpPr>
          <p:spPr bwMode="auto">
            <a:xfrm>
              <a:off x="382" y="594"/>
              <a:ext cx="312" cy="276"/>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err="1">
                  <a:ea typeface="Gill Sans" pitchFamily="-1" charset="0"/>
                  <a:cs typeface="Gill Sans" pitchFamily="-1" charset="0"/>
                </a:rPr>
                <a:t>req</a:t>
              </a:r>
              <a:endParaRPr lang="en-US" sz="2000" dirty="0">
                <a:ea typeface="Gill Sans" pitchFamily="-1" charset="0"/>
                <a:cs typeface="Gill Sans" pitchFamily="-1" charset="0"/>
              </a:endParaRPr>
            </a:p>
          </p:txBody>
        </p:sp>
        <p:sp>
          <p:nvSpPr>
            <p:cNvPr id="77836" name="AutoShape 12"/>
            <p:cNvSpPr>
              <a:spLocks/>
            </p:cNvSpPr>
            <p:nvPr/>
          </p:nvSpPr>
          <p:spPr bwMode="auto">
            <a:xfrm>
              <a:off x="9" y="0"/>
              <a:ext cx="680" cy="640"/>
            </a:xfrm>
            <a:prstGeom prst="roundRect">
              <a:avLst>
                <a:gd name="adj" fmla="val 12977"/>
              </a:avLst>
            </a:prstGeom>
            <a:noFill/>
            <a:ln w="508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3" name="Group 19"/>
          <p:cNvGrpSpPr>
            <a:grpSpLocks/>
          </p:cNvGrpSpPr>
          <p:nvPr/>
        </p:nvGrpSpPr>
        <p:grpSpPr bwMode="auto">
          <a:xfrm>
            <a:off x="3036094" y="5089922"/>
            <a:ext cx="776883" cy="974464"/>
            <a:chOff x="0" y="0"/>
            <a:chExt cx="696" cy="872"/>
          </a:xfrm>
        </p:grpSpPr>
        <p:sp>
          <p:nvSpPr>
            <p:cNvPr id="77838" name="Rectangle 14"/>
            <p:cNvSpPr>
              <a:spLocks/>
            </p:cNvSpPr>
            <p:nvPr/>
          </p:nvSpPr>
          <p:spPr bwMode="auto">
            <a:xfrm>
              <a:off x="416" y="72"/>
              <a:ext cx="200" cy="4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39" name="Rectangle 15"/>
            <p:cNvSpPr>
              <a:spLocks/>
            </p:cNvSpPr>
            <p:nvPr/>
          </p:nvSpPr>
          <p:spPr bwMode="auto">
            <a:xfrm>
              <a:off x="88" y="232"/>
              <a:ext cx="200" cy="32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7840" name="AutoShape 16"/>
            <p:cNvSpPr>
              <a:spLocks/>
            </p:cNvSpPr>
            <p:nvPr/>
          </p:nvSpPr>
          <p:spPr bwMode="auto">
            <a:xfrm>
              <a:off x="8" y="0"/>
              <a:ext cx="680" cy="640"/>
            </a:xfrm>
            <a:prstGeom prst="roundRect">
              <a:avLst>
                <a:gd name="adj" fmla="val 12977"/>
              </a:avLst>
            </a:prstGeom>
            <a:noFill/>
            <a:ln w="508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41" name="Rectangle 17"/>
            <p:cNvSpPr>
              <a:spLocks/>
            </p:cNvSpPr>
            <p:nvPr/>
          </p:nvSpPr>
          <p:spPr bwMode="auto">
            <a:xfrm>
              <a:off x="0" y="597"/>
              <a:ext cx="319" cy="27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out</a:t>
              </a:r>
            </a:p>
          </p:txBody>
        </p:sp>
        <p:sp>
          <p:nvSpPr>
            <p:cNvPr id="77842" name="Rectangle 18"/>
            <p:cNvSpPr>
              <a:spLocks/>
            </p:cNvSpPr>
            <p:nvPr/>
          </p:nvSpPr>
          <p:spPr bwMode="auto">
            <a:xfrm>
              <a:off x="384" y="597"/>
              <a:ext cx="312" cy="27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err="1">
                  <a:ea typeface="Gill Sans" pitchFamily="-1" charset="0"/>
                  <a:cs typeface="Gill Sans" pitchFamily="-1" charset="0"/>
                </a:rPr>
                <a:t>req</a:t>
              </a:r>
              <a:endParaRPr lang="en-US" sz="2000" dirty="0">
                <a:ea typeface="Gill Sans" pitchFamily="-1" charset="0"/>
                <a:cs typeface="Gill Sans" pitchFamily="-1" charset="0"/>
              </a:endParaRPr>
            </a:p>
          </p:txBody>
        </p:sp>
      </p:grpSp>
      <p:sp>
        <p:nvSpPr>
          <p:cNvPr id="77844" name="AutoShape 20"/>
          <p:cNvSpPr>
            <a:spLocks/>
          </p:cNvSpPr>
          <p:nvPr/>
        </p:nvSpPr>
        <p:spPr bwMode="auto">
          <a:xfrm>
            <a:off x="2196703" y="1839516"/>
            <a:ext cx="1580555" cy="875109"/>
          </a:xfrm>
          <a:prstGeom prst="roundRect">
            <a:avLst>
              <a:gd name="adj" fmla="val 15306"/>
            </a:avLst>
          </a:prstGeom>
          <a:solidFill>
            <a:srgbClr val="FFFFFF"/>
          </a:solidFill>
          <a:ln w="63500" cap="flat">
            <a:solidFill>
              <a:srgbClr val="620101"/>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620101"/>
                </a:solidFill>
                <a:ea typeface="Gill Sans" pitchFamily="-1" charset="0"/>
                <a:cs typeface="Gill Sans" pitchFamily="-1" charset="0"/>
              </a:rPr>
              <a:t>Tenant A</a:t>
            </a:r>
          </a:p>
        </p:txBody>
      </p:sp>
      <p:sp>
        <p:nvSpPr>
          <p:cNvPr id="77845" name="AutoShape 21"/>
          <p:cNvSpPr>
            <a:spLocks/>
          </p:cNvSpPr>
          <p:nvPr/>
        </p:nvSpPr>
        <p:spPr bwMode="auto">
          <a:xfrm>
            <a:off x="5375672" y="1866305"/>
            <a:ext cx="1580555" cy="875109"/>
          </a:xfrm>
          <a:prstGeom prst="roundRect">
            <a:avLst>
              <a:gd name="adj" fmla="val 15306"/>
            </a:avLst>
          </a:prstGeom>
          <a:solidFill>
            <a:srgbClr val="FFFFFF"/>
          </a:solidFill>
          <a:ln w="63500" cap="flat">
            <a:solidFill>
              <a:srgbClr val="96A430"/>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Tenant B</a:t>
            </a:r>
          </a:p>
        </p:txBody>
      </p:sp>
      <p:sp>
        <p:nvSpPr>
          <p:cNvPr id="77846" name="Rectangle 22"/>
          <p:cNvSpPr>
            <a:spLocks/>
          </p:cNvSpPr>
          <p:nvPr/>
        </p:nvSpPr>
        <p:spPr bwMode="auto">
          <a:xfrm>
            <a:off x="2402086" y="2268141"/>
            <a:ext cx="330398" cy="330398"/>
          </a:xfrm>
          <a:prstGeom prst="rect">
            <a:avLst/>
          </a:prstGeom>
          <a:solidFill>
            <a:srgbClr val="62010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7847" name="Rectangle 23"/>
          <p:cNvSpPr>
            <a:spLocks/>
          </p:cNvSpPr>
          <p:nvPr/>
        </p:nvSpPr>
        <p:spPr bwMode="auto">
          <a:xfrm>
            <a:off x="2821781" y="2268141"/>
            <a:ext cx="330398" cy="330398"/>
          </a:xfrm>
          <a:prstGeom prst="rect">
            <a:avLst/>
          </a:prstGeom>
          <a:solidFill>
            <a:srgbClr val="62010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7848" name="Rectangle 24"/>
          <p:cNvSpPr>
            <a:spLocks/>
          </p:cNvSpPr>
          <p:nvPr/>
        </p:nvSpPr>
        <p:spPr bwMode="auto">
          <a:xfrm>
            <a:off x="3241477" y="2268141"/>
            <a:ext cx="330398" cy="330398"/>
          </a:xfrm>
          <a:prstGeom prst="rect">
            <a:avLst/>
          </a:prstGeom>
          <a:solidFill>
            <a:srgbClr val="620101"/>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7849" name="Rectangle 25"/>
          <p:cNvSpPr>
            <a:spLocks/>
          </p:cNvSpPr>
          <p:nvPr/>
        </p:nvSpPr>
        <p:spPr bwMode="auto">
          <a:xfrm>
            <a:off x="5581055" y="2294930"/>
            <a:ext cx="330398" cy="330398"/>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7850" name="Rectangle 26"/>
          <p:cNvSpPr>
            <a:spLocks/>
          </p:cNvSpPr>
          <p:nvPr/>
        </p:nvSpPr>
        <p:spPr bwMode="auto">
          <a:xfrm>
            <a:off x="6000750" y="2294930"/>
            <a:ext cx="330398" cy="330398"/>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7851" name="Rectangle 27"/>
          <p:cNvSpPr>
            <a:spLocks/>
          </p:cNvSpPr>
          <p:nvPr/>
        </p:nvSpPr>
        <p:spPr bwMode="auto">
          <a:xfrm>
            <a:off x="6420446" y="2294930"/>
            <a:ext cx="330398" cy="330398"/>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1400" dirty="0">
                <a:solidFill>
                  <a:srgbClr val="FFFFFF"/>
                </a:solidFill>
                <a:ea typeface="Gill Sans" pitchFamily="-1" charset="0"/>
                <a:cs typeface="Gill Sans" pitchFamily="-1" charset="0"/>
              </a:rPr>
              <a:t>VM</a:t>
            </a:r>
          </a:p>
        </p:txBody>
      </p:sp>
      <p:sp>
        <p:nvSpPr>
          <p:cNvPr id="77852" name="Rectangle 28"/>
          <p:cNvSpPr>
            <a:spLocks/>
          </p:cNvSpPr>
          <p:nvPr/>
        </p:nvSpPr>
        <p:spPr bwMode="auto">
          <a:xfrm>
            <a:off x="2347392" y="4284018"/>
            <a:ext cx="223242" cy="678656"/>
          </a:xfrm>
          <a:prstGeom prst="rect">
            <a:avLst/>
          </a:prstGeom>
          <a:solidFill>
            <a:srgbClr val="595959"/>
          </a:solidFill>
          <a:ln w="50800" cap="flat">
            <a:solidFill>
              <a:srgbClr val="63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53" name="Rectangle 29"/>
          <p:cNvSpPr>
            <a:spLocks/>
          </p:cNvSpPr>
          <p:nvPr/>
        </p:nvSpPr>
        <p:spPr bwMode="auto">
          <a:xfrm>
            <a:off x="2713509" y="4717107"/>
            <a:ext cx="223242" cy="254496"/>
          </a:xfrm>
          <a:prstGeom prst="rect">
            <a:avLst/>
          </a:prstGeom>
          <a:solidFill>
            <a:srgbClr val="A6A6A6"/>
          </a:solidFill>
          <a:ln w="508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54" name="Rectangle 30"/>
          <p:cNvSpPr>
            <a:spLocks/>
          </p:cNvSpPr>
          <p:nvPr/>
        </p:nvSpPr>
        <p:spPr bwMode="auto">
          <a:xfrm>
            <a:off x="3062883" y="4279553"/>
            <a:ext cx="223242" cy="683121"/>
          </a:xfrm>
          <a:prstGeom prst="rect">
            <a:avLst/>
          </a:prstGeom>
          <a:solidFill>
            <a:srgbClr val="595959"/>
          </a:solidFill>
          <a:ln w="508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55" name="Rectangle 31"/>
          <p:cNvSpPr>
            <a:spLocks/>
          </p:cNvSpPr>
          <p:nvPr/>
        </p:nvSpPr>
        <p:spPr bwMode="auto">
          <a:xfrm>
            <a:off x="3429000" y="4016127"/>
            <a:ext cx="223242" cy="946547"/>
          </a:xfrm>
          <a:prstGeom prst="rect">
            <a:avLst/>
          </a:prstGeom>
          <a:solidFill>
            <a:srgbClr val="A6A6A6"/>
          </a:solidFill>
          <a:ln w="508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56" name="Line 32"/>
          <p:cNvSpPr>
            <a:spLocks noChangeShapeType="1"/>
          </p:cNvSpPr>
          <p:nvPr/>
        </p:nvSpPr>
        <p:spPr bwMode="auto">
          <a:xfrm>
            <a:off x="2088431" y="4294064"/>
            <a:ext cx="1803797" cy="0"/>
          </a:xfrm>
          <a:prstGeom prst="line">
            <a:avLst/>
          </a:prstGeom>
          <a:noFill/>
          <a:ln w="635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77857" name="AutoShape 33"/>
          <p:cNvSpPr>
            <a:spLocks/>
          </p:cNvSpPr>
          <p:nvPr/>
        </p:nvSpPr>
        <p:spPr bwMode="auto">
          <a:xfrm>
            <a:off x="7384851" y="4491633"/>
            <a:ext cx="1696641" cy="705445"/>
          </a:xfrm>
          <a:prstGeom prst="roundRect">
            <a:avLst>
              <a:gd name="adj" fmla="val 18986"/>
            </a:avLst>
          </a:prstGeom>
          <a:noFill/>
          <a:ln w="508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58" name="AutoShape 34"/>
          <p:cNvSpPr>
            <a:spLocks/>
          </p:cNvSpPr>
          <p:nvPr/>
        </p:nvSpPr>
        <p:spPr bwMode="auto">
          <a:xfrm>
            <a:off x="2107406" y="5000625"/>
            <a:ext cx="1759148" cy="1080492"/>
          </a:xfrm>
          <a:prstGeom prst="roundRect">
            <a:avLst>
              <a:gd name="adj" fmla="val 12394"/>
            </a:avLst>
          </a:prstGeom>
          <a:noFill/>
          <a:ln w="63500" cap="flat">
            <a:solidFill>
              <a:srgbClr val="0080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59" name="Rectangle 35"/>
          <p:cNvSpPr>
            <a:spLocks/>
          </p:cNvSpPr>
          <p:nvPr/>
        </p:nvSpPr>
        <p:spPr bwMode="auto">
          <a:xfrm>
            <a:off x="9366127" y="4337745"/>
            <a:ext cx="2702062"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bottlenecked by out bytes</a:t>
            </a:r>
          </a:p>
        </p:txBody>
      </p:sp>
      <p:sp>
        <p:nvSpPr>
          <p:cNvPr id="77860" name="Line 36"/>
          <p:cNvSpPr>
            <a:spLocks noChangeShapeType="1"/>
          </p:cNvSpPr>
          <p:nvPr/>
        </p:nvSpPr>
        <p:spPr bwMode="auto">
          <a:xfrm>
            <a:off x="2088431" y="4160119"/>
            <a:ext cx="1803797" cy="0"/>
          </a:xfrm>
          <a:prstGeom prst="line">
            <a:avLst/>
          </a:prstGeom>
          <a:noFill/>
          <a:ln w="63500" cap="flat">
            <a:solidFill>
              <a:schemeClr val="tx1"/>
            </a:solidFill>
            <a:prstDash val="sysDot"/>
            <a:round/>
            <a:headEnd type="none" w="med" len="med"/>
            <a:tailEnd type="none" w="med" len="med"/>
          </a:ln>
        </p:spPr>
        <p:txBody>
          <a:bodyPr lIns="0" tIns="0" rIns="0" bIns="0">
            <a:prstTxWarp prst="textNoShape">
              <a:avLst/>
            </a:prstTxWarp>
          </a:bodyPr>
          <a:lstStyle/>
          <a:p>
            <a:endParaRPr lang="en-US"/>
          </a:p>
        </p:txBody>
      </p:sp>
      <p:sp>
        <p:nvSpPr>
          <p:cNvPr id="77861" name="Rectangle 37"/>
          <p:cNvSpPr>
            <a:spLocks/>
          </p:cNvSpPr>
          <p:nvPr/>
        </p:nvSpPr>
        <p:spPr bwMode="auto">
          <a:xfrm>
            <a:off x="310307" y="5103614"/>
            <a:ext cx="1708576" cy="615553"/>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Track per-tenant</a:t>
            </a:r>
          </a:p>
          <a:p>
            <a:r>
              <a:rPr lang="en-US" sz="2000" dirty="0">
                <a:ea typeface="Gill Sans" pitchFamily="-1" charset="0"/>
                <a:cs typeface="Gill Sans" pitchFamily="-1" charset="0"/>
              </a:rPr>
              <a:t>resource vector</a:t>
            </a:r>
          </a:p>
        </p:txBody>
      </p:sp>
      <p:sp>
        <p:nvSpPr>
          <p:cNvPr id="77862" name="Rectangle 38"/>
          <p:cNvSpPr>
            <a:spLocks/>
          </p:cNvSpPr>
          <p:nvPr/>
        </p:nvSpPr>
        <p:spPr bwMode="auto">
          <a:xfrm>
            <a:off x="1992437" y="3308746"/>
            <a:ext cx="1973322" cy="615553"/>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dominant resource </a:t>
            </a:r>
          </a:p>
          <a:p>
            <a:r>
              <a:rPr lang="en-US" sz="2000" dirty="0">
                <a:ea typeface="Gill Sans" pitchFamily="-1" charset="0"/>
                <a:cs typeface="Gill Sans" pitchFamily="-1" charset="0"/>
              </a:rPr>
              <a:t>fair share</a:t>
            </a:r>
          </a:p>
        </p:txBody>
      </p:sp>
      <p:sp>
        <p:nvSpPr>
          <p:cNvPr id="77863" name="AutoShape 39"/>
          <p:cNvSpPr>
            <a:spLocks/>
          </p:cNvSpPr>
          <p:nvPr/>
        </p:nvSpPr>
        <p:spPr bwMode="auto">
          <a:xfrm>
            <a:off x="5268516" y="5000625"/>
            <a:ext cx="1759148" cy="1080492"/>
          </a:xfrm>
          <a:prstGeom prst="roundRect">
            <a:avLst>
              <a:gd name="adj" fmla="val 12394"/>
            </a:avLst>
          </a:prstGeom>
          <a:noFill/>
          <a:ln w="63500" cap="flat">
            <a:solidFill>
              <a:srgbClr val="0080FF">
                <a:alpha val="29999"/>
              </a:srgbClr>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64" name="AutoShape 40"/>
          <p:cNvSpPr>
            <a:spLocks/>
          </p:cNvSpPr>
          <p:nvPr/>
        </p:nvSpPr>
        <p:spPr bwMode="auto">
          <a:xfrm>
            <a:off x="5366742" y="3187899"/>
            <a:ext cx="1580555" cy="535781"/>
          </a:xfrm>
          <a:prstGeom prst="roundRect">
            <a:avLst>
              <a:gd name="adj" fmla="val 25000"/>
            </a:avLst>
          </a:prstGeom>
          <a:noFill/>
          <a:ln w="63500" cap="flat">
            <a:solidFill>
              <a:srgbClr val="414141">
                <a:alpha val="29999"/>
              </a:srgbClr>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343434"/>
                </a:solidFill>
                <a:ea typeface="Gill Sans" pitchFamily="-1" charset="0"/>
                <a:cs typeface="Gill Sans" pitchFamily="-1" charset="0"/>
              </a:rPr>
              <a:t>Controller</a:t>
            </a:r>
          </a:p>
        </p:txBody>
      </p:sp>
      <p:grpSp>
        <p:nvGrpSpPr>
          <p:cNvPr id="4" name="Group 47"/>
          <p:cNvGrpSpPr>
            <a:grpSpLocks/>
          </p:cNvGrpSpPr>
          <p:nvPr/>
        </p:nvGrpSpPr>
        <p:grpSpPr bwMode="auto">
          <a:xfrm>
            <a:off x="7518797" y="3884414"/>
            <a:ext cx="1204392" cy="535781"/>
            <a:chOff x="0" y="0"/>
            <a:chExt cx="1079" cy="480"/>
          </a:xfrm>
        </p:grpSpPr>
        <p:sp>
          <p:nvSpPr>
            <p:cNvPr id="77865" name="Oval 41"/>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5" name="Group 46"/>
            <p:cNvGrpSpPr>
              <a:grpSpLocks/>
            </p:cNvGrpSpPr>
            <p:nvPr/>
          </p:nvGrpSpPr>
          <p:grpSpPr bwMode="auto">
            <a:xfrm>
              <a:off x="760" y="37"/>
              <a:ext cx="319" cy="339"/>
              <a:chOff x="0" y="0"/>
              <a:chExt cx="319" cy="338"/>
            </a:xfrm>
          </p:grpSpPr>
          <p:sp>
            <p:nvSpPr>
              <p:cNvPr id="77866" name="Oval 42"/>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67" name="Line 43"/>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77868" name="Line 44"/>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77869" name="Line 45"/>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grpSp>
        <p:nvGrpSpPr>
          <p:cNvPr id="6" name="Group 54"/>
          <p:cNvGrpSpPr>
            <a:grpSpLocks/>
          </p:cNvGrpSpPr>
          <p:nvPr/>
        </p:nvGrpSpPr>
        <p:grpSpPr bwMode="auto">
          <a:xfrm>
            <a:off x="7518797" y="2491383"/>
            <a:ext cx="1428750" cy="535781"/>
            <a:chOff x="0" y="0"/>
            <a:chExt cx="1280" cy="480"/>
          </a:xfrm>
        </p:grpSpPr>
        <p:grpSp>
          <p:nvGrpSpPr>
            <p:cNvPr id="7" name="Group 52"/>
            <p:cNvGrpSpPr>
              <a:grpSpLocks/>
            </p:cNvGrpSpPr>
            <p:nvPr/>
          </p:nvGrpSpPr>
          <p:grpSpPr bwMode="auto">
            <a:xfrm>
              <a:off x="560" y="96"/>
              <a:ext cx="720" cy="320"/>
              <a:chOff x="0" y="0"/>
              <a:chExt cx="720" cy="320"/>
            </a:xfrm>
          </p:grpSpPr>
          <p:sp>
            <p:nvSpPr>
              <p:cNvPr id="77872" name="Rectangle 48"/>
              <p:cNvSpPr>
                <a:spLocks/>
              </p:cNvSpPr>
              <p:nvPr/>
            </p:nvSpPr>
            <p:spPr bwMode="auto">
              <a:xfrm>
                <a:off x="200" y="200"/>
                <a:ext cx="120" cy="120"/>
              </a:xfrm>
              <a:prstGeom prst="rect">
                <a:avLst/>
              </a:prstGeom>
              <a:solidFill>
                <a:srgbClr val="62010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7873" name="Rectangle 49"/>
              <p:cNvSpPr>
                <a:spLocks/>
              </p:cNvSpPr>
              <p:nvPr/>
            </p:nvSpPr>
            <p:spPr bwMode="auto">
              <a:xfrm>
                <a:off x="0" y="120"/>
                <a:ext cx="120" cy="200"/>
              </a:xfrm>
              <a:prstGeom prst="rect">
                <a:avLst/>
              </a:prstGeom>
              <a:solidFill>
                <a:srgbClr val="62010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7874" name="Rectangle 50"/>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7875" name="Rectangle 51"/>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77877" name="Oval 53"/>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grpSp>
        <p:nvGrpSpPr>
          <p:cNvPr id="8" name="Group 57"/>
          <p:cNvGrpSpPr>
            <a:grpSpLocks/>
          </p:cNvGrpSpPr>
          <p:nvPr/>
        </p:nvGrpSpPr>
        <p:grpSpPr bwMode="auto">
          <a:xfrm>
            <a:off x="7518797" y="3187899"/>
            <a:ext cx="1436563" cy="535781"/>
            <a:chOff x="0" y="0"/>
            <a:chExt cx="1287" cy="480"/>
          </a:xfrm>
        </p:grpSpPr>
        <p:sp>
          <p:nvSpPr>
            <p:cNvPr id="77879" name="Oval 55"/>
            <p:cNvSpPr>
              <a:spLocks/>
            </p:cNvSpPr>
            <p:nvPr/>
          </p:nvSpPr>
          <p:spPr bwMode="auto">
            <a:xfrm>
              <a:off x="0" y="0"/>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77880" name="Rectangle 56"/>
            <p:cNvSpPr>
              <a:spLocks/>
            </p:cNvSpPr>
            <p:nvPr/>
          </p:nvSpPr>
          <p:spPr bwMode="auto">
            <a:xfrm>
              <a:off x="575" y="92"/>
              <a:ext cx="712" cy="24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dirty="0">
                  <a:solidFill>
                    <a:srgbClr val="620101"/>
                  </a:solidFill>
                  <a:ea typeface="Gill Sans" pitchFamily="-1" charset="0"/>
                  <a:cs typeface="Gill Sans" pitchFamily="-1" charset="0"/>
                </a:rPr>
                <a:t>W</a:t>
              </a:r>
              <a:r>
                <a:rPr lang="en-US" baseline="-6000" dirty="0">
                  <a:solidFill>
                    <a:srgbClr val="620101"/>
                  </a:solidFill>
                  <a:ea typeface="Gill Sans" pitchFamily="-1" charset="0"/>
                  <a:cs typeface="Gill Sans" pitchFamily="-1" charset="0"/>
                </a:rPr>
                <a:t>A2</a:t>
              </a:r>
              <a:r>
                <a:rPr lang="en-US" dirty="0">
                  <a:ea typeface="Gill Sans" pitchFamily="-1" charset="0"/>
                  <a:cs typeface="Gill Sans" pitchFamily="-1" charset="0"/>
                </a:rPr>
                <a:t> </a:t>
              </a:r>
              <a:r>
                <a:rPr lang="en-US" dirty="0">
                  <a:solidFill>
                    <a:srgbClr val="859D1D"/>
                  </a:solidFill>
                  <a:ea typeface="Gill Sans" pitchFamily="-1" charset="0"/>
                  <a:cs typeface="Gill Sans" pitchFamily="-1" charset="0"/>
                </a:rPr>
                <a:t>W</a:t>
              </a:r>
              <a:r>
                <a:rPr lang="en-US" baseline="-6000" dirty="0">
                  <a:solidFill>
                    <a:srgbClr val="859D1D"/>
                  </a:solidFill>
                  <a:ea typeface="Gill Sans" pitchFamily="-1" charset="0"/>
                  <a:cs typeface="Gill Sans" pitchFamily="-1" charset="0"/>
                </a:rPr>
                <a:t>B2</a:t>
              </a:r>
            </a:p>
          </p:txBody>
        </p:sp>
      </p:grpSp>
      <p:grpSp>
        <p:nvGrpSpPr>
          <p:cNvPr id="9" name="Group 73"/>
          <p:cNvGrpSpPr>
            <a:grpSpLocks/>
          </p:cNvGrpSpPr>
          <p:nvPr/>
        </p:nvGrpSpPr>
        <p:grpSpPr bwMode="auto">
          <a:xfrm>
            <a:off x="7518797" y="4580930"/>
            <a:ext cx="1375172" cy="535781"/>
            <a:chOff x="0" y="0"/>
            <a:chExt cx="1232" cy="480"/>
          </a:xfrm>
        </p:grpSpPr>
        <p:sp>
          <p:nvSpPr>
            <p:cNvPr id="77882" name="Oval 58"/>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10" name="Group 62"/>
            <p:cNvGrpSpPr>
              <a:grpSpLocks/>
            </p:cNvGrpSpPr>
            <p:nvPr/>
          </p:nvGrpSpPr>
          <p:grpSpPr bwMode="auto">
            <a:xfrm>
              <a:off x="1032" y="8"/>
              <a:ext cx="120" cy="160"/>
              <a:chOff x="0" y="0"/>
              <a:chExt cx="120" cy="160"/>
            </a:xfrm>
          </p:grpSpPr>
          <p:sp>
            <p:nvSpPr>
              <p:cNvPr id="77883" name="Rectangle 59"/>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84" name="Rectangle 60"/>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85" name="Rectangle 61"/>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1" name="Group 66"/>
            <p:cNvGrpSpPr>
              <a:grpSpLocks/>
            </p:cNvGrpSpPr>
            <p:nvPr/>
          </p:nvGrpSpPr>
          <p:grpSpPr bwMode="auto">
            <a:xfrm>
              <a:off x="680" y="8"/>
              <a:ext cx="120" cy="160"/>
              <a:chOff x="0" y="0"/>
              <a:chExt cx="120" cy="160"/>
            </a:xfrm>
          </p:grpSpPr>
          <p:sp>
            <p:nvSpPr>
              <p:cNvPr id="77887" name="Rectangle 63"/>
              <p:cNvSpPr>
                <a:spLocks/>
              </p:cNvSpPr>
              <p:nvPr/>
            </p:nvSpPr>
            <p:spPr bwMode="auto">
              <a:xfrm>
                <a:off x="0" y="0"/>
                <a:ext cx="120" cy="160"/>
              </a:xfrm>
              <a:prstGeom prst="rect">
                <a:avLst/>
              </a:prstGeom>
              <a:solidFill>
                <a:srgbClr val="62010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88" name="Rectangle 64"/>
              <p:cNvSpPr>
                <a:spLocks/>
              </p:cNvSpPr>
              <p:nvPr/>
            </p:nvSpPr>
            <p:spPr bwMode="auto">
              <a:xfrm>
                <a:off x="0" y="42"/>
                <a:ext cx="120" cy="117"/>
              </a:xfrm>
              <a:prstGeom prst="rect">
                <a:avLst/>
              </a:prstGeom>
              <a:solidFill>
                <a:srgbClr val="62010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89" name="Rectangle 65"/>
              <p:cNvSpPr>
                <a:spLocks/>
              </p:cNvSpPr>
              <p:nvPr/>
            </p:nvSpPr>
            <p:spPr bwMode="auto">
              <a:xfrm>
                <a:off x="0" y="85"/>
                <a:ext cx="120" cy="37"/>
              </a:xfrm>
              <a:prstGeom prst="rect">
                <a:avLst/>
              </a:prstGeom>
              <a:solidFill>
                <a:srgbClr val="62010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77891" name="Rectangle 67"/>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7892" name="Rectangle 68"/>
            <p:cNvSpPr>
              <a:spLocks/>
            </p:cNvSpPr>
            <p:nvPr/>
          </p:nvSpPr>
          <p:spPr bwMode="auto">
            <a:xfrm>
              <a:off x="992" y="288"/>
              <a:ext cx="80" cy="80"/>
            </a:xfrm>
            <a:prstGeom prst="rect">
              <a:avLst/>
            </a:prstGeom>
            <a:solidFill>
              <a:srgbClr val="646461"/>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7893" name="Rectangle 69"/>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94" name="AutoShape 70"/>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95" name="AutoShape 71"/>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7896" name="Rectangle 72"/>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77898" name="Rectangle 74"/>
          <p:cNvSpPr>
            <a:spLocks/>
          </p:cNvSpPr>
          <p:nvPr/>
        </p:nvSpPr>
        <p:spPr bwMode="auto">
          <a:xfrm>
            <a:off x="5197078" y="5384601"/>
            <a:ext cx="1910953" cy="32146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solidFill>
                  <a:srgbClr val="620101"/>
                </a:solidFill>
                <a:ea typeface="Gill Sans" pitchFamily="-1" charset="0"/>
                <a:cs typeface="Gill Sans" pitchFamily="-1" charset="0"/>
              </a:rPr>
              <a:t>W</a:t>
            </a:r>
            <a:r>
              <a:rPr lang="en-US" sz="2200" baseline="-6000" dirty="0">
                <a:solidFill>
                  <a:srgbClr val="620101"/>
                </a:solidFill>
                <a:ea typeface="Gill Sans" pitchFamily="-1" charset="0"/>
                <a:cs typeface="Gill Sans" pitchFamily="-1" charset="0"/>
              </a:rPr>
              <a:t>A2 </a:t>
            </a:r>
            <a:r>
              <a:rPr lang="en-US" sz="2200" dirty="0">
                <a:ea typeface="Gill Sans" pitchFamily="-1" charset="0"/>
                <a:cs typeface="Gill Sans" pitchFamily="-1" charset="0"/>
              </a:rPr>
              <a:t>&lt; </a:t>
            </a:r>
            <a:r>
              <a:rPr lang="en-US" sz="2200" dirty="0">
                <a:solidFill>
                  <a:srgbClr val="859D1D"/>
                </a:solidFill>
                <a:ea typeface="Gill Sans" pitchFamily="-1" charset="0"/>
                <a:cs typeface="Gill Sans" pitchFamily="-1" charset="0"/>
              </a:rPr>
              <a:t>W</a:t>
            </a:r>
            <a:r>
              <a:rPr lang="en-US" sz="2200" baseline="-6000" dirty="0">
                <a:solidFill>
                  <a:srgbClr val="859D1D"/>
                </a:solidFill>
                <a:ea typeface="Gill Sans" pitchFamily="-1" charset="0"/>
                <a:cs typeface="Gill Sans" pitchFamily="-1" charset="0"/>
              </a:rPr>
              <a:t>B2</a:t>
            </a:r>
          </a:p>
        </p:txBody>
      </p:sp>
      <p:sp>
        <p:nvSpPr>
          <p:cNvPr id="77899" name="Oval 75"/>
          <p:cNvSpPr>
            <a:spLocks/>
          </p:cNvSpPr>
          <p:nvPr/>
        </p:nvSpPr>
        <p:spPr bwMode="auto">
          <a:xfrm>
            <a:off x="4232672" y="3777258"/>
            <a:ext cx="759023" cy="759023"/>
          </a:xfrm>
          <a:prstGeom prst="ellipse">
            <a:avLst/>
          </a:prstGeom>
          <a:solidFill>
            <a:srgbClr val="FFFFFF">
              <a:alpha val="29999"/>
            </a:srgbClr>
          </a:solidFill>
          <a:ln w="63500" cap="flat">
            <a:solidFill>
              <a:srgbClr val="408000">
                <a:alpha val="29999"/>
              </a:srgbClr>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408000"/>
                </a:solidFill>
                <a:ea typeface="Gill Sans" pitchFamily="-1" charset="0"/>
                <a:cs typeface="Gill Sans" pitchFamily="-1" charset="0"/>
              </a:rPr>
              <a:t>RR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77862"/>
                                        </p:tgtEl>
                                        <p:attrNameLst>
                                          <p:attrName>style.visibility</p:attrName>
                                        </p:attrNameLst>
                                      </p:cBhvr>
                                      <p:to>
                                        <p:strVal val="visible"/>
                                      </p:to>
                                    </p:set>
                                  </p:childTnLst>
                                </p:cTn>
                              </p:par>
                            </p:childTnLst>
                          </p:cTn>
                        </p:par>
                        <p:par>
                          <p:cTn id="7" fill="hold">
                            <p:stCondLst>
                              <p:cond delay="500"/>
                            </p:stCondLst>
                            <p:childTnLst>
                              <p:par>
                                <p:cTn id="8" presetID="0" presetClass="exit" presetSubtype="0" fill="hold" grpId="0" nodeType="afterEffect">
                                  <p:stCondLst>
                                    <p:cond delay="0"/>
                                  </p:stCondLst>
                                  <p:childTnLst>
                                    <p:set>
                                      <p:cBhvr>
                                        <p:cTn id="9" dur="1" fill="hold">
                                          <p:stCondLst>
                                            <p:cond delay="499"/>
                                          </p:stCondLst>
                                        </p:cTn>
                                        <p:tgtEl>
                                          <p:spTgt spid="77856"/>
                                        </p:tgtEl>
                                        <p:attrNameLst>
                                          <p:attrName>style.visibility</p:attrName>
                                        </p:attrNameLst>
                                      </p:cBhvr>
                                      <p:to>
                                        <p:strVal val="hidden"/>
                                      </p:to>
                                    </p:set>
                                  </p:childTnLst>
                                </p:cTn>
                              </p:par>
                            </p:childTnLst>
                          </p:cTn>
                        </p:par>
                        <p:par>
                          <p:cTn id="10" fill="hold">
                            <p:stCondLst>
                              <p:cond delay="1000"/>
                            </p:stCondLst>
                            <p:childTnLst>
                              <p:par>
                                <p:cTn id="11" presetID="0" presetClass="entr" presetSubtype="0" fill="hold" grpId="0" nodeType="afterEffect">
                                  <p:stCondLst>
                                    <p:cond delay="0"/>
                                  </p:stCondLst>
                                  <p:childTnLst>
                                    <p:set>
                                      <p:cBhvr>
                                        <p:cTn id="12" dur="1" fill="hold">
                                          <p:stCondLst>
                                            <p:cond delay="499"/>
                                          </p:stCondLst>
                                        </p:cTn>
                                        <p:tgtEl>
                                          <p:spTgt spid="778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7827"/>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77828"/>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77825"/>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77826"/>
                                        </p:tgtEl>
                                        <p:attrNameLst>
                                          <p:attrName>style.visibility</p:attrName>
                                        </p:attrNameLst>
                                      </p:cBhvr>
                                      <p:to>
                                        <p:strVal val="visible"/>
                                      </p:to>
                                    </p:set>
                                  </p:childTnLst>
                                </p:cTn>
                              </p:par>
                            </p:childTnLst>
                          </p:cTn>
                        </p:par>
                        <p:par>
                          <p:cTn id="26" fill="hold">
                            <p:stCondLst>
                              <p:cond delay="2000"/>
                            </p:stCondLst>
                            <p:childTnLst>
                              <p:par>
                                <p:cTn id="27" presetID="1" presetClass="exit" presetSubtype="0" fill="hold" grpId="0" nodeType="afterEffect">
                                  <p:stCondLst>
                                    <p:cond delay="0"/>
                                  </p:stCondLst>
                                  <p:childTnLst>
                                    <p:set>
                                      <p:cBhvr>
                                        <p:cTn id="28" dur="1" fill="hold">
                                          <p:stCondLst>
                                            <p:cond delay="499"/>
                                          </p:stCondLst>
                                        </p:cTn>
                                        <p:tgtEl>
                                          <p:spTgt spid="77852"/>
                                        </p:tgtEl>
                                        <p:attrNameLst>
                                          <p:attrName>style.visibility</p:attrName>
                                        </p:attrNameLst>
                                      </p:cBhvr>
                                      <p:to>
                                        <p:strVal val="hidden"/>
                                      </p:to>
                                    </p:set>
                                  </p:childTnLst>
                                </p:cTn>
                              </p:par>
                            </p:childTnLst>
                          </p:cTn>
                        </p:par>
                        <p:par>
                          <p:cTn id="29" fill="hold">
                            <p:stCondLst>
                              <p:cond delay="2500"/>
                            </p:stCondLst>
                            <p:childTnLst>
                              <p:par>
                                <p:cTn id="30" presetID="1" presetClass="exit" presetSubtype="0" fill="hold" grpId="0" nodeType="afterEffect">
                                  <p:stCondLst>
                                    <p:cond delay="0"/>
                                  </p:stCondLst>
                                  <p:childTnLst>
                                    <p:set>
                                      <p:cBhvr>
                                        <p:cTn id="31" dur="1" fill="hold">
                                          <p:stCondLst>
                                            <p:cond delay="499"/>
                                          </p:stCondLst>
                                        </p:cTn>
                                        <p:tgtEl>
                                          <p:spTgt spid="77853"/>
                                        </p:tgtEl>
                                        <p:attrNameLst>
                                          <p:attrName>style.visibility</p:attrName>
                                        </p:attrNameLst>
                                      </p:cBhvr>
                                      <p:to>
                                        <p:strVal val="hidden"/>
                                      </p:to>
                                    </p:set>
                                  </p:childTnLst>
                                </p:cTn>
                              </p:par>
                            </p:childTnLst>
                          </p:cTn>
                        </p:par>
                        <p:par>
                          <p:cTn id="32" fill="hold">
                            <p:stCondLst>
                              <p:cond delay="3000"/>
                            </p:stCondLst>
                            <p:childTnLst>
                              <p:par>
                                <p:cTn id="33" presetID="1" presetClass="exit" presetSubtype="0" fill="hold" grpId="0" nodeType="afterEffect">
                                  <p:stCondLst>
                                    <p:cond delay="0"/>
                                  </p:stCondLst>
                                  <p:childTnLst>
                                    <p:set>
                                      <p:cBhvr>
                                        <p:cTn id="34" dur="1" fill="hold">
                                          <p:stCondLst>
                                            <p:cond delay="499"/>
                                          </p:stCondLst>
                                        </p:cTn>
                                        <p:tgtEl>
                                          <p:spTgt spid="77854"/>
                                        </p:tgtEl>
                                        <p:attrNameLst>
                                          <p:attrName>style.visibility</p:attrName>
                                        </p:attrNameLst>
                                      </p:cBhvr>
                                      <p:to>
                                        <p:strVal val="hidden"/>
                                      </p:to>
                                    </p:set>
                                  </p:childTnLst>
                                </p:cTn>
                              </p:par>
                            </p:childTnLst>
                          </p:cTn>
                        </p:par>
                        <p:par>
                          <p:cTn id="35" fill="hold">
                            <p:stCondLst>
                              <p:cond delay="3500"/>
                            </p:stCondLst>
                            <p:childTnLst>
                              <p:par>
                                <p:cTn id="36" presetID="1" presetClass="exit" presetSubtype="0" fill="hold" grpId="0" nodeType="afterEffect">
                                  <p:stCondLst>
                                    <p:cond delay="0"/>
                                  </p:stCondLst>
                                  <p:childTnLst>
                                    <p:set>
                                      <p:cBhvr>
                                        <p:cTn id="37" dur="1" fill="hold">
                                          <p:stCondLst>
                                            <p:cond delay="499"/>
                                          </p:stCondLst>
                                        </p:cTn>
                                        <p:tgtEl>
                                          <p:spTgt spid="778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5" grpId="0" animBg="1"/>
      <p:bldP spid="77826" grpId="0" animBg="1"/>
      <p:bldP spid="77827" grpId="0" animBg="1"/>
      <p:bldP spid="77828" grpId="0" animBg="1"/>
      <p:bldP spid="77852" grpId="0" animBg="1"/>
      <p:bldP spid="77853" grpId="0" animBg="1"/>
      <p:bldP spid="77854" grpId="0" animBg="1"/>
      <p:bldP spid="77855" grpId="0" animBg="1"/>
      <p:bldP spid="77856" grpId="0" animBg="1"/>
      <p:bldP spid="77860" grpId="0" animBg="1"/>
      <p:bldP spid="77862" grpId="0" autoUpdateAnimBg="0"/>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 name="Slide Number Placeholder 3"/>
          <p:cNvSpPr>
            <a:spLocks noGrp="1"/>
          </p:cNvSpPr>
          <p:nvPr>
            <p:ph type="sldNum" sz="quarter" idx="10"/>
          </p:nvPr>
        </p:nvSpPr>
        <p:spPr/>
        <p:txBody>
          <a:bodyPr/>
          <a:lstStyle/>
          <a:p>
            <a:fld id="{2D691EA7-B975-5848-B3D3-09603D1823CA}" type="slidenum">
              <a:rPr lang="en-US"/>
              <a:pPr/>
              <a:t>24</a:t>
            </a:fld>
            <a:endParaRPr lang="en-US"/>
          </a:p>
        </p:txBody>
      </p:sp>
      <p:sp>
        <p:nvSpPr>
          <p:cNvPr id="79873" name="Rectangle 1"/>
          <p:cNvSpPr>
            <a:spLocks noGrp="1" noChangeArrowheads="1"/>
          </p:cNvSpPr>
          <p:nvPr>
            <p:ph type="title"/>
          </p:nvPr>
        </p:nvSpPr>
        <p:spPr>
          <a:ln/>
        </p:spPr>
        <p:txBody>
          <a:bodyPr>
            <a:normAutofit fontScale="90000"/>
          </a:bodyPr>
          <a:lstStyle/>
          <a:p>
            <a:r>
              <a:rPr lang="en-US"/>
              <a:t>Pisces Mechanisms Solve For Global Fairness</a:t>
            </a:r>
          </a:p>
        </p:txBody>
      </p:sp>
      <p:sp>
        <p:nvSpPr>
          <p:cNvPr id="79874" name="Line 2"/>
          <p:cNvSpPr>
            <a:spLocks noChangeShapeType="1"/>
          </p:cNvSpPr>
          <p:nvPr/>
        </p:nvSpPr>
        <p:spPr bwMode="auto">
          <a:xfrm flipH="1">
            <a:off x="1829470" y="5857875"/>
            <a:ext cx="6350124" cy="0"/>
          </a:xfrm>
          <a:prstGeom prst="line">
            <a:avLst/>
          </a:prstGeom>
          <a:noFill/>
          <a:ln w="63500" cap="flat">
            <a:solidFill>
              <a:schemeClr val="tx1"/>
            </a:solidFill>
            <a:prstDash val="solid"/>
            <a:miter lim="800000"/>
            <a:headEnd type="stealth" w="med" len="med"/>
            <a:tailEnd type="none" w="med" len="med"/>
          </a:ln>
        </p:spPr>
        <p:txBody>
          <a:bodyPr lIns="0" tIns="0" rIns="0" bIns="0">
            <a:prstTxWarp prst="textNoShape">
              <a:avLst/>
            </a:prstTxWarp>
          </a:bodyPr>
          <a:lstStyle/>
          <a:p>
            <a:endParaRPr lang="en-US"/>
          </a:p>
        </p:txBody>
      </p:sp>
      <p:sp>
        <p:nvSpPr>
          <p:cNvPr id="79875" name="Line 3"/>
          <p:cNvSpPr>
            <a:spLocks noChangeShapeType="1"/>
          </p:cNvSpPr>
          <p:nvPr/>
        </p:nvSpPr>
        <p:spPr bwMode="auto">
          <a:xfrm rot="10800000" flipH="1">
            <a:off x="1847330" y="1338337"/>
            <a:ext cx="1116" cy="4509492"/>
          </a:xfrm>
          <a:prstGeom prst="line">
            <a:avLst/>
          </a:prstGeom>
          <a:noFill/>
          <a:ln w="635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876" name="Rectangle 4"/>
          <p:cNvSpPr>
            <a:spLocks/>
          </p:cNvSpPr>
          <p:nvPr/>
        </p:nvSpPr>
        <p:spPr bwMode="auto">
          <a:xfrm>
            <a:off x="6682755" y="5875362"/>
            <a:ext cx="1055415"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ea typeface="Gill Sans" pitchFamily="-1" charset="0"/>
                <a:cs typeface="Gill Sans" pitchFamily="-1" charset="0"/>
              </a:rPr>
              <a:t>minutes</a:t>
            </a:r>
          </a:p>
        </p:txBody>
      </p:sp>
      <p:sp>
        <p:nvSpPr>
          <p:cNvPr id="79877" name="Rectangle 5"/>
          <p:cNvSpPr>
            <a:spLocks/>
          </p:cNvSpPr>
          <p:nvPr/>
        </p:nvSpPr>
        <p:spPr bwMode="auto">
          <a:xfrm>
            <a:off x="4916909" y="5875362"/>
            <a:ext cx="1049153"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ea typeface="Gill Sans" pitchFamily="-1" charset="0"/>
                <a:cs typeface="Gill Sans" pitchFamily="-1" charset="0"/>
              </a:rPr>
              <a:t>seconds</a:t>
            </a:r>
          </a:p>
        </p:txBody>
      </p:sp>
      <p:sp>
        <p:nvSpPr>
          <p:cNvPr id="79878" name="Rectangle 6"/>
          <p:cNvSpPr>
            <a:spLocks/>
          </p:cNvSpPr>
          <p:nvPr/>
        </p:nvSpPr>
        <p:spPr bwMode="auto">
          <a:xfrm>
            <a:off x="2371949" y="5875362"/>
            <a:ext cx="1790072"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ea typeface="Gill Sans" pitchFamily="-1" charset="0"/>
                <a:cs typeface="Gill Sans" pitchFamily="-1" charset="0"/>
              </a:rPr>
              <a:t>microseconds</a:t>
            </a:r>
          </a:p>
        </p:txBody>
      </p:sp>
      <p:sp>
        <p:nvSpPr>
          <p:cNvPr id="79879" name="Rectangle 7"/>
          <p:cNvSpPr>
            <a:spLocks/>
          </p:cNvSpPr>
          <p:nvPr/>
        </p:nvSpPr>
        <p:spPr bwMode="auto">
          <a:xfrm>
            <a:off x="3756050" y="6259339"/>
            <a:ext cx="1318251"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b="1" dirty="0">
                <a:ea typeface="Gill Sans" pitchFamily="-1" charset="0"/>
                <a:cs typeface="Gill Sans" pitchFamily="-1" charset="0"/>
              </a:rPr>
              <a:t>Timescale</a:t>
            </a:r>
          </a:p>
        </p:txBody>
      </p:sp>
      <p:sp>
        <p:nvSpPr>
          <p:cNvPr id="79880" name="Rectangle 8"/>
          <p:cNvSpPr>
            <a:spLocks/>
          </p:cNvSpPr>
          <p:nvPr/>
        </p:nvSpPr>
        <p:spPr bwMode="auto">
          <a:xfrm rot="-5400000">
            <a:off x="-428278" y="3463789"/>
            <a:ext cx="2169220"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b="1" dirty="0">
                <a:ea typeface="Gill Sans" pitchFamily="-1" charset="0"/>
                <a:cs typeface="Gill Sans" pitchFamily="-1" charset="0"/>
              </a:rPr>
              <a:t>System Visibility</a:t>
            </a:r>
          </a:p>
        </p:txBody>
      </p:sp>
      <p:sp>
        <p:nvSpPr>
          <p:cNvPr id="79881" name="Rectangle 9"/>
          <p:cNvSpPr>
            <a:spLocks/>
          </p:cNvSpPr>
          <p:nvPr/>
        </p:nvSpPr>
        <p:spPr bwMode="auto">
          <a:xfrm rot="-5400000">
            <a:off x="781379" y="4884168"/>
            <a:ext cx="602692"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ea typeface="Gill Sans" pitchFamily="-1" charset="0"/>
                <a:cs typeface="Gill Sans" pitchFamily="-1" charset="0"/>
              </a:rPr>
              <a:t>local</a:t>
            </a:r>
          </a:p>
        </p:txBody>
      </p:sp>
      <p:sp>
        <p:nvSpPr>
          <p:cNvPr id="79882" name="Rectangle 10"/>
          <p:cNvSpPr>
            <a:spLocks/>
          </p:cNvSpPr>
          <p:nvPr/>
        </p:nvSpPr>
        <p:spPr bwMode="auto">
          <a:xfrm rot="-5400000">
            <a:off x="693738" y="1990391"/>
            <a:ext cx="789135"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ea typeface="Gill Sans" pitchFamily="-1" charset="0"/>
                <a:cs typeface="Gill Sans" pitchFamily="-1" charset="0"/>
              </a:rPr>
              <a:t>global</a:t>
            </a:r>
          </a:p>
        </p:txBody>
      </p:sp>
      <p:grpSp>
        <p:nvGrpSpPr>
          <p:cNvPr id="2" name="Group 17"/>
          <p:cNvGrpSpPr>
            <a:grpSpLocks/>
          </p:cNvGrpSpPr>
          <p:nvPr/>
        </p:nvGrpSpPr>
        <p:grpSpPr bwMode="auto">
          <a:xfrm>
            <a:off x="3143250" y="3500438"/>
            <a:ext cx="1204392" cy="535781"/>
            <a:chOff x="0" y="0"/>
            <a:chExt cx="1079" cy="480"/>
          </a:xfrm>
        </p:grpSpPr>
        <p:sp>
          <p:nvSpPr>
            <p:cNvPr id="79883" name="Oval 11"/>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3" name="Group 16"/>
            <p:cNvGrpSpPr>
              <a:grpSpLocks/>
            </p:cNvGrpSpPr>
            <p:nvPr/>
          </p:nvGrpSpPr>
          <p:grpSpPr bwMode="auto">
            <a:xfrm>
              <a:off x="760" y="37"/>
              <a:ext cx="319" cy="339"/>
              <a:chOff x="0" y="0"/>
              <a:chExt cx="319" cy="338"/>
            </a:xfrm>
          </p:grpSpPr>
          <p:sp>
            <p:nvSpPr>
              <p:cNvPr id="79884" name="Oval 12"/>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885" name="Line 13"/>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79886" name="Line 14"/>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79887" name="Line 15"/>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sp>
        <p:nvSpPr>
          <p:cNvPr id="79890" name="Oval 18"/>
          <p:cNvSpPr>
            <a:spLocks/>
          </p:cNvSpPr>
          <p:nvPr/>
        </p:nvSpPr>
        <p:spPr bwMode="auto">
          <a:xfrm>
            <a:off x="1303734" y="3187898"/>
            <a:ext cx="464344" cy="46434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nchor="ctr">
            <a:prstTxWarp prst="textNoShape">
              <a:avLst/>
            </a:prstTxWarp>
          </a:bodyPr>
          <a:lstStyle/>
          <a:p>
            <a:r>
              <a:rPr lang="en-US" sz="2000" dirty="0">
                <a:solidFill>
                  <a:srgbClr val="408000"/>
                </a:solidFill>
                <a:ea typeface="Gill Sans" pitchFamily="-1" charset="0"/>
                <a:cs typeface="Gill Sans" pitchFamily="-1" charset="0"/>
              </a:rPr>
              <a:t>RR</a:t>
            </a:r>
          </a:p>
        </p:txBody>
      </p:sp>
      <p:sp>
        <p:nvSpPr>
          <p:cNvPr id="79891" name="Oval 19"/>
          <p:cNvSpPr>
            <a:spLocks/>
          </p:cNvSpPr>
          <p:nvPr/>
        </p:nvSpPr>
        <p:spPr bwMode="auto">
          <a:xfrm>
            <a:off x="1303734" y="3884414"/>
            <a:ext cx="464344" cy="46434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nchor="ctr">
            <a:prstTxWarp prst="textNoShape">
              <a:avLst/>
            </a:prstTxWarp>
          </a:bodyPr>
          <a:lstStyle/>
          <a:p>
            <a:r>
              <a:rPr lang="en-US" sz="2000" dirty="0">
                <a:solidFill>
                  <a:srgbClr val="408000"/>
                </a:solidFill>
                <a:ea typeface="Gill Sans" pitchFamily="-1" charset="0"/>
                <a:cs typeface="Gill Sans" pitchFamily="-1" charset="0"/>
              </a:rPr>
              <a:t>RR</a:t>
            </a:r>
          </a:p>
        </p:txBody>
      </p:sp>
      <p:sp>
        <p:nvSpPr>
          <p:cNvPr id="79892" name="Rectangle 20"/>
          <p:cNvSpPr>
            <a:spLocks/>
          </p:cNvSpPr>
          <p:nvPr/>
        </p:nvSpPr>
        <p:spPr bwMode="auto">
          <a:xfrm rot="-5400000">
            <a:off x="1330791" y="3571503"/>
            <a:ext cx="242799"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ea typeface="Gill Sans" pitchFamily="-1" charset="0"/>
                <a:cs typeface="Gill Sans" pitchFamily="-1" charset="0"/>
              </a:rPr>
              <a:t>...</a:t>
            </a:r>
          </a:p>
        </p:txBody>
      </p:sp>
      <p:sp>
        <p:nvSpPr>
          <p:cNvPr id="79893" name="AutoShape 21"/>
          <p:cNvSpPr>
            <a:spLocks/>
          </p:cNvSpPr>
          <p:nvPr/>
        </p:nvSpPr>
        <p:spPr bwMode="auto">
          <a:xfrm>
            <a:off x="1303734" y="5241726"/>
            <a:ext cx="464344" cy="464344"/>
          </a:xfrm>
          <a:prstGeom prst="roundRect">
            <a:avLst>
              <a:gd name="adj" fmla="val 28843"/>
            </a:avLst>
          </a:prstGeom>
          <a:noFill/>
          <a:ln w="50800" cap="flat">
            <a:solidFill>
              <a:srgbClr val="0080FF"/>
            </a:solidFill>
            <a:prstDash val="solid"/>
            <a:miter lim="800000"/>
            <a:headEnd type="none" w="med" len="med"/>
            <a:tailEnd type="none" w="med" len="med"/>
          </a:ln>
        </p:spPr>
        <p:txBody>
          <a:bodyPr lIns="0" tIns="0" rIns="0" bIns="0" anchor="ctr">
            <a:prstTxWarp prst="textNoShape">
              <a:avLst/>
            </a:prstTxWarp>
          </a:bodyPr>
          <a:lstStyle/>
          <a:p>
            <a:r>
              <a:rPr lang="en-US" sz="2000" dirty="0">
                <a:solidFill>
                  <a:srgbClr val="0080FF"/>
                </a:solidFill>
                <a:ea typeface="Gill Sans" pitchFamily="-1" charset="0"/>
                <a:cs typeface="Gill Sans" pitchFamily="-1" charset="0"/>
              </a:rPr>
              <a:t>SS</a:t>
            </a:r>
          </a:p>
        </p:txBody>
      </p:sp>
      <p:sp>
        <p:nvSpPr>
          <p:cNvPr id="79894" name="AutoShape 22"/>
          <p:cNvSpPr>
            <a:spLocks/>
          </p:cNvSpPr>
          <p:nvPr/>
        </p:nvSpPr>
        <p:spPr bwMode="auto">
          <a:xfrm>
            <a:off x="1303734" y="4527351"/>
            <a:ext cx="464344" cy="464344"/>
          </a:xfrm>
          <a:prstGeom prst="roundRect">
            <a:avLst>
              <a:gd name="adj" fmla="val 28843"/>
            </a:avLst>
          </a:prstGeom>
          <a:noFill/>
          <a:ln w="50800" cap="flat">
            <a:solidFill>
              <a:srgbClr val="0080FF"/>
            </a:solidFill>
            <a:prstDash val="solid"/>
            <a:miter lim="800000"/>
            <a:headEnd type="none" w="med" len="med"/>
            <a:tailEnd type="none" w="med" len="med"/>
          </a:ln>
        </p:spPr>
        <p:txBody>
          <a:bodyPr lIns="0" tIns="0" rIns="0" bIns="0" anchor="ctr">
            <a:prstTxWarp prst="textNoShape">
              <a:avLst/>
            </a:prstTxWarp>
          </a:bodyPr>
          <a:lstStyle/>
          <a:p>
            <a:r>
              <a:rPr lang="en-US" sz="2000" dirty="0">
                <a:solidFill>
                  <a:srgbClr val="0080FF"/>
                </a:solidFill>
                <a:ea typeface="Gill Sans" pitchFamily="-1" charset="0"/>
                <a:cs typeface="Gill Sans" pitchFamily="-1" charset="0"/>
              </a:rPr>
              <a:t>SS</a:t>
            </a:r>
          </a:p>
        </p:txBody>
      </p:sp>
      <p:sp>
        <p:nvSpPr>
          <p:cNvPr id="79895" name="Rectangle 23"/>
          <p:cNvSpPr>
            <a:spLocks/>
          </p:cNvSpPr>
          <p:nvPr/>
        </p:nvSpPr>
        <p:spPr bwMode="auto">
          <a:xfrm rot="-5400000">
            <a:off x="1328559" y="4926025"/>
            <a:ext cx="242799"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ea typeface="Gill Sans" pitchFamily="-1" charset="0"/>
                <a:cs typeface="Gill Sans" pitchFamily="-1" charset="0"/>
              </a:rPr>
              <a:t>...</a:t>
            </a:r>
          </a:p>
        </p:txBody>
      </p:sp>
      <p:sp>
        <p:nvSpPr>
          <p:cNvPr id="79896" name="AutoShape 24"/>
          <p:cNvSpPr>
            <a:spLocks/>
          </p:cNvSpPr>
          <p:nvPr/>
        </p:nvSpPr>
        <p:spPr bwMode="auto">
          <a:xfrm rot="-5400000">
            <a:off x="741164" y="1982391"/>
            <a:ext cx="1580555" cy="464344"/>
          </a:xfrm>
          <a:prstGeom prst="roundRect">
            <a:avLst>
              <a:gd name="adj" fmla="val 28843"/>
            </a:avLst>
          </a:prstGeom>
          <a:noFill/>
          <a:ln w="50800" cap="flat">
            <a:solidFill>
              <a:srgbClr val="414141"/>
            </a:solidFill>
            <a:prstDash val="solid"/>
            <a:miter lim="800000"/>
            <a:headEnd type="none" w="med" len="med"/>
            <a:tailEnd type="none" w="med" len="med"/>
          </a:ln>
        </p:spPr>
        <p:txBody>
          <a:bodyPr lIns="0" tIns="0" rIns="0" bIns="0" anchor="ctr">
            <a:prstTxWarp prst="textNoShape">
              <a:avLst/>
            </a:prstTxWarp>
          </a:bodyPr>
          <a:lstStyle/>
          <a:p>
            <a:r>
              <a:rPr lang="en-US" sz="2000" dirty="0">
                <a:solidFill>
                  <a:srgbClr val="343434"/>
                </a:solidFill>
                <a:ea typeface="Gill Sans" pitchFamily="-1" charset="0"/>
                <a:cs typeface="Gill Sans" pitchFamily="-1" charset="0"/>
              </a:rPr>
              <a:t>Controller</a:t>
            </a:r>
          </a:p>
        </p:txBody>
      </p:sp>
      <p:sp>
        <p:nvSpPr>
          <p:cNvPr id="79897" name="Rectangle 25"/>
          <p:cNvSpPr>
            <a:spLocks/>
          </p:cNvSpPr>
          <p:nvPr/>
        </p:nvSpPr>
        <p:spPr bwMode="auto">
          <a:xfrm>
            <a:off x="9338220" y="1964531"/>
            <a:ext cx="1955602" cy="642938"/>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ea typeface="Gill Sans" pitchFamily="-1" charset="0"/>
                <a:cs typeface="Gill Sans" pitchFamily="-1" charset="0"/>
              </a:rPr>
              <a:t>feasible partition placement</a:t>
            </a:r>
          </a:p>
        </p:txBody>
      </p:sp>
      <p:sp>
        <p:nvSpPr>
          <p:cNvPr id="79898" name="Rectangle 26"/>
          <p:cNvSpPr>
            <a:spLocks/>
          </p:cNvSpPr>
          <p:nvPr/>
        </p:nvSpPr>
        <p:spPr bwMode="auto">
          <a:xfrm>
            <a:off x="9382869" y="2858274"/>
            <a:ext cx="1960711" cy="67710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demand-driven </a:t>
            </a:r>
          </a:p>
          <a:p>
            <a:r>
              <a:rPr lang="en-US" sz="2200" dirty="0">
                <a:ea typeface="Gill Sans" pitchFamily="-1" charset="0"/>
                <a:cs typeface="Gill Sans" pitchFamily="-1" charset="0"/>
              </a:rPr>
              <a:t>weight allocation</a:t>
            </a:r>
          </a:p>
        </p:txBody>
      </p:sp>
      <p:sp>
        <p:nvSpPr>
          <p:cNvPr id="79899" name="Rectangle 27"/>
          <p:cNvSpPr>
            <a:spLocks/>
          </p:cNvSpPr>
          <p:nvPr/>
        </p:nvSpPr>
        <p:spPr bwMode="auto">
          <a:xfrm>
            <a:off x="9409658" y="3510141"/>
            <a:ext cx="1851193" cy="67710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weight-sensitive</a:t>
            </a:r>
          </a:p>
          <a:p>
            <a:r>
              <a:rPr lang="en-US" sz="2200" dirty="0">
                <a:ea typeface="Gill Sans" pitchFamily="-1" charset="0"/>
                <a:cs typeface="Gill Sans" pitchFamily="-1" charset="0"/>
              </a:rPr>
              <a:t>selection policy</a:t>
            </a:r>
          </a:p>
        </p:txBody>
      </p:sp>
      <p:sp>
        <p:nvSpPr>
          <p:cNvPr id="79900" name="Rectangle 28"/>
          <p:cNvSpPr>
            <a:spLocks/>
          </p:cNvSpPr>
          <p:nvPr/>
        </p:nvSpPr>
        <p:spPr bwMode="auto">
          <a:xfrm>
            <a:off x="9221019" y="4321969"/>
            <a:ext cx="2277070" cy="642938"/>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ea typeface="Gill Sans" pitchFamily="-1" charset="0"/>
                <a:cs typeface="Gill Sans" pitchFamily="-1" charset="0"/>
              </a:rPr>
              <a:t>dominant resource</a:t>
            </a:r>
          </a:p>
          <a:p>
            <a:r>
              <a:rPr lang="en-US" sz="2200" dirty="0">
                <a:ea typeface="Gill Sans" pitchFamily="-1" charset="0"/>
                <a:cs typeface="Gill Sans" pitchFamily="-1" charset="0"/>
              </a:rPr>
              <a:t>fair shares</a:t>
            </a:r>
          </a:p>
        </p:txBody>
      </p:sp>
      <p:sp>
        <p:nvSpPr>
          <p:cNvPr id="79901" name="AutoShape 29"/>
          <p:cNvSpPr>
            <a:spLocks/>
          </p:cNvSpPr>
          <p:nvPr/>
        </p:nvSpPr>
        <p:spPr bwMode="auto">
          <a:xfrm>
            <a:off x="2920008" y="1321594"/>
            <a:ext cx="2857500" cy="634008"/>
          </a:xfrm>
          <a:custGeom>
            <a:avLst/>
            <a:gdLst>
              <a:gd name="T0" fmla="*/ 10800 w 21600"/>
              <a:gd name="T1" fmla="*/ 10800 h 18498"/>
            </a:gdLst>
            <a:ahLst/>
            <a:cxnLst>
              <a:cxn ang="0">
                <a:pos x="T0" y="T1"/>
              </a:cxn>
            </a:cxnLst>
            <a:rect l="0" t="0" r="r" b="b"/>
            <a:pathLst>
              <a:path w="21600" h="18498">
                <a:moveTo>
                  <a:pt x="1350" y="0"/>
                </a:moveTo>
                <a:cubicBezTo>
                  <a:pt x="604" y="0"/>
                  <a:pt x="0" y="2333"/>
                  <a:pt x="0" y="5211"/>
                </a:cubicBezTo>
                <a:lnTo>
                  <a:pt x="0" y="13287"/>
                </a:lnTo>
                <a:cubicBezTo>
                  <a:pt x="0" y="16165"/>
                  <a:pt x="604" y="18498"/>
                  <a:pt x="1350" y="18498"/>
                </a:cubicBezTo>
                <a:lnTo>
                  <a:pt x="16021" y="18498"/>
                </a:lnTo>
                <a:lnTo>
                  <a:pt x="16696" y="21600"/>
                </a:lnTo>
                <a:lnTo>
                  <a:pt x="17369" y="18498"/>
                </a:lnTo>
                <a:lnTo>
                  <a:pt x="20250" y="18498"/>
                </a:lnTo>
                <a:cubicBezTo>
                  <a:pt x="20996" y="18498"/>
                  <a:pt x="21600" y="16165"/>
                  <a:pt x="21600" y="13287"/>
                </a:cubicBezTo>
                <a:lnTo>
                  <a:pt x="21600" y="5211"/>
                </a:lnTo>
                <a:cubicBezTo>
                  <a:pt x="21600" y="2333"/>
                  <a:pt x="20996" y="0"/>
                  <a:pt x="20250" y="0"/>
                </a:cubicBezTo>
                <a:lnTo>
                  <a:pt x="1350" y="0"/>
                </a:lnTo>
                <a:close/>
                <a:moveTo>
                  <a:pt x="1350" y="0"/>
                </a:moveTo>
              </a:path>
            </a:pathLst>
          </a:custGeom>
          <a:noFill/>
          <a:ln w="50800" cap="flat">
            <a:solidFill>
              <a:srgbClr val="005AE9"/>
            </a:solidFill>
            <a:prstDash val="solid"/>
            <a:miter lim="800000"/>
            <a:headEnd type="none" w="med" len="med"/>
            <a:tailEnd type="none" w="med" len="med"/>
          </a:ln>
        </p:spPr>
        <p:txBody>
          <a:bodyPr lIns="0" tIns="0" rIns="0" bIns="0" anchor="ctr">
            <a:prstTxWarp prst="textNoShape">
              <a:avLst/>
            </a:prstTxWarp>
          </a:bodyPr>
          <a:lstStyle/>
          <a:p>
            <a:r>
              <a:rPr lang="en-US" sz="2000" dirty="0">
                <a:ea typeface="Gill Sans" pitchFamily="-1" charset="0"/>
                <a:cs typeface="Gill Sans" pitchFamily="-1" charset="0"/>
              </a:rPr>
              <a:t>Maximum bottleneck flow weight exchange</a:t>
            </a:r>
          </a:p>
        </p:txBody>
      </p:sp>
      <p:sp>
        <p:nvSpPr>
          <p:cNvPr id="79902" name="AutoShape 30"/>
          <p:cNvSpPr>
            <a:spLocks/>
          </p:cNvSpPr>
          <p:nvPr/>
        </p:nvSpPr>
        <p:spPr bwMode="auto">
          <a:xfrm>
            <a:off x="2491383" y="2732484"/>
            <a:ext cx="2116336" cy="634008"/>
          </a:xfrm>
          <a:custGeom>
            <a:avLst/>
            <a:gdLst>
              <a:gd name="T0" fmla="*/ 10800 w 21600"/>
              <a:gd name="T1" fmla="*/ 10800 h 18484"/>
            </a:gdLst>
            <a:ahLst/>
            <a:cxnLst>
              <a:cxn ang="0">
                <a:pos x="T0" y="T1"/>
              </a:cxn>
            </a:cxnLst>
            <a:rect l="0" t="0" r="r" b="b"/>
            <a:pathLst>
              <a:path w="21600" h="18484">
                <a:moveTo>
                  <a:pt x="1823" y="0"/>
                </a:moveTo>
                <a:cubicBezTo>
                  <a:pt x="816" y="0"/>
                  <a:pt x="0" y="2331"/>
                  <a:pt x="0" y="5207"/>
                </a:cubicBezTo>
                <a:lnTo>
                  <a:pt x="0" y="13277"/>
                </a:lnTo>
                <a:cubicBezTo>
                  <a:pt x="0" y="16153"/>
                  <a:pt x="816" y="18484"/>
                  <a:pt x="1823" y="18484"/>
                </a:cubicBezTo>
                <a:lnTo>
                  <a:pt x="8499" y="18484"/>
                </a:lnTo>
                <a:lnTo>
                  <a:pt x="9410" y="21600"/>
                </a:lnTo>
                <a:lnTo>
                  <a:pt x="10322" y="18484"/>
                </a:lnTo>
                <a:lnTo>
                  <a:pt x="19777" y="18484"/>
                </a:lnTo>
                <a:cubicBezTo>
                  <a:pt x="20784" y="18484"/>
                  <a:pt x="21600" y="16153"/>
                  <a:pt x="21600" y="13277"/>
                </a:cubicBezTo>
                <a:lnTo>
                  <a:pt x="21600" y="5207"/>
                </a:lnTo>
                <a:cubicBezTo>
                  <a:pt x="21600" y="2331"/>
                  <a:pt x="20784" y="0"/>
                  <a:pt x="19777" y="0"/>
                </a:cubicBezTo>
                <a:lnTo>
                  <a:pt x="1823" y="0"/>
                </a:lnTo>
                <a:close/>
                <a:moveTo>
                  <a:pt x="1823" y="0"/>
                </a:moveTo>
              </a:path>
            </a:pathLst>
          </a:custGeom>
          <a:noFill/>
          <a:ln w="50800" cap="flat">
            <a:solidFill>
              <a:srgbClr val="427B00"/>
            </a:solidFill>
            <a:prstDash val="solid"/>
            <a:miter lim="800000"/>
            <a:headEnd type="none" w="med" len="med"/>
            <a:tailEnd type="none" w="med" len="med"/>
          </a:ln>
        </p:spPr>
        <p:txBody>
          <a:bodyPr lIns="0" tIns="0" rIns="0" bIns="0" anchor="ctr">
            <a:prstTxWarp prst="textNoShape">
              <a:avLst/>
            </a:prstTxWarp>
          </a:bodyPr>
          <a:lstStyle/>
          <a:p>
            <a:r>
              <a:rPr lang="en-US" sz="2000" dirty="0">
                <a:ea typeface="Gill Sans" pitchFamily="-1" charset="0"/>
                <a:cs typeface="Gill Sans" pitchFamily="-1" charset="0"/>
              </a:rPr>
              <a:t>FAST-TCP </a:t>
            </a:r>
            <a:r>
              <a:rPr lang="en-US" sz="2000" dirty="0" err="1">
                <a:ea typeface="Gill Sans" pitchFamily="-1" charset="0"/>
                <a:cs typeface="Gill Sans" pitchFamily="-1" charset="0"/>
              </a:rPr>
              <a:t>basedreplica</a:t>
            </a:r>
            <a:r>
              <a:rPr lang="en-US" sz="2000" dirty="0">
                <a:ea typeface="Gill Sans" pitchFamily="-1" charset="0"/>
                <a:cs typeface="Gill Sans" pitchFamily="-1" charset="0"/>
              </a:rPr>
              <a:t> selection</a:t>
            </a:r>
          </a:p>
        </p:txBody>
      </p:sp>
      <p:sp>
        <p:nvSpPr>
          <p:cNvPr id="79903" name="AutoShape 31"/>
          <p:cNvSpPr>
            <a:spLocks/>
          </p:cNvSpPr>
          <p:nvPr/>
        </p:nvSpPr>
        <p:spPr bwMode="auto">
          <a:xfrm>
            <a:off x="2053828" y="4205883"/>
            <a:ext cx="2178844" cy="634008"/>
          </a:xfrm>
          <a:custGeom>
            <a:avLst/>
            <a:gdLst>
              <a:gd name="T0" fmla="*/ 10800 w 21600"/>
              <a:gd name="T1" fmla="*/ 10800 h 18456"/>
            </a:gdLst>
            <a:ahLst/>
            <a:cxnLst>
              <a:cxn ang="0">
                <a:pos x="T0" y="T1"/>
              </a:cxn>
            </a:cxnLst>
            <a:rect l="0" t="0" r="r" b="b"/>
            <a:pathLst>
              <a:path w="21600" h="18456">
                <a:moveTo>
                  <a:pt x="1770" y="0"/>
                </a:moveTo>
                <a:cubicBezTo>
                  <a:pt x="793" y="0"/>
                  <a:pt x="0" y="2328"/>
                  <a:pt x="0" y="5199"/>
                </a:cubicBezTo>
                <a:lnTo>
                  <a:pt x="0" y="13257"/>
                </a:lnTo>
                <a:cubicBezTo>
                  <a:pt x="0" y="16129"/>
                  <a:pt x="793" y="18456"/>
                  <a:pt x="1770" y="18456"/>
                </a:cubicBezTo>
                <a:lnTo>
                  <a:pt x="5134" y="18456"/>
                </a:lnTo>
                <a:lnTo>
                  <a:pt x="6020" y="21600"/>
                </a:lnTo>
                <a:lnTo>
                  <a:pt x="6902" y="18456"/>
                </a:lnTo>
                <a:lnTo>
                  <a:pt x="19830" y="18456"/>
                </a:lnTo>
                <a:cubicBezTo>
                  <a:pt x="20807" y="18456"/>
                  <a:pt x="21600" y="16129"/>
                  <a:pt x="21600" y="13257"/>
                </a:cubicBezTo>
                <a:lnTo>
                  <a:pt x="21600" y="5199"/>
                </a:lnTo>
                <a:cubicBezTo>
                  <a:pt x="21600" y="2328"/>
                  <a:pt x="20807" y="0"/>
                  <a:pt x="19830" y="0"/>
                </a:cubicBezTo>
                <a:lnTo>
                  <a:pt x="1770" y="0"/>
                </a:lnTo>
                <a:close/>
                <a:moveTo>
                  <a:pt x="1770" y="0"/>
                </a:moveTo>
              </a:path>
            </a:pathLst>
          </a:custGeom>
          <a:noFill/>
          <a:ln w="50800" cap="flat">
            <a:solidFill>
              <a:srgbClr val="666666"/>
            </a:solidFill>
            <a:prstDash val="solid"/>
            <a:miter lim="800000"/>
            <a:headEnd type="none" w="med" len="med"/>
            <a:tailEnd type="none" w="med" len="med"/>
          </a:ln>
        </p:spPr>
        <p:txBody>
          <a:bodyPr lIns="0" tIns="0" rIns="0" bIns="0" anchor="ctr">
            <a:prstTxWarp prst="textNoShape">
              <a:avLst/>
            </a:prstTxWarp>
          </a:bodyPr>
          <a:lstStyle/>
          <a:p>
            <a:r>
              <a:rPr lang="en-US" sz="2000" dirty="0">
                <a:ea typeface="Gill Sans" pitchFamily="-1" charset="0"/>
                <a:cs typeface="Gill Sans" pitchFamily="-1" charset="0"/>
              </a:rPr>
              <a:t>DRR token-</a:t>
            </a:r>
            <a:r>
              <a:rPr lang="en-US" sz="2000" dirty="0" err="1">
                <a:ea typeface="Gill Sans" pitchFamily="-1" charset="0"/>
                <a:cs typeface="Gill Sans" pitchFamily="-1" charset="0"/>
              </a:rPr>
              <a:t>basedDRFQ</a:t>
            </a:r>
            <a:r>
              <a:rPr lang="en-US" sz="2000" dirty="0">
                <a:ea typeface="Gill Sans" pitchFamily="-1" charset="0"/>
                <a:cs typeface="Gill Sans" pitchFamily="-1" charset="0"/>
              </a:rPr>
              <a:t> scheduler</a:t>
            </a:r>
          </a:p>
        </p:txBody>
      </p:sp>
      <p:sp>
        <p:nvSpPr>
          <p:cNvPr id="79904" name="Rectangle 32"/>
          <p:cNvSpPr>
            <a:spLocks/>
          </p:cNvSpPr>
          <p:nvPr/>
        </p:nvSpPr>
        <p:spPr bwMode="auto">
          <a:xfrm>
            <a:off x="5934894" y="3599781"/>
            <a:ext cx="1732359" cy="1401961"/>
          </a:xfrm>
          <a:prstGeom prst="rect">
            <a:avLst/>
          </a:prstGeom>
          <a:solidFill>
            <a:srgbClr val="999999"/>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9905" name="Freeform 33"/>
          <p:cNvSpPr>
            <a:spLocks/>
          </p:cNvSpPr>
          <p:nvPr/>
        </p:nvSpPr>
        <p:spPr bwMode="auto">
          <a:xfrm>
            <a:off x="6124650" y="3733726"/>
            <a:ext cx="1326059" cy="1134070"/>
          </a:xfrm>
          <a:custGeom>
            <a:avLst/>
            <a:gdLst/>
            <a:ahLst/>
            <a:cxnLst>
              <a:cxn ang="0">
                <a:pos x="10829" y="0"/>
              </a:cxn>
              <a:cxn ang="0">
                <a:pos x="0" y="8525"/>
              </a:cxn>
              <a:cxn ang="0">
                <a:pos x="8357" y="21600"/>
              </a:cxn>
              <a:cxn ang="0">
                <a:pos x="20717" y="17113"/>
              </a:cxn>
              <a:cxn ang="0">
                <a:pos x="21600" y="3653"/>
              </a:cxn>
              <a:cxn ang="0">
                <a:pos x="10829" y="0"/>
              </a:cxn>
              <a:cxn ang="0">
                <a:pos x="10829" y="0"/>
              </a:cxn>
            </a:cxnLst>
            <a:rect l="0" t="0" r="r" b="b"/>
            <a:pathLst>
              <a:path w="21600" h="21600">
                <a:moveTo>
                  <a:pt x="10829" y="0"/>
                </a:moveTo>
                <a:lnTo>
                  <a:pt x="0" y="8525"/>
                </a:lnTo>
                <a:lnTo>
                  <a:pt x="8357" y="21600"/>
                </a:lnTo>
                <a:lnTo>
                  <a:pt x="20717" y="17113"/>
                </a:lnTo>
                <a:lnTo>
                  <a:pt x="21600" y="3653"/>
                </a:lnTo>
                <a:lnTo>
                  <a:pt x="10829" y="0"/>
                </a:lnTo>
                <a:close/>
                <a:moveTo>
                  <a:pt x="10829" y="0"/>
                </a:moveTo>
              </a:path>
            </a:pathLst>
          </a:custGeom>
          <a:solidFill>
            <a:srgbClr val="FFFFFF"/>
          </a:solidFill>
          <a:ln w="38100" cap="flat">
            <a:noFill/>
            <a:miter lim="800000"/>
            <a:headEnd type="none" w="med" len="med"/>
            <a:tailEnd type="none" w="med" len="med"/>
          </a:ln>
        </p:spPr>
        <p:txBody>
          <a:bodyPr lIns="0" tIns="0" rIns="0" bIns="0">
            <a:prstTxWarp prst="textNoShape">
              <a:avLst/>
            </a:prstTxWarp>
          </a:bodyPr>
          <a:lstStyle/>
          <a:p>
            <a:endParaRPr lang="en-US"/>
          </a:p>
        </p:txBody>
      </p:sp>
      <p:grpSp>
        <p:nvGrpSpPr>
          <p:cNvPr id="4" name="Group 44"/>
          <p:cNvGrpSpPr>
            <a:grpSpLocks/>
          </p:cNvGrpSpPr>
          <p:nvPr/>
        </p:nvGrpSpPr>
        <p:grpSpPr bwMode="auto">
          <a:xfrm>
            <a:off x="6123533" y="3548435"/>
            <a:ext cx="1321594" cy="1448842"/>
            <a:chOff x="0" y="0"/>
            <a:chExt cx="1184" cy="1297"/>
          </a:xfrm>
        </p:grpSpPr>
        <p:grpSp>
          <p:nvGrpSpPr>
            <p:cNvPr id="5" name="Group 42"/>
            <p:cNvGrpSpPr>
              <a:grpSpLocks/>
            </p:cNvGrpSpPr>
            <p:nvPr/>
          </p:nvGrpSpPr>
          <p:grpSpPr bwMode="auto">
            <a:xfrm>
              <a:off x="315" y="0"/>
              <a:ext cx="685" cy="1297"/>
              <a:chOff x="0" y="0"/>
              <a:chExt cx="684" cy="1297"/>
            </a:xfrm>
          </p:grpSpPr>
          <p:sp>
            <p:nvSpPr>
              <p:cNvPr id="79906" name="Line 34"/>
              <p:cNvSpPr>
                <a:spLocks noChangeShapeType="1"/>
              </p:cNvSpPr>
              <p:nvPr/>
            </p:nvSpPr>
            <p:spPr bwMode="auto">
              <a:xfrm rot="10800000" flipH="1">
                <a:off x="677" y="42"/>
                <a:ext cx="0" cy="1255"/>
              </a:xfrm>
              <a:prstGeom prst="line">
                <a:avLst/>
              </a:prstGeom>
              <a:noFill/>
              <a:ln w="50800" cap="flat">
                <a:solidFill>
                  <a:srgbClr val="DC72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07" name="Line 35"/>
              <p:cNvSpPr>
                <a:spLocks noChangeShapeType="1"/>
              </p:cNvSpPr>
              <p:nvPr/>
            </p:nvSpPr>
            <p:spPr bwMode="auto">
              <a:xfrm rot="10800000" flipH="1">
                <a:off x="6" y="42"/>
                <a:ext cx="0" cy="1249"/>
              </a:xfrm>
              <a:prstGeom prst="line">
                <a:avLst/>
              </a:prstGeom>
              <a:noFill/>
              <a:ln w="50800" cap="flat">
                <a:solidFill>
                  <a:srgbClr val="DC72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08" name="Line 36"/>
              <p:cNvSpPr>
                <a:spLocks noChangeShapeType="1"/>
              </p:cNvSpPr>
              <p:nvPr/>
            </p:nvSpPr>
            <p:spPr bwMode="auto">
              <a:xfrm rot="10800000" flipH="1">
                <a:off x="54" y="1109"/>
                <a:ext cx="623" cy="186"/>
              </a:xfrm>
              <a:prstGeom prst="line">
                <a:avLst/>
              </a:prstGeom>
              <a:noFill/>
              <a:ln w="50800" cap="flat">
                <a:solidFill>
                  <a:srgbClr val="DC72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09" name="Line 37"/>
              <p:cNvSpPr>
                <a:spLocks noChangeShapeType="1"/>
              </p:cNvSpPr>
              <p:nvPr/>
            </p:nvSpPr>
            <p:spPr bwMode="auto">
              <a:xfrm rot="10800000" flipH="1">
                <a:off x="0" y="1153"/>
                <a:ext cx="102" cy="30"/>
              </a:xfrm>
              <a:prstGeom prst="line">
                <a:avLst/>
              </a:prstGeom>
              <a:noFill/>
              <a:ln w="50800" cap="flat">
                <a:solidFill>
                  <a:srgbClr val="DC72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10" name="Line 38"/>
              <p:cNvSpPr>
                <a:spLocks noChangeShapeType="1"/>
              </p:cNvSpPr>
              <p:nvPr/>
            </p:nvSpPr>
            <p:spPr bwMode="auto">
              <a:xfrm rot="10800000" flipH="1">
                <a:off x="415" y="1211"/>
                <a:ext cx="250" cy="74"/>
              </a:xfrm>
              <a:prstGeom prst="line">
                <a:avLst/>
              </a:prstGeom>
              <a:noFill/>
              <a:ln w="50800" cap="flat">
                <a:solidFill>
                  <a:srgbClr val="DC72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11" name="Line 39"/>
              <p:cNvSpPr>
                <a:spLocks noChangeShapeType="1"/>
              </p:cNvSpPr>
              <p:nvPr/>
            </p:nvSpPr>
            <p:spPr bwMode="auto">
              <a:xfrm rot="10800000" flipH="1">
                <a:off x="491" y="148"/>
                <a:ext cx="189" cy="56"/>
              </a:xfrm>
              <a:prstGeom prst="line">
                <a:avLst/>
              </a:prstGeom>
              <a:noFill/>
              <a:ln w="50800" cap="flat">
                <a:solidFill>
                  <a:srgbClr val="DC72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12" name="Line 40"/>
              <p:cNvSpPr>
                <a:spLocks noChangeShapeType="1"/>
              </p:cNvSpPr>
              <p:nvPr/>
            </p:nvSpPr>
            <p:spPr bwMode="auto">
              <a:xfrm rot="10800000" flipH="1">
                <a:off x="17" y="59"/>
                <a:ext cx="557" cy="166"/>
              </a:xfrm>
              <a:prstGeom prst="line">
                <a:avLst/>
              </a:prstGeom>
              <a:noFill/>
              <a:ln w="50800" cap="flat">
                <a:solidFill>
                  <a:srgbClr val="DC72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13" name="Line 41"/>
              <p:cNvSpPr>
                <a:spLocks noChangeShapeType="1"/>
              </p:cNvSpPr>
              <p:nvPr/>
            </p:nvSpPr>
            <p:spPr bwMode="auto">
              <a:xfrm rot="10800000" flipH="1">
                <a:off x="29" y="62"/>
                <a:ext cx="162" cy="48"/>
              </a:xfrm>
              <a:prstGeom prst="line">
                <a:avLst/>
              </a:prstGeom>
              <a:noFill/>
              <a:ln w="50800" cap="flat">
                <a:solidFill>
                  <a:srgbClr val="DC7200"/>
                </a:solidFill>
                <a:prstDash val="solid"/>
                <a:miter lim="800000"/>
                <a:headEnd type="none" w="med" len="med"/>
                <a:tailEnd type="none" w="med" len="med"/>
              </a:ln>
            </p:spPr>
            <p:txBody>
              <a:bodyPr lIns="0" tIns="0" rIns="0" bIns="0">
                <a:prstTxWarp prst="textNoShape">
                  <a:avLst/>
                </a:prstTxWarp>
              </a:bodyPr>
              <a:lstStyle/>
              <a:p>
                <a:endParaRPr lang="en-US"/>
              </a:p>
            </p:txBody>
          </p:sp>
        </p:grpSp>
        <p:pic>
          <p:nvPicPr>
            <p:cNvPr id="79915" name="Picture 43"/>
            <p:cNvPicPr>
              <a:picLocks noChangeArrowheads="1"/>
            </p:cNvPicPr>
            <p:nvPr/>
          </p:nvPicPr>
          <p:blipFill>
            <a:blip r:embed="rId3"/>
            <a:srcRect/>
            <a:stretch>
              <a:fillRect/>
            </a:stretch>
          </p:blipFill>
          <p:spPr bwMode="auto">
            <a:xfrm>
              <a:off x="0" y="161"/>
              <a:ext cx="1184" cy="1032"/>
            </a:xfrm>
            <a:prstGeom prst="rect">
              <a:avLst/>
            </a:prstGeom>
            <a:noFill/>
            <a:ln w="12700" cap="flat">
              <a:noFill/>
              <a:miter lim="800000"/>
              <a:headEnd/>
              <a:tailEnd/>
            </a:ln>
          </p:spPr>
        </p:pic>
      </p:grpSp>
      <p:pic>
        <p:nvPicPr>
          <p:cNvPr id="79917" name="Picture 45"/>
          <p:cNvPicPr>
            <a:picLocks noChangeArrowheads="1"/>
          </p:cNvPicPr>
          <p:nvPr/>
        </p:nvPicPr>
        <p:blipFill>
          <a:blip r:embed="rId4"/>
          <a:srcRect/>
          <a:stretch>
            <a:fillRect/>
          </a:stretch>
        </p:blipFill>
        <p:spPr bwMode="auto">
          <a:xfrm rot="376896">
            <a:off x="7044407" y="4545211"/>
            <a:ext cx="71438" cy="187523"/>
          </a:xfrm>
          <a:prstGeom prst="rect">
            <a:avLst/>
          </a:prstGeom>
          <a:noFill/>
          <a:ln w="12700" cap="flat">
            <a:noFill/>
            <a:miter lim="800000"/>
            <a:headEnd/>
            <a:tailEnd/>
          </a:ln>
        </p:spPr>
      </p:pic>
      <p:pic>
        <p:nvPicPr>
          <p:cNvPr id="79918" name="Picture 46"/>
          <p:cNvPicPr>
            <a:picLocks noChangeArrowheads="1"/>
          </p:cNvPicPr>
          <p:nvPr/>
        </p:nvPicPr>
        <p:blipFill>
          <a:blip r:embed="rId5"/>
          <a:srcRect/>
          <a:stretch>
            <a:fillRect/>
          </a:stretch>
        </p:blipFill>
        <p:spPr bwMode="auto">
          <a:xfrm rot="351172">
            <a:off x="6921624" y="4529584"/>
            <a:ext cx="214313" cy="80367"/>
          </a:xfrm>
          <a:prstGeom prst="rect">
            <a:avLst/>
          </a:prstGeom>
          <a:noFill/>
          <a:ln w="12700" cap="flat">
            <a:noFill/>
            <a:miter lim="800000"/>
            <a:headEnd/>
            <a:tailEnd/>
          </a:ln>
        </p:spPr>
      </p:pic>
      <p:grpSp>
        <p:nvGrpSpPr>
          <p:cNvPr id="6" name="Group 54"/>
          <p:cNvGrpSpPr>
            <a:grpSpLocks/>
          </p:cNvGrpSpPr>
          <p:nvPr/>
        </p:nvGrpSpPr>
        <p:grpSpPr bwMode="auto">
          <a:xfrm>
            <a:off x="6741914" y="4070822"/>
            <a:ext cx="251148" cy="508992"/>
            <a:chOff x="0" y="0"/>
            <a:chExt cx="225" cy="456"/>
          </a:xfrm>
        </p:grpSpPr>
        <p:pic>
          <p:nvPicPr>
            <p:cNvPr id="79919" name="Picture 47"/>
            <p:cNvPicPr>
              <a:picLocks noChangeArrowheads="1"/>
            </p:cNvPicPr>
            <p:nvPr/>
          </p:nvPicPr>
          <p:blipFill>
            <a:blip r:embed="rId6"/>
            <a:srcRect/>
            <a:stretch>
              <a:fillRect/>
            </a:stretch>
          </p:blipFill>
          <p:spPr bwMode="auto">
            <a:xfrm rot="376896">
              <a:off x="167" y="298"/>
              <a:ext cx="72" cy="184"/>
            </a:xfrm>
            <a:prstGeom prst="rect">
              <a:avLst/>
            </a:prstGeom>
            <a:noFill/>
            <a:ln w="12700" cap="flat">
              <a:noFill/>
              <a:miter lim="800000"/>
              <a:headEnd/>
              <a:tailEnd/>
            </a:ln>
          </p:spPr>
        </p:pic>
        <p:pic>
          <p:nvPicPr>
            <p:cNvPr id="79920" name="Picture 48"/>
            <p:cNvPicPr>
              <a:picLocks noChangeArrowheads="1"/>
            </p:cNvPicPr>
            <p:nvPr/>
          </p:nvPicPr>
          <p:blipFill>
            <a:blip r:embed="rId7"/>
            <a:srcRect/>
            <a:stretch>
              <a:fillRect/>
            </a:stretch>
          </p:blipFill>
          <p:spPr bwMode="auto">
            <a:xfrm rot="376896">
              <a:off x="31" y="79"/>
              <a:ext cx="72" cy="168"/>
            </a:xfrm>
            <a:prstGeom prst="rect">
              <a:avLst/>
            </a:prstGeom>
            <a:noFill/>
            <a:ln w="12700" cap="flat">
              <a:noFill/>
              <a:miter lim="800000"/>
              <a:headEnd/>
              <a:tailEnd/>
            </a:ln>
          </p:spPr>
        </p:pic>
        <p:pic>
          <p:nvPicPr>
            <p:cNvPr id="79921" name="Picture 49"/>
            <p:cNvPicPr>
              <a:picLocks noChangeArrowheads="1"/>
            </p:cNvPicPr>
            <p:nvPr/>
          </p:nvPicPr>
          <p:blipFill>
            <a:blip r:embed="rId8"/>
            <a:srcRect/>
            <a:stretch>
              <a:fillRect/>
            </a:stretch>
          </p:blipFill>
          <p:spPr bwMode="auto">
            <a:xfrm rot="376896">
              <a:off x="102" y="175"/>
              <a:ext cx="64" cy="184"/>
            </a:xfrm>
            <a:prstGeom prst="rect">
              <a:avLst/>
            </a:prstGeom>
            <a:noFill/>
            <a:ln w="12700" cap="flat">
              <a:noFill/>
              <a:miter lim="800000"/>
              <a:headEnd/>
              <a:tailEnd/>
            </a:ln>
          </p:spPr>
        </p:pic>
        <p:pic>
          <p:nvPicPr>
            <p:cNvPr id="79922" name="Picture 50"/>
            <p:cNvPicPr>
              <a:picLocks noChangeArrowheads="1"/>
            </p:cNvPicPr>
            <p:nvPr/>
          </p:nvPicPr>
          <p:blipFill>
            <a:blip r:embed="rId9"/>
            <a:srcRect/>
            <a:stretch>
              <a:fillRect/>
            </a:stretch>
          </p:blipFill>
          <p:spPr bwMode="auto">
            <a:xfrm rot="-418511">
              <a:off x="-8" y="-31"/>
              <a:ext cx="63" cy="159"/>
            </a:xfrm>
            <a:prstGeom prst="rect">
              <a:avLst/>
            </a:prstGeom>
            <a:noFill/>
            <a:ln w="12700" cap="flat">
              <a:noFill/>
              <a:miter lim="800000"/>
              <a:headEnd/>
              <a:tailEnd/>
            </a:ln>
          </p:spPr>
        </p:pic>
        <p:pic>
          <p:nvPicPr>
            <p:cNvPr id="79923" name="Picture 51"/>
            <p:cNvPicPr>
              <a:picLocks noChangeArrowheads="1"/>
            </p:cNvPicPr>
            <p:nvPr/>
          </p:nvPicPr>
          <p:blipFill>
            <a:blip r:embed="rId10"/>
            <a:srcRect/>
            <a:stretch>
              <a:fillRect/>
            </a:stretch>
          </p:blipFill>
          <p:spPr bwMode="auto">
            <a:xfrm rot="351172">
              <a:off x="88" y="297"/>
              <a:ext cx="168" cy="72"/>
            </a:xfrm>
            <a:prstGeom prst="rect">
              <a:avLst/>
            </a:prstGeom>
            <a:noFill/>
            <a:ln w="12700" cap="flat">
              <a:noFill/>
              <a:miter lim="800000"/>
              <a:headEnd/>
              <a:tailEnd/>
            </a:ln>
          </p:spPr>
        </p:pic>
        <p:pic>
          <p:nvPicPr>
            <p:cNvPr id="79924" name="Picture 52"/>
            <p:cNvPicPr>
              <a:picLocks noChangeArrowheads="1"/>
            </p:cNvPicPr>
            <p:nvPr/>
          </p:nvPicPr>
          <p:blipFill>
            <a:blip r:embed="rId11"/>
            <a:srcRect/>
            <a:stretch>
              <a:fillRect/>
            </a:stretch>
          </p:blipFill>
          <p:spPr bwMode="auto">
            <a:xfrm rot="351172">
              <a:off x="24" y="168"/>
              <a:ext cx="160" cy="72"/>
            </a:xfrm>
            <a:prstGeom prst="rect">
              <a:avLst/>
            </a:prstGeom>
            <a:noFill/>
            <a:ln w="12700" cap="flat">
              <a:noFill/>
              <a:miter lim="800000"/>
              <a:headEnd/>
              <a:tailEnd/>
            </a:ln>
          </p:spPr>
        </p:pic>
        <p:pic>
          <p:nvPicPr>
            <p:cNvPr id="79925" name="Picture 53"/>
            <p:cNvPicPr>
              <a:picLocks noChangeArrowheads="1"/>
            </p:cNvPicPr>
            <p:nvPr/>
          </p:nvPicPr>
          <p:blipFill>
            <a:blip r:embed="rId12"/>
            <a:srcRect/>
            <a:stretch>
              <a:fillRect/>
            </a:stretch>
          </p:blipFill>
          <p:spPr bwMode="auto">
            <a:xfrm rot="351172">
              <a:off x="-24" y="67"/>
              <a:ext cx="143" cy="72"/>
            </a:xfrm>
            <a:prstGeom prst="rect">
              <a:avLst/>
            </a:prstGeom>
            <a:noFill/>
            <a:ln w="12700" cap="flat">
              <a:noFill/>
              <a:miter lim="800000"/>
              <a:headEnd/>
              <a:tailEnd/>
            </a:ln>
          </p:spPr>
        </p:pic>
      </p:grpSp>
      <p:grpSp>
        <p:nvGrpSpPr>
          <p:cNvPr id="7" name="Group 59"/>
          <p:cNvGrpSpPr>
            <a:grpSpLocks/>
          </p:cNvGrpSpPr>
          <p:nvPr/>
        </p:nvGrpSpPr>
        <p:grpSpPr bwMode="auto">
          <a:xfrm>
            <a:off x="5491758" y="3300636"/>
            <a:ext cx="2330648" cy="2379762"/>
            <a:chOff x="0" y="0"/>
            <a:chExt cx="2088" cy="2132"/>
          </a:xfrm>
        </p:grpSpPr>
        <p:sp>
          <p:nvSpPr>
            <p:cNvPr id="79927" name="Rectangle 55"/>
            <p:cNvSpPr>
              <a:spLocks/>
            </p:cNvSpPr>
            <p:nvPr/>
          </p:nvSpPr>
          <p:spPr bwMode="auto">
            <a:xfrm>
              <a:off x="392" y="1564"/>
              <a:ext cx="1648" cy="568"/>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000" dirty="0">
                  <a:ea typeface="Gill Sans" pitchFamily="-1" charset="0"/>
                  <a:cs typeface="Gill Sans" pitchFamily="-1" charset="0"/>
                </a:rPr>
                <a:t>Replica Selection </a:t>
              </a:r>
            </a:p>
            <a:p>
              <a:r>
                <a:rPr lang="en-US" sz="2000" dirty="0">
                  <a:ea typeface="Gill Sans" pitchFamily="-1" charset="0"/>
                  <a:cs typeface="Gill Sans" pitchFamily="-1" charset="0"/>
                </a:rPr>
                <a:t>Policies</a:t>
              </a:r>
            </a:p>
          </p:txBody>
        </p:sp>
        <p:sp>
          <p:nvSpPr>
            <p:cNvPr id="79928" name="AutoShape 56"/>
            <p:cNvSpPr>
              <a:spLocks/>
            </p:cNvSpPr>
            <p:nvPr/>
          </p:nvSpPr>
          <p:spPr bwMode="auto">
            <a:xfrm rot="-5400000">
              <a:off x="-732" y="732"/>
              <a:ext cx="1786" cy="322"/>
            </a:xfrm>
            <a:custGeom>
              <a:avLst/>
              <a:gdLst>
                <a:gd name="T0" fmla="*/ 10800 w 21600"/>
                <a:gd name="T1" fmla="*/ 10800 h 21600"/>
              </a:gdLst>
              <a:ahLst/>
              <a:cxnLst>
                <a:cxn ang="0">
                  <a:pos x="T0" y="T1"/>
                </a:cxn>
              </a:cxnLst>
              <a:rect l="0" t="0" r="r" b="b"/>
              <a:pathLst>
                <a:path w="21600" h="21600">
                  <a:moveTo>
                    <a:pt x="0" y="0"/>
                  </a:moveTo>
                  <a:lnTo>
                    <a:pt x="21600" y="0"/>
                  </a:lnTo>
                  <a:lnTo>
                    <a:pt x="21600" y="21600"/>
                  </a:lnTo>
                  <a:lnTo>
                    <a:pt x="0" y="21600"/>
                  </a:lnTo>
                  <a:close/>
                  <a:moveTo>
                    <a:pt x="0" y="0"/>
                  </a:moveTo>
                </a:path>
              </a:pathLst>
            </a:custGeom>
            <a:noFill/>
            <a:ln w="12700" cap="flat">
              <a:noFill/>
              <a:miter lim="800000"/>
              <a:headEnd type="none" w="med" len="med"/>
              <a:tailEnd type="none" w="med" len="med"/>
            </a:ln>
          </p:spPr>
          <p:txBody>
            <a:bodyPr lIns="0" tIns="0" rIns="0" bIns="0" anchor="ctr">
              <a:prstTxWarp prst="textNoShape">
                <a:avLst/>
              </a:prstTxWarp>
            </a:bodyPr>
            <a:lstStyle/>
            <a:p>
              <a:r>
                <a:rPr lang="en-US" sz="2000" dirty="0">
                  <a:ea typeface="Gill Sans" pitchFamily="-1" charset="0"/>
                  <a:cs typeface="Gill Sans" pitchFamily="-1" charset="0"/>
                </a:rPr>
                <a:t>Weight Allocations</a:t>
              </a:r>
            </a:p>
          </p:txBody>
        </p:sp>
        <p:sp>
          <p:nvSpPr>
            <p:cNvPr id="79929" name="Line 57"/>
            <p:cNvSpPr>
              <a:spLocks noChangeShapeType="1"/>
            </p:cNvSpPr>
            <p:nvPr/>
          </p:nvSpPr>
          <p:spPr bwMode="auto">
            <a:xfrm rot="10800000">
              <a:off x="385" y="136"/>
              <a:ext cx="1" cy="1404"/>
            </a:xfrm>
            <a:prstGeom prst="line">
              <a:avLst/>
            </a:prstGeom>
            <a:noFill/>
            <a:ln w="50800" cap="flat">
              <a:solidFill>
                <a:schemeClr val="tx1"/>
              </a:solidFill>
              <a:prstDash val="solid"/>
              <a:miter lim="800000"/>
              <a:headEnd type="none" w="med" len="med"/>
              <a:tailEnd type="triangle" w="med" len="med"/>
            </a:ln>
          </p:spPr>
          <p:txBody>
            <a:bodyPr lIns="0" tIns="0" rIns="0" bIns="0">
              <a:prstTxWarp prst="textNoShape">
                <a:avLst/>
              </a:prstTxWarp>
            </a:bodyPr>
            <a:lstStyle/>
            <a:p>
              <a:endParaRPr lang="en-US"/>
            </a:p>
          </p:txBody>
        </p:sp>
        <p:sp>
          <p:nvSpPr>
            <p:cNvPr id="79930" name="Line 58"/>
            <p:cNvSpPr>
              <a:spLocks noChangeShapeType="1"/>
            </p:cNvSpPr>
            <p:nvPr/>
          </p:nvSpPr>
          <p:spPr bwMode="auto">
            <a:xfrm>
              <a:off x="365" y="1537"/>
              <a:ext cx="1723" cy="1"/>
            </a:xfrm>
            <a:prstGeom prst="line">
              <a:avLst/>
            </a:prstGeom>
            <a:noFill/>
            <a:ln w="50800" cap="flat">
              <a:solidFill>
                <a:schemeClr val="tx1"/>
              </a:solidFill>
              <a:prstDash val="solid"/>
              <a:miter lim="800000"/>
              <a:headEnd type="none" w="med" len="med"/>
              <a:tailEnd type="triangle" w="med" len="med"/>
            </a:ln>
          </p:spPr>
          <p:txBody>
            <a:bodyPr lIns="0" tIns="0" rIns="0" bIns="0">
              <a:prstTxWarp prst="textNoShape">
                <a:avLst/>
              </a:prstTxWarp>
            </a:bodyPr>
            <a:lstStyle/>
            <a:p>
              <a:endParaRPr lang="en-US"/>
            </a:p>
          </p:txBody>
        </p:sp>
      </p:grpSp>
      <p:sp>
        <p:nvSpPr>
          <p:cNvPr id="79932" name="AutoShape 60"/>
          <p:cNvSpPr>
            <a:spLocks/>
          </p:cNvSpPr>
          <p:nvPr/>
        </p:nvSpPr>
        <p:spPr bwMode="auto">
          <a:xfrm>
            <a:off x="5881316" y="3046140"/>
            <a:ext cx="1839516" cy="535781"/>
          </a:xfrm>
          <a:custGeom>
            <a:avLst/>
            <a:gdLst>
              <a:gd name="T0" fmla="*/ 10800 w 21600"/>
              <a:gd name="T1" fmla="*/ 10800 h 21600"/>
            </a:gdLst>
            <a:ahLst/>
            <a:cxnLst>
              <a:cxn ang="0">
                <a:pos x="T0" y="T1"/>
              </a:cxn>
            </a:cxnLst>
            <a:rect l="0" t="0" r="r" b="b"/>
            <a:pathLst>
              <a:path w="21600" h="21600">
                <a:moveTo>
                  <a:pt x="0" y="0"/>
                </a:moveTo>
                <a:lnTo>
                  <a:pt x="21600" y="0"/>
                </a:lnTo>
                <a:lnTo>
                  <a:pt x="21600" y="21600"/>
                </a:lnTo>
                <a:lnTo>
                  <a:pt x="0" y="21600"/>
                </a:lnTo>
                <a:close/>
                <a:moveTo>
                  <a:pt x="0" y="0"/>
                </a:moveTo>
              </a:path>
            </a:pathLst>
          </a:custGeom>
          <a:noFill/>
          <a:ln w="12700" cap="flat">
            <a:noFill/>
            <a:miter lim="800000"/>
            <a:headEnd type="none" w="med" len="med"/>
            <a:tailEnd type="none" w="med" len="med"/>
          </a:ln>
        </p:spPr>
        <p:txBody>
          <a:bodyPr lIns="0" tIns="0" rIns="0" bIns="0" anchor="ctr">
            <a:prstTxWarp prst="textNoShape">
              <a:avLst/>
            </a:prstTxWarp>
          </a:bodyPr>
          <a:lstStyle/>
          <a:p>
            <a:r>
              <a:rPr lang="en-US" sz="1700" dirty="0">
                <a:ea typeface="Gill Sans" pitchFamily="-1" charset="0"/>
                <a:cs typeface="Gill Sans" pitchFamily="-1" charset="0"/>
              </a:rPr>
              <a:t>fairness and capacity </a:t>
            </a:r>
          </a:p>
          <a:p>
            <a:r>
              <a:rPr lang="en-US" sz="1700" dirty="0">
                <a:ea typeface="Gill Sans" pitchFamily="-1" charset="0"/>
                <a:cs typeface="Gill Sans" pitchFamily="-1" charset="0"/>
              </a:rPr>
              <a:t>constraints</a:t>
            </a:r>
          </a:p>
        </p:txBody>
      </p:sp>
      <p:grpSp>
        <p:nvGrpSpPr>
          <p:cNvPr id="8" name="Group 66"/>
          <p:cNvGrpSpPr>
            <a:grpSpLocks/>
          </p:cNvGrpSpPr>
          <p:nvPr/>
        </p:nvGrpSpPr>
        <p:grpSpPr bwMode="auto">
          <a:xfrm>
            <a:off x="6033121" y="3676799"/>
            <a:ext cx="1515814" cy="1279178"/>
            <a:chOff x="0" y="0"/>
            <a:chExt cx="1357" cy="1145"/>
          </a:xfrm>
        </p:grpSpPr>
        <p:sp>
          <p:nvSpPr>
            <p:cNvPr id="79933" name="Line 61"/>
            <p:cNvSpPr>
              <a:spLocks noChangeShapeType="1"/>
            </p:cNvSpPr>
            <p:nvPr/>
          </p:nvSpPr>
          <p:spPr bwMode="auto">
            <a:xfrm flipH="1">
              <a:off x="1234" y="122"/>
              <a:ext cx="64" cy="848"/>
            </a:xfrm>
            <a:prstGeom prst="line">
              <a:avLst/>
            </a:prstGeom>
            <a:noFill/>
            <a:ln w="50800" cap="flat">
              <a:solidFill>
                <a:schemeClr val="tx1"/>
              </a:solidFill>
              <a:prstDash val="sysDot"/>
              <a:miter lim="800000"/>
              <a:headEnd type="none" w="med" len="med"/>
              <a:tailEnd type="none" w="med" len="med"/>
            </a:ln>
          </p:spPr>
          <p:txBody>
            <a:bodyPr lIns="0" tIns="0" rIns="0" bIns="0">
              <a:prstTxWarp prst="textNoShape">
                <a:avLst/>
              </a:prstTxWarp>
            </a:bodyPr>
            <a:lstStyle/>
            <a:p>
              <a:endParaRPr lang="en-US"/>
            </a:p>
          </p:txBody>
        </p:sp>
        <p:sp>
          <p:nvSpPr>
            <p:cNvPr id="79934" name="Line 62"/>
            <p:cNvSpPr>
              <a:spLocks noChangeShapeType="1"/>
            </p:cNvSpPr>
            <p:nvPr/>
          </p:nvSpPr>
          <p:spPr bwMode="auto">
            <a:xfrm>
              <a:off x="14" y="383"/>
              <a:ext cx="541" cy="746"/>
            </a:xfrm>
            <a:prstGeom prst="line">
              <a:avLst/>
            </a:prstGeom>
            <a:noFill/>
            <a:ln w="50800" cap="flat">
              <a:solidFill>
                <a:schemeClr val="tx1"/>
              </a:solidFill>
              <a:prstDash val="sysDot"/>
              <a:miter lim="800000"/>
              <a:headEnd type="none" w="med" len="med"/>
              <a:tailEnd type="none" w="med" len="med"/>
            </a:ln>
          </p:spPr>
          <p:txBody>
            <a:bodyPr lIns="0" tIns="0" rIns="0" bIns="0">
              <a:prstTxWarp prst="textNoShape">
                <a:avLst/>
              </a:prstTxWarp>
            </a:bodyPr>
            <a:lstStyle/>
            <a:p>
              <a:endParaRPr lang="en-US"/>
            </a:p>
          </p:txBody>
        </p:sp>
        <p:sp>
          <p:nvSpPr>
            <p:cNvPr id="79935" name="Line 63"/>
            <p:cNvSpPr>
              <a:spLocks noChangeShapeType="1"/>
            </p:cNvSpPr>
            <p:nvPr/>
          </p:nvSpPr>
          <p:spPr bwMode="auto">
            <a:xfrm>
              <a:off x="600" y="0"/>
              <a:ext cx="757" cy="234"/>
            </a:xfrm>
            <a:prstGeom prst="line">
              <a:avLst/>
            </a:prstGeom>
            <a:noFill/>
            <a:ln w="50800" cap="flat">
              <a:solidFill>
                <a:schemeClr val="tx1"/>
              </a:solidFill>
              <a:prstDash val="sysDot"/>
              <a:miter lim="800000"/>
              <a:headEnd type="none" w="med" len="med"/>
              <a:tailEnd type="none" w="med" len="med"/>
            </a:ln>
          </p:spPr>
          <p:txBody>
            <a:bodyPr lIns="0" tIns="0" rIns="0" bIns="0">
              <a:prstTxWarp prst="textNoShape">
                <a:avLst/>
              </a:prstTxWarp>
            </a:bodyPr>
            <a:lstStyle/>
            <a:p>
              <a:endParaRPr lang="en-US"/>
            </a:p>
          </p:txBody>
        </p:sp>
        <p:sp>
          <p:nvSpPr>
            <p:cNvPr id="79936" name="Line 64"/>
            <p:cNvSpPr>
              <a:spLocks noChangeShapeType="1"/>
            </p:cNvSpPr>
            <p:nvPr/>
          </p:nvSpPr>
          <p:spPr bwMode="auto">
            <a:xfrm flipH="1">
              <a:off x="0" y="1"/>
              <a:ext cx="705" cy="491"/>
            </a:xfrm>
            <a:prstGeom prst="line">
              <a:avLst/>
            </a:prstGeom>
            <a:noFill/>
            <a:ln w="50800" cap="flat">
              <a:solidFill>
                <a:schemeClr val="tx1"/>
              </a:solidFill>
              <a:prstDash val="sysDot"/>
              <a:miter lim="800000"/>
              <a:headEnd type="none" w="med" len="med"/>
              <a:tailEnd type="none" w="med" len="med"/>
            </a:ln>
          </p:spPr>
          <p:txBody>
            <a:bodyPr lIns="0" tIns="0" rIns="0" bIns="0">
              <a:prstTxWarp prst="textNoShape">
                <a:avLst/>
              </a:prstTxWarp>
            </a:bodyPr>
            <a:lstStyle/>
            <a:p>
              <a:endParaRPr lang="en-US"/>
            </a:p>
          </p:txBody>
        </p:sp>
        <p:sp>
          <p:nvSpPr>
            <p:cNvPr id="79937" name="Line 65"/>
            <p:cNvSpPr>
              <a:spLocks noChangeShapeType="1"/>
            </p:cNvSpPr>
            <p:nvPr/>
          </p:nvSpPr>
          <p:spPr bwMode="auto">
            <a:xfrm flipH="1">
              <a:off x="391" y="833"/>
              <a:ext cx="942" cy="312"/>
            </a:xfrm>
            <a:prstGeom prst="line">
              <a:avLst/>
            </a:prstGeom>
            <a:noFill/>
            <a:ln w="50800" cap="flat">
              <a:solidFill>
                <a:schemeClr val="tx1"/>
              </a:solidFill>
              <a:prstDash val="sysDot"/>
              <a:miter lim="800000"/>
              <a:headEnd type="none" w="med" len="med"/>
              <a:tailEnd type="none" w="med" len="med"/>
            </a:ln>
          </p:spPr>
          <p:txBody>
            <a:bodyPr lIns="0" tIns="0" rIns="0" bIns="0">
              <a:prstTxWarp prst="textNoShape">
                <a:avLst/>
              </a:prstTxWarp>
            </a:bodyPr>
            <a:lstStyle/>
            <a:p>
              <a:endParaRPr lang="en-US"/>
            </a:p>
          </p:txBody>
        </p:sp>
      </p:grpSp>
      <p:sp>
        <p:nvSpPr>
          <p:cNvPr id="79939" name="Line 67"/>
          <p:cNvSpPr>
            <a:spLocks noChangeShapeType="1"/>
          </p:cNvSpPr>
          <p:nvPr/>
        </p:nvSpPr>
        <p:spPr bwMode="auto">
          <a:xfrm rot="10800000" flipH="1">
            <a:off x="2620863" y="3967014"/>
            <a:ext cx="608335" cy="1012404"/>
          </a:xfrm>
          <a:prstGeom prst="line">
            <a:avLst/>
          </a:prstGeom>
          <a:noFill/>
          <a:ln w="508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79940" name="Line 68"/>
          <p:cNvSpPr>
            <a:spLocks noChangeShapeType="1"/>
          </p:cNvSpPr>
          <p:nvPr/>
        </p:nvSpPr>
        <p:spPr bwMode="auto">
          <a:xfrm rot="10800000" flipH="1">
            <a:off x="2789412" y="4029522"/>
            <a:ext cx="582662" cy="971104"/>
          </a:xfrm>
          <a:prstGeom prst="line">
            <a:avLst/>
          </a:prstGeom>
          <a:noFill/>
          <a:ln w="50800" cap="flat">
            <a:solidFill>
              <a:srgbClr val="646461"/>
            </a:solidFill>
            <a:prstDash val="sysDot"/>
            <a:miter lim="800000"/>
            <a:headEnd type="none" w="med" len="med"/>
            <a:tailEnd type="arrow" w="med" len="med"/>
          </a:ln>
        </p:spPr>
        <p:txBody>
          <a:bodyPr lIns="0" tIns="0" rIns="0" bIns="0">
            <a:prstTxWarp prst="textNoShape">
              <a:avLst/>
            </a:prstTxWarp>
          </a:bodyPr>
          <a:lstStyle/>
          <a:p>
            <a:endParaRPr lang="en-US"/>
          </a:p>
        </p:txBody>
      </p:sp>
      <p:sp>
        <p:nvSpPr>
          <p:cNvPr id="79941" name="Freeform 69"/>
          <p:cNvSpPr>
            <a:spLocks/>
          </p:cNvSpPr>
          <p:nvPr/>
        </p:nvSpPr>
        <p:spPr bwMode="auto">
          <a:xfrm>
            <a:off x="2530451" y="2365252"/>
            <a:ext cx="2350740" cy="2635374"/>
          </a:xfrm>
          <a:custGeom>
            <a:avLst/>
            <a:gdLst/>
            <a:ahLst/>
            <a:cxnLst>
              <a:cxn ang="0">
                <a:pos x="20800" y="7"/>
              </a:cxn>
              <a:cxn ang="0">
                <a:pos x="4246" y="4846"/>
              </a:cxn>
              <a:cxn ang="0">
                <a:pos x="55" y="21211"/>
              </a:cxn>
            </a:cxnLst>
            <a:rect l="0" t="0" r="r" b="b"/>
            <a:pathLst>
              <a:path w="20800" h="21211">
                <a:moveTo>
                  <a:pt x="20800" y="7"/>
                </a:moveTo>
                <a:cubicBezTo>
                  <a:pt x="20800" y="7"/>
                  <a:pt x="9422" y="-389"/>
                  <a:pt x="4246" y="4846"/>
                </a:cubicBezTo>
                <a:cubicBezTo>
                  <a:pt x="-800" y="9948"/>
                  <a:pt x="55" y="21211"/>
                  <a:pt x="55" y="21211"/>
                </a:cubicBezTo>
              </a:path>
            </a:pathLst>
          </a:custGeom>
          <a:noFill/>
          <a:ln w="50800" cap="flat">
            <a:solidFill>
              <a:srgbClr val="646461"/>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79942" name="Freeform 70"/>
          <p:cNvSpPr>
            <a:spLocks/>
          </p:cNvSpPr>
          <p:nvPr/>
        </p:nvSpPr>
        <p:spPr bwMode="auto">
          <a:xfrm>
            <a:off x="2421062" y="2241352"/>
            <a:ext cx="2473523" cy="2830711"/>
          </a:xfrm>
          <a:custGeom>
            <a:avLst/>
            <a:gdLst/>
            <a:ahLst/>
            <a:cxnLst>
              <a:cxn ang="0">
                <a:pos x="20798" y="7"/>
              </a:cxn>
              <a:cxn ang="0">
                <a:pos x="4244" y="4895"/>
              </a:cxn>
              <a:cxn ang="0">
                <a:pos x="55" y="21207"/>
              </a:cxn>
            </a:cxnLst>
            <a:rect l="0" t="0" r="r" b="b"/>
            <a:pathLst>
              <a:path w="20798" h="21207">
                <a:moveTo>
                  <a:pt x="20798" y="7"/>
                </a:moveTo>
                <a:cubicBezTo>
                  <a:pt x="20798" y="7"/>
                  <a:pt x="9420" y="-393"/>
                  <a:pt x="4244" y="4895"/>
                </a:cubicBezTo>
                <a:cubicBezTo>
                  <a:pt x="-802" y="10048"/>
                  <a:pt x="55" y="21207"/>
                  <a:pt x="55" y="21207"/>
                </a:cubicBezTo>
              </a:path>
            </a:pathLst>
          </a:custGeom>
          <a:noFill/>
          <a:ln w="50800" cap="flat">
            <a:solidFill>
              <a:srgbClr val="005AE9"/>
            </a:solidFill>
            <a:prstDash val="sysDot"/>
            <a:miter lim="800000"/>
            <a:headEnd type="none" w="med" len="med"/>
            <a:tailEnd type="arrow" w="med" len="med"/>
          </a:ln>
        </p:spPr>
        <p:txBody>
          <a:bodyPr lIns="0" tIns="0" rIns="0" bIns="0">
            <a:prstTxWarp prst="textNoShape">
              <a:avLst/>
            </a:prstTxWarp>
          </a:bodyPr>
          <a:lstStyle/>
          <a:p>
            <a:endParaRPr lang="en-US"/>
          </a:p>
        </p:txBody>
      </p:sp>
      <p:grpSp>
        <p:nvGrpSpPr>
          <p:cNvPr id="9" name="Group 77"/>
          <p:cNvGrpSpPr>
            <a:grpSpLocks/>
          </p:cNvGrpSpPr>
          <p:nvPr/>
        </p:nvGrpSpPr>
        <p:grpSpPr bwMode="auto">
          <a:xfrm>
            <a:off x="6625828" y="1491258"/>
            <a:ext cx="1428750" cy="535781"/>
            <a:chOff x="0" y="0"/>
            <a:chExt cx="1280" cy="480"/>
          </a:xfrm>
        </p:grpSpPr>
        <p:grpSp>
          <p:nvGrpSpPr>
            <p:cNvPr id="10" name="Group 75"/>
            <p:cNvGrpSpPr>
              <a:grpSpLocks/>
            </p:cNvGrpSpPr>
            <p:nvPr/>
          </p:nvGrpSpPr>
          <p:grpSpPr bwMode="auto">
            <a:xfrm>
              <a:off x="560" y="96"/>
              <a:ext cx="720" cy="320"/>
              <a:chOff x="0" y="0"/>
              <a:chExt cx="720" cy="320"/>
            </a:xfrm>
          </p:grpSpPr>
          <p:sp>
            <p:nvSpPr>
              <p:cNvPr id="79943" name="Rectangle 71"/>
              <p:cNvSpPr>
                <a:spLocks/>
              </p:cNvSpPr>
              <p:nvPr/>
            </p:nvSpPr>
            <p:spPr bwMode="auto">
              <a:xfrm>
                <a:off x="200" y="200"/>
                <a:ext cx="120" cy="12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9944" name="Rectangle 72"/>
              <p:cNvSpPr>
                <a:spLocks/>
              </p:cNvSpPr>
              <p:nvPr/>
            </p:nvSpPr>
            <p:spPr bwMode="auto">
              <a:xfrm>
                <a:off x="0" y="120"/>
                <a:ext cx="120" cy="2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9945" name="Rectangle 73"/>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9946" name="Rectangle 74"/>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79948" name="Oval 76"/>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grpSp>
        <p:nvGrpSpPr>
          <p:cNvPr id="11" name="Group 80"/>
          <p:cNvGrpSpPr>
            <a:grpSpLocks/>
          </p:cNvGrpSpPr>
          <p:nvPr/>
        </p:nvGrpSpPr>
        <p:grpSpPr bwMode="auto">
          <a:xfrm>
            <a:off x="4884540" y="2080617"/>
            <a:ext cx="1436563" cy="535781"/>
            <a:chOff x="0" y="0"/>
            <a:chExt cx="1287" cy="480"/>
          </a:xfrm>
        </p:grpSpPr>
        <p:sp>
          <p:nvSpPr>
            <p:cNvPr id="79950" name="Oval 78"/>
            <p:cNvSpPr>
              <a:spLocks/>
            </p:cNvSpPr>
            <p:nvPr/>
          </p:nvSpPr>
          <p:spPr bwMode="auto">
            <a:xfrm>
              <a:off x="0" y="0"/>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79951" name="Rectangle 79"/>
            <p:cNvSpPr>
              <a:spLocks/>
            </p:cNvSpPr>
            <p:nvPr/>
          </p:nvSpPr>
          <p:spPr bwMode="auto">
            <a:xfrm>
              <a:off x="575" y="92"/>
              <a:ext cx="712" cy="24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dirty="0">
                  <a:solidFill>
                    <a:srgbClr val="620101"/>
                  </a:solidFill>
                  <a:ea typeface="Gill Sans" pitchFamily="-1" charset="0"/>
                  <a:cs typeface="Gill Sans" pitchFamily="-1" charset="0"/>
                </a:rPr>
                <a:t>W</a:t>
              </a:r>
              <a:r>
                <a:rPr lang="en-US" baseline="-6000" dirty="0">
                  <a:solidFill>
                    <a:srgbClr val="620101"/>
                  </a:solidFill>
                  <a:ea typeface="Gill Sans" pitchFamily="-1" charset="0"/>
                  <a:cs typeface="Gill Sans" pitchFamily="-1" charset="0"/>
                </a:rPr>
                <a:t>A2</a:t>
              </a:r>
              <a:r>
                <a:rPr lang="en-US" dirty="0">
                  <a:ea typeface="Gill Sans" pitchFamily="-1" charset="0"/>
                  <a:cs typeface="Gill Sans" pitchFamily="-1" charset="0"/>
                </a:rPr>
                <a:t> </a:t>
              </a:r>
              <a:r>
                <a:rPr lang="en-US" dirty="0">
                  <a:solidFill>
                    <a:srgbClr val="859D1D"/>
                  </a:solidFill>
                  <a:ea typeface="Gill Sans" pitchFamily="-1" charset="0"/>
                  <a:cs typeface="Gill Sans" pitchFamily="-1" charset="0"/>
                </a:rPr>
                <a:t>W</a:t>
              </a:r>
              <a:r>
                <a:rPr lang="en-US" baseline="-6000" dirty="0">
                  <a:solidFill>
                    <a:srgbClr val="859D1D"/>
                  </a:solidFill>
                  <a:ea typeface="Gill Sans" pitchFamily="-1" charset="0"/>
                  <a:cs typeface="Gill Sans" pitchFamily="-1" charset="0"/>
                </a:rPr>
                <a:t>B2</a:t>
              </a:r>
            </a:p>
          </p:txBody>
        </p:sp>
      </p:grpSp>
      <p:grpSp>
        <p:nvGrpSpPr>
          <p:cNvPr id="12" name="Group 96"/>
          <p:cNvGrpSpPr>
            <a:grpSpLocks/>
          </p:cNvGrpSpPr>
          <p:nvPr/>
        </p:nvGrpSpPr>
        <p:grpSpPr bwMode="auto">
          <a:xfrm>
            <a:off x="2384227" y="4964906"/>
            <a:ext cx="1375172" cy="535781"/>
            <a:chOff x="0" y="0"/>
            <a:chExt cx="1232" cy="480"/>
          </a:xfrm>
        </p:grpSpPr>
        <p:sp>
          <p:nvSpPr>
            <p:cNvPr id="79953" name="Oval 81"/>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13" name="Group 85"/>
            <p:cNvGrpSpPr>
              <a:grpSpLocks/>
            </p:cNvGrpSpPr>
            <p:nvPr/>
          </p:nvGrpSpPr>
          <p:grpSpPr bwMode="auto">
            <a:xfrm>
              <a:off x="1032" y="8"/>
              <a:ext cx="120" cy="160"/>
              <a:chOff x="0" y="0"/>
              <a:chExt cx="120" cy="160"/>
            </a:xfrm>
          </p:grpSpPr>
          <p:sp>
            <p:nvSpPr>
              <p:cNvPr id="79954" name="Rectangle 82"/>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55" name="Rectangle 83"/>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56" name="Rectangle 84"/>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4" name="Group 89"/>
            <p:cNvGrpSpPr>
              <a:grpSpLocks/>
            </p:cNvGrpSpPr>
            <p:nvPr/>
          </p:nvGrpSpPr>
          <p:grpSpPr bwMode="auto">
            <a:xfrm>
              <a:off x="680" y="8"/>
              <a:ext cx="120" cy="160"/>
              <a:chOff x="0" y="0"/>
              <a:chExt cx="120" cy="160"/>
            </a:xfrm>
          </p:grpSpPr>
          <p:sp>
            <p:nvSpPr>
              <p:cNvPr id="79958" name="Rectangle 86"/>
              <p:cNvSpPr>
                <a:spLocks/>
              </p:cNvSpPr>
              <p:nvPr/>
            </p:nvSpPr>
            <p:spPr bwMode="auto">
              <a:xfrm>
                <a:off x="0" y="0"/>
                <a:ext cx="120" cy="160"/>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59" name="Rectangle 87"/>
              <p:cNvSpPr>
                <a:spLocks/>
              </p:cNvSpPr>
              <p:nvPr/>
            </p:nvSpPr>
            <p:spPr bwMode="auto">
              <a:xfrm>
                <a:off x="0" y="42"/>
                <a:ext cx="120" cy="11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60" name="Rectangle 88"/>
              <p:cNvSpPr>
                <a:spLocks/>
              </p:cNvSpPr>
              <p:nvPr/>
            </p:nvSpPr>
            <p:spPr bwMode="auto">
              <a:xfrm>
                <a:off x="0" y="85"/>
                <a:ext cx="120" cy="3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79962" name="Rectangle 90"/>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9963" name="Rectangle 91"/>
            <p:cNvSpPr>
              <a:spLocks/>
            </p:cNvSpPr>
            <p:nvPr/>
          </p:nvSpPr>
          <p:spPr bwMode="auto">
            <a:xfrm>
              <a:off x="992" y="288"/>
              <a:ext cx="80" cy="80"/>
            </a:xfrm>
            <a:prstGeom prst="rect">
              <a:avLst/>
            </a:prstGeom>
            <a:solidFill>
              <a:srgbClr val="646461"/>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79964" name="Rectangle 92"/>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65" name="AutoShape 93"/>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66" name="AutoShape 94"/>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79967" name="Rectangle 95"/>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79969" name="AutoShape 97"/>
          <p:cNvSpPr>
            <a:spLocks/>
          </p:cNvSpPr>
          <p:nvPr/>
        </p:nvSpPr>
        <p:spPr bwMode="auto">
          <a:xfrm>
            <a:off x="6643688" y="3929063"/>
            <a:ext cx="250031" cy="223242"/>
          </a:xfrm>
          <a:custGeom>
            <a:avLst/>
            <a:gdLst>
              <a:gd name="T0" fmla="+- 0 10800 -556"/>
              <a:gd name="T1" fmla="*/ T0 w 22712"/>
              <a:gd name="T2" fmla="*/ 10800 h 23880"/>
            </a:gdLst>
            <a:ahLst/>
            <a:cxnLst>
              <a:cxn ang="0">
                <a:pos x="T1" y="T2"/>
              </a:cxn>
            </a:cxnLst>
            <a:rect l="0" t="0" r="r" b="b"/>
            <a:pathLst>
              <a:path w="22712" h="23880">
                <a:moveTo>
                  <a:pt x="11356" y="0"/>
                </a:moveTo>
                <a:lnTo>
                  <a:pt x="14693" y="7110"/>
                </a:lnTo>
                <a:lnTo>
                  <a:pt x="22156" y="8250"/>
                </a:lnTo>
                <a:lnTo>
                  <a:pt x="16756" y="13785"/>
                </a:lnTo>
                <a:lnTo>
                  <a:pt x="18031" y="21600"/>
                </a:lnTo>
                <a:lnTo>
                  <a:pt x="11356" y="17910"/>
                </a:lnTo>
                <a:lnTo>
                  <a:pt x="4681" y="21600"/>
                </a:lnTo>
                <a:lnTo>
                  <a:pt x="5956" y="13785"/>
                </a:lnTo>
                <a:lnTo>
                  <a:pt x="556" y="8250"/>
                </a:lnTo>
                <a:lnTo>
                  <a:pt x="8019" y="7110"/>
                </a:lnTo>
                <a:lnTo>
                  <a:pt x="11356" y="0"/>
                </a:lnTo>
                <a:close/>
                <a:moveTo>
                  <a:pt x="11356" y="0"/>
                </a:moveTo>
              </a:path>
            </a:pathLst>
          </a:custGeom>
          <a:solidFill>
            <a:srgbClr val="910000"/>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79970" name="Oval 98"/>
          <p:cNvSpPr>
            <a:spLocks/>
          </p:cNvSpPr>
          <p:nvPr/>
        </p:nvSpPr>
        <p:spPr bwMode="auto">
          <a:xfrm>
            <a:off x="7371457" y="4795242"/>
            <a:ext cx="133945" cy="133945"/>
          </a:xfrm>
          <a:prstGeom prst="ellipse">
            <a:avLst/>
          </a:prstGeom>
          <a:solidFill>
            <a:srgbClr val="000000"/>
          </a:solidFill>
          <a:ln w="25400" cap="flat">
            <a:noFill/>
            <a:miter lim="800000"/>
            <a:headEnd type="none" w="med" len="med"/>
            <a:tailEnd type="none" w="med" len="med"/>
          </a:ln>
        </p:spPr>
        <p:txBody>
          <a:bodyPr lIns="0" tIns="0" rIns="0" bIns="0">
            <a:prstTxWarp prst="textNoShape">
              <a:avLst/>
            </a:prstTxWarp>
          </a:bodyPr>
          <a:lstStyle/>
          <a:p>
            <a:endParaRPr lang="en-US"/>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79876"/>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79882"/>
                                        </p:tgtEl>
                                        <p:attrNameLst>
                                          <p:attrName>style.visibility</p:attrName>
                                        </p:attrNameLst>
                                      </p:cBhvr>
                                      <p:to>
                                        <p:strVal val="visible"/>
                                      </p:to>
                                    </p:set>
                                  </p:childTnLst>
                                </p:cTn>
                              </p:par>
                            </p:childTnLst>
                          </p:cTn>
                        </p:par>
                        <p:par>
                          <p:cTn id="10" fill="hold">
                            <p:stCondLst>
                              <p:cond delay="1000"/>
                            </p:stCondLst>
                            <p:childTnLst>
                              <p:par>
                                <p:cTn id="11" presetID="0" presetClass="entr" presetSubtype="0" fill="hold" grpId="0" nodeType="afterEffect">
                                  <p:stCondLst>
                                    <p:cond delay="0"/>
                                  </p:stCondLst>
                                  <p:childTnLst>
                                    <p:set>
                                      <p:cBhvr>
                                        <p:cTn id="12" dur="1" fill="hold">
                                          <p:stCondLst>
                                            <p:cond delay="499"/>
                                          </p:stCondLst>
                                        </p:cTn>
                                        <p:tgtEl>
                                          <p:spTgt spid="798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entr" presetSubtype="0" fill="hold" grpId="0" nodeType="clickEffect">
                                  <p:stCondLst>
                                    <p:cond delay="0"/>
                                  </p:stCondLst>
                                  <p:childTnLst>
                                    <p:set>
                                      <p:cBhvr>
                                        <p:cTn id="16" dur="1" fill="hold">
                                          <p:stCondLst>
                                            <p:cond delay="499"/>
                                          </p:stCondLst>
                                        </p:cTn>
                                        <p:tgtEl>
                                          <p:spTgt spid="798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entr" presetSubtype="0" fill="hold" grpId="0" nodeType="clickEffect">
                                  <p:stCondLst>
                                    <p:cond delay="0"/>
                                  </p:stCondLst>
                                  <p:childTnLst>
                                    <p:set>
                                      <p:cBhvr>
                                        <p:cTn id="20" dur="1" fill="hold">
                                          <p:stCondLst>
                                            <p:cond delay="499"/>
                                          </p:stCondLst>
                                        </p:cTn>
                                        <p:tgtEl>
                                          <p:spTgt spid="79878"/>
                                        </p:tgtEl>
                                        <p:attrNameLst>
                                          <p:attrName>style.visibility</p:attrName>
                                        </p:attrNameLst>
                                      </p:cBhvr>
                                      <p:to>
                                        <p:strVal val="visible"/>
                                      </p:to>
                                    </p:set>
                                  </p:childTnLst>
                                </p:cTn>
                              </p:par>
                            </p:childTnLst>
                          </p:cTn>
                        </p:par>
                        <p:par>
                          <p:cTn id="21" fill="hold">
                            <p:stCondLst>
                              <p:cond delay="500"/>
                            </p:stCondLst>
                            <p:childTnLst>
                              <p:par>
                                <p:cTn id="22" presetID="0" presetClass="entr" presetSubtype="0" fill="hold" grpId="0" nodeType="afterEffect">
                                  <p:stCondLst>
                                    <p:cond delay="0"/>
                                  </p:stCondLst>
                                  <p:childTnLst>
                                    <p:set>
                                      <p:cBhvr>
                                        <p:cTn id="23" dur="1" fill="hold">
                                          <p:stCondLst>
                                            <p:cond delay="499"/>
                                          </p:stCondLst>
                                        </p:cTn>
                                        <p:tgtEl>
                                          <p:spTgt spid="79890"/>
                                        </p:tgtEl>
                                        <p:attrNameLst>
                                          <p:attrName>style.visibility</p:attrName>
                                        </p:attrNameLst>
                                      </p:cBhvr>
                                      <p:to>
                                        <p:strVal val="visible"/>
                                      </p:to>
                                    </p:set>
                                  </p:childTnLst>
                                </p:cTn>
                              </p:par>
                            </p:childTnLst>
                          </p:cTn>
                        </p:par>
                        <p:par>
                          <p:cTn id="24" fill="hold">
                            <p:stCondLst>
                              <p:cond delay="1000"/>
                            </p:stCondLst>
                            <p:childTnLst>
                              <p:par>
                                <p:cTn id="25" presetID="0" presetClass="entr" presetSubtype="0" fill="hold" grpId="0" nodeType="afterEffect">
                                  <p:stCondLst>
                                    <p:cond delay="0"/>
                                  </p:stCondLst>
                                  <p:childTnLst>
                                    <p:set>
                                      <p:cBhvr>
                                        <p:cTn id="26" dur="1" fill="hold">
                                          <p:stCondLst>
                                            <p:cond delay="499"/>
                                          </p:stCondLst>
                                        </p:cTn>
                                        <p:tgtEl>
                                          <p:spTgt spid="79891"/>
                                        </p:tgtEl>
                                        <p:attrNameLst>
                                          <p:attrName>style.visibility</p:attrName>
                                        </p:attrNameLst>
                                      </p:cBhvr>
                                      <p:to>
                                        <p:strVal val="visible"/>
                                      </p:to>
                                    </p:set>
                                  </p:childTnLst>
                                </p:cTn>
                              </p:par>
                            </p:childTnLst>
                          </p:cTn>
                        </p:par>
                        <p:par>
                          <p:cTn id="27" fill="hold">
                            <p:stCondLst>
                              <p:cond delay="1500"/>
                            </p:stCondLst>
                            <p:childTnLst>
                              <p:par>
                                <p:cTn id="28" presetID="0" presetClass="entr" presetSubtype="0" fill="hold" grpId="0" nodeType="afterEffect">
                                  <p:stCondLst>
                                    <p:cond delay="0"/>
                                  </p:stCondLst>
                                  <p:childTnLst>
                                    <p:set>
                                      <p:cBhvr>
                                        <p:cTn id="29" dur="1" fill="hold">
                                          <p:stCondLst>
                                            <p:cond delay="499"/>
                                          </p:stCondLst>
                                        </p:cTn>
                                        <p:tgtEl>
                                          <p:spTgt spid="79892"/>
                                        </p:tgtEl>
                                        <p:attrNameLst>
                                          <p:attrName>style.visibility</p:attrName>
                                        </p:attrNameLst>
                                      </p:cBhvr>
                                      <p:to>
                                        <p:strVal val="visible"/>
                                      </p:to>
                                    </p:set>
                                  </p:childTnLst>
                                </p:cTn>
                              </p:par>
                            </p:childTnLst>
                          </p:cTn>
                        </p:par>
                        <p:par>
                          <p:cTn id="30" fill="hold">
                            <p:stCondLst>
                              <p:cond delay="2000"/>
                            </p:stCondLst>
                            <p:childTnLst>
                              <p:par>
                                <p:cTn id="31" presetID="0" presetClass="entr" presetSubtype="0" fill="hold" grpId="0" nodeType="afterEffect">
                                  <p:stCondLst>
                                    <p:cond delay="0"/>
                                  </p:stCondLst>
                                  <p:childTnLst>
                                    <p:set>
                                      <p:cBhvr>
                                        <p:cTn id="32" dur="1" fill="hold">
                                          <p:stCondLst>
                                            <p:cond delay="499"/>
                                          </p:stCondLst>
                                        </p:cTn>
                                        <p:tgtEl>
                                          <p:spTgt spid="79881"/>
                                        </p:tgtEl>
                                        <p:attrNameLst>
                                          <p:attrName>style.visibility</p:attrName>
                                        </p:attrNameLst>
                                      </p:cBhvr>
                                      <p:to>
                                        <p:strVal val="visible"/>
                                      </p:to>
                                    </p:set>
                                  </p:childTnLst>
                                </p:cTn>
                              </p:par>
                            </p:childTnLst>
                          </p:cTn>
                        </p:par>
                        <p:par>
                          <p:cTn id="33" fill="hold">
                            <p:stCondLst>
                              <p:cond delay="2500"/>
                            </p:stCondLst>
                            <p:childTnLst>
                              <p:par>
                                <p:cTn id="34" presetID="0" presetClass="entr" presetSubtype="0" fill="hold" grpId="0" nodeType="afterEffect">
                                  <p:stCondLst>
                                    <p:cond delay="0"/>
                                  </p:stCondLst>
                                  <p:childTnLst>
                                    <p:set>
                                      <p:cBhvr>
                                        <p:cTn id="35" dur="1" fill="hold">
                                          <p:stCondLst>
                                            <p:cond delay="499"/>
                                          </p:stCondLst>
                                        </p:cTn>
                                        <p:tgtEl>
                                          <p:spTgt spid="79893"/>
                                        </p:tgtEl>
                                        <p:attrNameLst>
                                          <p:attrName>style.visibility</p:attrName>
                                        </p:attrNameLst>
                                      </p:cBhvr>
                                      <p:to>
                                        <p:strVal val="visible"/>
                                      </p:to>
                                    </p:set>
                                  </p:childTnLst>
                                </p:cTn>
                              </p:par>
                            </p:childTnLst>
                          </p:cTn>
                        </p:par>
                        <p:par>
                          <p:cTn id="36" fill="hold">
                            <p:stCondLst>
                              <p:cond delay="3000"/>
                            </p:stCondLst>
                            <p:childTnLst>
                              <p:par>
                                <p:cTn id="37" presetID="0" presetClass="entr" presetSubtype="0" fill="hold" grpId="0" nodeType="afterEffect">
                                  <p:stCondLst>
                                    <p:cond delay="0"/>
                                  </p:stCondLst>
                                  <p:childTnLst>
                                    <p:set>
                                      <p:cBhvr>
                                        <p:cTn id="38" dur="1" fill="hold">
                                          <p:stCondLst>
                                            <p:cond delay="499"/>
                                          </p:stCondLst>
                                        </p:cTn>
                                        <p:tgtEl>
                                          <p:spTgt spid="79894"/>
                                        </p:tgtEl>
                                        <p:attrNameLst>
                                          <p:attrName>style.visibility</p:attrName>
                                        </p:attrNameLst>
                                      </p:cBhvr>
                                      <p:to>
                                        <p:strVal val="visible"/>
                                      </p:to>
                                    </p:set>
                                  </p:childTnLst>
                                </p:cTn>
                              </p:par>
                            </p:childTnLst>
                          </p:cTn>
                        </p:par>
                        <p:par>
                          <p:cTn id="39" fill="hold">
                            <p:stCondLst>
                              <p:cond delay="3500"/>
                            </p:stCondLst>
                            <p:childTnLst>
                              <p:par>
                                <p:cTn id="40" presetID="0" presetClass="entr" presetSubtype="0" fill="hold" grpId="0" nodeType="afterEffect">
                                  <p:stCondLst>
                                    <p:cond delay="0"/>
                                  </p:stCondLst>
                                  <p:childTnLst>
                                    <p:set>
                                      <p:cBhvr>
                                        <p:cTn id="41" dur="1" fill="hold">
                                          <p:stCondLst>
                                            <p:cond delay="499"/>
                                          </p:stCondLst>
                                        </p:cTn>
                                        <p:tgtEl>
                                          <p:spTgt spid="798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0" presetClass="entr" presetSubtype="0" fill="hold" nodeType="clickEffect">
                                  <p:stCondLst>
                                    <p:cond delay="0"/>
                                  </p:stCondLst>
                                  <p:childTnLst>
                                    <p:set>
                                      <p:cBhvr>
                                        <p:cTn id="45" dur="1" fill="hold">
                                          <p:stCondLst>
                                            <p:cond delay="499"/>
                                          </p:stCondLst>
                                        </p:cTn>
                                        <p:tgtEl>
                                          <p:spTgt spid="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0" presetClass="entr" presetSubtype="0" fill="hold" grpId="0" nodeType="clickEffect">
                                  <p:stCondLst>
                                    <p:cond delay="0"/>
                                  </p:stCondLst>
                                  <p:childTnLst>
                                    <p:set>
                                      <p:cBhvr>
                                        <p:cTn id="49" dur="1" fill="hold">
                                          <p:stCondLst>
                                            <p:cond delay="499"/>
                                          </p:stCondLst>
                                        </p:cTn>
                                        <p:tgtEl>
                                          <p:spTgt spid="799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0" presetClass="entr" presetSubtype="0" fill="hold" grpId="0" nodeType="clickEffect">
                                  <p:stCondLst>
                                    <p:cond delay="0"/>
                                  </p:stCondLst>
                                  <p:childTnLst>
                                    <p:set>
                                      <p:cBhvr>
                                        <p:cTn id="53" dur="1" fill="hold">
                                          <p:stCondLst>
                                            <p:cond delay="499"/>
                                          </p:stCondLst>
                                        </p:cTn>
                                        <p:tgtEl>
                                          <p:spTgt spid="7996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0" presetClass="entr" presetSubtype="0" fill="hold" grpId="0" nodeType="clickEffect">
                                  <p:stCondLst>
                                    <p:cond delay="0"/>
                                  </p:stCondLst>
                                  <p:childTnLst>
                                    <p:set>
                                      <p:cBhvr>
                                        <p:cTn id="57" dur="1" fill="hold">
                                          <p:stCondLst>
                                            <p:cond delay="499"/>
                                          </p:stCondLst>
                                        </p:cTn>
                                        <p:tgtEl>
                                          <p:spTgt spid="79932"/>
                                        </p:tgtEl>
                                        <p:attrNameLst>
                                          <p:attrName>style.visibility</p:attrName>
                                        </p:attrNameLst>
                                      </p:cBhvr>
                                      <p:to>
                                        <p:strVal val="visible"/>
                                      </p:to>
                                    </p:set>
                                  </p:childTnLst>
                                </p:cTn>
                              </p:par>
                            </p:childTnLst>
                          </p:cTn>
                        </p:par>
                        <p:par>
                          <p:cTn id="58" fill="hold">
                            <p:stCondLst>
                              <p:cond delay="500"/>
                            </p:stCondLst>
                            <p:childTnLst>
                              <p:par>
                                <p:cTn id="59" presetID="0" presetClass="entr" presetSubtype="0" fill="hold" nodeType="afterEffect">
                                  <p:stCondLst>
                                    <p:cond delay="0"/>
                                  </p:stCondLst>
                                  <p:childTnLst>
                                    <p:set>
                                      <p:cBhvr>
                                        <p:cTn id="60" dur="1" fill="hold">
                                          <p:stCondLst>
                                            <p:cond delay="499"/>
                                          </p:stCondLst>
                                        </p:cTn>
                                        <p:tgtEl>
                                          <p:spTgt spid="8"/>
                                        </p:tgtEl>
                                        <p:attrNameLst>
                                          <p:attrName>style.visibility</p:attrName>
                                        </p:attrNameLst>
                                      </p:cBhvr>
                                      <p:to>
                                        <p:strVal val="visible"/>
                                      </p:to>
                                    </p:set>
                                  </p:childTnLst>
                                </p:cTn>
                              </p:par>
                            </p:childTnLst>
                          </p:cTn>
                        </p:par>
                        <p:par>
                          <p:cTn id="61" fill="hold">
                            <p:stCondLst>
                              <p:cond delay="1000"/>
                            </p:stCondLst>
                            <p:childTnLst>
                              <p:par>
                                <p:cTn id="62" presetID="0" presetClass="entr" presetSubtype="0" fill="hold" grpId="0" nodeType="afterEffect">
                                  <p:stCondLst>
                                    <p:cond delay="0"/>
                                  </p:stCondLst>
                                  <p:childTnLst>
                                    <p:set>
                                      <p:cBhvr>
                                        <p:cTn id="63" dur="1" fill="hold">
                                          <p:stCondLst>
                                            <p:cond delay="499"/>
                                          </p:stCondLst>
                                        </p:cTn>
                                        <p:tgtEl>
                                          <p:spTgt spid="7990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0" presetClass="entr" presetSubtype="0" fill="hold" nodeType="clickEffect">
                                  <p:stCondLst>
                                    <p:cond delay="0"/>
                                  </p:stCondLst>
                                  <p:childTnLst>
                                    <p:set>
                                      <p:cBhvr>
                                        <p:cTn id="67" dur="1" fill="hold">
                                          <p:stCondLst>
                                            <p:cond delay="499"/>
                                          </p:stCondLst>
                                        </p:cTn>
                                        <p:tgtEl>
                                          <p:spTgt spid="4"/>
                                        </p:tgtEl>
                                        <p:attrNameLst>
                                          <p:attrName>style.visibility</p:attrName>
                                        </p:attrNameLst>
                                      </p:cBhvr>
                                      <p:to>
                                        <p:strVal val="visible"/>
                                      </p:to>
                                    </p:set>
                                  </p:childTnLst>
                                </p:cTn>
                              </p:par>
                            </p:childTnLst>
                          </p:cTn>
                        </p:par>
                        <p:par>
                          <p:cTn id="68" fill="hold">
                            <p:stCondLst>
                              <p:cond delay="500"/>
                            </p:stCondLst>
                            <p:childTnLst>
                              <p:par>
                                <p:cTn id="69" presetID="0" presetClass="entr" presetSubtype="0" fill="hold" grpId="0" nodeType="afterEffect">
                                  <p:stCondLst>
                                    <p:cond delay="0"/>
                                  </p:stCondLst>
                                  <p:childTnLst>
                                    <p:set>
                                      <p:cBhvr>
                                        <p:cTn id="70" dur="1" fill="hold">
                                          <p:stCondLst>
                                            <p:cond delay="499"/>
                                          </p:stCondLst>
                                        </p:cTn>
                                        <p:tgtEl>
                                          <p:spTgt spid="79942"/>
                                        </p:tgtEl>
                                        <p:attrNameLst>
                                          <p:attrName>style.visibility</p:attrName>
                                        </p:attrNameLst>
                                      </p:cBhvr>
                                      <p:to>
                                        <p:strVal val="visible"/>
                                      </p:to>
                                    </p:set>
                                  </p:childTnLst>
                                </p:cTn>
                              </p:par>
                            </p:childTnLst>
                          </p:cTn>
                        </p:par>
                        <p:par>
                          <p:cTn id="71" fill="hold">
                            <p:stCondLst>
                              <p:cond delay="1000"/>
                            </p:stCondLst>
                            <p:childTnLst>
                              <p:par>
                                <p:cTn id="72" presetID="0" presetClass="entr" presetSubtype="0" fill="hold" nodeType="afterEffect">
                                  <p:stCondLst>
                                    <p:cond delay="0"/>
                                  </p:stCondLst>
                                  <p:childTnLst>
                                    <p:set>
                                      <p:cBhvr>
                                        <p:cTn id="73" dur="1" fill="hold">
                                          <p:stCondLst>
                                            <p:cond delay="499"/>
                                          </p:stCondLst>
                                        </p:cTn>
                                        <p:tgtEl>
                                          <p:spTgt spid="7991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0" presetClass="entr" presetSubtype="0" fill="hold" grpId="0" nodeType="clickEffect">
                                  <p:stCondLst>
                                    <p:cond delay="0"/>
                                  </p:stCondLst>
                                  <p:childTnLst>
                                    <p:set>
                                      <p:cBhvr>
                                        <p:cTn id="77" dur="1" fill="hold">
                                          <p:stCondLst>
                                            <p:cond delay="499"/>
                                          </p:stCondLst>
                                        </p:cTn>
                                        <p:tgtEl>
                                          <p:spTgt spid="79940"/>
                                        </p:tgtEl>
                                        <p:attrNameLst>
                                          <p:attrName>style.visibility</p:attrName>
                                        </p:attrNameLst>
                                      </p:cBhvr>
                                      <p:to>
                                        <p:strVal val="visible"/>
                                      </p:to>
                                    </p:set>
                                  </p:childTnLst>
                                </p:cTn>
                              </p:par>
                            </p:childTnLst>
                          </p:cTn>
                        </p:par>
                        <p:par>
                          <p:cTn id="78" fill="hold">
                            <p:stCondLst>
                              <p:cond delay="500"/>
                            </p:stCondLst>
                            <p:childTnLst>
                              <p:par>
                                <p:cTn id="79" presetID="0" presetClass="entr" presetSubtype="0" fill="hold" grpId="0" nodeType="afterEffect">
                                  <p:stCondLst>
                                    <p:cond delay="0"/>
                                  </p:stCondLst>
                                  <p:childTnLst>
                                    <p:set>
                                      <p:cBhvr>
                                        <p:cTn id="80" dur="1" fill="hold">
                                          <p:stCondLst>
                                            <p:cond delay="499"/>
                                          </p:stCondLst>
                                        </p:cTn>
                                        <p:tgtEl>
                                          <p:spTgt spid="79939"/>
                                        </p:tgtEl>
                                        <p:attrNameLst>
                                          <p:attrName>style.visibility</p:attrName>
                                        </p:attrNameLst>
                                      </p:cBhvr>
                                      <p:to>
                                        <p:strVal val="visible"/>
                                      </p:to>
                                    </p:set>
                                  </p:childTnLst>
                                </p:cTn>
                              </p:par>
                            </p:childTnLst>
                          </p:cTn>
                        </p:par>
                        <p:par>
                          <p:cTn id="81" fill="hold">
                            <p:stCondLst>
                              <p:cond delay="1000"/>
                            </p:stCondLst>
                            <p:childTnLst>
                              <p:par>
                                <p:cTn id="82" presetID="0" presetClass="entr" presetSubtype="0" fill="hold" nodeType="afterEffect">
                                  <p:stCondLst>
                                    <p:cond delay="0"/>
                                  </p:stCondLst>
                                  <p:childTnLst>
                                    <p:set>
                                      <p:cBhvr>
                                        <p:cTn id="83" dur="1" fill="hold">
                                          <p:stCondLst>
                                            <p:cond delay="499"/>
                                          </p:stCondLst>
                                        </p:cTn>
                                        <p:tgtEl>
                                          <p:spTgt spid="7991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0" presetClass="entr" presetSubtype="0" fill="hold" grpId="0" nodeType="clickEffect">
                                  <p:stCondLst>
                                    <p:cond delay="0"/>
                                  </p:stCondLst>
                                  <p:childTnLst>
                                    <p:set>
                                      <p:cBhvr>
                                        <p:cTn id="87" dur="1" fill="hold">
                                          <p:stCondLst>
                                            <p:cond delay="499"/>
                                          </p:stCondLst>
                                        </p:cTn>
                                        <p:tgtEl>
                                          <p:spTgt spid="79941"/>
                                        </p:tgtEl>
                                        <p:attrNameLst>
                                          <p:attrName>style.visibility</p:attrName>
                                        </p:attrNameLst>
                                      </p:cBhvr>
                                      <p:to>
                                        <p:strVal val="visible"/>
                                      </p:to>
                                    </p:set>
                                  </p:childTnLst>
                                </p:cTn>
                              </p:par>
                            </p:childTnLst>
                          </p:cTn>
                        </p:par>
                        <p:par>
                          <p:cTn id="88" fill="hold">
                            <p:stCondLst>
                              <p:cond delay="500"/>
                            </p:stCondLst>
                            <p:childTnLst>
                              <p:par>
                                <p:cTn id="89" presetID="18" presetClass="entr" presetSubtype="9" fill="hold" nodeType="after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strips(upLeft)">
                                      <p:cBhvr>
                                        <p:cTn id="91" dur="500"/>
                                        <p:tgtEl>
                                          <p:spTgt spid="6"/>
                                        </p:tgtEl>
                                      </p:cBhvr>
                                    </p:animEffect>
                                  </p:childTnLst>
                                </p:cTn>
                              </p:par>
                            </p:childTnLst>
                          </p:cTn>
                        </p:par>
                      </p:childTnLst>
                    </p:cTn>
                  </p:par>
                  <p:par>
                    <p:cTn id="92" fill="hold">
                      <p:stCondLst>
                        <p:cond delay="indefinite"/>
                      </p:stCondLst>
                      <p:childTnLst>
                        <p:par>
                          <p:cTn id="93" fill="hold">
                            <p:stCondLst>
                              <p:cond delay="0"/>
                            </p:stCondLst>
                            <p:childTnLst>
                              <p:par>
                                <p:cTn id="94" presetID="23" presetClass="entr" presetSubtype="16" fill="hold" grpId="0" nodeType="clickEffect">
                                  <p:stCondLst>
                                    <p:cond delay="0"/>
                                  </p:stCondLst>
                                  <p:childTnLst>
                                    <p:set>
                                      <p:cBhvr>
                                        <p:cTn id="95" dur="1" fill="hold">
                                          <p:stCondLst>
                                            <p:cond delay="0"/>
                                          </p:stCondLst>
                                        </p:cTn>
                                        <p:tgtEl>
                                          <p:spTgt spid="79901"/>
                                        </p:tgtEl>
                                        <p:attrNameLst>
                                          <p:attrName>style.visibility</p:attrName>
                                        </p:attrNameLst>
                                      </p:cBhvr>
                                      <p:to>
                                        <p:strVal val="visible"/>
                                      </p:to>
                                    </p:set>
                                    <p:anim calcmode="lin" valueType="num">
                                      <p:cBhvr>
                                        <p:cTn id="96" dur="500" fill="hold"/>
                                        <p:tgtEl>
                                          <p:spTgt spid="79901"/>
                                        </p:tgtEl>
                                        <p:attrNameLst>
                                          <p:attrName>ppt_w</p:attrName>
                                        </p:attrNameLst>
                                      </p:cBhvr>
                                      <p:tavLst>
                                        <p:tav tm="0">
                                          <p:val>
                                            <p:fltVal val="0"/>
                                          </p:val>
                                        </p:tav>
                                        <p:tav tm="100000">
                                          <p:val>
                                            <p:strVal val="#ppt_w"/>
                                          </p:val>
                                        </p:tav>
                                      </p:tavLst>
                                    </p:anim>
                                    <p:anim calcmode="lin" valueType="num">
                                      <p:cBhvr>
                                        <p:cTn id="97" dur="500" fill="hold"/>
                                        <p:tgtEl>
                                          <p:spTgt spid="79901"/>
                                        </p:tgtEl>
                                        <p:attrNameLst>
                                          <p:attrName>ppt_h</p:attrName>
                                        </p:attrNameLst>
                                      </p:cBhvr>
                                      <p:tavLst>
                                        <p:tav tm="0">
                                          <p:val>
                                            <p:fltVal val="0"/>
                                          </p:val>
                                        </p:tav>
                                        <p:tav tm="100000">
                                          <p:val>
                                            <p:strVal val="#ppt_h"/>
                                          </p:val>
                                        </p:tav>
                                      </p:tavLst>
                                    </p:anim>
                                  </p:childTnLst>
                                </p:cTn>
                              </p:par>
                            </p:childTnLst>
                          </p:cTn>
                        </p:par>
                        <p:par>
                          <p:cTn id="98" fill="hold">
                            <p:stCondLst>
                              <p:cond delay="500"/>
                            </p:stCondLst>
                            <p:childTnLst>
                              <p:par>
                                <p:cTn id="99" presetID="23" presetClass="exit" presetSubtype="32" fill="hold" grpId="1" nodeType="afterEffect">
                                  <p:stCondLst>
                                    <p:cond delay="0"/>
                                  </p:stCondLst>
                                  <p:childTnLst>
                                    <p:anim calcmode="lin" valueType="num">
                                      <p:cBhvr>
                                        <p:cTn id="100" dur="500"/>
                                        <p:tgtEl>
                                          <p:spTgt spid="79939"/>
                                        </p:tgtEl>
                                        <p:attrNameLst>
                                          <p:attrName>ppt_w</p:attrName>
                                        </p:attrNameLst>
                                      </p:cBhvr>
                                      <p:tavLst>
                                        <p:tav tm="0">
                                          <p:val>
                                            <p:strVal val="ppt_w"/>
                                          </p:val>
                                        </p:tav>
                                        <p:tav tm="100000">
                                          <p:val>
                                            <p:fltVal val="0"/>
                                          </p:val>
                                        </p:tav>
                                      </p:tavLst>
                                    </p:anim>
                                    <p:anim calcmode="lin" valueType="num">
                                      <p:cBhvr>
                                        <p:cTn id="101" dur="500"/>
                                        <p:tgtEl>
                                          <p:spTgt spid="79939"/>
                                        </p:tgtEl>
                                        <p:attrNameLst>
                                          <p:attrName>ppt_h</p:attrName>
                                        </p:attrNameLst>
                                      </p:cBhvr>
                                      <p:tavLst>
                                        <p:tav tm="0">
                                          <p:val>
                                            <p:strVal val="ppt_h"/>
                                          </p:val>
                                        </p:tav>
                                        <p:tav tm="100000">
                                          <p:val>
                                            <p:fltVal val="0"/>
                                          </p:val>
                                        </p:tav>
                                      </p:tavLst>
                                    </p:anim>
                                    <p:set>
                                      <p:cBhvr>
                                        <p:cTn id="102" dur="1" fill="hold">
                                          <p:stCondLst>
                                            <p:cond delay="499"/>
                                          </p:stCondLst>
                                        </p:cTn>
                                        <p:tgtEl>
                                          <p:spTgt spid="79939"/>
                                        </p:tgtEl>
                                        <p:attrNameLst>
                                          <p:attrName>style.visibility</p:attrName>
                                        </p:attrNameLst>
                                      </p:cBhvr>
                                      <p:to>
                                        <p:strVal val="hidden"/>
                                      </p:to>
                                    </p:set>
                                  </p:childTnLst>
                                </p:cTn>
                              </p:par>
                            </p:childTnLst>
                          </p:cTn>
                        </p:par>
                        <p:par>
                          <p:cTn id="103" fill="hold">
                            <p:stCondLst>
                              <p:cond delay="1000"/>
                            </p:stCondLst>
                            <p:childTnLst>
                              <p:par>
                                <p:cTn id="104" presetID="23" presetClass="exit" presetSubtype="32" fill="hold" grpId="1" nodeType="afterEffect">
                                  <p:stCondLst>
                                    <p:cond delay="0"/>
                                  </p:stCondLst>
                                  <p:childTnLst>
                                    <p:anim calcmode="lin" valueType="num">
                                      <p:cBhvr>
                                        <p:cTn id="105" dur="500"/>
                                        <p:tgtEl>
                                          <p:spTgt spid="79940"/>
                                        </p:tgtEl>
                                        <p:attrNameLst>
                                          <p:attrName>ppt_w</p:attrName>
                                        </p:attrNameLst>
                                      </p:cBhvr>
                                      <p:tavLst>
                                        <p:tav tm="0">
                                          <p:val>
                                            <p:strVal val="ppt_w"/>
                                          </p:val>
                                        </p:tav>
                                        <p:tav tm="100000">
                                          <p:val>
                                            <p:fltVal val="0"/>
                                          </p:val>
                                        </p:tav>
                                      </p:tavLst>
                                    </p:anim>
                                    <p:anim calcmode="lin" valueType="num">
                                      <p:cBhvr>
                                        <p:cTn id="106" dur="500"/>
                                        <p:tgtEl>
                                          <p:spTgt spid="79940"/>
                                        </p:tgtEl>
                                        <p:attrNameLst>
                                          <p:attrName>ppt_h</p:attrName>
                                        </p:attrNameLst>
                                      </p:cBhvr>
                                      <p:tavLst>
                                        <p:tav tm="0">
                                          <p:val>
                                            <p:strVal val="ppt_h"/>
                                          </p:val>
                                        </p:tav>
                                        <p:tav tm="100000">
                                          <p:val>
                                            <p:fltVal val="0"/>
                                          </p:val>
                                        </p:tav>
                                      </p:tavLst>
                                    </p:anim>
                                    <p:set>
                                      <p:cBhvr>
                                        <p:cTn id="107" dur="1" fill="hold">
                                          <p:stCondLst>
                                            <p:cond delay="499"/>
                                          </p:stCondLst>
                                        </p:cTn>
                                        <p:tgtEl>
                                          <p:spTgt spid="79940"/>
                                        </p:tgtEl>
                                        <p:attrNameLst>
                                          <p:attrName>style.visibility</p:attrName>
                                        </p:attrNameLst>
                                      </p:cBhvr>
                                      <p:to>
                                        <p:strVal val="hidden"/>
                                      </p:to>
                                    </p:set>
                                  </p:childTnLst>
                                </p:cTn>
                              </p:par>
                            </p:childTnLst>
                          </p:cTn>
                        </p:par>
                        <p:par>
                          <p:cTn id="108" fill="hold">
                            <p:stCondLst>
                              <p:cond delay="1500"/>
                            </p:stCondLst>
                            <p:childTnLst>
                              <p:par>
                                <p:cTn id="109" presetID="23" presetClass="exit" presetSubtype="32" fill="hold" grpId="1" nodeType="afterEffect">
                                  <p:stCondLst>
                                    <p:cond delay="0"/>
                                  </p:stCondLst>
                                  <p:childTnLst>
                                    <p:anim calcmode="lin" valueType="num">
                                      <p:cBhvr>
                                        <p:cTn id="110" dur="500"/>
                                        <p:tgtEl>
                                          <p:spTgt spid="79941"/>
                                        </p:tgtEl>
                                        <p:attrNameLst>
                                          <p:attrName>ppt_w</p:attrName>
                                        </p:attrNameLst>
                                      </p:cBhvr>
                                      <p:tavLst>
                                        <p:tav tm="0">
                                          <p:val>
                                            <p:strVal val="ppt_w"/>
                                          </p:val>
                                        </p:tav>
                                        <p:tav tm="100000">
                                          <p:val>
                                            <p:fltVal val="0"/>
                                          </p:val>
                                        </p:tav>
                                      </p:tavLst>
                                    </p:anim>
                                    <p:anim calcmode="lin" valueType="num">
                                      <p:cBhvr>
                                        <p:cTn id="111" dur="500"/>
                                        <p:tgtEl>
                                          <p:spTgt spid="79941"/>
                                        </p:tgtEl>
                                        <p:attrNameLst>
                                          <p:attrName>ppt_h</p:attrName>
                                        </p:attrNameLst>
                                      </p:cBhvr>
                                      <p:tavLst>
                                        <p:tav tm="0">
                                          <p:val>
                                            <p:strVal val="ppt_h"/>
                                          </p:val>
                                        </p:tav>
                                        <p:tav tm="100000">
                                          <p:val>
                                            <p:fltVal val="0"/>
                                          </p:val>
                                        </p:tav>
                                      </p:tavLst>
                                    </p:anim>
                                    <p:set>
                                      <p:cBhvr>
                                        <p:cTn id="112" dur="1" fill="hold">
                                          <p:stCondLst>
                                            <p:cond delay="499"/>
                                          </p:stCondLst>
                                        </p:cTn>
                                        <p:tgtEl>
                                          <p:spTgt spid="79941"/>
                                        </p:tgtEl>
                                        <p:attrNameLst>
                                          <p:attrName>style.visibility</p:attrName>
                                        </p:attrNameLst>
                                      </p:cBhvr>
                                      <p:to>
                                        <p:strVal val="hidden"/>
                                      </p:to>
                                    </p:set>
                                  </p:childTnLst>
                                </p:cTn>
                              </p:par>
                            </p:childTnLst>
                          </p:cTn>
                        </p:par>
                        <p:par>
                          <p:cTn id="113" fill="hold">
                            <p:stCondLst>
                              <p:cond delay="2000"/>
                            </p:stCondLst>
                            <p:childTnLst>
                              <p:par>
                                <p:cTn id="114" presetID="23" presetClass="exit" presetSubtype="32" fill="hold" grpId="1" nodeType="afterEffect">
                                  <p:stCondLst>
                                    <p:cond delay="0"/>
                                  </p:stCondLst>
                                  <p:childTnLst>
                                    <p:anim calcmode="lin" valueType="num">
                                      <p:cBhvr>
                                        <p:cTn id="115" dur="500"/>
                                        <p:tgtEl>
                                          <p:spTgt spid="79942"/>
                                        </p:tgtEl>
                                        <p:attrNameLst>
                                          <p:attrName>ppt_w</p:attrName>
                                        </p:attrNameLst>
                                      </p:cBhvr>
                                      <p:tavLst>
                                        <p:tav tm="0">
                                          <p:val>
                                            <p:strVal val="ppt_w"/>
                                          </p:val>
                                        </p:tav>
                                        <p:tav tm="100000">
                                          <p:val>
                                            <p:fltVal val="0"/>
                                          </p:val>
                                        </p:tav>
                                      </p:tavLst>
                                    </p:anim>
                                    <p:anim calcmode="lin" valueType="num">
                                      <p:cBhvr>
                                        <p:cTn id="116" dur="500"/>
                                        <p:tgtEl>
                                          <p:spTgt spid="79942"/>
                                        </p:tgtEl>
                                        <p:attrNameLst>
                                          <p:attrName>ppt_h</p:attrName>
                                        </p:attrNameLst>
                                      </p:cBhvr>
                                      <p:tavLst>
                                        <p:tav tm="0">
                                          <p:val>
                                            <p:strVal val="ppt_h"/>
                                          </p:val>
                                        </p:tav>
                                        <p:tav tm="100000">
                                          <p:val>
                                            <p:fltVal val="0"/>
                                          </p:val>
                                        </p:tav>
                                      </p:tavLst>
                                    </p:anim>
                                    <p:set>
                                      <p:cBhvr>
                                        <p:cTn id="117" dur="1" fill="hold">
                                          <p:stCondLst>
                                            <p:cond delay="499"/>
                                          </p:stCondLst>
                                        </p:cTn>
                                        <p:tgtEl>
                                          <p:spTgt spid="79942"/>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3" presetClass="entr" presetSubtype="16" fill="hold" grpId="0" nodeType="clickEffect">
                                  <p:stCondLst>
                                    <p:cond delay="0"/>
                                  </p:stCondLst>
                                  <p:childTnLst>
                                    <p:set>
                                      <p:cBhvr>
                                        <p:cTn id="121" dur="1" fill="hold">
                                          <p:stCondLst>
                                            <p:cond delay="0"/>
                                          </p:stCondLst>
                                        </p:cTn>
                                        <p:tgtEl>
                                          <p:spTgt spid="79902"/>
                                        </p:tgtEl>
                                        <p:attrNameLst>
                                          <p:attrName>style.visibility</p:attrName>
                                        </p:attrNameLst>
                                      </p:cBhvr>
                                      <p:to>
                                        <p:strVal val="visible"/>
                                      </p:to>
                                    </p:set>
                                    <p:anim calcmode="lin" valueType="num">
                                      <p:cBhvr>
                                        <p:cTn id="122" dur="500" fill="hold"/>
                                        <p:tgtEl>
                                          <p:spTgt spid="79902"/>
                                        </p:tgtEl>
                                        <p:attrNameLst>
                                          <p:attrName>ppt_w</p:attrName>
                                        </p:attrNameLst>
                                      </p:cBhvr>
                                      <p:tavLst>
                                        <p:tav tm="0">
                                          <p:val>
                                            <p:fltVal val="0"/>
                                          </p:val>
                                        </p:tav>
                                        <p:tav tm="100000">
                                          <p:val>
                                            <p:strVal val="#ppt_w"/>
                                          </p:val>
                                        </p:tav>
                                      </p:tavLst>
                                    </p:anim>
                                    <p:anim calcmode="lin" valueType="num">
                                      <p:cBhvr>
                                        <p:cTn id="123" dur="500" fill="hold"/>
                                        <p:tgtEl>
                                          <p:spTgt spid="79902"/>
                                        </p:tgtEl>
                                        <p:attrNameLst>
                                          <p:attrName>ppt_h</p:attrName>
                                        </p:attrNameLst>
                                      </p:cBhvr>
                                      <p:tavLst>
                                        <p:tav tm="0">
                                          <p:val>
                                            <p:fltVal val="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3" presetClass="entr" presetSubtype="16" fill="hold" grpId="0" nodeType="clickEffect">
                                  <p:stCondLst>
                                    <p:cond delay="0"/>
                                  </p:stCondLst>
                                  <p:childTnLst>
                                    <p:set>
                                      <p:cBhvr>
                                        <p:cTn id="127" dur="1" fill="hold">
                                          <p:stCondLst>
                                            <p:cond delay="0"/>
                                          </p:stCondLst>
                                        </p:cTn>
                                        <p:tgtEl>
                                          <p:spTgt spid="79903"/>
                                        </p:tgtEl>
                                        <p:attrNameLst>
                                          <p:attrName>style.visibility</p:attrName>
                                        </p:attrNameLst>
                                      </p:cBhvr>
                                      <p:to>
                                        <p:strVal val="visible"/>
                                      </p:to>
                                    </p:set>
                                    <p:anim calcmode="lin" valueType="num">
                                      <p:cBhvr>
                                        <p:cTn id="128" dur="500" fill="hold"/>
                                        <p:tgtEl>
                                          <p:spTgt spid="79903"/>
                                        </p:tgtEl>
                                        <p:attrNameLst>
                                          <p:attrName>ppt_w</p:attrName>
                                        </p:attrNameLst>
                                      </p:cBhvr>
                                      <p:tavLst>
                                        <p:tav tm="0">
                                          <p:val>
                                            <p:fltVal val="0"/>
                                          </p:val>
                                        </p:tav>
                                        <p:tav tm="100000">
                                          <p:val>
                                            <p:strVal val="#ppt_w"/>
                                          </p:val>
                                        </p:tav>
                                      </p:tavLst>
                                    </p:anim>
                                    <p:anim calcmode="lin" valueType="num">
                                      <p:cBhvr>
                                        <p:cTn id="129" dur="500" fill="hold"/>
                                        <p:tgtEl>
                                          <p:spTgt spid="799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p:bldP spid="79877" grpId="0" autoUpdateAnimBg="0"/>
      <p:bldP spid="79878" grpId="0" autoUpdateAnimBg="0"/>
      <p:bldP spid="79881" grpId="0" autoUpdateAnimBg="0"/>
      <p:bldP spid="79882" grpId="0" autoUpdateAnimBg="0"/>
      <p:bldP spid="79890" grpId="0" animBg="1" autoUpdateAnimBg="0"/>
      <p:bldP spid="79891" grpId="0" animBg="1" autoUpdateAnimBg="0"/>
      <p:bldP spid="79892" grpId="0" autoUpdateAnimBg="0"/>
      <p:bldP spid="79893" grpId="0" animBg="1" autoUpdateAnimBg="0"/>
      <p:bldP spid="79894" grpId="0" animBg="1" autoUpdateAnimBg="0"/>
      <p:bldP spid="79895" grpId="0" autoUpdateAnimBg="0"/>
      <p:bldP spid="79896" grpId="0" animBg="1" autoUpdateAnimBg="0"/>
      <p:bldP spid="79901" grpId="0" animBg="1" autoUpdateAnimBg="0"/>
      <p:bldP spid="79902" grpId="0" animBg="1" autoUpdateAnimBg="0"/>
      <p:bldP spid="79903" grpId="0" animBg="1" autoUpdateAnimBg="0"/>
      <p:bldP spid="79904" grpId="0" animBg="1"/>
      <p:bldP spid="79932" grpId="0" autoUpdateAnimBg="0"/>
      <p:bldP spid="79939" grpId="0" animBg="1"/>
      <p:bldP spid="79939" grpId="1" animBg="1"/>
      <p:bldP spid="79940" grpId="0" animBg="1"/>
      <p:bldP spid="79940" grpId="1" animBg="1"/>
      <p:bldP spid="79941" grpId="0" animBg="1"/>
      <p:bldP spid="79941" grpId="1" animBg="1"/>
      <p:bldP spid="79942" grpId="0" animBg="1"/>
      <p:bldP spid="79942" grpId="1" animBg="1"/>
      <p:bldP spid="79969" grpId="0" animBg="1"/>
      <p:bldP spid="79970" grpId="0" animBg="1"/>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RS </a:t>
            </a:r>
            <a:r>
              <a:rPr lang="en-US" dirty="0" smtClean="0">
                <a:sym typeface="Wingdings"/>
              </a:rPr>
              <a:t>&lt; -- &gt; consistency</a:t>
            </a:r>
          </a:p>
          <a:p>
            <a:pPr lvl="1"/>
            <a:r>
              <a:rPr lang="en-US" dirty="0" smtClean="0">
                <a:sym typeface="Wingdings"/>
              </a:rPr>
              <a:t>Turn off RS. Why does it not matter?</a:t>
            </a:r>
            <a:endParaRPr lang="en-US" dirty="0" smtClean="0"/>
          </a:p>
          <a:p>
            <a:r>
              <a:rPr lang="en-US" dirty="0" smtClean="0"/>
              <a:t>What happens to previous picture?</a:t>
            </a:r>
          </a:p>
          <a:p>
            <a:r>
              <a:rPr lang="en-US" dirty="0" smtClean="0"/>
              <a:t>Translating </a:t>
            </a:r>
            <a:r>
              <a:rPr lang="en-US" dirty="0" err="1" smtClean="0"/>
              <a:t>SLAs</a:t>
            </a:r>
            <a:r>
              <a:rPr lang="en-US" dirty="0" smtClean="0"/>
              <a:t> to weights</a:t>
            </a:r>
          </a:p>
          <a:p>
            <a:pPr lvl="1"/>
            <a:r>
              <a:rPr lang="en-US" dirty="0" smtClean="0"/>
              <a:t>How are </a:t>
            </a:r>
            <a:r>
              <a:rPr lang="en-US" dirty="0" err="1" smtClean="0"/>
              <a:t>SLAs</a:t>
            </a:r>
            <a:r>
              <a:rPr lang="en-US" dirty="0" smtClean="0"/>
              <a:t> specified?</a:t>
            </a:r>
          </a:p>
          <a:p>
            <a:r>
              <a:rPr lang="en-US" dirty="0" smtClean="0"/>
              <a:t>Overly complex mechanisms: weight swap and FAST-based replica selection?</a:t>
            </a:r>
          </a:p>
          <a:p>
            <a:r>
              <a:rPr lang="en-US" dirty="0" smtClean="0"/>
              <a:t>Why make it distributed?</a:t>
            </a:r>
          </a:p>
          <a:p>
            <a:pPr lvl="1"/>
            <a:r>
              <a:rPr lang="en-US" dirty="0" smtClean="0"/>
              <a:t>Paper argues configuration is not scalable, but requires server configuration for FQ anyway</a:t>
            </a:r>
          </a:p>
          <a:p>
            <a:r>
              <a:rPr lang="en-US" dirty="0" smtClean="0"/>
              <a:t>What happens in a congested network?</a:t>
            </a:r>
          </a:p>
          <a:p>
            <a:r>
              <a:rPr lang="en-US" dirty="0" smtClean="0"/>
              <a:t>Assumes stable tenant workloads </a:t>
            </a:r>
            <a:r>
              <a:rPr lang="en-US" dirty="0" err="1" smtClean="0">
                <a:sym typeface="Wingdings"/>
              </a:rPr>
              <a:t></a:t>
            </a:r>
            <a:r>
              <a:rPr lang="en-US" dirty="0" smtClean="0">
                <a:sym typeface="Wingdings"/>
              </a:rPr>
              <a:t> reasonable</a:t>
            </a:r>
            <a:r>
              <a:rPr lang="en-US" dirty="0" smtClean="0">
                <a:sym typeface="Wingdings"/>
              </a:rPr>
              <a:t>?</a:t>
            </a:r>
          </a:p>
          <a:p>
            <a:r>
              <a:rPr lang="en-US" dirty="0" smtClean="0">
                <a:sym typeface="Wingdings"/>
              </a:rPr>
              <a:t>Is </a:t>
            </a:r>
            <a:r>
              <a:rPr lang="en-US" dirty="0" err="1" smtClean="0">
                <a:sym typeface="Wingdings"/>
              </a:rPr>
              <a:t>DynamoDB</a:t>
            </a:r>
            <a:r>
              <a:rPr lang="en-US" dirty="0" smtClean="0">
                <a:sym typeface="Wingdings"/>
              </a:rPr>
              <a:t> bad?</a:t>
            </a: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Slide Number Placeholder 3"/>
          <p:cNvSpPr>
            <a:spLocks noGrp="1"/>
          </p:cNvSpPr>
          <p:nvPr>
            <p:ph type="sldNum" sz="quarter" idx="10"/>
          </p:nvPr>
        </p:nvSpPr>
        <p:spPr/>
        <p:txBody>
          <a:bodyPr/>
          <a:lstStyle/>
          <a:p>
            <a:fld id="{ACA601FB-ADFD-0F4B-87B0-0D250D07122E}" type="slidenum">
              <a:rPr lang="en-US"/>
              <a:pPr/>
              <a:t>26</a:t>
            </a:fld>
            <a:endParaRPr lang="en-US"/>
          </a:p>
        </p:txBody>
      </p:sp>
      <p:sp>
        <p:nvSpPr>
          <p:cNvPr id="97281" name="Rectangle 1"/>
          <p:cNvSpPr>
            <a:spLocks noGrp="1" noChangeArrowheads="1"/>
          </p:cNvSpPr>
          <p:nvPr>
            <p:ph type="title"/>
          </p:nvPr>
        </p:nvSpPr>
        <p:spPr>
          <a:ln/>
        </p:spPr>
        <p:txBody>
          <a:bodyPr/>
          <a:lstStyle/>
          <a:p>
            <a:r>
              <a:rPr lang="en-US" dirty="0" smtClean="0"/>
              <a:t>Pisces Summary</a:t>
            </a:r>
            <a:endParaRPr lang="en-US" dirty="0"/>
          </a:p>
        </p:txBody>
      </p:sp>
      <p:sp>
        <p:nvSpPr>
          <p:cNvPr id="97282" name="Rectangle 2"/>
          <p:cNvSpPr>
            <a:spLocks noGrp="1" noChangeArrowheads="1"/>
          </p:cNvSpPr>
          <p:nvPr>
            <p:ph type="body" idx="1"/>
          </p:nvPr>
        </p:nvSpPr>
        <p:spPr>
          <a:xfrm>
            <a:off x="196453" y="1268016"/>
            <a:ext cx="8751094" cy="2768203"/>
          </a:xfrm>
          <a:ln/>
        </p:spPr>
        <p:txBody>
          <a:bodyPr>
            <a:normAutofit fontScale="92500" lnSpcReduction="20000"/>
          </a:bodyPr>
          <a:lstStyle/>
          <a:p>
            <a:pPr marL="357175"/>
            <a:r>
              <a:rPr lang="en-US" sz="3400" dirty="0">
                <a:latin typeface="Gill Sans" pitchFamily="-1" charset="0"/>
                <a:ea typeface="Gill Sans" pitchFamily="-1" charset="0"/>
                <a:cs typeface="Gill Sans" pitchFamily="-1" charset="0"/>
                <a:sym typeface="Gill Sans" pitchFamily="-1" charset="0"/>
              </a:rPr>
              <a:t>Pisces</a:t>
            </a:r>
            <a:r>
              <a:rPr lang="en-US" dirty="0">
                <a:latin typeface="Gill Sans" pitchFamily="-1" charset="0"/>
                <a:ea typeface="Gill Sans" pitchFamily="-1" charset="0"/>
                <a:cs typeface="Gill Sans" pitchFamily="-1" charset="0"/>
                <a:sym typeface="Gill Sans" pitchFamily="-1" charset="0"/>
              </a:rPr>
              <a:t> </a:t>
            </a:r>
            <a:r>
              <a:rPr lang="en-US" sz="3400" dirty="0">
                <a:latin typeface="Gill Sans" pitchFamily="-1" charset="0"/>
                <a:ea typeface="Gill Sans" pitchFamily="-1" charset="0"/>
                <a:cs typeface="Gill Sans" pitchFamily="-1" charset="0"/>
                <a:sym typeface="Gill Sans" pitchFamily="-1" charset="0"/>
              </a:rPr>
              <a:t>Contributions</a:t>
            </a:r>
            <a:endParaRPr lang="en-US" dirty="0">
              <a:latin typeface="Gill Sans" pitchFamily="-1" charset="0"/>
              <a:sym typeface="Gill Sans" pitchFamily="-1" charset="0"/>
            </a:endParaRPr>
          </a:p>
          <a:p>
            <a:pPr marL="669703" lvl="1">
              <a:spcBef>
                <a:spcPts val="844"/>
              </a:spcBef>
            </a:pPr>
            <a:r>
              <a:rPr lang="en-US" dirty="0">
                <a:solidFill>
                  <a:srgbClr val="DC7200"/>
                </a:solidFill>
                <a:latin typeface="Gill Sans" pitchFamily="-1" charset="0"/>
                <a:ea typeface="Gill Sans" pitchFamily="-1" charset="0"/>
                <a:cs typeface="Gill Sans" pitchFamily="-1" charset="0"/>
                <a:sym typeface="Gill Sans" pitchFamily="-1" charset="0"/>
              </a:rPr>
              <a:t>Per-tenant</a:t>
            </a:r>
            <a:r>
              <a:rPr lang="en-US" dirty="0">
                <a:latin typeface="Gill Sans" pitchFamily="-1" charset="0"/>
                <a:ea typeface="Gill Sans" pitchFamily="-1" charset="0"/>
                <a:cs typeface="Gill Sans" pitchFamily="-1" charset="0"/>
                <a:sym typeface="Gill Sans" pitchFamily="-1" charset="0"/>
              </a:rPr>
              <a:t> weighted max-min fair shares of </a:t>
            </a:r>
            <a:r>
              <a:rPr lang="en-US" dirty="0">
                <a:solidFill>
                  <a:srgbClr val="DC7200"/>
                </a:solidFill>
                <a:latin typeface="Gill Sans" pitchFamily="-1" charset="0"/>
                <a:ea typeface="Gill Sans" pitchFamily="-1" charset="0"/>
                <a:cs typeface="Gill Sans" pitchFamily="-1" charset="0"/>
                <a:sym typeface="Gill Sans" pitchFamily="-1" charset="0"/>
              </a:rPr>
              <a:t>system-wide</a:t>
            </a:r>
            <a:r>
              <a:rPr lang="en-US" dirty="0">
                <a:latin typeface="Gill Sans" pitchFamily="-1" charset="0"/>
                <a:ea typeface="Gill Sans" pitchFamily="-1" charset="0"/>
                <a:cs typeface="Gill Sans" pitchFamily="-1" charset="0"/>
                <a:sym typeface="Gill Sans" pitchFamily="-1" charset="0"/>
              </a:rPr>
              <a:t> resources </a:t>
            </a:r>
            <a:r>
              <a:rPr lang="en-US" dirty="0" err="1">
                <a:latin typeface="Gill Sans" pitchFamily="-1" charset="0"/>
                <a:ea typeface="Gill Sans" pitchFamily="-1" charset="0"/>
                <a:cs typeface="Gill Sans" pitchFamily="-1" charset="0"/>
                <a:sym typeface="Gill Sans" pitchFamily="-1" charset="0"/>
              </a:rPr>
              <a:t>w</a:t>
            </a:r>
            <a:r>
              <a:rPr lang="en-US" dirty="0">
                <a:latin typeface="Gill Sans" pitchFamily="-1" charset="0"/>
                <a:ea typeface="Gill Sans" pitchFamily="-1" charset="0"/>
                <a:cs typeface="Gill Sans" pitchFamily="-1" charset="0"/>
                <a:sym typeface="Gill Sans" pitchFamily="-1" charset="0"/>
              </a:rPr>
              <a:t>/ high utilization</a:t>
            </a:r>
            <a:endParaRPr lang="en-US" dirty="0">
              <a:latin typeface="Gill Sans" pitchFamily="-1" charset="0"/>
              <a:sym typeface="Gill Sans" pitchFamily="-1" charset="0"/>
            </a:endParaRPr>
          </a:p>
          <a:p>
            <a:pPr marL="669703" lvl="1"/>
            <a:r>
              <a:rPr lang="en-US" dirty="0">
                <a:latin typeface="Gill Sans" pitchFamily="-1" charset="0"/>
                <a:ea typeface="Gill Sans" pitchFamily="-1" charset="0"/>
                <a:cs typeface="Gill Sans" pitchFamily="-1" charset="0"/>
                <a:sym typeface="Gill Sans" pitchFamily="-1" charset="0"/>
              </a:rPr>
              <a:t>Arbitrary object distributions </a:t>
            </a:r>
            <a:endParaRPr lang="en-US" dirty="0">
              <a:latin typeface="Gill Sans" pitchFamily="-1" charset="0"/>
              <a:sym typeface="Gill Sans" pitchFamily="-1" charset="0"/>
            </a:endParaRPr>
          </a:p>
          <a:p>
            <a:pPr marL="669703" lvl="1"/>
            <a:r>
              <a:rPr lang="en-US" dirty="0">
                <a:latin typeface="Gill Sans" pitchFamily="-1" charset="0"/>
                <a:ea typeface="Gill Sans" pitchFamily="-1" charset="0"/>
                <a:cs typeface="Gill Sans" pitchFamily="-1" charset="0"/>
                <a:sym typeface="Gill Sans" pitchFamily="-1" charset="0"/>
              </a:rPr>
              <a:t>Different resource bottlenecks</a:t>
            </a:r>
            <a:endParaRPr lang="en-US" dirty="0">
              <a:latin typeface="Gill Sans" pitchFamily="-1" charset="0"/>
              <a:sym typeface="Gill Sans" pitchFamily="-1" charset="0"/>
            </a:endParaRPr>
          </a:p>
          <a:p>
            <a:pPr marL="669703" lvl="1"/>
            <a:r>
              <a:rPr lang="en-US" dirty="0">
                <a:latin typeface="Gill Sans" pitchFamily="-1" charset="0"/>
                <a:ea typeface="Gill Sans" pitchFamily="-1" charset="0"/>
                <a:cs typeface="Gill Sans" pitchFamily="-1" charset="0"/>
                <a:sym typeface="Gill Sans" pitchFamily="-1" charset="0"/>
              </a:rPr>
              <a:t>Novel decomposition into 4 complementary mechanisms</a:t>
            </a:r>
            <a:r>
              <a:rPr lang="en-US" dirty="0">
                <a:latin typeface="Gill Sans" pitchFamily="-1" charset="0"/>
                <a:sym typeface="Gill Sans" pitchFamily="-1" charset="0"/>
              </a:rPr>
              <a:t/>
            </a:r>
            <a:br>
              <a:rPr lang="en-US" dirty="0">
                <a:latin typeface="Gill Sans" pitchFamily="-1" charset="0"/>
                <a:sym typeface="Gill Sans" pitchFamily="-1" charset="0"/>
              </a:rPr>
            </a:br>
            <a:endParaRPr lang="en-US" dirty="0">
              <a:latin typeface="Gill Sans" pitchFamily="-1" charset="0"/>
              <a:sym typeface="Gill Sans" pitchFamily="-1" charset="0"/>
            </a:endParaRPr>
          </a:p>
        </p:txBody>
      </p:sp>
      <p:grpSp>
        <p:nvGrpSpPr>
          <p:cNvPr id="2" name="Group 11"/>
          <p:cNvGrpSpPr>
            <a:grpSpLocks/>
          </p:cNvGrpSpPr>
          <p:nvPr/>
        </p:nvGrpSpPr>
        <p:grpSpPr bwMode="auto">
          <a:xfrm>
            <a:off x="607219" y="4050730"/>
            <a:ext cx="7830220" cy="682005"/>
            <a:chOff x="0" y="17"/>
            <a:chExt cx="7015" cy="611"/>
          </a:xfrm>
        </p:grpSpPr>
        <p:sp>
          <p:nvSpPr>
            <p:cNvPr id="97283" name="Oval 3"/>
            <p:cNvSpPr>
              <a:spLocks/>
            </p:cNvSpPr>
            <p:nvPr/>
          </p:nvSpPr>
          <p:spPr bwMode="auto">
            <a:xfrm>
              <a:off x="0" y="84"/>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sp>
          <p:nvSpPr>
            <p:cNvPr id="97284" name="Rectangle 4"/>
            <p:cNvSpPr>
              <a:spLocks/>
            </p:cNvSpPr>
            <p:nvPr/>
          </p:nvSpPr>
          <p:spPr bwMode="auto">
            <a:xfrm>
              <a:off x="553" y="17"/>
              <a:ext cx="1085" cy="60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Partition </a:t>
              </a:r>
            </a:p>
            <a:p>
              <a:r>
                <a:rPr lang="en-US" sz="2200" dirty="0">
                  <a:ea typeface="Gill Sans" pitchFamily="-1" charset="0"/>
                  <a:cs typeface="Gill Sans" pitchFamily="-1" charset="0"/>
                </a:rPr>
                <a:t>Placement </a:t>
              </a:r>
            </a:p>
          </p:txBody>
        </p:sp>
        <p:sp>
          <p:nvSpPr>
            <p:cNvPr id="97285" name="Oval 5"/>
            <p:cNvSpPr>
              <a:spLocks/>
            </p:cNvSpPr>
            <p:nvPr/>
          </p:nvSpPr>
          <p:spPr bwMode="auto">
            <a:xfrm>
              <a:off x="1968" y="84"/>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97286" name="Oval 6"/>
            <p:cNvSpPr>
              <a:spLocks/>
            </p:cNvSpPr>
            <p:nvPr/>
          </p:nvSpPr>
          <p:spPr bwMode="auto">
            <a:xfrm>
              <a:off x="3864" y="84"/>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sp>
          <p:nvSpPr>
            <p:cNvPr id="97287" name="Oval 7"/>
            <p:cNvSpPr>
              <a:spLocks/>
            </p:cNvSpPr>
            <p:nvPr/>
          </p:nvSpPr>
          <p:spPr bwMode="auto">
            <a:xfrm>
              <a:off x="5608" y="84"/>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sp>
          <p:nvSpPr>
            <p:cNvPr id="97288" name="Rectangle 8"/>
            <p:cNvSpPr>
              <a:spLocks/>
            </p:cNvSpPr>
            <p:nvPr/>
          </p:nvSpPr>
          <p:spPr bwMode="auto">
            <a:xfrm>
              <a:off x="2534" y="21"/>
              <a:ext cx="1028" cy="60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Weight</a:t>
              </a:r>
            </a:p>
            <a:p>
              <a:r>
                <a:rPr lang="en-US" sz="2200" dirty="0">
                  <a:ea typeface="Gill Sans" pitchFamily="-1" charset="0"/>
                  <a:cs typeface="Gill Sans" pitchFamily="-1" charset="0"/>
                </a:rPr>
                <a:t>Allocation</a:t>
              </a:r>
            </a:p>
          </p:txBody>
        </p:sp>
        <p:sp>
          <p:nvSpPr>
            <p:cNvPr id="97289" name="Rectangle 9"/>
            <p:cNvSpPr>
              <a:spLocks/>
            </p:cNvSpPr>
            <p:nvPr/>
          </p:nvSpPr>
          <p:spPr bwMode="auto">
            <a:xfrm>
              <a:off x="4403" y="21"/>
              <a:ext cx="939" cy="60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Replica</a:t>
              </a:r>
            </a:p>
            <a:p>
              <a:r>
                <a:rPr lang="en-US" sz="2200" dirty="0">
                  <a:ea typeface="Gill Sans" pitchFamily="-1" charset="0"/>
                  <a:cs typeface="Gill Sans" pitchFamily="-1" charset="0"/>
                </a:rPr>
                <a:t>Selection</a:t>
              </a:r>
            </a:p>
          </p:txBody>
        </p:sp>
        <p:sp>
          <p:nvSpPr>
            <p:cNvPr id="97290" name="Rectangle 10"/>
            <p:cNvSpPr>
              <a:spLocks/>
            </p:cNvSpPr>
            <p:nvPr/>
          </p:nvSpPr>
          <p:spPr bwMode="auto">
            <a:xfrm>
              <a:off x="6144" y="21"/>
              <a:ext cx="871" cy="60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Fair</a:t>
              </a:r>
            </a:p>
            <a:p>
              <a:r>
                <a:rPr lang="en-US" sz="2200" dirty="0">
                  <a:ea typeface="Gill Sans" pitchFamily="-1" charset="0"/>
                  <a:cs typeface="Gill Sans" pitchFamily="-1" charset="0"/>
                </a:rPr>
                <a:t>Queuing</a:t>
              </a:r>
            </a:p>
          </p:txBody>
        </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6BEF70-D28E-E54F-983E-01BE582D9A56}" type="slidenum">
              <a:rPr lang="en-US"/>
              <a:pPr/>
              <a:t>28</a:t>
            </a:fld>
            <a:endParaRPr lang="en-US"/>
          </a:p>
        </p:txBody>
      </p:sp>
      <p:sp>
        <p:nvSpPr>
          <p:cNvPr id="81921" name="Rectangle 1"/>
          <p:cNvSpPr>
            <a:spLocks noGrp="1" noChangeArrowheads="1"/>
          </p:cNvSpPr>
          <p:nvPr>
            <p:ph type="title"/>
          </p:nvPr>
        </p:nvSpPr>
        <p:spPr>
          <a:ln/>
        </p:spPr>
        <p:txBody>
          <a:bodyPr/>
          <a:lstStyle/>
          <a:p>
            <a:r>
              <a:rPr lang="en-US"/>
              <a:t>Evaluation</a:t>
            </a:r>
          </a:p>
        </p:txBody>
      </p:sp>
      <p:sp>
        <p:nvSpPr>
          <p:cNvPr id="81922" name="Rectangle 2"/>
          <p:cNvSpPr>
            <a:spLocks/>
          </p:cNvSpPr>
          <p:nvPr/>
        </p:nvSpPr>
        <p:spPr bwMode="auto">
          <a:xfrm>
            <a:off x="142875" y="1357313"/>
            <a:ext cx="8849320" cy="5197078"/>
          </a:xfrm>
          <a:prstGeom prst="rect">
            <a:avLst/>
          </a:prstGeom>
          <a:noFill/>
          <a:ln w="12700" cap="flat">
            <a:noFill/>
            <a:miter lim="800000"/>
            <a:headEnd type="none" w="med" len="med"/>
            <a:tailEnd type="none" w="med" len="med"/>
          </a:ln>
        </p:spPr>
        <p:txBody>
          <a:bodyPr lIns="0" tIns="0" rIns="0" bIns="0">
            <a:prstTxWarp prst="textNoShape">
              <a:avLst/>
            </a:prstTxWarp>
          </a:bodyPr>
          <a:lstStyle/>
          <a:p>
            <a:pPr marL="267881" indent="-267881">
              <a:spcBef>
                <a:spcPts val="2109"/>
              </a:spcBef>
              <a:buClr>
                <a:srgbClr val="FF8000"/>
              </a:buClr>
              <a:buSzPct val="171000"/>
              <a:buFont typeface="Gill Sans" pitchFamily="-1" charset="0"/>
              <a:buChar char="•"/>
            </a:pPr>
            <a:r>
              <a:rPr lang="en-US" sz="2800" dirty="0">
                <a:ea typeface="Gill Sans" pitchFamily="-1" charset="0"/>
                <a:cs typeface="Gill Sans" pitchFamily="-1" charset="0"/>
              </a:rPr>
              <a:t>Does Pisces achieve (even) system-wide fairness?</a:t>
            </a:r>
          </a:p>
          <a:p>
            <a:pPr marL="669703" lvl="1" indent="-267881">
              <a:spcBef>
                <a:spcPts val="844"/>
              </a:spcBef>
              <a:buClr>
                <a:srgbClr val="FF8000"/>
              </a:buClr>
              <a:buSzPct val="150000"/>
              <a:buFont typeface="Gill Sans" pitchFamily="-1" charset="0"/>
              <a:buChar char="-"/>
            </a:pPr>
            <a:r>
              <a:rPr lang="en-US" sz="2800" dirty="0">
                <a:ea typeface="Gill Sans" pitchFamily="-1" charset="0"/>
                <a:cs typeface="Gill Sans" pitchFamily="-1" charset="0"/>
              </a:rPr>
              <a:t>Is each Pisces mechanism necessary for fairness?</a:t>
            </a:r>
          </a:p>
          <a:p>
            <a:pPr marL="669703" lvl="1" indent="-267881">
              <a:spcBef>
                <a:spcPts val="844"/>
              </a:spcBef>
              <a:buClr>
                <a:srgbClr val="FF8000"/>
              </a:buClr>
              <a:buSzPct val="150000"/>
              <a:buFont typeface="Gill Sans" pitchFamily="-1" charset="0"/>
              <a:buChar char="-"/>
            </a:pPr>
            <a:r>
              <a:rPr lang="en-US" sz="2800" dirty="0">
                <a:ea typeface="Gill Sans" pitchFamily="-1" charset="0"/>
                <a:cs typeface="Gill Sans" pitchFamily="-1" charset="0"/>
              </a:rPr>
              <a:t>What is the overhead of using Pisces?</a:t>
            </a:r>
          </a:p>
          <a:p>
            <a:pPr marL="267881" indent="-267881">
              <a:spcBef>
                <a:spcPts val="2109"/>
              </a:spcBef>
              <a:buClr>
                <a:srgbClr val="FF8000"/>
              </a:buClr>
              <a:buSzPct val="171000"/>
              <a:buFont typeface="Gill Sans" pitchFamily="-1" charset="0"/>
              <a:buChar char="•"/>
            </a:pPr>
            <a:r>
              <a:rPr lang="en-US" sz="2800" dirty="0">
                <a:ea typeface="Gill Sans" pitchFamily="-1" charset="0"/>
                <a:cs typeface="Gill Sans" pitchFamily="-1" charset="0"/>
              </a:rPr>
              <a:t>Does Pisces handle mixed workloads?</a:t>
            </a:r>
          </a:p>
          <a:p>
            <a:pPr marL="267881" indent="-267881">
              <a:spcBef>
                <a:spcPts val="2109"/>
              </a:spcBef>
              <a:buClr>
                <a:srgbClr val="FF8000"/>
              </a:buClr>
              <a:buSzPct val="171000"/>
              <a:buFont typeface="Gill Sans" pitchFamily="-1" charset="0"/>
              <a:buChar char="•"/>
            </a:pPr>
            <a:r>
              <a:rPr lang="en-US" sz="2800" dirty="0">
                <a:ea typeface="Gill Sans" pitchFamily="-1" charset="0"/>
                <a:cs typeface="Gill Sans" pitchFamily="-1" charset="0"/>
              </a:rPr>
              <a:t>Does Pisces provide weighted system-wide fairness?</a:t>
            </a:r>
          </a:p>
          <a:p>
            <a:pPr marL="267881" indent="-267881">
              <a:spcBef>
                <a:spcPts val="2109"/>
              </a:spcBef>
              <a:buClr>
                <a:srgbClr val="FF8000"/>
              </a:buClr>
              <a:buSzPct val="171000"/>
              <a:buFont typeface="Gill Sans" pitchFamily="-1" charset="0"/>
              <a:buChar char="•"/>
            </a:pPr>
            <a:r>
              <a:rPr lang="en-US" sz="2800" dirty="0">
                <a:ea typeface="Gill Sans" pitchFamily="-1" charset="0"/>
                <a:cs typeface="Gill Sans" pitchFamily="-1" charset="0"/>
              </a:rPr>
              <a:t>Does Pisces provide local dominant resource fairness?</a:t>
            </a:r>
          </a:p>
          <a:p>
            <a:pPr marL="267881" indent="-267881">
              <a:spcBef>
                <a:spcPts val="2109"/>
              </a:spcBef>
              <a:buClr>
                <a:srgbClr val="FF8000"/>
              </a:buClr>
              <a:buSzPct val="171000"/>
              <a:buFont typeface="Gill Sans" pitchFamily="-1" charset="0"/>
              <a:buChar char="•"/>
            </a:pPr>
            <a:r>
              <a:rPr lang="en-US" sz="2800" dirty="0">
                <a:ea typeface="Gill Sans" pitchFamily="-1" charset="0"/>
                <a:cs typeface="Gill Sans" pitchFamily="-1" charset="0"/>
              </a:rPr>
              <a:t>Does Pisces handle dynamic demand?</a:t>
            </a:r>
          </a:p>
          <a:p>
            <a:pPr marL="267881" indent="-267881">
              <a:spcBef>
                <a:spcPts val="2109"/>
              </a:spcBef>
              <a:buClr>
                <a:srgbClr val="FF8000"/>
              </a:buClr>
              <a:buSzPct val="171000"/>
              <a:buFont typeface="Gill Sans" pitchFamily="-1" charset="0"/>
              <a:buChar char="•"/>
            </a:pPr>
            <a:r>
              <a:rPr lang="en-US" sz="2800" dirty="0">
                <a:ea typeface="Gill Sans" pitchFamily="-1" charset="0"/>
                <a:cs typeface="Gill Sans" pitchFamily="-1" charset="0"/>
              </a:rPr>
              <a:t>Does Pisces adapt to changes in object popularity?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81922">
                                            <p:txEl>
                                              <p:pRg st="0" end="0"/>
                                            </p:txEl>
                                          </p:spTgt>
                                        </p:tgtEl>
                                        <p:attrNameLst>
                                          <p:attrName>style.visibility</p:attrName>
                                        </p:attrNameLst>
                                      </p:cBhvr>
                                      <p:to>
                                        <p:strVal val="visible"/>
                                      </p:to>
                                    </p:set>
                                  </p:childTnLst>
                                </p:cTn>
                              </p:par>
                              <p:par>
                                <p:cTn id="7" presetID="0" presetClass="entr" presetSubtype="0" fill="hold" grpId="0" nodeType="withEffect">
                                  <p:stCondLst>
                                    <p:cond delay="0"/>
                                  </p:stCondLst>
                                  <p:childTnLst>
                                    <p:set>
                                      <p:cBhvr>
                                        <p:cTn id="8" dur="1" fill="hold">
                                          <p:stCondLst>
                                            <p:cond delay="499"/>
                                          </p:stCondLst>
                                        </p:cTn>
                                        <p:tgtEl>
                                          <p:spTgt spid="81922">
                                            <p:txEl>
                                              <p:pRg st="1" end="1"/>
                                            </p:txEl>
                                          </p:spTgt>
                                        </p:tgtEl>
                                        <p:attrNameLst>
                                          <p:attrName>style.visibility</p:attrName>
                                        </p:attrNameLst>
                                      </p:cBhvr>
                                      <p:to>
                                        <p:strVal val="visible"/>
                                      </p:to>
                                    </p:set>
                                  </p:childTnLst>
                                </p:cTn>
                              </p:par>
                              <p:par>
                                <p:cTn id="9" presetID="0" presetClass="entr" presetSubtype="0" fill="hold" grpId="0" nodeType="withEffect">
                                  <p:stCondLst>
                                    <p:cond delay="0"/>
                                  </p:stCondLst>
                                  <p:childTnLst>
                                    <p:set>
                                      <p:cBhvr>
                                        <p:cTn id="10" dur="1" fill="hold">
                                          <p:stCondLst>
                                            <p:cond delay="499"/>
                                          </p:stCondLst>
                                        </p:cTn>
                                        <p:tgtEl>
                                          <p:spTgt spid="819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819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819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8192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8192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0" fill="hold" grpId="0" nodeType="clickEffect">
                                  <p:stCondLst>
                                    <p:cond delay="0"/>
                                  </p:stCondLst>
                                  <p:childTnLst>
                                    <p:set>
                                      <p:cBhvr>
                                        <p:cTn id="30" dur="1" fill="hold">
                                          <p:stCondLst>
                                            <p:cond delay="499"/>
                                          </p:stCondLst>
                                        </p:cTn>
                                        <p:tgtEl>
                                          <p:spTgt spid="819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autoUpdateAnimBg="0"/>
    </p:bld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B080A7-C801-E243-AC02-4A733587E171}" type="slidenum">
              <a:rPr lang="en-US"/>
              <a:pPr/>
              <a:t>29</a:t>
            </a:fld>
            <a:endParaRPr lang="en-US"/>
          </a:p>
        </p:txBody>
      </p:sp>
      <p:sp>
        <p:nvSpPr>
          <p:cNvPr id="82945" name="Rectangle 1"/>
          <p:cNvSpPr>
            <a:spLocks noGrp="1" noChangeArrowheads="1"/>
          </p:cNvSpPr>
          <p:nvPr>
            <p:ph type="title"/>
          </p:nvPr>
        </p:nvSpPr>
        <p:spPr>
          <a:ln/>
        </p:spPr>
        <p:txBody>
          <a:bodyPr/>
          <a:lstStyle/>
          <a:p>
            <a:r>
              <a:rPr lang="en-US"/>
              <a:t>Evaluation</a:t>
            </a:r>
          </a:p>
        </p:txBody>
      </p:sp>
      <p:sp>
        <p:nvSpPr>
          <p:cNvPr id="82946" name="Rectangle 2"/>
          <p:cNvSpPr>
            <a:spLocks/>
          </p:cNvSpPr>
          <p:nvPr/>
        </p:nvSpPr>
        <p:spPr bwMode="auto">
          <a:xfrm>
            <a:off x="142875" y="1357313"/>
            <a:ext cx="8849320" cy="5197078"/>
          </a:xfrm>
          <a:prstGeom prst="rect">
            <a:avLst/>
          </a:prstGeom>
          <a:noFill/>
          <a:ln w="12700" cap="flat">
            <a:noFill/>
            <a:miter lim="800000"/>
            <a:headEnd type="none" w="med" len="med"/>
            <a:tailEnd type="none" w="med" len="med"/>
          </a:ln>
        </p:spPr>
        <p:txBody>
          <a:bodyPr lIns="0" tIns="0" rIns="0" bIns="0">
            <a:prstTxWarp prst="textNoShape">
              <a:avLst/>
            </a:prstTxWarp>
          </a:bodyPr>
          <a:lstStyle/>
          <a:p>
            <a:pPr marL="267881" indent="-267881">
              <a:spcBef>
                <a:spcPts val="2109"/>
              </a:spcBef>
              <a:buClr>
                <a:srgbClr val="FF8000"/>
              </a:buClr>
              <a:buSzPct val="171000"/>
              <a:buFont typeface="Gill Sans" pitchFamily="-1" charset="0"/>
              <a:buChar char="•"/>
            </a:pPr>
            <a:r>
              <a:rPr lang="en-US" sz="2800" dirty="0">
                <a:ea typeface="Gill Sans" pitchFamily="-1" charset="0"/>
                <a:cs typeface="Gill Sans" pitchFamily="-1" charset="0"/>
              </a:rPr>
              <a:t>Does Pisces achieve (even) system-wide fairness?</a:t>
            </a:r>
          </a:p>
          <a:p>
            <a:pPr marL="669703" lvl="1" indent="-267881">
              <a:spcBef>
                <a:spcPts val="844"/>
              </a:spcBef>
              <a:buClr>
                <a:srgbClr val="FF8000"/>
              </a:buClr>
              <a:buSzPct val="150000"/>
              <a:buFont typeface="Gill Sans" pitchFamily="-1" charset="0"/>
              <a:buChar char="-"/>
            </a:pPr>
            <a:r>
              <a:rPr lang="en-US" sz="2800" dirty="0">
                <a:ea typeface="Gill Sans" pitchFamily="-1" charset="0"/>
                <a:cs typeface="Gill Sans" pitchFamily="-1" charset="0"/>
              </a:rPr>
              <a:t>Is each Pisces mechanism necessary for fairness?</a:t>
            </a:r>
          </a:p>
          <a:p>
            <a:pPr marL="669703" lvl="1" indent="-267881">
              <a:spcBef>
                <a:spcPts val="844"/>
              </a:spcBef>
              <a:buClr>
                <a:srgbClr val="FF8000"/>
              </a:buClr>
              <a:buSzPct val="150000"/>
              <a:buFont typeface="Gill Sans" pitchFamily="-1" charset="0"/>
              <a:buChar char="-"/>
            </a:pPr>
            <a:r>
              <a:rPr lang="en-US" sz="2800" dirty="0">
                <a:ea typeface="Gill Sans" pitchFamily="-1" charset="0"/>
                <a:cs typeface="Gill Sans" pitchFamily="-1" charset="0"/>
              </a:rPr>
              <a:t>What is the overhead of using Pisces?</a:t>
            </a:r>
          </a:p>
          <a:p>
            <a:pPr marL="267881" indent="-267881">
              <a:spcBef>
                <a:spcPts val="2109"/>
              </a:spcBef>
              <a:buClr>
                <a:srgbClr val="FF8000"/>
              </a:buClr>
              <a:buSzPct val="171000"/>
              <a:buFont typeface="Gill Sans" pitchFamily="-1" charset="0"/>
              <a:buChar char="•"/>
            </a:pPr>
            <a:r>
              <a:rPr lang="en-US" sz="2800" dirty="0">
                <a:solidFill>
                  <a:srgbClr val="B3B3B3"/>
                </a:solidFill>
                <a:ea typeface="Gill Sans" pitchFamily="-1" charset="0"/>
                <a:cs typeface="Gill Sans" pitchFamily="-1" charset="0"/>
              </a:rPr>
              <a:t>Does Pisces handle mixed workloads?</a:t>
            </a:r>
          </a:p>
          <a:p>
            <a:pPr marL="267881" indent="-267881">
              <a:spcBef>
                <a:spcPts val="2109"/>
              </a:spcBef>
              <a:buClr>
                <a:srgbClr val="FF8000"/>
              </a:buClr>
              <a:buSzPct val="171000"/>
              <a:buFont typeface="Gill Sans" pitchFamily="-1" charset="0"/>
              <a:buChar char="•"/>
            </a:pPr>
            <a:r>
              <a:rPr lang="en-US" sz="2800" dirty="0">
                <a:ea typeface="Gill Sans" pitchFamily="-1" charset="0"/>
                <a:cs typeface="Gill Sans" pitchFamily="-1" charset="0"/>
              </a:rPr>
              <a:t>Does Pisces provide weighted system-wide fairness?</a:t>
            </a:r>
          </a:p>
          <a:p>
            <a:pPr marL="267881" indent="-267881">
              <a:spcBef>
                <a:spcPts val="2109"/>
              </a:spcBef>
              <a:buClr>
                <a:srgbClr val="FF8000"/>
              </a:buClr>
              <a:buSzPct val="171000"/>
              <a:buFont typeface="Gill Sans" pitchFamily="-1" charset="0"/>
              <a:buChar char="•"/>
            </a:pPr>
            <a:r>
              <a:rPr lang="en-US" sz="2800" dirty="0">
                <a:ea typeface="Gill Sans" pitchFamily="-1" charset="0"/>
                <a:cs typeface="Gill Sans" pitchFamily="-1" charset="0"/>
              </a:rPr>
              <a:t>Does Pisces provide local dominant resource fairness?</a:t>
            </a:r>
          </a:p>
          <a:p>
            <a:pPr marL="267881" indent="-267881">
              <a:spcBef>
                <a:spcPts val="2109"/>
              </a:spcBef>
              <a:buClr>
                <a:srgbClr val="FF8000"/>
              </a:buClr>
              <a:buSzPct val="171000"/>
              <a:buFont typeface="Gill Sans" pitchFamily="-1" charset="0"/>
              <a:buChar char="•"/>
            </a:pPr>
            <a:r>
              <a:rPr lang="en-US" sz="2800" dirty="0">
                <a:ea typeface="Gill Sans" pitchFamily="-1" charset="0"/>
                <a:cs typeface="Gill Sans" pitchFamily="-1" charset="0"/>
              </a:rPr>
              <a:t>Does Pisces handle dynamic demand?</a:t>
            </a:r>
          </a:p>
          <a:p>
            <a:pPr marL="267881" indent="-267881">
              <a:spcBef>
                <a:spcPts val="2109"/>
              </a:spcBef>
              <a:buClr>
                <a:srgbClr val="FF8000"/>
              </a:buClr>
              <a:buSzPct val="171000"/>
              <a:buFont typeface="Gill Sans" pitchFamily="-1" charset="0"/>
              <a:buChar char="•"/>
            </a:pPr>
            <a:r>
              <a:rPr lang="en-US" sz="2800" dirty="0">
                <a:solidFill>
                  <a:srgbClr val="B3B3B3"/>
                </a:solidFill>
                <a:ea typeface="Gill Sans" pitchFamily="-1" charset="0"/>
                <a:cs typeface="Gill Sans" pitchFamily="-1" charset="0"/>
              </a:rPr>
              <a:t>Does Pisces adapt to changes in object popularity?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 name="Slide Number Placeholder 3"/>
          <p:cNvSpPr>
            <a:spLocks noGrp="1"/>
          </p:cNvSpPr>
          <p:nvPr>
            <p:ph type="sldNum" sz="quarter" idx="10"/>
          </p:nvPr>
        </p:nvSpPr>
        <p:spPr/>
        <p:txBody>
          <a:bodyPr/>
          <a:lstStyle/>
          <a:p>
            <a:fld id="{9600C9D9-5C4E-904A-955F-17284D9EF738}" type="slidenum">
              <a:rPr lang="en-US"/>
              <a:pPr/>
              <a:t>3</a:t>
            </a:fld>
            <a:endParaRPr lang="en-US"/>
          </a:p>
        </p:txBody>
      </p:sp>
      <p:pic>
        <p:nvPicPr>
          <p:cNvPr id="36865" name="Picture 1"/>
          <p:cNvPicPr>
            <a:picLocks noChangeArrowheads="1"/>
          </p:cNvPicPr>
          <p:nvPr/>
        </p:nvPicPr>
        <p:blipFill>
          <a:blip r:embed="rId3"/>
          <a:srcRect/>
          <a:stretch>
            <a:fillRect/>
          </a:stretch>
        </p:blipFill>
        <p:spPr bwMode="auto">
          <a:xfrm>
            <a:off x="2541613" y="1504652"/>
            <a:ext cx="1589484" cy="714375"/>
          </a:xfrm>
          <a:prstGeom prst="rect">
            <a:avLst/>
          </a:prstGeom>
          <a:noFill/>
          <a:ln w="12700" cap="flat">
            <a:noFill/>
            <a:miter lim="800000"/>
            <a:headEnd/>
            <a:tailEnd/>
          </a:ln>
        </p:spPr>
      </p:pic>
      <p:sp>
        <p:nvSpPr>
          <p:cNvPr id="36866" name="Freeform 2"/>
          <p:cNvSpPr>
            <a:spLocks/>
          </p:cNvSpPr>
          <p:nvPr/>
        </p:nvSpPr>
        <p:spPr bwMode="auto">
          <a:xfrm>
            <a:off x="116086" y="964406"/>
            <a:ext cx="8902898" cy="5509617"/>
          </a:xfrm>
          <a:custGeom>
            <a:avLst/>
            <a:gdLst/>
            <a:ahLst/>
            <a:cxnLst>
              <a:cxn ang="0">
                <a:pos x="897" y="10146"/>
              </a:cxn>
              <a:cxn ang="0">
                <a:pos x="74" y="6406"/>
              </a:cxn>
              <a:cxn ang="0">
                <a:pos x="3262" y="3601"/>
              </a:cxn>
              <a:cxn ang="0">
                <a:pos x="8817" y="680"/>
              </a:cxn>
              <a:cxn ang="0">
                <a:pos x="13651" y="2433"/>
              </a:cxn>
              <a:cxn ang="0">
                <a:pos x="16634" y="6523"/>
              </a:cxn>
              <a:cxn ang="0">
                <a:pos x="16634" y="11315"/>
              </a:cxn>
              <a:cxn ang="0">
                <a:pos x="12828" y="15405"/>
              </a:cxn>
              <a:cxn ang="0">
                <a:pos x="8714" y="16224"/>
              </a:cxn>
              <a:cxn ang="0">
                <a:pos x="4394" y="15990"/>
              </a:cxn>
              <a:cxn ang="0">
                <a:pos x="897" y="10146"/>
              </a:cxn>
              <a:cxn ang="0">
                <a:pos x="897" y="10146"/>
              </a:cxn>
            </a:cxnLst>
            <a:rect l="0" t="0" r="r" b="b"/>
            <a:pathLst>
              <a:path w="18180" h="17360">
                <a:moveTo>
                  <a:pt x="897" y="10146"/>
                </a:moveTo>
                <a:cubicBezTo>
                  <a:pt x="1920" y="7670"/>
                  <a:pt x="-440" y="9445"/>
                  <a:pt x="74" y="6406"/>
                </a:cubicBezTo>
                <a:cubicBezTo>
                  <a:pt x="584" y="3394"/>
                  <a:pt x="3262" y="4887"/>
                  <a:pt x="3262" y="3601"/>
                </a:cubicBezTo>
                <a:cubicBezTo>
                  <a:pt x="3262" y="-2221"/>
                  <a:pt x="7783" y="1402"/>
                  <a:pt x="8817" y="680"/>
                </a:cubicBezTo>
                <a:cubicBezTo>
                  <a:pt x="11491" y="-1190"/>
                  <a:pt x="13651" y="1264"/>
                  <a:pt x="13651" y="2433"/>
                </a:cubicBezTo>
                <a:cubicBezTo>
                  <a:pt x="13651" y="3756"/>
                  <a:pt x="16840" y="1965"/>
                  <a:pt x="16634" y="6523"/>
                </a:cubicBezTo>
                <a:cubicBezTo>
                  <a:pt x="16595" y="7384"/>
                  <a:pt x="20131" y="9094"/>
                  <a:pt x="16634" y="11315"/>
                </a:cubicBezTo>
                <a:cubicBezTo>
                  <a:pt x="15655" y="11936"/>
                  <a:pt x="17560" y="15639"/>
                  <a:pt x="12828" y="15405"/>
                </a:cubicBezTo>
                <a:cubicBezTo>
                  <a:pt x="12027" y="15366"/>
                  <a:pt x="10360" y="18911"/>
                  <a:pt x="8714" y="16224"/>
                </a:cubicBezTo>
                <a:cubicBezTo>
                  <a:pt x="8146" y="15296"/>
                  <a:pt x="6451" y="19379"/>
                  <a:pt x="4394" y="15990"/>
                </a:cubicBezTo>
                <a:cubicBezTo>
                  <a:pt x="3953" y="15263"/>
                  <a:pt x="-1469" y="15873"/>
                  <a:pt x="897" y="10146"/>
                </a:cubicBezTo>
                <a:close/>
                <a:moveTo>
                  <a:pt x="897" y="10146"/>
                </a:moveTo>
              </a:path>
            </a:pathLst>
          </a:custGeom>
          <a:noFill/>
          <a:ln w="25400" cap="flat">
            <a:solidFill>
              <a:srgbClr val="41414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36867" name="Rectangle 3"/>
          <p:cNvSpPr>
            <a:spLocks noGrp="1" noChangeArrowheads="1"/>
          </p:cNvSpPr>
          <p:nvPr>
            <p:ph type="title"/>
          </p:nvPr>
        </p:nvSpPr>
        <p:spPr>
          <a:xfrm>
            <a:off x="457200" y="9103"/>
            <a:ext cx="8229600" cy="1143000"/>
          </a:xfrm>
          <a:ln/>
        </p:spPr>
        <p:txBody>
          <a:bodyPr>
            <a:normAutofit fontScale="90000"/>
          </a:bodyPr>
          <a:lstStyle/>
          <a:p>
            <a:r>
              <a:rPr lang="en-US" dirty="0"/>
              <a:t>Setting: Shared Storage in the Cloud</a:t>
            </a:r>
          </a:p>
        </p:txBody>
      </p:sp>
      <p:pic>
        <p:nvPicPr>
          <p:cNvPr id="36868" name="Picture 4"/>
          <p:cNvPicPr>
            <a:picLocks noChangeArrowheads="1"/>
          </p:cNvPicPr>
          <p:nvPr/>
        </p:nvPicPr>
        <p:blipFill>
          <a:blip r:embed="rId4"/>
          <a:srcRect/>
          <a:stretch>
            <a:fillRect/>
          </a:stretch>
        </p:blipFill>
        <p:spPr bwMode="auto">
          <a:xfrm>
            <a:off x="4121051" y="2745879"/>
            <a:ext cx="1946672" cy="419695"/>
          </a:xfrm>
          <a:prstGeom prst="rect">
            <a:avLst/>
          </a:prstGeom>
          <a:noFill/>
          <a:ln w="12700" cap="flat">
            <a:noFill/>
            <a:miter lim="800000"/>
            <a:headEnd/>
            <a:tailEnd/>
          </a:ln>
        </p:spPr>
      </p:pic>
      <p:pic>
        <p:nvPicPr>
          <p:cNvPr id="36869" name="Picture 5"/>
          <p:cNvPicPr>
            <a:picLocks noChangeArrowheads="1"/>
          </p:cNvPicPr>
          <p:nvPr/>
        </p:nvPicPr>
        <p:blipFill>
          <a:blip r:embed="rId5"/>
          <a:srcRect/>
          <a:stretch>
            <a:fillRect/>
          </a:stretch>
        </p:blipFill>
        <p:spPr bwMode="auto">
          <a:xfrm>
            <a:off x="892969" y="2423294"/>
            <a:ext cx="1651992" cy="419695"/>
          </a:xfrm>
          <a:prstGeom prst="rect">
            <a:avLst/>
          </a:prstGeom>
          <a:noFill/>
          <a:ln w="12700" cap="flat">
            <a:noFill/>
            <a:miter lim="800000"/>
            <a:headEnd/>
            <a:tailEnd/>
          </a:ln>
        </p:spPr>
      </p:pic>
      <p:cxnSp>
        <p:nvCxnSpPr>
          <p:cNvPr id="36870" name="AutoShape 6"/>
          <p:cNvCxnSpPr>
            <a:cxnSpLocks noChangeShapeType="1"/>
            <a:stCxn id="36871" idx="0"/>
            <a:endCxn id="36891" idx="0"/>
          </p:cNvCxnSpPr>
          <p:nvPr/>
        </p:nvCxnSpPr>
        <p:spPr bwMode="auto">
          <a:xfrm>
            <a:off x="1343918" y="3147715"/>
            <a:ext cx="3223617" cy="1566044"/>
          </a:xfrm>
          <a:prstGeom prst="straightConnector1">
            <a:avLst/>
          </a:prstGeom>
          <a:noFill/>
          <a:ln w="38100" cap="flat">
            <a:solidFill>
              <a:srgbClr val="620101"/>
            </a:solidFill>
            <a:prstDash val="solid"/>
            <a:miter lim="800000"/>
            <a:headEnd type="none" w="med" len="med"/>
            <a:tailEnd type="arrow" w="med" len="med"/>
          </a:ln>
        </p:spPr>
      </p:cxnSp>
      <p:sp>
        <p:nvSpPr>
          <p:cNvPr id="36871" name="Rectangle 7"/>
          <p:cNvSpPr>
            <a:spLocks/>
          </p:cNvSpPr>
          <p:nvPr/>
        </p:nvSpPr>
        <p:spPr bwMode="auto">
          <a:xfrm>
            <a:off x="1143000" y="2946797"/>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cxnSp>
        <p:nvCxnSpPr>
          <p:cNvPr id="36872" name="AutoShape 8"/>
          <p:cNvCxnSpPr>
            <a:cxnSpLocks noChangeShapeType="1"/>
            <a:stCxn id="36873" idx="0"/>
            <a:endCxn id="36891" idx="0"/>
          </p:cNvCxnSpPr>
          <p:nvPr/>
        </p:nvCxnSpPr>
        <p:spPr bwMode="auto">
          <a:xfrm>
            <a:off x="3058418" y="2477988"/>
            <a:ext cx="1509117" cy="2236887"/>
          </a:xfrm>
          <a:prstGeom prst="straightConnector1">
            <a:avLst/>
          </a:prstGeom>
          <a:noFill/>
          <a:ln w="38100" cap="flat">
            <a:solidFill>
              <a:srgbClr val="BB2D1C"/>
            </a:solidFill>
            <a:prstDash val="solid"/>
            <a:miter lim="800000"/>
            <a:headEnd type="none" w="med" len="med"/>
            <a:tailEnd type="arrow" w="med" len="med"/>
          </a:ln>
        </p:spPr>
      </p:cxnSp>
      <p:sp>
        <p:nvSpPr>
          <p:cNvPr id="36873" name="Rectangle 9"/>
          <p:cNvSpPr>
            <a:spLocks/>
          </p:cNvSpPr>
          <p:nvPr/>
        </p:nvSpPr>
        <p:spPr bwMode="auto">
          <a:xfrm>
            <a:off x="2857500" y="2277070"/>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cxnSp>
        <p:nvCxnSpPr>
          <p:cNvPr id="36874" name="AutoShape 10"/>
          <p:cNvCxnSpPr>
            <a:cxnSpLocks noChangeShapeType="1"/>
            <a:stCxn id="36875" idx="0"/>
            <a:endCxn id="36891" idx="0"/>
          </p:cNvCxnSpPr>
          <p:nvPr/>
        </p:nvCxnSpPr>
        <p:spPr bwMode="auto">
          <a:xfrm flipH="1">
            <a:off x="4566420" y="3415605"/>
            <a:ext cx="330398" cy="1299270"/>
          </a:xfrm>
          <a:prstGeom prst="straightConnector1">
            <a:avLst/>
          </a:prstGeom>
          <a:noFill/>
          <a:ln w="38100" cap="flat">
            <a:solidFill>
              <a:srgbClr val="859D1D"/>
            </a:solidFill>
            <a:prstDash val="solid"/>
            <a:miter lim="800000"/>
            <a:headEnd type="none" w="med" len="med"/>
            <a:tailEnd type="arrow" w="med" len="med"/>
          </a:ln>
        </p:spPr>
      </p:cxnSp>
      <p:sp>
        <p:nvSpPr>
          <p:cNvPr id="36875" name="Rectangle 11"/>
          <p:cNvSpPr>
            <a:spLocks/>
          </p:cNvSpPr>
          <p:nvPr/>
        </p:nvSpPr>
        <p:spPr bwMode="auto">
          <a:xfrm>
            <a:off x="4697016" y="3214687"/>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cxnSp>
        <p:nvCxnSpPr>
          <p:cNvPr id="36876" name="AutoShape 12"/>
          <p:cNvCxnSpPr>
            <a:cxnSpLocks noChangeShapeType="1"/>
            <a:stCxn id="36877" idx="0"/>
            <a:endCxn id="36891" idx="0"/>
          </p:cNvCxnSpPr>
          <p:nvPr/>
        </p:nvCxnSpPr>
        <p:spPr bwMode="auto">
          <a:xfrm flipH="1">
            <a:off x="4567535" y="3058418"/>
            <a:ext cx="2250281" cy="1656457"/>
          </a:xfrm>
          <a:prstGeom prst="straightConnector1">
            <a:avLst/>
          </a:prstGeom>
          <a:noFill/>
          <a:ln w="38100" cap="flat">
            <a:solidFill>
              <a:srgbClr val="1154A5"/>
            </a:solidFill>
            <a:prstDash val="solid"/>
            <a:miter lim="800000"/>
            <a:headEnd type="none" w="med" len="med"/>
            <a:tailEnd type="arrow" w="med" len="med"/>
          </a:ln>
        </p:spPr>
      </p:cxnSp>
      <p:sp>
        <p:nvSpPr>
          <p:cNvPr id="36877" name="Rectangle 13"/>
          <p:cNvSpPr>
            <a:spLocks/>
          </p:cNvSpPr>
          <p:nvPr/>
        </p:nvSpPr>
        <p:spPr bwMode="auto">
          <a:xfrm>
            <a:off x="6616898" y="2857500"/>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36878" name="AutoShape 14"/>
          <p:cNvCxnSpPr>
            <a:cxnSpLocks noChangeShapeType="1"/>
            <a:stCxn id="36879" idx="0"/>
            <a:endCxn id="36891" idx="0"/>
          </p:cNvCxnSpPr>
          <p:nvPr/>
        </p:nvCxnSpPr>
        <p:spPr bwMode="auto">
          <a:xfrm>
            <a:off x="1843980" y="3147715"/>
            <a:ext cx="2723555" cy="1567160"/>
          </a:xfrm>
          <a:prstGeom prst="straightConnector1">
            <a:avLst/>
          </a:prstGeom>
          <a:noFill/>
          <a:ln w="38100" cap="flat">
            <a:solidFill>
              <a:srgbClr val="620101"/>
            </a:solidFill>
            <a:prstDash val="solid"/>
            <a:miter lim="800000"/>
            <a:headEnd type="none" w="med" len="med"/>
            <a:tailEnd type="arrow" w="med" len="med"/>
          </a:ln>
        </p:spPr>
      </p:cxnSp>
      <p:sp>
        <p:nvSpPr>
          <p:cNvPr id="36879" name="Rectangle 15"/>
          <p:cNvSpPr>
            <a:spLocks/>
          </p:cNvSpPr>
          <p:nvPr/>
        </p:nvSpPr>
        <p:spPr bwMode="auto">
          <a:xfrm>
            <a:off x="1643062" y="2946797"/>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cxnSp>
        <p:nvCxnSpPr>
          <p:cNvPr id="36880" name="AutoShape 16"/>
          <p:cNvCxnSpPr>
            <a:cxnSpLocks noChangeShapeType="1"/>
            <a:stCxn id="36881" idx="0"/>
            <a:endCxn id="36891" idx="0"/>
          </p:cNvCxnSpPr>
          <p:nvPr/>
        </p:nvCxnSpPr>
        <p:spPr bwMode="auto">
          <a:xfrm>
            <a:off x="3558480" y="2477988"/>
            <a:ext cx="1009055" cy="2236887"/>
          </a:xfrm>
          <a:prstGeom prst="straightConnector1">
            <a:avLst/>
          </a:prstGeom>
          <a:noFill/>
          <a:ln w="38100" cap="flat">
            <a:solidFill>
              <a:srgbClr val="BB2D1C"/>
            </a:solidFill>
            <a:prstDash val="solid"/>
            <a:miter lim="800000"/>
            <a:headEnd type="none" w="med" len="med"/>
            <a:tailEnd type="arrow" w="med" len="med"/>
          </a:ln>
        </p:spPr>
      </p:cxnSp>
      <p:sp>
        <p:nvSpPr>
          <p:cNvPr id="36881" name="Rectangle 17"/>
          <p:cNvSpPr>
            <a:spLocks/>
          </p:cNvSpPr>
          <p:nvPr/>
        </p:nvSpPr>
        <p:spPr bwMode="auto">
          <a:xfrm>
            <a:off x="3357562" y="2277070"/>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cxnSp>
        <p:nvCxnSpPr>
          <p:cNvPr id="36882" name="AutoShape 18"/>
          <p:cNvCxnSpPr>
            <a:cxnSpLocks noChangeShapeType="1"/>
            <a:stCxn id="36883" idx="0"/>
            <a:endCxn id="36891" idx="0"/>
          </p:cNvCxnSpPr>
          <p:nvPr/>
        </p:nvCxnSpPr>
        <p:spPr bwMode="auto">
          <a:xfrm flipH="1">
            <a:off x="4567535" y="3058418"/>
            <a:ext cx="2750344" cy="1656457"/>
          </a:xfrm>
          <a:prstGeom prst="straightConnector1">
            <a:avLst/>
          </a:prstGeom>
          <a:noFill/>
          <a:ln w="38100" cap="flat">
            <a:solidFill>
              <a:srgbClr val="1154A5"/>
            </a:solidFill>
            <a:prstDash val="solid"/>
            <a:miter lim="800000"/>
            <a:headEnd type="none" w="med" len="med"/>
            <a:tailEnd type="arrow" w="med" len="med"/>
          </a:ln>
        </p:spPr>
      </p:cxnSp>
      <p:sp>
        <p:nvSpPr>
          <p:cNvPr id="36883" name="Rectangle 19"/>
          <p:cNvSpPr>
            <a:spLocks/>
          </p:cNvSpPr>
          <p:nvPr/>
        </p:nvSpPr>
        <p:spPr bwMode="auto">
          <a:xfrm>
            <a:off x="7116961" y="2857500"/>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36884" name="AutoShape 20"/>
          <p:cNvCxnSpPr>
            <a:cxnSpLocks noChangeShapeType="1"/>
            <a:stCxn id="36885" idx="0"/>
            <a:endCxn id="36891" idx="0"/>
          </p:cNvCxnSpPr>
          <p:nvPr/>
        </p:nvCxnSpPr>
        <p:spPr bwMode="auto">
          <a:xfrm flipH="1">
            <a:off x="4567535" y="3415605"/>
            <a:ext cx="830461" cy="1299270"/>
          </a:xfrm>
          <a:prstGeom prst="straightConnector1">
            <a:avLst/>
          </a:prstGeom>
          <a:noFill/>
          <a:ln w="38100" cap="flat">
            <a:solidFill>
              <a:srgbClr val="859D1D"/>
            </a:solidFill>
            <a:prstDash val="solid"/>
            <a:miter lim="800000"/>
            <a:headEnd type="none" w="med" len="med"/>
            <a:tailEnd type="arrow" w="med" len="med"/>
          </a:ln>
        </p:spPr>
      </p:cxnSp>
      <p:sp>
        <p:nvSpPr>
          <p:cNvPr id="36885" name="Rectangle 21"/>
          <p:cNvSpPr>
            <a:spLocks/>
          </p:cNvSpPr>
          <p:nvPr/>
        </p:nvSpPr>
        <p:spPr bwMode="auto">
          <a:xfrm>
            <a:off x="5197078" y="3214687"/>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pic>
        <p:nvPicPr>
          <p:cNvPr id="36886" name="Picture 22"/>
          <p:cNvPicPr>
            <a:picLocks noChangeArrowheads="1"/>
          </p:cNvPicPr>
          <p:nvPr/>
        </p:nvPicPr>
        <p:blipFill>
          <a:blip r:embed="rId6"/>
          <a:srcRect/>
          <a:stretch>
            <a:fillRect/>
          </a:stretch>
        </p:blipFill>
        <p:spPr bwMode="auto">
          <a:xfrm>
            <a:off x="6027539" y="2222376"/>
            <a:ext cx="2044898" cy="571500"/>
          </a:xfrm>
          <a:prstGeom prst="rect">
            <a:avLst/>
          </a:prstGeom>
          <a:noFill/>
          <a:ln w="12700" cap="flat">
            <a:noFill/>
            <a:miter lim="800000"/>
            <a:headEnd/>
            <a:tailEnd/>
          </a:ln>
        </p:spPr>
      </p:pic>
      <p:pic>
        <p:nvPicPr>
          <p:cNvPr id="36887" name="Picture 23"/>
          <p:cNvPicPr>
            <a:picLocks noChangeArrowheads="1"/>
          </p:cNvPicPr>
          <p:nvPr/>
        </p:nvPicPr>
        <p:blipFill>
          <a:blip r:embed="rId7"/>
          <a:srcRect/>
          <a:stretch>
            <a:fillRect/>
          </a:stretch>
        </p:blipFill>
        <p:spPr bwMode="auto">
          <a:xfrm>
            <a:off x="3357562" y="5080992"/>
            <a:ext cx="2437805" cy="884039"/>
          </a:xfrm>
          <a:prstGeom prst="rect">
            <a:avLst/>
          </a:prstGeom>
          <a:noFill/>
          <a:ln w="12700" cap="flat">
            <a:noFill/>
            <a:miter lim="800000"/>
            <a:headEnd/>
            <a:tailEnd/>
          </a:ln>
        </p:spPr>
      </p:pic>
      <p:sp>
        <p:nvSpPr>
          <p:cNvPr id="36888" name="AutoShape 24"/>
          <p:cNvSpPr>
            <a:spLocks/>
          </p:cNvSpPr>
          <p:nvPr/>
        </p:nvSpPr>
        <p:spPr bwMode="auto">
          <a:xfrm>
            <a:off x="3357563" y="4429125"/>
            <a:ext cx="598289" cy="571500"/>
          </a:xfrm>
          <a:prstGeom prst="roundRect">
            <a:avLst>
              <a:gd name="adj" fmla="val 23435"/>
            </a:avLst>
          </a:prstGeom>
          <a:solidFill>
            <a:srgbClr val="DA6E1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S3</a:t>
            </a:r>
          </a:p>
        </p:txBody>
      </p:sp>
      <p:sp>
        <p:nvSpPr>
          <p:cNvPr id="36889" name="AutoShape 25"/>
          <p:cNvSpPr>
            <a:spLocks/>
          </p:cNvSpPr>
          <p:nvPr/>
        </p:nvSpPr>
        <p:spPr bwMode="auto">
          <a:xfrm>
            <a:off x="4268391" y="4429125"/>
            <a:ext cx="598289" cy="571500"/>
          </a:xfrm>
          <a:prstGeom prst="roundRect">
            <a:avLst>
              <a:gd name="adj" fmla="val 23435"/>
            </a:avLst>
          </a:prstGeom>
          <a:solidFill>
            <a:srgbClr val="427B00"/>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EBS</a:t>
            </a:r>
          </a:p>
        </p:txBody>
      </p:sp>
      <p:sp>
        <p:nvSpPr>
          <p:cNvPr id="36890" name="AutoShape 26"/>
          <p:cNvSpPr>
            <a:spLocks/>
          </p:cNvSpPr>
          <p:nvPr/>
        </p:nvSpPr>
        <p:spPr bwMode="auto">
          <a:xfrm>
            <a:off x="5179219" y="4429125"/>
            <a:ext cx="598289" cy="571500"/>
          </a:xfrm>
          <a:prstGeom prst="roundRect">
            <a:avLst>
              <a:gd name="adj" fmla="val 23435"/>
            </a:avLst>
          </a:prstGeom>
          <a:solidFill>
            <a:srgbClr val="800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SQS</a:t>
            </a:r>
          </a:p>
        </p:txBody>
      </p:sp>
      <p:sp>
        <p:nvSpPr>
          <p:cNvPr id="36891" name="AutoShape 27"/>
          <p:cNvSpPr>
            <a:spLocks/>
          </p:cNvSpPr>
          <p:nvPr/>
        </p:nvSpPr>
        <p:spPr bwMode="auto">
          <a:xfrm>
            <a:off x="3107531" y="4429125"/>
            <a:ext cx="2920008" cy="571500"/>
          </a:xfrm>
          <a:prstGeom prst="roundRect">
            <a:avLst>
              <a:gd name="adj" fmla="val 23435"/>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Shared Key-Value Storage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36888"/>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36889"/>
                                        </p:tgtEl>
                                        <p:attrNameLst>
                                          <p:attrName>style.visibility</p:attrName>
                                        </p:attrNameLst>
                                      </p:cBhvr>
                                      <p:to>
                                        <p:strVal val="visible"/>
                                      </p:to>
                                    </p:set>
                                  </p:childTnLst>
                                </p:cTn>
                              </p:par>
                            </p:childTnLst>
                          </p:cTn>
                        </p:par>
                        <p:par>
                          <p:cTn id="10" fill="hold">
                            <p:stCondLst>
                              <p:cond delay="1000"/>
                            </p:stCondLst>
                            <p:childTnLst>
                              <p:par>
                                <p:cTn id="11" presetID="0" presetClass="entr" presetSubtype="0" fill="hold" grpId="0" nodeType="afterEffect">
                                  <p:stCondLst>
                                    <p:cond delay="0"/>
                                  </p:stCondLst>
                                  <p:childTnLst>
                                    <p:set>
                                      <p:cBhvr>
                                        <p:cTn id="12" dur="1" fill="hold">
                                          <p:stCondLst>
                                            <p:cond delay="499"/>
                                          </p:stCondLst>
                                        </p:cTn>
                                        <p:tgtEl>
                                          <p:spTgt spid="36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entr" presetSubtype="0" fill="hold" grpId="0" nodeType="clickEffect">
                                  <p:stCondLst>
                                    <p:cond delay="0"/>
                                  </p:stCondLst>
                                  <p:childTnLst>
                                    <p:set>
                                      <p:cBhvr>
                                        <p:cTn id="16" dur="1" fill="hold">
                                          <p:stCondLst>
                                            <p:cond delay="499"/>
                                          </p:stCondLst>
                                        </p:cTn>
                                        <p:tgtEl>
                                          <p:spTgt spid="36891"/>
                                        </p:tgtEl>
                                        <p:attrNameLst>
                                          <p:attrName>style.visibility</p:attrName>
                                        </p:attrNameLst>
                                      </p:cBhvr>
                                      <p:to>
                                        <p:strVal val="visible"/>
                                      </p:to>
                                    </p:set>
                                  </p:childTnLst>
                                </p:cTn>
                              </p:par>
                            </p:childTnLst>
                          </p:cTn>
                        </p:par>
                        <p:par>
                          <p:cTn id="17" fill="hold">
                            <p:stCondLst>
                              <p:cond delay="500"/>
                            </p:stCondLst>
                            <p:childTnLst>
                              <p:par>
                                <p:cTn id="18" presetID="18" presetClass="entr" presetSubtype="6" fill="hold" nodeType="afterEffect">
                                  <p:stCondLst>
                                    <p:cond delay="0"/>
                                  </p:stCondLst>
                                  <p:childTnLst>
                                    <p:set>
                                      <p:cBhvr>
                                        <p:cTn id="19" dur="1" fill="hold">
                                          <p:stCondLst>
                                            <p:cond delay="0"/>
                                          </p:stCondLst>
                                        </p:cTn>
                                        <p:tgtEl>
                                          <p:spTgt spid="36870"/>
                                        </p:tgtEl>
                                        <p:attrNameLst>
                                          <p:attrName>style.visibility</p:attrName>
                                        </p:attrNameLst>
                                      </p:cBhvr>
                                      <p:to>
                                        <p:strVal val="visible"/>
                                      </p:to>
                                    </p:set>
                                    <p:animEffect transition="in" filter="strips(downRight)">
                                      <p:cBhvr>
                                        <p:cTn id="20" dur="500"/>
                                        <p:tgtEl>
                                          <p:spTgt spid="36870"/>
                                        </p:tgtEl>
                                      </p:cBhvr>
                                    </p:animEffect>
                                  </p:childTnLst>
                                </p:cTn>
                              </p:par>
                            </p:childTnLst>
                          </p:cTn>
                        </p:par>
                        <p:par>
                          <p:cTn id="21" fill="hold">
                            <p:stCondLst>
                              <p:cond delay="1000"/>
                            </p:stCondLst>
                            <p:childTnLst>
                              <p:par>
                                <p:cTn id="22" presetID="18" presetClass="entr" presetSubtype="6" fill="hold" nodeType="afterEffect">
                                  <p:stCondLst>
                                    <p:cond delay="0"/>
                                  </p:stCondLst>
                                  <p:childTnLst>
                                    <p:set>
                                      <p:cBhvr>
                                        <p:cTn id="23" dur="1" fill="hold">
                                          <p:stCondLst>
                                            <p:cond delay="0"/>
                                          </p:stCondLst>
                                        </p:cTn>
                                        <p:tgtEl>
                                          <p:spTgt spid="36878"/>
                                        </p:tgtEl>
                                        <p:attrNameLst>
                                          <p:attrName>style.visibility</p:attrName>
                                        </p:attrNameLst>
                                      </p:cBhvr>
                                      <p:to>
                                        <p:strVal val="visible"/>
                                      </p:to>
                                    </p:set>
                                    <p:animEffect transition="in" filter="strips(downRight)">
                                      <p:cBhvr>
                                        <p:cTn id="24" dur="500"/>
                                        <p:tgtEl>
                                          <p:spTgt spid="36878"/>
                                        </p:tgtEl>
                                      </p:cBhvr>
                                    </p:animEffect>
                                  </p:childTnLst>
                                </p:cTn>
                              </p:par>
                            </p:childTnLst>
                          </p:cTn>
                        </p:par>
                        <p:par>
                          <p:cTn id="25" fill="hold">
                            <p:stCondLst>
                              <p:cond delay="1500"/>
                            </p:stCondLst>
                            <p:childTnLst>
                              <p:par>
                                <p:cTn id="26" presetID="18" presetClass="entr" presetSubtype="6" fill="hold" nodeType="afterEffect">
                                  <p:stCondLst>
                                    <p:cond delay="0"/>
                                  </p:stCondLst>
                                  <p:childTnLst>
                                    <p:set>
                                      <p:cBhvr>
                                        <p:cTn id="27" dur="1" fill="hold">
                                          <p:stCondLst>
                                            <p:cond delay="0"/>
                                          </p:stCondLst>
                                        </p:cTn>
                                        <p:tgtEl>
                                          <p:spTgt spid="36872"/>
                                        </p:tgtEl>
                                        <p:attrNameLst>
                                          <p:attrName>style.visibility</p:attrName>
                                        </p:attrNameLst>
                                      </p:cBhvr>
                                      <p:to>
                                        <p:strVal val="visible"/>
                                      </p:to>
                                    </p:set>
                                    <p:animEffect transition="in" filter="strips(downRight)">
                                      <p:cBhvr>
                                        <p:cTn id="28" dur="500"/>
                                        <p:tgtEl>
                                          <p:spTgt spid="36872"/>
                                        </p:tgtEl>
                                      </p:cBhvr>
                                    </p:animEffect>
                                  </p:childTnLst>
                                </p:cTn>
                              </p:par>
                            </p:childTnLst>
                          </p:cTn>
                        </p:par>
                        <p:par>
                          <p:cTn id="29" fill="hold">
                            <p:stCondLst>
                              <p:cond delay="2000"/>
                            </p:stCondLst>
                            <p:childTnLst>
                              <p:par>
                                <p:cTn id="30" presetID="18" presetClass="entr" presetSubtype="12" fill="hold" nodeType="afterEffect">
                                  <p:stCondLst>
                                    <p:cond delay="0"/>
                                  </p:stCondLst>
                                  <p:childTnLst>
                                    <p:set>
                                      <p:cBhvr>
                                        <p:cTn id="31" dur="1" fill="hold">
                                          <p:stCondLst>
                                            <p:cond delay="0"/>
                                          </p:stCondLst>
                                        </p:cTn>
                                        <p:tgtEl>
                                          <p:spTgt spid="36874"/>
                                        </p:tgtEl>
                                        <p:attrNameLst>
                                          <p:attrName>style.visibility</p:attrName>
                                        </p:attrNameLst>
                                      </p:cBhvr>
                                      <p:to>
                                        <p:strVal val="visible"/>
                                      </p:to>
                                    </p:set>
                                    <p:animEffect transition="in" filter="strips(downLeft)">
                                      <p:cBhvr>
                                        <p:cTn id="32" dur="500"/>
                                        <p:tgtEl>
                                          <p:spTgt spid="36874"/>
                                        </p:tgtEl>
                                      </p:cBhvr>
                                    </p:animEffect>
                                  </p:childTnLst>
                                </p:cTn>
                              </p:par>
                            </p:childTnLst>
                          </p:cTn>
                        </p:par>
                        <p:par>
                          <p:cTn id="33" fill="hold">
                            <p:stCondLst>
                              <p:cond delay="2500"/>
                            </p:stCondLst>
                            <p:childTnLst>
                              <p:par>
                                <p:cTn id="34" presetID="18" presetClass="entr" presetSubtype="12" fill="hold" nodeType="afterEffect">
                                  <p:stCondLst>
                                    <p:cond delay="0"/>
                                  </p:stCondLst>
                                  <p:childTnLst>
                                    <p:set>
                                      <p:cBhvr>
                                        <p:cTn id="35" dur="1" fill="hold">
                                          <p:stCondLst>
                                            <p:cond delay="0"/>
                                          </p:stCondLst>
                                        </p:cTn>
                                        <p:tgtEl>
                                          <p:spTgt spid="36876"/>
                                        </p:tgtEl>
                                        <p:attrNameLst>
                                          <p:attrName>style.visibility</p:attrName>
                                        </p:attrNameLst>
                                      </p:cBhvr>
                                      <p:to>
                                        <p:strVal val="visible"/>
                                      </p:to>
                                    </p:set>
                                    <p:animEffect transition="in" filter="strips(downLeft)">
                                      <p:cBhvr>
                                        <p:cTn id="36" dur="500"/>
                                        <p:tgtEl>
                                          <p:spTgt spid="36876"/>
                                        </p:tgtEl>
                                      </p:cBhvr>
                                    </p:animEffect>
                                  </p:childTnLst>
                                </p:cTn>
                              </p:par>
                            </p:childTnLst>
                          </p:cTn>
                        </p:par>
                        <p:par>
                          <p:cTn id="37" fill="hold">
                            <p:stCondLst>
                              <p:cond delay="3000"/>
                            </p:stCondLst>
                            <p:childTnLst>
                              <p:par>
                                <p:cTn id="38" presetID="18" presetClass="entr" presetSubtype="6" fill="hold" nodeType="afterEffect">
                                  <p:stCondLst>
                                    <p:cond delay="0"/>
                                  </p:stCondLst>
                                  <p:childTnLst>
                                    <p:set>
                                      <p:cBhvr>
                                        <p:cTn id="39" dur="1" fill="hold">
                                          <p:stCondLst>
                                            <p:cond delay="0"/>
                                          </p:stCondLst>
                                        </p:cTn>
                                        <p:tgtEl>
                                          <p:spTgt spid="36880"/>
                                        </p:tgtEl>
                                        <p:attrNameLst>
                                          <p:attrName>style.visibility</p:attrName>
                                        </p:attrNameLst>
                                      </p:cBhvr>
                                      <p:to>
                                        <p:strVal val="visible"/>
                                      </p:to>
                                    </p:set>
                                    <p:animEffect transition="in" filter="strips(downRight)">
                                      <p:cBhvr>
                                        <p:cTn id="40" dur="500"/>
                                        <p:tgtEl>
                                          <p:spTgt spid="36880"/>
                                        </p:tgtEl>
                                      </p:cBhvr>
                                    </p:animEffect>
                                  </p:childTnLst>
                                </p:cTn>
                              </p:par>
                            </p:childTnLst>
                          </p:cTn>
                        </p:par>
                        <p:par>
                          <p:cTn id="41" fill="hold">
                            <p:stCondLst>
                              <p:cond delay="3500"/>
                            </p:stCondLst>
                            <p:childTnLst>
                              <p:par>
                                <p:cTn id="42" presetID="18" presetClass="entr" presetSubtype="12" fill="hold" nodeType="afterEffect">
                                  <p:stCondLst>
                                    <p:cond delay="0"/>
                                  </p:stCondLst>
                                  <p:childTnLst>
                                    <p:set>
                                      <p:cBhvr>
                                        <p:cTn id="43" dur="1" fill="hold">
                                          <p:stCondLst>
                                            <p:cond delay="0"/>
                                          </p:stCondLst>
                                        </p:cTn>
                                        <p:tgtEl>
                                          <p:spTgt spid="36882"/>
                                        </p:tgtEl>
                                        <p:attrNameLst>
                                          <p:attrName>style.visibility</p:attrName>
                                        </p:attrNameLst>
                                      </p:cBhvr>
                                      <p:to>
                                        <p:strVal val="visible"/>
                                      </p:to>
                                    </p:set>
                                    <p:animEffect transition="in" filter="strips(downLeft)">
                                      <p:cBhvr>
                                        <p:cTn id="44" dur="500"/>
                                        <p:tgtEl>
                                          <p:spTgt spid="36882"/>
                                        </p:tgtEl>
                                      </p:cBhvr>
                                    </p:animEffect>
                                  </p:childTnLst>
                                </p:cTn>
                              </p:par>
                            </p:childTnLst>
                          </p:cTn>
                        </p:par>
                        <p:par>
                          <p:cTn id="45" fill="hold">
                            <p:stCondLst>
                              <p:cond delay="4000"/>
                            </p:stCondLst>
                            <p:childTnLst>
                              <p:par>
                                <p:cTn id="46" presetID="18" presetClass="entr" presetSubtype="12" fill="hold" nodeType="afterEffect">
                                  <p:stCondLst>
                                    <p:cond delay="0"/>
                                  </p:stCondLst>
                                  <p:childTnLst>
                                    <p:set>
                                      <p:cBhvr>
                                        <p:cTn id="47" dur="1" fill="hold">
                                          <p:stCondLst>
                                            <p:cond delay="0"/>
                                          </p:stCondLst>
                                        </p:cTn>
                                        <p:tgtEl>
                                          <p:spTgt spid="36884"/>
                                        </p:tgtEl>
                                        <p:attrNameLst>
                                          <p:attrName>style.visibility</p:attrName>
                                        </p:attrNameLst>
                                      </p:cBhvr>
                                      <p:to>
                                        <p:strVal val="visible"/>
                                      </p:to>
                                    </p:set>
                                    <p:animEffect transition="in" filter="strips(downLeft)">
                                      <p:cBhvr>
                                        <p:cTn id="48" dur="500"/>
                                        <p:tgtEl>
                                          <p:spTgt spid="36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8" grpId="0" animBg="1" autoUpdateAnimBg="0"/>
      <p:bldP spid="36889" grpId="0" animBg="1" autoUpdateAnimBg="0"/>
      <p:bldP spid="36890" grpId="0" animBg="1" autoUpdateAnimBg="0"/>
      <p:bldP spid="36891" grpId="0" animBg="1" autoUpdateAnimBg="0"/>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3" name="Rectangle 1"/>
          <p:cNvSpPr>
            <a:spLocks noGrp="1" noChangeArrowheads="1"/>
          </p:cNvSpPr>
          <p:nvPr>
            <p:ph type="title"/>
          </p:nvPr>
        </p:nvSpPr>
        <p:spPr>
          <a:ln/>
        </p:spPr>
        <p:txBody>
          <a:bodyPr>
            <a:normAutofit fontScale="90000"/>
          </a:bodyPr>
          <a:lstStyle/>
          <a:p>
            <a:r>
              <a:rPr lang="en-US"/>
              <a:t>Pisces Achieves System-wide Per-tenant Fairness</a:t>
            </a:r>
          </a:p>
        </p:txBody>
      </p:sp>
      <p:pic>
        <p:nvPicPr>
          <p:cNvPr id="84994" name="Picture 2"/>
          <p:cNvPicPr>
            <a:picLocks noChangeAspect="1" noChangeArrowheads="1"/>
          </p:cNvPicPr>
          <p:nvPr/>
        </p:nvPicPr>
        <p:blipFill>
          <a:blip r:embed="rId3"/>
          <a:srcRect/>
          <a:stretch>
            <a:fillRect/>
          </a:stretch>
        </p:blipFill>
        <p:spPr bwMode="auto">
          <a:xfrm>
            <a:off x="821531" y="2643188"/>
            <a:ext cx="3750469" cy="2617515"/>
          </a:xfrm>
          <a:prstGeom prst="rect">
            <a:avLst/>
          </a:prstGeom>
          <a:noFill/>
          <a:ln w="12700" cap="flat">
            <a:noFill/>
            <a:miter lim="800000"/>
            <a:headEnd/>
            <a:tailEnd/>
          </a:ln>
        </p:spPr>
      </p:pic>
      <p:pic>
        <p:nvPicPr>
          <p:cNvPr id="84995" name="Picture 3"/>
          <p:cNvPicPr>
            <a:picLocks noChangeAspect="1" noChangeArrowheads="1"/>
          </p:cNvPicPr>
          <p:nvPr/>
        </p:nvPicPr>
        <p:blipFill>
          <a:blip r:embed="rId4"/>
          <a:srcRect/>
          <a:stretch>
            <a:fillRect/>
          </a:stretch>
        </p:blipFill>
        <p:spPr bwMode="auto">
          <a:xfrm>
            <a:off x="4572000" y="2643188"/>
            <a:ext cx="3750469" cy="2617515"/>
          </a:xfrm>
          <a:prstGeom prst="rect">
            <a:avLst/>
          </a:prstGeom>
          <a:noFill/>
          <a:ln w="12700" cap="flat">
            <a:noFill/>
            <a:miter lim="800000"/>
            <a:headEnd/>
            <a:tailEnd/>
          </a:ln>
        </p:spPr>
      </p:pic>
      <p:sp>
        <p:nvSpPr>
          <p:cNvPr id="84996" name="Rectangle 4"/>
          <p:cNvSpPr>
            <a:spLocks/>
          </p:cNvSpPr>
          <p:nvPr/>
        </p:nvSpPr>
        <p:spPr bwMode="auto">
          <a:xfrm>
            <a:off x="1549301" y="2469446"/>
            <a:ext cx="2559132"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Unmodified </a:t>
            </a:r>
            <a:r>
              <a:rPr lang="en-US" sz="2200" dirty="0" err="1">
                <a:ea typeface="Gill Sans" pitchFamily="-1" charset="0"/>
                <a:cs typeface="Gill Sans" pitchFamily="-1" charset="0"/>
              </a:rPr>
              <a:t>Membase</a:t>
            </a:r>
            <a:endParaRPr lang="en-US" sz="2200" dirty="0">
              <a:ea typeface="Gill Sans" pitchFamily="-1" charset="0"/>
              <a:cs typeface="Gill Sans" pitchFamily="-1" charset="0"/>
            </a:endParaRPr>
          </a:p>
        </p:txBody>
      </p:sp>
      <p:sp>
        <p:nvSpPr>
          <p:cNvPr id="84997" name="Rectangle 5"/>
          <p:cNvSpPr>
            <a:spLocks/>
          </p:cNvSpPr>
          <p:nvPr/>
        </p:nvSpPr>
        <p:spPr bwMode="auto">
          <a:xfrm>
            <a:off x="2125266" y="1964531"/>
            <a:ext cx="4893469" cy="392906"/>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ea typeface="Gill Sans" pitchFamily="-1" charset="0"/>
                <a:cs typeface="Gill Sans" pitchFamily="-1" charset="0"/>
              </a:rPr>
              <a:t>Ideal fair share: 110 </a:t>
            </a:r>
            <a:r>
              <a:rPr lang="en-US" sz="2200" dirty="0" err="1">
                <a:ea typeface="Gill Sans" pitchFamily="-1" charset="0"/>
                <a:cs typeface="Gill Sans" pitchFamily="-1" charset="0"/>
              </a:rPr>
              <a:t>kreq/s</a:t>
            </a:r>
            <a:r>
              <a:rPr lang="en-US" sz="2200" dirty="0">
                <a:ea typeface="Gill Sans" pitchFamily="-1" charset="0"/>
                <a:cs typeface="Gill Sans" pitchFamily="-1" charset="0"/>
              </a:rPr>
              <a:t> (1kB requests)</a:t>
            </a:r>
          </a:p>
        </p:txBody>
      </p:sp>
      <p:sp>
        <p:nvSpPr>
          <p:cNvPr id="84998" name="Rectangle 6"/>
          <p:cNvSpPr>
            <a:spLocks/>
          </p:cNvSpPr>
          <p:nvPr/>
        </p:nvSpPr>
        <p:spPr bwMode="auto">
          <a:xfrm>
            <a:off x="6287617" y="2473911"/>
            <a:ext cx="690857"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Pisces</a:t>
            </a:r>
          </a:p>
        </p:txBody>
      </p:sp>
      <p:sp>
        <p:nvSpPr>
          <p:cNvPr id="84999" name="Rectangle 7"/>
          <p:cNvSpPr>
            <a:spLocks/>
          </p:cNvSpPr>
          <p:nvPr/>
        </p:nvSpPr>
        <p:spPr bwMode="auto">
          <a:xfrm>
            <a:off x="1519164" y="4400252"/>
            <a:ext cx="1090543"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0.57 MMR</a:t>
            </a:r>
          </a:p>
        </p:txBody>
      </p:sp>
      <p:sp>
        <p:nvSpPr>
          <p:cNvPr id="85000" name="Rectangle 8"/>
          <p:cNvSpPr>
            <a:spLocks/>
          </p:cNvSpPr>
          <p:nvPr/>
        </p:nvSpPr>
        <p:spPr bwMode="auto">
          <a:xfrm>
            <a:off x="5272980" y="4404716"/>
            <a:ext cx="1090543"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0.98 MMR</a:t>
            </a:r>
          </a:p>
        </p:txBody>
      </p:sp>
      <p:sp>
        <p:nvSpPr>
          <p:cNvPr id="85001" name="Rectangle 9"/>
          <p:cNvSpPr>
            <a:spLocks/>
          </p:cNvSpPr>
          <p:nvPr/>
        </p:nvSpPr>
        <p:spPr bwMode="auto">
          <a:xfrm>
            <a:off x="500063" y="6063258"/>
            <a:ext cx="4714875" cy="392906"/>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ea typeface="Gill Sans" pitchFamily="-1" charset="0"/>
                <a:cs typeface="Gill Sans" pitchFamily="-1" charset="0"/>
              </a:rPr>
              <a:t>Min-Max Ratio:  min rate/max rate (0,1]</a:t>
            </a:r>
          </a:p>
        </p:txBody>
      </p:sp>
      <p:sp>
        <p:nvSpPr>
          <p:cNvPr id="85002" name="Rectangle 10"/>
          <p:cNvSpPr>
            <a:spLocks/>
          </p:cNvSpPr>
          <p:nvPr/>
        </p:nvSpPr>
        <p:spPr bwMode="auto">
          <a:xfrm>
            <a:off x="500063" y="5277445"/>
            <a:ext cx="4714875" cy="392906"/>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ea typeface="Gill Sans" pitchFamily="-1" charset="0"/>
                <a:cs typeface="Gill Sans" pitchFamily="-1" charset="0"/>
              </a:rPr>
              <a:t>8 Tenants - 8 Client - 8 Storage Nodes</a:t>
            </a:r>
          </a:p>
        </p:txBody>
      </p:sp>
      <p:sp>
        <p:nvSpPr>
          <p:cNvPr id="85003" name="Rectangle 11"/>
          <p:cNvSpPr>
            <a:spLocks/>
          </p:cNvSpPr>
          <p:nvPr/>
        </p:nvSpPr>
        <p:spPr bwMode="auto">
          <a:xfrm>
            <a:off x="500063" y="5670352"/>
            <a:ext cx="4714875" cy="392906"/>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err="1">
                <a:ea typeface="Gill Sans" pitchFamily="-1" charset="0"/>
                <a:cs typeface="Gill Sans" pitchFamily="-1" charset="0"/>
              </a:rPr>
              <a:t>Zipfian</a:t>
            </a:r>
            <a:r>
              <a:rPr lang="en-US" sz="2200" dirty="0">
                <a:ea typeface="Gill Sans" pitchFamily="-1" charset="0"/>
                <a:cs typeface="Gill Sans" pitchFamily="-1" charset="0"/>
              </a:rPr>
              <a:t> object popularity distribution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84998"/>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85000"/>
                                        </p:tgtEl>
                                        <p:attrNameLst>
                                          <p:attrName>style.visibility</p:attrName>
                                        </p:attrNameLst>
                                      </p:cBhvr>
                                      <p:to>
                                        <p:strVal val="visible"/>
                                      </p:to>
                                    </p:set>
                                  </p:childTnLst>
                                </p:cTn>
                              </p:par>
                            </p:childTnLst>
                          </p:cTn>
                        </p:par>
                        <p:par>
                          <p:cTn id="10" fill="hold">
                            <p:stCondLst>
                              <p:cond delay="1000"/>
                            </p:stCondLst>
                            <p:childTnLst>
                              <p:par>
                                <p:cTn id="11" presetID="0" presetClass="entr" presetSubtype="0" fill="hold" nodeType="afterEffect">
                                  <p:stCondLst>
                                    <p:cond delay="0"/>
                                  </p:stCondLst>
                                  <p:childTnLst>
                                    <p:set>
                                      <p:cBhvr>
                                        <p:cTn id="12" dur="1" fill="hold">
                                          <p:stCondLst>
                                            <p:cond delay="499"/>
                                          </p:stCondLst>
                                        </p:cTn>
                                        <p:tgtEl>
                                          <p:spTgt spid="84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utoUpdateAnimBg="0"/>
      <p:bldP spid="85000" grpId="0" autoUpdateAnimBg="0"/>
    </p:bld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 name="Slide Number Placeholder 3"/>
          <p:cNvSpPr>
            <a:spLocks noGrp="1"/>
          </p:cNvSpPr>
          <p:nvPr>
            <p:ph type="sldNum" sz="quarter" idx="10"/>
          </p:nvPr>
        </p:nvSpPr>
        <p:spPr/>
        <p:txBody>
          <a:bodyPr/>
          <a:lstStyle/>
          <a:p>
            <a:fld id="{976C36AF-7F09-2448-88F2-4803AF047199}" type="slidenum">
              <a:rPr lang="en-US"/>
              <a:pPr/>
              <a:t>31</a:t>
            </a:fld>
            <a:endParaRPr lang="en-US"/>
          </a:p>
        </p:txBody>
      </p:sp>
      <p:sp>
        <p:nvSpPr>
          <p:cNvPr id="87041" name="Rectangle 1"/>
          <p:cNvSpPr>
            <a:spLocks noGrp="1" noChangeArrowheads="1"/>
          </p:cNvSpPr>
          <p:nvPr>
            <p:ph type="title"/>
          </p:nvPr>
        </p:nvSpPr>
        <p:spPr>
          <a:xfrm>
            <a:off x="196453" y="241101"/>
            <a:ext cx="8751094" cy="1035844"/>
          </a:xfrm>
          <a:ln/>
        </p:spPr>
        <p:txBody>
          <a:bodyPr>
            <a:normAutofit fontScale="90000"/>
          </a:bodyPr>
          <a:lstStyle/>
          <a:p>
            <a:r>
              <a:rPr lang="en-US"/>
              <a:t>Each Pisces Mechanism Contributes to System-wide Fairness and Isolation</a:t>
            </a:r>
          </a:p>
        </p:txBody>
      </p:sp>
      <p:sp>
        <p:nvSpPr>
          <p:cNvPr id="87042" name="Rectangle 2"/>
          <p:cNvSpPr>
            <a:spLocks/>
          </p:cNvSpPr>
          <p:nvPr/>
        </p:nvSpPr>
        <p:spPr bwMode="auto">
          <a:xfrm>
            <a:off x="277937" y="1886545"/>
            <a:ext cx="2326483"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Unmodified </a:t>
            </a:r>
            <a:r>
              <a:rPr lang="en-US" sz="2000" dirty="0" err="1">
                <a:ea typeface="Gill Sans" pitchFamily="-1" charset="0"/>
                <a:cs typeface="Gill Sans" pitchFamily="-1" charset="0"/>
              </a:rPr>
              <a:t>Membase</a:t>
            </a:r>
            <a:endParaRPr lang="en-US" sz="2000" dirty="0">
              <a:ea typeface="Gill Sans" pitchFamily="-1" charset="0"/>
              <a:cs typeface="Gill Sans" pitchFamily="-1" charset="0"/>
            </a:endParaRPr>
          </a:p>
        </p:txBody>
      </p:sp>
      <p:sp>
        <p:nvSpPr>
          <p:cNvPr id="87043" name="Rectangle 3"/>
          <p:cNvSpPr>
            <a:spLocks/>
          </p:cNvSpPr>
          <p:nvPr/>
        </p:nvSpPr>
        <p:spPr bwMode="auto">
          <a:xfrm>
            <a:off x="2742530" y="3429670"/>
            <a:ext cx="820738" cy="2308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500" dirty="0">
                <a:ea typeface="Gill Sans" pitchFamily="-1" charset="0"/>
                <a:cs typeface="Gill Sans" pitchFamily="-1" charset="0"/>
              </a:rPr>
              <a:t>0.59 MMR</a:t>
            </a:r>
          </a:p>
        </p:txBody>
      </p:sp>
      <p:sp>
        <p:nvSpPr>
          <p:cNvPr id="87044" name="Rectangle 4"/>
          <p:cNvSpPr>
            <a:spLocks/>
          </p:cNvSpPr>
          <p:nvPr/>
        </p:nvSpPr>
        <p:spPr bwMode="auto">
          <a:xfrm>
            <a:off x="5751835" y="3429670"/>
            <a:ext cx="820738" cy="2308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500" dirty="0">
                <a:ea typeface="Gill Sans" pitchFamily="-1" charset="0"/>
                <a:cs typeface="Gill Sans" pitchFamily="-1" charset="0"/>
              </a:rPr>
              <a:t>0.93 MMR</a:t>
            </a:r>
          </a:p>
        </p:txBody>
      </p:sp>
      <p:sp>
        <p:nvSpPr>
          <p:cNvPr id="87045" name="Rectangle 5"/>
          <p:cNvSpPr>
            <a:spLocks/>
          </p:cNvSpPr>
          <p:nvPr/>
        </p:nvSpPr>
        <p:spPr bwMode="auto">
          <a:xfrm>
            <a:off x="7877101" y="3429670"/>
            <a:ext cx="820738" cy="2308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500" dirty="0">
                <a:ea typeface="Gill Sans" pitchFamily="-1" charset="0"/>
                <a:cs typeface="Gill Sans" pitchFamily="-1" charset="0"/>
              </a:rPr>
              <a:t>0.98 MMR</a:t>
            </a:r>
          </a:p>
        </p:txBody>
      </p:sp>
      <p:sp>
        <p:nvSpPr>
          <p:cNvPr id="87046" name="Rectangle 6"/>
          <p:cNvSpPr>
            <a:spLocks/>
          </p:cNvSpPr>
          <p:nvPr/>
        </p:nvSpPr>
        <p:spPr bwMode="auto">
          <a:xfrm>
            <a:off x="519038" y="5644232"/>
            <a:ext cx="820738" cy="2308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500" dirty="0">
                <a:ea typeface="Gill Sans" pitchFamily="-1" charset="0"/>
                <a:cs typeface="Gill Sans" pitchFamily="-1" charset="0"/>
              </a:rPr>
              <a:t>0.36 MMR</a:t>
            </a:r>
          </a:p>
        </p:txBody>
      </p:sp>
      <p:sp>
        <p:nvSpPr>
          <p:cNvPr id="87047" name="Rectangle 7"/>
          <p:cNvSpPr>
            <a:spLocks/>
          </p:cNvSpPr>
          <p:nvPr/>
        </p:nvSpPr>
        <p:spPr bwMode="auto">
          <a:xfrm>
            <a:off x="2742530" y="5635303"/>
            <a:ext cx="820738" cy="2308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500" dirty="0">
                <a:ea typeface="Gill Sans" pitchFamily="-1" charset="0"/>
                <a:cs typeface="Gill Sans" pitchFamily="-1" charset="0"/>
              </a:rPr>
              <a:t>0.58 MMR</a:t>
            </a:r>
          </a:p>
        </p:txBody>
      </p:sp>
      <p:sp>
        <p:nvSpPr>
          <p:cNvPr id="87048" name="Rectangle 8"/>
          <p:cNvSpPr>
            <a:spLocks/>
          </p:cNvSpPr>
          <p:nvPr/>
        </p:nvSpPr>
        <p:spPr bwMode="auto">
          <a:xfrm>
            <a:off x="4876726" y="5635303"/>
            <a:ext cx="820738" cy="2308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500" dirty="0">
                <a:ea typeface="Gill Sans" pitchFamily="-1" charset="0"/>
                <a:cs typeface="Gill Sans" pitchFamily="-1" charset="0"/>
              </a:rPr>
              <a:t>0.74 MMR</a:t>
            </a:r>
          </a:p>
        </p:txBody>
      </p:sp>
      <p:pic>
        <p:nvPicPr>
          <p:cNvPr id="87049" name="Picture 9"/>
          <p:cNvPicPr>
            <a:picLocks noChangeAspect="1" noChangeArrowheads="1"/>
          </p:cNvPicPr>
          <p:nvPr/>
        </p:nvPicPr>
        <p:blipFill>
          <a:blip r:embed="rId3"/>
          <a:srcRect/>
          <a:stretch>
            <a:fillRect/>
          </a:stretch>
        </p:blipFill>
        <p:spPr bwMode="auto">
          <a:xfrm>
            <a:off x="2303859" y="2241352"/>
            <a:ext cx="2411016" cy="1685479"/>
          </a:xfrm>
          <a:prstGeom prst="rect">
            <a:avLst/>
          </a:prstGeom>
          <a:noFill/>
          <a:ln w="12700" cap="flat">
            <a:noFill/>
            <a:miter lim="800000"/>
            <a:headEnd/>
            <a:tailEnd/>
          </a:ln>
        </p:spPr>
      </p:pic>
      <p:pic>
        <p:nvPicPr>
          <p:cNvPr id="87050" name="Picture 10"/>
          <p:cNvPicPr>
            <a:picLocks noChangeAspect="1" noChangeArrowheads="1"/>
          </p:cNvPicPr>
          <p:nvPr/>
        </p:nvPicPr>
        <p:blipFill>
          <a:blip r:embed="rId4"/>
          <a:srcRect/>
          <a:stretch>
            <a:fillRect/>
          </a:stretch>
        </p:blipFill>
        <p:spPr bwMode="auto">
          <a:xfrm>
            <a:off x="4429125" y="2241352"/>
            <a:ext cx="2411016" cy="1685479"/>
          </a:xfrm>
          <a:prstGeom prst="rect">
            <a:avLst/>
          </a:prstGeom>
          <a:noFill/>
          <a:ln w="12700" cap="flat">
            <a:noFill/>
            <a:miter lim="800000"/>
            <a:headEnd/>
            <a:tailEnd/>
          </a:ln>
        </p:spPr>
      </p:pic>
      <p:pic>
        <p:nvPicPr>
          <p:cNvPr id="87051" name="Picture 11"/>
          <p:cNvPicPr>
            <a:picLocks noChangeAspect="1" noChangeArrowheads="1"/>
          </p:cNvPicPr>
          <p:nvPr/>
        </p:nvPicPr>
        <p:blipFill>
          <a:blip r:embed="rId5"/>
          <a:srcRect/>
          <a:stretch>
            <a:fillRect/>
          </a:stretch>
        </p:blipFill>
        <p:spPr bwMode="auto">
          <a:xfrm>
            <a:off x="6563320" y="2241352"/>
            <a:ext cx="2411016" cy="1685479"/>
          </a:xfrm>
          <a:prstGeom prst="rect">
            <a:avLst/>
          </a:prstGeom>
          <a:noFill/>
          <a:ln w="12700" cap="flat">
            <a:noFill/>
            <a:miter lim="800000"/>
            <a:headEnd/>
            <a:tailEnd/>
          </a:ln>
        </p:spPr>
      </p:pic>
      <p:sp>
        <p:nvSpPr>
          <p:cNvPr id="87052" name="Rectangle 12"/>
          <p:cNvSpPr>
            <a:spLocks/>
          </p:cNvSpPr>
          <p:nvPr/>
        </p:nvSpPr>
        <p:spPr bwMode="auto">
          <a:xfrm>
            <a:off x="5616773" y="2678906"/>
            <a:ext cx="1035844" cy="562570"/>
          </a:xfrm>
          <a:prstGeom prst="rect">
            <a:avLst/>
          </a:prstGeom>
          <a:solidFill>
            <a:srgbClr val="FFFFFF"/>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87053" name="Rectangle 13"/>
          <p:cNvSpPr>
            <a:spLocks/>
          </p:cNvSpPr>
          <p:nvPr/>
        </p:nvSpPr>
        <p:spPr bwMode="auto">
          <a:xfrm>
            <a:off x="7750969" y="2678906"/>
            <a:ext cx="1035844" cy="562570"/>
          </a:xfrm>
          <a:prstGeom prst="rect">
            <a:avLst/>
          </a:prstGeom>
          <a:solidFill>
            <a:srgbClr val="FFFFFF"/>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87054" name="Oval 14"/>
          <p:cNvSpPr>
            <a:spLocks/>
          </p:cNvSpPr>
          <p:nvPr/>
        </p:nvSpPr>
        <p:spPr bwMode="auto">
          <a:xfrm>
            <a:off x="7929562" y="1803797"/>
            <a:ext cx="464344" cy="464344"/>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sz="1500" b="1" dirty="0">
                <a:solidFill>
                  <a:srgbClr val="FFFFFF"/>
                </a:solidFill>
                <a:ea typeface="Gill Sans" pitchFamily="-1" charset="0"/>
                <a:cs typeface="Gill Sans" pitchFamily="-1" charset="0"/>
              </a:rPr>
              <a:t>RS</a:t>
            </a:r>
          </a:p>
        </p:txBody>
      </p:sp>
      <p:sp>
        <p:nvSpPr>
          <p:cNvPr id="87055" name="Oval 15"/>
          <p:cNvSpPr>
            <a:spLocks/>
          </p:cNvSpPr>
          <p:nvPr/>
        </p:nvSpPr>
        <p:spPr bwMode="auto">
          <a:xfrm>
            <a:off x="5965031" y="1839515"/>
            <a:ext cx="464344" cy="464344"/>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sz="1500" b="1" dirty="0">
                <a:solidFill>
                  <a:srgbClr val="FFFFFF"/>
                </a:solidFill>
                <a:ea typeface="Gill Sans" pitchFamily="-1" charset="0"/>
                <a:cs typeface="Gill Sans" pitchFamily="-1" charset="0"/>
              </a:rPr>
              <a:t>WA</a:t>
            </a:r>
          </a:p>
        </p:txBody>
      </p:sp>
      <p:sp>
        <p:nvSpPr>
          <p:cNvPr id="87056" name="Oval 16"/>
          <p:cNvSpPr>
            <a:spLocks/>
          </p:cNvSpPr>
          <p:nvPr/>
        </p:nvSpPr>
        <p:spPr bwMode="auto">
          <a:xfrm>
            <a:off x="5393531" y="1812726"/>
            <a:ext cx="464344" cy="464344"/>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sz="1500" b="1" dirty="0">
                <a:solidFill>
                  <a:srgbClr val="FFFFFF"/>
                </a:solidFill>
                <a:ea typeface="Gill Sans" pitchFamily="-1" charset="0"/>
                <a:cs typeface="Gill Sans" pitchFamily="-1" charset="0"/>
              </a:rPr>
              <a:t>PP</a:t>
            </a:r>
          </a:p>
        </p:txBody>
      </p:sp>
      <p:sp>
        <p:nvSpPr>
          <p:cNvPr id="87057" name="Oval 17"/>
          <p:cNvSpPr>
            <a:spLocks/>
          </p:cNvSpPr>
          <p:nvPr/>
        </p:nvSpPr>
        <p:spPr bwMode="auto">
          <a:xfrm>
            <a:off x="4822031" y="1812726"/>
            <a:ext cx="464344" cy="464344"/>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sz="1500" b="1" dirty="0">
                <a:solidFill>
                  <a:srgbClr val="FFFFFF"/>
                </a:solidFill>
                <a:ea typeface="Gill Sans" pitchFamily="-1" charset="0"/>
                <a:cs typeface="Gill Sans" pitchFamily="-1" charset="0"/>
              </a:rPr>
              <a:t>FQ</a:t>
            </a:r>
          </a:p>
        </p:txBody>
      </p:sp>
      <p:sp>
        <p:nvSpPr>
          <p:cNvPr id="87058" name="Oval 18"/>
          <p:cNvSpPr>
            <a:spLocks/>
          </p:cNvSpPr>
          <p:nvPr/>
        </p:nvSpPr>
        <p:spPr bwMode="auto">
          <a:xfrm>
            <a:off x="8501062" y="1812726"/>
            <a:ext cx="464344" cy="464344"/>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sz="1500" b="1" dirty="0">
                <a:solidFill>
                  <a:srgbClr val="FFFFFF"/>
                </a:solidFill>
                <a:ea typeface="Gill Sans" pitchFamily="-1" charset="0"/>
                <a:cs typeface="Gill Sans" pitchFamily="-1" charset="0"/>
              </a:rPr>
              <a:t>WA</a:t>
            </a:r>
          </a:p>
        </p:txBody>
      </p:sp>
      <p:sp>
        <p:nvSpPr>
          <p:cNvPr id="87059" name="Oval 19"/>
          <p:cNvSpPr>
            <a:spLocks/>
          </p:cNvSpPr>
          <p:nvPr/>
        </p:nvSpPr>
        <p:spPr bwMode="auto">
          <a:xfrm>
            <a:off x="7358062" y="1812726"/>
            <a:ext cx="464344" cy="464344"/>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sz="1500" b="1" dirty="0">
                <a:solidFill>
                  <a:srgbClr val="FFFFFF"/>
                </a:solidFill>
                <a:ea typeface="Gill Sans" pitchFamily="-1" charset="0"/>
                <a:cs typeface="Gill Sans" pitchFamily="-1" charset="0"/>
              </a:rPr>
              <a:t>PP</a:t>
            </a:r>
          </a:p>
        </p:txBody>
      </p:sp>
      <p:sp>
        <p:nvSpPr>
          <p:cNvPr id="87060" name="Oval 20"/>
          <p:cNvSpPr>
            <a:spLocks/>
          </p:cNvSpPr>
          <p:nvPr/>
        </p:nvSpPr>
        <p:spPr bwMode="auto">
          <a:xfrm>
            <a:off x="6786562" y="1812726"/>
            <a:ext cx="464344" cy="464344"/>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sz="1500" b="1" dirty="0">
                <a:solidFill>
                  <a:srgbClr val="FFFFFF"/>
                </a:solidFill>
                <a:ea typeface="Gill Sans" pitchFamily="-1" charset="0"/>
                <a:cs typeface="Gill Sans" pitchFamily="-1" charset="0"/>
              </a:rPr>
              <a:t>FQ</a:t>
            </a:r>
          </a:p>
        </p:txBody>
      </p:sp>
      <p:sp>
        <p:nvSpPr>
          <p:cNvPr id="87061" name="Rectangle 21"/>
          <p:cNvSpPr>
            <a:spLocks/>
          </p:cNvSpPr>
          <p:nvPr/>
        </p:nvSpPr>
        <p:spPr bwMode="auto">
          <a:xfrm>
            <a:off x="6974086" y="3434135"/>
            <a:ext cx="820738" cy="2308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500" dirty="0">
                <a:ea typeface="Gill Sans" pitchFamily="-1" charset="0"/>
                <a:cs typeface="Gill Sans" pitchFamily="-1" charset="0"/>
              </a:rPr>
              <a:t>0.90 MMR</a:t>
            </a:r>
          </a:p>
        </p:txBody>
      </p:sp>
      <p:pic>
        <p:nvPicPr>
          <p:cNvPr id="87062" name="Picture 22"/>
          <p:cNvPicPr>
            <a:picLocks noChangeAspect="1" noChangeArrowheads="1"/>
          </p:cNvPicPr>
          <p:nvPr/>
        </p:nvPicPr>
        <p:blipFill>
          <a:blip r:embed="rId6"/>
          <a:srcRect/>
          <a:stretch>
            <a:fillRect/>
          </a:stretch>
        </p:blipFill>
        <p:spPr bwMode="auto">
          <a:xfrm>
            <a:off x="2303859" y="4455915"/>
            <a:ext cx="2411016" cy="1682130"/>
          </a:xfrm>
          <a:prstGeom prst="rect">
            <a:avLst/>
          </a:prstGeom>
          <a:noFill/>
          <a:ln w="12700" cap="flat">
            <a:noFill/>
            <a:miter lim="800000"/>
            <a:headEnd/>
            <a:tailEnd/>
          </a:ln>
        </p:spPr>
      </p:pic>
      <p:pic>
        <p:nvPicPr>
          <p:cNvPr id="87063" name="Picture 23"/>
          <p:cNvPicPr>
            <a:picLocks noChangeAspect="1" noChangeArrowheads="1"/>
          </p:cNvPicPr>
          <p:nvPr/>
        </p:nvPicPr>
        <p:blipFill>
          <a:blip r:embed="rId7"/>
          <a:srcRect/>
          <a:stretch>
            <a:fillRect/>
          </a:stretch>
        </p:blipFill>
        <p:spPr bwMode="auto">
          <a:xfrm>
            <a:off x="4429125" y="4455915"/>
            <a:ext cx="2411016" cy="1682130"/>
          </a:xfrm>
          <a:prstGeom prst="rect">
            <a:avLst/>
          </a:prstGeom>
          <a:noFill/>
          <a:ln w="12700" cap="flat">
            <a:noFill/>
            <a:miter lim="800000"/>
            <a:headEnd/>
            <a:tailEnd/>
          </a:ln>
        </p:spPr>
      </p:pic>
      <p:pic>
        <p:nvPicPr>
          <p:cNvPr id="87064" name="Picture 24"/>
          <p:cNvPicPr>
            <a:picLocks noChangeAspect="1" noChangeArrowheads="1"/>
          </p:cNvPicPr>
          <p:nvPr/>
        </p:nvPicPr>
        <p:blipFill>
          <a:blip r:embed="rId8"/>
          <a:srcRect/>
          <a:stretch>
            <a:fillRect/>
          </a:stretch>
        </p:blipFill>
        <p:spPr bwMode="auto">
          <a:xfrm>
            <a:off x="6536531" y="4455915"/>
            <a:ext cx="2411016" cy="1682130"/>
          </a:xfrm>
          <a:prstGeom prst="rect">
            <a:avLst/>
          </a:prstGeom>
          <a:noFill/>
          <a:ln w="12700" cap="flat">
            <a:noFill/>
            <a:miter lim="800000"/>
            <a:headEnd/>
            <a:tailEnd/>
          </a:ln>
        </p:spPr>
      </p:pic>
      <p:sp>
        <p:nvSpPr>
          <p:cNvPr id="87065" name="Rectangle 25"/>
          <p:cNvSpPr>
            <a:spLocks/>
          </p:cNvSpPr>
          <p:nvPr/>
        </p:nvSpPr>
        <p:spPr bwMode="auto">
          <a:xfrm>
            <a:off x="5750719" y="5639768"/>
            <a:ext cx="820738" cy="2308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500" dirty="0">
                <a:ea typeface="Gill Sans" pitchFamily="-1" charset="0"/>
                <a:cs typeface="Gill Sans" pitchFamily="-1" charset="0"/>
              </a:rPr>
              <a:t>0.96 MMR</a:t>
            </a:r>
          </a:p>
        </p:txBody>
      </p:sp>
      <p:sp>
        <p:nvSpPr>
          <p:cNvPr id="87066" name="Rectangle 26"/>
          <p:cNvSpPr>
            <a:spLocks/>
          </p:cNvSpPr>
          <p:nvPr/>
        </p:nvSpPr>
        <p:spPr bwMode="auto">
          <a:xfrm>
            <a:off x="7875984" y="5639768"/>
            <a:ext cx="820738" cy="2308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500" dirty="0">
                <a:ea typeface="Gill Sans" pitchFamily="-1" charset="0"/>
                <a:cs typeface="Gill Sans" pitchFamily="-1" charset="0"/>
              </a:rPr>
              <a:t>0.97 MMR</a:t>
            </a:r>
          </a:p>
        </p:txBody>
      </p:sp>
      <p:sp>
        <p:nvSpPr>
          <p:cNvPr id="87067" name="Rectangle 27"/>
          <p:cNvSpPr>
            <a:spLocks/>
          </p:cNvSpPr>
          <p:nvPr/>
        </p:nvSpPr>
        <p:spPr bwMode="auto">
          <a:xfrm>
            <a:off x="6974086" y="5639768"/>
            <a:ext cx="820738" cy="2308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500" dirty="0">
                <a:ea typeface="Gill Sans" pitchFamily="-1" charset="0"/>
                <a:cs typeface="Gill Sans" pitchFamily="-1" charset="0"/>
              </a:rPr>
              <a:t>0.89 MMR</a:t>
            </a:r>
          </a:p>
        </p:txBody>
      </p:sp>
      <p:pic>
        <p:nvPicPr>
          <p:cNvPr id="87068" name="Picture 28"/>
          <p:cNvPicPr>
            <a:picLocks noChangeAspect="1" noChangeArrowheads="1"/>
          </p:cNvPicPr>
          <p:nvPr/>
        </p:nvPicPr>
        <p:blipFill>
          <a:blip r:embed="rId9"/>
          <a:srcRect/>
          <a:stretch>
            <a:fillRect/>
          </a:stretch>
        </p:blipFill>
        <p:spPr bwMode="auto">
          <a:xfrm>
            <a:off x="21209" y="2232422"/>
            <a:ext cx="2635374" cy="1839516"/>
          </a:xfrm>
          <a:prstGeom prst="rect">
            <a:avLst/>
          </a:prstGeom>
          <a:noFill/>
          <a:ln w="12700" cap="flat">
            <a:noFill/>
            <a:miter lim="800000"/>
            <a:headEnd/>
            <a:tailEnd/>
          </a:ln>
        </p:spPr>
      </p:pic>
      <p:sp>
        <p:nvSpPr>
          <p:cNvPr id="87069" name="Rectangle 29"/>
          <p:cNvSpPr>
            <a:spLocks/>
          </p:cNvSpPr>
          <p:nvPr/>
        </p:nvSpPr>
        <p:spPr bwMode="auto">
          <a:xfrm>
            <a:off x="532434" y="3429670"/>
            <a:ext cx="820738" cy="2308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500" dirty="0">
                <a:ea typeface="Gill Sans" pitchFamily="-1" charset="0"/>
                <a:cs typeface="Gill Sans" pitchFamily="-1" charset="0"/>
              </a:rPr>
              <a:t>0.57 MMR</a:t>
            </a:r>
          </a:p>
        </p:txBody>
      </p:sp>
      <p:sp>
        <p:nvSpPr>
          <p:cNvPr id="87070" name="Oval 30"/>
          <p:cNvSpPr>
            <a:spLocks/>
          </p:cNvSpPr>
          <p:nvPr/>
        </p:nvSpPr>
        <p:spPr bwMode="auto">
          <a:xfrm>
            <a:off x="3339703" y="1803797"/>
            <a:ext cx="464344" cy="464344"/>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sz="1500" b="1" dirty="0">
                <a:solidFill>
                  <a:srgbClr val="FFFFFF"/>
                </a:solidFill>
                <a:ea typeface="Gill Sans" pitchFamily="-1" charset="0"/>
                <a:cs typeface="Gill Sans" pitchFamily="-1" charset="0"/>
              </a:rPr>
              <a:t>FQ</a:t>
            </a:r>
          </a:p>
        </p:txBody>
      </p:sp>
      <p:pic>
        <p:nvPicPr>
          <p:cNvPr id="87071" name="Picture 31"/>
          <p:cNvPicPr>
            <a:picLocks noChangeAspect="1" noChangeArrowheads="1"/>
          </p:cNvPicPr>
          <p:nvPr/>
        </p:nvPicPr>
        <p:blipFill>
          <a:blip r:embed="rId10"/>
          <a:srcRect/>
          <a:stretch>
            <a:fillRect/>
          </a:stretch>
        </p:blipFill>
        <p:spPr bwMode="auto">
          <a:xfrm>
            <a:off x="17859" y="4445868"/>
            <a:ext cx="2634258" cy="1839516"/>
          </a:xfrm>
          <a:prstGeom prst="rect">
            <a:avLst/>
          </a:prstGeom>
          <a:noFill/>
          <a:ln w="12700" cap="flat">
            <a:noFill/>
            <a:miter lim="800000"/>
            <a:headEnd/>
            <a:tailEnd/>
          </a:ln>
        </p:spPr>
      </p:pic>
      <p:sp>
        <p:nvSpPr>
          <p:cNvPr id="87072" name="Rectangle 32"/>
          <p:cNvSpPr>
            <a:spLocks/>
          </p:cNvSpPr>
          <p:nvPr/>
        </p:nvSpPr>
        <p:spPr bwMode="auto">
          <a:xfrm>
            <a:off x="516806" y="4168081"/>
            <a:ext cx="1730742"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solidFill>
                  <a:srgbClr val="910000"/>
                </a:solidFill>
                <a:ea typeface="Gill Sans" pitchFamily="-1" charset="0"/>
                <a:cs typeface="Gill Sans" pitchFamily="-1" charset="0"/>
              </a:rPr>
              <a:t>2x</a:t>
            </a:r>
            <a:r>
              <a:rPr lang="en-US" sz="2000" dirty="0">
                <a:ea typeface="Gill Sans" pitchFamily="-1" charset="0"/>
                <a:cs typeface="Gill Sans" pitchFamily="-1" charset="0"/>
              </a:rPr>
              <a:t> </a:t>
            </a:r>
            <a:r>
              <a:rPr lang="en-US" sz="2000" dirty="0" err="1">
                <a:ea typeface="Gill Sans" pitchFamily="-1" charset="0"/>
                <a:cs typeface="Gill Sans" pitchFamily="-1" charset="0"/>
              </a:rPr>
              <a:t>vs</a:t>
            </a:r>
            <a:r>
              <a:rPr lang="en-US" sz="2000" dirty="0">
                <a:ea typeface="Gill Sans" pitchFamily="-1" charset="0"/>
                <a:cs typeface="Gill Sans" pitchFamily="-1" charset="0"/>
              </a:rPr>
              <a:t> </a:t>
            </a:r>
            <a:r>
              <a:rPr lang="en-US" sz="2000" dirty="0">
                <a:solidFill>
                  <a:srgbClr val="199508"/>
                </a:solidFill>
                <a:ea typeface="Gill Sans" pitchFamily="-1" charset="0"/>
                <a:cs typeface="Gill Sans" pitchFamily="-1" charset="0"/>
              </a:rPr>
              <a:t>1x</a:t>
            </a:r>
            <a:r>
              <a:rPr lang="en-US" sz="2000" dirty="0">
                <a:ea typeface="Gill Sans" pitchFamily="-1" charset="0"/>
                <a:cs typeface="Gill Sans" pitchFamily="-1" charset="0"/>
              </a:rPr>
              <a:t> demand</a:t>
            </a:r>
          </a:p>
        </p:txBody>
      </p:sp>
      <p:sp>
        <p:nvSpPr>
          <p:cNvPr id="87073" name="Rectangle 33"/>
          <p:cNvSpPr>
            <a:spLocks/>
          </p:cNvSpPr>
          <p:nvPr/>
        </p:nvSpPr>
        <p:spPr bwMode="auto">
          <a:xfrm>
            <a:off x="5598914" y="4822031"/>
            <a:ext cx="1035844" cy="562570"/>
          </a:xfrm>
          <a:prstGeom prst="rect">
            <a:avLst/>
          </a:prstGeom>
          <a:solidFill>
            <a:srgbClr val="FFFFFF"/>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87074" name="Rectangle 34"/>
          <p:cNvSpPr>
            <a:spLocks/>
          </p:cNvSpPr>
          <p:nvPr/>
        </p:nvSpPr>
        <p:spPr bwMode="auto">
          <a:xfrm>
            <a:off x="7706320" y="4822031"/>
            <a:ext cx="1035844" cy="562570"/>
          </a:xfrm>
          <a:prstGeom prst="rect">
            <a:avLst/>
          </a:prstGeom>
          <a:solidFill>
            <a:srgbClr val="FFFFFF"/>
          </a:solidFill>
          <a:ln w="25400" cap="flat">
            <a:noFill/>
            <a:miter lim="800000"/>
            <a:headEnd type="none" w="med" len="med"/>
            <a:tailEnd type="none" w="med" len="med"/>
          </a:ln>
        </p:spPr>
        <p:txBody>
          <a:bodyPr lIns="0" tIns="0" rIns="0" bIns="0">
            <a:prstTxWarp prst="textNoShape">
              <a:avLst/>
            </a:prstTxWarp>
          </a:bodyPr>
          <a:lstStyle/>
          <a:p>
            <a:endParaRPr lang="en-US"/>
          </a:p>
        </p:txBody>
      </p:sp>
      <p:graphicFrame>
        <p:nvGraphicFramePr>
          <p:cNvPr id="87075" name="Group 35"/>
          <p:cNvGraphicFramePr>
            <a:graphicFrameLocks noGrp="1"/>
          </p:cNvGraphicFramePr>
          <p:nvPr/>
        </p:nvGraphicFramePr>
        <p:xfrm>
          <a:off x="9304735" y="3411141"/>
          <a:ext cx="6208364" cy="2052714"/>
        </p:xfrm>
        <a:graphic>
          <a:graphicData uri="http://schemas.openxmlformats.org/drawingml/2006/table">
            <a:tbl>
              <a:tblPr/>
              <a:tblGrid>
                <a:gridCol w="1435447"/>
                <a:gridCol w="1573857"/>
                <a:gridCol w="1635249"/>
                <a:gridCol w="1563811"/>
              </a:tblGrid>
              <a:tr h="684238">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endParaRPr kumimoji="0" lang="en-US" sz="2800" b="0" i="0" u="none" strike="noStrike" cap="none" normalizeH="0" baseline="0">
                        <a:ln>
                          <a:noFill/>
                        </a:ln>
                        <a:solidFill>
                          <a:srgbClr val="FFFFFF"/>
                        </a:solidFill>
                        <a:effectLst>
                          <a:outerShdw blurRad="38100" dist="38100" dir="2700000" algn="tl">
                            <a:srgbClr val="DDDDDD"/>
                          </a:outerShdw>
                        </a:effectLst>
                        <a:latin typeface="Gill Sans" pitchFamily="-1" charset="0"/>
                        <a:ea typeface="ヒラギノ角ゴ ProN W3" pitchFamily="-1" charset="-128"/>
                        <a:cs typeface="ヒラギノ角ゴ ProN W3" pitchFamily="-1" charset="-128"/>
                        <a:sym typeface="Gill Sans" pitchFamily="-1" charset="0"/>
                      </a:endParaRPr>
                    </a:p>
                  </a:txBody>
                  <a:tcPr marL="35719" marR="35719" marT="35719" marB="35719" anchor="ctr" horzOverflow="overflow">
                    <a:lnL cap="flat">
                      <a:noFill/>
                    </a:lnL>
                    <a:lnR w="25400" cap="flat" cmpd="sng" algn="ctr">
                      <a:solidFill>
                        <a:srgbClr val="000000"/>
                      </a:solidFill>
                      <a:prstDash val="solid"/>
                      <a:round/>
                      <a:headEnd type="none" w="med" len="med"/>
                      <a:tailEnd type="none" w="med" len="med"/>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endParaRPr kumimoji="0" lang="en-US" sz="2800" b="0" i="0" u="none" strike="noStrike" cap="none" normalizeH="0" baseline="0">
                        <a:ln>
                          <a:noFill/>
                        </a:ln>
                        <a:solidFill>
                          <a:srgbClr val="FFFFFF"/>
                        </a:solidFill>
                        <a:effectLst>
                          <a:outerShdw blurRad="38100" dist="38100" dir="2700000" algn="tl">
                            <a:srgbClr val="000000"/>
                          </a:outerShdw>
                        </a:effectLst>
                        <a:latin typeface="Gill Sans" pitchFamily="-1" charset="0"/>
                        <a:ea typeface="ヒラギノ角ゴ ProN W3" pitchFamily="-1" charset="-128"/>
                        <a:cs typeface="ヒラギノ角ゴ ProN W3" pitchFamily="-1" charset="-128"/>
                        <a:sym typeface="Gill Sans" pitchFamily="-1" charset="0"/>
                      </a:endParaRP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endParaRPr kumimoji="0" lang="en-US" sz="2800" b="0" i="0" u="none" strike="noStrike" cap="none" normalizeH="0" baseline="0">
                        <a:ln>
                          <a:noFill/>
                        </a:ln>
                        <a:solidFill>
                          <a:srgbClr val="FFFFFF"/>
                        </a:solidFill>
                        <a:effectLst>
                          <a:outerShdw blurRad="38100" dist="38100" dir="2700000" algn="tl">
                            <a:srgbClr val="000000"/>
                          </a:outerShdw>
                        </a:effectLst>
                        <a:latin typeface="Gill Sans" pitchFamily="-1" charset="0"/>
                        <a:ea typeface="ヒラギノ角ゴ ProN W3" pitchFamily="-1" charset="-128"/>
                        <a:cs typeface="ヒラギノ角ゴ ProN W3" pitchFamily="-1" charset="-128"/>
                        <a:sym typeface="Gill Sans" pitchFamily="-1" charset="0"/>
                      </a:endParaRP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endParaRPr kumimoji="0" lang="en-US" sz="2800" b="0" i="0" u="none" strike="noStrike" cap="none" normalizeH="0" baseline="0">
                        <a:ln>
                          <a:noFill/>
                        </a:ln>
                        <a:solidFill>
                          <a:srgbClr val="7F7F7F"/>
                        </a:solidFill>
                        <a:effectLst>
                          <a:outerShdw blurRad="38100" dist="38100" dir="2700000" algn="tl">
                            <a:srgbClr val="000000"/>
                          </a:outerShdw>
                        </a:effectLst>
                        <a:latin typeface="Gill Sans" pitchFamily="-1" charset="0"/>
                        <a:ea typeface="ヒラギノ角ゴ ProN W3" pitchFamily="-1" charset="-128"/>
                        <a:cs typeface="ヒラギノ角ゴ ProN W3" pitchFamily="-1" charset="-128"/>
                        <a:sym typeface="Gill Sans" pitchFamily="-1" charset="0"/>
                      </a:endParaRP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r>
              <a:tr h="684238">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endParaRPr kumimoji="0" lang="en-US" sz="2800" b="0" i="0" u="none" strike="noStrike" cap="none" normalizeH="0" baseline="0">
                        <a:ln>
                          <a:noFill/>
                        </a:ln>
                        <a:solidFill>
                          <a:srgbClr val="FFFFFF"/>
                        </a:solidFill>
                        <a:effectLst>
                          <a:outerShdw blurRad="38100" dist="38100" dir="2700000" algn="tl">
                            <a:srgbClr val="000000"/>
                          </a:outerShdw>
                        </a:effectLst>
                        <a:latin typeface="Gill Sans" pitchFamily="-1" charset="0"/>
                        <a:ea typeface="ヒラギノ角ゴ ProN W3" pitchFamily="-1" charset="-128"/>
                        <a:cs typeface="ヒラギノ角ゴ ProN W3" pitchFamily="-1" charset="-128"/>
                        <a:sym typeface="Gill Sans" pitchFamily="-1" charset="0"/>
                      </a:endParaRP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r>
                        <a:rPr kumimoji="0" lang="en-US" sz="2500" b="0" i="0" u="none" strike="noStrike" cap="none" normalizeH="0" baseline="0">
                          <a:ln>
                            <a:noFill/>
                          </a:ln>
                          <a:solidFill>
                            <a:schemeClr val="tx1"/>
                          </a:solidFill>
                          <a:effectLst/>
                          <a:latin typeface="Gill Sans" pitchFamily="-1" charset="0"/>
                          <a:ea typeface="Gill Sans" pitchFamily="-1" charset="0"/>
                          <a:cs typeface="Gill Sans" pitchFamily="-1" charset="0"/>
                          <a:sym typeface="Gill Sans" pitchFamily="-1" charset="0"/>
                        </a:rPr>
                        <a:t>usually</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r>
                        <a:rPr kumimoji="0" lang="en-US" sz="2500" b="0" i="0" u="none" strike="noStrike" cap="none" normalizeH="0" baseline="0">
                          <a:ln>
                            <a:noFill/>
                          </a:ln>
                          <a:solidFill>
                            <a:schemeClr val="tx1"/>
                          </a:solidFill>
                          <a:effectLst/>
                          <a:latin typeface="Gill Sans" pitchFamily="-1" charset="0"/>
                          <a:ea typeface="Gill Sans" pitchFamily="-1" charset="0"/>
                          <a:cs typeface="Gill Sans" pitchFamily="-1" charset="0"/>
                          <a:sym typeface="Gill Sans" pitchFamily="-1" charset="0"/>
                        </a:rPr>
                        <a:t>sometimes</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r>
                        <a:rPr kumimoji="0" lang="en-US" sz="2500" b="0" i="0" u="none" strike="noStrike" cap="none" normalizeH="0" baseline="0">
                          <a:ln>
                            <a:noFill/>
                          </a:ln>
                          <a:solidFill>
                            <a:schemeClr val="tx1"/>
                          </a:solidFill>
                          <a:effectLst/>
                          <a:latin typeface="Gill Sans" pitchFamily="-1" charset="0"/>
                          <a:ea typeface="Gill Sans" pitchFamily="-1" charset="0"/>
                          <a:cs typeface="Gill Sans" pitchFamily="-1" charset="0"/>
                          <a:sym typeface="Gill Sans" pitchFamily="-1" charset="0"/>
                        </a:rPr>
                        <a:t>always</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r>
              <a:tr h="684238">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endParaRPr kumimoji="0" lang="en-US" sz="2800" b="0" i="0" u="none" strike="noStrike" cap="none" normalizeH="0" baseline="0">
                        <a:ln>
                          <a:noFill/>
                        </a:ln>
                        <a:solidFill>
                          <a:srgbClr val="FFFFFF"/>
                        </a:solidFill>
                        <a:effectLst>
                          <a:outerShdw blurRad="38100" dist="38100" dir="2700000" algn="tl">
                            <a:srgbClr val="000000"/>
                          </a:outerShdw>
                        </a:effectLst>
                        <a:latin typeface="Gill Sans" pitchFamily="-1" charset="0"/>
                        <a:ea typeface="ヒラギノ角ゴ ProN W3" pitchFamily="-1" charset="-128"/>
                        <a:cs typeface="ヒラギノ角ゴ ProN W3" pitchFamily="-1" charset="-128"/>
                        <a:sym typeface="Gill Sans" pitchFamily="-1" charset="0"/>
                      </a:endParaRP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r>
                        <a:rPr kumimoji="0" lang="en-US" sz="2500" b="0" i="0" u="none" strike="noStrike" cap="none" normalizeH="0" baseline="0">
                          <a:ln>
                            <a:noFill/>
                          </a:ln>
                          <a:solidFill>
                            <a:schemeClr val="tx1"/>
                          </a:solidFill>
                          <a:effectLst/>
                          <a:latin typeface="Gill Sans" pitchFamily="-1" charset="0"/>
                          <a:ea typeface="Gill Sans" pitchFamily="-1" charset="0"/>
                          <a:cs typeface="Gill Sans" pitchFamily="-1" charset="0"/>
                          <a:sym typeface="Gill Sans" pitchFamily="-1" charset="0"/>
                        </a:rPr>
                        <a:t>always</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r>
                        <a:rPr kumimoji="0" lang="en-US" sz="2500" b="0" i="0" u="none" strike="noStrike" cap="none" normalizeH="0" baseline="0">
                          <a:ln>
                            <a:noFill/>
                          </a:ln>
                          <a:solidFill>
                            <a:schemeClr val="tx1"/>
                          </a:solidFill>
                          <a:effectLst/>
                          <a:latin typeface="Gill Sans" pitchFamily="-1" charset="0"/>
                          <a:ea typeface="Gill Sans" pitchFamily="-1" charset="0"/>
                          <a:cs typeface="Gill Sans" pitchFamily="-1" charset="0"/>
                          <a:sym typeface="Gill Sans" pitchFamily="-1" charset="0"/>
                        </a:rPr>
                        <a:t>always</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r>
                        <a:rPr kumimoji="0" lang="en-US" sz="2500" b="0" i="0" u="none" strike="noStrike" cap="none" normalizeH="0" baseline="0">
                          <a:ln>
                            <a:noFill/>
                          </a:ln>
                          <a:solidFill>
                            <a:schemeClr val="tx1"/>
                          </a:solidFill>
                          <a:effectLst/>
                          <a:latin typeface="Gill Sans" pitchFamily="-1" charset="0"/>
                          <a:ea typeface="Gill Sans" pitchFamily="-1" charset="0"/>
                          <a:cs typeface="Gill Sans" pitchFamily="-1" charset="0"/>
                          <a:sym typeface="Gill Sans" pitchFamily="-1" charset="0"/>
                        </a:rPr>
                        <a:t>always</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pSp>
        <p:nvGrpSpPr>
          <p:cNvPr id="2" name="Group 120"/>
          <p:cNvGrpSpPr>
            <a:grpSpLocks/>
          </p:cNvGrpSpPr>
          <p:nvPr/>
        </p:nvGrpSpPr>
        <p:grpSpPr bwMode="auto">
          <a:xfrm>
            <a:off x="9313665" y="3500438"/>
            <a:ext cx="6098977" cy="1955601"/>
            <a:chOff x="8" y="80"/>
            <a:chExt cx="5464" cy="1752"/>
          </a:xfrm>
        </p:grpSpPr>
        <p:grpSp>
          <p:nvGrpSpPr>
            <p:cNvPr id="3" name="Group 85"/>
            <p:cNvGrpSpPr>
              <a:grpSpLocks/>
            </p:cNvGrpSpPr>
            <p:nvPr/>
          </p:nvGrpSpPr>
          <p:grpSpPr bwMode="auto">
            <a:xfrm>
              <a:off x="88" y="680"/>
              <a:ext cx="1079" cy="480"/>
              <a:chOff x="0" y="0"/>
              <a:chExt cx="1079" cy="480"/>
            </a:xfrm>
          </p:grpSpPr>
          <p:sp>
            <p:nvSpPr>
              <p:cNvPr id="87119" name="Oval 79"/>
              <p:cNvSpPr>
                <a:spLocks/>
              </p:cNvSpPr>
              <p:nvPr/>
            </p:nvSpPr>
            <p:spPr bwMode="auto">
              <a:xfrm>
                <a:off x="0" y="0"/>
                <a:ext cx="480" cy="480"/>
              </a:xfrm>
              <a:prstGeom prst="ellipse">
                <a:avLst/>
              </a:prstGeom>
              <a:solidFill>
                <a:srgbClr val="427B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4" name="Group 84"/>
              <p:cNvGrpSpPr>
                <a:grpSpLocks/>
              </p:cNvGrpSpPr>
              <p:nvPr/>
            </p:nvGrpSpPr>
            <p:grpSpPr bwMode="auto">
              <a:xfrm>
                <a:off x="760" y="37"/>
                <a:ext cx="319" cy="339"/>
                <a:chOff x="0" y="0"/>
                <a:chExt cx="319" cy="338"/>
              </a:xfrm>
            </p:grpSpPr>
            <p:sp>
              <p:nvSpPr>
                <p:cNvPr id="87120" name="Oval 80"/>
                <p:cNvSpPr>
                  <a:spLocks/>
                </p:cNvSpPr>
                <p:nvPr/>
              </p:nvSpPr>
              <p:spPr bwMode="auto">
                <a:xfrm>
                  <a:off x="112" y="130"/>
                  <a:ext cx="104" cy="104"/>
                </a:xfrm>
                <a:prstGeom prst="ellipse">
                  <a:avLst/>
                </a:prstGeom>
                <a:solidFill>
                  <a:srgbClr val="FFFFFF"/>
                </a:solidFill>
                <a:ln w="50800" cap="flat">
                  <a:solidFill>
                    <a:srgbClr val="40800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87121" name="Line 81"/>
                <p:cNvSpPr>
                  <a:spLocks noChangeShapeType="1"/>
                </p:cNvSpPr>
                <p:nvPr/>
              </p:nvSpPr>
              <p:spPr bwMode="auto">
                <a:xfrm rot="10800000" flipH="1">
                  <a:off x="0" y="227"/>
                  <a:ext cx="111" cy="111"/>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87122" name="Line 82"/>
                <p:cNvSpPr>
                  <a:spLocks noChangeShapeType="1"/>
                </p:cNvSpPr>
                <p:nvPr/>
              </p:nvSpPr>
              <p:spPr bwMode="auto">
                <a:xfrm rot="10800000">
                  <a:off x="208" y="226"/>
                  <a:ext cx="111" cy="112"/>
                </a:xfrm>
                <a:prstGeom prst="line">
                  <a:avLst/>
                </a:prstGeom>
                <a:noFill/>
                <a:ln w="38100" cap="flat">
                  <a:solidFill>
                    <a:srgbClr val="427B00"/>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87123" name="Line 83"/>
                <p:cNvSpPr>
                  <a:spLocks noChangeShapeType="1"/>
                </p:cNvSpPr>
                <p:nvPr/>
              </p:nvSpPr>
              <p:spPr bwMode="auto">
                <a:xfrm rot="10800000">
                  <a:off x="159" y="0"/>
                  <a:ext cx="1" cy="122"/>
                </a:xfrm>
                <a:prstGeom prst="line">
                  <a:avLst/>
                </a:prstGeom>
                <a:noFill/>
                <a:ln w="38100" cap="flat">
                  <a:solidFill>
                    <a:srgbClr val="427B00"/>
                  </a:solidFill>
                  <a:prstDash val="sysDot"/>
                  <a:miter lim="800000"/>
                  <a:headEnd type="none" w="med" len="med"/>
                  <a:tailEnd type="none" w="med" len="med"/>
                </a:ln>
              </p:spPr>
              <p:txBody>
                <a:bodyPr lIns="0" tIns="0" rIns="0" bIns="0">
                  <a:prstTxWarp prst="textNoShape">
                    <a:avLst/>
                  </a:prstTxWarp>
                </a:bodyPr>
                <a:lstStyle/>
                <a:p>
                  <a:endParaRPr lang="en-US"/>
                </a:p>
              </p:txBody>
            </p:sp>
          </p:grpSp>
        </p:grpSp>
        <p:grpSp>
          <p:nvGrpSpPr>
            <p:cNvPr id="5" name="Group 92"/>
            <p:cNvGrpSpPr>
              <a:grpSpLocks/>
            </p:cNvGrpSpPr>
            <p:nvPr/>
          </p:nvGrpSpPr>
          <p:grpSpPr bwMode="auto">
            <a:xfrm>
              <a:off x="88" y="1288"/>
              <a:ext cx="1079" cy="480"/>
              <a:chOff x="0" y="0"/>
              <a:chExt cx="1079" cy="480"/>
            </a:xfrm>
          </p:grpSpPr>
          <p:sp>
            <p:nvSpPr>
              <p:cNvPr id="87126" name="Oval 86"/>
              <p:cNvSpPr>
                <a:spLocks/>
              </p:cNvSpPr>
              <p:nvPr/>
            </p:nvSpPr>
            <p:spPr bwMode="auto">
              <a:xfrm>
                <a:off x="0" y="0"/>
                <a:ext cx="480" cy="480"/>
              </a:xfrm>
              <a:prstGeom prst="ellipse">
                <a:avLst/>
              </a:prstGeom>
              <a:solidFill>
                <a:srgbClr val="427B00">
                  <a:alpha val="50999"/>
                </a:srgbClr>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RS</a:t>
                </a:r>
              </a:p>
            </p:txBody>
          </p:sp>
          <p:grpSp>
            <p:nvGrpSpPr>
              <p:cNvPr id="6" name="Group 91"/>
              <p:cNvGrpSpPr>
                <a:grpSpLocks/>
              </p:cNvGrpSpPr>
              <p:nvPr/>
            </p:nvGrpSpPr>
            <p:grpSpPr bwMode="auto">
              <a:xfrm>
                <a:off x="760" y="37"/>
                <a:ext cx="319" cy="339"/>
                <a:chOff x="0" y="0"/>
                <a:chExt cx="319" cy="338"/>
              </a:xfrm>
            </p:grpSpPr>
            <p:sp>
              <p:nvSpPr>
                <p:cNvPr id="87127" name="Oval 87"/>
                <p:cNvSpPr>
                  <a:spLocks/>
                </p:cNvSpPr>
                <p:nvPr/>
              </p:nvSpPr>
              <p:spPr bwMode="auto">
                <a:xfrm>
                  <a:off x="112" y="130"/>
                  <a:ext cx="104" cy="104"/>
                </a:xfrm>
                <a:prstGeom prst="ellipse">
                  <a:avLst/>
                </a:prstGeom>
                <a:solidFill>
                  <a:srgbClr val="FFFFFF">
                    <a:alpha val="50999"/>
                  </a:srgbClr>
                </a:solidFill>
                <a:ln w="50800" cap="flat">
                  <a:solidFill>
                    <a:srgbClr val="408000">
                      <a:alpha val="50999"/>
                    </a:srgbClr>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87128" name="Line 88"/>
                <p:cNvSpPr>
                  <a:spLocks noChangeShapeType="1"/>
                </p:cNvSpPr>
                <p:nvPr/>
              </p:nvSpPr>
              <p:spPr bwMode="auto">
                <a:xfrm rot="10800000" flipH="1">
                  <a:off x="0" y="227"/>
                  <a:ext cx="111" cy="111"/>
                </a:xfrm>
                <a:prstGeom prst="line">
                  <a:avLst/>
                </a:prstGeom>
                <a:noFill/>
                <a:ln w="38100" cap="flat">
                  <a:solidFill>
                    <a:srgbClr val="427B00">
                      <a:alpha val="50999"/>
                    </a:srgbClr>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87129" name="Line 89"/>
                <p:cNvSpPr>
                  <a:spLocks noChangeShapeType="1"/>
                </p:cNvSpPr>
                <p:nvPr/>
              </p:nvSpPr>
              <p:spPr bwMode="auto">
                <a:xfrm rot="10800000">
                  <a:off x="208" y="226"/>
                  <a:ext cx="111" cy="112"/>
                </a:xfrm>
                <a:prstGeom prst="line">
                  <a:avLst/>
                </a:prstGeom>
                <a:noFill/>
                <a:ln w="38100" cap="flat">
                  <a:solidFill>
                    <a:srgbClr val="427B00">
                      <a:alpha val="50999"/>
                    </a:srgbClr>
                  </a:solidFill>
                  <a:prstDash val="sysDot"/>
                  <a:miter lim="800000"/>
                  <a:headEnd type="arrow" w="med" len="med"/>
                  <a:tailEnd type="none" w="med" len="med"/>
                </a:ln>
              </p:spPr>
              <p:txBody>
                <a:bodyPr lIns="0" tIns="0" rIns="0" bIns="0">
                  <a:prstTxWarp prst="textNoShape">
                    <a:avLst/>
                  </a:prstTxWarp>
                </a:bodyPr>
                <a:lstStyle/>
                <a:p>
                  <a:endParaRPr lang="en-US"/>
                </a:p>
              </p:txBody>
            </p:sp>
            <p:sp>
              <p:nvSpPr>
                <p:cNvPr id="87130" name="Line 90"/>
                <p:cNvSpPr>
                  <a:spLocks noChangeShapeType="1"/>
                </p:cNvSpPr>
                <p:nvPr/>
              </p:nvSpPr>
              <p:spPr bwMode="auto">
                <a:xfrm rot="10800000">
                  <a:off x="159" y="0"/>
                  <a:ext cx="1" cy="122"/>
                </a:xfrm>
                <a:prstGeom prst="line">
                  <a:avLst/>
                </a:prstGeom>
                <a:noFill/>
                <a:ln w="38100" cap="flat">
                  <a:solidFill>
                    <a:srgbClr val="427B00">
                      <a:alpha val="50999"/>
                    </a:srgbClr>
                  </a:solidFill>
                  <a:prstDash val="sysDot"/>
                  <a:miter lim="800000"/>
                  <a:headEnd type="none" w="med" len="med"/>
                  <a:tailEnd type="none" w="med" len="med"/>
                </a:ln>
              </p:spPr>
              <p:txBody>
                <a:bodyPr lIns="0" tIns="0" rIns="0" bIns="0">
                  <a:prstTxWarp prst="textNoShape">
                    <a:avLst/>
                  </a:prstTxWarp>
                </a:bodyPr>
                <a:lstStyle/>
                <a:p>
                  <a:endParaRPr lang="en-US"/>
                </a:p>
              </p:txBody>
            </p:sp>
          </p:grpSp>
        </p:grpSp>
        <p:sp>
          <p:nvSpPr>
            <p:cNvPr id="87133" name="Line 93"/>
            <p:cNvSpPr>
              <a:spLocks noChangeShapeType="1"/>
            </p:cNvSpPr>
            <p:nvPr/>
          </p:nvSpPr>
          <p:spPr bwMode="auto">
            <a:xfrm flipH="1">
              <a:off x="8" y="1245"/>
              <a:ext cx="1245" cy="587"/>
            </a:xfrm>
            <a:prstGeom prst="line">
              <a:avLst/>
            </a:prstGeom>
            <a:noFill/>
            <a:ln w="508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grpSp>
          <p:nvGrpSpPr>
            <p:cNvPr id="7" name="Group 100"/>
            <p:cNvGrpSpPr>
              <a:grpSpLocks/>
            </p:cNvGrpSpPr>
            <p:nvPr/>
          </p:nvGrpSpPr>
          <p:grpSpPr bwMode="auto">
            <a:xfrm>
              <a:off x="1352" y="80"/>
              <a:ext cx="1280" cy="480"/>
              <a:chOff x="0" y="0"/>
              <a:chExt cx="1280" cy="480"/>
            </a:xfrm>
          </p:grpSpPr>
          <p:grpSp>
            <p:nvGrpSpPr>
              <p:cNvPr id="8" name="Group 98"/>
              <p:cNvGrpSpPr>
                <a:grpSpLocks/>
              </p:cNvGrpSpPr>
              <p:nvPr/>
            </p:nvGrpSpPr>
            <p:grpSpPr bwMode="auto">
              <a:xfrm>
                <a:off x="560" y="96"/>
                <a:ext cx="720" cy="320"/>
                <a:chOff x="0" y="0"/>
                <a:chExt cx="720" cy="320"/>
              </a:xfrm>
            </p:grpSpPr>
            <p:sp>
              <p:nvSpPr>
                <p:cNvPr id="87134" name="Rectangle 94"/>
                <p:cNvSpPr>
                  <a:spLocks/>
                </p:cNvSpPr>
                <p:nvPr/>
              </p:nvSpPr>
              <p:spPr bwMode="auto">
                <a:xfrm>
                  <a:off x="200" y="200"/>
                  <a:ext cx="120" cy="12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87135" name="Rectangle 95"/>
                <p:cNvSpPr>
                  <a:spLocks/>
                </p:cNvSpPr>
                <p:nvPr/>
              </p:nvSpPr>
              <p:spPr bwMode="auto">
                <a:xfrm>
                  <a:off x="0" y="120"/>
                  <a:ext cx="120" cy="200"/>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87136" name="Rectangle 96"/>
                <p:cNvSpPr>
                  <a:spLocks/>
                </p:cNvSpPr>
                <p:nvPr/>
              </p:nvSpPr>
              <p:spPr bwMode="auto">
                <a:xfrm>
                  <a:off x="400" y="80"/>
                  <a:ext cx="120" cy="24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87137" name="Rectangle 97"/>
                <p:cNvSpPr>
                  <a:spLocks/>
                </p:cNvSpPr>
                <p:nvPr/>
              </p:nvSpPr>
              <p:spPr bwMode="auto">
                <a:xfrm>
                  <a:off x="600" y="0"/>
                  <a:ext cx="120" cy="320"/>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grpSp>
          <p:sp>
            <p:nvSpPr>
              <p:cNvPr id="87139" name="Oval 99"/>
              <p:cNvSpPr>
                <a:spLocks/>
              </p:cNvSpPr>
              <p:nvPr/>
            </p:nvSpPr>
            <p:spPr bwMode="auto">
              <a:xfrm>
                <a:off x="0" y="0"/>
                <a:ext cx="480" cy="480"/>
              </a:xfrm>
              <a:prstGeom prst="ellipse">
                <a:avLst/>
              </a:prstGeom>
              <a:solidFill>
                <a:srgbClr val="DC7200"/>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PP</a:t>
                </a:r>
              </a:p>
            </p:txBody>
          </p:sp>
        </p:grpSp>
        <p:grpSp>
          <p:nvGrpSpPr>
            <p:cNvPr id="9" name="Group 103"/>
            <p:cNvGrpSpPr>
              <a:grpSpLocks/>
            </p:cNvGrpSpPr>
            <p:nvPr/>
          </p:nvGrpSpPr>
          <p:grpSpPr bwMode="auto">
            <a:xfrm>
              <a:off x="2752" y="80"/>
              <a:ext cx="1287" cy="480"/>
              <a:chOff x="0" y="0"/>
              <a:chExt cx="1287" cy="480"/>
            </a:xfrm>
          </p:grpSpPr>
          <p:sp>
            <p:nvSpPr>
              <p:cNvPr id="87141" name="Oval 101"/>
              <p:cNvSpPr>
                <a:spLocks/>
              </p:cNvSpPr>
              <p:nvPr/>
            </p:nvSpPr>
            <p:spPr bwMode="auto">
              <a:xfrm>
                <a:off x="0" y="0"/>
                <a:ext cx="480" cy="480"/>
              </a:xfrm>
              <a:prstGeom prst="ellipse">
                <a:avLst/>
              </a:prstGeom>
              <a:solidFill>
                <a:srgbClr val="005AE9"/>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WA</a:t>
                </a:r>
              </a:p>
            </p:txBody>
          </p:sp>
          <p:sp>
            <p:nvSpPr>
              <p:cNvPr id="87142" name="Rectangle 102"/>
              <p:cNvSpPr>
                <a:spLocks/>
              </p:cNvSpPr>
              <p:nvPr/>
            </p:nvSpPr>
            <p:spPr bwMode="auto">
              <a:xfrm>
                <a:off x="575" y="92"/>
                <a:ext cx="712" cy="24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dirty="0">
                    <a:solidFill>
                      <a:srgbClr val="620101"/>
                    </a:solidFill>
                    <a:ea typeface="Gill Sans" pitchFamily="-1" charset="0"/>
                    <a:cs typeface="Gill Sans" pitchFamily="-1" charset="0"/>
                  </a:rPr>
                  <a:t>W</a:t>
                </a:r>
                <a:r>
                  <a:rPr lang="en-US" baseline="-6000" dirty="0">
                    <a:solidFill>
                      <a:srgbClr val="620101"/>
                    </a:solidFill>
                    <a:ea typeface="Gill Sans" pitchFamily="-1" charset="0"/>
                    <a:cs typeface="Gill Sans" pitchFamily="-1" charset="0"/>
                  </a:rPr>
                  <a:t>A2</a:t>
                </a:r>
                <a:r>
                  <a:rPr lang="en-US" dirty="0">
                    <a:ea typeface="Gill Sans" pitchFamily="-1" charset="0"/>
                    <a:cs typeface="Gill Sans" pitchFamily="-1" charset="0"/>
                  </a:rPr>
                  <a:t> </a:t>
                </a:r>
                <a:r>
                  <a:rPr lang="en-US" dirty="0">
                    <a:solidFill>
                      <a:srgbClr val="859D1D"/>
                    </a:solidFill>
                    <a:ea typeface="Gill Sans" pitchFamily="-1" charset="0"/>
                    <a:cs typeface="Gill Sans" pitchFamily="-1" charset="0"/>
                  </a:rPr>
                  <a:t>W</a:t>
                </a:r>
                <a:r>
                  <a:rPr lang="en-US" baseline="-6000" dirty="0">
                    <a:solidFill>
                      <a:srgbClr val="859D1D"/>
                    </a:solidFill>
                    <a:ea typeface="Gill Sans" pitchFamily="-1" charset="0"/>
                    <a:cs typeface="Gill Sans" pitchFamily="-1" charset="0"/>
                  </a:rPr>
                  <a:t>B2</a:t>
                </a:r>
              </a:p>
            </p:txBody>
          </p:sp>
        </p:grpSp>
        <p:grpSp>
          <p:nvGrpSpPr>
            <p:cNvPr id="10" name="Group 119"/>
            <p:cNvGrpSpPr>
              <a:grpSpLocks/>
            </p:cNvGrpSpPr>
            <p:nvPr/>
          </p:nvGrpSpPr>
          <p:grpSpPr bwMode="auto">
            <a:xfrm>
              <a:off x="4240" y="80"/>
              <a:ext cx="1232" cy="480"/>
              <a:chOff x="0" y="0"/>
              <a:chExt cx="1232" cy="480"/>
            </a:xfrm>
          </p:grpSpPr>
          <p:sp>
            <p:nvSpPr>
              <p:cNvPr id="87144" name="Oval 104"/>
              <p:cNvSpPr>
                <a:spLocks/>
              </p:cNvSpPr>
              <p:nvPr/>
            </p:nvSpPr>
            <p:spPr bwMode="auto">
              <a:xfrm>
                <a:off x="0" y="0"/>
                <a:ext cx="480" cy="480"/>
              </a:xfrm>
              <a:prstGeom prst="ellipse">
                <a:avLst/>
              </a:prstGeom>
              <a:solidFill>
                <a:srgbClr val="666666"/>
              </a:solidFill>
              <a:ln w="25400" cap="flat">
                <a:noFill/>
                <a:miter lim="800000"/>
                <a:headEnd type="none" w="med" len="med"/>
                <a:tailEnd type="none" w="med" len="med"/>
              </a:ln>
            </p:spPr>
            <p:txBody>
              <a:bodyPr lIns="0" tIns="0" rIns="0" bIns="0" anchor="ctr">
                <a:prstTxWarp prst="textNoShape">
                  <a:avLst/>
                </a:prstTxWarp>
              </a:bodyPr>
              <a:lstStyle/>
              <a:p>
                <a:r>
                  <a:rPr lang="en-US" b="1" dirty="0">
                    <a:solidFill>
                      <a:srgbClr val="FFFFFF"/>
                    </a:solidFill>
                    <a:ea typeface="Gill Sans" pitchFamily="-1" charset="0"/>
                    <a:cs typeface="Gill Sans" pitchFamily="-1" charset="0"/>
                  </a:rPr>
                  <a:t>FQ</a:t>
                </a:r>
              </a:p>
            </p:txBody>
          </p:sp>
          <p:grpSp>
            <p:nvGrpSpPr>
              <p:cNvPr id="11" name="Group 108"/>
              <p:cNvGrpSpPr>
                <a:grpSpLocks/>
              </p:cNvGrpSpPr>
              <p:nvPr/>
            </p:nvGrpSpPr>
            <p:grpSpPr bwMode="auto">
              <a:xfrm>
                <a:off x="1032" y="8"/>
                <a:ext cx="120" cy="160"/>
                <a:chOff x="0" y="0"/>
                <a:chExt cx="120" cy="160"/>
              </a:xfrm>
            </p:grpSpPr>
            <p:sp>
              <p:nvSpPr>
                <p:cNvPr id="87145" name="Rectangle 105"/>
                <p:cNvSpPr>
                  <a:spLocks/>
                </p:cNvSpPr>
                <p:nvPr/>
              </p:nvSpPr>
              <p:spPr bwMode="auto">
                <a:xfrm>
                  <a:off x="0" y="0"/>
                  <a:ext cx="120" cy="160"/>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87146" name="Rectangle 106"/>
                <p:cNvSpPr>
                  <a:spLocks/>
                </p:cNvSpPr>
                <p:nvPr/>
              </p:nvSpPr>
              <p:spPr bwMode="auto">
                <a:xfrm>
                  <a:off x="0" y="42"/>
                  <a:ext cx="120" cy="11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87147" name="Rectangle 107"/>
                <p:cNvSpPr>
                  <a:spLocks/>
                </p:cNvSpPr>
                <p:nvPr/>
              </p:nvSpPr>
              <p:spPr bwMode="auto">
                <a:xfrm>
                  <a:off x="0" y="85"/>
                  <a:ext cx="120" cy="37"/>
                </a:xfrm>
                <a:prstGeom prst="rect">
                  <a:avLst/>
                </a:prstGeom>
                <a:solidFill>
                  <a:srgbClr val="859D1D"/>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12" name="Group 112"/>
              <p:cNvGrpSpPr>
                <a:grpSpLocks/>
              </p:cNvGrpSpPr>
              <p:nvPr/>
            </p:nvGrpSpPr>
            <p:grpSpPr bwMode="auto">
              <a:xfrm>
                <a:off x="680" y="8"/>
                <a:ext cx="120" cy="160"/>
                <a:chOff x="0" y="0"/>
                <a:chExt cx="120" cy="160"/>
              </a:xfrm>
            </p:grpSpPr>
            <p:sp>
              <p:nvSpPr>
                <p:cNvPr id="87149" name="Rectangle 109"/>
                <p:cNvSpPr>
                  <a:spLocks/>
                </p:cNvSpPr>
                <p:nvPr/>
              </p:nvSpPr>
              <p:spPr bwMode="auto">
                <a:xfrm>
                  <a:off x="0" y="0"/>
                  <a:ext cx="120" cy="160"/>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87150" name="Rectangle 110"/>
                <p:cNvSpPr>
                  <a:spLocks/>
                </p:cNvSpPr>
                <p:nvPr/>
              </p:nvSpPr>
              <p:spPr bwMode="auto">
                <a:xfrm>
                  <a:off x="0" y="42"/>
                  <a:ext cx="120" cy="11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87151" name="Rectangle 111"/>
                <p:cNvSpPr>
                  <a:spLocks/>
                </p:cNvSpPr>
                <p:nvPr/>
              </p:nvSpPr>
              <p:spPr bwMode="auto">
                <a:xfrm>
                  <a:off x="0" y="85"/>
                  <a:ext cx="120" cy="37"/>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87153" name="Rectangle 113"/>
              <p:cNvSpPr>
                <a:spLocks/>
              </p:cNvSpPr>
              <p:nvPr/>
            </p:nvSpPr>
            <p:spPr bwMode="auto">
              <a:xfrm>
                <a:off x="640" y="208"/>
                <a:ext cx="80" cy="160"/>
              </a:xfrm>
              <a:prstGeom prst="rect">
                <a:avLst/>
              </a:prstGeom>
              <a:solidFill>
                <a:srgbClr val="595959"/>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87154" name="Rectangle 114"/>
              <p:cNvSpPr>
                <a:spLocks/>
              </p:cNvSpPr>
              <p:nvPr/>
            </p:nvSpPr>
            <p:spPr bwMode="auto">
              <a:xfrm>
                <a:off x="992" y="288"/>
                <a:ext cx="80" cy="80"/>
              </a:xfrm>
              <a:prstGeom prst="rect">
                <a:avLst/>
              </a:prstGeom>
              <a:solidFill>
                <a:srgbClr val="646461"/>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87155" name="Rectangle 115"/>
              <p:cNvSpPr>
                <a:spLocks/>
              </p:cNvSpPr>
              <p:nvPr/>
            </p:nvSpPr>
            <p:spPr bwMode="auto">
              <a:xfrm>
                <a:off x="760" y="280"/>
                <a:ext cx="80" cy="8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87156" name="AutoShape 116"/>
              <p:cNvSpPr>
                <a:spLocks/>
              </p:cNvSpPr>
              <p:nvPr/>
            </p:nvSpPr>
            <p:spPr bwMode="auto">
              <a:xfrm>
                <a:off x="592" y="176"/>
                <a:ext cx="288" cy="216"/>
              </a:xfrm>
              <a:prstGeom prst="roundRect">
                <a:avLst>
                  <a:gd name="adj" fmla="val 14597"/>
                </a:avLst>
              </a:prstGeom>
              <a:noFill/>
              <a:ln w="38100" cap="flat">
                <a:solidFill>
                  <a:srgbClr val="62010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87157" name="AutoShape 117"/>
              <p:cNvSpPr>
                <a:spLocks/>
              </p:cNvSpPr>
              <p:nvPr/>
            </p:nvSpPr>
            <p:spPr bwMode="auto">
              <a:xfrm>
                <a:off x="944" y="176"/>
                <a:ext cx="288" cy="216"/>
              </a:xfrm>
              <a:prstGeom prst="roundRect">
                <a:avLst>
                  <a:gd name="adj" fmla="val 14597"/>
                </a:avLst>
              </a:prstGeom>
              <a:noFill/>
              <a:ln w="38100" cap="flat">
                <a:solidFill>
                  <a:srgbClr val="96A430"/>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87158" name="Rectangle 118"/>
              <p:cNvSpPr>
                <a:spLocks/>
              </p:cNvSpPr>
              <p:nvPr/>
            </p:nvSpPr>
            <p:spPr bwMode="auto">
              <a:xfrm>
                <a:off x="1112" y="200"/>
                <a:ext cx="80" cy="160"/>
              </a:xfrm>
              <a:prstGeom prst="rect">
                <a:avLst/>
              </a:prstGeom>
              <a:solidFill>
                <a:srgbClr val="A6A6A6"/>
              </a:solidFill>
              <a:ln w="9525" cap="flat">
                <a:solidFill>
                  <a:srgbClr val="7F7F7F"/>
                </a:solidFill>
                <a:prstDash val="solid"/>
                <a:miter lim="800000"/>
                <a:headEnd type="none" w="med" len="med"/>
                <a:tailEnd type="none" w="med" len="med"/>
              </a:ln>
            </p:spPr>
            <p:txBody>
              <a:bodyPr lIns="0" tIns="0" rIns="0" bIns="0">
                <a:prstTxWarp prst="textNoShape">
                  <a:avLst/>
                </a:prstTxWarp>
              </a:bodyPr>
              <a:lstStyle/>
              <a:p>
                <a:endParaRPr lang="en-US"/>
              </a:p>
            </p:txBody>
          </p:sp>
        </p:grpSp>
      </p:grpSp>
      <p:sp>
        <p:nvSpPr>
          <p:cNvPr id="87161" name="Rectangle 121"/>
          <p:cNvSpPr>
            <a:spLocks/>
          </p:cNvSpPr>
          <p:nvPr/>
        </p:nvSpPr>
        <p:spPr bwMode="auto">
          <a:xfrm>
            <a:off x="4830961" y="3434135"/>
            <a:ext cx="820738" cy="2308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500" dirty="0">
                <a:ea typeface="Gill Sans" pitchFamily="-1" charset="0"/>
                <a:cs typeface="Gill Sans" pitchFamily="-1" charset="0"/>
              </a:rPr>
              <a:t>0.64 MMR</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nodeType="clickEffect">
                                  <p:stCondLst>
                                    <p:cond delay="0"/>
                                  </p:stCondLst>
                                  <p:childTnLst>
                                    <p:set>
                                      <p:cBhvr>
                                        <p:cTn id="6" dur="1" fill="hold">
                                          <p:stCondLst>
                                            <p:cond delay="499"/>
                                          </p:stCondLst>
                                        </p:cTn>
                                        <p:tgtEl>
                                          <p:spTgt spid="87071"/>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87072"/>
                                        </p:tgtEl>
                                        <p:attrNameLst>
                                          <p:attrName>style.visibility</p:attrName>
                                        </p:attrNameLst>
                                      </p:cBhvr>
                                      <p:to>
                                        <p:strVal val="visible"/>
                                      </p:to>
                                    </p:set>
                                  </p:childTnLst>
                                </p:cTn>
                              </p:par>
                            </p:childTnLst>
                          </p:cTn>
                        </p:par>
                        <p:par>
                          <p:cTn id="10" fill="hold">
                            <p:stCondLst>
                              <p:cond delay="1000"/>
                            </p:stCondLst>
                            <p:childTnLst>
                              <p:par>
                                <p:cTn id="11" presetID="0" presetClass="entr" presetSubtype="0" fill="hold" grpId="0" nodeType="afterEffect">
                                  <p:stCondLst>
                                    <p:cond delay="0"/>
                                  </p:stCondLst>
                                  <p:childTnLst>
                                    <p:set>
                                      <p:cBhvr>
                                        <p:cTn id="12" dur="1" fill="hold">
                                          <p:stCondLst>
                                            <p:cond delay="499"/>
                                          </p:stCondLst>
                                        </p:cTn>
                                        <p:tgtEl>
                                          <p:spTgt spid="870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entr" presetSubtype="0" fill="hold" grpId="0" nodeType="clickEffect">
                                  <p:stCondLst>
                                    <p:cond delay="0"/>
                                  </p:stCondLst>
                                  <p:childTnLst>
                                    <p:set>
                                      <p:cBhvr>
                                        <p:cTn id="16" dur="1" fill="hold">
                                          <p:stCondLst>
                                            <p:cond delay="499"/>
                                          </p:stCondLst>
                                        </p:cTn>
                                        <p:tgtEl>
                                          <p:spTgt spid="87043"/>
                                        </p:tgtEl>
                                        <p:attrNameLst>
                                          <p:attrName>style.visibility</p:attrName>
                                        </p:attrNameLst>
                                      </p:cBhvr>
                                      <p:to>
                                        <p:strVal val="visible"/>
                                      </p:to>
                                    </p:set>
                                  </p:childTnLst>
                                </p:cTn>
                              </p:par>
                            </p:childTnLst>
                          </p:cTn>
                        </p:par>
                        <p:par>
                          <p:cTn id="17" fill="hold">
                            <p:stCondLst>
                              <p:cond delay="500"/>
                            </p:stCondLst>
                            <p:childTnLst>
                              <p:par>
                                <p:cTn id="18" presetID="0" presetClass="entr" presetSubtype="0" fill="hold" grpId="0" nodeType="afterEffect">
                                  <p:stCondLst>
                                    <p:cond delay="0"/>
                                  </p:stCondLst>
                                  <p:childTnLst>
                                    <p:set>
                                      <p:cBhvr>
                                        <p:cTn id="19" dur="1" fill="hold">
                                          <p:stCondLst>
                                            <p:cond delay="499"/>
                                          </p:stCondLst>
                                        </p:cTn>
                                        <p:tgtEl>
                                          <p:spTgt spid="87047"/>
                                        </p:tgtEl>
                                        <p:attrNameLst>
                                          <p:attrName>style.visibility</p:attrName>
                                        </p:attrNameLst>
                                      </p:cBhvr>
                                      <p:to>
                                        <p:strVal val="visible"/>
                                      </p:to>
                                    </p:set>
                                  </p:childTnLst>
                                </p:cTn>
                              </p:par>
                            </p:childTnLst>
                          </p:cTn>
                        </p:par>
                        <p:par>
                          <p:cTn id="20" fill="hold">
                            <p:stCondLst>
                              <p:cond delay="1000"/>
                            </p:stCondLst>
                            <p:childTnLst>
                              <p:par>
                                <p:cTn id="21" presetID="0" presetClass="entr" presetSubtype="0" fill="hold" nodeType="afterEffect">
                                  <p:stCondLst>
                                    <p:cond delay="0"/>
                                  </p:stCondLst>
                                  <p:childTnLst>
                                    <p:set>
                                      <p:cBhvr>
                                        <p:cTn id="22" dur="1" fill="hold">
                                          <p:stCondLst>
                                            <p:cond delay="499"/>
                                          </p:stCondLst>
                                        </p:cTn>
                                        <p:tgtEl>
                                          <p:spTgt spid="87049"/>
                                        </p:tgtEl>
                                        <p:attrNameLst>
                                          <p:attrName>style.visibility</p:attrName>
                                        </p:attrNameLst>
                                      </p:cBhvr>
                                      <p:to>
                                        <p:strVal val="visible"/>
                                      </p:to>
                                    </p:set>
                                  </p:childTnLst>
                                </p:cTn>
                              </p:par>
                            </p:childTnLst>
                          </p:cTn>
                        </p:par>
                        <p:par>
                          <p:cTn id="23" fill="hold">
                            <p:stCondLst>
                              <p:cond delay="1500"/>
                            </p:stCondLst>
                            <p:childTnLst>
                              <p:par>
                                <p:cTn id="24" presetID="0" presetClass="entr" presetSubtype="0" fill="hold" nodeType="afterEffect">
                                  <p:stCondLst>
                                    <p:cond delay="0"/>
                                  </p:stCondLst>
                                  <p:childTnLst>
                                    <p:set>
                                      <p:cBhvr>
                                        <p:cTn id="25" dur="1" fill="hold">
                                          <p:stCondLst>
                                            <p:cond delay="499"/>
                                          </p:stCondLst>
                                        </p:cTn>
                                        <p:tgtEl>
                                          <p:spTgt spid="87062"/>
                                        </p:tgtEl>
                                        <p:attrNameLst>
                                          <p:attrName>style.visibility</p:attrName>
                                        </p:attrNameLst>
                                      </p:cBhvr>
                                      <p:to>
                                        <p:strVal val="visible"/>
                                      </p:to>
                                    </p:set>
                                  </p:childTnLst>
                                </p:cTn>
                              </p:par>
                            </p:childTnLst>
                          </p:cTn>
                        </p:par>
                        <p:par>
                          <p:cTn id="26" fill="hold">
                            <p:stCondLst>
                              <p:cond delay="2000"/>
                            </p:stCondLst>
                            <p:childTnLst>
                              <p:par>
                                <p:cTn id="27" presetID="0" presetClass="entr" presetSubtype="0" fill="hold" grpId="0" nodeType="afterEffect">
                                  <p:stCondLst>
                                    <p:cond delay="0"/>
                                  </p:stCondLst>
                                  <p:childTnLst>
                                    <p:set>
                                      <p:cBhvr>
                                        <p:cTn id="28" dur="1" fill="hold">
                                          <p:stCondLst>
                                            <p:cond delay="499"/>
                                          </p:stCondLst>
                                        </p:cTn>
                                        <p:tgtEl>
                                          <p:spTgt spid="870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entr" presetSubtype="0" fill="hold" nodeType="clickEffect">
                                  <p:stCondLst>
                                    <p:cond delay="0"/>
                                  </p:stCondLst>
                                  <p:childTnLst>
                                    <p:set>
                                      <p:cBhvr>
                                        <p:cTn id="32" dur="1" fill="hold">
                                          <p:stCondLst>
                                            <p:cond delay="499"/>
                                          </p:stCondLst>
                                        </p:cTn>
                                        <p:tgtEl>
                                          <p:spTgt spid="87050"/>
                                        </p:tgtEl>
                                        <p:attrNameLst>
                                          <p:attrName>style.visibility</p:attrName>
                                        </p:attrNameLst>
                                      </p:cBhvr>
                                      <p:to>
                                        <p:strVal val="visible"/>
                                      </p:to>
                                    </p:set>
                                  </p:childTnLst>
                                </p:cTn>
                              </p:par>
                            </p:childTnLst>
                          </p:cTn>
                        </p:par>
                        <p:par>
                          <p:cTn id="33" fill="hold">
                            <p:stCondLst>
                              <p:cond delay="500"/>
                            </p:stCondLst>
                            <p:childTnLst>
                              <p:par>
                                <p:cTn id="34" presetID="0" presetClass="entr" presetSubtype="0" fill="hold" grpId="0" nodeType="afterEffect">
                                  <p:stCondLst>
                                    <p:cond delay="0"/>
                                  </p:stCondLst>
                                  <p:childTnLst>
                                    <p:set>
                                      <p:cBhvr>
                                        <p:cTn id="35" dur="1" fill="hold">
                                          <p:stCondLst>
                                            <p:cond delay="499"/>
                                          </p:stCondLst>
                                        </p:cTn>
                                        <p:tgtEl>
                                          <p:spTgt spid="87056"/>
                                        </p:tgtEl>
                                        <p:attrNameLst>
                                          <p:attrName>style.visibility</p:attrName>
                                        </p:attrNameLst>
                                      </p:cBhvr>
                                      <p:to>
                                        <p:strVal val="visible"/>
                                      </p:to>
                                    </p:set>
                                  </p:childTnLst>
                                </p:cTn>
                              </p:par>
                            </p:childTnLst>
                          </p:cTn>
                        </p:par>
                        <p:par>
                          <p:cTn id="36" fill="hold">
                            <p:stCondLst>
                              <p:cond delay="1000"/>
                            </p:stCondLst>
                            <p:childTnLst>
                              <p:par>
                                <p:cTn id="37" presetID="0" presetClass="entr" presetSubtype="0" fill="hold" grpId="0" nodeType="afterEffect">
                                  <p:stCondLst>
                                    <p:cond delay="0"/>
                                  </p:stCondLst>
                                  <p:childTnLst>
                                    <p:set>
                                      <p:cBhvr>
                                        <p:cTn id="38" dur="1" fill="hold">
                                          <p:stCondLst>
                                            <p:cond delay="499"/>
                                          </p:stCondLst>
                                        </p:cTn>
                                        <p:tgtEl>
                                          <p:spTgt spid="87057"/>
                                        </p:tgtEl>
                                        <p:attrNameLst>
                                          <p:attrName>style.visibility</p:attrName>
                                        </p:attrNameLst>
                                      </p:cBhvr>
                                      <p:to>
                                        <p:strVal val="visible"/>
                                      </p:to>
                                    </p:set>
                                  </p:childTnLst>
                                </p:cTn>
                              </p:par>
                            </p:childTnLst>
                          </p:cTn>
                        </p:par>
                        <p:par>
                          <p:cTn id="39" fill="hold">
                            <p:stCondLst>
                              <p:cond delay="1500"/>
                            </p:stCondLst>
                            <p:childTnLst>
                              <p:par>
                                <p:cTn id="40" presetID="0" presetClass="entr" presetSubtype="0" fill="hold" grpId="0" nodeType="afterEffect">
                                  <p:stCondLst>
                                    <p:cond delay="0"/>
                                  </p:stCondLst>
                                  <p:childTnLst>
                                    <p:set>
                                      <p:cBhvr>
                                        <p:cTn id="41" dur="1" fill="hold">
                                          <p:stCondLst>
                                            <p:cond delay="499"/>
                                          </p:stCondLst>
                                        </p:cTn>
                                        <p:tgtEl>
                                          <p:spTgt spid="87161"/>
                                        </p:tgtEl>
                                        <p:attrNameLst>
                                          <p:attrName>style.visibility</p:attrName>
                                        </p:attrNameLst>
                                      </p:cBhvr>
                                      <p:to>
                                        <p:strVal val="visible"/>
                                      </p:to>
                                    </p:set>
                                  </p:childTnLst>
                                </p:cTn>
                              </p:par>
                            </p:childTnLst>
                          </p:cTn>
                        </p:par>
                        <p:par>
                          <p:cTn id="42" fill="hold">
                            <p:stCondLst>
                              <p:cond delay="2000"/>
                            </p:stCondLst>
                            <p:childTnLst>
                              <p:par>
                                <p:cTn id="43" presetID="0" presetClass="entr" presetSubtype="0" fill="hold" grpId="0" nodeType="afterEffect">
                                  <p:stCondLst>
                                    <p:cond delay="0"/>
                                  </p:stCondLst>
                                  <p:childTnLst>
                                    <p:set>
                                      <p:cBhvr>
                                        <p:cTn id="44" dur="1" fill="hold">
                                          <p:stCondLst>
                                            <p:cond delay="499"/>
                                          </p:stCondLst>
                                        </p:cTn>
                                        <p:tgtEl>
                                          <p:spTgt spid="87048"/>
                                        </p:tgtEl>
                                        <p:attrNameLst>
                                          <p:attrName>style.visibility</p:attrName>
                                        </p:attrNameLst>
                                      </p:cBhvr>
                                      <p:to>
                                        <p:strVal val="visible"/>
                                      </p:to>
                                    </p:set>
                                  </p:childTnLst>
                                </p:cTn>
                              </p:par>
                            </p:childTnLst>
                          </p:cTn>
                        </p:par>
                        <p:par>
                          <p:cTn id="45" fill="hold">
                            <p:stCondLst>
                              <p:cond delay="2500"/>
                            </p:stCondLst>
                            <p:childTnLst>
                              <p:par>
                                <p:cTn id="46" presetID="0" presetClass="entr" presetSubtype="0" fill="hold" nodeType="afterEffect">
                                  <p:stCondLst>
                                    <p:cond delay="0"/>
                                  </p:stCondLst>
                                  <p:childTnLst>
                                    <p:set>
                                      <p:cBhvr>
                                        <p:cTn id="47" dur="1" fill="hold">
                                          <p:stCondLst>
                                            <p:cond delay="499"/>
                                          </p:stCondLst>
                                        </p:cTn>
                                        <p:tgtEl>
                                          <p:spTgt spid="8706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0" presetClass="entr" presetSubtype="0" fill="hold" grpId="0" nodeType="clickEffect">
                                  <p:stCondLst>
                                    <p:cond delay="0"/>
                                  </p:stCondLst>
                                  <p:childTnLst>
                                    <p:set>
                                      <p:cBhvr>
                                        <p:cTn id="51" dur="1" fill="hold">
                                          <p:stCondLst>
                                            <p:cond delay="499"/>
                                          </p:stCondLst>
                                        </p:cTn>
                                        <p:tgtEl>
                                          <p:spTgt spid="87055"/>
                                        </p:tgtEl>
                                        <p:attrNameLst>
                                          <p:attrName>style.visibility</p:attrName>
                                        </p:attrNameLst>
                                      </p:cBhvr>
                                      <p:to>
                                        <p:strVal val="visible"/>
                                      </p:to>
                                    </p:set>
                                  </p:childTnLst>
                                </p:cTn>
                              </p:par>
                            </p:childTnLst>
                          </p:cTn>
                        </p:par>
                        <p:par>
                          <p:cTn id="52" fill="hold">
                            <p:stCondLst>
                              <p:cond delay="500"/>
                            </p:stCondLst>
                            <p:childTnLst>
                              <p:par>
                                <p:cTn id="53" presetID="0" presetClass="entr" presetSubtype="0" fill="hold" grpId="0" nodeType="afterEffect">
                                  <p:stCondLst>
                                    <p:cond delay="0"/>
                                  </p:stCondLst>
                                  <p:childTnLst>
                                    <p:set>
                                      <p:cBhvr>
                                        <p:cTn id="54" dur="1" fill="hold">
                                          <p:stCondLst>
                                            <p:cond delay="499"/>
                                          </p:stCondLst>
                                        </p:cTn>
                                        <p:tgtEl>
                                          <p:spTgt spid="87044"/>
                                        </p:tgtEl>
                                        <p:attrNameLst>
                                          <p:attrName>style.visibility</p:attrName>
                                        </p:attrNameLst>
                                      </p:cBhvr>
                                      <p:to>
                                        <p:strVal val="visible"/>
                                      </p:to>
                                    </p:set>
                                  </p:childTnLst>
                                </p:cTn>
                              </p:par>
                            </p:childTnLst>
                          </p:cTn>
                        </p:par>
                        <p:par>
                          <p:cTn id="55" fill="hold">
                            <p:stCondLst>
                              <p:cond delay="1000"/>
                            </p:stCondLst>
                            <p:childTnLst>
                              <p:par>
                                <p:cTn id="56" presetID="0" presetClass="entr" presetSubtype="0" fill="hold" grpId="0" nodeType="afterEffect">
                                  <p:stCondLst>
                                    <p:cond delay="0"/>
                                  </p:stCondLst>
                                  <p:childTnLst>
                                    <p:set>
                                      <p:cBhvr>
                                        <p:cTn id="57" dur="1" fill="hold">
                                          <p:stCondLst>
                                            <p:cond delay="499"/>
                                          </p:stCondLst>
                                        </p:cTn>
                                        <p:tgtEl>
                                          <p:spTgt spid="87065"/>
                                        </p:tgtEl>
                                        <p:attrNameLst>
                                          <p:attrName>style.visibility</p:attrName>
                                        </p:attrNameLst>
                                      </p:cBhvr>
                                      <p:to>
                                        <p:strVal val="visible"/>
                                      </p:to>
                                    </p:set>
                                  </p:childTnLst>
                                </p:cTn>
                              </p:par>
                            </p:childTnLst>
                          </p:cTn>
                        </p:par>
                        <p:par>
                          <p:cTn id="58" fill="hold">
                            <p:stCondLst>
                              <p:cond delay="1500"/>
                            </p:stCondLst>
                            <p:childTnLst>
                              <p:par>
                                <p:cTn id="59" presetID="22" presetClass="exit" presetSubtype="2" fill="hold" grpId="0" nodeType="afterEffect">
                                  <p:stCondLst>
                                    <p:cond delay="0"/>
                                  </p:stCondLst>
                                  <p:childTnLst>
                                    <p:animEffect transition="out" filter="wipe(right)">
                                      <p:cBhvr>
                                        <p:cTn id="60" dur="500"/>
                                        <p:tgtEl>
                                          <p:spTgt spid="87052"/>
                                        </p:tgtEl>
                                      </p:cBhvr>
                                    </p:animEffect>
                                    <p:set>
                                      <p:cBhvr>
                                        <p:cTn id="61" dur="1" fill="hold">
                                          <p:stCondLst>
                                            <p:cond delay="499"/>
                                          </p:stCondLst>
                                        </p:cTn>
                                        <p:tgtEl>
                                          <p:spTgt spid="87052"/>
                                        </p:tgtEl>
                                        <p:attrNameLst>
                                          <p:attrName>style.visibility</p:attrName>
                                        </p:attrNameLst>
                                      </p:cBhvr>
                                      <p:to>
                                        <p:strVal val="hidden"/>
                                      </p:to>
                                    </p:set>
                                  </p:childTnLst>
                                </p:cTn>
                              </p:par>
                            </p:childTnLst>
                          </p:cTn>
                        </p:par>
                        <p:par>
                          <p:cTn id="62" fill="hold">
                            <p:stCondLst>
                              <p:cond delay="2000"/>
                            </p:stCondLst>
                            <p:childTnLst>
                              <p:par>
                                <p:cTn id="63" presetID="22" presetClass="exit" presetSubtype="2" fill="hold" grpId="0" nodeType="afterEffect">
                                  <p:stCondLst>
                                    <p:cond delay="0"/>
                                  </p:stCondLst>
                                  <p:childTnLst>
                                    <p:animEffect transition="out" filter="wipe(right)">
                                      <p:cBhvr>
                                        <p:cTn id="64" dur="500"/>
                                        <p:tgtEl>
                                          <p:spTgt spid="87073"/>
                                        </p:tgtEl>
                                      </p:cBhvr>
                                    </p:animEffect>
                                    <p:set>
                                      <p:cBhvr>
                                        <p:cTn id="65" dur="1" fill="hold">
                                          <p:stCondLst>
                                            <p:cond delay="499"/>
                                          </p:stCondLst>
                                        </p:cTn>
                                        <p:tgtEl>
                                          <p:spTgt spid="8707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87051"/>
                                        </p:tgtEl>
                                        <p:attrNameLst>
                                          <p:attrName>style.visibility</p:attrName>
                                        </p:attrNameLst>
                                      </p:cBhvr>
                                      <p:to>
                                        <p:strVal val="visible"/>
                                      </p:to>
                                    </p:set>
                                    <p:animEffect transition="in" filter="wipe(down)">
                                      <p:cBhvr>
                                        <p:cTn id="70" dur="500"/>
                                        <p:tgtEl>
                                          <p:spTgt spid="87051"/>
                                        </p:tgtEl>
                                      </p:cBhvr>
                                    </p:animEffect>
                                  </p:childTnLst>
                                </p:cTn>
                              </p:par>
                            </p:childTnLst>
                          </p:cTn>
                        </p:par>
                        <p:par>
                          <p:cTn id="71" fill="hold">
                            <p:stCondLst>
                              <p:cond delay="500"/>
                            </p:stCondLst>
                            <p:childTnLst>
                              <p:par>
                                <p:cTn id="72" presetID="22" presetClass="entr" presetSubtype="4" fill="hold" grpId="0" nodeType="afterEffect">
                                  <p:stCondLst>
                                    <p:cond delay="0"/>
                                  </p:stCondLst>
                                  <p:childTnLst>
                                    <p:set>
                                      <p:cBhvr>
                                        <p:cTn id="73" dur="1" fill="hold">
                                          <p:stCondLst>
                                            <p:cond delay="0"/>
                                          </p:stCondLst>
                                        </p:cTn>
                                        <p:tgtEl>
                                          <p:spTgt spid="87054"/>
                                        </p:tgtEl>
                                        <p:attrNameLst>
                                          <p:attrName>style.visibility</p:attrName>
                                        </p:attrNameLst>
                                      </p:cBhvr>
                                      <p:to>
                                        <p:strVal val="visible"/>
                                      </p:to>
                                    </p:set>
                                    <p:animEffect transition="in" filter="wipe(down)">
                                      <p:cBhvr>
                                        <p:cTn id="74" dur="500"/>
                                        <p:tgtEl>
                                          <p:spTgt spid="87054"/>
                                        </p:tgtEl>
                                      </p:cBhvr>
                                    </p:animEffect>
                                  </p:childTnLst>
                                </p:cTn>
                              </p:par>
                            </p:childTnLst>
                          </p:cTn>
                        </p:par>
                        <p:par>
                          <p:cTn id="75" fill="hold">
                            <p:stCondLst>
                              <p:cond delay="1000"/>
                            </p:stCondLst>
                            <p:childTnLst>
                              <p:par>
                                <p:cTn id="76" presetID="22" presetClass="entr" presetSubtype="4" fill="hold" grpId="0" nodeType="afterEffect">
                                  <p:stCondLst>
                                    <p:cond delay="0"/>
                                  </p:stCondLst>
                                  <p:childTnLst>
                                    <p:set>
                                      <p:cBhvr>
                                        <p:cTn id="77" dur="1" fill="hold">
                                          <p:stCondLst>
                                            <p:cond delay="0"/>
                                          </p:stCondLst>
                                        </p:cTn>
                                        <p:tgtEl>
                                          <p:spTgt spid="87059"/>
                                        </p:tgtEl>
                                        <p:attrNameLst>
                                          <p:attrName>style.visibility</p:attrName>
                                        </p:attrNameLst>
                                      </p:cBhvr>
                                      <p:to>
                                        <p:strVal val="visible"/>
                                      </p:to>
                                    </p:set>
                                    <p:animEffect transition="in" filter="wipe(down)">
                                      <p:cBhvr>
                                        <p:cTn id="78" dur="500"/>
                                        <p:tgtEl>
                                          <p:spTgt spid="87059"/>
                                        </p:tgtEl>
                                      </p:cBhvr>
                                    </p:animEffect>
                                  </p:childTnLst>
                                </p:cTn>
                              </p:par>
                            </p:childTnLst>
                          </p:cTn>
                        </p:par>
                        <p:par>
                          <p:cTn id="79" fill="hold">
                            <p:stCondLst>
                              <p:cond delay="1500"/>
                            </p:stCondLst>
                            <p:childTnLst>
                              <p:par>
                                <p:cTn id="80" presetID="22" presetClass="entr" presetSubtype="4" fill="hold" grpId="0" nodeType="afterEffect">
                                  <p:stCondLst>
                                    <p:cond delay="0"/>
                                  </p:stCondLst>
                                  <p:childTnLst>
                                    <p:set>
                                      <p:cBhvr>
                                        <p:cTn id="81" dur="1" fill="hold">
                                          <p:stCondLst>
                                            <p:cond delay="0"/>
                                          </p:stCondLst>
                                        </p:cTn>
                                        <p:tgtEl>
                                          <p:spTgt spid="87060"/>
                                        </p:tgtEl>
                                        <p:attrNameLst>
                                          <p:attrName>style.visibility</p:attrName>
                                        </p:attrNameLst>
                                      </p:cBhvr>
                                      <p:to>
                                        <p:strVal val="visible"/>
                                      </p:to>
                                    </p:set>
                                    <p:animEffect transition="in" filter="wipe(down)">
                                      <p:cBhvr>
                                        <p:cTn id="82" dur="500"/>
                                        <p:tgtEl>
                                          <p:spTgt spid="87060"/>
                                        </p:tgtEl>
                                      </p:cBhvr>
                                    </p:animEffect>
                                  </p:childTnLst>
                                </p:cTn>
                              </p:par>
                            </p:childTnLst>
                          </p:cTn>
                        </p:par>
                        <p:par>
                          <p:cTn id="83" fill="hold">
                            <p:stCondLst>
                              <p:cond delay="2000"/>
                            </p:stCondLst>
                            <p:childTnLst>
                              <p:par>
                                <p:cTn id="84" presetID="22" presetClass="entr" presetSubtype="4" fill="hold" grpId="0" nodeType="afterEffect">
                                  <p:stCondLst>
                                    <p:cond delay="0"/>
                                  </p:stCondLst>
                                  <p:childTnLst>
                                    <p:set>
                                      <p:cBhvr>
                                        <p:cTn id="85" dur="1" fill="hold">
                                          <p:stCondLst>
                                            <p:cond delay="0"/>
                                          </p:stCondLst>
                                        </p:cTn>
                                        <p:tgtEl>
                                          <p:spTgt spid="87061"/>
                                        </p:tgtEl>
                                        <p:attrNameLst>
                                          <p:attrName>style.visibility</p:attrName>
                                        </p:attrNameLst>
                                      </p:cBhvr>
                                      <p:to>
                                        <p:strVal val="visible"/>
                                      </p:to>
                                    </p:set>
                                    <p:animEffect transition="in" filter="wipe(down)">
                                      <p:cBhvr>
                                        <p:cTn id="86" dur="500"/>
                                        <p:tgtEl>
                                          <p:spTgt spid="87061"/>
                                        </p:tgtEl>
                                      </p:cBhvr>
                                    </p:animEffect>
                                  </p:childTnLst>
                                </p:cTn>
                              </p:par>
                            </p:childTnLst>
                          </p:cTn>
                        </p:par>
                        <p:par>
                          <p:cTn id="87" fill="hold">
                            <p:stCondLst>
                              <p:cond delay="2500"/>
                            </p:stCondLst>
                            <p:childTnLst>
                              <p:par>
                                <p:cTn id="88" presetID="22" presetClass="entr" presetSubtype="4" fill="hold" grpId="0" nodeType="afterEffect">
                                  <p:stCondLst>
                                    <p:cond delay="0"/>
                                  </p:stCondLst>
                                  <p:childTnLst>
                                    <p:set>
                                      <p:cBhvr>
                                        <p:cTn id="89" dur="1" fill="hold">
                                          <p:stCondLst>
                                            <p:cond delay="0"/>
                                          </p:stCondLst>
                                        </p:cTn>
                                        <p:tgtEl>
                                          <p:spTgt spid="87067"/>
                                        </p:tgtEl>
                                        <p:attrNameLst>
                                          <p:attrName>style.visibility</p:attrName>
                                        </p:attrNameLst>
                                      </p:cBhvr>
                                      <p:to>
                                        <p:strVal val="visible"/>
                                      </p:to>
                                    </p:set>
                                    <p:animEffect transition="in" filter="wipe(down)">
                                      <p:cBhvr>
                                        <p:cTn id="90" dur="500"/>
                                        <p:tgtEl>
                                          <p:spTgt spid="87067"/>
                                        </p:tgtEl>
                                      </p:cBhvr>
                                    </p:animEffect>
                                  </p:childTnLst>
                                </p:cTn>
                              </p:par>
                            </p:childTnLst>
                          </p:cTn>
                        </p:par>
                        <p:par>
                          <p:cTn id="91" fill="hold">
                            <p:stCondLst>
                              <p:cond delay="3000"/>
                            </p:stCondLst>
                            <p:childTnLst>
                              <p:par>
                                <p:cTn id="92" presetID="22" presetClass="entr" presetSubtype="4" fill="hold" nodeType="afterEffect">
                                  <p:stCondLst>
                                    <p:cond delay="0"/>
                                  </p:stCondLst>
                                  <p:childTnLst>
                                    <p:set>
                                      <p:cBhvr>
                                        <p:cTn id="93" dur="1" fill="hold">
                                          <p:stCondLst>
                                            <p:cond delay="0"/>
                                          </p:stCondLst>
                                        </p:cTn>
                                        <p:tgtEl>
                                          <p:spTgt spid="87064"/>
                                        </p:tgtEl>
                                        <p:attrNameLst>
                                          <p:attrName>style.visibility</p:attrName>
                                        </p:attrNameLst>
                                      </p:cBhvr>
                                      <p:to>
                                        <p:strVal val="visible"/>
                                      </p:to>
                                    </p:set>
                                    <p:animEffect transition="in" filter="wipe(down)">
                                      <p:cBhvr>
                                        <p:cTn id="94" dur="500"/>
                                        <p:tgtEl>
                                          <p:spTgt spid="8706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xit" presetSubtype="2" fill="hold" grpId="0" nodeType="clickEffect">
                                  <p:stCondLst>
                                    <p:cond delay="0"/>
                                  </p:stCondLst>
                                  <p:childTnLst>
                                    <p:animEffect transition="out" filter="wipe(right)">
                                      <p:cBhvr>
                                        <p:cTn id="98" dur="500"/>
                                        <p:tgtEl>
                                          <p:spTgt spid="87053"/>
                                        </p:tgtEl>
                                      </p:cBhvr>
                                    </p:animEffect>
                                    <p:set>
                                      <p:cBhvr>
                                        <p:cTn id="99" dur="1" fill="hold">
                                          <p:stCondLst>
                                            <p:cond delay="499"/>
                                          </p:stCondLst>
                                        </p:cTn>
                                        <p:tgtEl>
                                          <p:spTgt spid="87053"/>
                                        </p:tgtEl>
                                        <p:attrNameLst>
                                          <p:attrName>style.visibility</p:attrName>
                                        </p:attrNameLst>
                                      </p:cBhvr>
                                      <p:to>
                                        <p:strVal val="hidden"/>
                                      </p:to>
                                    </p:set>
                                  </p:childTnLst>
                                </p:cTn>
                              </p:par>
                            </p:childTnLst>
                          </p:cTn>
                        </p:par>
                        <p:par>
                          <p:cTn id="100" fill="hold">
                            <p:stCondLst>
                              <p:cond delay="500"/>
                            </p:stCondLst>
                            <p:childTnLst>
                              <p:par>
                                <p:cTn id="101" presetID="22" presetClass="entr" presetSubtype="4" fill="hold" grpId="0" nodeType="afterEffect">
                                  <p:stCondLst>
                                    <p:cond delay="0"/>
                                  </p:stCondLst>
                                  <p:childTnLst>
                                    <p:set>
                                      <p:cBhvr>
                                        <p:cTn id="102" dur="1" fill="hold">
                                          <p:stCondLst>
                                            <p:cond delay="0"/>
                                          </p:stCondLst>
                                        </p:cTn>
                                        <p:tgtEl>
                                          <p:spTgt spid="87058"/>
                                        </p:tgtEl>
                                        <p:attrNameLst>
                                          <p:attrName>style.visibility</p:attrName>
                                        </p:attrNameLst>
                                      </p:cBhvr>
                                      <p:to>
                                        <p:strVal val="visible"/>
                                      </p:to>
                                    </p:set>
                                    <p:animEffect transition="in" filter="wipe(down)">
                                      <p:cBhvr>
                                        <p:cTn id="103" dur="500"/>
                                        <p:tgtEl>
                                          <p:spTgt spid="87058"/>
                                        </p:tgtEl>
                                      </p:cBhvr>
                                    </p:animEffec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87045"/>
                                        </p:tgtEl>
                                        <p:attrNameLst>
                                          <p:attrName>style.visibility</p:attrName>
                                        </p:attrNameLst>
                                      </p:cBhvr>
                                      <p:to>
                                        <p:strVal val="visible"/>
                                      </p:to>
                                    </p:set>
                                    <p:animEffect transition="in" filter="wipe(down)">
                                      <p:cBhvr>
                                        <p:cTn id="107" dur="500"/>
                                        <p:tgtEl>
                                          <p:spTgt spid="87045"/>
                                        </p:tgtEl>
                                      </p:cBhvr>
                                    </p:animEffect>
                                  </p:childTnLst>
                                </p:cTn>
                              </p:par>
                            </p:childTnLst>
                          </p:cTn>
                        </p:par>
                        <p:par>
                          <p:cTn id="108" fill="hold">
                            <p:stCondLst>
                              <p:cond delay="1500"/>
                            </p:stCondLst>
                            <p:childTnLst>
                              <p:par>
                                <p:cTn id="109" presetID="22" presetClass="entr" presetSubtype="4" fill="hold" grpId="0" nodeType="afterEffect">
                                  <p:stCondLst>
                                    <p:cond delay="0"/>
                                  </p:stCondLst>
                                  <p:childTnLst>
                                    <p:set>
                                      <p:cBhvr>
                                        <p:cTn id="110" dur="1" fill="hold">
                                          <p:stCondLst>
                                            <p:cond delay="0"/>
                                          </p:stCondLst>
                                        </p:cTn>
                                        <p:tgtEl>
                                          <p:spTgt spid="87066"/>
                                        </p:tgtEl>
                                        <p:attrNameLst>
                                          <p:attrName>style.visibility</p:attrName>
                                        </p:attrNameLst>
                                      </p:cBhvr>
                                      <p:to>
                                        <p:strVal val="visible"/>
                                      </p:to>
                                    </p:set>
                                    <p:animEffect transition="in" filter="wipe(down)">
                                      <p:cBhvr>
                                        <p:cTn id="111" dur="500"/>
                                        <p:tgtEl>
                                          <p:spTgt spid="87066"/>
                                        </p:tgtEl>
                                      </p:cBhvr>
                                    </p:animEffect>
                                  </p:childTnLst>
                                </p:cTn>
                              </p:par>
                            </p:childTnLst>
                          </p:cTn>
                        </p:par>
                        <p:par>
                          <p:cTn id="112" fill="hold">
                            <p:stCondLst>
                              <p:cond delay="2000"/>
                            </p:stCondLst>
                            <p:childTnLst>
                              <p:par>
                                <p:cTn id="113" presetID="22" presetClass="exit" presetSubtype="2" fill="hold" grpId="0" nodeType="afterEffect">
                                  <p:stCondLst>
                                    <p:cond delay="0"/>
                                  </p:stCondLst>
                                  <p:childTnLst>
                                    <p:animEffect transition="out" filter="wipe(right)">
                                      <p:cBhvr>
                                        <p:cTn id="114" dur="500"/>
                                        <p:tgtEl>
                                          <p:spTgt spid="87074"/>
                                        </p:tgtEl>
                                      </p:cBhvr>
                                    </p:animEffect>
                                    <p:set>
                                      <p:cBhvr>
                                        <p:cTn id="115" dur="1" fill="hold">
                                          <p:stCondLst>
                                            <p:cond delay="499"/>
                                          </p:stCondLst>
                                        </p:cTn>
                                        <p:tgtEl>
                                          <p:spTgt spid="87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P spid="87044" grpId="0" autoUpdateAnimBg="0"/>
      <p:bldP spid="87045" grpId="0" autoUpdateAnimBg="0"/>
      <p:bldP spid="87046" grpId="0" autoUpdateAnimBg="0"/>
      <p:bldP spid="87047" grpId="0" autoUpdateAnimBg="0"/>
      <p:bldP spid="87048" grpId="0" autoUpdateAnimBg="0"/>
      <p:bldP spid="87052" grpId="0" animBg="1"/>
      <p:bldP spid="87053" grpId="0" animBg="1"/>
      <p:bldP spid="87054" grpId="0" animBg="1" autoUpdateAnimBg="0"/>
      <p:bldP spid="87055" grpId="0" animBg="1" autoUpdateAnimBg="0"/>
      <p:bldP spid="87056" grpId="0" animBg="1" autoUpdateAnimBg="0"/>
      <p:bldP spid="87057" grpId="0" animBg="1" autoUpdateAnimBg="0"/>
      <p:bldP spid="87058" grpId="0" animBg="1" autoUpdateAnimBg="0"/>
      <p:bldP spid="87059" grpId="0" animBg="1" autoUpdateAnimBg="0"/>
      <p:bldP spid="87060" grpId="0" animBg="1" autoUpdateAnimBg="0"/>
      <p:bldP spid="87061" grpId="0" autoUpdateAnimBg="0"/>
      <p:bldP spid="87065" grpId="0" autoUpdateAnimBg="0"/>
      <p:bldP spid="87066" grpId="0" autoUpdateAnimBg="0"/>
      <p:bldP spid="87067" grpId="0" autoUpdateAnimBg="0"/>
      <p:bldP spid="87070" grpId="0" animBg="1" autoUpdateAnimBg="0"/>
      <p:bldP spid="87072" grpId="0" autoUpdateAnimBg="0"/>
      <p:bldP spid="87073" grpId="0" animBg="1"/>
      <p:bldP spid="87074" grpId="0" animBg="1"/>
      <p:bldP spid="87161" grpId="0" autoUpdateAnimBg="0"/>
    </p:bld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FC09FDCD-E557-244C-9BFD-3E9BBB812F34}" type="slidenum">
              <a:rPr lang="en-US"/>
              <a:pPr/>
              <a:t>32</a:t>
            </a:fld>
            <a:endParaRPr lang="en-US"/>
          </a:p>
        </p:txBody>
      </p:sp>
      <p:sp>
        <p:nvSpPr>
          <p:cNvPr id="89089" name="Rectangle 1"/>
          <p:cNvSpPr>
            <a:spLocks noGrp="1" noChangeArrowheads="1"/>
          </p:cNvSpPr>
          <p:nvPr>
            <p:ph type="title"/>
          </p:nvPr>
        </p:nvSpPr>
        <p:spPr>
          <a:ln/>
        </p:spPr>
        <p:txBody>
          <a:bodyPr/>
          <a:lstStyle/>
          <a:p>
            <a:r>
              <a:rPr lang="en-US"/>
              <a:t>Pisces Imposes Low-overhead</a:t>
            </a:r>
          </a:p>
        </p:txBody>
      </p:sp>
      <p:graphicFrame>
        <p:nvGraphicFramePr>
          <p:cNvPr id="89090" name="Object 2"/>
          <p:cNvGraphicFramePr>
            <a:graphicFrameLocks/>
          </p:cNvGraphicFramePr>
          <p:nvPr/>
        </p:nvGraphicFramePr>
        <p:xfrm>
          <a:off x="901898" y="2089547"/>
          <a:ext cx="6858000" cy="3643313"/>
        </p:xfrm>
        <a:graphic>
          <a:graphicData uri="http://schemas.openxmlformats.org/presentationml/2006/ole">
            <p:oleObj spid="_x0000_s84994" name="Chart" r:id="rId4" imgW="13704618" imgH="7281184" progId="MSGraph.Chart.8">
              <p:embed/>
            </p:oleObj>
          </a:graphicData>
        </a:graphic>
      </p:graphicFrame>
      <p:sp>
        <p:nvSpPr>
          <p:cNvPr id="89091" name="Rectangle 3"/>
          <p:cNvSpPr>
            <a:spLocks/>
          </p:cNvSpPr>
          <p:nvPr/>
        </p:nvSpPr>
        <p:spPr bwMode="auto">
          <a:xfrm>
            <a:off x="3674567" y="4020740"/>
            <a:ext cx="500137"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&lt; 5%</a:t>
            </a:r>
          </a:p>
        </p:txBody>
      </p:sp>
      <p:sp>
        <p:nvSpPr>
          <p:cNvPr id="89092" name="Rectangle 4"/>
          <p:cNvSpPr>
            <a:spLocks/>
          </p:cNvSpPr>
          <p:nvPr/>
        </p:nvSpPr>
        <p:spPr bwMode="auto">
          <a:xfrm>
            <a:off x="6429375" y="2623244"/>
            <a:ext cx="629053"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&gt; 19%</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D0BC68CB-FC1E-8545-8ABA-82AB6BDE2721}" type="slidenum">
              <a:rPr lang="en-US"/>
              <a:pPr/>
              <a:t>33</a:t>
            </a:fld>
            <a:endParaRPr lang="en-US"/>
          </a:p>
        </p:txBody>
      </p:sp>
      <p:sp>
        <p:nvSpPr>
          <p:cNvPr id="91137" name="Rectangle 1"/>
          <p:cNvSpPr>
            <a:spLocks noGrp="1" noChangeArrowheads="1"/>
          </p:cNvSpPr>
          <p:nvPr>
            <p:ph type="title"/>
          </p:nvPr>
        </p:nvSpPr>
        <p:spPr>
          <a:ln/>
        </p:spPr>
        <p:txBody>
          <a:bodyPr>
            <a:normAutofit fontScale="90000"/>
          </a:bodyPr>
          <a:lstStyle/>
          <a:p>
            <a:r>
              <a:rPr lang="en-US"/>
              <a:t>Pisces Achieves System-wide Weighted Fairness</a:t>
            </a:r>
          </a:p>
        </p:txBody>
      </p:sp>
      <p:pic>
        <p:nvPicPr>
          <p:cNvPr id="91138" name="Picture 2"/>
          <p:cNvPicPr>
            <a:picLocks noChangeAspect="1" noChangeArrowheads="1"/>
          </p:cNvPicPr>
          <p:nvPr/>
        </p:nvPicPr>
        <p:blipFill>
          <a:blip r:embed="rId3"/>
          <a:srcRect/>
          <a:stretch>
            <a:fillRect/>
          </a:stretch>
        </p:blipFill>
        <p:spPr bwMode="auto">
          <a:xfrm>
            <a:off x="1848445" y="2428875"/>
            <a:ext cx="5357813" cy="4061892"/>
          </a:xfrm>
          <a:prstGeom prst="rect">
            <a:avLst/>
          </a:prstGeom>
          <a:noFill/>
          <a:ln w="12700" cap="flat">
            <a:noFill/>
            <a:miter lim="800000"/>
            <a:headEnd/>
            <a:tailEnd/>
          </a:ln>
        </p:spPr>
      </p:pic>
      <p:sp>
        <p:nvSpPr>
          <p:cNvPr id="91139" name="Rectangle 3"/>
          <p:cNvSpPr>
            <a:spLocks/>
          </p:cNvSpPr>
          <p:nvPr/>
        </p:nvSpPr>
        <p:spPr bwMode="auto">
          <a:xfrm>
            <a:off x="1217787" y="1442532"/>
            <a:ext cx="1199597"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0.98 MMR</a:t>
            </a:r>
          </a:p>
        </p:txBody>
      </p:sp>
      <p:sp>
        <p:nvSpPr>
          <p:cNvPr id="91140" name="Rectangle 4"/>
          <p:cNvSpPr>
            <a:spLocks/>
          </p:cNvSpPr>
          <p:nvPr/>
        </p:nvSpPr>
        <p:spPr bwMode="auto">
          <a:xfrm>
            <a:off x="857250" y="1767706"/>
            <a:ext cx="1912019"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ea typeface="Gill Sans" pitchFamily="-1" charset="0"/>
                <a:cs typeface="Gill Sans" pitchFamily="-1" charset="0"/>
              </a:rPr>
              <a:t>4 </a:t>
            </a:r>
            <a:r>
              <a:rPr lang="en-US" sz="2500" dirty="0">
                <a:solidFill>
                  <a:srgbClr val="910000"/>
                </a:solidFill>
                <a:ea typeface="Gill Sans" pitchFamily="-1" charset="0"/>
                <a:cs typeface="Gill Sans" pitchFamily="-1" charset="0"/>
              </a:rPr>
              <a:t>heavy hitters</a:t>
            </a:r>
          </a:p>
        </p:txBody>
      </p:sp>
      <p:sp>
        <p:nvSpPr>
          <p:cNvPr id="91141" name="Rectangle 5"/>
          <p:cNvSpPr>
            <a:spLocks/>
          </p:cNvSpPr>
          <p:nvPr/>
        </p:nvSpPr>
        <p:spPr bwMode="auto">
          <a:xfrm>
            <a:off x="3084092" y="1767706"/>
            <a:ext cx="2816839"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ea typeface="Gill Sans" pitchFamily="-1" charset="0"/>
                <a:cs typeface="Gill Sans" pitchFamily="-1" charset="0"/>
              </a:rPr>
              <a:t>20 </a:t>
            </a:r>
            <a:r>
              <a:rPr lang="en-US" sz="2500" dirty="0">
                <a:solidFill>
                  <a:srgbClr val="199508"/>
                </a:solidFill>
                <a:ea typeface="Gill Sans" pitchFamily="-1" charset="0"/>
                <a:cs typeface="Gill Sans" pitchFamily="-1" charset="0"/>
              </a:rPr>
              <a:t>moderate</a:t>
            </a:r>
            <a:r>
              <a:rPr lang="en-US" sz="2500" dirty="0">
                <a:solidFill>
                  <a:srgbClr val="910000"/>
                </a:solidFill>
                <a:ea typeface="Gill Sans" pitchFamily="-1" charset="0"/>
                <a:cs typeface="Gill Sans" pitchFamily="-1" charset="0"/>
              </a:rPr>
              <a:t> </a:t>
            </a:r>
            <a:r>
              <a:rPr lang="en-US" sz="2500" dirty="0">
                <a:solidFill>
                  <a:srgbClr val="199508"/>
                </a:solidFill>
                <a:ea typeface="Gill Sans" pitchFamily="-1" charset="0"/>
                <a:cs typeface="Gill Sans" pitchFamily="-1" charset="0"/>
              </a:rPr>
              <a:t>demand</a:t>
            </a:r>
          </a:p>
        </p:txBody>
      </p:sp>
      <p:sp>
        <p:nvSpPr>
          <p:cNvPr id="91142" name="Rectangle 6"/>
          <p:cNvSpPr>
            <a:spLocks/>
          </p:cNvSpPr>
          <p:nvPr/>
        </p:nvSpPr>
        <p:spPr bwMode="auto">
          <a:xfrm>
            <a:off x="6200552" y="1767706"/>
            <a:ext cx="2015025"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ea typeface="Gill Sans" pitchFamily="-1" charset="0"/>
                <a:cs typeface="Gill Sans" pitchFamily="-1" charset="0"/>
              </a:rPr>
              <a:t>40 </a:t>
            </a:r>
            <a:r>
              <a:rPr lang="en-US" sz="2500" dirty="0">
                <a:solidFill>
                  <a:srgbClr val="00007B"/>
                </a:solidFill>
                <a:ea typeface="Gill Sans" pitchFamily="-1" charset="0"/>
                <a:cs typeface="Gill Sans" pitchFamily="-1" charset="0"/>
              </a:rPr>
              <a:t>low</a:t>
            </a:r>
            <a:r>
              <a:rPr lang="en-US" sz="2500" dirty="0">
                <a:ea typeface="Gill Sans" pitchFamily="-1" charset="0"/>
                <a:cs typeface="Gill Sans" pitchFamily="-1" charset="0"/>
              </a:rPr>
              <a:t> </a:t>
            </a:r>
            <a:r>
              <a:rPr lang="en-US" sz="2500" dirty="0">
                <a:solidFill>
                  <a:srgbClr val="00007B"/>
                </a:solidFill>
                <a:ea typeface="Gill Sans" pitchFamily="-1" charset="0"/>
                <a:cs typeface="Gill Sans" pitchFamily="-1" charset="0"/>
              </a:rPr>
              <a:t>demand</a:t>
            </a:r>
          </a:p>
        </p:txBody>
      </p:sp>
      <p:sp>
        <p:nvSpPr>
          <p:cNvPr id="91143" name="Rectangle 7"/>
          <p:cNvSpPr>
            <a:spLocks/>
          </p:cNvSpPr>
          <p:nvPr/>
        </p:nvSpPr>
        <p:spPr bwMode="auto">
          <a:xfrm>
            <a:off x="7351366" y="5188536"/>
            <a:ext cx="1199597"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0.56 MMR</a:t>
            </a:r>
          </a:p>
        </p:txBody>
      </p:sp>
      <p:sp>
        <p:nvSpPr>
          <p:cNvPr id="91144" name="Rectangle 8"/>
          <p:cNvSpPr>
            <a:spLocks/>
          </p:cNvSpPr>
          <p:nvPr/>
        </p:nvSpPr>
        <p:spPr bwMode="auto">
          <a:xfrm>
            <a:off x="3893344" y="1446996"/>
            <a:ext cx="1199597"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0.89 MMR</a:t>
            </a:r>
          </a:p>
        </p:txBody>
      </p:sp>
      <p:sp>
        <p:nvSpPr>
          <p:cNvPr id="91145" name="Rectangle 9"/>
          <p:cNvSpPr>
            <a:spLocks/>
          </p:cNvSpPr>
          <p:nvPr/>
        </p:nvSpPr>
        <p:spPr bwMode="auto">
          <a:xfrm>
            <a:off x="6706195" y="1446996"/>
            <a:ext cx="1199597"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0.91 MMR</a:t>
            </a:r>
          </a:p>
        </p:txBody>
      </p:sp>
      <p:sp>
        <p:nvSpPr>
          <p:cNvPr id="91146" name="Rectangle 10"/>
          <p:cNvSpPr>
            <a:spLocks/>
          </p:cNvSpPr>
          <p:nvPr/>
        </p:nvSpPr>
        <p:spPr bwMode="auto">
          <a:xfrm>
            <a:off x="7349133" y="3759785"/>
            <a:ext cx="1199597"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0.91 MMR</a:t>
            </a:r>
          </a:p>
        </p:txBody>
      </p:sp>
      <p:sp>
        <p:nvSpPr>
          <p:cNvPr id="91147" name="Line 11"/>
          <p:cNvSpPr>
            <a:spLocks noChangeShapeType="1"/>
          </p:cNvSpPr>
          <p:nvPr/>
        </p:nvSpPr>
        <p:spPr bwMode="auto">
          <a:xfrm>
            <a:off x="7072312" y="3053953"/>
            <a:ext cx="750094" cy="668611"/>
          </a:xfrm>
          <a:prstGeom prst="line">
            <a:avLst/>
          </a:prstGeom>
          <a:noFill/>
          <a:ln w="63500" cap="flat">
            <a:solidFill>
              <a:srgbClr val="910000"/>
            </a:solidFill>
            <a:prstDash val="solid"/>
            <a:miter lim="800000"/>
            <a:headEnd type="stealth" w="med" len="med"/>
            <a:tailEnd type="none" w="med" len="med"/>
          </a:ln>
        </p:spPr>
        <p:txBody>
          <a:bodyPr lIns="0" tIns="0" rIns="0" bIns="0">
            <a:prstTxWarp prst="textNoShape">
              <a:avLst/>
            </a:prstTxWarp>
          </a:bodyPr>
          <a:lstStyle/>
          <a:p>
            <a:endParaRPr lang="en-US"/>
          </a:p>
        </p:txBody>
      </p:sp>
      <p:sp>
        <p:nvSpPr>
          <p:cNvPr id="91148" name="Line 12"/>
          <p:cNvSpPr>
            <a:spLocks noChangeShapeType="1"/>
          </p:cNvSpPr>
          <p:nvPr/>
        </p:nvSpPr>
        <p:spPr bwMode="auto">
          <a:xfrm rot="10800000" flipH="1">
            <a:off x="7072313" y="4131097"/>
            <a:ext cx="746745" cy="1298153"/>
          </a:xfrm>
          <a:prstGeom prst="line">
            <a:avLst/>
          </a:prstGeom>
          <a:noFill/>
          <a:ln w="63500" cap="flat">
            <a:solidFill>
              <a:srgbClr val="199508"/>
            </a:solidFill>
            <a:prstDash val="solid"/>
            <a:miter lim="800000"/>
            <a:headEnd type="stealth" w="med" len="med"/>
            <a:tailEnd type="none" w="med" len="med"/>
          </a:ln>
        </p:spPr>
        <p:txBody>
          <a:bodyPr lIns="0" tIns="0" rIns="0" bIns="0">
            <a:prstTxWarp prst="textNoShape">
              <a:avLst/>
            </a:prstTxWarp>
          </a:bodyPr>
          <a:lstStyle/>
          <a:p>
            <a:endParaRPr lang="en-US"/>
          </a:p>
        </p:txBody>
      </p:sp>
      <p:sp>
        <p:nvSpPr>
          <p:cNvPr id="91149" name="Line 13"/>
          <p:cNvSpPr>
            <a:spLocks noChangeShapeType="1"/>
          </p:cNvSpPr>
          <p:nvPr/>
        </p:nvSpPr>
        <p:spPr bwMode="auto">
          <a:xfrm>
            <a:off x="7072313" y="3116461"/>
            <a:ext cx="361652" cy="2040434"/>
          </a:xfrm>
          <a:prstGeom prst="line">
            <a:avLst/>
          </a:prstGeom>
          <a:noFill/>
          <a:ln w="63500" cap="flat">
            <a:solidFill>
              <a:srgbClr val="910000"/>
            </a:solidFill>
            <a:prstDash val="solid"/>
            <a:miter lim="800000"/>
            <a:headEnd type="stealth" w="med" len="med"/>
            <a:tailEnd type="none" w="med" len="med"/>
          </a:ln>
        </p:spPr>
        <p:txBody>
          <a:bodyPr lIns="0" tIns="0" rIns="0" bIns="0">
            <a:prstTxWarp prst="textNoShape">
              <a:avLst/>
            </a:prstTxWarp>
          </a:bodyPr>
          <a:lstStyle/>
          <a:p>
            <a:endParaRPr lang="en-US"/>
          </a:p>
        </p:txBody>
      </p:sp>
      <p:sp>
        <p:nvSpPr>
          <p:cNvPr id="91150" name="Line 14"/>
          <p:cNvSpPr>
            <a:spLocks noChangeShapeType="1"/>
          </p:cNvSpPr>
          <p:nvPr/>
        </p:nvSpPr>
        <p:spPr bwMode="auto">
          <a:xfrm rot="10800000" flipH="1">
            <a:off x="7072313" y="5444877"/>
            <a:ext cx="261193" cy="187523"/>
          </a:xfrm>
          <a:prstGeom prst="line">
            <a:avLst/>
          </a:prstGeom>
          <a:noFill/>
          <a:ln w="63500" cap="flat">
            <a:solidFill>
              <a:srgbClr val="00007B"/>
            </a:solidFill>
            <a:prstDash val="solid"/>
            <a:miter lim="800000"/>
            <a:headEnd type="stealth" w="med" len="med"/>
            <a:tailEnd type="none" w="med" len="med"/>
          </a:ln>
        </p:spPr>
        <p:txBody>
          <a:bodyPr lIns="0" tIns="0" rIns="0" bIns="0">
            <a:prstTxWarp prst="textNoShape">
              <a:avLst/>
            </a:prstTxWarp>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nodeType="clickEffect">
                                  <p:stCondLst>
                                    <p:cond delay="0"/>
                                  </p:stCondLst>
                                  <p:childTnLst>
                                    <p:set>
                                      <p:cBhvr>
                                        <p:cTn id="6" dur="1" fill="hold">
                                          <p:stCondLst>
                                            <p:cond delay="499"/>
                                          </p:stCondLst>
                                        </p:cTn>
                                        <p:tgtEl>
                                          <p:spTgt spid="91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91139"/>
                                        </p:tgtEl>
                                        <p:attrNameLst>
                                          <p:attrName>style.visibility</p:attrName>
                                        </p:attrNameLst>
                                      </p:cBhvr>
                                      <p:to>
                                        <p:strVal val="visible"/>
                                      </p:to>
                                    </p:set>
                                  </p:childTnLst>
                                </p:cTn>
                              </p:par>
                            </p:childTnLst>
                          </p:cTn>
                        </p:par>
                        <p:par>
                          <p:cTn id="11" fill="hold">
                            <p:stCondLst>
                              <p:cond delay="500"/>
                            </p:stCondLst>
                            <p:childTnLst>
                              <p:par>
                                <p:cTn id="12" presetID="0" presetClass="entr" presetSubtype="0" fill="hold" grpId="0" nodeType="afterEffect">
                                  <p:stCondLst>
                                    <p:cond delay="0"/>
                                  </p:stCondLst>
                                  <p:childTnLst>
                                    <p:set>
                                      <p:cBhvr>
                                        <p:cTn id="13" dur="1" fill="hold">
                                          <p:stCondLst>
                                            <p:cond delay="499"/>
                                          </p:stCondLst>
                                        </p:cTn>
                                        <p:tgtEl>
                                          <p:spTgt spid="91144"/>
                                        </p:tgtEl>
                                        <p:attrNameLst>
                                          <p:attrName>style.visibility</p:attrName>
                                        </p:attrNameLst>
                                      </p:cBhvr>
                                      <p:to>
                                        <p:strVal val="visible"/>
                                      </p:to>
                                    </p:set>
                                  </p:childTnLst>
                                </p:cTn>
                              </p:par>
                            </p:childTnLst>
                          </p:cTn>
                        </p:par>
                        <p:par>
                          <p:cTn id="14" fill="hold">
                            <p:stCondLst>
                              <p:cond delay="1000"/>
                            </p:stCondLst>
                            <p:childTnLst>
                              <p:par>
                                <p:cTn id="15" presetID="0" presetClass="entr" presetSubtype="0" fill="hold" grpId="0" nodeType="afterEffect">
                                  <p:stCondLst>
                                    <p:cond delay="0"/>
                                  </p:stCondLst>
                                  <p:childTnLst>
                                    <p:set>
                                      <p:cBhvr>
                                        <p:cTn id="16" dur="1" fill="hold">
                                          <p:stCondLst>
                                            <p:cond delay="499"/>
                                          </p:stCondLst>
                                        </p:cTn>
                                        <p:tgtEl>
                                          <p:spTgt spid="911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entr" presetSubtype="0" fill="hold" grpId="0" nodeType="clickEffect">
                                  <p:stCondLst>
                                    <p:cond delay="0"/>
                                  </p:stCondLst>
                                  <p:childTnLst>
                                    <p:set>
                                      <p:cBhvr>
                                        <p:cTn id="20" dur="1" fill="hold">
                                          <p:stCondLst>
                                            <p:cond delay="499"/>
                                          </p:stCondLst>
                                        </p:cTn>
                                        <p:tgtEl>
                                          <p:spTgt spid="91146"/>
                                        </p:tgtEl>
                                        <p:attrNameLst>
                                          <p:attrName>style.visibility</p:attrName>
                                        </p:attrNameLst>
                                      </p:cBhvr>
                                      <p:to>
                                        <p:strVal val="visible"/>
                                      </p:to>
                                    </p:set>
                                  </p:childTnLst>
                                </p:cTn>
                              </p:par>
                            </p:childTnLst>
                          </p:cTn>
                        </p:par>
                        <p:par>
                          <p:cTn id="21" fill="hold">
                            <p:stCondLst>
                              <p:cond delay="500"/>
                            </p:stCondLst>
                            <p:childTnLst>
                              <p:par>
                                <p:cTn id="22" presetID="0" presetClass="entr" presetSubtype="0" fill="hold" grpId="0" nodeType="afterEffect">
                                  <p:stCondLst>
                                    <p:cond delay="0"/>
                                  </p:stCondLst>
                                  <p:childTnLst>
                                    <p:set>
                                      <p:cBhvr>
                                        <p:cTn id="23" dur="1" fill="hold">
                                          <p:stCondLst>
                                            <p:cond delay="499"/>
                                          </p:stCondLst>
                                        </p:cTn>
                                        <p:tgtEl>
                                          <p:spTgt spid="91147"/>
                                        </p:tgtEl>
                                        <p:attrNameLst>
                                          <p:attrName>style.visibility</p:attrName>
                                        </p:attrNameLst>
                                      </p:cBhvr>
                                      <p:to>
                                        <p:strVal val="visible"/>
                                      </p:to>
                                    </p:set>
                                  </p:childTnLst>
                                </p:cTn>
                              </p:par>
                            </p:childTnLst>
                          </p:cTn>
                        </p:par>
                        <p:par>
                          <p:cTn id="24" fill="hold">
                            <p:stCondLst>
                              <p:cond delay="1000"/>
                            </p:stCondLst>
                            <p:childTnLst>
                              <p:par>
                                <p:cTn id="25" presetID="0" presetClass="entr" presetSubtype="0" fill="hold" grpId="0" nodeType="afterEffect">
                                  <p:stCondLst>
                                    <p:cond delay="0"/>
                                  </p:stCondLst>
                                  <p:childTnLst>
                                    <p:set>
                                      <p:cBhvr>
                                        <p:cTn id="26" dur="1" fill="hold">
                                          <p:stCondLst>
                                            <p:cond delay="499"/>
                                          </p:stCondLst>
                                        </p:cTn>
                                        <p:tgtEl>
                                          <p:spTgt spid="911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0" fill="hold" grpId="0" nodeType="clickEffect">
                                  <p:stCondLst>
                                    <p:cond delay="0"/>
                                  </p:stCondLst>
                                  <p:childTnLst>
                                    <p:set>
                                      <p:cBhvr>
                                        <p:cTn id="30" dur="1" fill="hold">
                                          <p:stCondLst>
                                            <p:cond delay="499"/>
                                          </p:stCondLst>
                                        </p:cTn>
                                        <p:tgtEl>
                                          <p:spTgt spid="91143"/>
                                        </p:tgtEl>
                                        <p:attrNameLst>
                                          <p:attrName>style.visibility</p:attrName>
                                        </p:attrNameLst>
                                      </p:cBhvr>
                                      <p:to>
                                        <p:strVal val="visible"/>
                                      </p:to>
                                    </p:set>
                                  </p:childTnLst>
                                </p:cTn>
                              </p:par>
                            </p:childTnLst>
                          </p:cTn>
                        </p:par>
                        <p:par>
                          <p:cTn id="31" fill="hold">
                            <p:stCondLst>
                              <p:cond delay="500"/>
                            </p:stCondLst>
                            <p:childTnLst>
                              <p:par>
                                <p:cTn id="32" presetID="0" presetClass="entr" presetSubtype="0" fill="hold" grpId="0" nodeType="afterEffect">
                                  <p:stCondLst>
                                    <p:cond delay="0"/>
                                  </p:stCondLst>
                                  <p:childTnLst>
                                    <p:set>
                                      <p:cBhvr>
                                        <p:cTn id="33" dur="1" fill="hold">
                                          <p:stCondLst>
                                            <p:cond delay="499"/>
                                          </p:stCondLst>
                                        </p:cTn>
                                        <p:tgtEl>
                                          <p:spTgt spid="91149"/>
                                        </p:tgtEl>
                                        <p:attrNameLst>
                                          <p:attrName>style.visibility</p:attrName>
                                        </p:attrNameLst>
                                      </p:cBhvr>
                                      <p:to>
                                        <p:strVal val="visible"/>
                                      </p:to>
                                    </p:set>
                                  </p:childTnLst>
                                </p:cTn>
                              </p:par>
                            </p:childTnLst>
                          </p:cTn>
                        </p:par>
                        <p:par>
                          <p:cTn id="34" fill="hold">
                            <p:stCondLst>
                              <p:cond delay="1000"/>
                            </p:stCondLst>
                            <p:childTnLst>
                              <p:par>
                                <p:cTn id="35" presetID="0" presetClass="entr" presetSubtype="0" fill="hold" grpId="0" nodeType="afterEffect">
                                  <p:stCondLst>
                                    <p:cond delay="0"/>
                                  </p:stCondLst>
                                  <p:childTnLst>
                                    <p:set>
                                      <p:cBhvr>
                                        <p:cTn id="36" dur="1" fill="hold">
                                          <p:stCondLst>
                                            <p:cond delay="499"/>
                                          </p:stCondLst>
                                        </p:cTn>
                                        <p:tgtEl>
                                          <p:spTgt spid="91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P spid="91143" grpId="0" autoUpdateAnimBg="0"/>
      <p:bldP spid="91144" grpId="0" autoUpdateAnimBg="0"/>
      <p:bldP spid="91145" grpId="0" autoUpdateAnimBg="0"/>
      <p:bldP spid="91146" grpId="0" autoUpdateAnimBg="0"/>
      <p:bldP spid="91147" grpId="0" animBg="1"/>
      <p:bldP spid="91148" grpId="0" animBg="1"/>
      <p:bldP spid="91149" grpId="0" animBg="1"/>
      <p:bldP spid="91150" grpId="0" animBg="1"/>
    </p:bld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Slide Number Placeholder 3"/>
          <p:cNvSpPr>
            <a:spLocks noGrp="1"/>
          </p:cNvSpPr>
          <p:nvPr>
            <p:ph type="sldNum" sz="quarter" idx="10"/>
          </p:nvPr>
        </p:nvSpPr>
        <p:spPr/>
        <p:txBody>
          <a:bodyPr/>
          <a:lstStyle/>
          <a:p>
            <a:fld id="{085B7833-2A64-6947-81E9-EA59B0A28225}" type="slidenum">
              <a:rPr lang="en-US"/>
              <a:pPr/>
              <a:t>34</a:t>
            </a:fld>
            <a:endParaRPr lang="en-US"/>
          </a:p>
        </p:txBody>
      </p:sp>
      <p:graphicFrame>
        <p:nvGraphicFramePr>
          <p:cNvPr id="93185" name="Group 1"/>
          <p:cNvGraphicFramePr>
            <a:graphicFrameLocks noGrp="1"/>
          </p:cNvGraphicFramePr>
          <p:nvPr/>
        </p:nvGraphicFramePr>
        <p:xfrm>
          <a:off x="1026914" y="1893094"/>
          <a:ext cx="7081242" cy="3767212"/>
        </p:xfrm>
        <a:graphic>
          <a:graphicData uri="http://schemas.openxmlformats.org/drawingml/2006/table">
            <a:tbl>
              <a:tblPr/>
              <a:tblGrid>
                <a:gridCol w="3540621"/>
                <a:gridCol w="3540621"/>
              </a:tblGrid>
              <a:tr h="485552">
                <a:tc gridSpan="2">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endParaRPr kumimoji="0" lang="en-US" sz="2300" b="0" i="0" u="none" strike="noStrike" cap="none" normalizeH="0" baseline="0">
                        <a:ln>
                          <a:noFill/>
                        </a:ln>
                        <a:solidFill>
                          <a:schemeClr val="tx1"/>
                        </a:solidFill>
                        <a:effectLst/>
                        <a:latin typeface="Gill Sans" pitchFamily="-1" charset="0"/>
                        <a:ea typeface="ヒラギノ角ゴ ProN W3" pitchFamily="-1" charset="-128"/>
                        <a:cs typeface="ヒラギノ角ゴ ProN W3" pitchFamily="-1" charset="-128"/>
                        <a:sym typeface="Gill Sans" pitchFamily="-1" charset="0"/>
                      </a:endParaRPr>
                    </a:p>
                  </a:txBody>
                  <a:tcPr marL="35719" marR="35719" marT="35719" marB="35719"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r>
              <a:tr h="3281660">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endParaRPr kumimoji="0" lang="en-US" sz="2500" b="0" i="0" u="none" strike="noStrike" cap="none" normalizeH="0" baseline="0">
                        <a:ln>
                          <a:noFill/>
                        </a:ln>
                        <a:solidFill>
                          <a:schemeClr val="tx1"/>
                        </a:solidFill>
                        <a:effectLst/>
                        <a:latin typeface="Gill Sans" pitchFamily="-1" charset="0"/>
                        <a:ea typeface="ヒラギノ角ゴ ProN W3" pitchFamily="-1" charset="-128"/>
                        <a:cs typeface="ヒラギノ角ゴ ProN W3" pitchFamily="-1" charset="-128"/>
                        <a:sym typeface="Gill Sans" pitchFamily="-1" charset="0"/>
                      </a:endParaRPr>
                    </a:p>
                  </a:txBody>
                  <a:tcPr marL="35719" marR="35719" marT="35719" marB="35719" anchor="ctr" horzOverflow="overflow">
                    <a:lnL cap="flat">
                      <a:noFill/>
                    </a:lnL>
                    <a:lnR cap="flat">
                      <a:noFill/>
                    </a:lnR>
                    <a:lnT cap="flat">
                      <a:noFill/>
                    </a:lnT>
                    <a:lnB cap="flat">
                      <a:noFill/>
                    </a:lnB>
                    <a:lnTlToBr>
                      <a:noFill/>
                    </a:lnTlToBr>
                    <a:lnBlToTr>
                      <a:noFill/>
                    </a:lnBlToTr>
                    <a:blipFill dpi="0" rotWithShape="0">
                      <a:blip r:embed="rId3"/>
                      <a:srcRect/>
                      <a:stretch>
                        <a:fillRect/>
                      </a:stretch>
                    </a:blipFill>
                  </a:tcPr>
                </a:tc>
                <a:tc>
                  <a:txBody>
                    <a:bodyPr/>
                    <a:lstStyle/>
                    <a:p>
                      <a:pPr marL="0" marR="0" lvl="0" indent="0" algn="ctr" defTabSz="914400" rtl="0" eaLnBrk="1" fontAlgn="base" latinLnBrk="0" hangingPunct="1">
                        <a:lnSpc>
                          <a:spcPct val="100000"/>
                        </a:lnSpc>
                        <a:spcBef>
                          <a:spcPct val="0"/>
                        </a:spcBef>
                        <a:spcAft>
                          <a:spcPct val="0"/>
                        </a:spcAft>
                        <a:buClr>
                          <a:srgbClr val="FF8000"/>
                        </a:buClr>
                        <a:buSzPct val="171000"/>
                        <a:buFont typeface="Arial" pitchFamily="-1" charset="0"/>
                        <a:buNone/>
                        <a:tabLst>
                          <a:tab pos="914400" algn="l"/>
                        </a:tabLst>
                      </a:pPr>
                      <a:endParaRPr kumimoji="0" lang="en-US" sz="2500" b="0" i="0" u="none" strike="noStrike" cap="none" normalizeH="0" baseline="0">
                        <a:ln>
                          <a:noFill/>
                        </a:ln>
                        <a:solidFill>
                          <a:schemeClr val="tx1"/>
                        </a:solidFill>
                        <a:effectLst/>
                        <a:latin typeface="Gill Sans" pitchFamily="-1" charset="0"/>
                        <a:ea typeface="ヒラギノ角ゴ ProN W3" pitchFamily="-1" charset="-128"/>
                        <a:cs typeface="ヒラギノ角ゴ ProN W3" pitchFamily="-1" charset="-128"/>
                        <a:sym typeface="Gill Sans" pitchFamily="-1" charset="0"/>
                      </a:endParaRPr>
                    </a:p>
                  </a:txBody>
                  <a:tcPr marL="35719" marR="35719" marT="35719" marB="35719" anchor="ctr" horzOverflow="overflow">
                    <a:lnL cap="flat">
                      <a:noFill/>
                    </a:lnL>
                    <a:lnR cap="flat">
                      <a:noFill/>
                    </a:lnR>
                    <a:lnT cap="flat">
                      <a:noFill/>
                    </a:lnT>
                    <a:lnB cap="flat">
                      <a:noFill/>
                    </a:lnB>
                    <a:lnTlToBr>
                      <a:noFill/>
                    </a:lnTlToBr>
                    <a:lnBlToTr>
                      <a:noFill/>
                    </a:lnBlToTr>
                    <a:blipFill dpi="0" rotWithShape="0">
                      <a:blip r:embed="rId4"/>
                      <a:srcRect/>
                      <a:stretch>
                        <a:fillRect/>
                      </a:stretch>
                    </a:blipFill>
                  </a:tcPr>
                </a:tc>
              </a:tr>
            </a:tbl>
          </a:graphicData>
        </a:graphic>
      </p:graphicFrame>
      <p:sp>
        <p:nvSpPr>
          <p:cNvPr id="93199" name="Rectangle 15"/>
          <p:cNvSpPr>
            <a:spLocks noGrp="1" noChangeArrowheads="1"/>
          </p:cNvSpPr>
          <p:nvPr>
            <p:ph type="title"/>
          </p:nvPr>
        </p:nvSpPr>
        <p:spPr>
          <a:ln/>
        </p:spPr>
        <p:txBody>
          <a:bodyPr>
            <a:normAutofit fontScale="90000"/>
          </a:bodyPr>
          <a:lstStyle/>
          <a:p>
            <a:r>
              <a:rPr lang="en-US"/>
              <a:t>Pisces Achieves Dominant Resource Fairness</a:t>
            </a:r>
          </a:p>
        </p:txBody>
      </p:sp>
      <p:sp>
        <p:nvSpPr>
          <p:cNvPr id="93200" name="Rectangle 16"/>
          <p:cNvSpPr>
            <a:spLocks/>
          </p:cNvSpPr>
          <p:nvPr/>
        </p:nvSpPr>
        <p:spPr bwMode="auto">
          <a:xfrm>
            <a:off x="2076153" y="5567660"/>
            <a:ext cx="1848445" cy="32146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1700" dirty="0">
                <a:ea typeface="Gill Sans" pitchFamily="-1" charset="0"/>
                <a:cs typeface="Gill Sans" pitchFamily="-1" charset="0"/>
              </a:rPr>
              <a:t>Time (</a:t>
            </a:r>
            <a:r>
              <a:rPr lang="en-US" sz="1700" dirty="0" err="1">
                <a:ea typeface="Gill Sans" pitchFamily="-1" charset="0"/>
                <a:cs typeface="Gill Sans" pitchFamily="-1" charset="0"/>
              </a:rPr>
              <a:t>s</a:t>
            </a:r>
            <a:r>
              <a:rPr lang="en-US" sz="1700" dirty="0">
                <a:ea typeface="Gill Sans" pitchFamily="-1" charset="0"/>
                <a:cs typeface="Gill Sans" pitchFamily="-1" charset="0"/>
              </a:rPr>
              <a:t>)</a:t>
            </a:r>
          </a:p>
        </p:txBody>
      </p:sp>
      <p:sp>
        <p:nvSpPr>
          <p:cNvPr id="93201" name="Rectangle 17"/>
          <p:cNvSpPr>
            <a:spLocks/>
          </p:cNvSpPr>
          <p:nvPr/>
        </p:nvSpPr>
        <p:spPr bwMode="auto">
          <a:xfrm rot="-5400000">
            <a:off x="-31254" y="3768328"/>
            <a:ext cx="2062758" cy="357188"/>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000" dirty="0">
                <a:ea typeface="Gill Sans" pitchFamily="-1" charset="0"/>
                <a:cs typeface="Gill Sans" pitchFamily="-1" charset="0"/>
              </a:rPr>
              <a:t>Bandwidth (Mb/</a:t>
            </a:r>
            <a:r>
              <a:rPr lang="en-US" sz="2000" dirty="0" err="1">
                <a:ea typeface="Gill Sans" pitchFamily="-1" charset="0"/>
                <a:cs typeface="Gill Sans" pitchFamily="-1" charset="0"/>
              </a:rPr>
              <a:t>s</a:t>
            </a:r>
            <a:r>
              <a:rPr lang="en-US" sz="2000" dirty="0">
                <a:ea typeface="Gill Sans" pitchFamily="-1" charset="0"/>
                <a:cs typeface="Gill Sans" pitchFamily="-1" charset="0"/>
              </a:rPr>
              <a:t>)</a:t>
            </a:r>
          </a:p>
        </p:txBody>
      </p:sp>
      <p:sp>
        <p:nvSpPr>
          <p:cNvPr id="93202" name="Rectangle 18"/>
          <p:cNvSpPr>
            <a:spLocks/>
          </p:cNvSpPr>
          <p:nvPr/>
        </p:nvSpPr>
        <p:spPr bwMode="auto">
          <a:xfrm rot="-5400000">
            <a:off x="3384351" y="3598664"/>
            <a:ext cx="2411016" cy="357188"/>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000" dirty="0">
                <a:ea typeface="Gill Sans" pitchFamily="-1" charset="0"/>
                <a:cs typeface="Gill Sans" pitchFamily="-1" charset="0"/>
              </a:rPr>
              <a:t>GET Requests (</a:t>
            </a:r>
            <a:r>
              <a:rPr lang="en-US" sz="2000" dirty="0" err="1">
                <a:ea typeface="Gill Sans" pitchFamily="-1" charset="0"/>
                <a:cs typeface="Gill Sans" pitchFamily="-1" charset="0"/>
              </a:rPr>
              <a:t>kreq/s</a:t>
            </a:r>
            <a:r>
              <a:rPr lang="en-US" sz="2000" dirty="0">
                <a:ea typeface="Gill Sans" pitchFamily="-1" charset="0"/>
                <a:cs typeface="Gill Sans" pitchFamily="-1" charset="0"/>
              </a:rPr>
              <a:t>)</a:t>
            </a:r>
          </a:p>
        </p:txBody>
      </p:sp>
      <p:sp>
        <p:nvSpPr>
          <p:cNvPr id="93203" name="Rectangle 19"/>
          <p:cNvSpPr>
            <a:spLocks/>
          </p:cNvSpPr>
          <p:nvPr/>
        </p:nvSpPr>
        <p:spPr bwMode="auto">
          <a:xfrm>
            <a:off x="1772543" y="2719090"/>
            <a:ext cx="2455664" cy="392906"/>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ea typeface="Gill Sans" pitchFamily="-1" charset="0"/>
                <a:cs typeface="Gill Sans" pitchFamily="-1" charset="0"/>
              </a:rPr>
              <a:t>76% of bandwidth</a:t>
            </a:r>
          </a:p>
        </p:txBody>
      </p:sp>
      <p:sp>
        <p:nvSpPr>
          <p:cNvPr id="93204" name="Rectangle 20"/>
          <p:cNvSpPr>
            <a:spLocks/>
          </p:cNvSpPr>
          <p:nvPr/>
        </p:nvSpPr>
        <p:spPr bwMode="auto">
          <a:xfrm>
            <a:off x="5304234" y="2723555"/>
            <a:ext cx="2491383" cy="392906"/>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ea typeface="Gill Sans" pitchFamily="-1" charset="0"/>
                <a:cs typeface="Gill Sans" pitchFamily="-1" charset="0"/>
              </a:rPr>
              <a:t>76% of request rate</a:t>
            </a:r>
          </a:p>
        </p:txBody>
      </p:sp>
      <p:sp>
        <p:nvSpPr>
          <p:cNvPr id="93205" name="Rectangle 21"/>
          <p:cNvSpPr>
            <a:spLocks/>
          </p:cNvSpPr>
          <p:nvPr/>
        </p:nvSpPr>
        <p:spPr bwMode="auto">
          <a:xfrm>
            <a:off x="5625703" y="5572125"/>
            <a:ext cx="1848445" cy="32146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1700" dirty="0">
                <a:ea typeface="Gill Sans" pitchFamily="-1" charset="0"/>
                <a:cs typeface="Gill Sans" pitchFamily="-1" charset="0"/>
              </a:rPr>
              <a:t>Time (</a:t>
            </a:r>
            <a:r>
              <a:rPr lang="en-US" sz="1700" dirty="0" err="1">
                <a:ea typeface="Gill Sans" pitchFamily="-1" charset="0"/>
                <a:cs typeface="Gill Sans" pitchFamily="-1" charset="0"/>
              </a:rPr>
              <a:t>s</a:t>
            </a:r>
            <a:r>
              <a:rPr lang="en-US" sz="1700" dirty="0">
                <a:ea typeface="Gill Sans" pitchFamily="-1" charset="0"/>
                <a:cs typeface="Gill Sans" pitchFamily="-1" charset="0"/>
              </a:rPr>
              <a:t>)</a:t>
            </a:r>
          </a:p>
        </p:txBody>
      </p:sp>
      <p:sp>
        <p:nvSpPr>
          <p:cNvPr id="93206" name="Rectangle 22"/>
          <p:cNvSpPr>
            <a:spLocks/>
          </p:cNvSpPr>
          <p:nvPr/>
        </p:nvSpPr>
        <p:spPr bwMode="auto">
          <a:xfrm>
            <a:off x="1755800" y="1628924"/>
            <a:ext cx="2387128" cy="76944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ea typeface="Gill Sans" pitchFamily="-1" charset="0"/>
                <a:cs typeface="Gill Sans" pitchFamily="-1" charset="0"/>
              </a:rPr>
              <a:t>1kB </a:t>
            </a:r>
            <a:r>
              <a:rPr lang="en-US" sz="2500" dirty="0">
                <a:solidFill>
                  <a:srgbClr val="199508"/>
                </a:solidFill>
                <a:ea typeface="Gill Sans" pitchFamily="-1" charset="0"/>
                <a:cs typeface="Gill Sans" pitchFamily="-1" charset="0"/>
              </a:rPr>
              <a:t>workload</a:t>
            </a:r>
            <a:endParaRPr lang="en-US" sz="2500" dirty="0">
              <a:solidFill>
                <a:srgbClr val="E94400"/>
              </a:solidFill>
              <a:ea typeface="Gill Sans" pitchFamily="-1" charset="0"/>
              <a:cs typeface="Gill Sans" pitchFamily="-1" charset="0"/>
            </a:endParaRPr>
          </a:p>
          <a:p>
            <a:r>
              <a:rPr lang="en-US" sz="2500" dirty="0">
                <a:ea typeface="Gill Sans" pitchFamily="-1" charset="0"/>
                <a:cs typeface="Gill Sans" pitchFamily="-1" charset="0"/>
              </a:rPr>
              <a:t>bandwidth limited</a:t>
            </a:r>
          </a:p>
        </p:txBody>
      </p:sp>
      <p:sp>
        <p:nvSpPr>
          <p:cNvPr id="93207" name="Rectangle 23"/>
          <p:cNvSpPr>
            <a:spLocks/>
          </p:cNvSpPr>
          <p:nvPr/>
        </p:nvSpPr>
        <p:spPr bwMode="auto">
          <a:xfrm>
            <a:off x="5323210" y="1628924"/>
            <a:ext cx="1973854" cy="76944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a:ea typeface="Gill Sans" pitchFamily="-1" charset="0"/>
                <a:cs typeface="Gill Sans" pitchFamily="-1" charset="0"/>
              </a:rPr>
              <a:t>10B </a:t>
            </a:r>
            <a:r>
              <a:rPr lang="en-US" sz="2500" dirty="0">
                <a:solidFill>
                  <a:srgbClr val="E94400"/>
                </a:solidFill>
                <a:ea typeface="Gill Sans" pitchFamily="-1" charset="0"/>
                <a:cs typeface="Gill Sans" pitchFamily="-1" charset="0"/>
              </a:rPr>
              <a:t>workload</a:t>
            </a:r>
            <a:endParaRPr lang="en-US" sz="2500" dirty="0">
              <a:solidFill>
                <a:srgbClr val="199508"/>
              </a:solidFill>
              <a:ea typeface="Gill Sans" pitchFamily="-1" charset="0"/>
              <a:cs typeface="Gill Sans" pitchFamily="-1" charset="0"/>
            </a:endParaRPr>
          </a:p>
          <a:p>
            <a:r>
              <a:rPr lang="en-US" sz="2500" dirty="0">
                <a:ea typeface="Gill Sans" pitchFamily="-1" charset="0"/>
                <a:cs typeface="Gill Sans" pitchFamily="-1" charset="0"/>
              </a:rPr>
              <a:t>request limited</a:t>
            </a:r>
          </a:p>
        </p:txBody>
      </p:sp>
      <p:sp>
        <p:nvSpPr>
          <p:cNvPr id="93208" name="Rectangle 24"/>
          <p:cNvSpPr>
            <a:spLocks/>
          </p:cNvSpPr>
          <p:nvPr/>
        </p:nvSpPr>
        <p:spPr bwMode="auto">
          <a:xfrm>
            <a:off x="5322094" y="4241602"/>
            <a:ext cx="2491383" cy="392906"/>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200" dirty="0">
                <a:ea typeface="Gill Sans" pitchFamily="-1" charset="0"/>
                <a:cs typeface="Gill Sans" pitchFamily="-1" charset="0"/>
              </a:rPr>
              <a:t>24% of request rate</a:t>
            </a:r>
          </a:p>
        </p:txBody>
      </p:sp>
      <p:sp>
        <p:nvSpPr>
          <p:cNvPr id="93209" name="Line 25"/>
          <p:cNvSpPr>
            <a:spLocks noChangeShapeType="1"/>
          </p:cNvSpPr>
          <p:nvPr/>
        </p:nvSpPr>
        <p:spPr bwMode="auto">
          <a:xfrm>
            <a:off x="1330524" y="3209107"/>
            <a:ext cx="6879208" cy="1116"/>
          </a:xfrm>
          <a:prstGeom prst="line">
            <a:avLst/>
          </a:prstGeom>
          <a:noFill/>
          <a:ln w="63500" cap="flat">
            <a:solidFill>
              <a:schemeClr val="tx1"/>
            </a:solidFill>
            <a:prstDash val="sysDot"/>
            <a:miter lim="800000"/>
            <a:headEnd type="none" w="med" len="med"/>
            <a:tailEnd type="none" w="med" len="med"/>
          </a:ln>
        </p:spPr>
        <p:txBody>
          <a:bodyPr lIns="0" tIns="0" rIns="0" bIns="0">
            <a:prstTxWarp prst="textNoShape">
              <a:avLst/>
            </a:prstTxWarp>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nodeType="clickEffect">
                                  <p:stCondLst>
                                    <p:cond delay="0"/>
                                  </p:stCondLst>
                                  <p:childTnLst>
                                    <p:set>
                                      <p:cBhvr>
                                        <p:cTn id="6" dur="1" fill="hold">
                                          <p:stCondLst>
                                            <p:cond delay="499"/>
                                          </p:stCondLst>
                                        </p:cTn>
                                        <p:tgtEl>
                                          <p:spTgt spid="93185"/>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93200"/>
                                        </p:tgtEl>
                                        <p:attrNameLst>
                                          <p:attrName>style.visibility</p:attrName>
                                        </p:attrNameLst>
                                      </p:cBhvr>
                                      <p:to>
                                        <p:strVal val="visible"/>
                                      </p:to>
                                    </p:set>
                                  </p:childTnLst>
                                </p:cTn>
                              </p:par>
                            </p:childTnLst>
                          </p:cTn>
                        </p:par>
                        <p:par>
                          <p:cTn id="10" fill="hold">
                            <p:stCondLst>
                              <p:cond delay="1000"/>
                            </p:stCondLst>
                            <p:childTnLst>
                              <p:par>
                                <p:cTn id="11" presetID="0" presetClass="entr" presetSubtype="0" fill="hold" grpId="0" nodeType="afterEffect">
                                  <p:stCondLst>
                                    <p:cond delay="0"/>
                                  </p:stCondLst>
                                  <p:childTnLst>
                                    <p:set>
                                      <p:cBhvr>
                                        <p:cTn id="12" dur="1" fill="hold">
                                          <p:stCondLst>
                                            <p:cond delay="499"/>
                                          </p:stCondLst>
                                        </p:cTn>
                                        <p:tgtEl>
                                          <p:spTgt spid="93201"/>
                                        </p:tgtEl>
                                        <p:attrNameLst>
                                          <p:attrName>style.visibility</p:attrName>
                                        </p:attrNameLst>
                                      </p:cBhvr>
                                      <p:to>
                                        <p:strVal val="visible"/>
                                      </p:to>
                                    </p:set>
                                  </p:childTnLst>
                                </p:cTn>
                              </p:par>
                            </p:childTnLst>
                          </p:cTn>
                        </p:par>
                        <p:par>
                          <p:cTn id="13" fill="hold">
                            <p:stCondLst>
                              <p:cond delay="1500"/>
                            </p:stCondLst>
                            <p:childTnLst>
                              <p:par>
                                <p:cTn id="14" presetID="0" presetClass="entr" presetSubtype="0" fill="hold" grpId="0" nodeType="afterEffect">
                                  <p:stCondLst>
                                    <p:cond delay="0"/>
                                  </p:stCondLst>
                                  <p:childTnLst>
                                    <p:set>
                                      <p:cBhvr>
                                        <p:cTn id="15" dur="1" fill="hold">
                                          <p:stCondLst>
                                            <p:cond delay="499"/>
                                          </p:stCondLst>
                                        </p:cTn>
                                        <p:tgtEl>
                                          <p:spTgt spid="93202"/>
                                        </p:tgtEl>
                                        <p:attrNameLst>
                                          <p:attrName>style.visibility</p:attrName>
                                        </p:attrNameLst>
                                      </p:cBhvr>
                                      <p:to>
                                        <p:strVal val="visible"/>
                                      </p:to>
                                    </p:set>
                                  </p:childTnLst>
                                </p:cTn>
                              </p:par>
                            </p:childTnLst>
                          </p:cTn>
                        </p:par>
                        <p:par>
                          <p:cTn id="16" fill="hold">
                            <p:stCondLst>
                              <p:cond delay="2000"/>
                            </p:stCondLst>
                            <p:childTnLst>
                              <p:par>
                                <p:cTn id="17" presetID="0" presetClass="entr" presetSubtype="0" fill="hold" grpId="0" nodeType="afterEffect">
                                  <p:stCondLst>
                                    <p:cond delay="0"/>
                                  </p:stCondLst>
                                  <p:childTnLst>
                                    <p:set>
                                      <p:cBhvr>
                                        <p:cTn id="18" dur="1" fill="hold">
                                          <p:stCondLst>
                                            <p:cond delay="499"/>
                                          </p:stCondLst>
                                        </p:cTn>
                                        <p:tgtEl>
                                          <p:spTgt spid="932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93203"/>
                                        </p:tgtEl>
                                        <p:attrNameLst>
                                          <p:attrName>style.visibility</p:attrName>
                                        </p:attrNameLst>
                                      </p:cBhvr>
                                      <p:to>
                                        <p:strVal val="visible"/>
                                      </p:to>
                                    </p:set>
                                  </p:childTnLst>
                                </p:cTn>
                              </p:par>
                            </p:childTnLst>
                          </p:cTn>
                        </p:par>
                        <p:par>
                          <p:cTn id="23" fill="hold">
                            <p:stCondLst>
                              <p:cond delay="500"/>
                            </p:stCondLst>
                            <p:childTnLst>
                              <p:par>
                                <p:cTn id="24" presetID="0" presetClass="entr" presetSubtype="0" fill="hold" grpId="0" nodeType="afterEffect">
                                  <p:stCondLst>
                                    <p:cond delay="0"/>
                                  </p:stCondLst>
                                  <p:childTnLst>
                                    <p:set>
                                      <p:cBhvr>
                                        <p:cTn id="25" dur="1" fill="hold">
                                          <p:stCondLst>
                                            <p:cond delay="499"/>
                                          </p:stCondLst>
                                        </p:cTn>
                                        <p:tgtEl>
                                          <p:spTgt spid="93204"/>
                                        </p:tgtEl>
                                        <p:attrNameLst>
                                          <p:attrName>style.visibility</p:attrName>
                                        </p:attrNameLst>
                                      </p:cBhvr>
                                      <p:to>
                                        <p:strVal val="visible"/>
                                      </p:to>
                                    </p:set>
                                  </p:childTnLst>
                                </p:cTn>
                              </p:par>
                            </p:childTnLst>
                          </p:cTn>
                        </p:par>
                        <p:par>
                          <p:cTn id="26" fill="hold">
                            <p:stCondLst>
                              <p:cond delay="1000"/>
                            </p:stCondLst>
                            <p:childTnLst>
                              <p:par>
                                <p:cTn id="27" presetID="0" presetClass="entr" presetSubtype="0" fill="hold" grpId="0" nodeType="afterEffect">
                                  <p:stCondLst>
                                    <p:cond delay="0"/>
                                  </p:stCondLst>
                                  <p:childTnLst>
                                    <p:set>
                                      <p:cBhvr>
                                        <p:cTn id="28" dur="1" fill="hold">
                                          <p:stCondLst>
                                            <p:cond delay="499"/>
                                          </p:stCondLst>
                                        </p:cTn>
                                        <p:tgtEl>
                                          <p:spTgt spid="9320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entr" presetSubtype="0" fill="hold" grpId="0" nodeType="clickEffect">
                                  <p:stCondLst>
                                    <p:cond delay="0"/>
                                  </p:stCondLst>
                                  <p:childTnLst>
                                    <p:set>
                                      <p:cBhvr>
                                        <p:cTn id="32" dur="1" fill="hold">
                                          <p:stCondLst>
                                            <p:cond delay="499"/>
                                          </p:stCondLst>
                                        </p:cTn>
                                        <p:tgtEl>
                                          <p:spTgt spid="93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0" grpId="0" autoUpdateAnimBg="0"/>
      <p:bldP spid="93201" grpId="0" autoUpdateAnimBg="0"/>
      <p:bldP spid="93202" grpId="0" autoUpdateAnimBg="0"/>
      <p:bldP spid="93203" grpId="0" autoUpdateAnimBg="0"/>
      <p:bldP spid="93204" grpId="0" autoUpdateAnimBg="0"/>
      <p:bldP spid="93205" grpId="0" autoUpdateAnimBg="0"/>
      <p:bldP spid="93208" grpId="0" autoUpdateAnimBg="0"/>
      <p:bldP spid="93209" grpId="0" animBg="1"/>
    </p:bld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 name="Slide Number Placeholder 3"/>
          <p:cNvSpPr>
            <a:spLocks noGrp="1"/>
          </p:cNvSpPr>
          <p:nvPr>
            <p:ph type="sldNum" sz="quarter" idx="10"/>
          </p:nvPr>
        </p:nvSpPr>
        <p:spPr/>
        <p:txBody>
          <a:bodyPr/>
          <a:lstStyle/>
          <a:p>
            <a:fld id="{1317FB1D-237D-B440-856A-5F419A1C2FFD}" type="slidenum">
              <a:rPr lang="en-US"/>
              <a:pPr/>
              <a:t>35</a:t>
            </a:fld>
            <a:endParaRPr lang="en-US"/>
          </a:p>
        </p:txBody>
      </p:sp>
      <p:sp>
        <p:nvSpPr>
          <p:cNvPr id="95233" name="Rectangle 1"/>
          <p:cNvSpPr>
            <a:spLocks noGrp="1" noChangeArrowheads="1"/>
          </p:cNvSpPr>
          <p:nvPr>
            <p:ph type="title"/>
          </p:nvPr>
        </p:nvSpPr>
        <p:spPr>
          <a:ln/>
        </p:spPr>
        <p:txBody>
          <a:bodyPr/>
          <a:lstStyle/>
          <a:p>
            <a:r>
              <a:rPr lang="en-US"/>
              <a:t>Pisces Adapts to Dynamic Demand</a:t>
            </a:r>
          </a:p>
        </p:txBody>
      </p:sp>
      <p:sp>
        <p:nvSpPr>
          <p:cNvPr id="95234" name="Rectangle 2"/>
          <p:cNvSpPr>
            <a:spLocks/>
          </p:cNvSpPr>
          <p:nvPr/>
        </p:nvSpPr>
        <p:spPr bwMode="auto">
          <a:xfrm>
            <a:off x="2175495" y="1942594"/>
            <a:ext cx="1020925"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Constant</a:t>
            </a:r>
          </a:p>
        </p:txBody>
      </p:sp>
      <p:sp>
        <p:nvSpPr>
          <p:cNvPr id="95235" name="Rectangle 3"/>
          <p:cNvSpPr>
            <a:spLocks/>
          </p:cNvSpPr>
          <p:nvPr/>
        </p:nvSpPr>
        <p:spPr bwMode="auto">
          <a:xfrm>
            <a:off x="5968380" y="1947059"/>
            <a:ext cx="730969"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err="1">
                <a:ea typeface="Gill Sans" pitchFamily="-1" charset="0"/>
                <a:cs typeface="Gill Sans" pitchFamily="-1" charset="0"/>
              </a:rPr>
              <a:t>Bursty</a:t>
            </a:r>
            <a:endParaRPr lang="en-US" sz="2200" dirty="0">
              <a:ea typeface="Gill Sans" pitchFamily="-1" charset="0"/>
              <a:cs typeface="Gill Sans" pitchFamily="-1" charset="0"/>
            </a:endParaRPr>
          </a:p>
        </p:txBody>
      </p:sp>
      <p:sp>
        <p:nvSpPr>
          <p:cNvPr id="95236" name="Rectangle 4"/>
          <p:cNvSpPr>
            <a:spLocks/>
          </p:cNvSpPr>
          <p:nvPr/>
        </p:nvSpPr>
        <p:spPr bwMode="auto">
          <a:xfrm>
            <a:off x="3636615" y="1947059"/>
            <a:ext cx="1693598" cy="338554"/>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Diurnal (2x wt)</a:t>
            </a:r>
          </a:p>
        </p:txBody>
      </p:sp>
      <p:sp>
        <p:nvSpPr>
          <p:cNvPr id="95237" name="Line 5"/>
          <p:cNvSpPr>
            <a:spLocks noChangeShapeType="1"/>
          </p:cNvSpPr>
          <p:nvPr/>
        </p:nvSpPr>
        <p:spPr bwMode="auto">
          <a:xfrm>
            <a:off x="4491633" y="3571876"/>
            <a:ext cx="0" cy="936501"/>
          </a:xfrm>
          <a:prstGeom prst="line">
            <a:avLst/>
          </a:prstGeom>
          <a:noFill/>
          <a:ln w="38100" cap="flat">
            <a:solidFill>
              <a:schemeClr val="tx1"/>
            </a:solidFill>
            <a:prstDash val="solid"/>
            <a:miter lim="800000"/>
            <a:headEnd type="stealth" w="med" len="med"/>
            <a:tailEnd type="stealth" w="med" len="med"/>
          </a:ln>
        </p:spPr>
        <p:txBody>
          <a:bodyPr lIns="0" tIns="0" rIns="0" bIns="0">
            <a:prstTxWarp prst="textNoShape">
              <a:avLst/>
            </a:prstTxWarp>
          </a:bodyPr>
          <a:lstStyle/>
          <a:p>
            <a:endParaRPr lang="en-US"/>
          </a:p>
        </p:txBody>
      </p:sp>
      <p:sp>
        <p:nvSpPr>
          <p:cNvPr id="95238" name="Rectangle 6"/>
          <p:cNvSpPr>
            <a:spLocks/>
          </p:cNvSpPr>
          <p:nvPr/>
        </p:nvSpPr>
        <p:spPr bwMode="auto">
          <a:xfrm>
            <a:off x="4494982" y="3918049"/>
            <a:ext cx="368816"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~2x</a:t>
            </a:r>
          </a:p>
        </p:txBody>
      </p:sp>
      <p:sp>
        <p:nvSpPr>
          <p:cNvPr id="95239" name="Rectangle 7"/>
          <p:cNvSpPr>
            <a:spLocks/>
          </p:cNvSpPr>
          <p:nvPr/>
        </p:nvSpPr>
        <p:spPr bwMode="auto">
          <a:xfrm>
            <a:off x="6002982" y="3359943"/>
            <a:ext cx="502066"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ea typeface="Gill Sans" pitchFamily="-1" charset="0"/>
                <a:cs typeface="Gill Sans" pitchFamily="-1" charset="0"/>
              </a:rPr>
              <a:t>even</a:t>
            </a:r>
          </a:p>
        </p:txBody>
      </p:sp>
      <p:pic>
        <p:nvPicPr>
          <p:cNvPr id="95240" name="Picture 8"/>
          <p:cNvPicPr>
            <a:picLocks noChangeAspect="1" noChangeArrowheads="1"/>
          </p:cNvPicPr>
          <p:nvPr/>
        </p:nvPicPr>
        <p:blipFill>
          <a:blip r:embed="rId3"/>
          <a:srcRect/>
          <a:stretch>
            <a:fillRect/>
          </a:stretch>
        </p:blipFill>
        <p:spPr bwMode="auto">
          <a:xfrm>
            <a:off x="1553766" y="2402086"/>
            <a:ext cx="6027539" cy="4214813"/>
          </a:xfrm>
          <a:prstGeom prst="rect">
            <a:avLst/>
          </a:prstGeom>
          <a:noFill/>
          <a:ln w="12700" cap="flat">
            <a:noFill/>
            <a:miter lim="800000"/>
            <a:headEnd/>
            <a:tailEnd/>
          </a:ln>
        </p:spPr>
      </p:pic>
      <p:grpSp>
        <p:nvGrpSpPr>
          <p:cNvPr id="2" name="Group 12"/>
          <p:cNvGrpSpPr>
            <a:grpSpLocks/>
          </p:cNvGrpSpPr>
          <p:nvPr/>
        </p:nvGrpSpPr>
        <p:grpSpPr bwMode="auto">
          <a:xfrm>
            <a:off x="2168798" y="1024682"/>
            <a:ext cx="1206624" cy="888504"/>
            <a:chOff x="0" y="0"/>
            <a:chExt cx="1080" cy="795"/>
          </a:xfrm>
        </p:grpSpPr>
        <p:sp>
          <p:nvSpPr>
            <p:cNvPr id="95241" name="Line 9"/>
            <p:cNvSpPr>
              <a:spLocks noChangeShapeType="1"/>
            </p:cNvSpPr>
            <p:nvPr/>
          </p:nvSpPr>
          <p:spPr bwMode="auto">
            <a:xfrm>
              <a:off x="11" y="0"/>
              <a:ext cx="0" cy="793"/>
            </a:xfrm>
            <a:prstGeom prst="line">
              <a:avLst/>
            </a:prstGeom>
            <a:noFill/>
            <a:ln w="38100" cap="flat">
              <a:solidFill>
                <a:schemeClr val="tx1"/>
              </a:solidFill>
              <a:prstDash val="solid"/>
              <a:miter lim="800000"/>
              <a:headEnd type="stealth" w="med" len="med"/>
              <a:tailEnd type="none" w="med" len="med"/>
            </a:ln>
          </p:spPr>
          <p:txBody>
            <a:bodyPr lIns="0" tIns="0" rIns="0" bIns="0">
              <a:prstTxWarp prst="textNoShape">
                <a:avLst/>
              </a:prstTxWarp>
            </a:bodyPr>
            <a:lstStyle/>
            <a:p>
              <a:endParaRPr lang="en-US"/>
            </a:p>
          </p:txBody>
        </p:sp>
        <p:sp>
          <p:nvSpPr>
            <p:cNvPr id="95242" name="Line 10"/>
            <p:cNvSpPr>
              <a:spLocks noChangeShapeType="1"/>
            </p:cNvSpPr>
            <p:nvPr/>
          </p:nvSpPr>
          <p:spPr bwMode="auto">
            <a:xfrm>
              <a:off x="0" y="790"/>
              <a:ext cx="1080" cy="0"/>
            </a:xfrm>
            <a:prstGeom prst="line">
              <a:avLst/>
            </a:prstGeom>
            <a:noFill/>
            <a:ln w="38100" cap="flat">
              <a:solidFill>
                <a:schemeClr val="tx1"/>
              </a:solidFill>
              <a:prstDash val="solid"/>
              <a:miter lim="800000"/>
              <a:headEnd type="none" w="med" len="med"/>
              <a:tailEnd type="stealth" w="med" len="med"/>
            </a:ln>
          </p:spPr>
          <p:txBody>
            <a:bodyPr lIns="0" tIns="0" rIns="0" bIns="0">
              <a:prstTxWarp prst="textNoShape">
                <a:avLst/>
              </a:prstTxWarp>
            </a:bodyPr>
            <a:lstStyle/>
            <a:p>
              <a:endParaRPr lang="en-US"/>
            </a:p>
          </p:txBody>
        </p:sp>
        <p:sp>
          <p:nvSpPr>
            <p:cNvPr id="95243" name="Line 11"/>
            <p:cNvSpPr>
              <a:spLocks noChangeShapeType="1"/>
            </p:cNvSpPr>
            <p:nvPr/>
          </p:nvSpPr>
          <p:spPr bwMode="auto">
            <a:xfrm rot="10800000" flipH="1">
              <a:off x="0" y="309"/>
              <a:ext cx="984" cy="0"/>
            </a:xfrm>
            <a:prstGeom prst="line">
              <a:avLst/>
            </a:prstGeom>
            <a:noFill/>
            <a:ln w="38100" cap="flat">
              <a:solidFill>
                <a:srgbClr val="199508"/>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3" name="Group 16"/>
          <p:cNvGrpSpPr>
            <a:grpSpLocks/>
          </p:cNvGrpSpPr>
          <p:nvPr/>
        </p:nvGrpSpPr>
        <p:grpSpPr bwMode="auto">
          <a:xfrm>
            <a:off x="3991570" y="1026914"/>
            <a:ext cx="1205508" cy="885156"/>
            <a:chOff x="0" y="0"/>
            <a:chExt cx="1079" cy="793"/>
          </a:xfrm>
        </p:grpSpPr>
        <p:sp>
          <p:nvSpPr>
            <p:cNvPr id="95245" name="Line 13"/>
            <p:cNvSpPr>
              <a:spLocks noChangeShapeType="1"/>
            </p:cNvSpPr>
            <p:nvPr/>
          </p:nvSpPr>
          <p:spPr bwMode="auto">
            <a:xfrm>
              <a:off x="11" y="0"/>
              <a:ext cx="0" cy="793"/>
            </a:xfrm>
            <a:prstGeom prst="line">
              <a:avLst/>
            </a:prstGeom>
            <a:noFill/>
            <a:ln w="38100" cap="flat">
              <a:solidFill>
                <a:schemeClr val="tx1"/>
              </a:solidFill>
              <a:prstDash val="solid"/>
              <a:miter lim="800000"/>
              <a:headEnd type="stealth" w="med" len="med"/>
              <a:tailEnd type="none" w="med" len="med"/>
            </a:ln>
          </p:spPr>
          <p:txBody>
            <a:bodyPr lIns="0" tIns="0" rIns="0" bIns="0">
              <a:prstTxWarp prst="textNoShape">
                <a:avLst/>
              </a:prstTxWarp>
            </a:bodyPr>
            <a:lstStyle/>
            <a:p>
              <a:endParaRPr lang="en-US"/>
            </a:p>
          </p:txBody>
        </p:sp>
        <p:sp>
          <p:nvSpPr>
            <p:cNvPr id="95246" name="Line 14"/>
            <p:cNvSpPr>
              <a:spLocks noChangeShapeType="1"/>
            </p:cNvSpPr>
            <p:nvPr/>
          </p:nvSpPr>
          <p:spPr bwMode="auto">
            <a:xfrm>
              <a:off x="0" y="788"/>
              <a:ext cx="1079" cy="0"/>
            </a:xfrm>
            <a:prstGeom prst="line">
              <a:avLst/>
            </a:prstGeom>
            <a:noFill/>
            <a:ln w="38100" cap="flat">
              <a:solidFill>
                <a:schemeClr val="tx1"/>
              </a:solidFill>
              <a:prstDash val="solid"/>
              <a:miter lim="800000"/>
              <a:headEnd type="none" w="med" len="med"/>
              <a:tailEnd type="stealth" w="med" len="med"/>
            </a:ln>
          </p:spPr>
          <p:txBody>
            <a:bodyPr lIns="0" tIns="0" rIns="0" bIns="0">
              <a:prstTxWarp prst="textNoShape">
                <a:avLst/>
              </a:prstTxWarp>
            </a:bodyPr>
            <a:lstStyle/>
            <a:p>
              <a:endParaRPr lang="en-US"/>
            </a:p>
          </p:txBody>
        </p:sp>
        <p:sp>
          <p:nvSpPr>
            <p:cNvPr id="95247" name="Freeform 15"/>
            <p:cNvSpPr>
              <a:spLocks/>
            </p:cNvSpPr>
            <p:nvPr/>
          </p:nvSpPr>
          <p:spPr bwMode="auto">
            <a:xfrm>
              <a:off x="24" y="199"/>
              <a:ext cx="950" cy="537"/>
            </a:xfrm>
            <a:custGeom>
              <a:avLst/>
              <a:gdLst/>
              <a:ahLst/>
              <a:cxnLst>
                <a:cxn ang="0">
                  <a:pos x="0" y="21048"/>
                </a:cxn>
                <a:cxn ang="0">
                  <a:pos x="5635" y="10208"/>
                </a:cxn>
                <a:cxn ang="0">
                  <a:pos x="9634" y="5"/>
                </a:cxn>
                <a:cxn ang="0">
                  <a:pos x="13270" y="10208"/>
                </a:cxn>
                <a:cxn ang="0">
                  <a:pos x="21600" y="21367"/>
                </a:cxn>
              </a:cxnLst>
              <a:rect l="0" t="0" r="r" b="b"/>
              <a:pathLst>
                <a:path w="21600" h="21367">
                  <a:moveTo>
                    <a:pt x="0" y="21048"/>
                  </a:moveTo>
                  <a:cubicBezTo>
                    <a:pt x="0" y="21048"/>
                    <a:pt x="4047" y="18920"/>
                    <a:pt x="5635" y="10208"/>
                  </a:cubicBezTo>
                  <a:cubicBezTo>
                    <a:pt x="6039" y="7993"/>
                    <a:pt x="6927" y="-233"/>
                    <a:pt x="9634" y="5"/>
                  </a:cubicBezTo>
                  <a:cubicBezTo>
                    <a:pt x="12505" y="258"/>
                    <a:pt x="12678" y="7784"/>
                    <a:pt x="13270" y="10208"/>
                  </a:cubicBezTo>
                  <a:cubicBezTo>
                    <a:pt x="15327" y="18642"/>
                    <a:pt x="21600" y="21367"/>
                    <a:pt x="21600" y="21367"/>
                  </a:cubicBezTo>
                </a:path>
              </a:pathLst>
            </a:custGeom>
            <a:noFill/>
            <a:ln w="38100" cap="flat">
              <a:solidFill>
                <a:srgbClr val="E94400"/>
              </a:solidFill>
              <a:prstDash val="solid"/>
              <a:miter lim="800000"/>
              <a:headEnd type="none" w="med" len="med"/>
              <a:tailEnd type="none" w="med" len="med"/>
            </a:ln>
          </p:spPr>
          <p:txBody>
            <a:bodyPr lIns="0" tIns="0" rIns="0" bIns="0">
              <a:prstTxWarp prst="textNoShape">
                <a:avLst/>
              </a:prstTxWarp>
            </a:bodyPr>
            <a:lstStyle/>
            <a:p>
              <a:endParaRPr lang="en-US"/>
            </a:p>
          </p:txBody>
        </p:sp>
      </p:grpSp>
      <p:grpSp>
        <p:nvGrpSpPr>
          <p:cNvPr id="4" name="Group 28"/>
          <p:cNvGrpSpPr>
            <a:grpSpLocks/>
          </p:cNvGrpSpPr>
          <p:nvPr/>
        </p:nvGrpSpPr>
        <p:grpSpPr bwMode="auto">
          <a:xfrm>
            <a:off x="5803181" y="1026914"/>
            <a:ext cx="1204391" cy="887388"/>
            <a:chOff x="0" y="0"/>
            <a:chExt cx="1078" cy="795"/>
          </a:xfrm>
        </p:grpSpPr>
        <p:sp>
          <p:nvSpPr>
            <p:cNvPr id="95249" name="Line 17"/>
            <p:cNvSpPr>
              <a:spLocks noChangeShapeType="1"/>
            </p:cNvSpPr>
            <p:nvPr/>
          </p:nvSpPr>
          <p:spPr bwMode="auto">
            <a:xfrm rot="10800000" flipH="1">
              <a:off x="191" y="158"/>
              <a:ext cx="265" cy="0"/>
            </a:xfrm>
            <a:prstGeom prst="line">
              <a:avLst/>
            </a:prstGeom>
            <a:noFill/>
            <a:ln w="38100" cap="flat">
              <a:solidFill>
                <a:srgbClr val="00007B"/>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95250" name="Line 18"/>
            <p:cNvSpPr>
              <a:spLocks noChangeShapeType="1"/>
            </p:cNvSpPr>
            <p:nvPr/>
          </p:nvSpPr>
          <p:spPr bwMode="auto">
            <a:xfrm rot="10800000" flipH="1">
              <a:off x="624" y="153"/>
              <a:ext cx="184" cy="0"/>
            </a:xfrm>
            <a:prstGeom prst="line">
              <a:avLst/>
            </a:prstGeom>
            <a:noFill/>
            <a:ln w="38100" cap="flat">
              <a:solidFill>
                <a:srgbClr val="00007B"/>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95251" name="Line 19"/>
            <p:cNvSpPr>
              <a:spLocks noChangeShapeType="1"/>
            </p:cNvSpPr>
            <p:nvPr/>
          </p:nvSpPr>
          <p:spPr bwMode="auto">
            <a:xfrm>
              <a:off x="11" y="0"/>
              <a:ext cx="0" cy="793"/>
            </a:xfrm>
            <a:prstGeom prst="line">
              <a:avLst/>
            </a:prstGeom>
            <a:noFill/>
            <a:ln w="38100" cap="flat">
              <a:solidFill>
                <a:schemeClr val="tx1"/>
              </a:solidFill>
              <a:prstDash val="solid"/>
              <a:miter lim="800000"/>
              <a:headEnd type="stealth" w="med" len="med"/>
              <a:tailEnd type="none" w="med" len="med"/>
            </a:ln>
          </p:spPr>
          <p:txBody>
            <a:bodyPr lIns="0" tIns="0" rIns="0" bIns="0">
              <a:prstTxWarp prst="textNoShape">
                <a:avLst/>
              </a:prstTxWarp>
            </a:bodyPr>
            <a:lstStyle/>
            <a:p>
              <a:endParaRPr lang="en-US"/>
            </a:p>
          </p:txBody>
        </p:sp>
        <p:sp>
          <p:nvSpPr>
            <p:cNvPr id="95252" name="Line 20"/>
            <p:cNvSpPr>
              <a:spLocks noChangeShapeType="1"/>
            </p:cNvSpPr>
            <p:nvPr/>
          </p:nvSpPr>
          <p:spPr bwMode="auto">
            <a:xfrm>
              <a:off x="0" y="789"/>
              <a:ext cx="1078" cy="0"/>
            </a:xfrm>
            <a:prstGeom prst="line">
              <a:avLst/>
            </a:prstGeom>
            <a:noFill/>
            <a:ln w="38100" cap="flat">
              <a:solidFill>
                <a:schemeClr val="tx1"/>
              </a:solidFill>
              <a:prstDash val="solid"/>
              <a:miter lim="800000"/>
              <a:headEnd type="none" w="med" len="med"/>
              <a:tailEnd type="stealth" w="med" len="med"/>
            </a:ln>
          </p:spPr>
          <p:txBody>
            <a:bodyPr lIns="0" tIns="0" rIns="0" bIns="0">
              <a:prstTxWarp prst="textNoShape">
                <a:avLst/>
              </a:prstTxWarp>
            </a:bodyPr>
            <a:lstStyle/>
            <a:p>
              <a:endParaRPr lang="en-US"/>
            </a:p>
          </p:txBody>
        </p:sp>
        <p:sp>
          <p:nvSpPr>
            <p:cNvPr id="95253" name="Line 21"/>
            <p:cNvSpPr>
              <a:spLocks noChangeShapeType="1"/>
            </p:cNvSpPr>
            <p:nvPr/>
          </p:nvSpPr>
          <p:spPr bwMode="auto">
            <a:xfrm>
              <a:off x="203" y="152"/>
              <a:ext cx="0" cy="465"/>
            </a:xfrm>
            <a:prstGeom prst="line">
              <a:avLst/>
            </a:prstGeom>
            <a:noFill/>
            <a:ln w="38100" cap="flat">
              <a:solidFill>
                <a:srgbClr val="00007B"/>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95254" name="Line 22"/>
            <p:cNvSpPr>
              <a:spLocks noChangeShapeType="1"/>
            </p:cNvSpPr>
            <p:nvPr/>
          </p:nvSpPr>
          <p:spPr bwMode="auto">
            <a:xfrm>
              <a:off x="444" y="151"/>
              <a:ext cx="0" cy="234"/>
            </a:xfrm>
            <a:prstGeom prst="line">
              <a:avLst/>
            </a:prstGeom>
            <a:noFill/>
            <a:ln w="38100" cap="flat">
              <a:solidFill>
                <a:srgbClr val="00007B"/>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95255" name="Line 23"/>
            <p:cNvSpPr>
              <a:spLocks noChangeShapeType="1"/>
            </p:cNvSpPr>
            <p:nvPr/>
          </p:nvSpPr>
          <p:spPr bwMode="auto">
            <a:xfrm rot="10800000" flipH="1">
              <a:off x="432" y="369"/>
              <a:ext cx="200" cy="0"/>
            </a:xfrm>
            <a:prstGeom prst="line">
              <a:avLst/>
            </a:prstGeom>
            <a:noFill/>
            <a:ln w="38100" cap="flat">
              <a:solidFill>
                <a:srgbClr val="00007B"/>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95256" name="Line 24"/>
            <p:cNvSpPr>
              <a:spLocks noChangeShapeType="1"/>
            </p:cNvSpPr>
            <p:nvPr/>
          </p:nvSpPr>
          <p:spPr bwMode="auto">
            <a:xfrm>
              <a:off x="637" y="143"/>
              <a:ext cx="0" cy="243"/>
            </a:xfrm>
            <a:prstGeom prst="line">
              <a:avLst/>
            </a:prstGeom>
            <a:noFill/>
            <a:ln w="38100" cap="flat">
              <a:solidFill>
                <a:srgbClr val="00007B"/>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95257" name="Line 25"/>
            <p:cNvSpPr>
              <a:spLocks noChangeShapeType="1"/>
            </p:cNvSpPr>
            <p:nvPr/>
          </p:nvSpPr>
          <p:spPr bwMode="auto">
            <a:xfrm>
              <a:off x="802" y="144"/>
              <a:ext cx="0" cy="465"/>
            </a:xfrm>
            <a:prstGeom prst="line">
              <a:avLst/>
            </a:prstGeom>
            <a:noFill/>
            <a:ln w="38100" cap="flat">
              <a:solidFill>
                <a:srgbClr val="00007B"/>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95258" name="Line 26"/>
            <p:cNvSpPr>
              <a:spLocks noChangeShapeType="1"/>
            </p:cNvSpPr>
            <p:nvPr/>
          </p:nvSpPr>
          <p:spPr bwMode="auto">
            <a:xfrm rot="10800000" flipH="1">
              <a:off x="0" y="601"/>
              <a:ext cx="216" cy="0"/>
            </a:xfrm>
            <a:prstGeom prst="line">
              <a:avLst/>
            </a:prstGeom>
            <a:noFill/>
            <a:ln w="38100" cap="flat">
              <a:solidFill>
                <a:srgbClr val="00007B"/>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95259" name="Line 27"/>
            <p:cNvSpPr>
              <a:spLocks noChangeShapeType="1"/>
            </p:cNvSpPr>
            <p:nvPr/>
          </p:nvSpPr>
          <p:spPr bwMode="auto">
            <a:xfrm rot="10800000" flipH="1">
              <a:off x="792" y="593"/>
              <a:ext cx="216" cy="0"/>
            </a:xfrm>
            <a:prstGeom prst="line">
              <a:avLst/>
            </a:prstGeom>
            <a:noFill/>
            <a:ln w="38100" cap="flat">
              <a:solidFill>
                <a:srgbClr val="00007B"/>
              </a:solidFill>
              <a:prstDash val="solid"/>
              <a:miter lim="800000"/>
              <a:headEnd type="none" w="med" len="med"/>
              <a:tailEnd type="none" w="med" len="med"/>
            </a:ln>
          </p:spPr>
          <p:txBody>
            <a:bodyPr lIns="0" tIns="0" rIns="0" bIns="0">
              <a:prstTxWarp prst="textNoShape">
                <a:avLst/>
              </a:prstTxWarp>
            </a:bodyPr>
            <a:lstStyle/>
            <a:p>
              <a:endParaRPr lang="en-US"/>
            </a:p>
          </p:txBody>
        </p:sp>
      </p:grpSp>
      <p:sp>
        <p:nvSpPr>
          <p:cNvPr id="95261" name="Rectangle 29"/>
          <p:cNvSpPr>
            <a:spLocks/>
          </p:cNvSpPr>
          <p:nvPr/>
        </p:nvSpPr>
        <p:spPr bwMode="auto">
          <a:xfrm>
            <a:off x="1057052" y="1161634"/>
            <a:ext cx="970919" cy="67710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a:ea typeface="Gill Sans" pitchFamily="-1" charset="0"/>
                <a:cs typeface="Gill Sans" pitchFamily="-1" charset="0"/>
              </a:rPr>
              <a:t>Tenant </a:t>
            </a:r>
          </a:p>
          <a:p>
            <a:r>
              <a:rPr lang="en-US" sz="2200" dirty="0">
                <a:ea typeface="Gill Sans" pitchFamily="-1" charset="0"/>
                <a:cs typeface="Gill Sans" pitchFamily="-1" charset="0"/>
              </a:rPr>
              <a:t>Demand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nodeType="clickEffect">
                                  <p:stCondLst>
                                    <p:cond delay="0"/>
                                  </p:stCondLst>
                                  <p:childTnLst>
                                    <p:set>
                                      <p:cBhvr>
                                        <p:cTn id="6" dur="1" fill="hold">
                                          <p:stCondLst>
                                            <p:cond delay="499"/>
                                          </p:stCondLst>
                                        </p:cTn>
                                        <p:tgtEl>
                                          <p:spTgt spid="95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95237"/>
                                        </p:tgtEl>
                                        <p:attrNameLst>
                                          <p:attrName>style.visibility</p:attrName>
                                        </p:attrNameLst>
                                      </p:cBhvr>
                                      <p:to>
                                        <p:strVal val="visible"/>
                                      </p:to>
                                    </p:set>
                                  </p:childTnLst>
                                </p:cTn>
                              </p:par>
                            </p:childTnLst>
                          </p:cTn>
                        </p:par>
                        <p:par>
                          <p:cTn id="11" fill="hold">
                            <p:stCondLst>
                              <p:cond delay="500"/>
                            </p:stCondLst>
                            <p:childTnLst>
                              <p:par>
                                <p:cTn id="12" presetID="0" presetClass="entr" presetSubtype="0" fill="hold" grpId="0" nodeType="afterEffect">
                                  <p:stCondLst>
                                    <p:cond delay="0"/>
                                  </p:stCondLst>
                                  <p:childTnLst>
                                    <p:set>
                                      <p:cBhvr>
                                        <p:cTn id="13" dur="1" fill="hold">
                                          <p:stCondLst>
                                            <p:cond delay="499"/>
                                          </p:stCondLst>
                                        </p:cTn>
                                        <p:tgtEl>
                                          <p:spTgt spid="9523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0" presetClass="entr" presetSubtype="0" fill="hold" grpId="0" nodeType="clickEffect">
                                  <p:stCondLst>
                                    <p:cond delay="0"/>
                                  </p:stCondLst>
                                  <p:childTnLst>
                                    <p:set>
                                      <p:cBhvr>
                                        <p:cTn id="17" dur="1" fill="hold">
                                          <p:stCondLst>
                                            <p:cond delay="499"/>
                                          </p:stCondLst>
                                        </p:cTn>
                                        <p:tgtEl>
                                          <p:spTgt spid="95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p:bldP spid="95238" grpId="0" autoUpdateAnimBg="0"/>
      <p:bldP spid="95239" grpId="0" autoUpdateAnimBg="0"/>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fld id="{41E05583-427B-3C43-AC18-5F2F214A9641}" type="slidenum">
              <a:rPr lang="en-US"/>
              <a:pPr/>
              <a:t>4</a:t>
            </a:fld>
            <a:endParaRPr lang="en-US"/>
          </a:p>
        </p:txBody>
      </p:sp>
      <p:sp>
        <p:nvSpPr>
          <p:cNvPr id="38913" name="AutoShape 1"/>
          <p:cNvSpPr>
            <a:spLocks/>
          </p:cNvSpPr>
          <p:nvPr/>
        </p:nvSpPr>
        <p:spPr bwMode="auto">
          <a:xfrm>
            <a:off x="3107531"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DD</a:t>
            </a:r>
          </a:p>
        </p:txBody>
      </p:sp>
      <p:sp>
        <p:nvSpPr>
          <p:cNvPr id="38914" name="AutoShape 2"/>
          <p:cNvSpPr>
            <a:spLocks/>
          </p:cNvSpPr>
          <p:nvPr/>
        </p:nvSpPr>
        <p:spPr bwMode="auto">
          <a:xfrm>
            <a:off x="3902274"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DD</a:t>
            </a:r>
          </a:p>
        </p:txBody>
      </p:sp>
      <p:sp>
        <p:nvSpPr>
          <p:cNvPr id="38915" name="AutoShape 3"/>
          <p:cNvSpPr>
            <a:spLocks/>
          </p:cNvSpPr>
          <p:nvPr/>
        </p:nvSpPr>
        <p:spPr bwMode="auto">
          <a:xfrm>
            <a:off x="4697016"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DD</a:t>
            </a:r>
          </a:p>
        </p:txBody>
      </p:sp>
      <p:sp>
        <p:nvSpPr>
          <p:cNvPr id="38916" name="AutoShape 4"/>
          <p:cNvSpPr>
            <a:spLocks/>
          </p:cNvSpPr>
          <p:nvPr/>
        </p:nvSpPr>
        <p:spPr bwMode="auto">
          <a:xfrm>
            <a:off x="5491758"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DD</a:t>
            </a:r>
          </a:p>
        </p:txBody>
      </p:sp>
      <p:sp>
        <p:nvSpPr>
          <p:cNvPr id="38917" name="AutoShape 5"/>
          <p:cNvSpPr>
            <a:spLocks/>
          </p:cNvSpPr>
          <p:nvPr/>
        </p:nvSpPr>
        <p:spPr bwMode="auto">
          <a:xfrm>
            <a:off x="3107531" y="4152305"/>
            <a:ext cx="2920008" cy="571500"/>
          </a:xfrm>
          <a:prstGeom prst="roundRect">
            <a:avLst>
              <a:gd name="adj" fmla="val 23435"/>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Shared Key-Value Storage</a:t>
            </a:r>
          </a:p>
        </p:txBody>
      </p:sp>
      <p:cxnSp>
        <p:nvCxnSpPr>
          <p:cNvPr id="38918" name="AutoShape 6"/>
          <p:cNvCxnSpPr>
            <a:cxnSpLocks noChangeShapeType="1"/>
            <a:stCxn id="38919" idx="0"/>
            <a:endCxn id="38913" idx="0"/>
          </p:cNvCxnSpPr>
          <p:nvPr/>
        </p:nvCxnSpPr>
        <p:spPr bwMode="auto">
          <a:xfrm>
            <a:off x="1138535" y="2692301"/>
            <a:ext cx="2236887" cy="1727895"/>
          </a:xfrm>
          <a:prstGeom prst="straightConnector1">
            <a:avLst/>
          </a:prstGeom>
          <a:noFill/>
          <a:ln w="50800" cap="flat">
            <a:solidFill>
              <a:srgbClr val="620101"/>
            </a:solidFill>
            <a:prstDash val="solid"/>
            <a:miter lim="800000"/>
            <a:headEnd type="none" w="med" len="med"/>
            <a:tailEnd type="arrow" w="med" len="med"/>
          </a:ln>
        </p:spPr>
      </p:cxnSp>
      <p:sp>
        <p:nvSpPr>
          <p:cNvPr id="38919" name="Rectangle 7"/>
          <p:cNvSpPr>
            <a:spLocks/>
          </p:cNvSpPr>
          <p:nvPr/>
        </p:nvSpPr>
        <p:spPr bwMode="auto">
          <a:xfrm>
            <a:off x="937617"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cxnSp>
        <p:nvCxnSpPr>
          <p:cNvPr id="38920" name="AutoShape 8"/>
          <p:cNvCxnSpPr>
            <a:cxnSpLocks noChangeShapeType="1"/>
            <a:stCxn id="38921" idx="0"/>
            <a:endCxn id="38914" idx="0"/>
          </p:cNvCxnSpPr>
          <p:nvPr/>
        </p:nvCxnSpPr>
        <p:spPr bwMode="auto">
          <a:xfrm>
            <a:off x="2745879" y="2692301"/>
            <a:ext cx="1424285" cy="1727895"/>
          </a:xfrm>
          <a:prstGeom prst="straightConnector1">
            <a:avLst/>
          </a:prstGeom>
          <a:noFill/>
          <a:ln w="50800" cap="flat">
            <a:solidFill>
              <a:srgbClr val="BB2D1C"/>
            </a:solidFill>
            <a:prstDash val="solid"/>
            <a:miter lim="800000"/>
            <a:headEnd type="none" w="med" len="med"/>
            <a:tailEnd type="arrow" w="med" len="med"/>
          </a:ln>
        </p:spPr>
      </p:cxnSp>
      <p:sp>
        <p:nvSpPr>
          <p:cNvPr id="38921" name="Rectangle 9"/>
          <p:cNvSpPr>
            <a:spLocks/>
          </p:cNvSpPr>
          <p:nvPr/>
        </p:nvSpPr>
        <p:spPr bwMode="auto">
          <a:xfrm>
            <a:off x="2544961"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cxnSp>
        <p:nvCxnSpPr>
          <p:cNvPr id="38922" name="AutoShape 10"/>
          <p:cNvCxnSpPr>
            <a:cxnSpLocks noChangeShapeType="1"/>
            <a:stCxn id="38923" idx="0"/>
            <a:endCxn id="38915" idx="0"/>
          </p:cNvCxnSpPr>
          <p:nvPr/>
        </p:nvCxnSpPr>
        <p:spPr bwMode="auto">
          <a:xfrm>
            <a:off x="4880074" y="2692301"/>
            <a:ext cx="84832" cy="1727895"/>
          </a:xfrm>
          <a:prstGeom prst="straightConnector1">
            <a:avLst/>
          </a:prstGeom>
          <a:noFill/>
          <a:ln w="50800" cap="flat">
            <a:solidFill>
              <a:srgbClr val="859D1D"/>
            </a:solidFill>
            <a:prstDash val="solid"/>
            <a:miter lim="800000"/>
            <a:headEnd type="none" w="med" len="med"/>
            <a:tailEnd type="arrow" w="med" len="med"/>
          </a:ln>
        </p:spPr>
      </p:cxnSp>
      <p:sp>
        <p:nvSpPr>
          <p:cNvPr id="38923" name="Rectangle 11"/>
          <p:cNvSpPr>
            <a:spLocks/>
          </p:cNvSpPr>
          <p:nvPr/>
        </p:nvSpPr>
        <p:spPr bwMode="auto">
          <a:xfrm>
            <a:off x="4679156"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cxnSp>
        <p:nvCxnSpPr>
          <p:cNvPr id="38924" name="AutoShape 12"/>
          <p:cNvCxnSpPr>
            <a:cxnSpLocks noChangeShapeType="1"/>
            <a:stCxn id="38925" idx="0"/>
            <a:endCxn id="38916" idx="0"/>
          </p:cNvCxnSpPr>
          <p:nvPr/>
        </p:nvCxnSpPr>
        <p:spPr bwMode="auto">
          <a:xfrm flipH="1">
            <a:off x="5759648" y="2692301"/>
            <a:ext cx="254496" cy="1727895"/>
          </a:xfrm>
          <a:prstGeom prst="straightConnector1">
            <a:avLst/>
          </a:prstGeom>
          <a:noFill/>
          <a:ln w="50800" cap="flat">
            <a:solidFill>
              <a:srgbClr val="1154A5"/>
            </a:solidFill>
            <a:prstDash val="solid"/>
            <a:miter lim="800000"/>
            <a:headEnd type="none" w="med" len="med"/>
            <a:tailEnd type="arrow" w="med" len="med"/>
          </a:ln>
        </p:spPr>
      </p:cxnSp>
      <p:sp>
        <p:nvSpPr>
          <p:cNvPr id="38925" name="Rectangle 13"/>
          <p:cNvSpPr>
            <a:spLocks/>
          </p:cNvSpPr>
          <p:nvPr/>
        </p:nvSpPr>
        <p:spPr bwMode="auto">
          <a:xfrm>
            <a:off x="581322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38926" name="AutoShape 14"/>
          <p:cNvCxnSpPr>
            <a:cxnSpLocks noChangeShapeType="1"/>
            <a:stCxn id="38927" idx="0"/>
            <a:endCxn id="38913" idx="0"/>
          </p:cNvCxnSpPr>
          <p:nvPr/>
        </p:nvCxnSpPr>
        <p:spPr bwMode="auto">
          <a:xfrm>
            <a:off x="1611809" y="2692301"/>
            <a:ext cx="1763613" cy="1727895"/>
          </a:xfrm>
          <a:prstGeom prst="straightConnector1">
            <a:avLst/>
          </a:prstGeom>
          <a:noFill/>
          <a:ln w="50800" cap="flat">
            <a:solidFill>
              <a:srgbClr val="620101"/>
            </a:solidFill>
            <a:prstDash val="solid"/>
            <a:miter lim="800000"/>
            <a:headEnd type="none" w="med" len="med"/>
            <a:tailEnd type="arrow" w="med" len="med"/>
          </a:ln>
        </p:spPr>
      </p:cxnSp>
      <p:sp>
        <p:nvSpPr>
          <p:cNvPr id="38927" name="Rectangle 15"/>
          <p:cNvSpPr>
            <a:spLocks/>
          </p:cNvSpPr>
          <p:nvPr/>
        </p:nvSpPr>
        <p:spPr bwMode="auto">
          <a:xfrm>
            <a:off x="1410891"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cxnSp>
        <p:nvCxnSpPr>
          <p:cNvPr id="38928" name="AutoShape 16"/>
          <p:cNvCxnSpPr>
            <a:cxnSpLocks noChangeShapeType="1"/>
            <a:stCxn id="38929" idx="0"/>
            <a:endCxn id="38914" idx="0"/>
          </p:cNvCxnSpPr>
          <p:nvPr/>
        </p:nvCxnSpPr>
        <p:spPr bwMode="auto">
          <a:xfrm>
            <a:off x="3237012" y="2692301"/>
            <a:ext cx="933152" cy="1727895"/>
          </a:xfrm>
          <a:prstGeom prst="straightConnector1">
            <a:avLst/>
          </a:prstGeom>
          <a:noFill/>
          <a:ln w="50800" cap="flat">
            <a:solidFill>
              <a:srgbClr val="BB2D1C"/>
            </a:solidFill>
            <a:prstDash val="solid"/>
            <a:miter lim="800000"/>
            <a:headEnd type="none" w="med" len="med"/>
            <a:tailEnd type="arrow" w="med" len="med"/>
          </a:ln>
        </p:spPr>
      </p:cxnSp>
      <p:sp>
        <p:nvSpPr>
          <p:cNvPr id="38929" name="Rectangle 17"/>
          <p:cNvSpPr>
            <a:spLocks/>
          </p:cNvSpPr>
          <p:nvPr/>
        </p:nvSpPr>
        <p:spPr bwMode="auto">
          <a:xfrm>
            <a:off x="3036094"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cxnSp>
        <p:nvCxnSpPr>
          <p:cNvPr id="38930" name="AutoShape 18"/>
          <p:cNvCxnSpPr>
            <a:cxnSpLocks noChangeShapeType="1"/>
            <a:stCxn id="38931" idx="0"/>
            <a:endCxn id="38916" idx="0"/>
          </p:cNvCxnSpPr>
          <p:nvPr/>
        </p:nvCxnSpPr>
        <p:spPr bwMode="auto">
          <a:xfrm flipH="1">
            <a:off x="5759648" y="2692301"/>
            <a:ext cx="754559" cy="1727895"/>
          </a:xfrm>
          <a:prstGeom prst="straightConnector1">
            <a:avLst/>
          </a:prstGeom>
          <a:noFill/>
          <a:ln w="50800" cap="flat">
            <a:solidFill>
              <a:srgbClr val="1154A5"/>
            </a:solidFill>
            <a:prstDash val="solid"/>
            <a:miter lim="800000"/>
            <a:headEnd type="none" w="med" len="med"/>
            <a:tailEnd type="arrow" w="med" len="med"/>
          </a:ln>
        </p:spPr>
      </p:cxnSp>
      <p:sp>
        <p:nvSpPr>
          <p:cNvPr id="38931" name="Rectangle 19"/>
          <p:cNvSpPr>
            <a:spLocks/>
          </p:cNvSpPr>
          <p:nvPr/>
        </p:nvSpPr>
        <p:spPr bwMode="auto">
          <a:xfrm>
            <a:off x="6313289"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38932" name="AutoShape 20"/>
          <p:cNvCxnSpPr>
            <a:cxnSpLocks noChangeShapeType="1"/>
            <a:stCxn id="38933" idx="0"/>
            <a:endCxn id="38915" idx="0"/>
          </p:cNvCxnSpPr>
          <p:nvPr/>
        </p:nvCxnSpPr>
        <p:spPr bwMode="auto">
          <a:xfrm flipH="1">
            <a:off x="4963791" y="2692301"/>
            <a:ext cx="388441" cy="1727895"/>
          </a:xfrm>
          <a:prstGeom prst="straightConnector1">
            <a:avLst/>
          </a:prstGeom>
          <a:noFill/>
          <a:ln w="50800" cap="flat">
            <a:solidFill>
              <a:srgbClr val="859D1D"/>
            </a:solidFill>
            <a:prstDash val="solid"/>
            <a:miter lim="800000"/>
            <a:headEnd type="none" w="med" len="med"/>
            <a:tailEnd type="arrow" w="med" len="med"/>
          </a:ln>
        </p:spPr>
      </p:cxnSp>
      <p:sp>
        <p:nvSpPr>
          <p:cNvPr id="38933" name="Rectangle 21"/>
          <p:cNvSpPr>
            <a:spLocks/>
          </p:cNvSpPr>
          <p:nvPr/>
        </p:nvSpPr>
        <p:spPr bwMode="auto">
          <a:xfrm>
            <a:off x="5152430"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cxnSp>
        <p:nvCxnSpPr>
          <p:cNvPr id="38934" name="AutoShape 22"/>
          <p:cNvCxnSpPr>
            <a:cxnSpLocks noChangeShapeType="1"/>
            <a:stCxn id="38935" idx="0"/>
            <a:endCxn id="38914" idx="0"/>
          </p:cNvCxnSpPr>
          <p:nvPr/>
        </p:nvCxnSpPr>
        <p:spPr bwMode="auto">
          <a:xfrm>
            <a:off x="3728144" y="2692301"/>
            <a:ext cx="442020" cy="1727895"/>
          </a:xfrm>
          <a:prstGeom prst="straightConnector1">
            <a:avLst/>
          </a:prstGeom>
          <a:noFill/>
          <a:ln w="50800" cap="flat">
            <a:solidFill>
              <a:srgbClr val="BB2D1C"/>
            </a:solidFill>
            <a:prstDash val="solid"/>
            <a:miter lim="800000"/>
            <a:headEnd type="none" w="med" len="med"/>
            <a:tailEnd type="arrow" w="med" len="med"/>
          </a:ln>
        </p:spPr>
      </p:cxnSp>
      <p:sp>
        <p:nvSpPr>
          <p:cNvPr id="38935" name="Rectangle 23"/>
          <p:cNvSpPr>
            <a:spLocks/>
          </p:cNvSpPr>
          <p:nvPr/>
        </p:nvSpPr>
        <p:spPr bwMode="auto">
          <a:xfrm>
            <a:off x="3527227"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cxnSp>
        <p:nvCxnSpPr>
          <p:cNvPr id="38936" name="AutoShape 24"/>
          <p:cNvCxnSpPr>
            <a:cxnSpLocks noChangeShapeType="1"/>
            <a:stCxn id="38937" idx="0"/>
            <a:endCxn id="38914" idx="0"/>
          </p:cNvCxnSpPr>
          <p:nvPr/>
        </p:nvCxnSpPr>
        <p:spPr bwMode="auto">
          <a:xfrm flipH="1">
            <a:off x="4170164" y="2692301"/>
            <a:ext cx="58043" cy="1727895"/>
          </a:xfrm>
          <a:prstGeom prst="straightConnector1">
            <a:avLst/>
          </a:prstGeom>
          <a:noFill/>
          <a:ln w="50800" cap="flat">
            <a:solidFill>
              <a:srgbClr val="BB2D1C"/>
            </a:solidFill>
            <a:prstDash val="solid"/>
            <a:miter lim="800000"/>
            <a:headEnd type="none" w="med" len="med"/>
            <a:tailEnd type="arrow" w="med" len="med"/>
          </a:ln>
        </p:spPr>
      </p:cxnSp>
      <p:sp>
        <p:nvSpPr>
          <p:cNvPr id="38937" name="Rectangle 25"/>
          <p:cNvSpPr>
            <a:spLocks/>
          </p:cNvSpPr>
          <p:nvPr/>
        </p:nvSpPr>
        <p:spPr bwMode="auto">
          <a:xfrm>
            <a:off x="4027289"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cxnSp>
        <p:nvCxnSpPr>
          <p:cNvPr id="38938" name="AutoShape 26"/>
          <p:cNvCxnSpPr>
            <a:cxnSpLocks noChangeShapeType="1"/>
            <a:stCxn id="38939" idx="0"/>
            <a:endCxn id="38913" idx="0"/>
          </p:cNvCxnSpPr>
          <p:nvPr/>
        </p:nvCxnSpPr>
        <p:spPr bwMode="auto">
          <a:xfrm>
            <a:off x="2085082" y="2692301"/>
            <a:ext cx="1290340" cy="1727895"/>
          </a:xfrm>
          <a:prstGeom prst="straightConnector1">
            <a:avLst/>
          </a:prstGeom>
          <a:noFill/>
          <a:ln w="50800" cap="flat">
            <a:solidFill>
              <a:srgbClr val="620101"/>
            </a:solidFill>
            <a:prstDash val="solid"/>
            <a:miter lim="800000"/>
            <a:headEnd type="none" w="med" len="med"/>
            <a:tailEnd type="arrow" w="med" len="med"/>
          </a:ln>
        </p:spPr>
      </p:cxnSp>
      <p:sp>
        <p:nvSpPr>
          <p:cNvPr id="38939" name="Rectangle 27"/>
          <p:cNvSpPr>
            <a:spLocks/>
          </p:cNvSpPr>
          <p:nvPr/>
        </p:nvSpPr>
        <p:spPr bwMode="auto">
          <a:xfrm>
            <a:off x="1884164"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cxnSp>
        <p:nvCxnSpPr>
          <p:cNvPr id="38940" name="AutoShape 28"/>
          <p:cNvCxnSpPr>
            <a:cxnSpLocks noChangeShapeType="1"/>
            <a:stCxn id="38941" idx="0"/>
            <a:endCxn id="38916" idx="0"/>
          </p:cNvCxnSpPr>
          <p:nvPr/>
        </p:nvCxnSpPr>
        <p:spPr bwMode="auto">
          <a:xfrm flipH="1">
            <a:off x="5759649" y="2692301"/>
            <a:ext cx="1245691" cy="1727895"/>
          </a:xfrm>
          <a:prstGeom prst="straightConnector1">
            <a:avLst/>
          </a:prstGeom>
          <a:noFill/>
          <a:ln w="50800" cap="flat">
            <a:solidFill>
              <a:srgbClr val="1154A5"/>
            </a:solidFill>
            <a:prstDash val="solid"/>
            <a:miter lim="800000"/>
            <a:headEnd type="none" w="med" len="med"/>
            <a:tailEnd type="arrow" w="med" len="med"/>
          </a:ln>
        </p:spPr>
      </p:cxnSp>
      <p:sp>
        <p:nvSpPr>
          <p:cNvPr id="38941" name="Rectangle 29"/>
          <p:cNvSpPr>
            <a:spLocks/>
          </p:cNvSpPr>
          <p:nvPr/>
        </p:nvSpPr>
        <p:spPr bwMode="auto">
          <a:xfrm>
            <a:off x="6804422"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38942" name="AutoShape 30"/>
          <p:cNvCxnSpPr>
            <a:cxnSpLocks noChangeShapeType="1"/>
            <a:stCxn id="38943" idx="0"/>
            <a:endCxn id="38916" idx="0"/>
          </p:cNvCxnSpPr>
          <p:nvPr/>
        </p:nvCxnSpPr>
        <p:spPr bwMode="auto">
          <a:xfrm flipH="1">
            <a:off x="5759648" y="2692301"/>
            <a:ext cx="1745754" cy="1727895"/>
          </a:xfrm>
          <a:prstGeom prst="straightConnector1">
            <a:avLst/>
          </a:prstGeom>
          <a:noFill/>
          <a:ln w="50800" cap="flat">
            <a:solidFill>
              <a:srgbClr val="1154A5"/>
            </a:solidFill>
            <a:prstDash val="solid"/>
            <a:miter lim="800000"/>
            <a:headEnd type="none" w="med" len="med"/>
            <a:tailEnd type="arrow" w="med" len="med"/>
          </a:ln>
        </p:spPr>
      </p:cxnSp>
      <p:sp>
        <p:nvSpPr>
          <p:cNvPr id="38943" name="Rectangle 31"/>
          <p:cNvSpPr>
            <a:spLocks/>
          </p:cNvSpPr>
          <p:nvPr/>
        </p:nvSpPr>
        <p:spPr bwMode="auto">
          <a:xfrm>
            <a:off x="7304484"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38944" name="AutoShape 32"/>
          <p:cNvCxnSpPr>
            <a:cxnSpLocks noChangeShapeType="1"/>
            <a:stCxn id="38945" idx="0"/>
            <a:endCxn id="38916" idx="0"/>
          </p:cNvCxnSpPr>
          <p:nvPr/>
        </p:nvCxnSpPr>
        <p:spPr bwMode="auto">
          <a:xfrm flipH="1">
            <a:off x="5759648" y="2692301"/>
            <a:ext cx="2236887" cy="1727895"/>
          </a:xfrm>
          <a:prstGeom prst="straightConnector1">
            <a:avLst/>
          </a:prstGeom>
          <a:noFill/>
          <a:ln w="50800" cap="flat">
            <a:solidFill>
              <a:srgbClr val="1154A5"/>
            </a:solidFill>
            <a:prstDash val="solid"/>
            <a:miter lim="800000"/>
            <a:headEnd type="none" w="med" len="med"/>
            <a:tailEnd type="arrow" w="med" len="med"/>
          </a:ln>
        </p:spPr>
      </p:cxnSp>
      <p:sp>
        <p:nvSpPr>
          <p:cNvPr id="38945" name="Rectangle 33"/>
          <p:cNvSpPr>
            <a:spLocks/>
          </p:cNvSpPr>
          <p:nvPr/>
        </p:nvSpPr>
        <p:spPr bwMode="auto">
          <a:xfrm>
            <a:off x="779561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38946" name="Rectangle 34"/>
          <p:cNvSpPr>
            <a:spLocks/>
          </p:cNvSpPr>
          <p:nvPr/>
        </p:nvSpPr>
        <p:spPr bwMode="auto">
          <a:xfrm>
            <a:off x="1372940" y="4822031"/>
            <a:ext cx="7340203"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Multiple co-located tenants ⇒ resource contention</a:t>
            </a:r>
          </a:p>
        </p:txBody>
      </p:sp>
      <p:sp>
        <p:nvSpPr>
          <p:cNvPr id="38947" name="Rectangle 35"/>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a:ea typeface="Gill Sans" pitchFamily="-1" charset="0"/>
                <a:cs typeface="Gill Sans" pitchFamily="-1" charset="0"/>
              </a:rPr>
              <a:t>Predictable Performance is Hard</a:t>
            </a: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fld id="{337B917D-A1F3-5747-9952-01181CD1D710}" type="slidenum">
              <a:rPr lang="en-US"/>
              <a:pPr/>
              <a:t>5</a:t>
            </a:fld>
            <a:endParaRPr lang="en-US"/>
          </a:p>
        </p:txBody>
      </p:sp>
      <p:sp>
        <p:nvSpPr>
          <p:cNvPr id="40961" name="AutoShape 1"/>
          <p:cNvSpPr>
            <a:spLocks/>
          </p:cNvSpPr>
          <p:nvPr/>
        </p:nvSpPr>
        <p:spPr bwMode="auto">
          <a:xfrm>
            <a:off x="3107531"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DD</a:t>
            </a:r>
          </a:p>
        </p:txBody>
      </p:sp>
      <p:sp>
        <p:nvSpPr>
          <p:cNvPr id="40962" name="AutoShape 2"/>
          <p:cNvSpPr>
            <a:spLocks/>
          </p:cNvSpPr>
          <p:nvPr/>
        </p:nvSpPr>
        <p:spPr bwMode="auto">
          <a:xfrm>
            <a:off x="3902274"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DD</a:t>
            </a:r>
          </a:p>
        </p:txBody>
      </p:sp>
      <p:sp>
        <p:nvSpPr>
          <p:cNvPr id="40963" name="AutoShape 3"/>
          <p:cNvSpPr>
            <a:spLocks/>
          </p:cNvSpPr>
          <p:nvPr/>
        </p:nvSpPr>
        <p:spPr bwMode="auto">
          <a:xfrm>
            <a:off x="4697016"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DD</a:t>
            </a:r>
          </a:p>
        </p:txBody>
      </p:sp>
      <p:sp>
        <p:nvSpPr>
          <p:cNvPr id="40964" name="AutoShape 4"/>
          <p:cNvSpPr>
            <a:spLocks/>
          </p:cNvSpPr>
          <p:nvPr/>
        </p:nvSpPr>
        <p:spPr bwMode="auto">
          <a:xfrm>
            <a:off x="5491758"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DD</a:t>
            </a:r>
          </a:p>
        </p:txBody>
      </p:sp>
      <p:sp>
        <p:nvSpPr>
          <p:cNvPr id="40965" name="AutoShape 5"/>
          <p:cNvSpPr>
            <a:spLocks/>
          </p:cNvSpPr>
          <p:nvPr/>
        </p:nvSpPr>
        <p:spPr bwMode="auto">
          <a:xfrm>
            <a:off x="3107531"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DD</a:t>
            </a:r>
          </a:p>
        </p:txBody>
      </p:sp>
      <p:sp>
        <p:nvSpPr>
          <p:cNvPr id="40966" name="AutoShape 6"/>
          <p:cNvSpPr>
            <a:spLocks/>
          </p:cNvSpPr>
          <p:nvPr/>
        </p:nvSpPr>
        <p:spPr bwMode="auto">
          <a:xfrm>
            <a:off x="3902274"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DD</a:t>
            </a:r>
          </a:p>
        </p:txBody>
      </p:sp>
      <p:sp>
        <p:nvSpPr>
          <p:cNvPr id="40967" name="AutoShape 7"/>
          <p:cNvSpPr>
            <a:spLocks/>
          </p:cNvSpPr>
          <p:nvPr/>
        </p:nvSpPr>
        <p:spPr bwMode="auto">
          <a:xfrm>
            <a:off x="4697016"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DD</a:t>
            </a:r>
          </a:p>
        </p:txBody>
      </p:sp>
      <p:sp>
        <p:nvSpPr>
          <p:cNvPr id="40968" name="AutoShape 8"/>
          <p:cNvSpPr>
            <a:spLocks/>
          </p:cNvSpPr>
          <p:nvPr/>
        </p:nvSpPr>
        <p:spPr bwMode="auto">
          <a:xfrm>
            <a:off x="5491758"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DD</a:t>
            </a:r>
          </a:p>
        </p:txBody>
      </p:sp>
      <p:sp>
        <p:nvSpPr>
          <p:cNvPr id="40969" name="AutoShape 9"/>
          <p:cNvSpPr>
            <a:spLocks/>
          </p:cNvSpPr>
          <p:nvPr/>
        </p:nvSpPr>
        <p:spPr bwMode="auto">
          <a:xfrm>
            <a:off x="3107531" y="4152305"/>
            <a:ext cx="2920008" cy="571500"/>
          </a:xfrm>
          <a:prstGeom prst="roundRect">
            <a:avLst>
              <a:gd name="adj" fmla="val 23435"/>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Shared Key-Value Storage</a:t>
            </a:r>
          </a:p>
        </p:txBody>
      </p:sp>
      <p:cxnSp>
        <p:nvCxnSpPr>
          <p:cNvPr id="40970" name="AutoShape 10"/>
          <p:cNvCxnSpPr>
            <a:cxnSpLocks noChangeShapeType="1"/>
            <a:stCxn id="40971" idx="0"/>
            <a:endCxn id="40965" idx="0"/>
          </p:cNvCxnSpPr>
          <p:nvPr/>
        </p:nvCxnSpPr>
        <p:spPr bwMode="auto">
          <a:xfrm>
            <a:off x="1138535" y="2692301"/>
            <a:ext cx="2236887" cy="1727895"/>
          </a:xfrm>
          <a:prstGeom prst="straightConnector1">
            <a:avLst/>
          </a:prstGeom>
          <a:noFill/>
          <a:ln w="50800" cap="flat">
            <a:solidFill>
              <a:srgbClr val="620101"/>
            </a:solidFill>
            <a:prstDash val="sysDot"/>
            <a:miter lim="800000"/>
            <a:headEnd type="none" w="med" len="med"/>
            <a:tailEnd type="arrow" w="med" len="med"/>
          </a:ln>
        </p:spPr>
      </p:cxnSp>
      <p:sp>
        <p:nvSpPr>
          <p:cNvPr id="40971" name="Rectangle 11"/>
          <p:cNvSpPr>
            <a:spLocks/>
          </p:cNvSpPr>
          <p:nvPr/>
        </p:nvSpPr>
        <p:spPr bwMode="auto">
          <a:xfrm>
            <a:off x="937617"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cxnSp>
        <p:nvCxnSpPr>
          <p:cNvPr id="40972" name="AutoShape 12"/>
          <p:cNvCxnSpPr>
            <a:cxnSpLocks noChangeShapeType="1"/>
            <a:stCxn id="40973" idx="0"/>
            <a:endCxn id="40966" idx="0"/>
          </p:cNvCxnSpPr>
          <p:nvPr/>
        </p:nvCxnSpPr>
        <p:spPr bwMode="auto">
          <a:xfrm>
            <a:off x="2745879" y="2692301"/>
            <a:ext cx="1424285" cy="1727895"/>
          </a:xfrm>
          <a:prstGeom prst="straightConnector1">
            <a:avLst/>
          </a:prstGeom>
          <a:noFill/>
          <a:ln w="127000" cap="flat">
            <a:solidFill>
              <a:srgbClr val="BB2D1C"/>
            </a:solidFill>
            <a:prstDash val="solid"/>
            <a:miter lim="800000"/>
            <a:headEnd type="none" w="med" len="med"/>
            <a:tailEnd type="arrow" w="med" len="med"/>
          </a:ln>
        </p:spPr>
      </p:cxnSp>
      <p:sp>
        <p:nvSpPr>
          <p:cNvPr id="40973" name="Rectangle 13"/>
          <p:cNvSpPr>
            <a:spLocks/>
          </p:cNvSpPr>
          <p:nvPr/>
        </p:nvSpPr>
        <p:spPr bwMode="auto">
          <a:xfrm>
            <a:off x="2544961"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cxnSp>
        <p:nvCxnSpPr>
          <p:cNvPr id="40974" name="AutoShape 14"/>
          <p:cNvCxnSpPr>
            <a:cxnSpLocks noChangeShapeType="1"/>
            <a:stCxn id="40975" idx="0"/>
            <a:endCxn id="40967" idx="0"/>
          </p:cNvCxnSpPr>
          <p:nvPr/>
        </p:nvCxnSpPr>
        <p:spPr bwMode="auto">
          <a:xfrm>
            <a:off x="4880074" y="2692301"/>
            <a:ext cx="84832" cy="1727895"/>
          </a:xfrm>
          <a:prstGeom prst="straightConnector1">
            <a:avLst/>
          </a:prstGeom>
          <a:noFill/>
          <a:ln w="50800" cap="flat">
            <a:solidFill>
              <a:srgbClr val="859D1D"/>
            </a:solidFill>
            <a:prstDash val="sysDot"/>
            <a:miter lim="800000"/>
            <a:headEnd type="none" w="med" len="med"/>
            <a:tailEnd type="arrow" w="med" len="med"/>
          </a:ln>
        </p:spPr>
      </p:cxnSp>
      <p:sp>
        <p:nvSpPr>
          <p:cNvPr id="40975" name="Rectangle 15"/>
          <p:cNvSpPr>
            <a:spLocks/>
          </p:cNvSpPr>
          <p:nvPr/>
        </p:nvSpPr>
        <p:spPr bwMode="auto">
          <a:xfrm>
            <a:off x="4679156"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cxnSp>
        <p:nvCxnSpPr>
          <p:cNvPr id="40976" name="AutoShape 16"/>
          <p:cNvCxnSpPr>
            <a:cxnSpLocks noChangeShapeType="1"/>
            <a:stCxn id="40977" idx="0"/>
            <a:endCxn id="40968" idx="0"/>
          </p:cNvCxnSpPr>
          <p:nvPr/>
        </p:nvCxnSpPr>
        <p:spPr bwMode="auto">
          <a:xfrm flipH="1">
            <a:off x="5759648" y="2692301"/>
            <a:ext cx="254496" cy="1727895"/>
          </a:xfrm>
          <a:prstGeom prst="straightConnector1">
            <a:avLst/>
          </a:prstGeom>
          <a:noFill/>
          <a:ln w="127000" cap="flat">
            <a:solidFill>
              <a:srgbClr val="1154A5"/>
            </a:solidFill>
            <a:prstDash val="solid"/>
            <a:miter lim="800000"/>
            <a:headEnd type="none" w="med" len="med"/>
            <a:tailEnd type="arrow" w="med" len="med"/>
          </a:ln>
        </p:spPr>
      </p:cxnSp>
      <p:sp>
        <p:nvSpPr>
          <p:cNvPr id="40977" name="Rectangle 17"/>
          <p:cNvSpPr>
            <a:spLocks/>
          </p:cNvSpPr>
          <p:nvPr/>
        </p:nvSpPr>
        <p:spPr bwMode="auto">
          <a:xfrm>
            <a:off x="581322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40978" name="AutoShape 18"/>
          <p:cNvCxnSpPr>
            <a:cxnSpLocks noChangeShapeType="1"/>
            <a:stCxn id="40979" idx="0"/>
            <a:endCxn id="40965" idx="0"/>
          </p:cNvCxnSpPr>
          <p:nvPr/>
        </p:nvCxnSpPr>
        <p:spPr bwMode="auto">
          <a:xfrm>
            <a:off x="1611809" y="2692301"/>
            <a:ext cx="1763613" cy="1727895"/>
          </a:xfrm>
          <a:prstGeom prst="straightConnector1">
            <a:avLst/>
          </a:prstGeom>
          <a:noFill/>
          <a:ln w="50800" cap="flat">
            <a:solidFill>
              <a:srgbClr val="620101"/>
            </a:solidFill>
            <a:prstDash val="sysDot"/>
            <a:miter lim="800000"/>
            <a:headEnd type="none" w="med" len="med"/>
            <a:tailEnd type="arrow" w="med" len="med"/>
          </a:ln>
        </p:spPr>
      </p:cxnSp>
      <p:sp>
        <p:nvSpPr>
          <p:cNvPr id="40979" name="Rectangle 19"/>
          <p:cNvSpPr>
            <a:spLocks/>
          </p:cNvSpPr>
          <p:nvPr/>
        </p:nvSpPr>
        <p:spPr bwMode="auto">
          <a:xfrm>
            <a:off x="1410891"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cxnSp>
        <p:nvCxnSpPr>
          <p:cNvPr id="40980" name="AutoShape 20"/>
          <p:cNvCxnSpPr>
            <a:cxnSpLocks noChangeShapeType="1"/>
            <a:stCxn id="40981" idx="0"/>
            <a:endCxn id="40966" idx="0"/>
          </p:cNvCxnSpPr>
          <p:nvPr/>
        </p:nvCxnSpPr>
        <p:spPr bwMode="auto">
          <a:xfrm>
            <a:off x="3237012" y="2692301"/>
            <a:ext cx="933152" cy="1727895"/>
          </a:xfrm>
          <a:prstGeom prst="straightConnector1">
            <a:avLst/>
          </a:prstGeom>
          <a:noFill/>
          <a:ln w="127000" cap="flat">
            <a:solidFill>
              <a:srgbClr val="BB2D1C"/>
            </a:solidFill>
            <a:prstDash val="solid"/>
            <a:miter lim="800000"/>
            <a:headEnd type="none" w="med" len="med"/>
            <a:tailEnd type="arrow" w="med" len="med"/>
          </a:ln>
        </p:spPr>
      </p:cxnSp>
      <p:sp>
        <p:nvSpPr>
          <p:cNvPr id="40981" name="Rectangle 21"/>
          <p:cNvSpPr>
            <a:spLocks/>
          </p:cNvSpPr>
          <p:nvPr/>
        </p:nvSpPr>
        <p:spPr bwMode="auto">
          <a:xfrm>
            <a:off x="3036094"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cxnSp>
        <p:nvCxnSpPr>
          <p:cNvPr id="40982" name="AutoShape 22"/>
          <p:cNvCxnSpPr>
            <a:cxnSpLocks noChangeShapeType="1"/>
            <a:stCxn id="40983" idx="0"/>
            <a:endCxn id="40968" idx="0"/>
          </p:cNvCxnSpPr>
          <p:nvPr/>
        </p:nvCxnSpPr>
        <p:spPr bwMode="auto">
          <a:xfrm flipH="1">
            <a:off x="5759648" y="2692301"/>
            <a:ext cx="754559" cy="1727895"/>
          </a:xfrm>
          <a:prstGeom prst="straightConnector1">
            <a:avLst/>
          </a:prstGeom>
          <a:noFill/>
          <a:ln w="127000" cap="flat">
            <a:solidFill>
              <a:srgbClr val="1154A5"/>
            </a:solidFill>
            <a:prstDash val="solid"/>
            <a:miter lim="800000"/>
            <a:headEnd type="none" w="med" len="med"/>
            <a:tailEnd type="arrow" w="med" len="med"/>
          </a:ln>
        </p:spPr>
      </p:cxnSp>
      <p:sp>
        <p:nvSpPr>
          <p:cNvPr id="40983" name="Rectangle 23"/>
          <p:cNvSpPr>
            <a:spLocks/>
          </p:cNvSpPr>
          <p:nvPr/>
        </p:nvSpPr>
        <p:spPr bwMode="auto">
          <a:xfrm>
            <a:off x="6313289"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40984" name="AutoShape 24"/>
          <p:cNvCxnSpPr>
            <a:cxnSpLocks noChangeShapeType="1"/>
            <a:stCxn id="40985" idx="0"/>
            <a:endCxn id="40967" idx="0"/>
          </p:cNvCxnSpPr>
          <p:nvPr/>
        </p:nvCxnSpPr>
        <p:spPr bwMode="auto">
          <a:xfrm flipH="1">
            <a:off x="4963791" y="2692301"/>
            <a:ext cx="388441" cy="1727895"/>
          </a:xfrm>
          <a:prstGeom prst="straightConnector1">
            <a:avLst/>
          </a:prstGeom>
          <a:noFill/>
          <a:ln w="50800" cap="flat">
            <a:solidFill>
              <a:srgbClr val="859D1D"/>
            </a:solidFill>
            <a:prstDash val="sysDot"/>
            <a:miter lim="800000"/>
            <a:headEnd type="none" w="med" len="med"/>
            <a:tailEnd type="arrow" w="med" len="med"/>
          </a:ln>
        </p:spPr>
      </p:cxnSp>
      <p:sp>
        <p:nvSpPr>
          <p:cNvPr id="40985" name="Rectangle 25"/>
          <p:cNvSpPr>
            <a:spLocks/>
          </p:cNvSpPr>
          <p:nvPr/>
        </p:nvSpPr>
        <p:spPr bwMode="auto">
          <a:xfrm>
            <a:off x="5152430"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cxnSp>
        <p:nvCxnSpPr>
          <p:cNvPr id="40986" name="AutoShape 26"/>
          <p:cNvCxnSpPr>
            <a:cxnSpLocks noChangeShapeType="1"/>
            <a:stCxn id="40987" idx="0"/>
            <a:endCxn id="40966" idx="0"/>
          </p:cNvCxnSpPr>
          <p:nvPr/>
        </p:nvCxnSpPr>
        <p:spPr bwMode="auto">
          <a:xfrm>
            <a:off x="3728144" y="2692301"/>
            <a:ext cx="442020" cy="1727895"/>
          </a:xfrm>
          <a:prstGeom prst="straightConnector1">
            <a:avLst/>
          </a:prstGeom>
          <a:noFill/>
          <a:ln w="127000" cap="flat">
            <a:solidFill>
              <a:srgbClr val="BB2D1C"/>
            </a:solidFill>
            <a:prstDash val="solid"/>
            <a:miter lim="800000"/>
            <a:headEnd type="none" w="med" len="med"/>
            <a:tailEnd type="arrow" w="med" len="med"/>
          </a:ln>
        </p:spPr>
      </p:cxnSp>
      <p:sp>
        <p:nvSpPr>
          <p:cNvPr id="40987" name="Rectangle 27"/>
          <p:cNvSpPr>
            <a:spLocks/>
          </p:cNvSpPr>
          <p:nvPr/>
        </p:nvSpPr>
        <p:spPr bwMode="auto">
          <a:xfrm>
            <a:off x="3527227"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cxnSp>
        <p:nvCxnSpPr>
          <p:cNvPr id="40988" name="AutoShape 28"/>
          <p:cNvCxnSpPr>
            <a:cxnSpLocks noChangeShapeType="1"/>
            <a:stCxn id="40989" idx="0"/>
            <a:endCxn id="40966" idx="0"/>
          </p:cNvCxnSpPr>
          <p:nvPr/>
        </p:nvCxnSpPr>
        <p:spPr bwMode="auto">
          <a:xfrm flipH="1">
            <a:off x="4170164" y="2692301"/>
            <a:ext cx="58043" cy="1727895"/>
          </a:xfrm>
          <a:prstGeom prst="straightConnector1">
            <a:avLst/>
          </a:prstGeom>
          <a:noFill/>
          <a:ln w="127000" cap="flat">
            <a:solidFill>
              <a:srgbClr val="BB2D1C"/>
            </a:solidFill>
            <a:prstDash val="solid"/>
            <a:miter lim="800000"/>
            <a:headEnd type="none" w="med" len="med"/>
            <a:tailEnd type="arrow" w="med" len="med"/>
          </a:ln>
        </p:spPr>
      </p:cxnSp>
      <p:sp>
        <p:nvSpPr>
          <p:cNvPr id="40989" name="Rectangle 29"/>
          <p:cNvSpPr>
            <a:spLocks/>
          </p:cNvSpPr>
          <p:nvPr/>
        </p:nvSpPr>
        <p:spPr bwMode="auto">
          <a:xfrm>
            <a:off x="4027289"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cxnSp>
        <p:nvCxnSpPr>
          <p:cNvPr id="40990" name="AutoShape 30"/>
          <p:cNvCxnSpPr>
            <a:cxnSpLocks noChangeShapeType="1"/>
            <a:stCxn id="40991" idx="0"/>
            <a:endCxn id="40965" idx="0"/>
          </p:cNvCxnSpPr>
          <p:nvPr/>
        </p:nvCxnSpPr>
        <p:spPr bwMode="auto">
          <a:xfrm>
            <a:off x="2085082" y="2692301"/>
            <a:ext cx="1290340" cy="1727895"/>
          </a:xfrm>
          <a:prstGeom prst="straightConnector1">
            <a:avLst/>
          </a:prstGeom>
          <a:noFill/>
          <a:ln w="50800" cap="flat">
            <a:solidFill>
              <a:srgbClr val="620101"/>
            </a:solidFill>
            <a:prstDash val="sysDot"/>
            <a:miter lim="800000"/>
            <a:headEnd type="none" w="med" len="med"/>
            <a:tailEnd type="arrow" w="med" len="med"/>
          </a:ln>
        </p:spPr>
      </p:cxnSp>
      <p:sp>
        <p:nvSpPr>
          <p:cNvPr id="40991" name="Rectangle 31"/>
          <p:cNvSpPr>
            <a:spLocks/>
          </p:cNvSpPr>
          <p:nvPr/>
        </p:nvSpPr>
        <p:spPr bwMode="auto">
          <a:xfrm>
            <a:off x="1884164"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cxnSp>
        <p:nvCxnSpPr>
          <p:cNvPr id="40992" name="AutoShape 32"/>
          <p:cNvCxnSpPr>
            <a:cxnSpLocks noChangeShapeType="1"/>
            <a:stCxn id="40993" idx="0"/>
            <a:endCxn id="40968" idx="0"/>
          </p:cNvCxnSpPr>
          <p:nvPr/>
        </p:nvCxnSpPr>
        <p:spPr bwMode="auto">
          <a:xfrm flipH="1">
            <a:off x="5759649" y="2692301"/>
            <a:ext cx="1245691" cy="1727895"/>
          </a:xfrm>
          <a:prstGeom prst="straightConnector1">
            <a:avLst/>
          </a:prstGeom>
          <a:noFill/>
          <a:ln w="127000" cap="flat">
            <a:solidFill>
              <a:srgbClr val="1154A5"/>
            </a:solidFill>
            <a:prstDash val="solid"/>
            <a:miter lim="800000"/>
            <a:headEnd type="none" w="med" len="med"/>
            <a:tailEnd type="arrow" w="med" len="med"/>
          </a:ln>
        </p:spPr>
      </p:cxnSp>
      <p:sp>
        <p:nvSpPr>
          <p:cNvPr id="40993" name="Rectangle 33"/>
          <p:cNvSpPr>
            <a:spLocks/>
          </p:cNvSpPr>
          <p:nvPr/>
        </p:nvSpPr>
        <p:spPr bwMode="auto">
          <a:xfrm>
            <a:off x="6804422"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40994" name="AutoShape 34"/>
          <p:cNvCxnSpPr>
            <a:cxnSpLocks noChangeShapeType="1"/>
            <a:stCxn id="40995" idx="0"/>
            <a:endCxn id="40968" idx="0"/>
          </p:cNvCxnSpPr>
          <p:nvPr/>
        </p:nvCxnSpPr>
        <p:spPr bwMode="auto">
          <a:xfrm flipH="1">
            <a:off x="5759648" y="2692301"/>
            <a:ext cx="1745754" cy="1727895"/>
          </a:xfrm>
          <a:prstGeom prst="straightConnector1">
            <a:avLst/>
          </a:prstGeom>
          <a:noFill/>
          <a:ln w="127000" cap="flat">
            <a:solidFill>
              <a:srgbClr val="1154A5"/>
            </a:solidFill>
            <a:prstDash val="solid"/>
            <a:miter lim="800000"/>
            <a:headEnd type="none" w="med" len="med"/>
            <a:tailEnd type="arrow" w="med" len="med"/>
          </a:ln>
        </p:spPr>
      </p:cxnSp>
      <p:sp>
        <p:nvSpPr>
          <p:cNvPr id="40995" name="Rectangle 35"/>
          <p:cNvSpPr>
            <a:spLocks/>
          </p:cNvSpPr>
          <p:nvPr/>
        </p:nvSpPr>
        <p:spPr bwMode="auto">
          <a:xfrm>
            <a:off x="7304484"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40996" name="AutoShape 36"/>
          <p:cNvCxnSpPr>
            <a:cxnSpLocks noChangeShapeType="1"/>
            <a:stCxn id="40997" idx="0"/>
            <a:endCxn id="40968" idx="0"/>
          </p:cNvCxnSpPr>
          <p:nvPr/>
        </p:nvCxnSpPr>
        <p:spPr bwMode="auto">
          <a:xfrm flipH="1">
            <a:off x="5759648" y="2692301"/>
            <a:ext cx="2236887" cy="1727895"/>
          </a:xfrm>
          <a:prstGeom prst="straightConnector1">
            <a:avLst/>
          </a:prstGeom>
          <a:noFill/>
          <a:ln w="127000" cap="flat">
            <a:solidFill>
              <a:srgbClr val="1154A5"/>
            </a:solidFill>
            <a:prstDash val="solid"/>
            <a:miter lim="800000"/>
            <a:headEnd type="none" w="med" len="med"/>
            <a:tailEnd type="arrow" w="med" len="med"/>
          </a:ln>
        </p:spPr>
      </p:cxnSp>
      <p:sp>
        <p:nvSpPr>
          <p:cNvPr id="40997" name="Rectangle 37"/>
          <p:cNvSpPr>
            <a:spLocks/>
          </p:cNvSpPr>
          <p:nvPr/>
        </p:nvSpPr>
        <p:spPr bwMode="auto">
          <a:xfrm>
            <a:off x="779561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0998" name="Rectangle 38"/>
          <p:cNvSpPr>
            <a:spLocks/>
          </p:cNvSpPr>
          <p:nvPr/>
        </p:nvSpPr>
        <p:spPr bwMode="auto">
          <a:xfrm>
            <a:off x="937617" y="4018359"/>
            <a:ext cx="1732359" cy="803672"/>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ea typeface="Gill Sans" pitchFamily="-1" charset="0"/>
                <a:cs typeface="Gill Sans" pitchFamily="-1" charset="0"/>
              </a:rPr>
              <a:t>Fair queuing </a:t>
            </a:r>
          </a:p>
          <a:p>
            <a:r>
              <a:rPr lang="en-US" sz="2500" dirty="0">
                <a:ea typeface="Gill Sans" pitchFamily="-1" charset="0"/>
                <a:cs typeface="Gill Sans" pitchFamily="-1" charset="0"/>
              </a:rPr>
              <a:t>@ big iron</a:t>
            </a:r>
          </a:p>
        </p:txBody>
      </p:sp>
      <p:sp>
        <p:nvSpPr>
          <p:cNvPr id="40999" name="Rectangle 39"/>
          <p:cNvSpPr>
            <a:spLocks/>
          </p:cNvSpPr>
          <p:nvPr/>
        </p:nvSpPr>
        <p:spPr bwMode="auto">
          <a:xfrm>
            <a:off x="1372940" y="4822031"/>
            <a:ext cx="7340203"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Multiple co-located tenants ⇒ resource contention</a:t>
            </a:r>
          </a:p>
        </p:txBody>
      </p:sp>
      <p:sp>
        <p:nvSpPr>
          <p:cNvPr id="41000" name="Rectangle 40"/>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a:ea typeface="Gill Sans" pitchFamily="-1" charset="0"/>
                <a:cs typeface="Gill Sans" pitchFamily="-1" charset="0"/>
              </a:rPr>
              <a:t>Predictable Performance is Hard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40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8" grpId="0" autoUpdateAnimBg="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fld id="{FA16657F-5FD0-064E-958B-5A2AE8F497B7}" type="slidenum">
              <a:rPr lang="en-US"/>
              <a:pPr/>
              <a:t>6</a:t>
            </a:fld>
            <a:endParaRPr lang="en-US"/>
          </a:p>
        </p:txBody>
      </p:sp>
      <p:sp>
        <p:nvSpPr>
          <p:cNvPr id="43009" name="Rectangle 1"/>
          <p:cNvSpPr>
            <a:spLocks/>
          </p:cNvSpPr>
          <p:nvPr/>
        </p:nvSpPr>
        <p:spPr bwMode="auto">
          <a:xfrm>
            <a:off x="375047" y="5264051"/>
            <a:ext cx="8384977"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Distributed system ⇒ distributed resource allocation</a:t>
            </a:r>
          </a:p>
        </p:txBody>
      </p:sp>
      <p:sp>
        <p:nvSpPr>
          <p:cNvPr id="43010" name="Rectangle 2"/>
          <p:cNvSpPr>
            <a:spLocks/>
          </p:cNvSpPr>
          <p:nvPr/>
        </p:nvSpPr>
        <p:spPr bwMode="auto">
          <a:xfrm>
            <a:off x="1372940" y="4822031"/>
            <a:ext cx="7340203"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Multiple co-located tenants ⇒ resource contention</a:t>
            </a:r>
          </a:p>
        </p:txBody>
      </p:sp>
      <p:cxnSp>
        <p:nvCxnSpPr>
          <p:cNvPr id="43011" name="AutoShape 3"/>
          <p:cNvCxnSpPr>
            <a:cxnSpLocks noChangeShapeType="1"/>
            <a:stCxn id="43012" idx="0"/>
            <a:endCxn id="43032" idx="0"/>
          </p:cNvCxnSpPr>
          <p:nvPr/>
        </p:nvCxnSpPr>
        <p:spPr bwMode="auto">
          <a:xfrm>
            <a:off x="1138535" y="2692301"/>
            <a:ext cx="1968996" cy="1727895"/>
          </a:xfrm>
          <a:prstGeom prst="straightConnector1">
            <a:avLst/>
          </a:prstGeom>
          <a:noFill/>
          <a:ln w="50800" cap="flat">
            <a:solidFill>
              <a:srgbClr val="620101"/>
            </a:solidFill>
            <a:prstDash val="sysDot"/>
            <a:miter lim="800000"/>
            <a:headEnd type="none" w="med" len="med"/>
            <a:tailEnd type="arrow" w="med" len="med"/>
          </a:ln>
        </p:spPr>
      </p:cxnSp>
      <p:sp>
        <p:nvSpPr>
          <p:cNvPr id="43012" name="Rectangle 4"/>
          <p:cNvSpPr>
            <a:spLocks/>
          </p:cNvSpPr>
          <p:nvPr/>
        </p:nvSpPr>
        <p:spPr bwMode="auto">
          <a:xfrm>
            <a:off x="937617"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3013" name="Rectangle 5"/>
          <p:cNvSpPr>
            <a:spLocks/>
          </p:cNvSpPr>
          <p:nvPr/>
        </p:nvSpPr>
        <p:spPr bwMode="auto">
          <a:xfrm>
            <a:off x="2544961"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cxnSp>
        <p:nvCxnSpPr>
          <p:cNvPr id="43014" name="AutoShape 6"/>
          <p:cNvCxnSpPr>
            <a:cxnSpLocks noChangeShapeType="1"/>
            <a:stCxn id="43015" idx="0"/>
            <a:endCxn id="43034" idx="0"/>
          </p:cNvCxnSpPr>
          <p:nvPr/>
        </p:nvCxnSpPr>
        <p:spPr bwMode="auto">
          <a:xfrm>
            <a:off x="4880074" y="2692301"/>
            <a:ext cx="174129" cy="1727895"/>
          </a:xfrm>
          <a:prstGeom prst="straightConnector1">
            <a:avLst/>
          </a:prstGeom>
          <a:noFill/>
          <a:ln w="50800" cap="flat">
            <a:solidFill>
              <a:srgbClr val="859D1D"/>
            </a:solidFill>
            <a:prstDash val="sysDot"/>
            <a:miter lim="800000"/>
            <a:headEnd type="none" w="med" len="med"/>
            <a:tailEnd type="arrow" w="med" len="med"/>
          </a:ln>
        </p:spPr>
      </p:cxnSp>
      <p:sp>
        <p:nvSpPr>
          <p:cNvPr id="43015" name="Rectangle 7"/>
          <p:cNvSpPr>
            <a:spLocks/>
          </p:cNvSpPr>
          <p:nvPr/>
        </p:nvSpPr>
        <p:spPr bwMode="auto">
          <a:xfrm>
            <a:off x="4679156"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sp>
        <p:nvSpPr>
          <p:cNvPr id="43016" name="Rectangle 8"/>
          <p:cNvSpPr>
            <a:spLocks/>
          </p:cNvSpPr>
          <p:nvPr/>
        </p:nvSpPr>
        <p:spPr bwMode="auto">
          <a:xfrm>
            <a:off x="581322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43017" name="AutoShape 9"/>
          <p:cNvCxnSpPr>
            <a:cxnSpLocks noChangeShapeType="1"/>
            <a:stCxn id="43018" idx="0"/>
            <a:endCxn id="43033" idx="0"/>
          </p:cNvCxnSpPr>
          <p:nvPr/>
        </p:nvCxnSpPr>
        <p:spPr bwMode="auto">
          <a:xfrm>
            <a:off x="1611808" y="2692301"/>
            <a:ext cx="2469059" cy="1727895"/>
          </a:xfrm>
          <a:prstGeom prst="straightConnector1">
            <a:avLst/>
          </a:prstGeom>
          <a:noFill/>
          <a:ln w="50800" cap="flat">
            <a:solidFill>
              <a:srgbClr val="620101"/>
            </a:solidFill>
            <a:prstDash val="sysDot"/>
            <a:miter lim="800000"/>
            <a:headEnd type="none" w="med" len="med"/>
            <a:tailEnd type="arrow" w="med" len="med"/>
          </a:ln>
        </p:spPr>
      </p:cxnSp>
      <p:sp>
        <p:nvSpPr>
          <p:cNvPr id="43018" name="Rectangle 10"/>
          <p:cNvSpPr>
            <a:spLocks/>
          </p:cNvSpPr>
          <p:nvPr/>
        </p:nvSpPr>
        <p:spPr bwMode="auto">
          <a:xfrm>
            <a:off x="1410891"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3019" name="Rectangle 11"/>
          <p:cNvSpPr>
            <a:spLocks/>
          </p:cNvSpPr>
          <p:nvPr/>
        </p:nvSpPr>
        <p:spPr bwMode="auto">
          <a:xfrm>
            <a:off x="3036094"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3020" name="Rectangle 12"/>
          <p:cNvSpPr>
            <a:spLocks/>
          </p:cNvSpPr>
          <p:nvPr/>
        </p:nvSpPr>
        <p:spPr bwMode="auto">
          <a:xfrm>
            <a:off x="6313289"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43021" name="AutoShape 13"/>
          <p:cNvCxnSpPr>
            <a:cxnSpLocks noChangeShapeType="1"/>
            <a:stCxn id="43022" idx="0"/>
            <a:endCxn id="43035" idx="0"/>
          </p:cNvCxnSpPr>
          <p:nvPr/>
        </p:nvCxnSpPr>
        <p:spPr bwMode="auto">
          <a:xfrm>
            <a:off x="5353348" y="2692301"/>
            <a:ext cx="674191" cy="1727895"/>
          </a:xfrm>
          <a:prstGeom prst="straightConnector1">
            <a:avLst/>
          </a:prstGeom>
          <a:noFill/>
          <a:ln w="50800" cap="flat">
            <a:solidFill>
              <a:srgbClr val="859D1D"/>
            </a:solidFill>
            <a:prstDash val="sysDot"/>
            <a:miter lim="800000"/>
            <a:headEnd type="none" w="med" len="med"/>
            <a:tailEnd type="arrow" w="med" len="med"/>
          </a:ln>
        </p:spPr>
      </p:cxnSp>
      <p:sp>
        <p:nvSpPr>
          <p:cNvPr id="43022" name="Rectangle 14"/>
          <p:cNvSpPr>
            <a:spLocks/>
          </p:cNvSpPr>
          <p:nvPr/>
        </p:nvSpPr>
        <p:spPr bwMode="auto">
          <a:xfrm>
            <a:off x="5152430"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sp>
        <p:nvSpPr>
          <p:cNvPr id="43023" name="Rectangle 15"/>
          <p:cNvSpPr>
            <a:spLocks/>
          </p:cNvSpPr>
          <p:nvPr/>
        </p:nvSpPr>
        <p:spPr bwMode="auto">
          <a:xfrm>
            <a:off x="3527227"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3024" name="Rectangle 16"/>
          <p:cNvSpPr>
            <a:spLocks/>
          </p:cNvSpPr>
          <p:nvPr/>
        </p:nvSpPr>
        <p:spPr bwMode="auto">
          <a:xfrm>
            <a:off x="4027289"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cxnSp>
        <p:nvCxnSpPr>
          <p:cNvPr id="43025" name="AutoShape 17"/>
          <p:cNvCxnSpPr>
            <a:cxnSpLocks noChangeShapeType="1"/>
            <a:stCxn id="43026" idx="0"/>
            <a:endCxn id="43033" idx="0"/>
          </p:cNvCxnSpPr>
          <p:nvPr/>
        </p:nvCxnSpPr>
        <p:spPr bwMode="auto">
          <a:xfrm>
            <a:off x="2085082" y="2692301"/>
            <a:ext cx="1995785" cy="1727895"/>
          </a:xfrm>
          <a:prstGeom prst="straightConnector1">
            <a:avLst/>
          </a:prstGeom>
          <a:noFill/>
          <a:ln w="50800" cap="flat">
            <a:solidFill>
              <a:srgbClr val="620101"/>
            </a:solidFill>
            <a:prstDash val="sysDot"/>
            <a:miter lim="800000"/>
            <a:headEnd type="none" w="med" len="med"/>
            <a:tailEnd type="arrow" w="med" len="med"/>
          </a:ln>
        </p:spPr>
      </p:cxnSp>
      <p:sp>
        <p:nvSpPr>
          <p:cNvPr id="43026" name="Rectangle 18"/>
          <p:cNvSpPr>
            <a:spLocks/>
          </p:cNvSpPr>
          <p:nvPr/>
        </p:nvSpPr>
        <p:spPr bwMode="auto">
          <a:xfrm>
            <a:off x="1884164"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3027" name="Rectangle 19"/>
          <p:cNvSpPr>
            <a:spLocks/>
          </p:cNvSpPr>
          <p:nvPr/>
        </p:nvSpPr>
        <p:spPr bwMode="auto">
          <a:xfrm>
            <a:off x="6804422"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43028" name="AutoShape 20"/>
          <p:cNvCxnSpPr>
            <a:cxnSpLocks noChangeShapeType="1"/>
            <a:stCxn id="43029" idx="0"/>
            <a:endCxn id="43035" idx="0"/>
          </p:cNvCxnSpPr>
          <p:nvPr/>
        </p:nvCxnSpPr>
        <p:spPr bwMode="auto">
          <a:xfrm flipH="1">
            <a:off x="6027539" y="2692301"/>
            <a:ext cx="1477863" cy="1727895"/>
          </a:xfrm>
          <a:prstGeom prst="straightConnector1">
            <a:avLst/>
          </a:prstGeom>
          <a:noFill/>
          <a:ln w="127000" cap="flat">
            <a:solidFill>
              <a:srgbClr val="1154A5"/>
            </a:solidFill>
            <a:prstDash val="solid"/>
            <a:miter lim="800000"/>
            <a:headEnd type="none" w="med" len="med"/>
            <a:tailEnd type="arrow" w="med" len="med"/>
          </a:ln>
        </p:spPr>
      </p:cxnSp>
      <p:sp>
        <p:nvSpPr>
          <p:cNvPr id="43029" name="Rectangle 21"/>
          <p:cNvSpPr>
            <a:spLocks/>
          </p:cNvSpPr>
          <p:nvPr/>
        </p:nvSpPr>
        <p:spPr bwMode="auto">
          <a:xfrm>
            <a:off x="7304484"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cxnSp>
        <p:nvCxnSpPr>
          <p:cNvPr id="43030" name="AutoShape 22"/>
          <p:cNvCxnSpPr>
            <a:cxnSpLocks noChangeShapeType="1"/>
            <a:stCxn id="43031" idx="0"/>
            <a:endCxn id="43035" idx="0"/>
          </p:cNvCxnSpPr>
          <p:nvPr/>
        </p:nvCxnSpPr>
        <p:spPr bwMode="auto">
          <a:xfrm flipH="1">
            <a:off x="6027539" y="2692301"/>
            <a:ext cx="1968996" cy="1726779"/>
          </a:xfrm>
          <a:prstGeom prst="straightConnector1">
            <a:avLst/>
          </a:prstGeom>
          <a:noFill/>
          <a:ln w="127000" cap="flat">
            <a:solidFill>
              <a:srgbClr val="1154A5"/>
            </a:solidFill>
            <a:prstDash val="solid"/>
            <a:miter lim="800000"/>
            <a:headEnd type="none" w="med" len="med"/>
            <a:tailEnd type="arrow" w="med" len="med"/>
          </a:ln>
        </p:spPr>
      </p:cxnSp>
      <p:sp>
        <p:nvSpPr>
          <p:cNvPr id="43031" name="Rectangle 23"/>
          <p:cNvSpPr>
            <a:spLocks/>
          </p:cNvSpPr>
          <p:nvPr/>
        </p:nvSpPr>
        <p:spPr bwMode="auto">
          <a:xfrm>
            <a:off x="779561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3032" name="AutoShape 24"/>
          <p:cNvSpPr>
            <a:spLocks/>
          </p:cNvSpPr>
          <p:nvPr/>
        </p:nvSpPr>
        <p:spPr bwMode="auto">
          <a:xfrm>
            <a:off x="2839641"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3033" name="AutoShape 25"/>
          <p:cNvSpPr>
            <a:spLocks/>
          </p:cNvSpPr>
          <p:nvPr/>
        </p:nvSpPr>
        <p:spPr bwMode="auto">
          <a:xfrm>
            <a:off x="3812977"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3034" name="AutoShape 26"/>
          <p:cNvSpPr>
            <a:spLocks/>
          </p:cNvSpPr>
          <p:nvPr/>
        </p:nvSpPr>
        <p:spPr bwMode="auto">
          <a:xfrm>
            <a:off x="4786313"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3035" name="AutoShape 27"/>
          <p:cNvSpPr>
            <a:spLocks/>
          </p:cNvSpPr>
          <p:nvPr/>
        </p:nvSpPr>
        <p:spPr bwMode="auto">
          <a:xfrm>
            <a:off x="5759649"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cxnSp>
        <p:nvCxnSpPr>
          <p:cNvPr id="43036" name="AutoShape 28"/>
          <p:cNvCxnSpPr>
            <a:cxnSpLocks noChangeShapeType="1"/>
            <a:stCxn id="43013" idx="0"/>
            <a:endCxn id="43032" idx="0"/>
          </p:cNvCxnSpPr>
          <p:nvPr/>
        </p:nvCxnSpPr>
        <p:spPr bwMode="auto">
          <a:xfrm>
            <a:off x="2745879" y="2692301"/>
            <a:ext cx="361652" cy="1727895"/>
          </a:xfrm>
          <a:prstGeom prst="straightConnector1">
            <a:avLst/>
          </a:prstGeom>
          <a:noFill/>
          <a:ln w="127000" cap="flat">
            <a:solidFill>
              <a:srgbClr val="BB2D1C"/>
            </a:solidFill>
            <a:prstDash val="solid"/>
            <a:miter lim="800000"/>
            <a:headEnd type="none" w="med" len="med"/>
            <a:tailEnd type="arrow" w="med" len="med"/>
          </a:ln>
        </p:spPr>
      </p:cxnSp>
      <p:cxnSp>
        <p:nvCxnSpPr>
          <p:cNvPr id="43037" name="AutoShape 29"/>
          <p:cNvCxnSpPr>
            <a:cxnSpLocks noChangeShapeType="1"/>
            <a:stCxn id="43016" idx="0"/>
            <a:endCxn id="43033" idx="0"/>
          </p:cNvCxnSpPr>
          <p:nvPr/>
        </p:nvCxnSpPr>
        <p:spPr bwMode="auto">
          <a:xfrm flipH="1">
            <a:off x="4080867" y="2692301"/>
            <a:ext cx="1933277" cy="1726779"/>
          </a:xfrm>
          <a:prstGeom prst="straightConnector1">
            <a:avLst/>
          </a:prstGeom>
          <a:noFill/>
          <a:ln w="127000" cap="flat">
            <a:solidFill>
              <a:srgbClr val="1154A5"/>
            </a:solidFill>
            <a:prstDash val="solid"/>
            <a:miter lim="800000"/>
            <a:headEnd type="none" w="med" len="med"/>
            <a:tailEnd type="arrow" w="med" len="med"/>
          </a:ln>
        </p:spPr>
      </p:cxnSp>
      <p:cxnSp>
        <p:nvCxnSpPr>
          <p:cNvPr id="43038" name="AutoShape 30"/>
          <p:cNvCxnSpPr>
            <a:cxnSpLocks noChangeShapeType="1"/>
            <a:stCxn id="43019" idx="0"/>
            <a:endCxn id="43032" idx="0"/>
          </p:cNvCxnSpPr>
          <p:nvPr/>
        </p:nvCxnSpPr>
        <p:spPr bwMode="auto">
          <a:xfrm flipH="1">
            <a:off x="3107531" y="2692301"/>
            <a:ext cx="129480" cy="1727895"/>
          </a:xfrm>
          <a:prstGeom prst="straightConnector1">
            <a:avLst/>
          </a:prstGeom>
          <a:noFill/>
          <a:ln w="127000" cap="flat">
            <a:solidFill>
              <a:srgbClr val="BB2D1C"/>
            </a:solidFill>
            <a:prstDash val="solid"/>
            <a:miter lim="800000"/>
            <a:headEnd type="none" w="med" len="med"/>
            <a:tailEnd type="arrow" w="med" len="med"/>
          </a:ln>
        </p:spPr>
      </p:cxnSp>
      <p:cxnSp>
        <p:nvCxnSpPr>
          <p:cNvPr id="43039" name="AutoShape 31"/>
          <p:cNvCxnSpPr>
            <a:cxnSpLocks noChangeShapeType="1"/>
            <a:stCxn id="43020" idx="0"/>
            <a:endCxn id="43034" idx="0"/>
          </p:cNvCxnSpPr>
          <p:nvPr/>
        </p:nvCxnSpPr>
        <p:spPr bwMode="auto">
          <a:xfrm flipH="1">
            <a:off x="5054203" y="2692301"/>
            <a:ext cx="1460004" cy="1726779"/>
          </a:xfrm>
          <a:prstGeom prst="straightConnector1">
            <a:avLst/>
          </a:prstGeom>
          <a:noFill/>
          <a:ln w="127000" cap="flat">
            <a:solidFill>
              <a:srgbClr val="1154A5"/>
            </a:solidFill>
            <a:prstDash val="solid"/>
            <a:miter lim="800000"/>
            <a:headEnd type="none" w="med" len="med"/>
            <a:tailEnd type="arrow" w="med" len="med"/>
          </a:ln>
        </p:spPr>
      </p:cxnSp>
      <p:cxnSp>
        <p:nvCxnSpPr>
          <p:cNvPr id="43040" name="AutoShape 32"/>
          <p:cNvCxnSpPr>
            <a:cxnSpLocks noChangeShapeType="1"/>
            <a:stCxn id="43023" idx="0"/>
            <a:endCxn id="43033" idx="0"/>
          </p:cNvCxnSpPr>
          <p:nvPr/>
        </p:nvCxnSpPr>
        <p:spPr bwMode="auto">
          <a:xfrm>
            <a:off x="3728144" y="2692301"/>
            <a:ext cx="352723" cy="1727895"/>
          </a:xfrm>
          <a:prstGeom prst="straightConnector1">
            <a:avLst/>
          </a:prstGeom>
          <a:noFill/>
          <a:ln w="127000" cap="flat">
            <a:solidFill>
              <a:srgbClr val="BB2D1C"/>
            </a:solidFill>
            <a:prstDash val="solid"/>
            <a:miter lim="800000"/>
            <a:headEnd type="none" w="med" len="med"/>
            <a:tailEnd type="arrow" w="med" len="med"/>
          </a:ln>
        </p:spPr>
      </p:cxnSp>
      <p:cxnSp>
        <p:nvCxnSpPr>
          <p:cNvPr id="43041" name="AutoShape 33"/>
          <p:cNvCxnSpPr>
            <a:cxnSpLocks noChangeShapeType="1"/>
            <a:stCxn id="43024" idx="0"/>
            <a:endCxn id="43033" idx="0"/>
          </p:cNvCxnSpPr>
          <p:nvPr/>
        </p:nvCxnSpPr>
        <p:spPr bwMode="auto">
          <a:xfrm flipH="1">
            <a:off x="4080867" y="2692301"/>
            <a:ext cx="147340" cy="1727895"/>
          </a:xfrm>
          <a:prstGeom prst="straightConnector1">
            <a:avLst/>
          </a:prstGeom>
          <a:noFill/>
          <a:ln w="127000" cap="flat">
            <a:solidFill>
              <a:srgbClr val="BB2D1C"/>
            </a:solidFill>
            <a:prstDash val="solid"/>
            <a:miter lim="800000"/>
            <a:headEnd type="none" w="med" len="med"/>
            <a:tailEnd type="arrow" w="med" len="med"/>
          </a:ln>
        </p:spPr>
      </p:cxnSp>
      <p:cxnSp>
        <p:nvCxnSpPr>
          <p:cNvPr id="43042" name="AutoShape 34"/>
          <p:cNvCxnSpPr>
            <a:cxnSpLocks noChangeShapeType="1"/>
            <a:stCxn id="43027" idx="0"/>
            <a:endCxn id="43034" idx="0"/>
          </p:cNvCxnSpPr>
          <p:nvPr/>
        </p:nvCxnSpPr>
        <p:spPr bwMode="auto">
          <a:xfrm flipH="1">
            <a:off x="5054203" y="2692301"/>
            <a:ext cx="1951137" cy="1727895"/>
          </a:xfrm>
          <a:prstGeom prst="straightConnector1">
            <a:avLst/>
          </a:prstGeom>
          <a:noFill/>
          <a:ln w="127000" cap="flat">
            <a:solidFill>
              <a:srgbClr val="1154A5"/>
            </a:solidFill>
            <a:prstDash val="solid"/>
            <a:miter lim="800000"/>
            <a:headEnd type="none" w="med" len="med"/>
            <a:tailEnd type="arrow" w="med" len="med"/>
          </a:ln>
        </p:spPr>
      </p:cxnSp>
      <p:sp>
        <p:nvSpPr>
          <p:cNvPr id="43043" name="Rectangle 35"/>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a:ea typeface="Gill Sans" pitchFamily="-1" charset="0"/>
                <a:cs typeface="Gill Sans" pitchFamily="-1" charset="0"/>
              </a:rPr>
              <a:t>Predictable Performance is Hard</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 name="Slide Number Placeholder 3"/>
          <p:cNvSpPr>
            <a:spLocks noGrp="1"/>
          </p:cNvSpPr>
          <p:nvPr>
            <p:ph type="sldNum" sz="quarter" idx="10"/>
          </p:nvPr>
        </p:nvSpPr>
        <p:spPr/>
        <p:txBody>
          <a:bodyPr/>
          <a:lstStyle/>
          <a:p>
            <a:fld id="{CDAA2DBD-BDB7-9B46-9AA5-15570FE357C6}" type="slidenum">
              <a:rPr lang="en-US"/>
              <a:pPr/>
              <a:t>7</a:t>
            </a:fld>
            <a:endParaRPr lang="en-US"/>
          </a:p>
        </p:txBody>
      </p:sp>
      <p:sp>
        <p:nvSpPr>
          <p:cNvPr id="45057" name="Rectangle 1"/>
          <p:cNvSpPr>
            <a:spLocks/>
          </p:cNvSpPr>
          <p:nvPr/>
        </p:nvSpPr>
        <p:spPr bwMode="auto">
          <a:xfrm>
            <a:off x="937617"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5058" name="Rectangle 2"/>
          <p:cNvSpPr>
            <a:spLocks/>
          </p:cNvSpPr>
          <p:nvPr/>
        </p:nvSpPr>
        <p:spPr bwMode="auto">
          <a:xfrm>
            <a:off x="2544961"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5059" name="Rectangle 3"/>
          <p:cNvSpPr>
            <a:spLocks/>
          </p:cNvSpPr>
          <p:nvPr/>
        </p:nvSpPr>
        <p:spPr bwMode="auto">
          <a:xfrm>
            <a:off x="4679156"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sp>
        <p:nvSpPr>
          <p:cNvPr id="45060" name="Rectangle 4"/>
          <p:cNvSpPr>
            <a:spLocks/>
          </p:cNvSpPr>
          <p:nvPr/>
        </p:nvSpPr>
        <p:spPr bwMode="auto">
          <a:xfrm>
            <a:off x="581322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5061" name="Rectangle 5"/>
          <p:cNvSpPr>
            <a:spLocks/>
          </p:cNvSpPr>
          <p:nvPr/>
        </p:nvSpPr>
        <p:spPr bwMode="auto">
          <a:xfrm>
            <a:off x="1410891"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5062" name="Rectangle 6"/>
          <p:cNvSpPr>
            <a:spLocks/>
          </p:cNvSpPr>
          <p:nvPr/>
        </p:nvSpPr>
        <p:spPr bwMode="auto">
          <a:xfrm>
            <a:off x="3036094"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5063" name="Rectangle 7"/>
          <p:cNvSpPr>
            <a:spLocks/>
          </p:cNvSpPr>
          <p:nvPr/>
        </p:nvSpPr>
        <p:spPr bwMode="auto">
          <a:xfrm>
            <a:off x="6313289"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5064" name="Rectangle 8"/>
          <p:cNvSpPr>
            <a:spLocks/>
          </p:cNvSpPr>
          <p:nvPr/>
        </p:nvSpPr>
        <p:spPr bwMode="auto">
          <a:xfrm>
            <a:off x="5152430"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sp>
        <p:nvSpPr>
          <p:cNvPr id="45065" name="Rectangle 9"/>
          <p:cNvSpPr>
            <a:spLocks/>
          </p:cNvSpPr>
          <p:nvPr/>
        </p:nvSpPr>
        <p:spPr bwMode="auto">
          <a:xfrm>
            <a:off x="3527227"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5066" name="Rectangle 10"/>
          <p:cNvSpPr>
            <a:spLocks/>
          </p:cNvSpPr>
          <p:nvPr/>
        </p:nvSpPr>
        <p:spPr bwMode="auto">
          <a:xfrm>
            <a:off x="4027289"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5067" name="Rectangle 11"/>
          <p:cNvSpPr>
            <a:spLocks/>
          </p:cNvSpPr>
          <p:nvPr/>
        </p:nvSpPr>
        <p:spPr bwMode="auto">
          <a:xfrm>
            <a:off x="1884164"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5068" name="Rectangle 12"/>
          <p:cNvSpPr>
            <a:spLocks/>
          </p:cNvSpPr>
          <p:nvPr/>
        </p:nvSpPr>
        <p:spPr bwMode="auto">
          <a:xfrm>
            <a:off x="6804422"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5069" name="Rectangle 13"/>
          <p:cNvSpPr>
            <a:spLocks/>
          </p:cNvSpPr>
          <p:nvPr/>
        </p:nvSpPr>
        <p:spPr bwMode="auto">
          <a:xfrm>
            <a:off x="7304484"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5070" name="Rectangle 14"/>
          <p:cNvSpPr>
            <a:spLocks/>
          </p:cNvSpPr>
          <p:nvPr/>
        </p:nvSpPr>
        <p:spPr bwMode="auto">
          <a:xfrm>
            <a:off x="779561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5071" name="AutoShape 15"/>
          <p:cNvSpPr>
            <a:spLocks/>
          </p:cNvSpPr>
          <p:nvPr/>
        </p:nvSpPr>
        <p:spPr bwMode="auto">
          <a:xfrm>
            <a:off x="2839641"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5072" name="AutoShape 16"/>
          <p:cNvSpPr>
            <a:spLocks/>
          </p:cNvSpPr>
          <p:nvPr/>
        </p:nvSpPr>
        <p:spPr bwMode="auto">
          <a:xfrm>
            <a:off x="3812977"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5073" name="AutoShape 17"/>
          <p:cNvSpPr>
            <a:spLocks/>
          </p:cNvSpPr>
          <p:nvPr/>
        </p:nvSpPr>
        <p:spPr bwMode="auto">
          <a:xfrm>
            <a:off x="4786313"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5074" name="AutoShape 18"/>
          <p:cNvSpPr>
            <a:spLocks/>
          </p:cNvSpPr>
          <p:nvPr/>
        </p:nvSpPr>
        <p:spPr bwMode="auto">
          <a:xfrm>
            <a:off x="5759649"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cxnSp>
        <p:nvCxnSpPr>
          <p:cNvPr id="45075" name="AutoShape 19"/>
          <p:cNvCxnSpPr>
            <a:cxnSpLocks noChangeShapeType="1"/>
            <a:stCxn id="45057" idx="0"/>
            <a:endCxn id="45071" idx="0"/>
          </p:cNvCxnSpPr>
          <p:nvPr/>
        </p:nvCxnSpPr>
        <p:spPr bwMode="auto">
          <a:xfrm>
            <a:off x="1138535" y="2692301"/>
            <a:ext cx="1968996" cy="1727895"/>
          </a:xfrm>
          <a:prstGeom prst="straightConnector1">
            <a:avLst/>
          </a:prstGeom>
          <a:noFill/>
          <a:ln w="50800" cap="flat">
            <a:solidFill>
              <a:srgbClr val="620101"/>
            </a:solidFill>
            <a:prstDash val="sysDot"/>
            <a:miter lim="800000"/>
            <a:headEnd type="none" w="med" len="med"/>
            <a:tailEnd type="arrow" w="med" len="med"/>
          </a:ln>
        </p:spPr>
      </p:cxnSp>
      <p:cxnSp>
        <p:nvCxnSpPr>
          <p:cNvPr id="45076" name="AutoShape 20"/>
          <p:cNvCxnSpPr>
            <a:cxnSpLocks noChangeShapeType="1"/>
            <a:stCxn id="45059" idx="0"/>
            <a:endCxn id="45073" idx="0"/>
          </p:cNvCxnSpPr>
          <p:nvPr/>
        </p:nvCxnSpPr>
        <p:spPr bwMode="auto">
          <a:xfrm>
            <a:off x="4880074" y="2692301"/>
            <a:ext cx="174129" cy="1727895"/>
          </a:xfrm>
          <a:prstGeom prst="straightConnector1">
            <a:avLst/>
          </a:prstGeom>
          <a:noFill/>
          <a:ln w="50800" cap="flat">
            <a:solidFill>
              <a:srgbClr val="859D1D"/>
            </a:solidFill>
            <a:prstDash val="sysDot"/>
            <a:miter lim="800000"/>
            <a:headEnd type="none" w="med" len="med"/>
            <a:tailEnd type="arrow" w="med" len="med"/>
          </a:ln>
        </p:spPr>
      </p:cxnSp>
      <p:cxnSp>
        <p:nvCxnSpPr>
          <p:cNvPr id="45077" name="AutoShape 21"/>
          <p:cNvCxnSpPr>
            <a:cxnSpLocks noChangeShapeType="1"/>
            <a:stCxn id="45061" idx="0"/>
            <a:endCxn id="45072" idx="0"/>
          </p:cNvCxnSpPr>
          <p:nvPr/>
        </p:nvCxnSpPr>
        <p:spPr bwMode="auto">
          <a:xfrm>
            <a:off x="1611808" y="2692301"/>
            <a:ext cx="2469059" cy="1727895"/>
          </a:xfrm>
          <a:prstGeom prst="straightConnector1">
            <a:avLst/>
          </a:prstGeom>
          <a:noFill/>
          <a:ln w="50800" cap="flat">
            <a:solidFill>
              <a:srgbClr val="620101"/>
            </a:solidFill>
            <a:prstDash val="sysDot"/>
            <a:miter lim="800000"/>
            <a:headEnd type="none" w="med" len="med"/>
            <a:tailEnd type="arrow" w="med" len="med"/>
          </a:ln>
        </p:spPr>
      </p:cxnSp>
      <p:cxnSp>
        <p:nvCxnSpPr>
          <p:cNvPr id="45078" name="AutoShape 22"/>
          <p:cNvCxnSpPr>
            <a:cxnSpLocks noChangeShapeType="1"/>
            <a:stCxn id="45064" idx="0"/>
            <a:endCxn id="45074" idx="0"/>
          </p:cNvCxnSpPr>
          <p:nvPr/>
        </p:nvCxnSpPr>
        <p:spPr bwMode="auto">
          <a:xfrm>
            <a:off x="5353348" y="2692301"/>
            <a:ext cx="674191" cy="1727895"/>
          </a:xfrm>
          <a:prstGeom prst="straightConnector1">
            <a:avLst/>
          </a:prstGeom>
          <a:noFill/>
          <a:ln w="50800" cap="flat">
            <a:solidFill>
              <a:srgbClr val="859D1D"/>
            </a:solidFill>
            <a:prstDash val="sysDot"/>
            <a:miter lim="800000"/>
            <a:headEnd type="none" w="med" len="med"/>
            <a:tailEnd type="arrow" w="med" len="med"/>
          </a:ln>
        </p:spPr>
      </p:cxnSp>
      <p:cxnSp>
        <p:nvCxnSpPr>
          <p:cNvPr id="45079" name="AutoShape 23"/>
          <p:cNvCxnSpPr>
            <a:cxnSpLocks noChangeShapeType="1"/>
            <a:stCxn id="45065" idx="0"/>
            <a:endCxn id="45072" idx="0"/>
          </p:cNvCxnSpPr>
          <p:nvPr/>
        </p:nvCxnSpPr>
        <p:spPr bwMode="auto">
          <a:xfrm>
            <a:off x="3728144" y="2692301"/>
            <a:ext cx="352723" cy="1727895"/>
          </a:xfrm>
          <a:prstGeom prst="straightConnector1">
            <a:avLst/>
          </a:prstGeom>
          <a:noFill/>
          <a:ln w="127000" cap="flat">
            <a:solidFill>
              <a:srgbClr val="BB2D1C"/>
            </a:solidFill>
            <a:prstDash val="solid"/>
            <a:miter lim="800000"/>
            <a:headEnd type="none" w="med" len="med"/>
            <a:tailEnd type="arrow" w="med" len="med"/>
          </a:ln>
        </p:spPr>
      </p:cxnSp>
      <p:cxnSp>
        <p:nvCxnSpPr>
          <p:cNvPr id="45080" name="AutoShape 24"/>
          <p:cNvCxnSpPr>
            <a:cxnSpLocks noChangeShapeType="1"/>
            <a:stCxn id="45066" idx="0"/>
            <a:endCxn id="45072" idx="0"/>
          </p:cNvCxnSpPr>
          <p:nvPr/>
        </p:nvCxnSpPr>
        <p:spPr bwMode="auto">
          <a:xfrm flipH="1">
            <a:off x="4080867" y="2692301"/>
            <a:ext cx="147340" cy="1727895"/>
          </a:xfrm>
          <a:prstGeom prst="straightConnector1">
            <a:avLst/>
          </a:prstGeom>
          <a:noFill/>
          <a:ln w="127000" cap="flat">
            <a:solidFill>
              <a:srgbClr val="BB2D1C"/>
            </a:solidFill>
            <a:prstDash val="solid"/>
            <a:miter lim="800000"/>
            <a:headEnd type="none" w="med" len="med"/>
            <a:tailEnd type="arrow" w="med" len="med"/>
          </a:ln>
        </p:spPr>
      </p:cxnSp>
      <p:cxnSp>
        <p:nvCxnSpPr>
          <p:cNvPr id="45081" name="AutoShape 25"/>
          <p:cNvCxnSpPr>
            <a:cxnSpLocks noChangeShapeType="1"/>
            <a:stCxn id="45067" idx="0"/>
            <a:endCxn id="45072" idx="0"/>
          </p:cNvCxnSpPr>
          <p:nvPr/>
        </p:nvCxnSpPr>
        <p:spPr bwMode="auto">
          <a:xfrm>
            <a:off x="2085082" y="2692301"/>
            <a:ext cx="1995785" cy="1727895"/>
          </a:xfrm>
          <a:prstGeom prst="straightConnector1">
            <a:avLst/>
          </a:prstGeom>
          <a:noFill/>
          <a:ln w="50800" cap="flat">
            <a:solidFill>
              <a:srgbClr val="620101"/>
            </a:solidFill>
            <a:prstDash val="sysDot"/>
            <a:miter lim="800000"/>
            <a:headEnd type="none" w="med" len="med"/>
            <a:tailEnd type="arrow" w="med" len="med"/>
          </a:ln>
        </p:spPr>
      </p:cxnSp>
      <p:cxnSp>
        <p:nvCxnSpPr>
          <p:cNvPr id="45082" name="AutoShape 26"/>
          <p:cNvCxnSpPr>
            <a:cxnSpLocks noChangeShapeType="1"/>
            <a:stCxn id="45068" idx="0"/>
            <a:endCxn id="45073" idx="0"/>
          </p:cNvCxnSpPr>
          <p:nvPr/>
        </p:nvCxnSpPr>
        <p:spPr bwMode="auto">
          <a:xfrm flipH="1">
            <a:off x="5054203" y="2692301"/>
            <a:ext cx="1951137" cy="1727895"/>
          </a:xfrm>
          <a:prstGeom prst="straightConnector1">
            <a:avLst/>
          </a:prstGeom>
          <a:noFill/>
          <a:ln w="127000" cap="flat">
            <a:solidFill>
              <a:srgbClr val="1154A5"/>
            </a:solidFill>
            <a:prstDash val="solid"/>
            <a:miter lim="800000"/>
            <a:headEnd type="none" w="med" len="med"/>
            <a:tailEnd type="arrow" w="med" len="med"/>
          </a:ln>
        </p:spPr>
      </p:cxnSp>
      <p:cxnSp>
        <p:nvCxnSpPr>
          <p:cNvPr id="45083" name="AutoShape 27"/>
          <p:cNvCxnSpPr>
            <a:cxnSpLocks noChangeShapeType="1"/>
            <a:stCxn id="45069" idx="0"/>
            <a:endCxn id="45074" idx="0"/>
          </p:cNvCxnSpPr>
          <p:nvPr/>
        </p:nvCxnSpPr>
        <p:spPr bwMode="auto">
          <a:xfrm flipH="1">
            <a:off x="6027539" y="2692301"/>
            <a:ext cx="1477863" cy="1727895"/>
          </a:xfrm>
          <a:prstGeom prst="straightConnector1">
            <a:avLst/>
          </a:prstGeom>
          <a:noFill/>
          <a:ln w="127000" cap="flat">
            <a:solidFill>
              <a:srgbClr val="1154A5"/>
            </a:solidFill>
            <a:prstDash val="solid"/>
            <a:miter lim="800000"/>
            <a:headEnd type="none" w="med" len="med"/>
            <a:tailEnd type="arrow" w="med" len="med"/>
          </a:ln>
        </p:spPr>
      </p:cxnSp>
      <p:cxnSp>
        <p:nvCxnSpPr>
          <p:cNvPr id="45084" name="AutoShape 28"/>
          <p:cNvCxnSpPr>
            <a:cxnSpLocks noChangeShapeType="1"/>
            <a:stCxn id="45070" idx="0"/>
            <a:endCxn id="45074" idx="0"/>
          </p:cNvCxnSpPr>
          <p:nvPr/>
        </p:nvCxnSpPr>
        <p:spPr bwMode="auto">
          <a:xfrm flipH="1">
            <a:off x="6027539" y="2692301"/>
            <a:ext cx="1968996" cy="1726779"/>
          </a:xfrm>
          <a:prstGeom prst="straightConnector1">
            <a:avLst/>
          </a:prstGeom>
          <a:noFill/>
          <a:ln w="127000" cap="flat">
            <a:solidFill>
              <a:srgbClr val="1154A5"/>
            </a:solidFill>
            <a:prstDash val="solid"/>
            <a:miter lim="800000"/>
            <a:headEnd type="none" w="med" len="med"/>
            <a:tailEnd type="arrow" w="med" len="med"/>
          </a:ln>
        </p:spPr>
      </p:cxnSp>
      <p:cxnSp>
        <p:nvCxnSpPr>
          <p:cNvPr id="45085" name="AutoShape 29"/>
          <p:cNvCxnSpPr>
            <a:cxnSpLocks noChangeShapeType="1"/>
            <a:stCxn id="45058" idx="0"/>
            <a:endCxn id="45071" idx="0"/>
          </p:cNvCxnSpPr>
          <p:nvPr/>
        </p:nvCxnSpPr>
        <p:spPr bwMode="auto">
          <a:xfrm>
            <a:off x="2745879" y="2692301"/>
            <a:ext cx="361652" cy="1727895"/>
          </a:xfrm>
          <a:prstGeom prst="straightConnector1">
            <a:avLst/>
          </a:prstGeom>
          <a:noFill/>
          <a:ln w="127000" cap="flat">
            <a:solidFill>
              <a:srgbClr val="BB2D1C"/>
            </a:solidFill>
            <a:prstDash val="solid"/>
            <a:miter lim="800000"/>
            <a:headEnd type="none" w="med" len="med"/>
            <a:tailEnd type="arrow" w="med" len="med"/>
          </a:ln>
        </p:spPr>
      </p:cxnSp>
      <p:cxnSp>
        <p:nvCxnSpPr>
          <p:cNvPr id="45086" name="AutoShape 30"/>
          <p:cNvCxnSpPr>
            <a:cxnSpLocks noChangeShapeType="1"/>
            <a:stCxn id="45062" idx="0"/>
            <a:endCxn id="45071" idx="0"/>
          </p:cNvCxnSpPr>
          <p:nvPr/>
        </p:nvCxnSpPr>
        <p:spPr bwMode="auto">
          <a:xfrm flipH="1">
            <a:off x="3107531" y="2692301"/>
            <a:ext cx="129480" cy="1727895"/>
          </a:xfrm>
          <a:prstGeom prst="straightConnector1">
            <a:avLst/>
          </a:prstGeom>
          <a:noFill/>
          <a:ln w="127000" cap="flat">
            <a:solidFill>
              <a:srgbClr val="BB2D1C"/>
            </a:solidFill>
            <a:prstDash val="solid"/>
            <a:miter lim="800000"/>
            <a:headEnd type="none" w="med" len="med"/>
            <a:tailEnd type="arrow" w="med" len="med"/>
          </a:ln>
        </p:spPr>
      </p:cxnSp>
      <p:cxnSp>
        <p:nvCxnSpPr>
          <p:cNvPr id="45087" name="AutoShape 31"/>
          <p:cNvCxnSpPr>
            <a:cxnSpLocks noChangeShapeType="1"/>
            <a:stCxn id="45060" idx="0"/>
            <a:endCxn id="45072" idx="0"/>
          </p:cNvCxnSpPr>
          <p:nvPr/>
        </p:nvCxnSpPr>
        <p:spPr bwMode="auto">
          <a:xfrm flipH="1">
            <a:off x="4080867" y="2692301"/>
            <a:ext cx="1933277" cy="1726779"/>
          </a:xfrm>
          <a:prstGeom prst="straightConnector1">
            <a:avLst/>
          </a:prstGeom>
          <a:noFill/>
          <a:ln w="127000" cap="flat">
            <a:solidFill>
              <a:srgbClr val="1154A5"/>
            </a:solidFill>
            <a:prstDash val="solid"/>
            <a:miter lim="800000"/>
            <a:headEnd type="none" w="med" len="med"/>
            <a:tailEnd type="arrow" w="med" len="med"/>
          </a:ln>
        </p:spPr>
      </p:cxnSp>
      <p:cxnSp>
        <p:nvCxnSpPr>
          <p:cNvPr id="45088" name="AutoShape 32"/>
          <p:cNvCxnSpPr>
            <a:cxnSpLocks noChangeShapeType="1"/>
            <a:stCxn id="45063" idx="0"/>
            <a:endCxn id="45073" idx="0"/>
          </p:cNvCxnSpPr>
          <p:nvPr/>
        </p:nvCxnSpPr>
        <p:spPr bwMode="auto">
          <a:xfrm flipH="1">
            <a:off x="5054203" y="2692301"/>
            <a:ext cx="1460004" cy="1726779"/>
          </a:xfrm>
          <a:prstGeom prst="straightConnector1">
            <a:avLst/>
          </a:prstGeom>
          <a:noFill/>
          <a:ln w="127000" cap="flat">
            <a:solidFill>
              <a:srgbClr val="1154A5"/>
            </a:solidFill>
            <a:prstDash val="solid"/>
            <a:miter lim="800000"/>
            <a:headEnd type="none" w="med" len="med"/>
            <a:tailEnd type="arrow" w="med" len="med"/>
          </a:ln>
        </p:spPr>
      </p:cxnSp>
      <p:sp>
        <p:nvSpPr>
          <p:cNvPr id="45089" name="Rectangle 33"/>
          <p:cNvSpPr>
            <a:spLocks/>
          </p:cNvSpPr>
          <p:nvPr/>
        </p:nvSpPr>
        <p:spPr bwMode="auto">
          <a:xfrm>
            <a:off x="1643062" y="2178844"/>
            <a:ext cx="214313" cy="223242"/>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090" name="Rectangle 34"/>
          <p:cNvSpPr>
            <a:spLocks/>
          </p:cNvSpPr>
          <p:nvPr/>
        </p:nvSpPr>
        <p:spPr bwMode="auto">
          <a:xfrm>
            <a:off x="1366242" y="2000250"/>
            <a:ext cx="214313" cy="401836"/>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091" name="Rectangle 35"/>
          <p:cNvSpPr>
            <a:spLocks/>
          </p:cNvSpPr>
          <p:nvPr/>
        </p:nvSpPr>
        <p:spPr bwMode="auto">
          <a:xfrm>
            <a:off x="1919883" y="2223492"/>
            <a:ext cx="214313" cy="178594"/>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092" name="Rectangle 36"/>
          <p:cNvSpPr>
            <a:spLocks/>
          </p:cNvSpPr>
          <p:nvPr/>
        </p:nvSpPr>
        <p:spPr bwMode="auto">
          <a:xfrm>
            <a:off x="1086073" y="1733476"/>
            <a:ext cx="214313" cy="669727"/>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093" name="Rectangle 37"/>
          <p:cNvSpPr>
            <a:spLocks/>
          </p:cNvSpPr>
          <p:nvPr/>
        </p:nvSpPr>
        <p:spPr bwMode="auto">
          <a:xfrm rot="-5400000">
            <a:off x="396279" y="1860515"/>
            <a:ext cx="910781" cy="261610"/>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700" dirty="0">
                <a:ea typeface="Gill Sans" pitchFamily="-1" charset="0"/>
                <a:cs typeface="Gill Sans" pitchFamily="-1" charset="0"/>
              </a:rPr>
              <a:t>popularity</a:t>
            </a:r>
          </a:p>
        </p:txBody>
      </p:sp>
      <p:sp>
        <p:nvSpPr>
          <p:cNvPr id="45094" name="Rectangle 38"/>
          <p:cNvSpPr>
            <a:spLocks/>
          </p:cNvSpPr>
          <p:nvPr/>
        </p:nvSpPr>
        <p:spPr bwMode="auto">
          <a:xfrm>
            <a:off x="3536156" y="2178844"/>
            <a:ext cx="214313" cy="223242"/>
          </a:xfrm>
          <a:prstGeom prst="rect">
            <a:avLst/>
          </a:prstGeom>
          <a:solidFill>
            <a:srgbClr val="BB2D1C"/>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095" name="Rectangle 39"/>
          <p:cNvSpPr>
            <a:spLocks/>
          </p:cNvSpPr>
          <p:nvPr/>
        </p:nvSpPr>
        <p:spPr bwMode="auto">
          <a:xfrm>
            <a:off x="2982515" y="2000250"/>
            <a:ext cx="214313" cy="401836"/>
          </a:xfrm>
          <a:prstGeom prst="rect">
            <a:avLst/>
          </a:prstGeom>
          <a:solidFill>
            <a:srgbClr val="BB2D1C"/>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096" name="Rectangle 40"/>
          <p:cNvSpPr>
            <a:spLocks/>
          </p:cNvSpPr>
          <p:nvPr/>
        </p:nvSpPr>
        <p:spPr bwMode="auto">
          <a:xfrm>
            <a:off x="3812976" y="2223492"/>
            <a:ext cx="214313" cy="178594"/>
          </a:xfrm>
          <a:prstGeom prst="rect">
            <a:avLst/>
          </a:prstGeom>
          <a:solidFill>
            <a:srgbClr val="BB2D1C"/>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097" name="Rectangle 41"/>
          <p:cNvSpPr>
            <a:spLocks/>
          </p:cNvSpPr>
          <p:nvPr/>
        </p:nvSpPr>
        <p:spPr bwMode="auto">
          <a:xfrm>
            <a:off x="3259336" y="1732359"/>
            <a:ext cx="214313" cy="669727"/>
          </a:xfrm>
          <a:prstGeom prst="rect">
            <a:avLst/>
          </a:prstGeom>
          <a:solidFill>
            <a:srgbClr val="BB2D1C"/>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098" name="Rectangle 42"/>
          <p:cNvSpPr>
            <a:spLocks/>
          </p:cNvSpPr>
          <p:nvPr/>
        </p:nvSpPr>
        <p:spPr bwMode="auto">
          <a:xfrm>
            <a:off x="4598789" y="2178844"/>
            <a:ext cx="214313" cy="223242"/>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099" name="Rectangle 43"/>
          <p:cNvSpPr>
            <a:spLocks/>
          </p:cNvSpPr>
          <p:nvPr/>
        </p:nvSpPr>
        <p:spPr bwMode="auto">
          <a:xfrm>
            <a:off x="5429250" y="2000250"/>
            <a:ext cx="214313" cy="401836"/>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100" name="Rectangle 44"/>
          <p:cNvSpPr>
            <a:spLocks/>
          </p:cNvSpPr>
          <p:nvPr/>
        </p:nvSpPr>
        <p:spPr bwMode="auto">
          <a:xfrm>
            <a:off x="4875609" y="2223492"/>
            <a:ext cx="214313" cy="178594"/>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101" name="Rectangle 45"/>
          <p:cNvSpPr>
            <a:spLocks/>
          </p:cNvSpPr>
          <p:nvPr/>
        </p:nvSpPr>
        <p:spPr bwMode="auto">
          <a:xfrm>
            <a:off x="5152429" y="1732359"/>
            <a:ext cx="214313" cy="669727"/>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102" name="Rectangle 46"/>
          <p:cNvSpPr>
            <a:spLocks/>
          </p:cNvSpPr>
          <p:nvPr/>
        </p:nvSpPr>
        <p:spPr bwMode="auto">
          <a:xfrm>
            <a:off x="6491883" y="2178844"/>
            <a:ext cx="214313" cy="223242"/>
          </a:xfrm>
          <a:prstGeom prst="rect">
            <a:avLst/>
          </a:prstGeom>
          <a:solidFill>
            <a:srgbClr val="1154A5"/>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103" name="Rectangle 47"/>
          <p:cNvSpPr>
            <a:spLocks/>
          </p:cNvSpPr>
          <p:nvPr/>
        </p:nvSpPr>
        <p:spPr bwMode="auto">
          <a:xfrm>
            <a:off x="6768703" y="2000250"/>
            <a:ext cx="214313" cy="401836"/>
          </a:xfrm>
          <a:prstGeom prst="rect">
            <a:avLst/>
          </a:prstGeom>
          <a:solidFill>
            <a:srgbClr val="1154A5"/>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104" name="Rectangle 48"/>
          <p:cNvSpPr>
            <a:spLocks/>
          </p:cNvSpPr>
          <p:nvPr/>
        </p:nvSpPr>
        <p:spPr bwMode="auto">
          <a:xfrm>
            <a:off x="7045523" y="2223492"/>
            <a:ext cx="214313" cy="178594"/>
          </a:xfrm>
          <a:prstGeom prst="rect">
            <a:avLst/>
          </a:prstGeom>
          <a:solidFill>
            <a:srgbClr val="1154A5"/>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105" name="Rectangle 49"/>
          <p:cNvSpPr>
            <a:spLocks/>
          </p:cNvSpPr>
          <p:nvPr/>
        </p:nvSpPr>
        <p:spPr bwMode="auto">
          <a:xfrm>
            <a:off x="7322344" y="1732359"/>
            <a:ext cx="214313" cy="669727"/>
          </a:xfrm>
          <a:prstGeom prst="rect">
            <a:avLst/>
          </a:prstGeom>
          <a:solidFill>
            <a:srgbClr val="1154A5"/>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5106" name="Rectangle 50"/>
          <p:cNvSpPr>
            <a:spLocks/>
          </p:cNvSpPr>
          <p:nvPr/>
        </p:nvSpPr>
        <p:spPr bwMode="auto">
          <a:xfrm>
            <a:off x="1030263" y="1400636"/>
            <a:ext cx="1208414" cy="261610"/>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700" dirty="0">
                <a:ea typeface="Gill Sans" pitchFamily="-1" charset="0"/>
                <a:cs typeface="Gill Sans" pitchFamily="-1" charset="0"/>
              </a:rPr>
              <a:t>data partition</a:t>
            </a:r>
          </a:p>
        </p:txBody>
      </p:sp>
      <p:sp>
        <p:nvSpPr>
          <p:cNvPr id="45107" name="Rectangle 51"/>
          <p:cNvSpPr>
            <a:spLocks/>
          </p:cNvSpPr>
          <p:nvPr/>
        </p:nvSpPr>
        <p:spPr bwMode="auto">
          <a:xfrm>
            <a:off x="1372940" y="4822031"/>
            <a:ext cx="7340203"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Multiple co-located tenants ⇒ resource contention</a:t>
            </a:r>
          </a:p>
        </p:txBody>
      </p:sp>
      <p:sp>
        <p:nvSpPr>
          <p:cNvPr id="45108" name="Rectangle 52"/>
          <p:cNvSpPr>
            <a:spLocks/>
          </p:cNvSpPr>
          <p:nvPr/>
        </p:nvSpPr>
        <p:spPr bwMode="auto">
          <a:xfrm>
            <a:off x="375047" y="5264051"/>
            <a:ext cx="8384977"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Distributed system ⇒ distributed resource allocation</a:t>
            </a:r>
          </a:p>
        </p:txBody>
      </p:sp>
      <p:grpSp>
        <p:nvGrpSpPr>
          <p:cNvPr id="2" name="Group 55"/>
          <p:cNvGrpSpPr>
            <a:grpSpLocks/>
          </p:cNvGrpSpPr>
          <p:nvPr/>
        </p:nvGrpSpPr>
        <p:grpSpPr bwMode="auto">
          <a:xfrm>
            <a:off x="803672" y="1875234"/>
            <a:ext cx="1569392" cy="500063"/>
            <a:chOff x="0" y="0"/>
            <a:chExt cx="1406" cy="448"/>
          </a:xfrm>
        </p:grpSpPr>
        <p:sp>
          <p:nvSpPr>
            <p:cNvPr id="45109" name="Oval 53"/>
            <p:cNvSpPr>
              <a:spLocks/>
            </p:cNvSpPr>
            <p:nvPr/>
          </p:nvSpPr>
          <p:spPr bwMode="auto">
            <a:xfrm>
              <a:off x="0" y="0"/>
              <a:ext cx="448" cy="448"/>
            </a:xfrm>
            <a:prstGeom prst="ellipse">
              <a:avLst/>
            </a:prstGeom>
            <a:noFill/>
            <a:ln w="63500" cap="flat">
              <a:solidFill>
                <a:srgbClr val="620101"/>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620101"/>
                  </a:solidFill>
                  <a:ea typeface="Gill Sans" pitchFamily="-1" charset="0"/>
                  <a:cs typeface="Gill Sans" pitchFamily="-1" charset="0"/>
                </a:rPr>
                <a:t>Z</a:t>
              </a:r>
            </a:p>
          </p:txBody>
        </p:sp>
        <p:sp>
          <p:nvSpPr>
            <p:cNvPr id="45110" name="Rectangle 54"/>
            <p:cNvSpPr>
              <a:spLocks/>
            </p:cNvSpPr>
            <p:nvPr/>
          </p:nvSpPr>
          <p:spPr bwMode="auto">
            <a:xfrm>
              <a:off x="478" y="68"/>
              <a:ext cx="928" cy="303"/>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err="1">
                  <a:solidFill>
                    <a:srgbClr val="620101"/>
                  </a:solidFill>
                  <a:ea typeface="Gill Sans" pitchFamily="-1" charset="0"/>
                  <a:cs typeface="Gill Sans" pitchFamily="-1" charset="0"/>
                </a:rPr>
                <a:t>keyspace</a:t>
              </a:r>
              <a:endParaRPr lang="en-US" sz="2200" dirty="0">
                <a:solidFill>
                  <a:srgbClr val="620101"/>
                </a:solidFill>
                <a:ea typeface="Gill Sans" pitchFamily="-1" charset="0"/>
                <a:cs typeface="Gill Sans" pitchFamily="-1" charset="0"/>
              </a:endParaRPr>
            </a:p>
          </p:txBody>
        </p:sp>
      </p:grpSp>
      <p:grpSp>
        <p:nvGrpSpPr>
          <p:cNvPr id="3" name="Group 58"/>
          <p:cNvGrpSpPr>
            <a:grpSpLocks/>
          </p:cNvGrpSpPr>
          <p:nvPr/>
        </p:nvGrpSpPr>
        <p:grpSpPr bwMode="auto">
          <a:xfrm>
            <a:off x="4277321" y="1875234"/>
            <a:ext cx="1569392" cy="500063"/>
            <a:chOff x="0" y="0"/>
            <a:chExt cx="1406" cy="448"/>
          </a:xfrm>
        </p:grpSpPr>
        <p:sp>
          <p:nvSpPr>
            <p:cNvPr id="45112" name="Oval 56"/>
            <p:cNvSpPr>
              <a:spLocks/>
            </p:cNvSpPr>
            <p:nvPr/>
          </p:nvSpPr>
          <p:spPr bwMode="auto">
            <a:xfrm>
              <a:off x="0" y="0"/>
              <a:ext cx="448" cy="448"/>
            </a:xfrm>
            <a:prstGeom prst="ellipse">
              <a:avLst/>
            </a:prstGeom>
            <a:noFill/>
            <a:ln w="63500" cap="flat">
              <a:solidFill>
                <a:srgbClr val="859D1D"/>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859D1D"/>
                  </a:solidFill>
                  <a:ea typeface="Gill Sans" pitchFamily="-1" charset="0"/>
                  <a:cs typeface="Gill Sans" pitchFamily="-1" charset="0"/>
                </a:rPr>
                <a:t>T</a:t>
              </a:r>
            </a:p>
          </p:txBody>
        </p:sp>
        <p:sp>
          <p:nvSpPr>
            <p:cNvPr id="45113" name="Rectangle 57"/>
            <p:cNvSpPr>
              <a:spLocks/>
            </p:cNvSpPr>
            <p:nvPr/>
          </p:nvSpPr>
          <p:spPr bwMode="auto">
            <a:xfrm>
              <a:off x="478" y="68"/>
              <a:ext cx="928" cy="303"/>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err="1">
                  <a:solidFill>
                    <a:srgbClr val="859D1D"/>
                  </a:solidFill>
                  <a:ea typeface="Gill Sans" pitchFamily="-1" charset="0"/>
                  <a:cs typeface="Gill Sans" pitchFamily="-1" charset="0"/>
                </a:rPr>
                <a:t>keyspace</a:t>
              </a:r>
              <a:endParaRPr lang="en-US" sz="2200" dirty="0">
                <a:solidFill>
                  <a:srgbClr val="859D1D"/>
                </a:solidFill>
                <a:ea typeface="Gill Sans" pitchFamily="-1" charset="0"/>
                <a:cs typeface="Gill Sans" pitchFamily="-1" charset="0"/>
              </a:endParaRPr>
            </a:p>
          </p:txBody>
        </p:sp>
      </p:grpSp>
      <p:grpSp>
        <p:nvGrpSpPr>
          <p:cNvPr id="4" name="Group 61"/>
          <p:cNvGrpSpPr>
            <a:grpSpLocks/>
          </p:cNvGrpSpPr>
          <p:nvPr/>
        </p:nvGrpSpPr>
        <p:grpSpPr bwMode="auto">
          <a:xfrm>
            <a:off x="6197204" y="1875234"/>
            <a:ext cx="1569392" cy="500063"/>
            <a:chOff x="0" y="0"/>
            <a:chExt cx="1406" cy="448"/>
          </a:xfrm>
        </p:grpSpPr>
        <p:sp>
          <p:nvSpPr>
            <p:cNvPr id="45115" name="Oval 59"/>
            <p:cNvSpPr>
              <a:spLocks/>
            </p:cNvSpPr>
            <p:nvPr/>
          </p:nvSpPr>
          <p:spPr bwMode="auto">
            <a:xfrm>
              <a:off x="0" y="0"/>
              <a:ext cx="448" cy="448"/>
            </a:xfrm>
            <a:prstGeom prst="ellipse">
              <a:avLst/>
            </a:prstGeom>
            <a:noFill/>
            <a:ln w="63500" cap="flat">
              <a:solidFill>
                <a:srgbClr val="1154A5"/>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1154A5"/>
                  </a:solidFill>
                  <a:ea typeface="Gill Sans" pitchFamily="-1" charset="0"/>
                  <a:cs typeface="Gill Sans" pitchFamily="-1" charset="0"/>
                </a:rPr>
                <a:t>F</a:t>
              </a:r>
            </a:p>
          </p:txBody>
        </p:sp>
        <p:sp>
          <p:nvSpPr>
            <p:cNvPr id="45116" name="Rectangle 60"/>
            <p:cNvSpPr>
              <a:spLocks/>
            </p:cNvSpPr>
            <p:nvPr/>
          </p:nvSpPr>
          <p:spPr bwMode="auto">
            <a:xfrm>
              <a:off x="478" y="68"/>
              <a:ext cx="928" cy="303"/>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err="1">
                  <a:solidFill>
                    <a:srgbClr val="1154A5"/>
                  </a:solidFill>
                  <a:ea typeface="Gill Sans" pitchFamily="-1" charset="0"/>
                  <a:cs typeface="Gill Sans" pitchFamily="-1" charset="0"/>
                </a:rPr>
                <a:t>keyspace</a:t>
              </a:r>
              <a:endParaRPr lang="en-US" sz="2200" dirty="0">
                <a:solidFill>
                  <a:srgbClr val="1154A5"/>
                </a:solidFill>
                <a:ea typeface="Gill Sans" pitchFamily="-1" charset="0"/>
                <a:cs typeface="Gill Sans" pitchFamily="-1" charset="0"/>
              </a:endParaRPr>
            </a:p>
          </p:txBody>
        </p:sp>
      </p:grpSp>
      <p:grpSp>
        <p:nvGrpSpPr>
          <p:cNvPr id="5" name="Group 64"/>
          <p:cNvGrpSpPr>
            <a:grpSpLocks/>
          </p:cNvGrpSpPr>
          <p:nvPr/>
        </p:nvGrpSpPr>
        <p:grpSpPr bwMode="auto">
          <a:xfrm>
            <a:off x="2509243" y="1875234"/>
            <a:ext cx="1569392" cy="500063"/>
            <a:chOff x="0" y="0"/>
            <a:chExt cx="1406" cy="448"/>
          </a:xfrm>
        </p:grpSpPr>
        <p:sp>
          <p:nvSpPr>
            <p:cNvPr id="45118" name="Oval 62"/>
            <p:cNvSpPr>
              <a:spLocks/>
            </p:cNvSpPr>
            <p:nvPr/>
          </p:nvSpPr>
          <p:spPr bwMode="auto">
            <a:xfrm>
              <a:off x="0" y="0"/>
              <a:ext cx="448" cy="448"/>
            </a:xfrm>
            <a:prstGeom prst="ellipse">
              <a:avLst/>
            </a:prstGeom>
            <a:noFill/>
            <a:ln w="63500" cap="flat">
              <a:solidFill>
                <a:srgbClr val="BB2D1C"/>
              </a:solidFill>
              <a:prstDash val="solid"/>
              <a:miter lim="800000"/>
              <a:headEnd type="none" w="med" len="med"/>
              <a:tailEnd type="none" w="med" len="med"/>
            </a:ln>
          </p:spPr>
          <p:txBody>
            <a:bodyPr lIns="0" tIns="0" rIns="0" bIns="0" anchor="ctr">
              <a:prstTxWarp prst="textNoShape">
                <a:avLst/>
              </a:prstTxWarp>
            </a:bodyPr>
            <a:lstStyle/>
            <a:p>
              <a:r>
                <a:rPr lang="en-US" sz="2500" dirty="0">
                  <a:solidFill>
                    <a:srgbClr val="BB2D1C"/>
                  </a:solidFill>
                  <a:ea typeface="Gill Sans" pitchFamily="-1" charset="0"/>
                  <a:cs typeface="Gill Sans" pitchFamily="-1" charset="0"/>
                </a:rPr>
                <a:t>Y</a:t>
              </a:r>
            </a:p>
          </p:txBody>
        </p:sp>
        <p:sp>
          <p:nvSpPr>
            <p:cNvPr id="45119" name="Rectangle 63"/>
            <p:cNvSpPr>
              <a:spLocks/>
            </p:cNvSpPr>
            <p:nvPr/>
          </p:nvSpPr>
          <p:spPr bwMode="auto">
            <a:xfrm>
              <a:off x="478" y="68"/>
              <a:ext cx="928" cy="303"/>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200" dirty="0" err="1">
                  <a:solidFill>
                    <a:srgbClr val="BB2D1C"/>
                  </a:solidFill>
                  <a:ea typeface="Gill Sans" pitchFamily="-1" charset="0"/>
                  <a:cs typeface="Gill Sans" pitchFamily="-1" charset="0"/>
                </a:rPr>
                <a:t>keyspace</a:t>
              </a:r>
              <a:endParaRPr lang="en-US" sz="2200" dirty="0">
                <a:solidFill>
                  <a:srgbClr val="BB2D1C"/>
                </a:solidFill>
                <a:ea typeface="Gill Sans" pitchFamily="-1" charset="0"/>
                <a:cs typeface="Gill Sans" pitchFamily="-1" charset="0"/>
              </a:endParaRPr>
            </a:p>
          </p:txBody>
        </p:sp>
      </p:grpSp>
      <p:sp>
        <p:nvSpPr>
          <p:cNvPr id="45121" name="Rectangle 65"/>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a:ea typeface="Gill Sans" pitchFamily="-1" charset="0"/>
                <a:cs typeface="Gill Sans" pitchFamily="-1" charset="0"/>
              </a:rPr>
              <a:t>Predictable Performance is Hard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xit" presetSubtype="0" fill="hold" nodeType="clickEffect">
                                  <p:stCondLst>
                                    <p:cond delay="0"/>
                                  </p:stCondLst>
                                  <p:childTnLst>
                                    <p:set>
                                      <p:cBhvr>
                                        <p:cTn id="6" dur="1" fill="hold">
                                          <p:stCondLst>
                                            <p:cond delay="499"/>
                                          </p:stCondLst>
                                        </p:cTn>
                                        <p:tgtEl>
                                          <p:spTgt spid="2"/>
                                        </p:tgtEl>
                                        <p:attrNameLst>
                                          <p:attrName>style.visibility</p:attrName>
                                        </p:attrNameLst>
                                      </p:cBhvr>
                                      <p:to>
                                        <p:strVal val="hidden"/>
                                      </p:to>
                                    </p:set>
                                  </p:childTnLst>
                                </p:cTn>
                              </p:par>
                            </p:childTnLst>
                          </p:cTn>
                        </p:par>
                        <p:par>
                          <p:cTn id="7" fill="hold">
                            <p:stCondLst>
                              <p:cond delay="500"/>
                            </p:stCondLst>
                            <p:childTnLst>
                              <p:par>
                                <p:cTn id="8" presetID="0" presetClass="exit" presetSubtype="0" fill="hold" nodeType="afterEffect">
                                  <p:stCondLst>
                                    <p:cond delay="0"/>
                                  </p:stCondLst>
                                  <p:childTnLst>
                                    <p:set>
                                      <p:cBhvr>
                                        <p:cTn id="9" dur="1" fill="hold">
                                          <p:stCondLst>
                                            <p:cond delay="499"/>
                                          </p:stCondLst>
                                        </p:cTn>
                                        <p:tgtEl>
                                          <p:spTgt spid="3"/>
                                        </p:tgtEl>
                                        <p:attrNameLst>
                                          <p:attrName>style.visibility</p:attrName>
                                        </p:attrNameLst>
                                      </p:cBhvr>
                                      <p:to>
                                        <p:strVal val="hidden"/>
                                      </p:to>
                                    </p:set>
                                  </p:childTnLst>
                                </p:cTn>
                              </p:par>
                            </p:childTnLst>
                          </p:cTn>
                        </p:par>
                        <p:par>
                          <p:cTn id="10" fill="hold">
                            <p:stCondLst>
                              <p:cond delay="1000"/>
                            </p:stCondLst>
                            <p:childTnLst>
                              <p:par>
                                <p:cTn id="11" presetID="0" presetClass="exit" presetSubtype="0" fill="hold" nodeType="afterEffect">
                                  <p:stCondLst>
                                    <p:cond delay="0"/>
                                  </p:stCondLst>
                                  <p:childTnLs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1500"/>
                            </p:stCondLst>
                            <p:childTnLst>
                              <p:par>
                                <p:cTn id="14" presetID="0" presetClass="exit" presetSubtype="0" fill="hold" nodeType="afterEffect">
                                  <p:stCondLst>
                                    <p:cond delay="0"/>
                                  </p:stCondLst>
                                  <p:childTnLst>
                                    <p:set>
                                      <p:cBhvr>
                                        <p:cTn id="15" dur="1" fill="hold">
                                          <p:stCondLst>
                                            <p:cond delay="499"/>
                                          </p:stCondLst>
                                        </p:cTn>
                                        <p:tgtEl>
                                          <p:spTgt spid="5"/>
                                        </p:tgtEl>
                                        <p:attrNameLst>
                                          <p:attrName>style.visibility</p:attrName>
                                        </p:attrNameLst>
                                      </p:cBhvr>
                                      <p:to>
                                        <p:strVal val="hidden"/>
                                      </p:to>
                                    </p:set>
                                  </p:childTnLst>
                                </p:cTn>
                              </p:par>
                            </p:childTnLst>
                          </p:cTn>
                        </p:par>
                        <p:par>
                          <p:cTn id="16" fill="hold">
                            <p:stCondLst>
                              <p:cond delay="2000"/>
                            </p:stCondLst>
                            <p:childTnLst>
                              <p:par>
                                <p:cTn id="17" presetID="0" presetClass="entr" presetSubtype="0" fill="hold" grpId="0" nodeType="afterEffect">
                                  <p:stCondLst>
                                    <p:cond delay="0"/>
                                  </p:stCondLst>
                                  <p:childTnLst>
                                    <p:set>
                                      <p:cBhvr>
                                        <p:cTn id="18" dur="1" fill="hold">
                                          <p:stCondLst>
                                            <p:cond delay="499"/>
                                          </p:stCondLst>
                                        </p:cTn>
                                        <p:tgtEl>
                                          <p:spTgt spid="45091"/>
                                        </p:tgtEl>
                                        <p:attrNameLst>
                                          <p:attrName>style.visibility</p:attrName>
                                        </p:attrNameLst>
                                      </p:cBhvr>
                                      <p:to>
                                        <p:strVal val="visible"/>
                                      </p:to>
                                    </p:set>
                                  </p:childTnLst>
                                </p:cTn>
                              </p:par>
                            </p:childTnLst>
                          </p:cTn>
                        </p:par>
                        <p:par>
                          <p:cTn id="19" fill="hold">
                            <p:stCondLst>
                              <p:cond delay="2500"/>
                            </p:stCondLst>
                            <p:childTnLst>
                              <p:par>
                                <p:cTn id="20" presetID="0" presetClass="entr" presetSubtype="0" fill="hold" grpId="0" nodeType="afterEffect">
                                  <p:stCondLst>
                                    <p:cond delay="0"/>
                                  </p:stCondLst>
                                  <p:childTnLst>
                                    <p:set>
                                      <p:cBhvr>
                                        <p:cTn id="21" dur="1" fill="hold">
                                          <p:stCondLst>
                                            <p:cond delay="499"/>
                                          </p:stCondLst>
                                        </p:cTn>
                                        <p:tgtEl>
                                          <p:spTgt spid="45093"/>
                                        </p:tgtEl>
                                        <p:attrNameLst>
                                          <p:attrName>style.visibility</p:attrName>
                                        </p:attrNameLst>
                                      </p:cBhvr>
                                      <p:to>
                                        <p:strVal val="visible"/>
                                      </p:to>
                                    </p:set>
                                  </p:childTnLst>
                                </p:cTn>
                              </p:par>
                            </p:childTnLst>
                          </p:cTn>
                        </p:par>
                        <p:par>
                          <p:cTn id="22" fill="hold">
                            <p:stCondLst>
                              <p:cond delay="3000"/>
                            </p:stCondLst>
                            <p:childTnLst>
                              <p:par>
                                <p:cTn id="23" presetID="0" presetClass="entr" presetSubtype="0" fill="hold" grpId="0" nodeType="afterEffect">
                                  <p:stCondLst>
                                    <p:cond delay="0"/>
                                  </p:stCondLst>
                                  <p:childTnLst>
                                    <p:set>
                                      <p:cBhvr>
                                        <p:cTn id="24" dur="1" fill="hold">
                                          <p:stCondLst>
                                            <p:cond delay="499"/>
                                          </p:stCondLst>
                                        </p:cTn>
                                        <p:tgtEl>
                                          <p:spTgt spid="45106"/>
                                        </p:tgtEl>
                                        <p:attrNameLst>
                                          <p:attrName>style.visibility</p:attrName>
                                        </p:attrNameLst>
                                      </p:cBhvr>
                                      <p:to>
                                        <p:strVal val="visible"/>
                                      </p:to>
                                    </p:set>
                                  </p:childTnLst>
                                </p:cTn>
                              </p:par>
                            </p:childTnLst>
                          </p:cTn>
                        </p:par>
                        <p:par>
                          <p:cTn id="25" fill="hold">
                            <p:stCondLst>
                              <p:cond delay="3500"/>
                            </p:stCondLst>
                            <p:childTnLst>
                              <p:par>
                                <p:cTn id="26" presetID="0" presetClass="entr" presetSubtype="0" fill="hold" grpId="0" nodeType="afterEffect">
                                  <p:stCondLst>
                                    <p:cond delay="0"/>
                                  </p:stCondLst>
                                  <p:childTnLst>
                                    <p:set>
                                      <p:cBhvr>
                                        <p:cTn id="27" dur="1" fill="hold">
                                          <p:stCondLst>
                                            <p:cond delay="499"/>
                                          </p:stCondLst>
                                        </p:cTn>
                                        <p:tgtEl>
                                          <p:spTgt spid="45092"/>
                                        </p:tgtEl>
                                        <p:attrNameLst>
                                          <p:attrName>style.visibility</p:attrName>
                                        </p:attrNameLst>
                                      </p:cBhvr>
                                      <p:to>
                                        <p:strVal val="visible"/>
                                      </p:to>
                                    </p:set>
                                  </p:childTnLst>
                                </p:cTn>
                              </p:par>
                            </p:childTnLst>
                          </p:cTn>
                        </p:par>
                        <p:par>
                          <p:cTn id="28" fill="hold">
                            <p:stCondLst>
                              <p:cond delay="4000"/>
                            </p:stCondLst>
                            <p:childTnLst>
                              <p:par>
                                <p:cTn id="29" presetID="0" presetClass="entr" presetSubtype="0" fill="hold" grpId="0" nodeType="afterEffect">
                                  <p:stCondLst>
                                    <p:cond delay="0"/>
                                  </p:stCondLst>
                                  <p:childTnLst>
                                    <p:set>
                                      <p:cBhvr>
                                        <p:cTn id="30" dur="1" fill="hold">
                                          <p:stCondLst>
                                            <p:cond delay="499"/>
                                          </p:stCondLst>
                                        </p:cTn>
                                        <p:tgtEl>
                                          <p:spTgt spid="45089"/>
                                        </p:tgtEl>
                                        <p:attrNameLst>
                                          <p:attrName>style.visibility</p:attrName>
                                        </p:attrNameLst>
                                      </p:cBhvr>
                                      <p:to>
                                        <p:strVal val="visible"/>
                                      </p:to>
                                    </p:set>
                                  </p:childTnLst>
                                </p:cTn>
                              </p:par>
                            </p:childTnLst>
                          </p:cTn>
                        </p:par>
                        <p:par>
                          <p:cTn id="31" fill="hold">
                            <p:stCondLst>
                              <p:cond delay="4500"/>
                            </p:stCondLst>
                            <p:childTnLst>
                              <p:par>
                                <p:cTn id="32" presetID="0" presetClass="entr" presetSubtype="0" fill="hold" grpId="0" nodeType="afterEffect">
                                  <p:stCondLst>
                                    <p:cond delay="0"/>
                                  </p:stCondLst>
                                  <p:childTnLst>
                                    <p:set>
                                      <p:cBhvr>
                                        <p:cTn id="33" dur="1" fill="hold">
                                          <p:stCondLst>
                                            <p:cond delay="499"/>
                                          </p:stCondLst>
                                        </p:cTn>
                                        <p:tgtEl>
                                          <p:spTgt spid="45090"/>
                                        </p:tgtEl>
                                        <p:attrNameLst>
                                          <p:attrName>style.visibility</p:attrName>
                                        </p:attrNameLst>
                                      </p:cBhvr>
                                      <p:to>
                                        <p:strVal val="visible"/>
                                      </p:to>
                                    </p:set>
                                  </p:childTnLst>
                                </p:cTn>
                              </p:par>
                            </p:childTnLst>
                          </p:cTn>
                        </p:par>
                        <p:par>
                          <p:cTn id="34" fill="hold">
                            <p:stCondLst>
                              <p:cond delay="5000"/>
                            </p:stCondLst>
                            <p:childTnLst>
                              <p:par>
                                <p:cTn id="35" presetID="0" presetClass="entr" presetSubtype="0" fill="hold" grpId="0" nodeType="afterEffect">
                                  <p:stCondLst>
                                    <p:cond delay="0"/>
                                  </p:stCondLst>
                                  <p:childTnLst>
                                    <p:set>
                                      <p:cBhvr>
                                        <p:cTn id="36" dur="1" fill="hold">
                                          <p:stCondLst>
                                            <p:cond delay="499"/>
                                          </p:stCondLst>
                                        </p:cTn>
                                        <p:tgtEl>
                                          <p:spTgt spid="45096"/>
                                        </p:tgtEl>
                                        <p:attrNameLst>
                                          <p:attrName>style.visibility</p:attrName>
                                        </p:attrNameLst>
                                      </p:cBhvr>
                                      <p:to>
                                        <p:strVal val="visible"/>
                                      </p:to>
                                    </p:set>
                                  </p:childTnLst>
                                </p:cTn>
                              </p:par>
                            </p:childTnLst>
                          </p:cTn>
                        </p:par>
                        <p:par>
                          <p:cTn id="37" fill="hold">
                            <p:stCondLst>
                              <p:cond delay="5500"/>
                            </p:stCondLst>
                            <p:childTnLst>
                              <p:par>
                                <p:cTn id="38" presetID="0" presetClass="entr" presetSubtype="0" fill="hold" grpId="0" nodeType="afterEffect">
                                  <p:stCondLst>
                                    <p:cond delay="0"/>
                                  </p:stCondLst>
                                  <p:childTnLst>
                                    <p:set>
                                      <p:cBhvr>
                                        <p:cTn id="39" dur="1" fill="hold">
                                          <p:stCondLst>
                                            <p:cond delay="499"/>
                                          </p:stCondLst>
                                        </p:cTn>
                                        <p:tgtEl>
                                          <p:spTgt spid="45097"/>
                                        </p:tgtEl>
                                        <p:attrNameLst>
                                          <p:attrName>style.visibility</p:attrName>
                                        </p:attrNameLst>
                                      </p:cBhvr>
                                      <p:to>
                                        <p:strVal val="visible"/>
                                      </p:to>
                                    </p:set>
                                  </p:childTnLst>
                                </p:cTn>
                              </p:par>
                            </p:childTnLst>
                          </p:cTn>
                        </p:par>
                        <p:par>
                          <p:cTn id="40" fill="hold">
                            <p:stCondLst>
                              <p:cond delay="6000"/>
                            </p:stCondLst>
                            <p:childTnLst>
                              <p:par>
                                <p:cTn id="41" presetID="0" presetClass="entr" presetSubtype="0" fill="hold" grpId="0" nodeType="afterEffect">
                                  <p:stCondLst>
                                    <p:cond delay="0"/>
                                  </p:stCondLst>
                                  <p:childTnLst>
                                    <p:set>
                                      <p:cBhvr>
                                        <p:cTn id="42" dur="1" fill="hold">
                                          <p:stCondLst>
                                            <p:cond delay="499"/>
                                          </p:stCondLst>
                                        </p:cTn>
                                        <p:tgtEl>
                                          <p:spTgt spid="45094"/>
                                        </p:tgtEl>
                                        <p:attrNameLst>
                                          <p:attrName>style.visibility</p:attrName>
                                        </p:attrNameLst>
                                      </p:cBhvr>
                                      <p:to>
                                        <p:strVal val="visible"/>
                                      </p:to>
                                    </p:set>
                                  </p:childTnLst>
                                </p:cTn>
                              </p:par>
                            </p:childTnLst>
                          </p:cTn>
                        </p:par>
                        <p:par>
                          <p:cTn id="43" fill="hold">
                            <p:stCondLst>
                              <p:cond delay="6500"/>
                            </p:stCondLst>
                            <p:childTnLst>
                              <p:par>
                                <p:cTn id="44" presetID="0" presetClass="entr" presetSubtype="0" fill="hold" grpId="0" nodeType="afterEffect">
                                  <p:stCondLst>
                                    <p:cond delay="0"/>
                                  </p:stCondLst>
                                  <p:childTnLst>
                                    <p:set>
                                      <p:cBhvr>
                                        <p:cTn id="45" dur="1" fill="hold">
                                          <p:stCondLst>
                                            <p:cond delay="499"/>
                                          </p:stCondLst>
                                        </p:cTn>
                                        <p:tgtEl>
                                          <p:spTgt spid="45095"/>
                                        </p:tgtEl>
                                        <p:attrNameLst>
                                          <p:attrName>style.visibility</p:attrName>
                                        </p:attrNameLst>
                                      </p:cBhvr>
                                      <p:to>
                                        <p:strVal val="visible"/>
                                      </p:to>
                                    </p:set>
                                  </p:childTnLst>
                                </p:cTn>
                              </p:par>
                            </p:childTnLst>
                          </p:cTn>
                        </p:par>
                        <p:par>
                          <p:cTn id="46" fill="hold">
                            <p:stCondLst>
                              <p:cond delay="7000"/>
                            </p:stCondLst>
                            <p:childTnLst>
                              <p:par>
                                <p:cTn id="47" presetID="0" presetClass="entr" presetSubtype="0" fill="hold" grpId="0" nodeType="afterEffect">
                                  <p:stCondLst>
                                    <p:cond delay="0"/>
                                  </p:stCondLst>
                                  <p:childTnLst>
                                    <p:set>
                                      <p:cBhvr>
                                        <p:cTn id="48" dur="1" fill="hold">
                                          <p:stCondLst>
                                            <p:cond delay="499"/>
                                          </p:stCondLst>
                                        </p:cTn>
                                        <p:tgtEl>
                                          <p:spTgt spid="45100"/>
                                        </p:tgtEl>
                                        <p:attrNameLst>
                                          <p:attrName>style.visibility</p:attrName>
                                        </p:attrNameLst>
                                      </p:cBhvr>
                                      <p:to>
                                        <p:strVal val="visible"/>
                                      </p:to>
                                    </p:set>
                                  </p:childTnLst>
                                </p:cTn>
                              </p:par>
                            </p:childTnLst>
                          </p:cTn>
                        </p:par>
                        <p:par>
                          <p:cTn id="49" fill="hold">
                            <p:stCondLst>
                              <p:cond delay="7500"/>
                            </p:stCondLst>
                            <p:childTnLst>
                              <p:par>
                                <p:cTn id="50" presetID="0" presetClass="entr" presetSubtype="0" fill="hold" grpId="0" nodeType="afterEffect">
                                  <p:stCondLst>
                                    <p:cond delay="0"/>
                                  </p:stCondLst>
                                  <p:childTnLst>
                                    <p:set>
                                      <p:cBhvr>
                                        <p:cTn id="51" dur="1" fill="hold">
                                          <p:stCondLst>
                                            <p:cond delay="499"/>
                                          </p:stCondLst>
                                        </p:cTn>
                                        <p:tgtEl>
                                          <p:spTgt spid="45101"/>
                                        </p:tgtEl>
                                        <p:attrNameLst>
                                          <p:attrName>style.visibility</p:attrName>
                                        </p:attrNameLst>
                                      </p:cBhvr>
                                      <p:to>
                                        <p:strVal val="visible"/>
                                      </p:to>
                                    </p:set>
                                  </p:childTnLst>
                                </p:cTn>
                              </p:par>
                            </p:childTnLst>
                          </p:cTn>
                        </p:par>
                        <p:par>
                          <p:cTn id="52" fill="hold">
                            <p:stCondLst>
                              <p:cond delay="8000"/>
                            </p:stCondLst>
                            <p:childTnLst>
                              <p:par>
                                <p:cTn id="53" presetID="0" presetClass="entr" presetSubtype="0" fill="hold" grpId="0" nodeType="afterEffect">
                                  <p:stCondLst>
                                    <p:cond delay="0"/>
                                  </p:stCondLst>
                                  <p:childTnLst>
                                    <p:set>
                                      <p:cBhvr>
                                        <p:cTn id="54" dur="1" fill="hold">
                                          <p:stCondLst>
                                            <p:cond delay="499"/>
                                          </p:stCondLst>
                                        </p:cTn>
                                        <p:tgtEl>
                                          <p:spTgt spid="45098"/>
                                        </p:tgtEl>
                                        <p:attrNameLst>
                                          <p:attrName>style.visibility</p:attrName>
                                        </p:attrNameLst>
                                      </p:cBhvr>
                                      <p:to>
                                        <p:strVal val="visible"/>
                                      </p:to>
                                    </p:set>
                                  </p:childTnLst>
                                </p:cTn>
                              </p:par>
                            </p:childTnLst>
                          </p:cTn>
                        </p:par>
                        <p:par>
                          <p:cTn id="55" fill="hold">
                            <p:stCondLst>
                              <p:cond delay="8500"/>
                            </p:stCondLst>
                            <p:childTnLst>
                              <p:par>
                                <p:cTn id="56" presetID="0" presetClass="entr" presetSubtype="0" fill="hold" grpId="0" nodeType="afterEffect">
                                  <p:stCondLst>
                                    <p:cond delay="0"/>
                                  </p:stCondLst>
                                  <p:childTnLst>
                                    <p:set>
                                      <p:cBhvr>
                                        <p:cTn id="57" dur="1" fill="hold">
                                          <p:stCondLst>
                                            <p:cond delay="499"/>
                                          </p:stCondLst>
                                        </p:cTn>
                                        <p:tgtEl>
                                          <p:spTgt spid="45099"/>
                                        </p:tgtEl>
                                        <p:attrNameLst>
                                          <p:attrName>style.visibility</p:attrName>
                                        </p:attrNameLst>
                                      </p:cBhvr>
                                      <p:to>
                                        <p:strVal val="visible"/>
                                      </p:to>
                                    </p:set>
                                  </p:childTnLst>
                                </p:cTn>
                              </p:par>
                            </p:childTnLst>
                          </p:cTn>
                        </p:par>
                        <p:par>
                          <p:cTn id="58" fill="hold">
                            <p:stCondLst>
                              <p:cond delay="9000"/>
                            </p:stCondLst>
                            <p:childTnLst>
                              <p:par>
                                <p:cTn id="59" presetID="0" presetClass="entr" presetSubtype="0" fill="hold" grpId="0" nodeType="afterEffect">
                                  <p:stCondLst>
                                    <p:cond delay="0"/>
                                  </p:stCondLst>
                                  <p:childTnLst>
                                    <p:set>
                                      <p:cBhvr>
                                        <p:cTn id="60" dur="1" fill="hold">
                                          <p:stCondLst>
                                            <p:cond delay="499"/>
                                          </p:stCondLst>
                                        </p:cTn>
                                        <p:tgtEl>
                                          <p:spTgt spid="45104"/>
                                        </p:tgtEl>
                                        <p:attrNameLst>
                                          <p:attrName>style.visibility</p:attrName>
                                        </p:attrNameLst>
                                      </p:cBhvr>
                                      <p:to>
                                        <p:strVal val="visible"/>
                                      </p:to>
                                    </p:set>
                                  </p:childTnLst>
                                </p:cTn>
                              </p:par>
                            </p:childTnLst>
                          </p:cTn>
                        </p:par>
                        <p:par>
                          <p:cTn id="61" fill="hold">
                            <p:stCondLst>
                              <p:cond delay="9500"/>
                            </p:stCondLst>
                            <p:childTnLst>
                              <p:par>
                                <p:cTn id="62" presetID="0" presetClass="entr" presetSubtype="0" fill="hold" grpId="0" nodeType="afterEffect">
                                  <p:stCondLst>
                                    <p:cond delay="0"/>
                                  </p:stCondLst>
                                  <p:childTnLst>
                                    <p:set>
                                      <p:cBhvr>
                                        <p:cTn id="63" dur="1" fill="hold">
                                          <p:stCondLst>
                                            <p:cond delay="499"/>
                                          </p:stCondLst>
                                        </p:cTn>
                                        <p:tgtEl>
                                          <p:spTgt spid="45105"/>
                                        </p:tgtEl>
                                        <p:attrNameLst>
                                          <p:attrName>style.visibility</p:attrName>
                                        </p:attrNameLst>
                                      </p:cBhvr>
                                      <p:to>
                                        <p:strVal val="visible"/>
                                      </p:to>
                                    </p:set>
                                  </p:childTnLst>
                                </p:cTn>
                              </p:par>
                            </p:childTnLst>
                          </p:cTn>
                        </p:par>
                        <p:par>
                          <p:cTn id="64" fill="hold">
                            <p:stCondLst>
                              <p:cond delay="10000"/>
                            </p:stCondLst>
                            <p:childTnLst>
                              <p:par>
                                <p:cTn id="65" presetID="0" presetClass="entr" presetSubtype="0" fill="hold" grpId="0" nodeType="afterEffect">
                                  <p:stCondLst>
                                    <p:cond delay="0"/>
                                  </p:stCondLst>
                                  <p:childTnLst>
                                    <p:set>
                                      <p:cBhvr>
                                        <p:cTn id="66" dur="1" fill="hold">
                                          <p:stCondLst>
                                            <p:cond delay="499"/>
                                          </p:stCondLst>
                                        </p:cTn>
                                        <p:tgtEl>
                                          <p:spTgt spid="45102"/>
                                        </p:tgtEl>
                                        <p:attrNameLst>
                                          <p:attrName>style.visibility</p:attrName>
                                        </p:attrNameLst>
                                      </p:cBhvr>
                                      <p:to>
                                        <p:strVal val="visible"/>
                                      </p:to>
                                    </p:set>
                                  </p:childTnLst>
                                </p:cTn>
                              </p:par>
                            </p:childTnLst>
                          </p:cTn>
                        </p:par>
                        <p:par>
                          <p:cTn id="67" fill="hold">
                            <p:stCondLst>
                              <p:cond delay="10500"/>
                            </p:stCondLst>
                            <p:childTnLst>
                              <p:par>
                                <p:cTn id="68" presetID="0" presetClass="entr" presetSubtype="0" fill="hold" grpId="0" nodeType="afterEffect">
                                  <p:stCondLst>
                                    <p:cond delay="0"/>
                                  </p:stCondLst>
                                  <p:childTnLst>
                                    <p:set>
                                      <p:cBhvr>
                                        <p:cTn id="69" dur="1" fill="hold">
                                          <p:stCondLst>
                                            <p:cond delay="499"/>
                                          </p:stCondLst>
                                        </p:cTn>
                                        <p:tgtEl>
                                          <p:spTgt spid="45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9" grpId="0" animBg="1"/>
      <p:bldP spid="45090" grpId="0" animBg="1"/>
      <p:bldP spid="45091" grpId="0" animBg="1"/>
      <p:bldP spid="45092" grpId="0" animBg="1"/>
      <p:bldP spid="45093" grpId="0" autoUpdateAnimBg="0"/>
      <p:bldP spid="45094" grpId="0" animBg="1"/>
      <p:bldP spid="45095" grpId="0" animBg="1"/>
      <p:bldP spid="45096" grpId="0" animBg="1"/>
      <p:bldP spid="45097" grpId="0" animBg="1"/>
      <p:bldP spid="45098" grpId="0" animBg="1"/>
      <p:bldP spid="45099" grpId="0" animBg="1"/>
      <p:bldP spid="45100" grpId="0" animBg="1"/>
      <p:bldP spid="45101" grpId="0" animBg="1"/>
      <p:bldP spid="45102" grpId="0" animBg="1"/>
      <p:bldP spid="45103" grpId="0" animBg="1"/>
      <p:bldP spid="45104" grpId="0" animBg="1"/>
      <p:bldP spid="45105" grpId="0" animBg="1"/>
      <p:bldP spid="45106" grpId="0" autoUpdateAnimBg="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 name="Slide Number Placeholder 3"/>
          <p:cNvSpPr>
            <a:spLocks noGrp="1"/>
          </p:cNvSpPr>
          <p:nvPr>
            <p:ph type="sldNum" sz="quarter" idx="10"/>
          </p:nvPr>
        </p:nvSpPr>
        <p:spPr/>
        <p:txBody>
          <a:bodyPr/>
          <a:lstStyle/>
          <a:p>
            <a:fld id="{DE1FC37C-D885-9C4C-A6F2-27A0C6517A4A}" type="slidenum">
              <a:rPr lang="en-US"/>
              <a:pPr/>
              <a:t>8</a:t>
            </a:fld>
            <a:endParaRPr lang="en-US"/>
          </a:p>
        </p:txBody>
      </p:sp>
      <p:sp>
        <p:nvSpPr>
          <p:cNvPr id="47105" name="Rectangle 1"/>
          <p:cNvSpPr>
            <a:spLocks/>
          </p:cNvSpPr>
          <p:nvPr/>
        </p:nvSpPr>
        <p:spPr bwMode="auto">
          <a:xfrm>
            <a:off x="937617"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7106" name="Rectangle 2"/>
          <p:cNvSpPr>
            <a:spLocks/>
          </p:cNvSpPr>
          <p:nvPr/>
        </p:nvSpPr>
        <p:spPr bwMode="auto">
          <a:xfrm>
            <a:off x="2544961"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7107" name="Rectangle 3"/>
          <p:cNvSpPr>
            <a:spLocks/>
          </p:cNvSpPr>
          <p:nvPr/>
        </p:nvSpPr>
        <p:spPr bwMode="auto">
          <a:xfrm>
            <a:off x="4679156"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sp>
        <p:nvSpPr>
          <p:cNvPr id="47108" name="Rectangle 4"/>
          <p:cNvSpPr>
            <a:spLocks/>
          </p:cNvSpPr>
          <p:nvPr/>
        </p:nvSpPr>
        <p:spPr bwMode="auto">
          <a:xfrm>
            <a:off x="581322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7109" name="Rectangle 5"/>
          <p:cNvSpPr>
            <a:spLocks/>
          </p:cNvSpPr>
          <p:nvPr/>
        </p:nvSpPr>
        <p:spPr bwMode="auto">
          <a:xfrm>
            <a:off x="1410891"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7110" name="Rectangle 6"/>
          <p:cNvSpPr>
            <a:spLocks/>
          </p:cNvSpPr>
          <p:nvPr/>
        </p:nvSpPr>
        <p:spPr bwMode="auto">
          <a:xfrm>
            <a:off x="3036094"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7111" name="Rectangle 7"/>
          <p:cNvSpPr>
            <a:spLocks/>
          </p:cNvSpPr>
          <p:nvPr/>
        </p:nvSpPr>
        <p:spPr bwMode="auto">
          <a:xfrm>
            <a:off x="6313289"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7112" name="Rectangle 8"/>
          <p:cNvSpPr>
            <a:spLocks/>
          </p:cNvSpPr>
          <p:nvPr/>
        </p:nvSpPr>
        <p:spPr bwMode="auto">
          <a:xfrm>
            <a:off x="5152430"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sp>
        <p:nvSpPr>
          <p:cNvPr id="47113" name="Rectangle 9"/>
          <p:cNvSpPr>
            <a:spLocks/>
          </p:cNvSpPr>
          <p:nvPr/>
        </p:nvSpPr>
        <p:spPr bwMode="auto">
          <a:xfrm>
            <a:off x="3527227"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7114" name="Rectangle 10"/>
          <p:cNvSpPr>
            <a:spLocks/>
          </p:cNvSpPr>
          <p:nvPr/>
        </p:nvSpPr>
        <p:spPr bwMode="auto">
          <a:xfrm>
            <a:off x="4027289"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7115" name="Rectangle 11"/>
          <p:cNvSpPr>
            <a:spLocks/>
          </p:cNvSpPr>
          <p:nvPr/>
        </p:nvSpPr>
        <p:spPr bwMode="auto">
          <a:xfrm>
            <a:off x="1884164"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7116" name="Rectangle 12"/>
          <p:cNvSpPr>
            <a:spLocks/>
          </p:cNvSpPr>
          <p:nvPr/>
        </p:nvSpPr>
        <p:spPr bwMode="auto">
          <a:xfrm>
            <a:off x="6804422"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7117" name="Rectangle 13"/>
          <p:cNvSpPr>
            <a:spLocks/>
          </p:cNvSpPr>
          <p:nvPr/>
        </p:nvSpPr>
        <p:spPr bwMode="auto">
          <a:xfrm>
            <a:off x="7304484"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7118" name="Rectangle 14"/>
          <p:cNvSpPr>
            <a:spLocks/>
          </p:cNvSpPr>
          <p:nvPr/>
        </p:nvSpPr>
        <p:spPr bwMode="auto">
          <a:xfrm>
            <a:off x="779561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7119" name="Rectangle 15"/>
          <p:cNvSpPr>
            <a:spLocks/>
          </p:cNvSpPr>
          <p:nvPr/>
        </p:nvSpPr>
        <p:spPr bwMode="auto">
          <a:xfrm>
            <a:off x="937617"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7120" name="Rectangle 16"/>
          <p:cNvSpPr>
            <a:spLocks/>
          </p:cNvSpPr>
          <p:nvPr/>
        </p:nvSpPr>
        <p:spPr bwMode="auto">
          <a:xfrm>
            <a:off x="2544961"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7121" name="Rectangle 17"/>
          <p:cNvSpPr>
            <a:spLocks/>
          </p:cNvSpPr>
          <p:nvPr/>
        </p:nvSpPr>
        <p:spPr bwMode="auto">
          <a:xfrm>
            <a:off x="4679156"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sp>
        <p:nvSpPr>
          <p:cNvPr id="47122" name="Rectangle 18"/>
          <p:cNvSpPr>
            <a:spLocks/>
          </p:cNvSpPr>
          <p:nvPr/>
        </p:nvSpPr>
        <p:spPr bwMode="auto">
          <a:xfrm>
            <a:off x="581322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7123" name="Rectangle 19"/>
          <p:cNvSpPr>
            <a:spLocks/>
          </p:cNvSpPr>
          <p:nvPr/>
        </p:nvSpPr>
        <p:spPr bwMode="auto">
          <a:xfrm>
            <a:off x="1410891"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7124" name="Rectangle 20"/>
          <p:cNvSpPr>
            <a:spLocks/>
          </p:cNvSpPr>
          <p:nvPr/>
        </p:nvSpPr>
        <p:spPr bwMode="auto">
          <a:xfrm>
            <a:off x="3036094"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7125" name="Rectangle 21"/>
          <p:cNvSpPr>
            <a:spLocks/>
          </p:cNvSpPr>
          <p:nvPr/>
        </p:nvSpPr>
        <p:spPr bwMode="auto">
          <a:xfrm>
            <a:off x="6313289"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7126" name="Rectangle 22"/>
          <p:cNvSpPr>
            <a:spLocks/>
          </p:cNvSpPr>
          <p:nvPr/>
        </p:nvSpPr>
        <p:spPr bwMode="auto">
          <a:xfrm>
            <a:off x="5152430"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sp>
        <p:nvSpPr>
          <p:cNvPr id="47127" name="Rectangle 23"/>
          <p:cNvSpPr>
            <a:spLocks/>
          </p:cNvSpPr>
          <p:nvPr/>
        </p:nvSpPr>
        <p:spPr bwMode="auto">
          <a:xfrm>
            <a:off x="3527227"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7128" name="Rectangle 24"/>
          <p:cNvSpPr>
            <a:spLocks/>
          </p:cNvSpPr>
          <p:nvPr/>
        </p:nvSpPr>
        <p:spPr bwMode="auto">
          <a:xfrm>
            <a:off x="4027289"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7129" name="Rectangle 25"/>
          <p:cNvSpPr>
            <a:spLocks/>
          </p:cNvSpPr>
          <p:nvPr/>
        </p:nvSpPr>
        <p:spPr bwMode="auto">
          <a:xfrm>
            <a:off x="1884164"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7130" name="Rectangle 26"/>
          <p:cNvSpPr>
            <a:spLocks/>
          </p:cNvSpPr>
          <p:nvPr/>
        </p:nvSpPr>
        <p:spPr bwMode="auto">
          <a:xfrm>
            <a:off x="6804422"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7131" name="Rectangle 27"/>
          <p:cNvSpPr>
            <a:spLocks/>
          </p:cNvSpPr>
          <p:nvPr/>
        </p:nvSpPr>
        <p:spPr bwMode="auto">
          <a:xfrm>
            <a:off x="7304484"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7132" name="Rectangle 28"/>
          <p:cNvSpPr>
            <a:spLocks/>
          </p:cNvSpPr>
          <p:nvPr/>
        </p:nvSpPr>
        <p:spPr bwMode="auto">
          <a:xfrm>
            <a:off x="779561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7133" name="AutoShape 29"/>
          <p:cNvSpPr>
            <a:spLocks/>
          </p:cNvSpPr>
          <p:nvPr/>
        </p:nvSpPr>
        <p:spPr bwMode="auto">
          <a:xfrm>
            <a:off x="2839641"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7134" name="AutoShape 30"/>
          <p:cNvSpPr>
            <a:spLocks/>
          </p:cNvSpPr>
          <p:nvPr/>
        </p:nvSpPr>
        <p:spPr bwMode="auto">
          <a:xfrm>
            <a:off x="3812977"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7135" name="AutoShape 31"/>
          <p:cNvSpPr>
            <a:spLocks/>
          </p:cNvSpPr>
          <p:nvPr/>
        </p:nvSpPr>
        <p:spPr bwMode="auto">
          <a:xfrm>
            <a:off x="4786313"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7136" name="AutoShape 32"/>
          <p:cNvSpPr>
            <a:spLocks/>
          </p:cNvSpPr>
          <p:nvPr/>
        </p:nvSpPr>
        <p:spPr bwMode="auto">
          <a:xfrm>
            <a:off x="5759649"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7137" name="Rectangle 33"/>
          <p:cNvSpPr>
            <a:spLocks/>
          </p:cNvSpPr>
          <p:nvPr/>
        </p:nvSpPr>
        <p:spPr bwMode="auto">
          <a:xfrm>
            <a:off x="687586" y="5723930"/>
            <a:ext cx="7822406"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Skewed object popularity ⇒ variable per-node demand </a:t>
            </a:r>
          </a:p>
        </p:txBody>
      </p:sp>
      <p:sp>
        <p:nvSpPr>
          <p:cNvPr id="47138" name="Rectangle 34"/>
          <p:cNvSpPr>
            <a:spLocks/>
          </p:cNvSpPr>
          <p:nvPr/>
        </p:nvSpPr>
        <p:spPr bwMode="auto">
          <a:xfrm>
            <a:off x="2893219" y="3937992"/>
            <a:ext cx="214313" cy="223242"/>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39" name="Rectangle 35"/>
          <p:cNvSpPr>
            <a:spLocks/>
          </p:cNvSpPr>
          <p:nvPr/>
        </p:nvSpPr>
        <p:spPr bwMode="auto">
          <a:xfrm>
            <a:off x="3759398" y="3125391"/>
            <a:ext cx="214313" cy="401836"/>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40" name="Rectangle 36"/>
          <p:cNvSpPr>
            <a:spLocks/>
          </p:cNvSpPr>
          <p:nvPr/>
        </p:nvSpPr>
        <p:spPr bwMode="auto">
          <a:xfrm>
            <a:off x="2893219" y="3759398"/>
            <a:ext cx="214313" cy="178594"/>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41" name="Rectangle 37"/>
          <p:cNvSpPr>
            <a:spLocks/>
          </p:cNvSpPr>
          <p:nvPr/>
        </p:nvSpPr>
        <p:spPr bwMode="auto">
          <a:xfrm>
            <a:off x="3756050" y="3501554"/>
            <a:ext cx="214313" cy="669727"/>
          </a:xfrm>
          <a:prstGeom prst="rect">
            <a:avLst/>
          </a:prstGeom>
          <a:solidFill>
            <a:schemeClr val="accent1"/>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42" name="Rectangle 38"/>
          <p:cNvSpPr>
            <a:spLocks/>
          </p:cNvSpPr>
          <p:nvPr/>
        </p:nvSpPr>
        <p:spPr bwMode="auto">
          <a:xfrm>
            <a:off x="3973711" y="3946922"/>
            <a:ext cx="214313" cy="223242"/>
          </a:xfrm>
          <a:prstGeom prst="rect">
            <a:avLst/>
          </a:prstGeom>
          <a:solidFill>
            <a:srgbClr val="BB2D1C"/>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43" name="Rectangle 39"/>
          <p:cNvSpPr>
            <a:spLocks/>
          </p:cNvSpPr>
          <p:nvPr/>
        </p:nvSpPr>
        <p:spPr bwMode="auto">
          <a:xfrm>
            <a:off x="3107531" y="3759398"/>
            <a:ext cx="214313" cy="401836"/>
          </a:xfrm>
          <a:prstGeom prst="rect">
            <a:avLst/>
          </a:prstGeom>
          <a:solidFill>
            <a:srgbClr val="BB2D1C"/>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44" name="Rectangle 40"/>
          <p:cNvSpPr>
            <a:spLocks/>
          </p:cNvSpPr>
          <p:nvPr/>
        </p:nvSpPr>
        <p:spPr bwMode="auto">
          <a:xfrm>
            <a:off x="3107531" y="3580805"/>
            <a:ext cx="214313" cy="178594"/>
          </a:xfrm>
          <a:prstGeom prst="rect">
            <a:avLst/>
          </a:prstGeom>
          <a:solidFill>
            <a:srgbClr val="BB2D1C"/>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45" name="Rectangle 41"/>
          <p:cNvSpPr>
            <a:spLocks/>
          </p:cNvSpPr>
          <p:nvPr/>
        </p:nvSpPr>
        <p:spPr bwMode="auto">
          <a:xfrm>
            <a:off x="3973711" y="3277195"/>
            <a:ext cx="214313" cy="669727"/>
          </a:xfrm>
          <a:prstGeom prst="rect">
            <a:avLst/>
          </a:prstGeom>
          <a:solidFill>
            <a:srgbClr val="BB2D1C"/>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46" name="Rectangle 42"/>
          <p:cNvSpPr>
            <a:spLocks/>
          </p:cNvSpPr>
          <p:nvPr/>
        </p:nvSpPr>
        <p:spPr bwMode="auto">
          <a:xfrm>
            <a:off x="4839890" y="3946922"/>
            <a:ext cx="214313" cy="223242"/>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47" name="Rectangle 43"/>
          <p:cNvSpPr>
            <a:spLocks/>
          </p:cNvSpPr>
          <p:nvPr/>
        </p:nvSpPr>
        <p:spPr bwMode="auto">
          <a:xfrm>
            <a:off x="5813226" y="3768328"/>
            <a:ext cx="214313" cy="401836"/>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48" name="Rectangle 44"/>
          <p:cNvSpPr>
            <a:spLocks/>
          </p:cNvSpPr>
          <p:nvPr/>
        </p:nvSpPr>
        <p:spPr bwMode="auto">
          <a:xfrm>
            <a:off x="4839890" y="3768328"/>
            <a:ext cx="214313" cy="178594"/>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49" name="Rectangle 45"/>
          <p:cNvSpPr>
            <a:spLocks/>
          </p:cNvSpPr>
          <p:nvPr/>
        </p:nvSpPr>
        <p:spPr bwMode="auto">
          <a:xfrm>
            <a:off x="5813226" y="3143250"/>
            <a:ext cx="214313" cy="669727"/>
          </a:xfrm>
          <a:prstGeom prst="rect">
            <a:avLst/>
          </a:prstGeom>
          <a:solidFill>
            <a:srgbClr val="859D1D"/>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50" name="Rectangle 46"/>
          <p:cNvSpPr>
            <a:spLocks/>
          </p:cNvSpPr>
          <p:nvPr/>
        </p:nvSpPr>
        <p:spPr bwMode="auto">
          <a:xfrm>
            <a:off x="6027539" y="3946922"/>
            <a:ext cx="214313" cy="223242"/>
          </a:xfrm>
          <a:prstGeom prst="rect">
            <a:avLst/>
          </a:prstGeom>
          <a:solidFill>
            <a:srgbClr val="1154A5"/>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51" name="Rectangle 47"/>
          <p:cNvSpPr>
            <a:spLocks/>
          </p:cNvSpPr>
          <p:nvPr/>
        </p:nvSpPr>
        <p:spPr bwMode="auto">
          <a:xfrm>
            <a:off x="4188023" y="3768328"/>
            <a:ext cx="214313" cy="401836"/>
          </a:xfrm>
          <a:prstGeom prst="rect">
            <a:avLst/>
          </a:prstGeom>
          <a:solidFill>
            <a:srgbClr val="1154A5"/>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52" name="Rectangle 48"/>
          <p:cNvSpPr>
            <a:spLocks/>
          </p:cNvSpPr>
          <p:nvPr/>
        </p:nvSpPr>
        <p:spPr bwMode="auto">
          <a:xfrm>
            <a:off x="6027539" y="3768328"/>
            <a:ext cx="214313" cy="178594"/>
          </a:xfrm>
          <a:prstGeom prst="rect">
            <a:avLst/>
          </a:prstGeom>
          <a:solidFill>
            <a:srgbClr val="1154A5"/>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53" name="Rectangle 49"/>
          <p:cNvSpPr>
            <a:spLocks/>
          </p:cNvSpPr>
          <p:nvPr/>
        </p:nvSpPr>
        <p:spPr bwMode="auto">
          <a:xfrm>
            <a:off x="5054203" y="3500437"/>
            <a:ext cx="214313" cy="669727"/>
          </a:xfrm>
          <a:prstGeom prst="rect">
            <a:avLst/>
          </a:prstGeom>
          <a:solidFill>
            <a:srgbClr val="1154A5"/>
          </a:solidFill>
          <a:ln w="25400" cap="flat">
            <a:noFill/>
            <a:miter lim="800000"/>
            <a:headEnd type="none" w="med" len="med"/>
            <a:tailEnd type="none" w="med" len="med"/>
          </a:ln>
        </p:spPr>
        <p:txBody>
          <a:bodyPr lIns="0" tIns="0" rIns="0" bIns="0">
            <a:prstTxWarp prst="textNoShape">
              <a:avLst/>
            </a:prstTxWarp>
          </a:bodyPr>
          <a:lstStyle/>
          <a:p>
            <a:endParaRPr lang="en-US"/>
          </a:p>
        </p:txBody>
      </p:sp>
      <p:sp>
        <p:nvSpPr>
          <p:cNvPr id="47154" name="Rectangle 50"/>
          <p:cNvSpPr>
            <a:spLocks/>
          </p:cNvSpPr>
          <p:nvPr/>
        </p:nvSpPr>
        <p:spPr bwMode="auto">
          <a:xfrm>
            <a:off x="1372940" y="4822031"/>
            <a:ext cx="7340203"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Multiple co-located tenants ⇒ resource contention</a:t>
            </a:r>
          </a:p>
        </p:txBody>
      </p:sp>
      <p:sp>
        <p:nvSpPr>
          <p:cNvPr id="47155" name="Rectangle 51"/>
          <p:cNvSpPr>
            <a:spLocks/>
          </p:cNvSpPr>
          <p:nvPr/>
        </p:nvSpPr>
        <p:spPr bwMode="auto">
          <a:xfrm>
            <a:off x="375047" y="5264051"/>
            <a:ext cx="8384977"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Distributed system ⇒ distributed resource allocation</a:t>
            </a:r>
          </a:p>
        </p:txBody>
      </p:sp>
      <p:sp>
        <p:nvSpPr>
          <p:cNvPr id="47156" name="Rectangle 52"/>
          <p:cNvSpPr>
            <a:spLocks/>
          </p:cNvSpPr>
          <p:nvPr/>
        </p:nvSpPr>
        <p:spPr bwMode="auto">
          <a:xfrm>
            <a:off x="1403078" y="1970113"/>
            <a:ext cx="884039" cy="223242"/>
          </a:xfrm>
          <a:prstGeom prst="rect">
            <a:avLst/>
          </a:prstGeom>
          <a:solidFill>
            <a:schemeClr val="accent1"/>
          </a:solidFill>
          <a:ln w="25400" cap="flat">
            <a:noFill/>
            <a:miter lim="800000"/>
            <a:headEnd type="none" w="med" len="med"/>
            <a:tailEnd type="none" w="med" len="med"/>
          </a:ln>
        </p:spPr>
        <p:txBody>
          <a:bodyPr lIns="0" tIns="0" rIns="0" bIns="0" anchor="ctr">
            <a:prstTxWarp prst="textNoShape">
              <a:avLst/>
            </a:prstTxWarp>
          </a:bodyPr>
          <a:lstStyle/>
          <a:p>
            <a:r>
              <a:rPr lang="en-US" sz="1500" dirty="0">
                <a:solidFill>
                  <a:srgbClr val="FFFFFF"/>
                </a:solidFill>
                <a:ea typeface="Gill Sans" pitchFamily="-1" charset="0"/>
                <a:cs typeface="Gill Sans" pitchFamily="-1" charset="0"/>
              </a:rPr>
              <a:t>1kB</a:t>
            </a:r>
          </a:p>
        </p:txBody>
      </p:sp>
      <p:sp>
        <p:nvSpPr>
          <p:cNvPr id="47157" name="Rectangle 53"/>
          <p:cNvSpPr>
            <a:spLocks/>
          </p:cNvSpPr>
          <p:nvPr/>
        </p:nvSpPr>
        <p:spPr bwMode="auto">
          <a:xfrm>
            <a:off x="935385" y="1958741"/>
            <a:ext cx="350219" cy="261610"/>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700" dirty="0">
                <a:ea typeface="Gill Sans" pitchFamily="-1" charset="0"/>
                <a:cs typeface="Gill Sans" pitchFamily="-1" charset="0"/>
              </a:rPr>
              <a:t>GET</a:t>
            </a:r>
          </a:p>
        </p:txBody>
      </p:sp>
      <p:sp>
        <p:nvSpPr>
          <p:cNvPr id="47158" name="Rectangle 54"/>
          <p:cNvSpPr>
            <a:spLocks/>
          </p:cNvSpPr>
          <p:nvPr/>
        </p:nvSpPr>
        <p:spPr bwMode="auto">
          <a:xfrm>
            <a:off x="3487043" y="1968996"/>
            <a:ext cx="375047" cy="223242"/>
          </a:xfrm>
          <a:prstGeom prst="rect">
            <a:avLst/>
          </a:prstGeom>
          <a:solidFill>
            <a:srgbClr val="BB2D1C"/>
          </a:solidFill>
          <a:ln w="25400" cap="flat">
            <a:noFill/>
            <a:miter lim="800000"/>
            <a:headEnd type="none" w="med" len="med"/>
            <a:tailEnd type="none" w="med" len="med"/>
          </a:ln>
        </p:spPr>
        <p:txBody>
          <a:bodyPr lIns="0" tIns="0" rIns="0" bIns="0" anchor="ctr">
            <a:prstTxWarp prst="textNoShape">
              <a:avLst/>
            </a:prstTxWarp>
          </a:bodyPr>
          <a:lstStyle/>
          <a:p>
            <a:r>
              <a:rPr lang="en-US" sz="1500" dirty="0">
                <a:solidFill>
                  <a:srgbClr val="FFFFFF"/>
                </a:solidFill>
                <a:ea typeface="Gill Sans" pitchFamily="-1" charset="0"/>
                <a:cs typeface="Gill Sans" pitchFamily="-1" charset="0"/>
              </a:rPr>
              <a:t>10B</a:t>
            </a:r>
          </a:p>
        </p:txBody>
      </p:sp>
      <p:sp>
        <p:nvSpPr>
          <p:cNvPr id="47159" name="Rectangle 55"/>
          <p:cNvSpPr>
            <a:spLocks/>
          </p:cNvSpPr>
          <p:nvPr/>
        </p:nvSpPr>
        <p:spPr bwMode="auto">
          <a:xfrm>
            <a:off x="3029397" y="1955393"/>
            <a:ext cx="350219" cy="261610"/>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700" dirty="0">
                <a:ea typeface="Gill Sans" pitchFamily="-1" charset="0"/>
                <a:cs typeface="Gill Sans" pitchFamily="-1" charset="0"/>
              </a:rPr>
              <a:t>GET</a:t>
            </a:r>
          </a:p>
        </p:txBody>
      </p:sp>
      <p:sp>
        <p:nvSpPr>
          <p:cNvPr id="47160" name="Rectangle 56"/>
          <p:cNvSpPr>
            <a:spLocks/>
          </p:cNvSpPr>
          <p:nvPr/>
        </p:nvSpPr>
        <p:spPr bwMode="auto">
          <a:xfrm>
            <a:off x="4848820" y="1964531"/>
            <a:ext cx="884039" cy="223242"/>
          </a:xfrm>
          <a:prstGeom prst="rect">
            <a:avLst/>
          </a:prstGeom>
          <a:solidFill>
            <a:srgbClr val="859D1D"/>
          </a:solidFill>
          <a:ln w="25400" cap="flat">
            <a:noFill/>
            <a:miter lim="800000"/>
            <a:headEnd type="none" w="med" len="med"/>
            <a:tailEnd type="none" w="med" len="med"/>
          </a:ln>
        </p:spPr>
        <p:txBody>
          <a:bodyPr lIns="0" tIns="0" rIns="0" bIns="0" anchor="ctr">
            <a:prstTxWarp prst="textNoShape">
              <a:avLst/>
            </a:prstTxWarp>
          </a:bodyPr>
          <a:lstStyle/>
          <a:p>
            <a:r>
              <a:rPr lang="en-US" sz="1500" dirty="0">
                <a:solidFill>
                  <a:srgbClr val="FFFFFF"/>
                </a:solidFill>
                <a:ea typeface="Gill Sans" pitchFamily="-1" charset="0"/>
                <a:cs typeface="Gill Sans" pitchFamily="-1" charset="0"/>
              </a:rPr>
              <a:t>1kB</a:t>
            </a:r>
          </a:p>
        </p:txBody>
      </p:sp>
      <p:sp>
        <p:nvSpPr>
          <p:cNvPr id="47161" name="Rectangle 57"/>
          <p:cNvSpPr>
            <a:spLocks/>
          </p:cNvSpPr>
          <p:nvPr/>
        </p:nvSpPr>
        <p:spPr bwMode="auto">
          <a:xfrm>
            <a:off x="4453682" y="1955393"/>
            <a:ext cx="312855" cy="261610"/>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700" dirty="0">
                <a:ea typeface="Gill Sans" pitchFamily="-1" charset="0"/>
                <a:cs typeface="Gill Sans" pitchFamily="-1" charset="0"/>
              </a:rPr>
              <a:t>SET</a:t>
            </a:r>
          </a:p>
        </p:txBody>
      </p:sp>
      <p:sp>
        <p:nvSpPr>
          <p:cNvPr id="47162" name="Rectangle 58"/>
          <p:cNvSpPr>
            <a:spLocks/>
          </p:cNvSpPr>
          <p:nvPr/>
        </p:nvSpPr>
        <p:spPr bwMode="auto">
          <a:xfrm>
            <a:off x="7014269" y="1968996"/>
            <a:ext cx="375047" cy="223242"/>
          </a:xfrm>
          <a:prstGeom prst="rect">
            <a:avLst/>
          </a:prstGeom>
          <a:solidFill>
            <a:srgbClr val="1154A5"/>
          </a:solidFill>
          <a:ln w="25400" cap="flat">
            <a:noFill/>
            <a:miter lim="800000"/>
            <a:headEnd type="none" w="med" len="med"/>
            <a:tailEnd type="none" w="med" len="med"/>
          </a:ln>
        </p:spPr>
        <p:txBody>
          <a:bodyPr lIns="0" tIns="0" rIns="0" bIns="0" anchor="ctr">
            <a:prstTxWarp prst="textNoShape">
              <a:avLst/>
            </a:prstTxWarp>
          </a:bodyPr>
          <a:lstStyle/>
          <a:p>
            <a:r>
              <a:rPr lang="en-US" sz="1500" dirty="0">
                <a:solidFill>
                  <a:srgbClr val="FFFFFF"/>
                </a:solidFill>
                <a:ea typeface="Gill Sans" pitchFamily="-1" charset="0"/>
                <a:cs typeface="Gill Sans" pitchFamily="-1" charset="0"/>
              </a:rPr>
              <a:t>10B</a:t>
            </a:r>
          </a:p>
        </p:txBody>
      </p:sp>
      <p:sp>
        <p:nvSpPr>
          <p:cNvPr id="47163" name="Rectangle 59"/>
          <p:cNvSpPr>
            <a:spLocks/>
          </p:cNvSpPr>
          <p:nvPr/>
        </p:nvSpPr>
        <p:spPr bwMode="auto">
          <a:xfrm>
            <a:off x="6623596" y="1955393"/>
            <a:ext cx="312855" cy="261610"/>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700" dirty="0">
                <a:ea typeface="Gill Sans" pitchFamily="-1" charset="0"/>
                <a:cs typeface="Gill Sans" pitchFamily="-1" charset="0"/>
              </a:rPr>
              <a:t>SET</a:t>
            </a:r>
          </a:p>
        </p:txBody>
      </p:sp>
      <p:sp>
        <p:nvSpPr>
          <p:cNvPr id="47164" name="Rectangle 60"/>
          <p:cNvSpPr>
            <a:spLocks/>
          </p:cNvSpPr>
          <p:nvPr/>
        </p:nvSpPr>
        <p:spPr bwMode="auto">
          <a:xfrm>
            <a:off x="2893219" y="2190913"/>
            <a:ext cx="1131238" cy="261610"/>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700" dirty="0">
                <a:ea typeface="Gill Sans" pitchFamily="-1" charset="0"/>
                <a:cs typeface="Gill Sans" pitchFamily="-1" charset="0"/>
              </a:rPr>
              <a:t>(small reads)</a:t>
            </a:r>
          </a:p>
        </p:txBody>
      </p:sp>
      <p:sp>
        <p:nvSpPr>
          <p:cNvPr id="47165" name="Rectangle 61"/>
          <p:cNvSpPr>
            <a:spLocks/>
          </p:cNvSpPr>
          <p:nvPr/>
        </p:nvSpPr>
        <p:spPr bwMode="auto">
          <a:xfrm>
            <a:off x="1035844" y="2190913"/>
            <a:ext cx="1104093" cy="261610"/>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700" dirty="0">
                <a:ea typeface="Gill Sans" pitchFamily="-1" charset="0"/>
                <a:cs typeface="Gill Sans" pitchFamily="-1" charset="0"/>
              </a:rPr>
              <a:t>(large reads)</a:t>
            </a:r>
          </a:p>
        </p:txBody>
      </p:sp>
      <p:sp>
        <p:nvSpPr>
          <p:cNvPr id="47166" name="Rectangle 62"/>
          <p:cNvSpPr>
            <a:spLocks/>
          </p:cNvSpPr>
          <p:nvPr/>
        </p:nvSpPr>
        <p:spPr bwMode="auto">
          <a:xfrm>
            <a:off x="4517306" y="2190913"/>
            <a:ext cx="1164557" cy="261610"/>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700" dirty="0">
                <a:ea typeface="Gill Sans" pitchFamily="-1" charset="0"/>
                <a:cs typeface="Gill Sans" pitchFamily="-1" charset="0"/>
              </a:rPr>
              <a:t>(large writes)</a:t>
            </a:r>
          </a:p>
        </p:txBody>
      </p:sp>
      <p:sp>
        <p:nvSpPr>
          <p:cNvPr id="47167" name="Rectangle 63"/>
          <p:cNvSpPr>
            <a:spLocks/>
          </p:cNvSpPr>
          <p:nvPr/>
        </p:nvSpPr>
        <p:spPr bwMode="auto">
          <a:xfrm>
            <a:off x="6380262" y="2190913"/>
            <a:ext cx="1191701" cy="261610"/>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700" dirty="0">
                <a:ea typeface="Gill Sans" pitchFamily="-1" charset="0"/>
                <a:cs typeface="Gill Sans" pitchFamily="-1" charset="0"/>
              </a:rPr>
              <a:t>(small writes)</a:t>
            </a:r>
          </a:p>
        </p:txBody>
      </p:sp>
      <p:sp>
        <p:nvSpPr>
          <p:cNvPr id="47168" name="Rectangle 64"/>
          <p:cNvSpPr>
            <a:spLocks/>
          </p:cNvSpPr>
          <p:nvPr/>
        </p:nvSpPr>
        <p:spPr bwMode="auto">
          <a:xfrm>
            <a:off x="1410890" y="6174879"/>
            <a:ext cx="7554516"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Disparate workloads ⇒ different bottleneck resources</a:t>
            </a:r>
          </a:p>
        </p:txBody>
      </p:sp>
      <p:sp>
        <p:nvSpPr>
          <p:cNvPr id="47169" name="Rectangle 65"/>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a:ea typeface="Gill Sans" pitchFamily="-1" charset="0"/>
                <a:cs typeface="Gill Sans" pitchFamily="-1" charset="0"/>
              </a:rPr>
              <a:t>Predictable Performance is Hard</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47156"/>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47157"/>
                                        </p:tgtEl>
                                        <p:attrNameLst>
                                          <p:attrName>style.visibility</p:attrName>
                                        </p:attrNameLst>
                                      </p:cBhvr>
                                      <p:to>
                                        <p:strVal val="visible"/>
                                      </p:to>
                                    </p:set>
                                  </p:childTnLst>
                                </p:cTn>
                              </p:par>
                            </p:childTnLst>
                          </p:cTn>
                        </p:par>
                        <p:par>
                          <p:cTn id="10" fill="hold">
                            <p:stCondLst>
                              <p:cond delay="1000"/>
                            </p:stCondLst>
                            <p:childTnLst>
                              <p:par>
                                <p:cTn id="11" presetID="0" presetClass="entr" presetSubtype="0" fill="hold" grpId="0" nodeType="afterEffect">
                                  <p:stCondLst>
                                    <p:cond delay="0"/>
                                  </p:stCondLst>
                                  <p:childTnLst>
                                    <p:set>
                                      <p:cBhvr>
                                        <p:cTn id="12" dur="1" fill="hold">
                                          <p:stCondLst>
                                            <p:cond delay="499"/>
                                          </p:stCondLst>
                                        </p:cTn>
                                        <p:tgtEl>
                                          <p:spTgt spid="47158"/>
                                        </p:tgtEl>
                                        <p:attrNameLst>
                                          <p:attrName>style.visibility</p:attrName>
                                        </p:attrNameLst>
                                      </p:cBhvr>
                                      <p:to>
                                        <p:strVal val="visible"/>
                                      </p:to>
                                    </p:set>
                                  </p:childTnLst>
                                </p:cTn>
                              </p:par>
                            </p:childTnLst>
                          </p:cTn>
                        </p:par>
                        <p:par>
                          <p:cTn id="13" fill="hold">
                            <p:stCondLst>
                              <p:cond delay="1500"/>
                            </p:stCondLst>
                            <p:childTnLst>
                              <p:par>
                                <p:cTn id="14" presetID="0" presetClass="entr" presetSubtype="0" fill="hold" grpId="0" nodeType="afterEffect">
                                  <p:stCondLst>
                                    <p:cond delay="0"/>
                                  </p:stCondLst>
                                  <p:childTnLst>
                                    <p:set>
                                      <p:cBhvr>
                                        <p:cTn id="15" dur="1" fill="hold">
                                          <p:stCondLst>
                                            <p:cond delay="499"/>
                                          </p:stCondLst>
                                        </p:cTn>
                                        <p:tgtEl>
                                          <p:spTgt spid="47159"/>
                                        </p:tgtEl>
                                        <p:attrNameLst>
                                          <p:attrName>style.visibility</p:attrName>
                                        </p:attrNameLst>
                                      </p:cBhvr>
                                      <p:to>
                                        <p:strVal val="visible"/>
                                      </p:to>
                                    </p:set>
                                  </p:childTnLst>
                                </p:cTn>
                              </p:par>
                            </p:childTnLst>
                          </p:cTn>
                        </p:par>
                        <p:par>
                          <p:cTn id="16" fill="hold">
                            <p:stCondLst>
                              <p:cond delay="2000"/>
                            </p:stCondLst>
                            <p:childTnLst>
                              <p:par>
                                <p:cTn id="17" presetID="0" presetClass="entr" presetSubtype="0" fill="hold" grpId="0" nodeType="afterEffect">
                                  <p:stCondLst>
                                    <p:cond delay="0"/>
                                  </p:stCondLst>
                                  <p:childTnLst>
                                    <p:set>
                                      <p:cBhvr>
                                        <p:cTn id="18" dur="1" fill="hold">
                                          <p:stCondLst>
                                            <p:cond delay="499"/>
                                          </p:stCondLst>
                                        </p:cTn>
                                        <p:tgtEl>
                                          <p:spTgt spid="47160"/>
                                        </p:tgtEl>
                                        <p:attrNameLst>
                                          <p:attrName>style.visibility</p:attrName>
                                        </p:attrNameLst>
                                      </p:cBhvr>
                                      <p:to>
                                        <p:strVal val="visible"/>
                                      </p:to>
                                    </p:set>
                                  </p:childTnLst>
                                </p:cTn>
                              </p:par>
                            </p:childTnLst>
                          </p:cTn>
                        </p:par>
                        <p:par>
                          <p:cTn id="19" fill="hold">
                            <p:stCondLst>
                              <p:cond delay="2500"/>
                            </p:stCondLst>
                            <p:childTnLst>
                              <p:par>
                                <p:cTn id="20" presetID="0" presetClass="entr" presetSubtype="0" fill="hold" grpId="0" nodeType="afterEffect">
                                  <p:stCondLst>
                                    <p:cond delay="0"/>
                                  </p:stCondLst>
                                  <p:childTnLst>
                                    <p:set>
                                      <p:cBhvr>
                                        <p:cTn id="21" dur="1" fill="hold">
                                          <p:stCondLst>
                                            <p:cond delay="499"/>
                                          </p:stCondLst>
                                        </p:cTn>
                                        <p:tgtEl>
                                          <p:spTgt spid="47161"/>
                                        </p:tgtEl>
                                        <p:attrNameLst>
                                          <p:attrName>style.visibility</p:attrName>
                                        </p:attrNameLst>
                                      </p:cBhvr>
                                      <p:to>
                                        <p:strVal val="visible"/>
                                      </p:to>
                                    </p:set>
                                  </p:childTnLst>
                                </p:cTn>
                              </p:par>
                            </p:childTnLst>
                          </p:cTn>
                        </p:par>
                        <p:par>
                          <p:cTn id="22" fill="hold">
                            <p:stCondLst>
                              <p:cond delay="3000"/>
                            </p:stCondLst>
                            <p:childTnLst>
                              <p:par>
                                <p:cTn id="23" presetID="0" presetClass="entr" presetSubtype="0" fill="hold" grpId="0" nodeType="afterEffect">
                                  <p:stCondLst>
                                    <p:cond delay="0"/>
                                  </p:stCondLst>
                                  <p:childTnLst>
                                    <p:set>
                                      <p:cBhvr>
                                        <p:cTn id="24" dur="1" fill="hold">
                                          <p:stCondLst>
                                            <p:cond delay="499"/>
                                          </p:stCondLst>
                                        </p:cTn>
                                        <p:tgtEl>
                                          <p:spTgt spid="47162"/>
                                        </p:tgtEl>
                                        <p:attrNameLst>
                                          <p:attrName>style.visibility</p:attrName>
                                        </p:attrNameLst>
                                      </p:cBhvr>
                                      <p:to>
                                        <p:strVal val="visible"/>
                                      </p:to>
                                    </p:set>
                                  </p:childTnLst>
                                </p:cTn>
                              </p:par>
                            </p:childTnLst>
                          </p:cTn>
                        </p:par>
                        <p:par>
                          <p:cTn id="25" fill="hold">
                            <p:stCondLst>
                              <p:cond delay="3500"/>
                            </p:stCondLst>
                            <p:childTnLst>
                              <p:par>
                                <p:cTn id="26" presetID="0" presetClass="entr" presetSubtype="0" fill="hold" grpId="0" nodeType="afterEffect">
                                  <p:stCondLst>
                                    <p:cond delay="0"/>
                                  </p:stCondLst>
                                  <p:childTnLst>
                                    <p:set>
                                      <p:cBhvr>
                                        <p:cTn id="27" dur="1" fill="hold">
                                          <p:stCondLst>
                                            <p:cond delay="499"/>
                                          </p:stCondLst>
                                        </p:cTn>
                                        <p:tgtEl>
                                          <p:spTgt spid="47163"/>
                                        </p:tgtEl>
                                        <p:attrNameLst>
                                          <p:attrName>style.visibility</p:attrName>
                                        </p:attrNameLst>
                                      </p:cBhvr>
                                      <p:to>
                                        <p:strVal val="visible"/>
                                      </p:to>
                                    </p:set>
                                  </p:childTnLst>
                                </p:cTn>
                              </p:par>
                            </p:childTnLst>
                          </p:cTn>
                        </p:par>
                        <p:par>
                          <p:cTn id="28" fill="hold">
                            <p:stCondLst>
                              <p:cond delay="4000"/>
                            </p:stCondLst>
                            <p:childTnLst>
                              <p:par>
                                <p:cTn id="29" presetID="0" presetClass="entr" presetSubtype="0" fill="hold" grpId="0" nodeType="afterEffect">
                                  <p:stCondLst>
                                    <p:cond delay="0"/>
                                  </p:stCondLst>
                                  <p:childTnLst>
                                    <p:set>
                                      <p:cBhvr>
                                        <p:cTn id="30" dur="1" fill="hold">
                                          <p:stCondLst>
                                            <p:cond delay="499"/>
                                          </p:stCondLst>
                                        </p:cTn>
                                        <p:tgtEl>
                                          <p:spTgt spid="47164"/>
                                        </p:tgtEl>
                                        <p:attrNameLst>
                                          <p:attrName>style.visibility</p:attrName>
                                        </p:attrNameLst>
                                      </p:cBhvr>
                                      <p:to>
                                        <p:strVal val="visible"/>
                                      </p:to>
                                    </p:set>
                                  </p:childTnLst>
                                </p:cTn>
                              </p:par>
                            </p:childTnLst>
                          </p:cTn>
                        </p:par>
                        <p:par>
                          <p:cTn id="31" fill="hold">
                            <p:stCondLst>
                              <p:cond delay="4500"/>
                            </p:stCondLst>
                            <p:childTnLst>
                              <p:par>
                                <p:cTn id="32" presetID="0" presetClass="entr" presetSubtype="0" fill="hold" grpId="0" nodeType="afterEffect">
                                  <p:stCondLst>
                                    <p:cond delay="0"/>
                                  </p:stCondLst>
                                  <p:childTnLst>
                                    <p:set>
                                      <p:cBhvr>
                                        <p:cTn id="33" dur="1" fill="hold">
                                          <p:stCondLst>
                                            <p:cond delay="499"/>
                                          </p:stCondLst>
                                        </p:cTn>
                                        <p:tgtEl>
                                          <p:spTgt spid="47165"/>
                                        </p:tgtEl>
                                        <p:attrNameLst>
                                          <p:attrName>style.visibility</p:attrName>
                                        </p:attrNameLst>
                                      </p:cBhvr>
                                      <p:to>
                                        <p:strVal val="visible"/>
                                      </p:to>
                                    </p:set>
                                  </p:childTnLst>
                                </p:cTn>
                              </p:par>
                            </p:childTnLst>
                          </p:cTn>
                        </p:par>
                        <p:par>
                          <p:cTn id="34" fill="hold">
                            <p:stCondLst>
                              <p:cond delay="5000"/>
                            </p:stCondLst>
                            <p:childTnLst>
                              <p:par>
                                <p:cTn id="35" presetID="0" presetClass="entr" presetSubtype="0" fill="hold" grpId="0" nodeType="afterEffect">
                                  <p:stCondLst>
                                    <p:cond delay="0"/>
                                  </p:stCondLst>
                                  <p:childTnLst>
                                    <p:set>
                                      <p:cBhvr>
                                        <p:cTn id="36" dur="1" fill="hold">
                                          <p:stCondLst>
                                            <p:cond delay="499"/>
                                          </p:stCondLst>
                                        </p:cTn>
                                        <p:tgtEl>
                                          <p:spTgt spid="47166"/>
                                        </p:tgtEl>
                                        <p:attrNameLst>
                                          <p:attrName>style.visibility</p:attrName>
                                        </p:attrNameLst>
                                      </p:cBhvr>
                                      <p:to>
                                        <p:strVal val="visible"/>
                                      </p:to>
                                    </p:set>
                                  </p:childTnLst>
                                </p:cTn>
                              </p:par>
                            </p:childTnLst>
                          </p:cTn>
                        </p:par>
                        <p:par>
                          <p:cTn id="37" fill="hold">
                            <p:stCondLst>
                              <p:cond delay="5500"/>
                            </p:stCondLst>
                            <p:childTnLst>
                              <p:par>
                                <p:cTn id="38" presetID="0" presetClass="entr" presetSubtype="0" fill="hold" grpId="0" nodeType="afterEffect">
                                  <p:stCondLst>
                                    <p:cond delay="0"/>
                                  </p:stCondLst>
                                  <p:childTnLst>
                                    <p:set>
                                      <p:cBhvr>
                                        <p:cTn id="39" dur="1" fill="hold">
                                          <p:stCondLst>
                                            <p:cond delay="499"/>
                                          </p:stCondLst>
                                        </p:cTn>
                                        <p:tgtEl>
                                          <p:spTgt spid="47167"/>
                                        </p:tgtEl>
                                        <p:attrNameLst>
                                          <p:attrName>style.visibility</p:attrName>
                                        </p:attrNameLst>
                                      </p:cBhvr>
                                      <p:to>
                                        <p:strVal val="visible"/>
                                      </p:to>
                                    </p:set>
                                  </p:childTnLst>
                                </p:cTn>
                              </p:par>
                            </p:childTnLst>
                          </p:cTn>
                        </p:par>
                        <p:par>
                          <p:cTn id="40" fill="hold">
                            <p:stCondLst>
                              <p:cond delay="6000"/>
                            </p:stCondLst>
                            <p:childTnLst>
                              <p:par>
                                <p:cTn id="41" presetID="0" presetClass="entr" presetSubtype="0" fill="hold" grpId="0" nodeType="afterEffect">
                                  <p:stCondLst>
                                    <p:cond delay="0"/>
                                  </p:stCondLst>
                                  <p:childTnLst>
                                    <p:set>
                                      <p:cBhvr>
                                        <p:cTn id="42" dur="1" fill="hold">
                                          <p:stCondLst>
                                            <p:cond delay="499"/>
                                          </p:stCondLst>
                                        </p:cTn>
                                        <p:tgtEl>
                                          <p:spTgt spid="47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6" grpId="0" animBg="1" autoUpdateAnimBg="0"/>
      <p:bldP spid="47157" grpId="0" autoUpdateAnimBg="0"/>
      <p:bldP spid="47158" grpId="0" animBg="1" autoUpdateAnimBg="0"/>
      <p:bldP spid="47159" grpId="0" autoUpdateAnimBg="0"/>
      <p:bldP spid="47160" grpId="0" animBg="1" autoUpdateAnimBg="0"/>
      <p:bldP spid="47161" grpId="0" autoUpdateAnimBg="0"/>
      <p:bldP spid="47162" grpId="0" animBg="1" autoUpdateAnimBg="0"/>
      <p:bldP spid="47163" grpId="0" autoUpdateAnimBg="0"/>
      <p:bldP spid="47164" grpId="0" autoUpdateAnimBg="0"/>
      <p:bldP spid="47165" grpId="0" autoUpdateAnimBg="0"/>
      <p:bldP spid="47166" grpId="0" autoUpdateAnimBg="0"/>
      <p:bldP spid="47167" grpId="0" autoUpdateAnimBg="0"/>
      <p:bldP spid="47168" grpId="0" autoUpdateAnimBg="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 name="Slide Number Placeholder 3"/>
          <p:cNvSpPr>
            <a:spLocks noGrp="1"/>
          </p:cNvSpPr>
          <p:nvPr>
            <p:ph type="sldNum" sz="quarter" idx="10"/>
          </p:nvPr>
        </p:nvSpPr>
        <p:spPr/>
        <p:txBody>
          <a:bodyPr/>
          <a:lstStyle/>
          <a:p>
            <a:fld id="{747C239B-F5E3-C144-BEF3-87C8FD674112}" type="slidenum">
              <a:rPr lang="en-US"/>
              <a:pPr/>
              <a:t>9</a:t>
            </a:fld>
            <a:endParaRPr lang="en-US"/>
          </a:p>
        </p:txBody>
      </p:sp>
      <p:cxnSp>
        <p:nvCxnSpPr>
          <p:cNvPr id="49153" name="AutoShape 1"/>
          <p:cNvCxnSpPr>
            <a:cxnSpLocks noChangeShapeType="1"/>
            <a:stCxn id="49158" idx="0"/>
            <a:endCxn id="49161" idx="0"/>
          </p:cNvCxnSpPr>
          <p:nvPr/>
        </p:nvCxnSpPr>
        <p:spPr bwMode="auto">
          <a:xfrm>
            <a:off x="3482578" y="2527102"/>
            <a:ext cx="1080492" cy="1651992"/>
          </a:xfrm>
          <a:prstGeom prst="straightConnector1">
            <a:avLst/>
          </a:prstGeom>
          <a:noFill/>
          <a:ln w="114300" cap="flat">
            <a:solidFill>
              <a:srgbClr val="BB2D1C"/>
            </a:solidFill>
            <a:prstDash val="solid"/>
            <a:miter lim="800000"/>
            <a:headEnd type="none" w="med" len="med"/>
            <a:tailEnd type="arrow" w="med" len="med"/>
          </a:ln>
        </p:spPr>
      </p:cxnSp>
      <p:cxnSp>
        <p:nvCxnSpPr>
          <p:cNvPr id="49154" name="AutoShape 2"/>
          <p:cNvCxnSpPr>
            <a:cxnSpLocks noChangeShapeType="1"/>
            <a:stCxn id="49159" idx="0"/>
            <a:endCxn id="49161" idx="0"/>
          </p:cNvCxnSpPr>
          <p:nvPr/>
        </p:nvCxnSpPr>
        <p:spPr bwMode="auto">
          <a:xfrm flipH="1">
            <a:off x="4563070" y="2527102"/>
            <a:ext cx="2437805" cy="1651992"/>
          </a:xfrm>
          <a:prstGeom prst="straightConnector1">
            <a:avLst/>
          </a:prstGeom>
          <a:noFill/>
          <a:ln w="114300" cap="flat">
            <a:solidFill>
              <a:srgbClr val="1154A5"/>
            </a:solidFill>
            <a:prstDash val="solid"/>
            <a:miter lim="800000"/>
            <a:headEnd type="none" w="med" len="med"/>
            <a:tailEnd type="arrow" w="med" len="med"/>
          </a:ln>
        </p:spPr>
      </p:cxnSp>
      <p:cxnSp>
        <p:nvCxnSpPr>
          <p:cNvPr id="49155" name="AutoShape 3"/>
          <p:cNvCxnSpPr>
            <a:cxnSpLocks noChangeShapeType="1"/>
            <a:stCxn id="49160" idx="0"/>
            <a:endCxn id="49161" idx="0"/>
          </p:cNvCxnSpPr>
          <p:nvPr/>
        </p:nvCxnSpPr>
        <p:spPr bwMode="auto">
          <a:xfrm flipH="1">
            <a:off x="4563070" y="2527102"/>
            <a:ext cx="553641" cy="1651992"/>
          </a:xfrm>
          <a:prstGeom prst="straightConnector1">
            <a:avLst/>
          </a:prstGeom>
          <a:noFill/>
          <a:ln w="63500" cap="flat">
            <a:solidFill>
              <a:srgbClr val="859D1D"/>
            </a:solidFill>
            <a:prstDash val="solid"/>
            <a:miter lim="800000"/>
            <a:headEnd type="none" w="med" len="med"/>
            <a:tailEnd type="arrow" w="med" len="med"/>
          </a:ln>
        </p:spPr>
      </p:cxnSp>
      <p:cxnSp>
        <p:nvCxnSpPr>
          <p:cNvPr id="49156" name="AutoShape 4"/>
          <p:cNvCxnSpPr>
            <a:cxnSpLocks noChangeShapeType="1"/>
            <a:stCxn id="49157" idx="0"/>
            <a:endCxn id="49161" idx="0"/>
          </p:cNvCxnSpPr>
          <p:nvPr/>
        </p:nvCxnSpPr>
        <p:spPr bwMode="auto">
          <a:xfrm>
            <a:off x="1611808" y="2527102"/>
            <a:ext cx="2951262" cy="1651992"/>
          </a:xfrm>
          <a:prstGeom prst="straightConnector1">
            <a:avLst/>
          </a:prstGeom>
          <a:noFill/>
          <a:ln w="152400" cap="sq">
            <a:solidFill>
              <a:srgbClr val="620101"/>
            </a:solidFill>
            <a:prstDash val="solid"/>
            <a:miter lim="800000"/>
            <a:headEnd type="none" w="med" len="med"/>
            <a:tailEnd type="arrow" w="med" len="med"/>
          </a:ln>
        </p:spPr>
      </p:cxnSp>
      <p:sp>
        <p:nvSpPr>
          <p:cNvPr id="49157" name="AutoShape 5"/>
          <p:cNvSpPr>
            <a:spLocks/>
          </p:cNvSpPr>
          <p:nvPr/>
        </p:nvSpPr>
        <p:spPr bwMode="auto">
          <a:xfrm>
            <a:off x="857250" y="1991320"/>
            <a:ext cx="1509117" cy="1071563"/>
          </a:xfrm>
          <a:prstGeom prst="roundRect">
            <a:avLst>
              <a:gd name="adj" fmla="val 12500"/>
            </a:avLst>
          </a:prstGeom>
          <a:solidFill>
            <a:srgbClr val="FFFFFF"/>
          </a:solidFill>
          <a:ln w="63500" cap="flat">
            <a:solidFill>
              <a:srgbClr val="620101"/>
            </a:solidFill>
            <a:prstDash val="sysDot"/>
            <a:miter lim="800000"/>
            <a:headEnd type="none" w="med" len="med"/>
            <a:tailEnd type="none" w="med" len="med"/>
          </a:ln>
        </p:spPr>
        <p:txBody>
          <a:bodyPr lIns="0" tIns="0" rIns="0" bIns="0">
            <a:prstTxWarp prst="textNoShape">
              <a:avLst/>
            </a:prstTxWarp>
          </a:bodyPr>
          <a:lstStyle/>
          <a:p>
            <a:r>
              <a:rPr lang="en-US" sz="2500" dirty="0" err="1">
                <a:solidFill>
                  <a:srgbClr val="620101"/>
                </a:solidFill>
                <a:ea typeface="Gill Sans" pitchFamily="-1" charset="0"/>
                <a:cs typeface="Gill Sans" pitchFamily="-1" charset="0"/>
              </a:rPr>
              <a:t>Zynga</a:t>
            </a:r>
            <a:endParaRPr lang="en-US" sz="2500" dirty="0">
              <a:solidFill>
                <a:srgbClr val="620101"/>
              </a:solidFill>
              <a:ea typeface="Gill Sans" pitchFamily="-1" charset="0"/>
              <a:cs typeface="Gill Sans" pitchFamily="-1" charset="0"/>
            </a:endParaRPr>
          </a:p>
        </p:txBody>
      </p:sp>
      <p:sp>
        <p:nvSpPr>
          <p:cNvPr id="49158" name="AutoShape 6"/>
          <p:cNvSpPr>
            <a:spLocks/>
          </p:cNvSpPr>
          <p:nvPr/>
        </p:nvSpPr>
        <p:spPr bwMode="auto">
          <a:xfrm>
            <a:off x="2464594" y="1991320"/>
            <a:ext cx="2035969" cy="1071563"/>
          </a:xfrm>
          <a:prstGeom prst="roundRect">
            <a:avLst>
              <a:gd name="adj" fmla="val 12500"/>
            </a:avLst>
          </a:prstGeom>
          <a:solidFill>
            <a:srgbClr val="FFFFFF"/>
          </a:solidFill>
          <a:ln w="63500" cap="flat">
            <a:solidFill>
              <a:srgbClr val="BB2D1C"/>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BB2D1C"/>
                </a:solidFill>
                <a:ea typeface="Gill Sans" pitchFamily="-1" charset="0"/>
                <a:cs typeface="Gill Sans" pitchFamily="-1" charset="0"/>
              </a:rPr>
              <a:t>Yelp</a:t>
            </a:r>
          </a:p>
        </p:txBody>
      </p:sp>
      <p:sp>
        <p:nvSpPr>
          <p:cNvPr id="49159" name="AutoShape 7"/>
          <p:cNvSpPr>
            <a:spLocks/>
          </p:cNvSpPr>
          <p:nvPr/>
        </p:nvSpPr>
        <p:spPr bwMode="auto">
          <a:xfrm>
            <a:off x="5732860" y="1991320"/>
            <a:ext cx="2536031" cy="1071563"/>
          </a:xfrm>
          <a:prstGeom prst="roundRect">
            <a:avLst>
              <a:gd name="adj" fmla="val 12500"/>
            </a:avLst>
          </a:prstGeom>
          <a:solidFill>
            <a:srgbClr val="FFFFFF"/>
          </a:solidFill>
          <a:ln w="63500" cap="flat">
            <a:solidFill>
              <a:srgbClr val="1154A5"/>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1154A5"/>
                </a:solidFill>
                <a:ea typeface="Gill Sans" pitchFamily="-1" charset="0"/>
                <a:cs typeface="Gill Sans" pitchFamily="-1" charset="0"/>
              </a:rPr>
              <a:t>Foursquare</a:t>
            </a:r>
          </a:p>
        </p:txBody>
      </p:sp>
      <p:sp>
        <p:nvSpPr>
          <p:cNvPr id="49160" name="AutoShape 8"/>
          <p:cNvSpPr>
            <a:spLocks/>
          </p:cNvSpPr>
          <p:nvPr/>
        </p:nvSpPr>
        <p:spPr bwMode="auto">
          <a:xfrm>
            <a:off x="4598789" y="1991320"/>
            <a:ext cx="1035844" cy="1071563"/>
          </a:xfrm>
          <a:prstGeom prst="roundRect">
            <a:avLst>
              <a:gd name="adj" fmla="val 12931"/>
            </a:avLst>
          </a:prstGeom>
          <a:solidFill>
            <a:srgbClr val="FFFFFF"/>
          </a:solidFill>
          <a:ln w="63500" cap="flat">
            <a:solidFill>
              <a:srgbClr val="859D1D"/>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859D1D"/>
                </a:solidFill>
                <a:ea typeface="Gill Sans" pitchFamily="-1" charset="0"/>
                <a:cs typeface="Gill Sans" pitchFamily="-1" charset="0"/>
              </a:rPr>
              <a:t>TP</a:t>
            </a:r>
          </a:p>
        </p:txBody>
      </p:sp>
      <p:sp>
        <p:nvSpPr>
          <p:cNvPr id="49161" name="AutoShape 9"/>
          <p:cNvSpPr>
            <a:spLocks/>
          </p:cNvSpPr>
          <p:nvPr/>
        </p:nvSpPr>
        <p:spPr bwMode="auto">
          <a:xfrm>
            <a:off x="2750344" y="3643312"/>
            <a:ext cx="3625453" cy="1071563"/>
          </a:xfrm>
          <a:prstGeom prst="roundRect">
            <a:avLst>
              <a:gd name="adj" fmla="val 12500"/>
            </a:avLst>
          </a:prstGeom>
          <a:solidFill>
            <a:srgbClr val="FFFFFF"/>
          </a:solidFill>
          <a:ln w="63500" cap="flat">
            <a:solidFill>
              <a:srgbClr val="0080FF"/>
            </a:solidFill>
            <a:prstDash val="sysDot"/>
            <a:miter lim="800000"/>
            <a:headEnd type="none" w="med" len="med"/>
            <a:tailEnd type="none" w="med" len="med"/>
          </a:ln>
        </p:spPr>
        <p:txBody>
          <a:bodyPr lIns="0" tIns="0" rIns="0" bIns="0">
            <a:prstTxWarp prst="textNoShape">
              <a:avLst/>
            </a:prstTxWarp>
          </a:bodyPr>
          <a:lstStyle/>
          <a:p>
            <a:r>
              <a:rPr lang="en-US" sz="2500" dirty="0">
                <a:solidFill>
                  <a:srgbClr val="0080FF"/>
                </a:solidFill>
                <a:ea typeface="Gill Sans" pitchFamily="-1" charset="0"/>
                <a:cs typeface="Gill Sans" pitchFamily="-1" charset="0"/>
              </a:rPr>
              <a:t>Shared Key-Value Storage</a:t>
            </a:r>
          </a:p>
        </p:txBody>
      </p:sp>
      <p:sp>
        <p:nvSpPr>
          <p:cNvPr id="49162" name="Rectangle 10"/>
          <p:cNvSpPr>
            <a:spLocks/>
          </p:cNvSpPr>
          <p:nvPr/>
        </p:nvSpPr>
        <p:spPr bwMode="auto">
          <a:xfrm>
            <a:off x="196453" y="241102"/>
            <a:ext cx="8751094" cy="884039"/>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3400" dirty="0">
                <a:ea typeface="Gill Sans" pitchFamily="-1" charset="0"/>
                <a:cs typeface="Gill Sans" pitchFamily="-1" charset="0"/>
              </a:rPr>
              <a:t>Tenants Want System-wide Resource Guarantees</a:t>
            </a:r>
          </a:p>
        </p:txBody>
      </p:sp>
      <p:sp>
        <p:nvSpPr>
          <p:cNvPr id="49163" name="Rectangle 11"/>
          <p:cNvSpPr>
            <a:spLocks/>
          </p:cNvSpPr>
          <p:nvPr/>
        </p:nvSpPr>
        <p:spPr bwMode="auto">
          <a:xfrm>
            <a:off x="937617"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9164" name="Rectangle 12"/>
          <p:cNvSpPr>
            <a:spLocks/>
          </p:cNvSpPr>
          <p:nvPr/>
        </p:nvSpPr>
        <p:spPr bwMode="auto">
          <a:xfrm>
            <a:off x="2544961"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9165" name="Rectangle 13"/>
          <p:cNvSpPr>
            <a:spLocks/>
          </p:cNvSpPr>
          <p:nvPr/>
        </p:nvSpPr>
        <p:spPr bwMode="auto">
          <a:xfrm>
            <a:off x="4679156"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sp>
        <p:nvSpPr>
          <p:cNvPr id="49166" name="Rectangle 14"/>
          <p:cNvSpPr>
            <a:spLocks/>
          </p:cNvSpPr>
          <p:nvPr/>
        </p:nvSpPr>
        <p:spPr bwMode="auto">
          <a:xfrm>
            <a:off x="581322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9167" name="Rectangle 15"/>
          <p:cNvSpPr>
            <a:spLocks/>
          </p:cNvSpPr>
          <p:nvPr/>
        </p:nvSpPr>
        <p:spPr bwMode="auto">
          <a:xfrm>
            <a:off x="1410891"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9168" name="Rectangle 16"/>
          <p:cNvSpPr>
            <a:spLocks/>
          </p:cNvSpPr>
          <p:nvPr/>
        </p:nvSpPr>
        <p:spPr bwMode="auto">
          <a:xfrm>
            <a:off x="3036094"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9169" name="Rectangle 17"/>
          <p:cNvSpPr>
            <a:spLocks/>
          </p:cNvSpPr>
          <p:nvPr/>
        </p:nvSpPr>
        <p:spPr bwMode="auto">
          <a:xfrm>
            <a:off x="6313289"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9170" name="Rectangle 18"/>
          <p:cNvSpPr>
            <a:spLocks/>
          </p:cNvSpPr>
          <p:nvPr/>
        </p:nvSpPr>
        <p:spPr bwMode="auto">
          <a:xfrm>
            <a:off x="5152430" y="2491383"/>
            <a:ext cx="401836" cy="401836"/>
          </a:xfrm>
          <a:prstGeom prst="rect">
            <a:avLst/>
          </a:prstGeom>
          <a:solidFill>
            <a:srgbClr val="859D1D"/>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T</a:t>
            </a:r>
          </a:p>
        </p:txBody>
      </p:sp>
      <p:sp>
        <p:nvSpPr>
          <p:cNvPr id="49171" name="Rectangle 19"/>
          <p:cNvSpPr>
            <a:spLocks/>
          </p:cNvSpPr>
          <p:nvPr/>
        </p:nvSpPr>
        <p:spPr bwMode="auto">
          <a:xfrm>
            <a:off x="3527227"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9172" name="Rectangle 20"/>
          <p:cNvSpPr>
            <a:spLocks/>
          </p:cNvSpPr>
          <p:nvPr/>
        </p:nvSpPr>
        <p:spPr bwMode="auto">
          <a:xfrm>
            <a:off x="4027289" y="2491383"/>
            <a:ext cx="401836" cy="401836"/>
          </a:xfrm>
          <a:prstGeom prst="rect">
            <a:avLst/>
          </a:prstGeom>
          <a:solidFill>
            <a:srgbClr val="BB2D1C"/>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Y</a:t>
            </a:r>
          </a:p>
        </p:txBody>
      </p:sp>
      <p:sp>
        <p:nvSpPr>
          <p:cNvPr id="49173" name="Rectangle 21"/>
          <p:cNvSpPr>
            <a:spLocks/>
          </p:cNvSpPr>
          <p:nvPr/>
        </p:nvSpPr>
        <p:spPr bwMode="auto">
          <a:xfrm>
            <a:off x="1884164" y="2491383"/>
            <a:ext cx="401836" cy="401836"/>
          </a:xfrm>
          <a:prstGeom prst="rect">
            <a:avLst/>
          </a:prstGeom>
          <a:solidFill>
            <a:schemeClr val="accent1"/>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Z</a:t>
            </a:r>
          </a:p>
        </p:txBody>
      </p:sp>
      <p:sp>
        <p:nvSpPr>
          <p:cNvPr id="49174" name="Rectangle 22"/>
          <p:cNvSpPr>
            <a:spLocks/>
          </p:cNvSpPr>
          <p:nvPr/>
        </p:nvSpPr>
        <p:spPr bwMode="auto">
          <a:xfrm>
            <a:off x="6804422"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9175" name="Rectangle 23"/>
          <p:cNvSpPr>
            <a:spLocks/>
          </p:cNvSpPr>
          <p:nvPr/>
        </p:nvSpPr>
        <p:spPr bwMode="auto">
          <a:xfrm>
            <a:off x="7304484"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9176" name="Rectangle 24"/>
          <p:cNvSpPr>
            <a:spLocks/>
          </p:cNvSpPr>
          <p:nvPr/>
        </p:nvSpPr>
        <p:spPr bwMode="auto">
          <a:xfrm>
            <a:off x="7795617" y="2491383"/>
            <a:ext cx="401836" cy="401836"/>
          </a:xfrm>
          <a:prstGeom prst="rect">
            <a:avLst/>
          </a:prstGeom>
          <a:solidFill>
            <a:srgbClr val="1154A5"/>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F</a:t>
            </a:r>
          </a:p>
        </p:txBody>
      </p:sp>
      <p:sp>
        <p:nvSpPr>
          <p:cNvPr id="49177" name="AutoShape 25"/>
          <p:cNvSpPr>
            <a:spLocks/>
          </p:cNvSpPr>
          <p:nvPr/>
        </p:nvSpPr>
        <p:spPr bwMode="auto">
          <a:xfrm>
            <a:off x="2839641"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9178" name="AutoShape 26"/>
          <p:cNvSpPr>
            <a:spLocks/>
          </p:cNvSpPr>
          <p:nvPr/>
        </p:nvSpPr>
        <p:spPr bwMode="auto">
          <a:xfrm>
            <a:off x="3812977"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9179" name="AutoShape 27"/>
          <p:cNvSpPr>
            <a:spLocks/>
          </p:cNvSpPr>
          <p:nvPr/>
        </p:nvSpPr>
        <p:spPr bwMode="auto">
          <a:xfrm>
            <a:off x="4786313"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9180" name="AutoShape 28"/>
          <p:cNvSpPr>
            <a:spLocks/>
          </p:cNvSpPr>
          <p:nvPr/>
        </p:nvSpPr>
        <p:spPr bwMode="auto">
          <a:xfrm>
            <a:off x="5759649" y="4152305"/>
            <a:ext cx="535781" cy="535781"/>
          </a:xfrm>
          <a:prstGeom prst="roundRect">
            <a:avLst>
              <a:gd name="adj" fmla="val 25000"/>
            </a:avLst>
          </a:prstGeom>
          <a:solidFill>
            <a:srgbClr val="0080FF"/>
          </a:solidFill>
          <a:ln w="12700" cap="flat">
            <a:noFill/>
            <a:miter lim="800000"/>
            <a:headEnd type="none" w="med" len="med"/>
            <a:tailEnd type="none" w="med" len="med"/>
          </a:ln>
        </p:spPr>
        <p:txBody>
          <a:bodyPr lIns="0" tIns="0" rIns="0" bIns="0" anchor="ctr">
            <a:prstTxWarp prst="textNoShape">
              <a:avLst/>
            </a:prstTxWarp>
          </a:bodyPr>
          <a:lstStyle/>
          <a:p>
            <a:r>
              <a:rPr lang="en-US" sz="2000" dirty="0">
                <a:solidFill>
                  <a:srgbClr val="FFFFFF"/>
                </a:solidFill>
                <a:ea typeface="Gill Sans" pitchFamily="-1" charset="0"/>
                <a:cs typeface="Gill Sans" pitchFamily="-1" charset="0"/>
              </a:rPr>
              <a:t>SS</a:t>
            </a:r>
          </a:p>
        </p:txBody>
      </p:sp>
      <p:sp>
        <p:nvSpPr>
          <p:cNvPr id="49181" name="Rectangle 29"/>
          <p:cNvSpPr>
            <a:spLocks/>
          </p:cNvSpPr>
          <p:nvPr/>
        </p:nvSpPr>
        <p:spPr bwMode="auto">
          <a:xfrm>
            <a:off x="891853" y="1558141"/>
            <a:ext cx="884858"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620101"/>
                </a:solidFill>
                <a:ea typeface="Gill Sans" pitchFamily="-1" charset="0"/>
                <a:cs typeface="Gill Sans" pitchFamily="-1" charset="0"/>
              </a:rPr>
              <a:t>80 kreq/s</a:t>
            </a:r>
          </a:p>
        </p:txBody>
      </p:sp>
      <p:sp>
        <p:nvSpPr>
          <p:cNvPr id="49182" name="Rectangle 30"/>
          <p:cNvSpPr>
            <a:spLocks/>
          </p:cNvSpPr>
          <p:nvPr/>
        </p:nvSpPr>
        <p:spPr bwMode="auto">
          <a:xfrm>
            <a:off x="2676674" y="1558141"/>
            <a:ext cx="1000274"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BB2D1C"/>
                </a:solidFill>
                <a:ea typeface="Gill Sans" pitchFamily="-1" charset="0"/>
                <a:cs typeface="Gill Sans" pitchFamily="-1" charset="0"/>
              </a:rPr>
              <a:t>120 kreq/s</a:t>
            </a:r>
          </a:p>
        </p:txBody>
      </p:sp>
      <p:sp>
        <p:nvSpPr>
          <p:cNvPr id="49183" name="Rectangle 31"/>
          <p:cNvSpPr>
            <a:spLocks/>
          </p:cNvSpPr>
          <p:nvPr/>
        </p:nvSpPr>
        <p:spPr bwMode="auto">
          <a:xfrm>
            <a:off x="6188273" y="1558141"/>
            <a:ext cx="1000274"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1154A5"/>
                </a:solidFill>
                <a:ea typeface="Gill Sans" pitchFamily="-1" charset="0"/>
                <a:cs typeface="Gill Sans" pitchFamily="-1" charset="0"/>
              </a:rPr>
              <a:t>160 kreq/s</a:t>
            </a:r>
          </a:p>
        </p:txBody>
      </p:sp>
      <p:sp>
        <p:nvSpPr>
          <p:cNvPr id="49184" name="Rectangle 32"/>
          <p:cNvSpPr>
            <a:spLocks/>
          </p:cNvSpPr>
          <p:nvPr/>
        </p:nvSpPr>
        <p:spPr bwMode="auto">
          <a:xfrm>
            <a:off x="4402336" y="1576000"/>
            <a:ext cx="884858"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solidFill>
                  <a:srgbClr val="859D1D"/>
                </a:solidFill>
                <a:ea typeface="Gill Sans" pitchFamily="-1" charset="0"/>
                <a:cs typeface="Gill Sans" pitchFamily="-1" charset="0"/>
              </a:rPr>
              <a:t>40 kreq/s</a:t>
            </a:r>
          </a:p>
        </p:txBody>
      </p:sp>
      <p:sp>
        <p:nvSpPr>
          <p:cNvPr id="49185" name="Rectangle 33"/>
          <p:cNvSpPr>
            <a:spLocks/>
          </p:cNvSpPr>
          <p:nvPr/>
        </p:nvSpPr>
        <p:spPr bwMode="auto">
          <a:xfrm>
            <a:off x="9365010" y="3170039"/>
            <a:ext cx="4830961" cy="508992"/>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a:solidFill>
                  <a:schemeClr val="tx1"/>
                </a:solidFill>
              </a:rPr>
              <a:t>Hard limits ⇒ lower utilization</a:t>
            </a:r>
          </a:p>
        </p:txBody>
      </p:sp>
      <p:sp>
        <p:nvSpPr>
          <p:cNvPr id="49186" name="Rectangle 34"/>
          <p:cNvSpPr>
            <a:spLocks/>
          </p:cNvSpPr>
          <p:nvPr/>
        </p:nvSpPr>
        <p:spPr bwMode="auto">
          <a:xfrm>
            <a:off x="9232181" y="1120676"/>
            <a:ext cx="2973586"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err="1">
                <a:solidFill>
                  <a:srgbClr val="620101"/>
                </a:solidFill>
                <a:ea typeface="Gill Sans" pitchFamily="-1" charset="0"/>
                <a:cs typeface="Gill Sans" pitchFamily="-1" charset="0"/>
              </a:rPr>
              <a:t>demand</a:t>
            </a:r>
            <a:r>
              <a:rPr lang="en-US" sz="2500" baseline="-6000" dirty="0" err="1">
                <a:solidFill>
                  <a:srgbClr val="620101"/>
                </a:solidFill>
                <a:ea typeface="Gill Sans" pitchFamily="-1" charset="0"/>
                <a:cs typeface="Gill Sans" pitchFamily="-1" charset="0"/>
              </a:rPr>
              <a:t>z</a:t>
            </a:r>
            <a:r>
              <a:rPr lang="en-US" sz="2500" dirty="0">
                <a:solidFill>
                  <a:srgbClr val="620101"/>
                </a:solidFill>
                <a:ea typeface="Gill Sans" pitchFamily="-1" charset="0"/>
                <a:cs typeface="Gill Sans" pitchFamily="-1" charset="0"/>
              </a:rPr>
              <a:t> = 120 </a:t>
            </a:r>
            <a:r>
              <a:rPr lang="en-US" sz="2500" dirty="0" err="1">
                <a:solidFill>
                  <a:srgbClr val="620101"/>
                </a:solidFill>
                <a:ea typeface="Gill Sans" pitchFamily="-1" charset="0"/>
                <a:cs typeface="Gill Sans" pitchFamily="-1" charset="0"/>
              </a:rPr>
              <a:t>kreq/s</a:t>
            </a:r>
            <a:endParaRPr lang="en-US" sz="2500" dirty="0">
              <a:solidFill>
                <a:srgbClr val="620101"/>
              </a:solidFill>
              <a:ea typeface="Gill Sans" pitchFamily="-1" charset="0"/>
              <a:cs typeface="Gill Sans" pitchFamily="-1" charset="0"/>
            </a:endParaRPr>
          </a:p>
        </p:txBody>
      </p:sp>
      <p:sp>
        <p:nvSpPr>
          <p:cNvPr id="49187" name="Rectangle 35"/>
          <p:cNvSpPr>
            <a:spLocks/>
          </p:cNvSpPr>
          <p:nvPr/>
        </p:nvSpPr>
        <p:spPr bwMode="auto">
          <a:xfrm>
            <a:off x="9680898" y="1504280"/>
            <a:ext cx="2130136"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err="1">
                <a:solidFill>
                  <a:srgbClr val="620101"/>
                </a:solidFill>
                <a:ea typeface="Gill Sans" pitchFamily="-1" charset="0"/>
                <a:cs typeface="Gill Sans" pitchFamily="-1" charset="0"/>
              </a:rPr>
              <a:t>rate</a:t>
            </a:r>
            <a:r>
              <a:rPr lang="en-US" sz="2500" baseline="-6000" dirty="0" err="1">
                <a:solidFill>
                  <a:srgbClr val="620101"/>
                </a:solidFill>
                <a:ea typeface="Gill Sans" pitchFamily="-1" charset="0"/>
                <a:cs typeface="Gill Sans" pitchFamily="-1" charset="0"/>
              </a:rPr>
              <a:t>z</a:t>
            </a:r>
            <a:r>
              <a:rPr lang="en-US" sz="2500" dirty="0">
                <a:solidFill>
                  <a:srgbClr val="620101"/>
                </a:solidFill>
                <a:ea typeface="Gill Sans" pitchFamily="-1" charset="0"/>
                <a:cs typeface="Gill Sans" pitchFamily="-1" charset="0"/>
              </a:rPr>
              <a:t> = 80 </a:t>
            </a:r>
            <a:r>
              <a:rPr lang="en-US" sz="2500" dirty="0" err="1">
                <a:solidFill>
                  <a:srgbClr val="620101"/>
                </a:solidFill>
                <a:ea typeface="Gill Sans" pitchFamily="-1" charset="0"/>
                <a:cs typeface="Gill Sans" pitchFamily="-1" charset="0"/>
              </a:rPr>
              <a:t>kreq/s</a:t>
            </a:r>
            <a:endParaRPr lang="en-US" sz="2500" dirty="0">
              <a:solidFill>
                <a:srgbClr val="620101"/>
              </a:solidFill>
              <a:ea typeface="Gill Sans" pitchFamily="-1" charset="0"/>
              <a:cs typeface="Gill Sans" pitchFamily="-1" charset="0"/>
            </a:endParaRPr>
          </a:p>
        </p:txBody>
      </p:sp>
      <p:sp>
        <p:nvSpPr>
          <p:cNvPr id="49188" name="Rectangle 36"/>
          <p:cNvSpPr>
            <a:spLocks/>
          </p:cNvSpPr>
          <p:nvPr/>
        </p:nvSpPr>
        <p:spPr bwMode="auto">
          <a:xfrm>
            <a:off x="9189766" y="2187401"/>
            <a:ext cx="2828684"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err="1">
                <a:solidFill>
                  <a:srgbClr val="1154A5"/>
                </a:solidFill>
                <a:ea typeface="Gill Sans" pitchFamily="-1" charset="0"/>
                <a:cs typeface="Gill Sans" pitchFamily="-1" charset="0"/>
              </a:rPr>
              <a:t>demand</a:t>
            </a:r>
            <a:r>
              <a:rPr lang="en-US" sz="2500" baseline="-6000" dirty="0" err="1">
                <a:solidFill>
                  <a:srgbClr val="1154A5"/>
                </a:solidFill>
                <a:ea typeface="Gill Sans" pitchFamily="-1" charset="0"/>
                <a:cs typeface="Gill Sans" pitchFamily="-1" charset="0"/>
              </a:rPr>
              <a:t>f</a:t>
            </a:r>
            <a:r>
              <a:rPr lang="en-US" sz="2500" dirty="0">
                <a:solidFill>
                  <a:srgbClr val="1154A5"/>
                </a:solidFill>
                <a:ea typeface="Gill Sans" pitchFamily="-1" charset="0"/>
                <a:cs typeface="Gill Sans" pitchFamily="-1" charset="0"/>
              </a:rPr>
              <a:t> = 120 </a:t>
            </a:r>
            <a:r>
              <a:rPr lang="en-US" sz="2500" dirty="0" err="1">
                <a:solidFill>
                  <a:srgbClr val="1154A5"/>
                </a:solidFill>
                <a:ea typeface="Gill Sans" pitchFamily="-1" charset="0"/>
                <a:cs typeface="Gill Sans" pitchFamily="-1" charset="0"/>
              </a:rPr>
              <a:t>kreq/s</a:t>
            </a:r>
            <a:endParaRPr lang="en-US" sz="2500" dirty="0">
              <a:solidFill>
                <a:srgbClr val="1154A5"/>
              </a:solidFill>
              <a:ea typeface="Gill Sans" pitchFamily="-1" charset="0"/>
              <a:cs typeface="Gill Sans" pitchFamily="-1" charset="0"/>
            </a:endParaRPr>
          </a:p>
        </p:txBody>
      </p:sp>
      <p:sp>
        <p:nvSpPr>
          <p:cNvPr id="49189" name="Rectangle 37"/>
          <p:cNvSpPr>
            <a:spLocks/>
          </p:cNvSpPr>
          <p:nvPr/>
        </p:nvSpPr>
        <p:spPr bwMode="auto">
          <a:xfrm>
            <a:off x="9688711" y="2499940"/>
            <a:ext cx="2273425" cy="384721"/>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500" dirty="0" err="1">
                <a:solidFill>
                  <a:srgbClr val="1154A5"/>
                </a:solidFill>
                <a:ea typeface="Gill Sans" pitchFamily="-1" charset="0"/>
                <a:cs typeface="Gill Sans" pitchFamily="-1" charset="0"/>
              </a:rPr>
              <a:t>rate</a:t>
            </a:r>
            <a:r>
              <a:rPr lang="en-US" sz="2500" baseline="-6000" dirty="0" err="1">
                <a:solidFill>
                  <a:srgbClr val="1154A5"/>
                </a:solidFill>
                <a:ea typeface="Gill Sans" pitchFamily="-1" charset="0"/>
                <a:cs typeface="Gill Sans" pitchFamily="-1" charset="0"/>
              </a:rPr>
              <a:t>f</a:t>
            </a:r>
            <a:r>
              <a:rPr lang="en-US" sz="2500" dirty="0">
                <a:solidFill>
                  <a:srgbClr val="1154A5"/>
                </a:solidFill>
                <a:ea typeface="Gill Sans" pitchFamily="-1" charset="0"/>
                <a:cs typeface="Gill Sans" pitchFamily="-1" charset="0"/>
              </a:rPr>
              <a:t> = 120 </a:t>
            </a:r>
            <a:r>
              <a:rPr lang="en-US" sz="2500" dirty="0" err="1">
                <a:solidFill>
                  <a:srgbClr val="1154A5"/>
                </a:solidFill>
                <a:ea typeface="Gill Sans" pitchFamily="-1" charset="0"/>
                <a:cs typeface="Gill Sans" pitchFamily="-1" charset="0"/>
              </a:rPr>
              <a:t>kreq/s</a:t>
            </a:r>
            <a:endParaRPr lang="en-US" sz="2500" dirty="0">
              <a:solidFill>
                <a:srgbClr val="1154A5"/>
              </a:solidFill>
              <a:ea typeface="Gill Sans" pitchFamily="-1" charset="0"/>
              <a:cs typeface="Gill Sans" pitchFamily="-1" charset="0"/>
            </a:endParaRPr>
          </a:p>
        </p:txBody>
      </p:sp>
      <p:sp>
        <p:nvSpPr>
          <p:cNvPr id="49190" name="Rectangle 38"/>
          <p:cNvSpPr>
            <a:spLocks/>
          </p:cNvSpPr>
          <p:nvPr/>
        </p:nvSpPr>
        <p:spPr bwMode="auto">
          <a:xfrm>
            <a:off x="687586" y="5723930"/>
            <a:ext cx="7822406"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Skewed object popularity ⇒ variable per-node demand </a:t>
            </a:r>
          </a:p>
        </p:txBody>
      </p:sp>
      <p:sp>
        <p:nvSpPr>
          <p:cNvPr id="49191" name="Rectangle 39"/>
          <p:cNvSpPr>
            <a:spLocks/>
          </p:cNvSpPr>
          <p:nvPr/>
        </p:nvSpPr>
        <p:spPr bwMode="auto">
          <a:xfrm>
            <a:off x="1372940" y="4822031"/>
            <a:ext cx="7340203"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Multiple co-located tenants ⇒ resource contention</a:t>
            </a:r>
          </a:p>
        </p:txBody>
      </p:sp>
      <p:sp>
        <p:nvSpPr>
          <p:cNvPr id="49192" name="Rectangle 40"/>
          <p:cNvSpPr>
            <a:spLocks/>
          </p:cNvSpPr>
          <p:nvPr/>
        </p:nvSpPr>
        <p:spPr bwMode="auto">
          <a:xfrm>
            <a:off x="375047" y="5264051"/>
            <a:ext cx="8384977"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Distributed system ⇒ distributed resource allocation</a:t>
            </a:r>
          </a:p>
        </p:txBody>
      </p:sp>
      <p:sp>
        <p:nvSpPr>
          <p:cNvPr id="49193" name="Rectangle 41"/>
          <p:cNvSpPr>
            <a:spLocks/>
          </p:cNvSpPr>
          <p:nvPr/>
        </p:nvSpPr>
        <p:spPr bwMode="auto">
          <a:xfrm>
            <a:off x="1410890" y="6174879"/>
            <a:ext cx="7554516"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500" dirty="0"/>
              <a:t>Disparate workloads ⇒ different bottleneck resources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49181"/>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49182"/>
                                        </p:tgtEl>
                                        <p:attrNameLst>
                                          <p:attrName>style.visibility</p:attrName>
                                        </p:attrNameLst>
                                      </p:cBhvr>
                                      <p:to>
                                        <p:strVal val="visible"/>
                                      </p:to>
                                    </p:set>
                                  </p:childTnLst>
                                </p:cTn>
                              </p:par>
                            </p:childTnLst>
                          </p:cTn>
                        </p:par>
                        <p:par>
                          <p:cTn id="10" fill="hold">
                            <p:stCondLst>
                              <p:cond delay="1000"/>
                            </p:stCondLst>
                            <p:childTnLst>
                              <p:par>
                                <p:cTn id="11" presetID="0" presetClass="entr" presetSubtype="0" fill="hold" grpId="0" nodeType="afterEffect">
                                  <p:stCondLst>
                                    <p:cond delay="0"/>
                                  </p:stCondLst>
                                  <p:childTnLst>
                                    <p:set>
                                      <p:cBhvr>
                                        <p:cTn id="12" dur="1" fill="hold">
                                          <p:stCondLst>
                                            <p:cond delay="499"/>
                                          </p:stCondLst>
                                        </p:cTn>
                                        <p:tgtEl>
                                          <p:spTgt spid="49183"/>
                                        </p:tgtEl>
                                        <p:attrNameLst>
                                          <p:attrName>style.visibility</p:attrName>
                                        </p:attrNameLst>
                                      </p:cBhvr>
                                      <p:to>
                                        <p:strVal val="visible"/>
                                      </p:to>
                                    </p:set>
                                  </p:childTnLst>
                                </p:cTn>
                              </p:par>
                            </p:childTnLst>
                          </p:cTn>
                        </p:par>
                        <p:par>
                          <p:cTn id="13" fill="hold">
                            <p:stCondLst>
                              <p:cond delay="1500"/>
                            </p:stCondLst>
                            <p:childTnLst>
                              <p:par>
                                <p:cTn id="14" presetID="0" presetClass="entr" presetSubtype="0" fill="hold" grpId="0" nodeType="afterEffect">
                                  <p:stCondLst>
                                    <p:cond delay="0"/>
                                  </p:stCondLst>
                                  <p:childTnLst>
                                    <p:set>
                                      <p:cBhvr>
                                        <p:cTn id="15" dur="1" fill="hold">
                                          <p:stCondLst>
                                            <p:cond delay="499"/>
                                          </p:stCondLst>
                                        </p:cTn>
                                        <p:tgtEl>
                                          <p:spTgt spid="49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1" grpId="0" autoUpdateAnimBg="0"/>
      <p:bldP spid="49182" grpId="0" autoUpdateAnimBg="0"/>
      <p:bldP spid="49183" grpId="0" autoUpdateAnimBg="0"/>
      <p:bldP spid="49184"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TotalTime>
  <Words>6472</Words>
  <Application>Microsoft Macintosh PowerPoint</Application>
  <PresentationFormat>On-screen Show (4:3)</PresentationFormat>
  <Paragraphs>851</Paragraphs>
  <Slides>35</Slides>
  <Notes>29</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Chart</vt:lpstr>
      <vt:lpstr>Storage: Isolation and Fairness</vt:lpstr>
      <vt:lpstr>Slide 2</vt:lpstr>
      <vt:lpstr>Setting: Shared Storage in the Cloud</vt:lpstr>
      <vt:lpstr>Slide 4</vt:lpstr>
      <vt:lpstr>Slide 5</vt:lpstr>
      <vt:lpstr>Slide 6</vt:lpstr>
      <vt:lpstr>Slide 7</vt:lpstr>
      <vt:lpstr>Slide 8</vt:lpstr>
      <vt:lpstr>Slide 9</vt:lpstr>
      <vt:lpstr>Slide 10</vt:lpstr>
      <vt:lpstr>Pisces: Predictable Shared Cloud Storage</vt:lpstr>
      <vt:lpstr>Predictable Multi-Tenant Key-Value Storage</vt:lpstr>
      <vt:lpstr>Predictable Multi-Tenant Key-Value Storage</vt:lpstr>
      <vt:lpstr>Slide 14</vt:lpstr>
      <vt:lpstr>Slide 15</vt:lpstr>
      <vt:lpstr>Slide 16</vt:lpstr>
      <vt:lpstr>Slide 17</vt:lpstr>
      <vt:lpstr>Slide 18</vt:lpstr>
      <vt:lpstr>Slide 19</vt:lpstr>
      <vt:lpstr>Slide 20</vt:lpstr>
      <vt:lpstr>Slide 21</vt:lpstr>
      <vt:lpstr>Strawman: Queue Tenants By Single Resource</vt:lpstr>
      <vt:lpstr>Pisces: Queue Tenants By Dominant Resource</vt:lpstr>
      <vt:lpstr>Pisces Mechanisms Solve For Global Fairness</vt:lpstr>
      <vt:lpstr>Issues</vt:lpstr>
      <vt:lpstr>Pisces Summary</vt:lpstr>
      <vt:lpstr>Evaluation</vt:lpstr>
      <vt:lpstr>Evaluation</vt:lpstr>
      <vt:lpstr>Evaluation</vt:lpstr>
      <vt:lpstr>Pisces Achieves System-wide Per-tenant Fairness</vt:lpstr>
      <vt:lpstr>Each Pisces Mechanism Contributes to System-wide Fairness and Isolation</vt:lpstr>
      <vt:lpstr>Pisces Imposes Low-overhead</vt:lpstr>
      <vt:lpstr>Pisces Achieves System-wide Weighted Fairness</vt:lpstr>
      <vt:lpstr>Pisces Achieves Dominant Resource Fairness</vt:lpstr>
      <vt:lpstr>Pisces Adapts to Dynamic Demand</vt:lpstr>
    </vt:vector>
  </TitlesOfParts>
  <Company>UW-Madison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Isolation and Fairness</dc:title>
  <dc:creator>Aditya Akella</dc:creator>
  <cp:lastModifiedBy>Aditya Akella</cp:lastModifiedBy>
  <cp:revision>3</cp:revision>
  <dcterms:created xsi:type="dcterms:W3CDTF">2012-11-26T16:43:19Z</dcterms:created>
  <dcterms:modified xsi:type="dcterms:W3CDTF">2012-11-26T16:54:04Z</dcterms:modified>
</cp:coreProperties>
</file>